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1"/>
  </p:notesMasterIdLst>
  <p:handoutMasterIdLst>
    <p:handoutMasterId r:id="rId32"/>
  </p:handoutMasterIdLst>
  <p:sldIdLst>
    <p:sldId id="400" r:id="rId6"/>
    <p:sldId id="642" r:id="rId7"/>
    <p:sldId id="705" r:id="rId8"/>
    <p:sldId id="671" r:id="rId9"/>
    <p:sldId id="685" r:id="rId10"/>
    <p:sldId id="675" r:id="rId11"/>
    <p:sldId id="686" r:id="rId12"/>
    <p:sldId id="696" r:id="rId13"/>
    <p:sldId id="697" r:id="rId14"/>
    <p:sldId id="698" r:id="rId15"/>
    <p:sldId id="699" r:id="rId16"/>
    <p:sldId id="700" r:id="rId17"/>
    <p:sldId id="673" r:id="rId18"/>
    <p:sldId id="692" r:id="rId19"/>
    <p:sldId id="694" r:id="rId20"/>
    <p:sldId id="695" r:id="rId21"/>
    <p:sldId id="707" r:id="rId22"/>
    <p:sldId id="701" r:id="rId23"/>
    <p:sldId id="706" r:id="rId24"/>
    <p:sldId id="687" r:id="rId25"/>
    <p:sldId id="702" r:id="rId26"/>
    <p:sldId id="703" r:id="rId27"/>
    <p:sldId id="708" r:id="rId28"/>
    <p:sldId id="674" r:id="rId29"/>
    <p:sldId id="704" r:id="rId30"/>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STANG Ludivine [CEGEE]" initials="EL[" lastIdx="1" clrIdx="0">
    <p:extLst>
      <p:ext uri="{19B8F6BF-5375-455C-9EA6-DF929625EA0E}">
        <p15:presenceInfo xmlns:p15="http://schemas.microsoft.com/office/powerpoint/2012/main" userId="S-1-5-21-3736707515-2145877865-3703829272-2511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4779"/>
    <a:srgbClr val="2C05BB"/>
    <a:srgbClr val="FF8F8F"/>
    <a:srgbClr val="FFAFAF"/>
    <a:srgbClr val="FF5757"/>
    <a:srgbClr val="FA0000"/>
    <a:srgbClr val="FFFFFF"/>
    <a:srgbClr val="474747"/>
    <a:srgbClr val="FF0000"/>
    <a:srgbClr val="C316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74" autoAdjust="0"/>
    <p:restoredTop sz="94660"/>
  </p:normalViewPr>
  <p:slideViewPr>
    <p:cSldViewPr snapToGrid="0">
      <p:cViewPr varScale="1">
        <p:scale>
          <a:sx n="84" d="100"/>
          <a:sy n="84" d="100"/>
        </p:scale>
        <p:origin x="90" y="52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10A775-CBF4-44D3-91B7-51932EF62E0E}" type="doc">
      <dgm:prSet loTypeId="urn:microsoft.com/office/officeart/2005/8/layout/chevron1" loCatId="process" qsTypeId="urn:microsoft.com/office/officeart/2005/8/quickstyle/simple1" qsCatId="simple" csTypeId="urn:microsoft.com/office/officeart/2005/8/colors/accent1_4" csCatId="accent1" phldr="1"/>
      <dgm:spPr/>
    </dgm:pt>
    <dgm:pt modelId="{79E8DAA2-D0C0-483A-A372-CEFDC7142759}">
      <dgm:prSet phldrT="[Texte]"/>
      <dgm:spPr>
        <a:solidFill>
          <a:srgbClr val="FF8F8F"/>
        </a:solidFill>
      </dgm:spPr>
      <dgm:t>
        <a:bodyPr/>
        <a:lstStyle/>
        <a:p>
          <a:r>
            <a:rPr lang="fr-FR" dirty="0" smtClean="0"/>
            <a:t>Débit Différé</a:t>
          </a:r>
        </a:p>
        <a:p>
          <a:r>
            <a:rPr lang="fr-FR" dirty="0" smtClean="0"/>
            <a:t>(pas de frais)</a:t>
          </a:r>
          <a:endParaRPr lang="fr-FR" dirty="0"/>
        </a:p>
      </dgm:t>
    </dgm:pt>
    <dgm:pt modelId="{39FFFF27-31F6-4F3A-A72F-E33CF7C595A3}" type="parTrans" cxnId="{85847988-F435-4ECC-A508-44D16434378A}">
      <dgm:prSet/>
      <dgm:spPr/>
      <dgm:t>
        <a:bodyPr/>
        <a:lstStyle/>
        <a:p>
          <a:endParaRPr lang="fr-FR"/>
        </a:p>
      </dgm:t>
    </dgm:pt>
    <dgm:pt modelId="{B73CAF7C-2E81-4D4F-83A0-D2428CAE9A8D}" type="sibTrans" cxnId="{85847988-F435-4ECC-A508-44D16434378A}">
      <dgm:prSet/>
      <dgm:spPr/>
      <dgm:t>
        <a:bodyPr/>
        <a:lstStyle/>
        <a:p>
          <a:endParaRPr lang="fr-FR"/>
        </a:p>
      </dgm:t>
    </dgm:pt>
    <dgm:pt modelId="{DE42FC28-1104-4496-AE6B-CF5C86FA9004}">
      <dgm:prSet phldrT="[Texte]"/>
      <dgm:spPr>
        <a:solidFill>
          <a:srgbClr val="FF5757"/>
        </a:solidFill>
      </dgm:spPr>
      <dgm:t>
        <a:bodyPr/>
        <a:lstStyle/>
        <a:p>
          <a:r>
            <a:rPr lang="fr-FR" dirty="0" smtClean="0"/>
            <a:t>Déc Autorisé</a:t>
          </a:r>
        </a:p>
        <a:p>
          <a:r>
            <a:rPr lang="fr-FR" dirty="0" smtClean="0"/>
            <a:t>(agios)</a:t>
          </a:r>
          <a:endParaRPr lang="fr-FR" dirty="0"/>
        </a:p>
      </dgm:t>
    </dgm:pt>
    <dgm:pt modelId="{A3EDA1BE-2740-4B3D-9007-2E7D91B0774B}" type="parTrans" cxnId="{C0D28C6B-F095-440A-9E06-A25D1CABF452}">
      <dgm:prSet/>
      <dgm:spPr/>
      <dgm:t>
        <a:bodyPr/>
        <a:lstStyle/>
        <a:p>
          <a:endParaRPr lang="fr-FR"/>
        </a:p>
      </dgm:t>
    </dgm:pt>
    <dgm:pt modelId="{2F06F41B-FFBE-4077-B56B-635DA6D46022}" type="sibTrans" cxnId="{C0D28C6B-F095-440A-9E06-A25D1CABF452}">
      <dgm:prSet/>
      <dgm:spPr/>
      <dgm:t>
        <a:bodyPr/>
        <a:lstStyle/>
        <a:p>
          <a:endParaRPr lang="fr-FR"/>
        </a:p>
      </dgm:t>
    </dgm:pt>
    <dgm:pt modelId="{20384E28-94DC-4F37-9F1E-6FF589F7C35F}">
      <dgm:prSet phldrT="[Texte]"/>
      <dgm:spPr>
        <a:solidFill>
          <a:srgbClr val="FA0000"/>
        </a:solidFill>
      </dgm:spPr>
      <dgm:t>
        <a:bodyPr/>
        <a:lstStyle/>
        <a:p>
          <a:r>
            <a:rPr lang="fr-FR" dirty="0" smtClean="0"/>
            <a:t>Crédit renouvelable</a:t>
          </a:r>
        </a:p>
        <a:p>
          <a:r>
            <a:rPr lang="fr-FR" dirty="0" smtClean="0"/>
            <a:t>(intérêts)</a:t>
          </a:r>
          <a:endParaRPr lang="fr-FR" dirty="0"/>
        </a:p>
      </dgm:t>
    </dgm:pt>
    <dgm:pt modelId="{447DC595-E668-4A47-B31F-51941DE19237}" type="parTrans" cxnId="{61E0CB9A-E0C7-4F26-906E-A5E7ACB74D84}">
      <dgm:prSet/>
      <dgm:spPr/>
      <dgm:t>
        <a:bodyPr/>
        <a:lstStyle/>
        <a:p>
          <a:endParaRPr lang="fr-FR"/>
        </a:p>
      </dgm:t>
    </dgm:pt>
    <dgm:pt modelId="{51DF5006-C186-4F40-BB5A-15E9402E723F}" type="sibTrans" cxnId="{61E0CB9A-E0C7-4F26-906E-A5E7ACB74D84}">
      <dgm:prSet/>
      <dgm:spPr/>
      <dgm:t>
        <a:bodyPr/>
        <a:lstStyle/>
        <a:p>
          <a:endParaRPr lang="fr-FR"/>
        </a:p>
      </dgm:t>
    </dgm:pt>
    <dgm:pt modelId="{69DA9DB3-5C45-4910-800C-F39231EF50E9}">
      <dgm:prSet phldrT="[Texte]"/>
      <dgm:spPr>
        <a:solidFill>
          <a:srgbClr val="C00000"/>
        </a:solidFill>
      </dgm:spPr>
      <dgm:t>
        <a:bodyPr/>
        <a:lstStyle/>
        <a:p>
          <a:r>
            <a:rPr lang="fr-FR" dirty="0" smtClean="0"/>
            <a:t>Prêt perso</a:t>
          </a:r>
        </a:p>
        <a:p>
          <a:r>
            <a:rPr lang="fr-FR" dirty="0" smtClean="0"/>
            <a:t>(intérêts)</a:t>
          </a:r>
          <a:endParaRPr lang="fr-FR" dirty="0"/>
        </a:p>
      </dgm:t>
    </dgm:pt>
    <dgm:pt modelId="{020E9204-AD60-46D3-AD9E-EAFBBE10B201}" type="parTrans" cxnId="{8C463935-DF4F-43C6-8DB7-F0756A1AAF5E}">
      <dgm:prSet/>
      <dgm:spPr/>
      <dgm:t>
        <a:bodyPr/>
        <a:lstStyle/>
        <a:p>
          <a:endParaRPr lang="fr-FR"/>
        </a:p>
      </dgm:t>
    </dgm:pt>
    <dgm:pt modelId="{5A3DCD84-625C-4C1D-81E3-3171FB2B0D52}" type="sibTrans" cxnId="{8C463935-DF4F-43C6-8DB7-F0756A1AAF5E}">
      <dgm:prSet/>
      <dgm:spPr/>
      <dgm:t>
        <a:bodyPr/>
        <a:lstStyle/>
        <a:p>
          <a:endParaRPr lang="fr-FR"/>
        </a:p>
      </dgm:t>
    </dgm:pt>
    <dgm:pt modelId="{8B0BF351-7C84-48E3-BFFA-024D4064F127}" type="pres">
      <dgm:prSet presAssocID="{5210A775-CBF4-44D3-91B7-51932EF62E0E}" presName="Name0" presStyleCnt="0">
        <dgm:presLayoutVars>
          <dgm:dir/>
          <dgm:animLvl val="lvl"/>
          <dgm:resizeHandles val="exact"/>
        </dgm:presLayoutVars>
      </dgm:prSet>
      <dgm:spPr/>
    </dgm:pt>
    <dgm:pt modelId="{268F8C9C-6592-42BC-BF3F-73FDB30E528D}" type="pres">
      <dgm:prSet presAssocID="{79E8DAA2-D0C0-483A-A372-CEFDC7142759}" presName="parTxOnly" presStyleLbl="node1" presStyleIdx="0" presStyleCnt="4">
        <dgm:presLayoutVars>
          <dgm:chMax val="0"/>
          <dgm:chPref val="0"/>
          <dgm:bulletEnabled val="1"/>
        </dgm:presLayoutVars>
      </dgm:prSet>
      <dgm:spPr/>
      <dgm:t>
        <a:bodyPr/>
        <a:lstStyle/>
        <a:p>
          <a:endParaRPr lang="fr-FR"/>
        </a:p>
      </dgm:t>
    </dgm:pt>
    <dgm:pt modelId="{6C9F1923-0D9D-4997-982A-2ABA51AE61F7}" type="pres">
      <dgm:prSet presAssocID="{B73CAF7C-2E81-4D4F-83A0-D2428CAE9A8D}" presName="parTxOnlySpace" presStyleCnt="0"/>
      <dgm:spPr/>
    </dgm:pt>
    <dgm:pt modelId="{CC84B8EE-CB51-419C-AA5A-976B90F2892F}" type="pres">
      <dgm:prSet presAssocID="{DE42FC28-1104-4496-AE6B-CF5C86FA9004}" presName="parTxOnly" presStyleLbl="node1" presStyleIdx="1" presStyleCnt="4">
        <dgm:presLayoutVars>
          <dgm:chMax val="0"/>
          <dgm:chPref val="0"/>
          <dgm:bulletEnabled val="1"/>
        </dgm:presLayoutVars>
      </dgm:prSet>
      <dgm:spPr/>
      <dgm:t>
        <a:bodyPr/>
        <a:lstStyle/>
        <a:p>
          <a:endParaRPr lang="fr-FR"/>
        </a:p>
      </dgm:t>
    </dgm:pt>
    <dgm:pt modelId="{BFD3330B-6FD6-41A3-AC98-A5453A3A7D50}" type="pres">
      <dgm:prSet presAssocID="{2F06F41B-FFBE-4077-B56B-635DA6D46022}" presName="parTxOnlySpace" presStyleCnt="0"/>
      <dgm:spPr/>
    </dgm:pt>
    <dgm:pt modelId="{E5BBBDA5-1083-43E0-A7C3-609BDA2221C8}" type="pres">
      <dgm:prSet presAssocID="{20384E28-94DC-4F37-9F1E-6FF589F7C35F}" presName="parTxOnly" presStyleLbl="node1" presStyleIdx="2" presStyleCnt="4">
        <dgm:presLayoutVars>
          <dgm:chMax val="0"/>
          <dgm:chPref val="0"/>
          <dgm:bulletEnabled val="1"/>
        </dgm:presLayoutVars>
      </dgm:prSet>
      <dgm:spPr/>
      <dgm:t>
        <a:bodyPr/>
        <a:lstStyle/>
        <a:p>
          <a:endParaRPr lang="fr-FR"/>
        </a:p>
      </dgm:t>
    </dgm:pt>
    <dgm:pt modelId="{FB6892E7-E712-495E-9E20-93AEFAF5B686}" type="pres">
      <dgm:prSet presAssocID="{51DF5006-C186-4F40-BB5A-15E9402E723F}" presName="parTxOnlySpace" presStyleCnt="0"/>
      <dgm:spPr/>
    </dgm:pt>
    <dgm:pt modelId="{6F168861-A130-4E10-BA6C-1E82B4B5FE51}" type="pres">
      <dgm:prSet presAssocID="{69DA9DB3-5C45-4910-800C-F39231EF50E9}" presName="parTxOnly" presStyleLbl="node1" presStyleIdx="3" presStyleCnt="4">
        <dgm:presLayoutVars>
          <dgm:chMax val="0"/>
          <dgm:chPref val="0"/>
          <dgm:bulletEnabled val="1"/>
        </dgm:presLayoutVars>
      </dgm:prSet>
      <dgm:spPr/>
      <dgm:t>
        <a:bodyPr/>
        <a:lstStyle/>
        <a:p>
          <a:endParaRPr lang="fr-FR"/>
        </a:p>
      </dgm:t>
    </dgm:pt>
  </dgm:ptLst>
  <dgm:cxnLst>
    <dgm:cxn modelId="{C0D28C6B-F095-440A-9E06-A25D1CABF452}" srcId="{5210A775-CBF4-44D3-91B7-51932EF62E0E}" destId="{DE42FC28-1104-4496-AE6B-CF5C86FA9004}" srcOrd="1" destOrd="0" parTransId="{A3EDA1BE-2740-4B3D-9007-2E7D91B0774B}" sibTransId="{2F06F41B-FFBE-4077-B56B-635DA6D46022}"/>
    <dgm:cxn modelId="{28A85F06-77F9-48F4-8DF8-535B69D310AD}" type="presOf" srcId="{DE42FC28-1104-4496-AE6B-CF5C86FA9004}" destId="{CC84B8EE-CB51-419C-AA5A-976B90F2892F}" srcOrd="0" destOrd="0" presId="urn:microsoft.com/office/officeart/2005/8/layout/chevron1"/>
    <dgm:cxn modelId="{61E0CB9A-E0C7-4F26-906E-A5E7ACB74D84}" srcId="{5210A775-CBF4-44D3-91B7-51932EF62E0E}" destId="{20384E28-94DC-4F37-9F1E-6FF589F7C35F}" srcOrd="2" destOrd="0" parTransId="{447DC595-E668-4A47-B31F-51941DE19237}" sibTransId="{51DF5006-C186-4F40-BB5A-15E9402E723F}"/>
    <dgm:cxn modelId="{85847988-F435-4ECC-A508-44D16434378A}" srcId="{5210A775-CBF4-44D3-91B7-51932EF62E0E}" destId="{79E8DAA2-D0C0-483A-A372-CEFDC7142759}" srcOrd="0" destOrd="0" parTransId="{39FFFF27-31F6-4F3A-A72F-E33CF7C595A3}" sibTransId="{B73CAF7C-2E81-4D4F-83A0-D2428CAE9A8D}"/>
    <dgm:cxn modelId="{31D450C6-00AD-4BAA-B5B4-7A9A1C35FFBF}" type="presOf" srcId="{20384E28-94DC-4F37-9F1E-6FF589F7C35F}" destId="{E5BBBDA5-1083-43E0-A7C3-609BDA2221C8}" srcOrd="0" destOrd="0" presId="urn:microsoft.com/office/officeart/2005/8/layout/chevron1"/>
    <dgm:cxn modelId="{E3E8038B-5ABB-447F-9FC8-36FCAC81E930}" type="presOf" srcId="{79E8DAA2-D0C0-483A-A372-CEFDC7142759}" destId="{268F8C9C-6592-42BC-BF3F-73FDB30E528D}" srcOrd="0" destOrd="0" presId="urn:microsoft.com/office/officeart/2005/8/layout/chevron1"/>
    <dgm:cxn modelId="{62CF887B-E272-4DBB-9342-D51CD268FCD9}" type="presOf" srcId="{69DA9DB3-5C45-4910-800C-F39231EF50E9}" destId="{6F168861-A130-4E10-BA6C-1E82B4B5FE51}" srcOrd="0" destOrd="0" presId="urn:microsoft.com/office/officeart/2005/8/layout/chevron1"/>
    <dgm:cxn modelId="{8C463935-DF4F-43C6-8DB7-F0756A1AAF5E}" srcId="{5210A775-CBF4-44D3-91B7-51932EF62E0E}" destId="{69DA9DB3-5C45-4910-800C-F39231EF50E9}" srcOrd="3" destOrd="0" parTransId="{020E9204-AD60-46D3-AD9E-EAFBBE10B201}" sibTransId="{5A3DCD84-625C-4C1D-81E3-3171FB2B0D52}"/>
    <dgm:cxn modelId="{FCDE10BD-2A82-432C-B898-73B34AC5187C}" type="presOf" srcId="{5210A775-CBF4-44D3-91B7-51932EF62E0E}" destId="{8B0BF351-7C84-48E3-BFFA-024D4064F127}" srcOrd="0" destOrd="0" presId="urn:microsoft.com/office/officeart/2005/8/layout/chevron1"/>
    <dgm:cxn modelId="{BF479FA2-FA78-429D-BDE0-DB15483EB85F}" type="presParOf" srcId="{8B0BF351-7C84-48E3-BFFA-024D4064F127}" destId="{268F8C9C-6592-42BC-BF3F-73FDB30E528D}" srcOrd="0" destOrd="0" presId="urn:microsoft.com/office/officeart/2005/8/layout/chevron1"/>
    <dgm:cxn modelId="{C9EFF4C4-7EA3-4EC1-B319-D6766312DF1A}" type="presParOf" srcId="{8B0BF351-7C84-48E3-BFFA-024D4064F127}" destId="{6C9F1923-0D9D-4997-982A-2ABA51AE61F7}" srcOrd="1" destOrd="0" presId="urn:microsoft.com/office/officeart/2005/8/layout/chevron1"/>
    <dgm:cxn modelId="{491B9E44-00D4-42BD-87A9-E25F7AE35889}" type="presParOf" srcId="{8B0BF351-7C84-48E3-BFFA-024D4064F127}" destId="{CC84B8EE-CB51-419C-AA5A-976B90F2892F}" srcOrd="2" destOrd="0" presId="urn:microsoft.com/office/officeart/2005/8/layout/chevron1"/>
    <dgm:cxn modelId="{FFF388F1-0428-4DB5-A3B6-82511A5680A9}" type="presParOf" srcId="{8B0BF351-7C84-48E3-BFFA-024D4064F127}" destId="{BFD3330B-6FD6-41A3-AC98-A5453A3A7D50}" srcOrd="3" destOrd="0" presId="urn:microsoft.com/office/officeart/2005/8/layout/chevron1"/>
    <dgm:cxn modelId="{6C549D45-5DE2-4245-B857-D3D3E688CFE2}" type="presParOf" srcId="{8B0BF351-7C84-48E3-BFFA-024D4064F127}" destId="{E5BBBDA5-1083-43E0-A7C3-609BDA2221C8}" srcOrd="4" destOrd="0" presId="urn:microsoft.com/office/officeart/2005/8/layout/chevron1"/>
    <dgm:cxn modelId="{E479FF1E-4ED4-402D-879F-C7B0B4602355}" type="presParOf" srcId="{8B0BF351-7C84-48E3-BFFA-024D4064F127}" destId="{FB6892E7-E712-495E-9E20-93AEFAF5B686}" srcOrd="5" destOrd="0" presId="urn:microsoft.com/office/officeart/2005/8/layout/chevron1"/>
    <dgm:cxn modelId="{08BAEECA-E570-42B6-9B63-BA70FF0CB3A0}" type="presParOf" srcId="{8B0BF351-7C84-48E3-BFFA-024D4064F127}" destId="{6F168861-A130-4E10-BA6C-1E82B4B5FE51}"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8F8C9C-6592-42BC-BF3F-73FDB30E528D}">
      <dsp:nvSpPr>
        <dsp:cNvPr id="0" name=""/>
        <dsp:cNvSpPr/>
      </dsp:nvSpPr>
      <dsp:spPr>
        <a:xfrm>
          <a:off x="3770" y="802027"/>
          <a:ext cx="2194718" cy="877887"/>
        </a:xfrm>
        <a:prstGeom prst="chevron">
          <a:avLst/>
        </a:prstGeom>
        <a:solidFill>
          <a:srgbClr val="FF8F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fr-FR" sz="1600" kern="1200" dirty="0" smtClean="0"/>
            <a:t>Débit Différé</a:t>
          </a:r>
        </a:p>
        <a:p>
          <a:pPr lvl="0" algn="ctr" defTabSz="711200">
            <a:lnSpc>
              <a:spcPct val="90000"/>
            </a:lnSpc>
            <a:spcBef>
              <a:spcPct val="0"/>
            </a:spcBef>
            <a:spcAft>
              <a:spcPct val="35000"/>
            </a:spcAft>
          </a:pPr>
          <a:r>
            <a:rPr lang="fr-FR" sz="1600" kern="1200" dirty="0" smtClean="0"/>
            <a:t>(pas de frais)</a:t>
          </a:r>
          <a:endParaRPr lang="fr-FR" sz="1600" kern="1200" dirty="0"/>
        </a:p>
      </dsp:txBody>
      <dsp:txXfrm>
        <a:off x="442714" y="802027"/>
        <a:ext cx="1316831" cy="877887"/>
      </dsp:txXfrm>
    </dsp:sp>
    <dsp:sp modelId="{CC84B8EE-CB51-419C-AA5A-976B90F2892F}">
      <dsp:nvSpPr>
        <dsp:cNvPr id="0" name=""/>
        <dsp:cNvSpPr/>
      </dsp:nvSpPr>
      <dsp:spPr>
        <a:xfrm>
          <a:off x="1979017" y="802027"/>
          <a:ext cx="2194718" cy="877887"/>
        </a:xfrm>
        <a:prstGeom prst="chevron">
          <a:avLst/>
        </a:prstGeom>
        <a:solidFill>
          <a:srgbClr val="FF575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fr-FR" sz="1600" kern="1200" dirty="0" smtClean="0"/>
            <a:t>Déc Autorisé</a:t>
          </a:r>
        </a:p>
        <a:p>
          <a:pPr lvl="0" algn="ctr" defTabSz="711200">
            <a:lnSpc>
              <a:spcPct val="90000"/>
            </a:lnSpc>
            <a:spcBef>
              <a:spcPct val="0"/>
            </a:spcBef>
            <a:spcAft>
              <a:spcPct val="35000"/>
            </a:spcAft>
          </a:pPr>
          <a:r>
            <a:rPr lang="fr-FR" sz="1600" kern="1200" dirty="0" smtClean="0"/>
            <a:t>(agios)</a:t>
          </a:r>
          <a:endParaRPr lang="fr-FR" sz="1600" kern="1200" dirty="0"/>
        </a:p>
      </dsp:txBody>
      <dsp:txXfrm>
        <a:off x="2417961" y="802027"/>
        <a:ext cx="1316831" cy="877887"/>
      </dsp:txXfrm>
    </dsp:sp>
    <dsp:sp modelId="{E5BBBDA5-1083-43E0-A7C3-609BDA2221C8}">
      <dsp:nvSpPr>
        <dsp:cNvPr id="0" name=""/>
        <dsp:cNvSpPr/>
      </dsp:nvSpPr>
      <dsp:spPr>
        <a:xfrm>
          <a:off x="3954264" y="802027"/>
          <a:ext cx="2194718" cy="877887"/>
        </a:xfrm>
        <a:prstGeom prst="chevron">
          <a:avLst/>
        </a:prstGeom>
        <a:solidFill>
          <a:srgbClr val="FA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fr-FR" sz="1600" kern="1200" dirty="0" smtClean="0"/>
            <a:t>Crédit renouvelable</a:t>
          </a:r>
        </a:p>
        <a:p>
          <a:pPr lvl="0" algn="ctr" defTabSz="711200">
            <a:lnSpc>
              <a:spcPct val="90000"/>
            </a:lnSpc>
            <a:spcBef>
              <a:spcPct val="0"/>
            </a:spcBef>
            <a:spcAft>
              <a:spcPct val="35000"/>
            </a:spcAft>
          </a:pPr>
          <a:r>
            <a:rPr lang="fr-FR" sz="1600" kern="1200" dirty="0" smtClean="0"/>
            <a:t>(intérêts)</a:t>
          </a:r>
          <a:endParaRPr lang="fr-FR" sz="1600" kern="1200" dirty="0"/>
        </a:p>
      </dsp:txBody>
      <dsp:txXfrm>
        <a:off x="4393208" y="802027"/>
        <a:ext cx="1316831" cy="877887"/>
      </dsp:txXfrm>
    </dsp:sp>
    <dsp:sp modelId="{6F168861-A130-4E10-BA6C-1E82B4B5FE51}">
      <dsp:nvSpPr>
        <dsp:cNvPr id="0" name=""/>
        <dsp:cNvSpPr/>
      </dsp:nvSpPr>
      <dsp:spPr>
        <a:xfrm>
          <a:off x="5929510" y="802027"/>
          <a:ext cx="2194718" cy="877887"/>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fr-FR" sz="1600" kern="1200" dirty="0" smtClean="0"/>
            <a:t>Prêt perso</a:t>
          </a:r>
        </a:p>
        <a:p>
          <a:pPr lvl="0" algn="ctr" defTabSz="711200">
            <a:lnSpc>
              <a:spcPct val="90000"/>
            </a:lnSpc>
            <a:spcBef>
              <a:spcPct val="0"/>
            </a:spcBef>
            <a:spcAft>
              <a:spcPct val="35000"/>
            </a:spcAft>
          </a:pPr>
          <a:r>
            <a:rPr lang="fr-FR" sz="1600" kern="1200" dirty="0" smtClean="0"/>
            <a:t>(intérêts)</a:t>
          </a:r>
          <a:endParaRPr lang="fr-FR" sz="1600" kern="1200" dirty="0"/>
        </a:p>
      </dsp:txBody>
      <dsp:txXfrm>
        <a:off x="6368454" y="802027"/>
        <a:ext cx="1316831" cy="87788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F74F781F-BA21-4505-B449-4BB50FE8DE73}" type="datetimeFigureOut">
              <a:rPr lang="fr-FR" smtClean="0"/>
              <a:t>16/03/2021</a:t>
            </a:fld>
            <a:endParaRPr lang="fr-FR" dirty="0"/>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1602E28E-4076-4587-8A42-EE6DCF80FA9E}" type="slidenum">
              <a:rPr lang="fr-FR" smtClean="0"/>
              <a:t>‹N°›</a:t>
            </a:fld>
            <a:endParaRPr lang="fr-FR" dirty="0"/>
          </a:p>
        </p:txBody>
      </p:sp>
    </p:spTree>
    <p:extLst>
      <p:ext uri="{BB962C8B-B14F-4D97-AF65-F5344CB8AC3E}">
        <p14:creationId xmlns:p14="http://schemas.microsoft.com/office/powerpoint/2010/main" val="39090622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426640B-E658-4F84-97CE-885240A8E774}" type="datetimeFigureOut">
              <a:rPr lang="fr-FR" smtClean="0"/>
              <a:t>16/03/2021</a:t>
            </a:fld>
            <a:endParaRPr lang="fr-FR"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099FB3D-F80B-4AC3-BF80-57D15E908E16}" type="slidenum">
              <a:rPr lang="fr-FR" smtClean="0"/>
              <a:t>‹N°›</a:t>
            </a:fld>
            <a:endParaRPr lang="fr-FR" dirty="0"/>
          </a:p>
        </p:txBody>
      </p:sp>
    </p:spTree>
    <p:extLst>
      <p:ext uri="{BB962C8B-B14F-4D97-AF65-F5344CB8AC3E}">
        <p14:creationId xmlns:p14="http://schemas.microsoft.com/office/powerpoint/2010/main" val="3368042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4_Tit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Innovation </a:t>
            </a:r>
            <a:r>
              <a:rPr lang="fr-FR" dirty="0" err="1" smtClean="0"/>
              <a:t>Factory</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TEMPLATE BDD</a:t>
            </a:r>
            <a:br>
              <a:rPr lang="fr-FR" dirty="0" smtClean="0"/>
            </a:br>
            <a:r>
              <a:rPr lang="fr-FR" dirty="0" smtClean="0"/>
              <a:t>TEST</a:t>
            </a:r>
            <a:endParaRPr lang="fr-FR" dirty="0"/>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75000"/>
                  <a:lumOff val="25000"/>
                </a:schemeClr>
              </a:solidFill>
            </a:endParaRPr>
          </a:p>
        </p:txBody>
      </p:sp>
      <p:sp>
        <p:nvSpPr>
          <p:cNvPr id="28" name="Rectangle 27"/>
          <p:cNvSpPr/>
          <p:nvPr userDrawn="1"/>
        </p:nvSpPr>
        <p:spPr>
          <a:xfrm>
            <a:off x="0" y="6051128"/>
            <a:ext cx="959419"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smtClean="0"/>
              <a:t>Direction</a:t>
            </a:r>
            <a:endParaRPr lang="fr-FR" dirty="0"/>
          </a:p>
        </p:txBody>
      </p:sp>
      <p:pic>
        <p:nvPicPr>
          <p:cNvPr id="11" name="Image 10"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bg1">
            <a:lumMod val="95000"/>
          </a:schemeClr>
        </a:solidFill>
        <a:effectLst/>
      </p:bgPr>
    </p:bg>
    <p:spTree>
      <p:nvGrpSpPr>
        <p:cNvPr id="1" name=""/>
        <p:cNvGrpSpPr/>
        <p:nvPr/>
      </p:nvGrpSpPr>
      <p:grpSpPr>
        <a:xfrm>
          <a:off x="0" y="0"/>
          <a:ext cx="0" cy="0"/>
          <a:chOff x="0" y="0"/>
          <a:chExt cx="0" cy="0"/>
        </a:xfrm>
      </p:grpSpPr>
      <p:sp>
        <p:nvSpPr>
          <p:cNvPr id="14" name="Rectangle 13"/>
          <p:cNvSpPr/>
          <p:nvPr userDrawn="1"/>
        </p:nvSpPr>
        <p:spPr>
          <a:xfrm>
            <a:off x="1" y="464148"/>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95325" y="2103024"/>
            <a:ext cx="7476218" cy="679976"/>
          </a:xfrm>
        </p:spPr>
        <p:txBody>
          <a:bodyPr>
            <a:normAutofit/>
          </a:bodyPr>
          <a:lstStyle>
            <a:lvl1pPr>
              <a:defRPr sz="2000">
                <a:latin typeface="Montserrat Black" panose="00000A00000000000000" pitchFamily="2" charset="0"/>
              </a:defRPr>
            </a:lvl1pPr>
          </a:lstStyle>
          <a:p>
            <a:r>
              <a:rPr lang="fr-FR" dirty="0" smtClean="0"/>
              <a:t>Modifiez le style du titre</a:t>
            </a:r>
            <a:endParaRPr lang="fr-FR" dirty="0"/>
          </a:p>
        </p:txBody>
      </p:sp>
      <p:sp>
        <p:nvSpPr>
          <p:cNvPr id="4" name="Rectangle 3"/>
          <p:cNvSpPr/>
          <p:nvPr userDrawn="1"/>
        </p:nvSpPr>
        <p:spPr>
          <a:xfrm>
            <a:off x="695325" y="2919046"/>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5"/>
          <p:cNvSpPr>
            <a:spLocks noGrp="1"/>
          </p:cNvSpPr>
          <p:nvPr>
            <p:ph type="body" sz="quarter" idx="10"/>
          </p:nvPr>
        </p:nvSpPr>
        <p:spPr>
          <a:xfrm>
            <a:off x="695325" y="3311912"/>
            <a:ext cx="7476218" cy="292537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r-FR" dirty="0" smtClean="0"/>
              <a:t>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8" name="Espace réservé pour une image  7"/>
          <p:cNvSpPr>
            <a:spLocks noGrp="1"/>
          </p:cNvSpPr>
          <p:nvPr>
            <p:ph type="pic" sz="quarter" idx="11"/>
          </p:nvPr>
        </p:nvSpPr>
        <p:spPr>
          <a:xfrm>
            <a:off x="8653346" y="2103023"/>
            <a:ext cx="2854713" cy="4134265"/>
          </a:xfrm>
        </p:spPr>
        <p:txBody>
          <a:bodyPr/>
          <a:lstStyle/>
          <a:p>
            <a:endParaRPr lang="fr-FR" dirty="0"/>
          </a:p>
        </p:txBody>
      </p:sp>
      <p:sp>
        <p:nvSpPr>
          <p:cNvPr id="11"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65000"/>
                    <a:lumOff val="35000"/>
                  </a:schemeClr>
                </a:solidFill>
                <a:latin typeface="Arial Black" panose="020B0A04020102020204" pitchFamily="34" charset="0"/>
              </a:defRPr>
            </a:lvl1pPr>
          </a:lstStyle>
          <a:p>
            <a:pPr lvl="0"/>
            <a:r>
              <a:rPr lang="fr-FR" dirty="0" smtClean="0"/>
              <a:t>Titre de la slide</a:t>
            </a:r>
            <a:endParaRPr lang="fr-FR" dirty="0"/>
          </a:p>
        </p:txBody>
      </p:sp>
    </p:spTree>
    <p:extLst>
      <p:ext uri="{BB962C8B-B14F-4D97-AF65-F5344CB8AC3E}">
        <p14:creationId xmlns:p14="http://schemas.microsoft.com/office/powerpoint/2010/main" val="34864183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sp>
        <p:nvSpPr>
          <p:cNvPr id="12" name="Rectangle 11"/>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4874756" y="2189250"/>
            <a:ext cx="6446387" cy="3613491"/>
          </a:xfrm>
        </p:spPr>
        <p:txBody>
          <a:bodyPr/>
          <a:lstStyle>
            <a:lvl1pPr marL="514350" indent="-514350">
              <a:buAutoNum type="arabicPeriod"/>
              <a:defRPr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465133" y="2189250"/>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572093" y="448017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p:cNvSpPr/>
          <p:nvPr userDrawn="1"/>
        </p:nvSpPr>
        <p:spPr>
          <a:xfrm>
            <a:off x="0" y="605112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Intercalaire">
    <p:spTree>
      <p:nvGrpSpPr>
        <p:cNvPr id="1" name=""/>
        <p:cNvGrpSpPr/>
        <p:nvPr/>
      </p:nvGrpSpPr>
      <p:grpSpPr>
        <a:xfrm>
          <a:off x="0" y="0"/>
          <a:ext cx="0" cy="0"/>
          <a:chOff x="0" y="0"/>
          <a:chExt cx="0" cy="0"/>
        </a:xfrm>
      </p:grpSpPr>
      <p:sp>
        <p:nvSpPr>
          <p:cNvPr id="9" name="Rectangle 8"/>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682332" y="2125363"/>
            <a:ext cx="3622687" cy="2928552"/>
          </a:xfrm>
          <a:solidFill>
            <a:schemeClr val="bg1">
              <a:lumMod val="95000"/>
            </a:schemeClr>
          </a:solidFill>
        </p:spPr>
        <p:txBody>
          <a:bodyPr anchor="b">
            <a:noAutofit/>
          </a:bodyPr>
          <a:lstStyle>
            <a:lvl1pPr marL="0" indent="0" algn="l">
              <a:buNone/>
              <a:defRPr sz="20000" b="1" i="0" spc="-300">
                <a:solidFill>
                  <a:schemeClr val="tx1">
                    <a:lumMod val="75000"/>
                    <a:lumOff val="25000"/>
                  </a:schemeClr>
                </a:solidFill>
              </a:defRPr>
            </a:lvl1pPr>
          </a:lstStyle>
          <a:p>
            <a:pPr lvl="0"/>
            <a:r>
              <a:rPr lang="fr-FR" dirty="0" smtClean="0"/>
              <a:t>01</a:t>
            </a:r>
            <a:endParaRPr lang="fr-FR" dirty="0"/>
          </a:p>
        </p:txBody>
      </p:sp>
      <p:sp>
        <p:nvSpPr>
          <p:cNvPr id="18" name="Espace réservé du texte 3"/>
          <p:cNvSpPr>
            <a:spLocks noGrp="1"/>
          </p:cNvSpPr>
          <p:nvPr>
            <p:ph type="body" sz="quarter" idx="14" hasCustomPrompt="1"/>
          </p:nvPr>
        </p:nvSpPr>
        <p:spPr>
          <a:xfrm>
            <a:off x="5634681" y="2189250"/>
            <a:ext cx="5686462" cy="3613491"/>
          </a:xfrm>
        </p:spPr>
        <p:txBody>
          <a:bodyPr/>
          <a:lstStyle>
            <a:lvl1pPr marL="514350" indent="-514350">
              <a:buAutoNum type="arabicPeriod"/>
              <a:defRPr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10" name="Rectangle 9"/>
          <p:cNvSpPr/>
          <p:nvPr userDrawn="1"/>
        </p:nvSpPr>
        <p:spPr>
          <a:xfrm>
            <a:off x="682332" y="505391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p:cNvSpPr/>
          <p:nvPr userDrawn="1"/>
        </p:nvSpPr>
        <p:spPr>
          <a:xfrm>
            <a:off x="4230356" y="649915"/>
            <a:ext cx="1070517"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userDrawn="1"/>
        </p:nvSpPr>
        <p:spPr>
          <a:xfrm>
            <a:off x="4229942" y="-18661"/>
            <a:ext cx="1070517" cy="68723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41989867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p:cNvSpPr>
            <a:spLocks noGrp="1"/>
          </p:cNvSpPr>
          <p:nvPr>
            <p:ph idx="1" hasCustomPrompt="1"/>
          </p:nvPr>
        </p:nvSpPr>
        <p:spPr>
          <a:xfrm>
            <a:off x="695325" y="1851102"/>
            <a:ext cx="10980738" cy="4386186"/>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432635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xte et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10" name="Espace réservé du texte 4"/>
          <p:cNvSpPr>
            <a:spLocks noGrp="1"/>
          </p:cNvSpPr>
          <p:nvPr>
            <p:ph type="body" sz="quarter" idx="12" hasCustomPrompt="1"/>
          </p:nvPr>
        </p:nvSpPr>
        <p:spPr>
          <a:xfrm>
            <a:off x="5362037" y="464148"/>
            <a:ext cx="631402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5"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12" name="Rectangle 11"/>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9" name="Imag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13" name="Image 12"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ext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76063" y="95647"/>
            <a:ext cx="187919" cy="234179"/>
          </a:xfrm>
          <a:prstGeom prst="rect">
            <a:avLst/>
          </a:prstGeom>
        </p:spPr>
      </p:pic>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pic>
        <p:nvPicPr>
          <p:cNvPr id="2" name="Image 1"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76063" y="95647"/>
            <a:ext cx="187919" cy="234179"/>
          </a:xfrm>
          <a:prstGeom prst="rect">
            <a:avLst/>
          </a:prstGeom>
        </p:spPr>
      </p:pic>
    </p:spTree>
    <p:extLst>
      <p:ext uri="{BB962C8B-B14F-4D97-AF65-F5344CB8AC3E}">
        <p14:creationId xmlns:p14="http://schemas.microsoft.com/office/powerpoint/2010/main" val="168489329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292030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smtClean="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smtClean="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smtClean="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smtClean="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smtClean="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803275" y="365126"/>
            <a:ext cx="10872788"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11"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6" name="Image 5" descr="logoterritoiredavenir2.png"/>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9" r:id="rId2"/>
    <p:sldLayoutId id="2147483676" r:id="rId3"/>
    <p:sldLayoutId id="2147483678" r:id="rId4"/>
    <p:sldLayoutId id="2147483674" r:id="rId5"/>
    <p:sldLayoutId id="2147483656" r:id="rId6"/>
    <p:sldLayoutId id="2147483675" r:id="rId7"/>
    <p:sldLayoutId id="2147483681" r:id="rId8"/>
    <p:sldLayoutId id="2147483684" r:id="rId9"/>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12" Type="http://schemas.openxmlformats.org/officeDocument/2006/relationships/image" Target="../media/image21.jpeg"/><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16.jpeg"/><Relationship Id="rId11" Type="http://schemas.openxmlformats.org/officeDocument/2006/relationships/image" Target="../media/image20.png"/><Relationship Id="rId5" Type="http://schemas.openxmlformats.org/officeDocument/2006/relationships/image" Target="../media/image15.jpeg"/><Relationship Id="rId10" Type="http://schemas.openxmlformats.org/officeDocument/2006/relationships/hyperlink" Target="http://commerciaux.celca.caisse-epargne.fr/download/1479/schemas-delegataires-cegee/20722/referentiel-des-delegations-particulier-credit-conso-18-01-2021.pdf" TargetMode="External"/><Relationship Id="rId4" Type="http://schemas.openxmlformats.org/officeDocument/2006/relationships/image" Target="../media/image14.png"/><Relationship Id="rId9"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3" Type="http://schemas.microsoft.com/office/2007/relationships/hdphoto" Target="../media/hdphoto1.wdp"/><Relationship Id="rId7" Type="http://schemas.openxmlformats.org/officeDocument/2006/relationships/image" Target="../media/image31.png"/><Relationship Id="rId2"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8" Type="http://schemas.openxmlformats.org/officeDocument/2006/relationships/image" Target="../media/image39.jpeg"/><Relationship Id="rId3" Type="http://schemas.microsoft.com/office/2007/relationships/hdphoto" Target="../media/hdphoto1.wdp"/><Relationship Id="rId7" Type="http://schemas.openxmlformats.org/officeDocument/2006/relationships/image" Target="../media/image38.jpeg"/><Relationship Id="rId2" Type="http://schemas.openxmlformats.org/officeDocument/2006/relationships/image" Target="../media/image32.png"/><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diagramLayout" Target="../diagrams/layout1.xml"/><Relationship Id="rId7" Type="http://schemas.openxmlformats.org/officeDocument/2006/relationships/image" Target="../media/image40.jpe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2.jpeg"/><Relationship Id="rId7" Type="http://schemas.microsoft.com/office/2007/relationships/hdphoto" Target="../media/hdphoto3.wdp"/><Relationship Id="rId2" Type="http://schemas.openxmlformats.org/officeDocument/2006/relationships/image" Target="../media/image41.jpeg"/><Relationship Id="rId1" Type="http://schemas.openxmlformats.org/officeDocument/2006/relationships/slideLayout" Target="../slideLayouts/slideLayout5.xml"/><Relationship Id="rId6" Type="http://schemas.openxmlformats.org/officeDocument/2006/relationships/image" Target="../media/image44.png"/><Relationship Id="rId5" Type="http://schemas.microsoft.com/office/2007/relationships/hdphoto" Target="../media/hdphoto2.wdp"/><Relationship Id="rId10" Type="http://schemas.openxmlformats.org/officeDocument/2006/relationships/image" Target="../media/image47.png"/><Relationship Id="rId4" Type="http://schemas.openxmlformats.org/officeDocument/2006/relationships/image" Target="../media/image43.png"/><Relationship Id="rId9"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xml"/><Relationship Id="rId5" Type="http://schemas.openxmlformats.org/officeDocument/2006/relationships/image" Target="../media/image51.pn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image" Target="../media/image53.png"/><Relationship Id="rId1" Type="http://schemas.openxmlformats.org/officeDocument/2006/relationships/slideLayout" Target="../slideLayouts/slideLayout5.xml"/><Relationship Id="rId6" Type="http://schemas.openxmlformats.org/officeDocument/2006/relationships/image" Target="../media/image56.png"/><Relationship Id="rId5" Type="http://schemas.openxmlformats.org/officeDocument/2006/relationships/image" Target="../media/image55.png"/><Relationship Id="rId10" Type="http://schemas.openxmlformats.org/officeDocument/2006/relationships/image" Target="../media/image60.png"/><Relationship Id="rId4" Type="http://schemas.microsoft.com/office/2007/relationships/hdphoto" Target="../media/hdphoto4.wdp"/><Relationship Id="rId9" Type="http://schemas.openxmlformats.org/officeDocument/2006/relationships/image" Target="../media/image59.png"/></Relationships>
</file>

<file path=ppt/slides/_rels/slide22.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hyperlink" Target="https://www.netdemo.caisse-epargne.fr/Portail.aspx" TargetMode="External"/><Relationship Id="rId2" Type="http://schemas.openxmlformats.org/officeDocument/2006/relationships/image" Target="../media/image54.png"/><Relationship Id="rId1" Type="http://schemas.openxmlformats.org/officeDocument/2006/relationships/slideLayout" Target="../slideLayouts/slideLayout5.xml"/><Relationship Id="rId6" Type="http://schemas.openxmlformats.org/officeDocument/2006/relationships/image" Target="../media/image60.png"/><Relationship Id="rId5" Type="http://schemas.openxmlformats.org/officeDocument/2006/relationships/image" Target="../media/image58.png"/><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6.png"/><Relationship Id="rId1" Type="http://schemas.openxmlformats.org/officeDocument/2006/relationships/slideLayout" Target="../slideLayouts/slideLayout5.xml"/><Relationship Id="rId6" Type="http://schemas.openxmlformats.org/officeDocument/2006/relationships/image" Target="../media/image58.png"/><Relationship Id="rId5" Type="http://schemas.openxmlformats.org/officeDocument/2006/relationships/image" Target="../media/image55.png"/><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hyperlink" Target="http://commerciaux.celca.caisse-epargne.fr/particuliers/bancarisation-particuliers/cartes-bancaires/fonctions-des-cartes/fonctions-des-cartes/" TargetMode="External"/><Relationship Id="rId3" Type="http://schemas.openxmlformats.org/officeDocument/2006/relationships/image" Target="../media/image61.png"/><Relationship Id="rId7" Type="http://schemas.openxmlformats.org/officeDocument/2006/relationships/image" Target="../media/image63.png"/><Relationship Id="rId2" Type="http://schemas.openxmlformats.org/officeDocument/2006/relationships/hyperlink" Target="http://commerciaux.celca.caisse-epargne.fr/download/198/bancarisation/4624/book-bancarisation.pdf" TargetMode="External"/><Relationship Id="rId1" Type="http://schemas.openxmlformats.org/officeDocument/2006/relationships/slideLayout" Target="../slideLayouts/slideLayout5.xml"/><Relationship Id="rId6" Type="http://schemas.openxmlformats.org/officeDocument/2006/relationships/hyperlink" Target="http://commerciaux.celca.caisse-epargne.fr/particuliers/bancarisation-2/cartes-bancaires/visa-platinum/visa-platinum/" TargetMode="External"/><Relationship Id="rId11" Type="http://schemas.openxmlformats.org/officeDocument/2006/relationships/image" Target="../media/image65.png"/><Relationship Id="rId5" Type="http://schemas.openxmlformats.org/officeDocument/2006/relationships/image" Target="../media/image62.png"/><Relationship Id="rId10" Type="http://schemas.openxmlformats.org/officeDocument/2006/relationships/image" Target="../media/image20.png"/><Relationship Id="rId4" Type="http://schemas.openxmlformats.org/officeDocument/2006/relationships/hyperlink" Target="http://commerciaux.celca.caisse-epargne.fr/download/1760/panorama-des-ventes-a-distance/18112/mode-operatoire-vad-vos-infos-pratiques.ppt" TargetMode="External"/><Relationship Id="rId9"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1149160" y="4362854"/>
            <a:ext cx="7893700" cy="282887"/>
          </a:xfrm>
        </p:spPr>
        <p:txBody>
          <a:bodyPr/>
          <a:lstStyle/>
          <a:p>
            <a:r>
              <a:rPr lang="fr-FR" dirty="0" smtClean="0"/>
              <a:t>BDD</a:t>
            </a:r>
            <a:endParaRPr lang="fr-FR" dirty="0"/>
          </a:p>
        </p:txBody>
      </p:sp>
      <p:sp>
        <p:nvSpPr>
          <p:cNvPr id="3" name="Espace réservé du texte 2"/>
          <p:cNvSpPr>
            <a:spLocks noGrp="1"/>
          </p:cNvSpPr>
          <p:nvPr>
            <p:ph type="body" sz="quarter" idx="10"/>
          </p:nvPr>
        </p:nvSpPr>
        <p:spPr>
          <a:xfrm>
            <a:off x="1149160" y="4645741"/>
            <a:ext cx="7893700" cy="304887"/>
          </a:xfrm>
        </p:spPr>
        <p:txBody>
          <a:bodyPr>
            <a:normAutofit fontScale="92500" lnSpcReduction="10000"/>
          </a:bodyPr>
          <a:lstStyle/>
          <a:p>
            <a:r>
              <a:rPr lang="fr-FR" dirty="0" smtClean="0"/>
              <a:t>18 mars 2021</a:t>
            </a:r>
            <a:endParaRPr lang="fr-FR" dirty="0"/>
          </a:p>
        </p:txBody>
      </p:sp>
      <p:sp>
        <p:nvSpPr>
          <p:cNvPr id="4" name="Titre 3"/>
          <p:cNvSpPr>
            <a:spLocks noGrp="1"/>
          </p:cNvSpPr>
          <p:nvPr>
            <p:ph type="ctrTitle"/>
          </p:nvPr>
        </p:nvSpPr>
        <p:spPr>
          <a:xfrm>
            <a:off x="1149160" y="1589485"/>
            <a:ext cx="10571518" cy="2735321"/>
          </a:xfrm>
        </p:spPr>
        <p:txBody>
          <a:bodyPr>
            <a:normAutofit/>
          </a:bodyPr>
          <a:lstStyle/>
          <a:p>
            <a:pPr>
              <a:lnSpc>
                <a:spcPct val="150000"/>
              </a:lnSpc>
            </a:pPr>
            <a:r>
              <a:rPr lang="fr-FR" dirty="0" smtClean="0"/>
              <a:t>Osez le Débit Différé !</a:t>
            </a:r>
            <a:br>
              <a:rPr lang="fr-FR" dirty="0" smtClean="0"/>
            </a:br>
            <a:r>
              <a:rPr lang="fr-FR" sz="2200" b="0" dirty="0" smtClean="0"/>
              <a:t>Un équipement massif de nos clients en Débit Différé nous permettra de garantir notre PNB de demain.</a:t>
            </a:r>
            <a:endParaRPr lang="fr-FR" sz="2200" b="0" dirty="0"/>
          </a:p>
        </p:txBody>
      </p:sp>
      <p:sp>
        <p:nvSpPr>
          <p:cNvPr id="5" name="Espace réservé du texte 4"/>
          <p:cNvSpPr>
            <a:spLocks noGrp="1"/>
          </p:cNvSpPr>
          <p:nvPr>
            <p:ph type="body" sz="quarter" idx="11"/>
          </p:nvPr>
        </p:nvSpPr>
        <p:spPr/>
        <p:txBody>
          <a:bodyPr/>
          <a:lstStyle/>
          <a:p>
            <a:r>
              <a:rPr lang="fr-FR" dirty="0" smtClean="0"/>
              <a:t>Hdj du 18 mars 2021</a:t>
            </a:r>
            <a:endParaRPr lang="fr-FR" dirty="0"/>
          </a:p>
        </p:txBody>
      </p:sp>
    </p:spTree>
    <p:extLst>
      <p:ext uri="{BB962C8B-B14F-4D97-AF65-F5344CB8AC3E}">
        <p14:creationId xmlns:p14="http://schemas.microsoft.com/office/powerpoint/2010/main" val="22306253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4696691" y="1392415"/>
            <a:ext cx="7197376" cy="4564247"/>
          </a:xfrm>
        </p:spPr>
        <p:txBody>
          <a:bodyPr>
            <a:normAutofit fontScale="77500" lnSpcReduction="20000"/>
          </a:bodyPr>
          <a:lstStyle/>
          <a:p>
            <a:r>
              <a:rPr lang="fr-FR" b="1" dirty="0" smtClean="0">
                <a:latin typeface="Arial" panose="020B0604020202020204" pitchFamily="34" charset="0"/>
                <a:cs typeface="Arial" panose="020B0604020202020204" pitchFamily="34" charset="0"/>
              </a:rPr>
              <a:t>L’état des lieux du débit différé en CEGEE</a:t>
            </a:r>
          </a:p>
          <a:p>
            <a:endParaRPr lang="fr-FR" b="1" dirty="0">
              <a:latin typeface="Arial" panose="020B0604020202020204" pitchFamily="34" charset="0"/>
              <a:cs typeface="Arial" panose="020B0604020202020204" pitchFamily="34" charset="0"/>
            </a:endParaRPr>
          </a:p>
          <a:p>
            <a:r>
              <a:rPr lang="fr-FR" b="1" dirty="0" smtClean="0">
                <a:latin typeface="Arial" panose="020B0604020202020204" pitchFamily="34" charset="0"/>
                <a:cs typeface="Arial" panose="020B0604020202020204" pitchFamily="34" charset="0"/>
              </a:rPr>
              <a:t>Peu de clients connaissent réellement le fonctionnement du débit différé</a:t>
            </a:r>
          </a:p>
          <a:p>
            <a:pPr lvl="2"/>
            <a:r>
              <a:rPr lang="fr-FR" dirty="0">
                <a:latin typeface="Arial" panose="020B0604020202020204" pitchFamily="34" charset="0"/>
                <a:cs typeface="Arial" panose="020B0604020202020204" pitchFamily="34" charset="0"/>
              </a:rPr>
              <a:t>Concrètement comment cela fonctionne ?</a:t>
            </a:r>
          </a:p>
          <a:p>
            <a:pPr lvl="2"/>
            <a:r>
              <a:rPr lang="fr-FR" dirty="0" smtClean="0">
                <a:latin typeface="Arial" panose="020B0604020202020204" pitchFamily="34" charset="0"/>
                <a:cs typeface="Arial" panose="020B0604020202020204" pitchFamily="34" charset="0"/>
              </a:rPr>
              <a:t>À qui s’adressent nos cartes DD ?</a:t>
            </a:r>
          </a:p>
          <a:p>
            <a:pPr lvl="2"/>
            <a:r>
              <a:rPr lang="fr-FR" dirty="0" smtClean="0">
                <a:latin typeface="Arial" panose="020B0604020202020204" pitchFamily="34" charset="0"/>
                <a:cs typeface="Arial" panose="020B0604020202020204" pitchFamily="34" charset="0"/>
              </a:rPr>
              <a:t>À quel moment proposer nos cartes DD ?</a:t>
            </a:r>
          </a:p>
          <a:p>
            <a:pPr lvl="2"/>
            <a:r>
              <a:rPr lang="fr-FR" dirty="0" smtClean="0">
                <a:latin typeface="Arial" panose="020B0604020202020204" pitchFamily="34" charset="0"/>
                <a:cs typeface="Arial" panose="020B0604020202020204" pitchFamily="34" charset="0"/>
              </a:rPr>
              <a:t>Dans quelles situations nos cartes DD sont-elles un incontournable ?</a:t>
            </a:r>
          </a:p>
          <a:p>
            <a:endParaRPr lang="fr-FR" b="1" dirty="0" smtClean="0">
              <a:solidFill>
                <a:prstClr val="black">
                  <a:lumMod val="75000"/>
                  <a:lumOff val="25000"/>
                </a:prstClr>
              </a:solidFill>
              <a:latin typeface="Arial" panose="020B0604020202020204" pitchFamily="34" charset="0"/>
              <a:cs typeface="Arial" panose="020B0604020202020204" pitchFamily="34" charset="0"/>
            </a:endParaRPr>
          </a:p>
          <a:p>
            <a:pPr lvl="0">
              <a:buClr>
                <a:srgbClr val="EA4E55"/>
              </a:buClr>
            </a:pPr>
            <a:r>
              <a:rPr lang="fr-FR" b="1" dirty="0" smtClean="0">
                <a:solidFill>
                  <a:prstClr val="black">
                    <a:lumMod val="75000"/>
                    <a:lumOff val="25000"/>
                  </a:prstClr>
                </a:solidFill>
                <a:latin typeface="Arial" panose="020B0604020202020204" pitchFamily="34" charset="0"/>
                <a:cs typeface="Arial" panose="020B0604020202020204" pitchFamily="34" charset="0"/>
              </a:rPr>
              <a:t>Le débit différé est souscrit à l’initiative du client, si nous chassions quelques idées reçues</a:t>
            </a:r>
          </a:p>
          <a:p>
            <a:pPr lvl="0">
              <a:buClr>
                <a:srgbClr val="EA4E55"/>
              </a:buClr>
            </a:pPr>
            <a:endParaRPr lang="fr-FR" b="1" dirty="0" smtClean="0">
              <a:solidFill>
                <a:prstClr val="black">
                  <a:lumMod val="75000"/>
                  <a:lumOff val="25000"/>
                </a:prstClr>
              </a:solidFill>
              <a:latin typeface="Arial" panose="020B0604020202020204" pitchFamily="34" charset="0"/>
              <a:cs typeface="Arial" panose="020B0604020202020204" pitchFamily="34" charset="0"/>
            </a:endParaRPr>
          </a:p>
          <a:p>
            <a:pPr lvl="0">
              <a:buClr>
                <a:srgbClr val="EA4E55"/>
              </a:buClr>
            </a:pPr>
            <a:r>
              <a:rPr lang="fr-FR" b="1" dirty="0" smtClean="0">
                <a:solidFill>
                  <a:prstClr val="black">
                    <a:lumMod val="75000"/>
                    <a:lumOff val="25000"/>
                  </a:prstClr>
                </a:solidFill>
                <a:latin typeface="Arial" panose="020B0604020202020204" pitchFamily="34" charset="0"/>
                <a:cs typeface="Arial" panose="020B0604020202020204" pitchFamily="34" charset="0"/>
              </a:rPr>
              <a:t>Comment piloter et suivre le DD</a:t>
            </a:r>
          </a:p>
          <a:p>
            <a:pPr lvl="2">
              <a:buClr>
                <a:srgbClr val="EA4E55"/>
              </a:buClr>
            </a:pPr>
            <a:r>
              <a:rPr lang="fr-FR" dirty="0" smtClean="0">
                <a:solidFill>
                  <a:prstClr val="black">
                    <a:lumMod val="75000"/>
                    <a:lumOff val="25000"/>
                  </a:prstClr>
                </a:solidFill>
                <a:latin typeface="Arial" panose="020B0604020202020204" pitchFamily="34" charset="0"/>
                <a:cs typeface="Arial" panose="020B0604020202020204" pitchFamily="34" charset="0"/>
              </a:rPr>
              <a:t>Vision client </a:t>
            </a:r>
          </a:p>
          <a:p>
            <a:pPr lvl="2">
              <a:buClr>
                <a:srgbClr val="EA4E55"/>
              </a:buClr>
            </a:pPr>
            <a:r>
              <a:rPr lang="fr-FR" dirty="0" smtClean="0">
                <a:solidFill>
                  <a:prstClr val="black">
                    <a:lumMod val="75000"/>
                    <a:lumOff val="25000"/>
                  </a:prstClr>
                </a:solidFill>
                <a:latin typeface="Arial" panose="020B0604020202020204" pitchFamily="34" charset="0"/>
                <a:cs typeface="Arial" panose="020B0604020202020204" pitchFamily="34" charset="0"/>
              </a:rPr>
              <a:t>Vision conseiller</a:t>
            </a:r>
          </a:p>
          <a:p>
            <a:pPr lvl="2">
              <a:buClr>
                <a:srgbClr val="EA4E55"/>
              </a:buClr>
            </a:pPr>
            <a:r>
              <a:rPr lang="fr-FR" dirty="0" smtClean="0">
                <a:solidFill>
                  <a:prstClr val="black">
                    <a:lumMod val="75000"/>
                    <a:lumOff val="25000"/>
                  </a:prstClr>
                </a:solidFill>
                <a:latin typeface="Arial" panose="020B0604020202020204" pitchFamily="34" charset="0"/>
                <a:cs typeface="Arial" panose="020B0604020202020204" pitchFamily="34" charset="0"/>
              </a:rPr>
              <a:t>Au final, c’est vous qui en parlez le mieux …</a:t>
            </a:r>
          </a:p>
          <a:p>
            <a:pPr marL="914400" lvl="2" indent="0">
              <a:buClr>
                <a:srgbClr val="EA4E55"/>
              </a:buClr>
              <a:buNone/>
            </a:pPr>
            <a:endParaRPr lang="fr-FR" b="1" dirty="0" smtClean="0">
              <a:solidFill>
                <a:prstClr val="black">
                  <a:lumMod val="75000"/>
                  <a:lumOff val="25000"/>
                </a:prstClr>
              </a:solidFill>
              <a:latin typeface="Arial" panose="020B0604020202020204" pitchFamily="34" charset="0"/>
              <a:cs typeface="Arial" panose="020B0604020202020204" pitchFamily="34" charset="0"/>
            </a:endParaRPr>
          </a:p>
          <a:p>
            <a:pPr>
              <a:buClr>
                <a:srgbClr val="EA4E55"/>
              </a:buClr>
            </a:pPr>
            <a:r>
              <a:rPr lang="fr-FR" b="1" dirty="0" smtClean="0">
                <a:solidFill>
                  <a:prstClr val="black">
                    <a:lumMod val="75000"/>
                    <a:lumOff val="25000"/>
                  </a:prstClr>
                </a:solidFill>
                <a:latin typeface="Arial" panose="020B0604020202020204" pitchFamily="34" charset="0"/>
                <a:cs typeface="Arial" panose="020B0604020202020204" pitchFamily="34" charset="0"/>
              </a:rPr>
              <a:t>Boîte à outils</a:t>
            </a:r>
          </a:p>
          <a:p>
            <a:pPr lvl="0">
              <a:buClr>
                <a:srgbClr val="EA4E55"/>
              </a:buClr>
            </a:pPr>
            <a:endParaRPr lang="fr-FR" b="1" dirty="0">
              <a:solidFill>
                <a:prstClr val="black">
                  <a:lumMod val="75000"/>
                  <a:lumOff val="25000"/>
                </a:prstClr>
              </a:solidFill>
              <a:latin typeface="Arial" panose="020B0604020202020204" pitchFamily="34" charset="0"/>
              <a:cs typeface="Arial" panose="020B0604020202020204" pitchFamily="34" charset="0"/>
            </a:endParaRPr>
          </a:p>
          <a:p>
            <a:endParaRPr lang="fr-FR" b="1" dirty="0">
              <a:latin typeface="Arial" panose="020B0604020202020204" pitchFamily="34" charset="0"/>
              <a:cs typeface="Arial" panose="020B0604020202020204" pitchFamily="34" charset="0"/>
            </a:endParaRPr>
          </a:p>
          <a:p>
            <a:pPr marL="0" indent="0">
              <a:buNone/>
            </a:pPr>
            <a:endParaRPr lang="fr-FR" dirty="0"/>
          </a:p>
        </p:txBody>
      </p:sp>
      <p:sp>
        <p:nvSpPr>
          <p:cNvPr id="3" name="Espace réservé du texte 2"/>
          <p:cNvSpPr>
            <a:spLocks noGrp="1"/>
          </p:cNvSpPr>
          <p:nvPr>
            <p:ph type="body" sz="quarter" idx="4294967295"/>
          </p:nvPr>
        </p:nvSpPr>
        <p:spPr>
          <a:xfrm>
            <a:off x="6338888" y="96838"/>
            <a:ext cx="5853112" cy="339725"/>
          </a:xfrm>
        </p:spPr>
        <p:txBody>
          <a:bodyPr>
            <a:normAutofit fontScale="92500" lnSpcReduction="20000"/>
          </a:bodyPr>
          <a:lstStyle/>
          <a:p>
            <a:r>
              <a:rPr lang="fr-FR" dirty="0" smtClean="0"/>
              <a:t> </a:t>
            </a:r>
            <a:endParaRPr lang="fr-FR" dirty="0"/>
          </a:p>
        </p:txBody>
      </p:sp>
    </p:spTree>
    <p:extLst>
      <p:ext uri="{BB962C8B-B14F-4D97-AF65-F5344CB8AC3E}">
        <p14:creationId xmlns:p14="http://schemas.microsoft.com/office/powerpoint/2010/main" val="37289417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67616" y="1717000"/>
            <a:ext cx="10980738" cy="4386186"/>
          </a:xfrm>
        </p:spPr>
        <p:txBody>
          <a:bodyPr>
            <a:normAutofit/>
          </a:bodyPr>
          <a:lstStyle/>
          <a:p>
            <a:r>
              <a:rPr lang="fr-FR" dirty="0" smtClean="0"/>
              <a:t>En France plus de 60% des achats de la vie courante sont réglés avec une carte bancaire.</a:t>
            </a:r>
          </a:p>
          <a:p>
            <a:endParaRPr lang="fr-FR" sz="500" dirty="0" smtClean="0"/>
          </a:p>
          <a:p>
            <a:r>
              <a:rPr lang="fr-FR" dirty="0" smtClean="0"/>
              <a:t>Ces paiements génèrent des revenus pour les banques : pour chaque transaction effectuée par nos clients avec leur carte, nous percevons des Commissions Interbancaires de Paiement (CIP). Ces commissions varient en fonction du type de la carte :  </a:t>
            </a:r>
          </a:p>
          <a:p>
            <a:endParaRPr lang="fr-FR" dirty="0"/>
          </a:p>
          <a:p>
            <a:endParaRPr lang="fr-FR" dirty="0" smtClean="0"/>
          </a:p>
          <a:p>
            <a:pPr marL="36000" indent="0">
              <a:buNone/>
            </a:pPr>
            <a:endParaRPr lang="fr-FR" dirty="0" smtClean="0"/>
          </a:p>
          <a:p>
            <a:endParaRPr lang="fr-FR" dirty="0"/>
          </a:p>
          <a:p>
            <a:endParaRPr lang="fr-FR" dirty="0" smtClean="0"/>
          </a:p>
          <a:p>
            <a:endParaRPr lang="fr-FR" dirty="0"/>
          </a:p>
        </p:txBody>
      </p:sp>
      <p:sp>
        <p:nvSpPr>
          <p:cNvPr id="6" name="Espace réservé du texte 13"/>
          <p:cNvSpPr>
            <a:spLocks noGrp="1"/>
          </p:cNvSpPr>
          <p:nvPr>
            <p:ph type="body" sz="quarter" idx="14"/>
          </p:nvPr>
        </p:nvSpPr>
        <p:spPr>
          <a:xfrm>
            <a:off x="4376057" y="137054"/>
            <a:ext cx="7300006" cy="231246"/>
          </a:xfrm>
        </p:spPr>
        <p:txBody>
          <a:bodyPr/>
          <a:lstStyle/>
          <a:p>
            <a:r>
              <a:rPr lang="fr-FR" dirty="0"/>
              <a:t>Hdj du 18 mars 2021</a:t>
            </a:r>
          </a:p>
        </p:txBody>
      </p:sp>
      <p:sp>
        <p:nvSpPr>
          <p:cNvPr id="5" name="Espace réservé du texte 2"/>
          <p:cNvSpPr>
            <a:spLocks noGrp="1"/>
          </p:cNvSpPr>
          <p:nvPr>
            <p:ph type="body" sz="quarter" idx="12"/>
          </p:nvPr>
        </p:nvSpPr>
        <p:spPr/>
        <p:txBody>
          <a:bodyPr>
            <a:normAutofit/>
          </a:bodyPr>
          <a:lstStyle/>
          <a:p>
            <a:pPr algn="just"/>
            <a:r>
              <a:rPr lang="fr-FR" b="0" dirty="0" smtClean="0">
                <a:solidFill>
                  <a:schemeClr val="tx1"/>
                </a:solidFill>
              </a:rPr>
              <a:t>Une pression accrue sur le modèle économique des cartes bancaires s’exerce à ce jour sur les réseaux bancaires, réduisant de fait notre PNB</a:t>
            </a:r>
            <a:endParaRPr lang="fr-FR" b="0" dirty="0">
              <a:solidFill>
                <a:schemeClr val="tx1"/>
              </a:solidFill>
            </a:endParaRPr>
          </a:p>
        </p:txBody>
      </p:sp>
      <p:pic>
        <p:nvPicPr>
          <p:cNvPr id="1028" name="Picture 4" descr="Illustration de carte de crédit ou de débit de main tenir Vecteur Premium"/>
          <p:cNvPicPr>
            <a:picLocks noChangeAspect="1" noChangeArrowheads="1"/>
          </p:cNvPicPr>
          <p:nvPr/>
        </p:nvPicPr>
        <p:blipFill rotWithShape="1">
          <a:blip r:embed="rId2">
            <a:clrChange>
              <a:clrFrom>
                <a:srgbClr val="F5F4F0"/>
              </a:clrFrom>
              <a:clrTo>
                <a:srgbClr val="F5F4F0">
                  <a:alpha val="0"/>
                </a:srgbClr>
              </a:clrTo>
            </a:clrChange>
            <a:extLst>
              <a:ext uri="{28A0092B-C50C-407E-A947-70E740481C1C}">
                <a14:useLocalDpi xmlns:a14="http://schemas.microsoft.com/office/drawing/2010/main" val="0"/>
              </a:ext>
            </a:extLst>
          </a:blip>
          <a:srcRect l="30850" t="24456" b="36741"/>
          <a:stretch/>
        </p:blipFill>
        <p:spPr bwMode="auto">
          <a:xfrm>
            <a:off x="9947564" y="763025"/>
            <a:ext cx="2244436" cy="125946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8017980" y="3029748"/>
            <a:ext cx="3037013" cy="1197048"/>
          </a:xfrm>
          <a:prstGeom prst="rect">
            <a:avLst/>
          </a:prstGeom>
          <a:gradFill flip="none" rotWithShape="1">
            <a:gsLst>
              <a:gs pos="0">
                <a:schemeClr val="tx2">
                  <a:lumMod val="60000"/>
                  <a:lumOff val="40000"/>
                  <a:tint val="66000"/>
                  <a:satMod val="160000"/>
                </a:schemeClr>
              </a:gs>
              <a:gs pos="50000">
                <a:schemeClr val="tx2">
                  <a:lumMod val="60000"/>
                  <a:lumOff val="40000"/>
                  <a:tint val="44500"/>
                  <a:satMod val="160000"/>
                </a:schemeClr>
              </a:gs>
              <a:gs pos="100000">
                <a:schemeClr val="tx2">
                  <a:lumMod val="60000"/>
                  <a:lumOff val="40000"/>
                  <a:tint val="23500"/>
                  <a:satMod val="160000"/>
                </a:schemeClr>
              </a:gs>
            </a:gsLst>
            <a:lin ang="540000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Une </a:t>
            </a:r>
            <a:r>
              <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rPr>
              <a:t>carte à </a:t>
            </a:r>
            <a:r>
              <a:rPr kumimoji="0" lang="fr-FR" sz="1600" b="1" i="0" u="none" strike="noStrike" kern="1200" cap="none" spc="0" normalizeH="0" baseline="0" noProof="0" dirty="0">
                <a:ln>
                  <a:noFill/>
                </a:ln>
                <a:solidFill>
                  <a:srgbClr val="C00000"/>
                </a:solidFill>
                <a:effectLst/>
                <a:uLnTx/>
                <a:uFillTx/>
                <a:latin typeface="Arial"/>
                <a:ea typeface="+mn-ea"/>
                <a:cs typeface="+mn-cs"/>
              </a:rPr>
              <a:t>débit différé </a:t>
            </a:r>
            <a:endParaRPr kumimoji="0" lang="fr-FR" sz="1600" b="1" i="0" u="none" strike="noStrike" kern="1200" cap="none" spc="0" normalizeH="0" baseline="0" noProof="0" dirty="0" smtClean="0">
              <a:ln>
                <a:noFill/>
              </a:ln>
              <a:solidFill>
                <a:srgbClr val="C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a:t>
            </a:r>
            <a:r>
              <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rPr>
              <a:t>DD) </a:t>
            </a: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génère </a:t>
            </a:r>
            <a:r>
              <a:rPr kumimoji="0" lang="fr-FR" sz="1600" b="1" i="0" u="none" strike="noStrike" kern="1200" cap="none" spc="0" normalizeH="0" baseline="0" noProof="0" dirty="0">
                <a:ln>
                  <a:noFill/>
                </a:ln>
                <a:solidFill>
                  <a:srgbClr val="C00000"/>
                </a:solidFill>
                <a:effectLst/>
                <a:uLnTx/>
                <a:uFillTx/>
                <a:latin typeface="Arial"/>
                <a:ea typeface="+mn-ea"/>
                <a:cs typeface="+mn-cs"/>
              </a:rPr>
              <a:t>0,30% </a:t>
            </a: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de CIP</a:t>
            </a:r>
          </a:p>
        </p:txBody>
      </p:sp>
      <p:sp>
        <p:nvSpPr>
          <p:cNvPr id="8" name="Espace réservé du contenu 1"/>
          <p:cNvSpPr txBox="1">
            <a:spLocks/>
          </p:cNvSpPr>
          <p:nvPr/>
        </p:nvSpPr>
        <p:spPr>
          <a:xfrm>
            <a:off x="5135526" y="4443636"/>
            <a:ext cx="5764908" cy="1197044"/>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marR="0" lvl="0" indent="0" algn="ctr" defTabSz="914400" rtl="0" eaLnBrk="1" fontAlgn="auto" latinLnBrk="0" hangingPunct="1">
              <a:lnSpc>
                <a:spcPct val="100000"/>
              </a:lnSpc>
              <a:spcBef>
                <a:spcPts val="600"/>
              </a:spcBef>
              <a:spcAft>
                <a:spcPts val="0"/>
              </a:spcAft>
              <a:buClr>
                <a:srgbClr val="EA4E55">
                  <a:lumMod val="75000"/>
                </a:srgbClr>
              </a:buClr>
              <a:buSzTx/>
              <a:buNone/>
              <a:tabLst/>
              <a:defRPr/>
            </a:pPr>
            <a:endPar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endParaRPr>
          </a:p>
          <a:p>
            <a:pPr marL="36000" marR="0" lvl="0" indent="0" algn="ctr" defTabSz="914400" rtl="0" eaLnBrk="1" fontAlgn="auto" latinLnBrk="0" hangingPunct="1">
              <a:lnSpc>
                <a:spcPct val="100000"/>
              </a:lnSpc>
              <a:spcBef>
                <a:spcPts val="600"/>
              </a:spcBef>
              <a:spcAft>
                <a:spcPts val="0"/>
              </a:spcAft>
              <a:buClr>
                <a:srgbClr val="EA4E55">
                  <a:lumMod val="75000"/>
                </a:srgbClr>
              </a:buClr>
              <a:buSzTx/>
              <a:buNone/>
              <a:tabLst/>
              <a:defRPr/>
            </a:pPr>
            <a:r>
              <a:rPr kumimoji="0" lang="fr-FR" sz="1600" b="1" i="0" u="none" strike="noStrike" kern="1200" cap="none" spc="0" normalizeH="0" baseline="0" noProof="0" dirty="0" smtClean="0">
                <a:ln>
                  <a:noFill/>
                </a:ln>
                <a:solidFill>
                  <a:srgbClr val="C00000"/>
                </a:solidFill>
                <a:effectLst/>
                <a:uLnTx/>
                <a:uFillTx/>
                <a:latin typeface="Arial"/>
                <a:ea typeface="+mn-ea"/>
                <a:cs typeface="+mn-cs"/>
              </a:rPr>
              <a:t>Equiper massivement nos clients en carte à Débit Différé (</a:t>
            </a:r>
            <a:r>
              <a:rPr kumimoji="0" lang="fr-FR" sz="1600" b="1" i="1" u="none" strike="noStrike" kern="1200" cap="none" spc="0" normalizeH="0" baseline="0" noProof="0" dirty="0" smtClean="0">
                <a:ln>
                  <a:noFill/>
                </a:ln>
                <a:solidFill>
                  <a:srgbClr val="C00000"/>
                </a:solidFill>
                <a:effectLst/>
                <a:uLnTx/>
                <a:uFillTx/>
                <a:latin typeface="Arial"/>
                <a:ea typeface="+mn-ea"/>
                <a:cs typeface="+mn-cs"/>
              </a:rPr>
              <a:t>notre stock + nouvelles entrées en relation</a:t>
            </a:r>
            <a:r>
              <a:rPr kumimoji="0" lang="fr-FR" sz="1600" b="1" i="0" u="none" strike="noStrike" kern="1200" cap="none" spc="0" normalizeH="0" baseline="0" noProof="0" dirty="0" smtClean="0">
                <a:ln>
                  <a:noFill/>
                </a:ln>
                <a:solidFill>
                  <a:srgbClr val="C00000"/>
                </a:solidFill>
                <a:effectLst/>
                <a:uLnTx/>
                <a:uFillTx/>
                <a:latin typeface="Arial"/>
                <a:ea typeface="+mn-ea"/>
                <a:cs typeface="+mn-cs"/>
              </a:rPr>
              <a:t>) est un moyen</a:t>
            </a:r>
            <a:r>
              <a:rPr kumimoji="0" lang="fr-FR" sz="1600" b="1" i="0" u="none" strike="noStrike" kern="1200" cap="none" spc="0" normalizeH="0" noProof="0" dirty="0" smtClean="0">
                <a:ln>
                  <a:noFill/>
                </a:ln>
                <a:solidFill>
                  <a:srgbClr val="C00000"/>
                </a:solidFill>
                <a:effectLst/>
                <a:uLnTx/>
                <a:uFillTx/>
                <a:latin typeface="Arial"/>
                <a:ea typeface="+mn-ea"/>
                <a:cs typeface="+mn-cs"/>
              </a:rPr>
              <a:t> </a:t>
            </a:r>
            <a:r>
              <a:rPr kumimoji="0" lang="fr-FR" sz="1600" b="1" i="0" u="none" strike="noStrike" kern="1200" cap="none" spc="0" normalizeH="0" baseline="0" noProof="0" dirty="0" smtClean="0">
                <a:ln>
                  <a:noFill/>
                </a:ln>
                <a:solidFill>
                  <a:srgbClr val="C00000"/>
                </a:solidFill>
                <a:effectLst/>
                <a:uLnTx/>
                <a:uFillTx/>
                <a:latin typeface="Arial"/>
                <a:ea typeface="+mn-ea"/>
                <a:cs typeface="+mn-cs"/>
              </a:rPr>
              <a:t>de développer significativement notre PNB.</a:t>
            </a:r>
          </a:p>
          <a:p>
            <a:pPr marL="36000" marR="0" lvl="0" indent="0" algn="ctr"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	</a:t>
            </a:r>
          </a:p>
          <a:p>
            <a:pPr marL="36000" marR="0" lvl="0" indent="0" algn="ctr" defTabSz="914400" rtl="0" eaLnBrk="1" fontAlgn="auto" latinLnBrk="0" hangingPunct="1">
              <a:lnSpc>
                <a:spcPct val="100000"/>
              </a:lnSpc>
              <a:spcBef>
                <a:spcPts val="600"/>
              </a:spcBef>
              <a:spcAft>
                <a:spcPts val="0"/>
              </a:spcAft>
              <a:buClr>
                <a:srgbClr val="EA4E55">
                  <a:lumMod val="75000"/>
                </a:srgbClr>
              </a:buClr>
              <a:buSzTx/>
              <a:buNone/>
              <a:tabLst/>
              <a:defRPr/>
            </a:pPr>
            <a:endPar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endParaRPr>
          </a:p>
          <a:p>
            <a:pPr marL="252000" marR="0" lvl="0" indent="-216000" algn="ctr"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endPar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endParaRPr>
          </a:p>
          <a:p>
            <a:pPr marL="36000" marR="0" lvl="0" indent="0" algn="ctr"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endParaRPr>
          </a:p>
          <a:p>
            <a:pPr marL="252000" marR="0" lvl="0" indent="-216000" algn="ctr"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endPar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endParaRPr>
          </a:p>
          <a:p>
            <a:pPr marL="252000" marR="0" lvl="0" indent="-216000" algn="ctr"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endPar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endParaRPr>
          </a:p>
          <a:p>
            <a:pPr marL="252000" marR="0" lvl="0" indent="-216000" algn="ctr"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endPar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7" name="Espace réservé du contenu 1"/>
          <p:cNvSpPr txBox="1">
            <a:spLocks/>
          </p:cNvSpPr>
          <p:nvPr/>
        </p:nvSpPr>
        <p:spPr>
          <a:xfrm>
            <a:off x="3886017" y="4424913"/>
            <a:ext cx="7872268" cy="1678274"/>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marR="0" lvl="0" indent="0" algn="l" defTabSz="914400" rtl="0" eaLnBrk="1" fontAlgn="auto" latinLnBrk="0" hangingPunct="1">
              <a:lnSpc>
                <a:spcPct val="100000"/>
              </a:lnSpc>
              <a:spcBef>
                <a:spcPts val="600"/>
              </a:spcBef>
              <a:spcAft>
                <a:spcPts val="0"/>
              </a:spcAft>
              <a:buClr>
                <a:srgbClr val="EA4E55">
                  <a:lumMod val="75000"/>
                </a:srgbClr>
              </a:buClr>
              <a:buSzTx/>
              <a:buNone/>
              <a:tabLst/>
              <a:defRPr/>
            </a:pPr>
            <a:endPar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endParaRPr>
          </a:p>
          <a:p>
            <a:pPr marL="252000" marR="0" lvl="0" indent="-21600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endPar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pic>
        <p:nvPicPr>
          <p:cNvPr id="4" name="Picture 4" descr="Route vers le concept de réussite avec l'homme d'affaires marchant pour accélérer la croissance de l'argent financier Vecteur Premium"/>
          <p:cNvPicPr>
            <a:picLocks noChangeAspect="1" noChangeArrowheads="1"/>
          </p:cNvPicPr>
          <p:nvPr/>
        </p:nvPicPr>
        <p:blipFill>
          <a:blip r:embed="rId3">
            <a:clrChange>
              <a:clrFrom>
                <a:srgbClr val="DDF0F6"/>
              </a:clrFrom>
              <a:clrTo>
                <a:srgbClr val="DDF0F6">
                  <a:alpha val="0"/>
                </a:srgbClr>
              </a:clrTo>
            </a:clrChange>
            <a:extLst>
              <a:ext uri="{28A0092B-C50C-407E-A947-70E740481C1C}">
                <a14:useLocalDpi xmlns:a14="http://schemas.microsoft.com/office/drawing/2010/main" val="0"/>
              </a:ext>
            </a:extLst>
          </a:blip>
          <a:srcRect/>
          <a:stretch>
            <a:fillRect/>
          </a:stretch>
        </p:blipFill>
        <p:spPr bwMode="auto">
          <a:xfrm>
            <a:off x="-524909" y="2886075"/>
            <a:ext cx="5962650" cy="39719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579806" y="3029748"/>
            <a:ext cx="3037013" cy="1199199"/>
          </a:xfrm>
          <a:prstGeom prst="rect">
            <a:avLst/>
          </a:prstGeom>
          <a:gradFill flip="none" rotWithShape="1">
            <a:gsLst>
              <a:gs pos="0">
                <a:schemeClr val="tx2">
                  <a:lumMod val="60000"/>
                  <a:lumOff val="40000"/>
                  <a:tint val="66000"/>
                  <a:satMod val="160000"/>
                </a:schemeClr>
              </a:gs>
              <a:gs pos="50000">
                <a:schemeClr val="tx2">
                  <a:lumMod val="60000"/>
                  <a:lumOff val="40000"/>
                  <a:tint val="44500"/>
                  <a:satMod val="160000"/>
                </a:schemeClr>
              </a:gs>
              <a:gs pos="100000">
                <a:schemeClr val="tx2">
                  <a:lumMod val="60000"/>
                  <a:lumOff val="40000"/>
                  <a:tint val="23500"/>
                  <a:satMod val="160000"/>
                </a:schemeClr>
              </a:gs>
            </a:gsLst>
            <a:lin ang="540000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Une </a:t>
            </a:r>
            <a:r>
              <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rPr>
              <a:t>carte</a:t>
            </a: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rPr>
              <a:t>à </a:t>
            </a:r>
            <a:r>
              <a:rPr kumimoji="0" lang="fr-FR" sz="1600" b="1" i="0" u="none" strike="noStrike" kern="1200" cap="none" spc="0" normalizeH="0" baseline="0" noProof="0" dirty="0">
                <a:ln>
                  <a:noFill/>
                </a:ln>
                <a:solidFill>
                  <a:srgbClr val="C00000"/>
                </a:solidFill>
                <a:effectLst/>
                <a:uLnTx/>
                <a:uFillTx/>
                <a:latin typeface="Arial"/>
                <a:ea typeface="+mn-ea"/>
                <a:cs typeface="+mn-cs"/>
              </a:rPr>
              <a:t>débit immédiat </a:t>
            </a:r>
            <a:r>
              <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rPr>
              <a:t>(DI) </a:t>
            </a: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génère </a:t>
            </a:r>
            <a:r>
              <a:rPr kumimoji="0" lang="fr-FR" sz="1600" b="1" i="0" u="none" strike="noStrike" kern="1200" cap="none" spc="0" normalizeH="0" baseline="0" noProof="0" dirty="0">
                <a:ln>
                  <a:noFill/>
                </a:ln>
                <a:solidFill>
                  <a:srgbClr val="C00000"/>
                </a:solidFill>
                <a:effectLst/>
                <a:uLnTx/>
                <a:uFillTx/>
                <a:latin typeface="Arial"/>
                <a:ea typeface="+mn-ea"/>
                <a:cs typeface="+mn-cs"/>
              </a:rPr>
              <a:t>0,20% </a:t>
            </a: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de CIP</a:t>
            </a:r>
          </a:p>
        </p:txBody>
      </p:sp>
    </p:spTree>
    <p:extLst>
      <p:ext uri="{BB962C8B-B14F-4D97-AF65-F5344CB8AC3E}">
        <p14:creationId xmlns:p14="http://schemas.microsoft.com/office/powerpoint/2010/main" val="39268564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056909" y="1537855"/>
            <a:ext cx="4544291" cy="58750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dirty="0" smtClean="0"/>
              <a:t>01</a:t>
            </a:r>
            <a:endParaRPr lang="fr-FR" dirty="0"/>
          </a:p>
        </p:txBody>
      </p:sp>
      <p:sp>
        <p:nvSpPr>
          <p:cNvPr id="5" name="Espace réservé du texte 4"/>
          <p:cNvSpPr>
            <a:spLocks noGrp="1"/>
          </p:cNvSpPr>
          <p:nvPr>
            <p:ph type="body" sz="quarter" idx="13"/>
          </p:nvPr>
        </p:nvSpPr>
        <p:spPr/>
        <p:txBody>
          <a:bodyPr/>
          <a:lstStyle/>
          <a:p>
            <a:r>
              <a:rPr lang="fr-FR" dirty="0" smtClean="0"/>
              <a:t>01</a:t>
            </a:r>
            <a:endParaRPr lang="fr-FR" dirty="0"/>
          </a:p>
        </p:txBody>
      </p:sp>
      <p:pic>
        <p:nvPicPr>
          <p:cNvPr id="3" name="Image 2"/>
          <p:cNvPicPr>
            <a:picLocks noChangeAspect="1"/>
          </p:cNvPicPr>
          <p:nvPr/>
        </p:nvPicPr>
        <p:blipFill>
          <a:blip r:embed="rId2"/>
          <a:stretch>
            <a:fillRect/>
          </a:stretch>
        </p:blipFill>
        <p:spPr>
          <a:xfrm>
            <a:off x="4534280" y="1702242"/>
            <a:ext cx="7224386" cy="4700423"/>
          </a:xfrm>
          <a:prstGeom prst="rect">
            <a:avLst/>
          </a:prstGeom>
        </p:spPr>
      </p:pic>
    </p:spTree>
    <p:extLst>
      <p:ext uri="{BB962C8B-B14F-4D97-AF65-F5344CB8AC3E}">
        <p14:creationId xmlns:p14="http://schemas.microsoft.com/office/powerpoint/2010/main" val="2025872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3"/>
          <p:cNvSpPr>
            <a:spLocks noGrp="1"/>
          </p:cNvSpPr>
          <p:nvPr>
            <p:ph type="body" sz="quarter" idx="14"/>
          </p:nvPr>
        </p:nvSpPr>
        <p:spPr>
          <a:xfrm>
            <a:off x="4376057" y="137054"/>
            <a:ext cx="7300006" cy="231246"/>
          </a:xfrm>
        </p:spPr>
        <p:txBody>
          <a:bodyPr/>
          <a:lstStyle/>
          <a:p>
            <a:r>
              <a:rPr lang="fr-FR" dirty="0"/>
              <a:t>Hdj du 18 mars 2021</a:t>
            </a:r>
          </a:p>
        </p:txBody>
      </p:sp>
      <p:sp>
        <p:nvSpPr>
          <p:cNvPr id="3" name="Espace réservé du texte 2"/>
          <p:cNvSpPr>
            <a:spLocks noGrp="1"/>
          </p:cNvSpPr>
          <p:nvPr>
            <p:ph type="body" sz="quarter" idx="12"/>
          </p:nvPr>
        </p:nvSpPr>
        <p:spPr/>
        <p:txBody>
          <a:bodyPr>
            <a:normAutofit/>
          </a:bodyPr>
          <a:lstStyle/>
          <a:p>
            <a:pPr algn="just"/>
            <a:r>
              <a:rPr lang="fr-FR" dirty="0" smtClean="0"/>
              <a:t>En préambule, effectuons un état des lieux de notre stock en CEGEE, sa rentabilité,  ainsi que de nos habitudes de vente</a:t>
            </a:r>
            <a:endParaRPr lang="fr-FR" dirty="0"/>
          </a:p>
        </p:txBody>
      </p:sp>
      <p:graphicFrame>
        <p:nvGraphicFramePr>
          <p:cNvPr id="8" name="Tableau 7"/>
          <p:cNvGraphicFramePr>
            <a:graphicFrameLocks noGrp="1"/>
          </p:cNvGraphicFramePr>
          <p:nvPr>
            <p:extLst>
              <p:ext uri="{D42A27DB-BD31-4B8C-83A1-F6EECF244321}">
                <p14:modId xmlns:p14="http://schemas.microsoft.com/office/powerpoint/2010/main" val="2563831734"/>
              </p:ext>
            </p:extLst>
          </p:nvPr>
        </p:nvGraphicFramePr>
        <p:xfrm>
          <a:off x="438039" y="2429969"/>
          <a:ext cx="11495310" cy="2225040"/>
        </p:xfrm>
        <a:graphic>
          <a:graphicData uri="http://schemas.openxmlformats.org/drawingml/2006/table">
            <a:tbl>
              <a:tblPr firstRow="1" bandRow="1">
                <a:tableStyleId>{5C22544A-7EE6-4342-B048-85BDC9FD1C3A}</a:tableStyleId>
              </a:tblPr>
              <a:tblGrid>
                <a:gridCol w="2299062">
                  <a:extLst>
                    <a:ext uri="{9D8B030D-6E8A-4147-A177-3AD203B41FA5}">
                      <a16:colId xmlns:a16="http://schemas.microsoft.com/office/drawing/2014/main" val="3947749671"/>
                    </a:ext>
                  </a:extLst>
                </a:gridCol>
                <a:gridCol w="2299062">
                  <a:extLst>
                    <a:ext uri="{9D8B030D-6E8A-4147-A177-3AD203B41FA5}">
                      <a16:colId xmlns:a16="http://schemas.microsoft.com/office/drawing/2014/main" val="1357558590"/>
                    </a:ext>
                  </a:extLst>
                </a:gridCol>
                <a:gridCol w="2299062">
                  <a:extLst>
                    <a:ext uri="{9D8B030D-6E8A-4147-A177-3AD203B41FA5}">
                      <a16:colId xmlns:a16="http://schemas.microsoft.com/office/drawing/2014/main" val="2761257100"/>
                    </a:ext>
                  </a:extLst>
                </a:gridCol>
                <a:gridCol w="2299062">
                  <a:extLst>
                    <a:ext uri="{9D8B030D-6E8A-4147-A177-3AD203B41FA5}">
                      <a16:colId xmlns:a16="http://schemas.microsoft.com/office/drawing/2014/main" val="783087077"/>
                    </a:ext>
                  </a:extLst>
                </a:gridCol>
                <a:gridCol w="2299062">
                  <a:extLst>
                    <a:ext uri="{9D8B030D-6E8A-4147-A177-3AD203B41FA5}">
                      <a16:colId xmlns:a16="http://schemas.microsoft.com/office/drawing/2014/main" val="3420608805"/>
                    </a:ext>
                  </a:extLst>
                </a:gridCol>
              </a:tblGrid>
              <a:tr h="370840">
                <a:tc>
                  <a:txBody>
                    <a:bodyPr/>
                    <a:lstStyle/>
                    <a:p>
                      <a:endParaRPr lang="fr-FR" dirty="0"/>
                    </a:p>
                  </a:txBody>
                  <a:tcPr>
                    <a:solidFill>
                      <a:srgbClr val="FFFFFF"/>
                    </a:solidFill>
                  </a:tcPr>
                </a:tc>
                <a:tc>
                  <a:txBody>
                    <a:bodyPr/>
                    <a:lstStyle/>
                    <a:p>
                      <a:endParaRPr lang="fr-FR" dirty="0"/>
                    </a:p>
                  </a:txBody>
                  <a:tcPr>
                    <a:solidFill>
                      <a:srgbClr val="FFFFFF"/>
                    </a:solidFill>
                  </a:tcPr>
                </a:tc>
                <a:tc>
                  <a:txBody>
                    <a:bodyPr/>
                    <a:lstStyle/>
                    <a:p>
                      <a:endParaRPr lang="fr-FR" dirty="0"/>
                    </a:p>
                  </a:txBody>
                  <a:tcPr>
                    <a:solidFill>
                      <a:srgbClr val="FFFFFF"/>
                    </a:solidFill>
                  </a:tcPr>
                </a:tc>
                <a:tc>
                  <a:txBody>
                    <a:bodyPr/>
                    <a:lstStyle/>
                    <a:p>
                      <a:endParaRPr lang="fr-FR" dirty="0"/>
                    </a:p>
                  </a:txBody>
                  <a:tcPr>
                    <a:solidFill>
                      <a:srgbClr val="FFFFFF"/>
                    </a:solidFill>
                  </a:tcPr>
                </a:tc>
                <a:tc>
                  <a:txBody>
                    <a:bodyPr/>
                    <a:lstStyle/>
                    <a:p>
                      <a:endParaRPr lang="fr-FR" dirty="0"/>
                    </a:p>
                  </a:txBody>
                  <a:tcPr>
                    <a:solidFill>
                      <a:srgbClr val="FFFFFF"/>
                    </a:solidFill>
                  </a:tcPr>
                </a:tc>
                <a:extLst>
                  <a:ext uri="{0D108BD9-81ED-4DB2-BD59-A6C34878D82A}">
                    <a16:rowId xmlns:a16="http://schemas.microsoft.com/office/drawing/2014/main" val="3224936607"/>
                  </a:ext>
                </a:extLst>
              </a:tr>
              <a:tr h="370840">
                <a:tc>
                  <a:txBody>
                    <a:bodyPr/>
                    <a:lstStyle/>
                    <a:p>
                      <a:pPr algn="ctr"/>
                      <a:r>
                        <a:rPr lang="fr-FR" b="1" dirty="0" smtClean="0">
                          <a:solidFill>
                            <a:schemeClr val="bg1"/>
                          </a:solidFill>
                        </a:rPr>
                        <a:t>STOCK</a:t>
                      </a:r>
                      <a:endParaRPr lang="fr-FR" b="1" dirty="0">
                        <a:solidFill>
                          <a:schemeClr val="bg1"/>
                        </a:solidFill>
                      </a:endParaRPr>
                    </a:p>
                  </a:txBody>
                  <a:tcPr>
                    <a:solidFill>
                      <a:srgbClr val="C00000"/>
                    </a:solidFill>
                  </a:tcPr>
                </a:tc>
                <a:tc>
                  <a:txBody>
                    <a:bodyPr/>
                    <a:lstStyle/>
                    <a:p>
                      <a:pPr algn="ctr"/>
                      <a:r>
                        <a:rPr lang="fr-FR" dirty="0" smtClean="0">
                          <a:solidFill>
                            <a:schemeClr val="tx1">
                              <a:lumMod val="65000"/>
                              <a:lumOff val="35000"/>
                            </a:schemeClr>
                          </a:solidFill>
                        </a:rPr>
                        <a:t>352</a:t>
                      </a:r>
                      <a:r>
                        <a:rPr lang="fr-FR" baseline="0" dirty="0" smtClean="0">
                          <a:solidFill>
                            <a:schemeClr val="tx1">
                              <a:lumMod val="65000"/>
                              <a:lumOff val="35000"/>
                            </a:schemeClr>
                          </a:solidFill>
                        </a:rPr>
                        <a:t> </a:t>
                      </a:r>
                      <a:r>
                        <a:rPr lang="fr-FR" dirty="0" smtClean="0">
                          <a:solidFill>
                            <a:schemeClr val="tx1">
                              <a:lumMod val="65000"/>
                              <a:lumOff val="35000"/>
                            </a:schemeClr>
                          </a:solidFill>
                        </a:rPr>
                        <a:t>893</a:t>
                      </a:r>
                      <a:endParaRPr lang="fr-FR" dirty="0">
                        <a:solidFill>
                          <a:schemeClr val="tx1">
                            <a:lumMod val="65000"/>
                            <a:lumOff val="35000"/>
                          </a:schemeClr>
                        </a:solidFill>
                      </a:endParaRPr>
                    </a:p>
                  </a:txBody>
                  <a:tcPr anchor="ctr">
                    <a:solidFill>
                      <a:schemeClr val="bg1">
                        <a:lumMod val="95000"/>
                      </a:schemeClr>
                    </a:solidFill>
                  </a:tcPr>
                </a:tc>
                <a:tc>
                  <a:txBody>
                    <a:bodyPr/>
                    <a:lstStyle/>
                    <a:p>
                      <a:pPr algn="ctr"/>
                      <a:r>
                        <a:rPr lang="fr-FR" dirty="0" smtClean="0">
                          <a:solidFill>
                            <a:schemeClr val="tx1">
                              <a:lumMod val="65000"/>
                              <a:lumOff val="35000"/>
                            </a:schemeClr>
                          </a:solidFill>
                        </a:rPr>
                        <a:t>197</a:t>
                      </a:r>
                      <a:r>
                        <a:rPr lang="fr-FR" baseline="0" dirty="0" smtClean="0">
                          <a:solidFill>
                            <a:schemeClr val="tx1">
                              <a:lumMod val="65000"/>
                              <a:lumOff val="35000"/>
                            </a:schemeClr>
                          </a:solidFill>
                        </a:rPr>
                        <a:t> </a:t>
                      </a:r>
                      <a:r>
                        <a:rPr lang="fr-FR" dirty="0" smtClean="0">
                          <a:solidFill>
                            <a:schemeClr val="tx1">
                              <a:lumMod val="65000"/>
                              <a:lumOff val="35000"/>
                            </a:schemeClr>
                          </a:solidFill>
                        </a:rPr>
                        <a:t>213</a:t>
                      </a:r>
                      <a:endParaRPr lang="fr-FR" dirty="0">
                        <a:solidFill>
                          <a:schemeClr val="tx1">
                            <a:lumMod val="65000"/>
                            <a:lumOff val="35000"/>
                          </a:schemeClr>
                        </a:solidFill>
                      </a:endParaRPr>
                    </a:p>
                  </a:txBody>
                  <a:tcPr anchor="ctr">
                    <a:solidFill>
                      <a:schemeClr val="bg1">
                        <a:lumMod val="95000"/>
                      </a:schemeClr>
                    </a:solidFill>
                  </a:tcPr>
                </a:tc>
                <a:tc>
                  <a:txBody>
                    <a:bodyPr/>
                    <a:lstStyle/>
                    <a:p>
                      <a:pPr algn="ctr"/>
                      <a:r>
                        <a:rPr lang="fr-FR" dirty="0" smtClean="0">
                          <a:solidFill>
                            <a:schemeClr val="tx1">
                              <a:lumMod val="65000"/>
                              <a:lumOff val="35000"/>
                            </a:schemeClr>
                          </a:solidFill>
                        </a:rPr>
                        <a:t>4</a:t>
                      </a:r>
                      <a:r>
                        <a:rPr lang="fr-FR" baseline="0" dirty="0" smtClean="0">
                          <a:solidFill>
                            <a:schemeClr val="tx1">
                              <a:lumMod val="65000"/>
                              <a:lumOff val="35000"/>
                            </a:schemeClr>
                          </a:solidFill>
                        </a:rPr>
                        <a:t> </a:t>
                      </a:r>
                      <a:r>
                        <a:rPr lang="fr-FR" dirty="0" smtClean="0">
                          <a:solidFill>
                            <a:schemeClr val="tx1">
                              <a:lumMod val="65000"/>
                              <a:lumOff val="35000"/>
                            </a:schemeClr>
                          </a:solidFill>
                        </a:rPr>
                        <a:t>981</a:t>
                      </a:r>
                      <a:endParaRPr lang="fr-FR" dirty="0">
                        <a:solidFill>
                          <a:schemeClr val="tx1">
                            <a:lumMod val="65000"/>
                            <a:lumOff val="35000"/>
                          </a:schemeClr>
                        </a:solidFill>
                      </a:endParaRPr>
                    </a:p>
                  </a:txBody>
                  <a:tcPr anchor="ctr">
                    <a:solidFill>
                      <a:schemeClr val="bg1">
                        <a:lumMod val="95000"/>
                      </a:schemeClr>
                    </a:solidFill>
                  </a:tcPr>
                </a:tc>
                <a:tc>
                  <a:txBody>
                    <a:bodyPr/>
                    <a:lstStyle/>
                    <a:p>
                      <a:pPr algn="ctr"/>
                      <a:r>
                        <a:rPr lang="fr-FR" dirty="0" smtClean="0">
                          <a:solidFill>
                            <a:schemeClr val="tx1">
                              <a:lumMod val="65000"/>
                              <a:lumOff val="35000"/>
                            </a:schemeClr>
                          </a:solidFill>
                        </a:rPr>
                        <a:t>1</a:t>
                      </a:r>
                      <a:r>
                        <a:rPr lang="fr-FR" baseline="0" dirty="0" smtClean="0">
                          <a:solidFill>
                            <a:schemeClr val="tx1">
                              <a:lumMod val="65000"/>
                              <a:lumOff val="35000"/>
                            </a:schemeClr>
                          </a:solidFill>
                        </a:rPr>
                        <a:t> </a:t>
                      </a:r>
                      <a:r>
                        <a:rPr lang="fr-FR" dirty="0" smtClean="0">
                          <a:solidFill>
                            <a:schemeClr val="tx1">
                              <a:lumMod val="65000"/>
                              <a:lumOff val="35000"/>
                            </a:schemeClr>
                          </a:solidFill>
                        </a:rPr>
                        <a:t>345</a:t>
                      </a:r>
                      <a:endParaRPr lang="fr-FR" dirty="0">
                        <a:solidFill>
                          <a:schemeClr val="tx1">
                            <a:lumMod val="65000"/>
                            <a:lumOff val="35000"/>
                          </a:schemeClr>
                        </a:solidFill>
                      </a:endParaRPr>
                    </a:p>
                  </a:txBody>
                  <a:tcPr anchor="ctr">
                    <a:solidFill>
                      <a:schemeClr val="bg1">
                        <a:lumMod val="95000"/>
                      </a:schemeClr>
                    </a:solidFill>
                  </a:tcPr>
                </a:tc>
                <a:extLst>
                  <a:ext uri="{0D108BD9-81ED-4DB2-BD59-A6C34878D82A}">
                    <a16:rowId xmlns:a16="http://schemas.microsoft.com/office/drawing/2014/main" val="2529214704"/>
                  </a:ext>
                </a:extLst>
              </a:tr>
              <a:tr h="370840">
                <a:tc>
                  <a:txBody>
                    <a:bodyPr/>
                    <a:lstStyle/>
                    <a:p>
                      <a:pPr algn="ctr"/>
                      <a:r>
                        <a:rPr lang="fr-FR" b="1" dirty="0" smtClean="0">
                          <a:solidFill>
                            <a:schemeClr val="bg1"/>
                          </a:solidFill>
                        </a:rPr>
                        <a:t>RENTABILITE </a:t>
                      </a:r>
                      <a:r>
                        <a:rPr lang="fr-FR" b="1" dirty="0" smtClean="0">
                          <a:solidFill>
                            <a:schemeClr val="bg1"/>
                          </a:solidFill>
                          <a:effectLst>
                            <a:outerShdw blurRad="38100" dist="38100" dir="2700000" algn="tl">
                              <a:srgbClr val="000000">
                                <a:alpha val="43137"/>
                              </a:srgbClr>
                            </a:outerShdw>
                          </a:effectLst>
                        </a:rPr>
                        <a:t>DI</a:t>
                      </a:r>
                      <a:endParaRPr lang="fr-FR" b="1" dirty="0">
                        <a:solidFill>
                          <a:schemeClr val="bg1"/>
                        </a:solidFill>
                        <a:effectLst>
                          <a:outerShdw blurRad="38100" dist="38100" dir="2700000" algn="tl">
                            <a:srgbClr val="000000">
                              <a:alpha val="43137"/>
                            </a:srgbClr>
                          </a:outerShdw>
                        </a:effectLst>
                      </a:endParaRPr>
                    </a:p>
                  </a:txBody>
                  <a:tcPr>
                    <a:solidFill>
                      <a:srgbClr val="C00000"/>
                    </a:solidFill>
                  </a:tcPr>
                </a:tc>
                <a:tc>
                  <a:txBody>
                    <a:bodyPr/>
                    <a:lstStyle/>
                    <a:p>
                      <a:pPr algn="ctr"/>
                      <a:r>
                        <a:rPr lang="fr-FR" dirty="0" smtClean="0">
                          <a:solidFill>
                            <a:schemeClr val="tx1">
                              <a:lumMod val="65000"/>
                              <a:lumOff val="35000"/>
                            </a:schemeClr>
                          </a:solidFill>
                        </a:rPr>
                        <a:t>32,40 €</a:t>
                      </a:r>
                      <a:endParaRPr lang="fr-FR" dirty="0">
                        <a:solidFill>
                          <a:schemeClr val="tx1">
                            <a:lumMod val="65000"/>
                            <a:lumOff val="35000"/>
                          </a:schemeClr>
                        </a:solidFill>
                      </a:endParaRPr>
                    </a:p>
                  </a:txBody>
                  <a:tcPr anchor="ctr">
                    <a:solidFill>
                      <a:schemeClr val="bg1">
                        <a:lumMod val="95000"/>
                      </a:schemeClr>
                    </a:solidFill>
                  </a:tcPr>
                </a:tc>
                <a:tc>
                  <a:txBody>
                    <a:bodyPr/>
                    <a:lstStyle/>
                    <a:p>
                      <a:pPr algn="ctr"/>
                      <a:r>
                        <a:rPr lang="fr-FR" dirty="0" smtClean="0">
                          <a:solidFill>
                            <a:schemeClr val="tx1">
                              <a:lumMod val="65000"/>
                              <a:lumOff val="35000"/>
                            </a:schemeClr>
                          </a:solidFill>
                        </a:rPr>
                        <a:t>121,10 €</a:t>
                      </a:r>
                      <a:endParaRPr lang="fr-FR" dirty="0">
                        <a:solidFill>
                          <a:schemeClr val="tx1">
                            <a:lumMod val="65000"/>
                            <a:lumOff val="35000"/>
                          </a:schemeClr>
                        </a:solidFill>
                      </a:endParaRPr>
                    </a:p>
                  </a:txBody>
                  <a:tcPr anchor="ctr">
                    <a:solidFill>
                      <a:schemeClr val="bg1">
                        <a:lumMod val="95000"/>
                      </a:schemeClr>
                    </a:solidFill>
                  </a:tcPr>
                </a:tc>
                <a:tc>
                  <a:txBody>
                    <a:bodyPr/>
                    <a:lstStyle/>
                    <a:p>
                      <a:pPr algn="ctr"/>
                      <a:r>
                        <a:rPr lang="fr-FR" dirty="0" smtClean="0">
                          <a:solidFill>
                            <a:schemeClr val="tx1">
                              <a:lumMod val="65000"/>
                              <a:lumOff val="35000"/>
                            </a:schemeClr>
                          </a:solidFill>
                        </a:rPr>
                        <a:t>nc</a:t>
                      </a:r>
                      <a:endParaRPr lang="fr-FR" dirty="0">
                        <a:solidFill>
                          <a:schemeClr val="tx1">
                            <a:lumMod val="65000"/>
                            <a:lumOff val="35000"/>
                          </a:schemeClr>
                        </a:solidFill>
                      </a:endParaRPr>
                    </a:p>
                  </a:txBody>
                  <a:tcPr anchor="ctr">
                    <a:solidFill>
                      <a:schemeClr val="bg1">
                        <a:lumMod val="95000"/>
                      </a:schemeClr>
                    </a:solidFill>
                  </a:tcPr>
                </a:tc>
                <a:tc>
                  <a:txBody>
                    <a:bodyPr/>
                    <a:lstStyle/>
                    <a:p>
                      <a:pPr algn="ctr"/>
                      <a:r>
                        <a:rPr lang="fr-FR" dirty="0" smtClean="0">
                          <a:solidFill>
                            <a:schemeClr val="tx1">
                              <a:lumMod val="65000"/>
                              <a:lumOff val="35000"/>
                            </a:schemeClr>
                          </a:solidFill>
                        </a:rPr>
                        <a:t>nc</a:t>
                      </a:r>
                      <a:endParaRPr lang="fr-FR" dirty="0">
                        <a:solidFill>
                          <a:schemeClr val="tx1">
                            <a:lumMod val="65000"/>
                            <a:lumOff val="35000"/>
                          </a:schemeClr>
                        </a:solidFill>
                      </a:endParaRPr>
                    </a:p>
                  </a:txBody>
                  <a:tcPr anchor="ctr">
                    <a:solidFill>
                      <a:schemeClr val="bg1">
                        <a:lumMod val="95000"/>
                      </a:schemeClr>
                    </a:solidFill>
                  </a:tcPr>
                </a:tc>
                <a:extLst>
                  <a:ext uri="{0D108BD9-81ED-4DB2-BD59-A6C34878D82A}">
                    <a16:rowId xmlns:a16="http://schemas.microsoft.com/office/drawing/2014/main" val="2881377155"/>
                  </a:ext>
                </a:extLst>
              </a:tr>
              <a:tr h="370840">
                <a:tc>
                  <a:txBody>
                    <a:bodyPr/>
                    <a:lstStyle/>
                    <a:p>
                      <a:pPr algn="ctr"/>
                      <a:r>
                        <a:rPr lang="fr-FR" b="1" dirty="0" smtClean="0">
                          <a:solidFill>
                            <a:schemeClr val="bg1"/>
                          </a:solidFill>
                        </a:rPr>
                        <a:t>RENTABILITE </a:t>
                      </a:r>
                      <a:r>
                        <a:rPr lang="fr-FR" b="1" dirty="0" smtClean="0">
                          <a:solidFill>
                            <a:schemeClr val="bg1"/>
                          </a:solidFill>
                          <a:effectLst>
                            <a:outerShdw blurRad="38100" dist="38100" dir="2700000" algn="tl">
                              <a:srgbClr val="000000">
                                <a:alpha val="43137"/>
                              </a:srgbClr>
                            </a:outerShdw>
                          </a:effectLst>
                        </a:rPr>
                        <a:t>DD</a:t>
                      </a:r>
                      <a:endParaRPr lang="fr-FR" b="1" dirty="0">
                        <a:solidFill>
                          <a:schemeClr val="bg1"/>
                        </a:solidFill>
                        <a:effectLst>
                          <a:outerShdw blurRad="38100" dist="38100" dir="2700000" algn="tl">
                            <a:srgbClr val="000000">
                              <a:alpha val="43137"/>
                            </a:srgbClr>
                          </a:outerShdw>
                        </a:effectLst>
                      </a:endParaRPr>
                    </a:p>
                  </a:txBody>
                  <a:tcPr>
                    <a:solidFill>
                      <a:srgbClr val="C00000"/>
                    </a:solidFill>
                  </a:tcPr>
                </a:tc>
                <a:tc>
                  <a:txBody>
                    <a:bodyPr/>
                    <a:lstStyle/>
                    <a:p>
                      <a:pPr algn="ctr"/>
                      <a:r>
                        <a:rPr lang="fr-FR" dirty="0" smtClean="0">
                          <a:solidFill>
                            <a:schemeClr val="tx1">
                              <a:lumMod val="65000"/>
                              <a:lumOff val="35000"/>
                            </a:schemeClr>
                          </a:solidFill>
                        </a:rPr>
                        <a:t>38,40</a:t>
                      </a:r>
                      <a:r>
                        <a:rPr lang="fr-FR" baseline="0" dirty="0" smtClean="0">
                          <a:solidFill>
                            <a:schemeClr val="tx1">
                              <a:lumMod val="65000"/>
                              <a:lumOff val="35000"/>
                            </a:schemeClr>
                          </a:solidFill>
                        </a:rPr>
                        <a:t> €</a:t>
                      </a:r>
                      <a:endParaRPr lang="fr-FR" dirty="0">
                        <a:solidFill>
                          <a:schemeClr val="tx1">
                            <a:lumMod val="65000"/>
                            <a:lumOff val="35000"/>
                          </a:schemeClr>
                        </a:solidFill>
                      </a:endParaRPr>
                    </a:p>
                  </a:txBody>
                  <a:tcPr anchor="ctr">
                    <a:solidFill>
                      <a:schemeClr val="bg1">
                        <a:lumMod val="95000"/>
                      </a:schemeClr>
                    </a:solidFill>
                  </a:tcPr>
                </a:tc>
                <a:tc>
                  <a:txBody>
                    <a:bodyPr/>
                    <a:lstStyle/>
                    <a:p>
                      <a:pPr algn="ctr"/>
                      <a:r>
                        <a:rPr lang="fr-FR" dirty="0" smtClean="0">
                          <a:solidFill>
                            <a:schemeClr val="tx1">
                              <a:lumMod val="65000"/>
                              <a:lumOff val="35000"/>
                            </a:schemeClr>
                          </a:solidFill>
                        </a:rPr>
                        <a:t>129,50 €</a:t>
                      </a:r>
                      <a:endParaRPr lang="fr-FR" dirty="0">
                        <a:solidFill>
                          <a:schemeClr val="tx1">
                            <a:lumMod val="65000"/>
                            <a:lumOff val="35000"/>
                          </a:schemeClr>
                        </a:solidFill>
                      </a:endParaRPr>
                    </a:p>
                  </a:txBody>
                  <a:tcPr anchor="ctr">
                    <a:solidFill>
                      <a:schemeClr val="bg1">
                        <a:lumMod val="95000"/>
                      </a:schemeClr>
                    </a:solidFill>
                  </a:tcPr>
                </a:tc>
                <a:tc>
                  <a:txBody>
                    <a:bodyPr/>
                    <a:lstStyle/>
                    <a:p>
                      <a:pPr algn="ctr"/>
                      <a:r>
                        <a:rPr lang="fr-FR" dirty="0" smtClean="0">
                          <a:solidFill>
                            <a:schemeClr val="tx1">
                              <a:lumMod val="65000"/>
                              <a:lumOff val="35000"/>
                            </a:schemeClr>
                          </a:solidFill>
                        </a:rPr>
                        <a:t>181,50 €</a:t>
                      </a:r>
                      <a:endParaRPr lang="fr-FR" dirty="0">
                        <a:solidFill>
                          <a:schemeClr val="tx1">
                            <a:lumMod val="65000"/>
                            <a:lumOff val="35000"/>
                          </a:schemeClr>
                        </a:solidFill>
                      </a:endParaRPr>
                    </a:p>
                  </a:txBody>
                  <a:tcPr anchor="ctr">
                    <a:solidFill>
                      <a:schemeClr val="bg1">
                        <a:lumMod val="95000"/>
                      </a:schemeClr>
                    </a:solidFill>
                  </a:tcPr>
                </a:tc>
                <a:tc>
                  <a:txBody>
                    <a:bodyPr/>
                    <a:lstStyle/>
                    <a:p>
                      <a:pPr algn="ctr"/>
                      <a:r>
                        <a:rPr lang="fr-FR" dirty="0" smtClean="0">
                          <a:solidFill>
                            <a:schemeClr val="tx1">
                              <a:lumMod val="65000"/>
                              <a:lumOff val="35000"/>
                            </a:schemeClr>
                          </a:solidFill>
                        </a:rPr>
                        <a:t>290,40 €</a:t>
                      </a:r>
                      <a:endParaRPr lang="fr-FR" dirty="0">
                        <a:solidFill>
                          <a:schemeClr val="tx1">
                            <a:lumMod val="65000"/>
                            <a:lumOff val="35000"/>
                          </a:schemeClr>
                        </a:solidFill>
                      </a:endParaRPr>
                    </a:p>
                  </a:txBody>
                  <a:tcPr anchor="ctr">
                    <a:solidFill>
                      <a:schemeClr val="bg1">
                        <a:lumMod val="95000"/>
                      </a:schemeClr>
                    </a:solidFill>
                  </a:tcPr>
                </a:tc>
                <a:extLst>
                  <a:ext uri="{0D108BD9-81ED-4DB2-BD59-A6C34878D82A}">
                    <a16:rowId xmlns:a16="http://schemas.microsoft.com/office/drawing/2014/main" val="2711901979"/>
                  </a:ext>
                </a:extLst>
              </a:tr>
              <a:tr h="370840">
                <a:tc>
                  <a:txBody>
                    <a:bodyPr/>
                    <a:lstStyle/>
                    <a:p>
                      <a:pPr algn="ctr"/>
                      <a:r>
                        <a:rPr lang="fr-FR" b="1" dirty="0" smtClean="0">
                          <a:solidFill>
                            <a:schemeClr val="bg1"/>
                          </a:solidFill>
                        </a:rPr>
                        <a:t> STOCK </a:t>
                      </a:r>
                      <a:r>
                        <a:rPr lang="fr-FR" b="1" dirty="0" smtClean="0">
                          <a:solidFill>
                            <a:schemeClr val="bg1"/>
                          </a:solidFill>
                          <a:effectLst>
                            <a:outerShdw blurRad="38100" dist="38100" dir="2700000" algn="tl">
                              <a:srgbClr val="000000">
                                <a:alpha val="43137"/>
                              </a:srgbClr>
                            </a:outerShdw>
                          </a:effectLst>
                        </a:rPr>
                        <a:t>DD</a:t>
                      </a:r>
                      <a:endParaRPr lang="fr-FR" b="1" dirty="0">
                        <a:solidFill>
                          <a:schemeClr val="bg1"/>
                        </a:solidFill>
                        <a:effectLst>
                          <a:outerShdw blurRad="38100" dist="38100" dir="2700000" algn="tl">
                            <a:srgbClr val="000000">
                              <a:alpha val="43137"/>
                            </a:srgbClr>
                          </a:outerShdw>
                        </a:effectLst>
                      </a:endParaRPr>
                    </a:p>
                  </a:txBody>
                  <a:tcPr>
                    <a:solidFill>
                      <a:srgbClr val="C00000"/>
                    </a:solidFill>
                  </a:tcPr>
                </a:tc>
                <a:tc>
                  <a:txBody>
                    <a:bodyPr/>
                    <a:lstStyle/>
                    <a:p>
                      <a:pPr algn="ctr"/>
                      <a:r>
                        <a:rPr lang="fr-FR" dirty="0" smtClean="0">
                          <a:solidFill>
                            <a:schemeClr val="tx1">
                              <a:lumMod val="65000"/>
                              <a:lumOff val="35000"/>
                            </a:schemeClr>
                          </a:solidFill>
                        </a:rPr>
                        <a:t>10% </a:t>
                      </a:r>
                      <a:r>
                        <a:rPr lang="fr-FR" sz="1400" i="1" dirty="0" smtClean="0">
                          <a:solidFill>
                            <a:schemeClr val="tx1">
                              <a:lumMod val="65000"/>
                              <a:lumOff val="35000"/>
                            </a:schemeClr>
                          </a:solidFill>
                        </a:rPr>
                        <a:t>(36% en izi)</a:t>
                      </a:r>
                      <a:endParaRPr lang="fr-FR" sz="1400" i="1" dirty="0">
                        <a:solidFill>
                          <a:schemeClr val="tx1">
                            <a:lumMod val="65000"/>
                            <a:lumOff val="35000"/>
                          </a:schemeClr>
                        </a:solidFill>
                      </a:endParaRPr>
                    </a:p>
                  </a:txBody>
                  <a:tcPr anchor="ctr">
                    <a:solidFill>
                      <a:schemeClr val="bg1">
                        <a:lumMod val="95000"/>
                      </a:schemeClr>
                    </a:solidFill>
                  </a:tcPr>
                </a:tc>
                <a:tc>
                  <a:txBody>
                    <a:bodyPr/>
                    <a:lstStyle/>
                    <a:p>
                      <a:pPr algn="ctr"/>
                      <a:r>
                        <a:rPr lang="fr-FR" dirty="0" smtClean="0">
                          <a:solidFill>
                            <a:schemeClr val="tx1">
                              <a:lumMod val="65000"/>
                              <a:lumOff val="35000"/>
                            </a:schemeClr>
                          </a:solidFill>
                        </a:rPr>
                        <a:t>35% </a:t>
                      </a:r>
                      <a:r>
                        <a:rPr lang="fr-FR" sz="1400" i="1" kern="1200" dirty="0" smtClean="0">
                          <a:solidFill>
                            <a:schemeClr val="tx1">
                              <a:lumMod val="65000"/>
                              <a:lumOff val="35000"/>
                            </a:schemeClr>
                          </a:solidFill>
                          <a:latin typeface="+mn-lt"/>
                          <a:ea typeface="+mn-ea"/>
                          <a:cs typeface="+mn-cs"/>
                        </a:rPr>
                        <a:t>(61% en izi)</a:t>
                      </a:r>
                      <a:endParaRPr lang="fr-FR" sz="1400" i="1" kern="1200" dirty="0">
                        <a:solidFill>
                          <a:schemeClr val="tx1">
                            <a:lumMod val="65000"/>
                            <a:lumOff val="35000"/>
                          </a:schemeClr>
                        </a:solidFill>
                        <a:latin typeface="+mn-lt"/>
                        <a:ea typeface="+mn-ea"/>
                        <a:cs typeface="+mn-cs"/>
                      </a:endParaRPr>
                    </a:p>
                  </a:txBody>
                  <a:tcPr anchor="ctr">
                    <a:solidFill>
                      <a:schemeClr val="bg1">
                        <a:lumMod val="95000"/>
                      </a:schemeClr>
                    </a:solidFill>
                  </a:tcPr>
                </a:tc>
                <a:tc>
                  <a:txBody>
                    <a:bodyPr/>
                    <a:lstStyle/>
                    <a:p>
                      <a:pPr algn="ctr"/>
                      <a:r>
                        <a:rPr lang="fr-FR" sz="1800" kern="1200" dirty="0" smtClean="0">
                          <a:solidFill>
                            <a:schemeClr val="tx1">
                              <a:lumMod val="65000"/>
                              <a:lumOff val="35000"/>
                            </a:schemeClr>
                          </a:solidFill>
                          <a:latin typeface="+mn-lt"/>
                          <a:ea typeface="+mn-ea"/>
                          <a:cs typeface="+mn-cs"/>
                        </a:rPr>
                        <a:t>100% </a:t>
                      </a:r>
                      <a:r>
                        <a:rPr lang="fr-FR" sz="1400" i="1" kern="1200" dirty="0" smtClean="0">
                          <a:solidFill>
                            <a:schemeClr val="tx1">
                              <a:lumMod val="65000"/>
                              <a:lumOff val="35000"/>
                            </a:schemeClr>
                          </a:solidFill>
                          <a:latin typeface="+mn-lt"/>
                          <a:ea typeface="+mn-ea"/>
                          <a:cs typeface="+mn-cs"/>
                        </a:rPr>
                        <a:t>(dont 60% en izi)</a:t>
                      </a:r>
                      <a:endParaRPr lang="fr-FR" sz="1400" i="1" kern="1200" dirty="0">
                        <a:solidFill>
                          <a:schemeClr val="tx1">
                            <a:lumMod val="65000"/>
                            <a:lumOff val="35000"/>
                          </a:schemeClr>
                        </a:solidFill>
                        <a:latin typeface="+mn-lt"/>
                        <a:ea typeface="+mn-ea"/>
                        <a:cs typeface="+mn-cs"/>
                      </a:endParaRPr>
                    </a:p>
                  </a:txBody>
                  <a:tcPr anchor="ctr">
                    <a:solidFill>
                      <a:schemeClr val="bg1">
                        <a:lumMod val="95000"/>
                      </a:schemeClr>
                    </a:solidFill>
                  </a:tcPr>
                </a:tc>
                <a:tc>
                  <a:txBody>
                    <a:bodyPr/>
                    <a:lstStyle/>
                    <a:p>
                      <a:pPr algn="ctr"/>
                      <a:r>
                        <a:rPr lang="fr-FR" sz="1800" kern="1200" dirty="0" smtClean="0">
                          <a:solidFill>
                            <a:schemeClr val="tx1">
                              <a:lumMod val="65000"/>
                              <a:lumOff val="35000"/>
                            </a:schemeClr>
                          </a:solidFill>
                          <a:latin typeface="+mn-lt"/>
                          <a:ea typeface="+mn-ea"/>
                          <a:cs typeface="+mn-cs"/>
                        </a:rPr>
                        <a:t>100%</a:t>
                      </a:r>
                      <a:endParaRPr lang="fr-FR" sz="1800" kern="1200" dirty="0">
                        <a:solidFill>
                          <a:schemeClr val="tx1">
                            <a:lumMod val="65000"/>
                            <a:lumOff val="35000"/>
                          </a:schemeClr>
                        </a:solidFill>
                        <a:latin typeface="+mn-lt"/>
                        <a:ea typeface="+mn-ea"/>
                        <a:cs typeface="+mn-cs"/>
                      </a:endParaRPr>
                    </a:p>
                  </a:txBody>
                  <a:tcPr anchor="ctr">
                    <a:solidFill>
                      <a:schemeClr val="bg1">
                        <a:lumMod val="95000"/>
                      </a:schemeClr>
                    </a:solidFill>
                  </a:tcPr>
                </a:tc>
                <a:extLst>
                  <a:ext uri="{0D108BD9-81ED-4DB2-BD59-A6C34878D82A}">
                    <a16:rowId xmlns:a16="http://schemas.microsoft.com/office/drawing/2014/main" val="3236514536"/>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smtClean="0">
                          <a:solidFill>
                            <a:schemeClr val="bg1"/>
                          </a:solidFill>
                        </a:rPr>
                        <a:t> STOCK </a:t>
                      </a:r>
                      <a:r>
                        <a:rPr lang="fr-FR" b="1" dirty="0" smtClean="0">
                          <a:solidFill>
                            <a:schemeClr val="bg1"/>
                          </a:solidFill>
                          <a:effectLst>
                            <a:outerShdw blurRad="38100" dist="38100" dir="2700000" algn="tl">
                              <a:srgbClr val="000000">
                                <a:alpha val="43137"/>
                              </a:srgbClr>
                            </a:outerShdw>
                          </a:effectLst>
                        </a:rPr>
                        <a:t>DI</a:t>
                      </a:r>
                      <a:endParaRPr lang="fr-FR" b="1" dirty="0">
                        <a:solidFill>
                          <a:schemeClr val="bg1"/>
                        </a:solidFill>
                        <a:effectLst>
                          <a:outerShdw blurRad="38100" dist="38100" dir="2700000" algn="tl">
                            <a:srgbClr val="000000">
                              <a:alpha val="43137"/>
                            </a:srgbClr>
                          </a:outerShdw>
                        </a:effectLst>
                      </a:endParaRPr>
                    </a:p>
                  </a:txBody>
                  <a:tcPr>
                    <a:solidFill>
                      <a:srgbClr val="C00000"/>
                    </a:solidFill>
                  </a:tcPr>
                </a:tc>
                <a:tc>
                  <a:txBody>
                    <a:bodyPr/>
                    <a:lstStyle/>
                    <a:p>
                      <a:pPr algn="ctr"/>
                      <a:r>
                        <a:rPr lang="fr-FR" dirty="0" smtClean="0">
                          <a:solidFill>
                            <a:schemeClr val="tx1">
                              <a:lumMod val="65000"/>
                              <a:lumOff val="35000"/>
                            </a:schemeClr>
                          </a:solidFill>
                        </a:rPr>
                        <a:t>90%</a:t>
                      </a:r>
                      <a:endParaRPr lang="fr-FR" dirty="0">
                        <a:solidFill>
                          <a:schemeClr val="tx1">
                            <a:lumMod val="65000"/>
                            <a:lumOff val="35000"/>
                          </a:schemeClr>
                        </a:solidFill>
                      </a:endParaRPr>
                    </a:p>
                  </a:txBody>
                  <a:tcPr anchor="ctr">
                    <a:solidFill>
                      <a:schemeClr val="bg1">
                        <a:lumMod val="95000"/>
                      </a:schemeClr>
                    </a:solidFill>
                  </a:tcPr>
                </a:tc>
                <a:tc>
                  <a:txBody>
                    <a:bodyPr/>
                    <a:lstStyle/>
                    <a:p>
                      <a:pPr algn="ctr"/>
                      <a:r>
                        <a:rPr lang="fr-FR" dirty="0" smtClean="0">
                          <a:solidFill>
                            <a:schemeClr val="tx1">
                              <a:lumMod val="65000"/>
                              <a:lumOff val="35000"/>
                            </a:schemeClr>
                          </a:solidFill>
                        </a:rPr>
                        <a:t>65%</a:t>
                      </a:r>
                      <a:endParaRPr lang="fr-FR" dirty="0">
                        <a:solidFill>
                          <a:schemeClr val="tx1">
                            <a:lumMod val="65000"/>
                            <a:lumOff val="35000"/>
                          </a:schemeClr>
                        </a:solidFill>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smtClean="0">
                          <a:solidFill>
                            <a:schemeClr val="tx1">
                              <a:lumMod val="65000"/>
                              <a:lumOff val="35000"/>
                            </a:schemeClr>
                          </a:solidFill>
                        </a:rPr>
                        <a:t>nc</a:t>
                      </a:r>
                      <a:endParaRPr lang="fr-FR" sz="1800" kern="1200" dirty="0">
                        <a:solidFill>
                          <a:schemeClr val="tx1">
                            <a:lumMod val="65000"/>
                            <a:lumOff val="35000"/>
                          </a:schemeClr>
                        </a:solidFill>
                        <a:latin typeface="+mn-lt"/>
                        <a:ea typeface="+mn-ea"/>
                        <a:cs typeface="+mn-cs"/>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smtClean="0">
                          <a:solidFill>
                            <a:schemeClr val="tx1">
                              <a:lumMod val="65000"/>
                              <a:lumOff val="35000"/>
                            </a:schemeClr>
                          </a:solidFill>
                        </a:rPr>
                        <a:t>nc</a:t>
                      </a:r>
                      <a:endParaRPr lang="fr-FR" sz="1800" kern="1200" dirty="0">
                        <a:solidFill>
                          <a:schemeClr val="tx1">
                            <a:lumMod val="65000"/>
                            <a:lumOff val="35000"/>
                          </a:schemeClr>
                        </a:solidFill>
                        <a:latin typeface="+mn-lt"/>
                        <a:ea typeface="+mn-ea"/>
                        <a:cs typeface="+mn-cs"/>
                      </a:endParaRPr>
                    </a:p>
                  </a:txBody>
                  <a:tcPr anchor="ctr">
                    <a:solidFill>
                      <a:schemeClr val="bg1">
                        <a:lumMod val="95000"/>
                      </a:schemeClr>
                    </a:solidFill>
                  </a:tcPr>
                </a:tc>
                <a:extLst>
                  <a:ext uri="{0D108BD9-81ED-4DB2-BD59-A6C34878D82A}">
                    <a16:rowId xmlns:a16="http://schemas.microsoft.com/office/drawing/2014/main" val="577688330"/>
                  </a:ext>
                </a:extLst>
              </a:tr>
            </a:tbl>
          </a:graphicData>
        </a:graphic>
      </p:graphicFrame>
      <p:sp>
        <p:nvSpPr>
          <p:cNvPr id="64" name="Espace réservé du contenu 3"/>
          <p:cNvSpPr txBox="1">
            <a:spLocks/>
          </p:cNvSpPr>
          <p:nvPr/>
        </p:nvSpPr>
        <p:spPr>
          <a:xfrm>
            <a:off x="438039" y="5070260"/>
            <a:ext cx="11356026" cy="1554807"/>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smtClean="0"/>
              <a:t>Le DD est peu proposé, particulièrement pour les Visa Classic</a:t>
            </a:r>
          </a:p>
          <a:p>
            <a:pPr algn="just"/>
            <a:r>
              <a:rPr lang="fr-FR" dirty="0"/>
              <a:t>Le duo Izicarte / DD se fait plus aisément</a:t>
            </a:r>
          </a:p>
          <a:p>
            <a:pPr algn="just"/>
            <a:r>
              <a:rPr lang="fr-FR" dirty="0" smtClean="0"/>
              <a:t>Ce stock nous positionne à la 11</a:t>
            </a:r>
            <a:r>
              <a:rPr lang="fr-FR" baseline="30000" dirty="0" smtClean="0"/>
              <a:t>ème</a:t>
            </a:r>
            <a:r>
              <a:rPr lang="fr-FR" dirty="0" smtClean="0"/>
              <a:t> place du RCE …</a:t>
            </a:r>
          </a:p>
          <a:p>
            <a:pPr algn="just"/>
            <a:r>
              <a:rPr lang="fr-FR" dirty="0" smtClean="0"/>
              <a:t>… et les ventes 2020 à la </a:t>
            </a:r>
            <a:r>
              <a:rPr lang="fr-FR" dirty="0" smtClean="0">
                <a:solidFill>
                  <a:srgbClr val="FF0000"/>
                </a:solidFill>
              </a:rPr>
              <a:t>1</a:t>
            </a:r>
            <a:r>
              <a:rPr lang="fr-FR" baseline="30000" dirty="0" smtClean="0">
                <a:solidFill>
                  <a:srgbClr val="FF0000"/>
                </a:solidFill>
              </a:rPr>
              <a:t>ère</a:t>
            </a:r>
            <a:r>
              <a:rPr lang="fr-FR" dirty="0" smtClean="0">
                <a:solidFill>
                  <a:srgbClr val="FF0000"/>
                </a:solidFill>
              </a:rPr>
              <a:t> place en évolution </a:t>
            </a:r>
            <a:r>
              <a:rPr lang="fr-FR" dirty="0"/>
              <a:t>N/N-1</a:t>
            </a:r>
          </a:p>
          <a:p>
            <a:pPr algn="just"/>
            <a:endParaRPr lang="fr-FR" dirty="0"/>
          </a:p>
          <a:p>
            <a:pPr algn="just"/>
            <a:endParaRPr lang="fr-FR" dirty="0" smtClean="0"/>
          </a:p>
        </p:txBody>
      </p:sp>
      <p:sp>
        <p:nvSpPr>
          <p:cNvPr id="2" name="Rectangle 1"/>
          <p:cNvSpPr/>
          <p:nvPr/>
        </p:nvSpPr>
        <p:spPr>
          <a:xfrm>
            <a:off x="2631601" y="2758519"/>
            <a:ext cx="250147" cy="20698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9625480" y="2758519"/>
            <a:ext cx="250147" cy="20698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7176375" y="2628468"/>
            <a:ext cx="250147" cy="20698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4944865" y="2671818"/>
            <a:ext cx="250147" cy="20698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11794065" y="2671818"/>
            <a:ext cx="250147" cy="20698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146" name="Picture 2" descr="Visuel - Carte Visa Premier Caisse d'Epargne"/>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1042528">
            <a:off x="5270345" y="1764067"/>
            <a:ext cx="1628136" cy="109116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arte Visa Classic Caisse D épargne | Carte De Paris"/>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1008111">
            <a:off x="2997991" y="1782750"/>
            <a:ext cx="1613039" cy="1081049"/>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aisse d'Epargne : Quelles sont leurs cartes bancaires"/>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51706" b="58439"/>
          <a:stretch/>
        </p:blipFill>
        <p:spPr bwMode="auto">
          <a:xfrm rot="21033685">
            <a:off x="7803173" y="1813242"/>
            <a:ext cx="1789911" cy="992814"/>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Comparatif de carte de crédit Visa de la Caisse d'éparg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044507">
            <a:off x="10081248" y="1824907"/>
            <a:ext cx="1423912" cy="962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46838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205615" y="2125363"/>
            <a:ext cx="6874938" cy="167078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a:stretch>
            <a:fillRect/>
          </a:stretch>
        </p:blipFill>
        <p:spPr>
          <a:xfrm>
            <a:off x="4856167" y="1646824"/>
            <a:ext cx="7224386" cy="4700423"/>
          </a:xfrm>
          <a:prstGeom prst="rect">
            <a:avLst/>
          </a:prstGeom>
        </p:spPr>
      </p:pic>
      <p:sp>
        <p:nvSpPr>
          <p:cNvPr id="2" name="Espace réservé du texte 1"/>
          <p:cNvSpPr>
            <a:spLocks noGrp="1"/>
          </p:cNvSpPr>
          <p:nvPr>
            <p:ph type="body" sz="quarter" idx="13"/>
          </p:nvPr>
        </p:nvSpPr>
        <p:spPr/>
        <p:txBody>
          <a:bodyPr/>
          <a:lstStyle/>
          <a:p>
            <a:r>
              <a:rPr lang="fr-FR" dirty="0" smtClean="0"/>
              <a:t>02</a:t>
            </a:r>
            <a:endParaRPr lang="fr-FR" dirty="0"/>
          </a:p>
        </p:txBody>
      </p:sp>
    </p:spTree>
    <p:extLst>
      <p:ext uri="{BB962C8B-B14F-4D97-AF65-F5344CB8AC3E}">
        <p14:creationId xmlns:p14="http://schemas.microsoft.com/office/powerpoint/2010/main" val="42767268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3"/>
          <p:cNvSpPr>
            <a:spLocks noGrp="1"/>
          </p:cNvSpPr>
          <p:nvPr>
            <p:ph type="body" sz="quarter" idx="14"/>
          </p:nvPr>
        </p:nvSpPr>
        <p:spPr>
          <a:xfrm>
            <a:off x="4376057" y="137054"/>
            <a:ext cx="7300006" cy="231246"/>
          </a:xfrm>
        </p:spPr>
        <p:txBody>
          <a:bodyPr/>
          <a:lstStyle/>
          <a:p>
            <a:r>
              <a:rPr lang="fr-FR" dirty="0"/>
              <a:t>Hdj du 18 mars 2021</a:t>
            </a:r>
          </a:p>
        </p:txBody>
      </p:sp>
      <p:sp>
        <p:nvSpPr>
          <p:cNvPr id="3" name="Espace réservé du texte 2"/>
          <p:cNvSpPr>
            <a:spLocks noGrp="1"/>
          </p:cNvSpPr>
          <p:nvPr>
            <p:ph type="body" sz="quarter" idx="12"/>
          </p:nvPr>
        </p:nvSpPr>
        <p:spPr/>
        <p:txBody>
          <a:bodyPr>
            <a:normAutofit fontScale="92500"/>
          </a:bodyPr>
          <a:lstStyle/>
          <a:p>
            <a:pPr algn="just"/>
            <a:r>
              <a:rPr lang="fr-FR" dirty="0" smtClean="0"/>
              <a:t>Peu de clients connaissent réellement le fonctionnement du débit différé, pourtant il révèle de nombreux avantages et nous pouvons le proposer systématiquement</a:t>
            </a:r>
            <a:endParaRPr lang="fr-FR" dirty="0"/>
          </a:p>
        </p:txBody>
      </p:sp>
      <p:sp>
        <p:nvSpPr>
          <p:cNvPr id="4" name="Espace réservé du contenu 3"/>
          <p:cNvSpPr>
            <a:spLocks noGrp="1"/>
          </p:cNvSpPr>
          <p:nvPr>
            <p:ph idx="1"/>
          </p:nvPr>
        </p:nvSpPr>
        <p:spPr>
          <a:xfrm>
            <a:off x="695325" y="1705437"/>
            <a:ext cx="10980738" cy="4667264"/>
          </a:xfrm>
        </p:spPr>
        <p:txBody>
          <a:bodyPr>
            <a:normAutofit/>
          </a:bodyPr>
          <a:lstStyle/>
          <a:p>
            <a:pPr algn="just"/>
            <a:r>
              <a:rPr lang="fr-FR" b="1" dirty="0" smtClean="0"/>
              <a:t>Concrètement comment cela fonctionne ?</a:t>
            </a:r>
          </a:p>
          <a:p>
            <a:pPr algn="just"/>
            <a:endParaRPr lang="fr-FR" dirty="0" smtClean="0"/>
          </a:p>
          <a:p>
            <a:pPr lvl="1" algn="just"/>
            <a:r>
              <a:rPr lang="fr-FR" dirty="0" smtClean="0"/>
              <a:t>Le </a:t>
            </a:r>
            <a:r>
              <a:rPr lang="fr-FR" dirty="0"/>
              <a:t>débit différé est un service </a:t>
            </a:r>
            <a:r>
              <a:rPr lang="fr-FR" dirty="0" smtClean="0"/>
              <a:t>attaché </a:t>
            </a:r>
            <a:r>
              <a:rPr lang="fr-FR" dirty="0"/>
              <a:t>à </a:t>
            </a:r>
            <a:r>
              <a:rPr lang="fr-FR" dirty="0" smtClean="0"/>
              <a:t>la </a:t>
            </a:r>
            <a:r>
              <a:rPr lang="fr-FR" dirty="0"/>
              <a:t>carte de paiement </a:t>
            </a:r>
            <a:r>
              <a:rPr lang="fr-FR" dirty="0" smtClean="0"/>
              <a:t>du client qui </a:t>
            </a:r>
            <a:r>
              <a:rPr lang="fr-FR" dirty="0"/>
              <a:t>permet de mensualiser </a:t>
            </a:r>
            <a:r>
              <a:rPr lang="fr-FR" dirty="0" smtClean="0"/>
              <a:t>les </a:t>
            </a:r>
            <a:r>
              <a:rPr lang="fr-FR" dirty="0"/>
              <a:t>dépenses effectuées par carte </a:t>
            </a:r>
            <a:r>
              <a:rPr lang="fr-FR" dirty="0" smtClean="0"/>
              <a:t>bancaire. </a:t>
            </a:r>
            <a:r>
              <a:rPr lang="fr-FR" dirty="0"/>
              <a:t>Toutes </a:t>
            </a:r>
            <a:r>
              <a:rPr lang="fr-FR" dirty="0" smtClean="0"/>
              <a:t>les </a:t>
            </a:r>
            <a:r>
              <a:rPr lang="fr-FR" dirty="0"/>
              <a:t>dépenses par carte sont ainsi </a:t>
            </a:r>
            <a:r>
              <a:rPr lang="fr-FR" dirty="0" smtClean="0"/>
              <a:t>regroupées.</a:t>
            </a:r>
          </a:p>
          <a:p>
            <a:pPr lvl="1" algn="just"/>
            <a:endParaRPr lang="fr-FR" dirty="0"/>
          </a:p>
          <a:p>
            <a:pPr lvl="1" algn="just"/>
            <a:r>
              <a:rPr lang="fr-FR" dirty="0" smtClean="0"/>
              <a:t>En </a:t>
            </a:r>
            <a:r>
              <a:rPr lang="fr-FR" dirty="0"/>
              <a:t>débit différé, </a:t>
            </a:r>
            <a:r>
              <a:rPr lang="fr-FR" dirty="0" smtClean="0"/>
              <a:t>les </a:t>
            </a:r>
            <a:r>
              <a:rPr lang="fr-FR" dirty="0"/>
              <a:t>paiements par </a:t>
            </a:r>
            <a:r>
              <a:rPr lang="fr-FR" dirty="0" smtClean="0"/>
              <a:t>carte </a:t>
            </a:r>
            <a:r>
              <a:rPr lang="fr-FR" dirty="0"/>
              <a:t>sont regroupés et prélevés sur </a:t>
            </a:r>
            <a:r>
              <a:rPr lang="fr-FR" dirty="0" smtClean="0"/>
              <a:t>le </a:t>
            </a:r>
            <a:r>
              <a:rPr lang="fr-FR" dirty="0"/>
              <a:t>compte une seule fois par mois : tous les paiements effectués entre le 1er et le 30 (ou 31) du mois sont débités du compte le 4 du mois </a:t>
            </a:r>
            <a:r>
              <a:rPr lang="fr-FR" dirty="0" smtClean="0"/>
              <a:t>suivant.</a:t>
            </a:r>
          </a:p>
          <a:p>
            <a:pPr lvl="1" algn="just"/>
            <a:endParaRPr lang="fr-FR" dirty="0"/>
          </a:p>
          <a:p>
            <a:pPr lvl="1" algn="just"/>
            <a:r>
              <a:rPr lang="fr-FR" dirty="0" smtClean="0"/>
              <a:t>Contrairement </a:t>
            </a:r>
            <a:r>
              <a:rPr lang="fr-FR" dirty="0"/>
              <a:t>aux paiements, les retraits d’espèces réalisés aux distributeurs automatiques de </a:t>
            </a:r>
            <a:r>
              <a:rPr lang="fr-FR" dirty="0" smtClean="0"/>
              <a:t>billets sont </a:t>
            </a:r>
            <a:r>
              <a:rPr lang="fr-FR" dirty="0"/>
              <a:t>débités immédiatement sur </a:t>
            </a:r>
            <a:r>
              <a:rPr lang="fr-FR" dirty="0" smtClean="0"/>
              <a:t>le compte.</a:t>
            </a:r>
            <a:endParaRPr lang="fr-FR" dirty="0"/>
          </a:p>
          <a:p>
            <a:pPr marL="36000" indent="0" algn="just">
              <a:buNone/>
            </a:pPr>
            <a:endParaRPr lang="fr-FR" dirty="0" smtClean="0"/>
          </a:p>
        </p:txBody>
      </p:sp>
      <p:graphicFrame>
        <p:nvGraphicFramePr>
          <p:cNvPr id="5" name="Tableau 4"/>
          <p:cNvGraphicFramePr>
            <a:graphicFrameLocks noGrp="1"/>
          </p:cNvGraphicFramePr>
          <p:nvPr>
            <p:extLst>
              <p:ext uri="{D42A27DB-BD31-4B8C-83A1-F6EECF244321}">
                <p14:modId xmlns:p14="http://schemas.microsoft.com/office/powerpoint/2010/main" val="1801945444"/>
              </p:ext>
            </p:extLst>
          </p:nvPr>
        </p:nvGraphicFramePr>
        <p:xfrm>
          <a:off x="2807458" y="4834466"/>
          <a:ext cx="8128000" cy="11125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710517205"/>
                    </a:ext>
                  </a:extLst>
                </a:gridCol>
                <a:gridCol w="4064000">
                  <a:extLst>
                    <a:ext uri="{9D8B030D-6E8A-4147-A177-3AD203B41FA5}">
                      <a16:colId xmlns:a16="http://schemas.microsoft.com/office/drawing/2014/main" val="1483677574"/>
                    </a:ext>
                  </a:extLst>
                </a:gridCol>
              </a:tblGrid>
              <a:tr h="370840">
                <a:tc gridSpan="2">
                  <a:txBody>
                    <a:bodyPr/>
                    <a:lstStyle/>
                    <a:p>
                      <a:pPr algn="ctr"/>
                      <a:r>
                        <a:rPr lang="fr-FR" b="0" dirty="0" smtClean="0"/>
                        <a:t>Avec le DD, seules deux dates sont à retenir :</a:t>
                      </a:r>
                      <a:endParaRPr lang="fr-FR" b="0" dirty="0"/>
                    </a:p>
                  </a:txBody>
                  <a:tcPr anchor="ctr">
                    <a:solidFill>
                      <a:srgbClr val="C00000"/>
                    </a:solidFill>
                  </a:tcPr>
                </a:tc>
                <a:tc hMerge="1">
                  <a:txBody>
                    <a:bodyPr/>
                    <a:lstStyle/>
                    <a:p>
                      <a:endParaRPr lang="fr-FR" dirty="0"/>
                    </a:p>
                  </a:txBody>
                  <a:tcPr/>
                </a:tc>
                <a:extLst>
                  <a:ext uri="{0D108BD9-81ED-4DB2-BD59-A6C34878D82A}">
                    <a16:rowId xmlns:a16="http://schemas.microsoft.com/office/drawing/2014/main" val="2416098342"/>
                  </a:ext>
                </a:extLst>
              </a:tr>
              <a:tr h="370840">
                <a:tc>
                  <a:txBody>
                    <a:bodyPr/>
                    <a:lstStyle/>
                    <a:p>
                      <a:r>
                        <a:rPr lang="fr-FR" b="1" dirty="0" smtClean="0">
                          <a:solidFill>
                            <a:srgbClr val="474747"/>
                          </a:solidFill>
                        </a:rPr>
                        <a:t>Date d’arrêté de compte</a:t>
                      </a:r>
                      <a:endParaRPr lang="fr-FR" b="1" dirty="0">
                        <a:solidFill>
                          <a:srgbClr val="474747"/>
                        </a:solidFill>
                      </a:endParaRPr>
                    </a:p>
                  </a:txBody>
                  <a:tcPr>
                    <a:solidFill>
                      <a:schemeClr val="bg1">
                        <a:lumMod val="95000"/>
                      </a:schemeClr>
                    </a:solidFill>
                  </a:tcPr>
                </a:tc>
                <a:tc>
                  <a:txBody>
                    <a:bodyPr/>
                    <a:lstStyle/>
                    <a:p>
                      <a:pPr algn="ctr"/>
                      <a:r>
                        <a:rPr lang="fr-FR" dirty="0" smtClean="0">
                          <a:solidFill>
                            <a:srgbClr val="474747"/>
                          </a:solidFill>
                        </a:rPr>
                        <a:t>Le dernier jour du mois</a:t>
                      </a:r>
                      <a:endParaRPr lang="fr-FR" dirty="0">
                        <a:solidFill>
                          <a:srgbClr val="474747"/>
                        </a:solidFill>
                      </a:endParaRPr>
                    </a:p>
                  </a:txBody>
                  <a:tcPr anchor="ctr">
                    <a:solidFill>
                      <a:schemeClr val="bg1">
                        <a:lumMod val="95000"/>
                      </a:schemeClr>
                    </a:solidFill>
                  </a:tcPr>
                </a:tc>
                <a:extLst>
                  <a:ext uri="{0D108BD9-81ED-4DB2-BD59-A6C34878D82A}">
                    <a16:rowId xmlns:a16="http://schemas.microsoft.com/office/drawing/2014/main" val="4032938238"/>
                  </a:ext>
                </a:extLst>
              </a:tr>
              <a:tr h="370840">
                <a:tc>
                  <a:txBody>
                    <a:bodyPr/>
                    <a:lstStyle/>
                    <a:p>
                      <a:r>
                        <a:rPr lang="fr-FR" b="1" dirty="0" smtClean="0">
                          <a:solidFill>
                            <a:srgbClr val="474747"/>
                          </a:solidFill>
                        </a:rPr>
                        <a:t>Date de débit des paiements</a:t>
                      </a:r>
                      <a:endParaRPr lang="fr-FR" b="1" dirty="0">
                        <a:solidFill>
                          <a:srgbClr val="474747"/>
                        </a:solidFill>
                      </a:endParaRPr>
                    </a:p>
                  </a:txBody>
                  <a:tcPr>
                    <a:solidFill>
                      <a:schemeClr val="bg1">
                        <a:lumMod val="95000"/>
                      </a:schemeClr>
                    </a:solidFill>
                  </a:tcPr>
                </a:tc>
                <a:tc>
                  <a:txBody>
                    <a:bodyPr/>
                    <a:lstStyle/>
                    <a:p>
                      <a:pPr algn="ctr"/>
                      <a:r>
                        <a:rPr lang="fr-FR" dirty="0" smtClean="0">
                          <a:solidFill>
                            <a:srgbClr val="474747"/>
                          </a:solidFill>
                        </a:rPr>
                        <a:t>Le 4 du mois suivant</a:t>
                      </a:r>
                      <a:endParaRPr lang="fr-FR" dirty="0">
                        <a:solidFill>
                          <a:srgbClr val="474747"/>
                        </a:solidFill>
                      </a:endParaRPr>
                    </a:p>
                  </a:txBody>
                  <a:tcPr anchor="ctr">
                    <a:solidFill>
                      <a:schemeClr val="bg1">
                        <a:lumMod val="95000"/>
                      </a:schemeClr>
                    </a:solidFill>
                  </a:tcPr>
                </a:tc>
                <a:extLst>
                  <a:ext uri="{0D108BD9-81ED-4DB2-BD59-A6C34878D82A}">
                    <a16:rowId xmlns:a16="http://schemas.microsoft.com/office/drawing/2014/main" val="1978605157"/>
                  </a:ext>
                </a:extLst>
              </a:tr>
            </a:tbl>
          </a:graphicData>
        </a:graphic>
      </p:graphicFrame>
      <p:sp>
        <p:nvSpPr>
          <p:cNvPr id="7" name="Espace réservé du texte 9"/>
          <p:cNvSpPr txBox="1">
            <a:spLocks/>
          </p:cNvSpPr>
          <p:nvPr/>
        </p:nvSpPr>
        <p:spPr>
          <a:xfrm>
            <a:off x="784124" y="1762038"/>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1</a:t>
            </a:r>
            <a:endParaRPr lang="fr-FR" dirty="0"/>
          </a:p>
        </p:txBody>
      </p:sp>
      <p:pic>
        <p:nvPicPr>
          <p:cNvPr id="8194" name="Picture 2" descr="Calendar ic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3349" y="4757222"/>
            <a:ext cx="1267007" cy="1267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6469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e 23"/>
          <p:cNvGrpSpPr/>
          <p:nvPr/>
        </p:nvGrpSpPr>
        <p:grpSpPr>
          <a:xfrm>
            <a:off x="7250262" y="4988497"/>
            <a:ext cx="4766551" cy="701445"/>
            <a:chOff x="7250262" y="5190524"/>
            <a:chExt cx="4766551" cy="701445"/>
          </a:xfrm>
        </p:grpSpPr>
        <p:sp>
          <p:nvSpPr>
            <p:cNvPr id="51" name="Rectangle 50"/>
            <p:cNvSpPr/>
            <p:nvPr/>
          </p:nvSpPr>
          <p:spPr>
            <a:xfrm>
              <a:off x="7250262" y="5190524"/>
              <a:ext cx="4425801" cy="701445"/>
            </a:xfrm>
            <a:prstGeom prst="rect">
              <a:avLst/>
            </a:prstGeom>
            <a:solidFill>
              <a:schemeClr val="bg1">
                <a:lumMod val="8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50" name="Picture 26" descr="Alert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15266" y="5290472"/>
              <a:ext cx="501547" cy="501547"/>
            </a:xfrm>
            <a:prstGeom prst="rect">
              <a:avLst/>
            </a:prstGeom>
            <a:noFill/>
            <a:extLst>
              <a:ext uri="{909E8E84-426E-40DD-AFC4-6F175D3DCCD1}">
                <a14:hiddenFill xmlns:a14="http://schemas.microsoft.com/office/drawing/2010/main">
                  <a:solidFill>
                    <a:srgbClr val="FFFFFF"/>
                  </a:solidFill>
                </a14:hiddenFill>
              </a:ext>
            </a:extLst>
          </p:spPr>
        </p:pic>
        <p:sp>
          <p:nvSpPr>
            <p:cNvPr id="48" name="ZoneTexte 47"/>
            <p:cNvSpPr txBox="1"/>
            <p:nvPr/>
          </p:nvSpPr>
          <p:spPr>
            <a:xfrm>
              <a:off x="7816443" y="5279636"/>
              <a:ext cx="3646580" cy="523220"/>
            </a:xfrm>
            <a:prstGeom prst="rect">
              <a:avLst/>
            </a:prstGeom>
            <a:noFill/>
          </p:spPr>
          <p:txBody>
            <a:bodyPr wrap="square" rtlCol="0">
              <a:spAutoFit/>
            </a:bodyPr>
            <a:lstStyle/>
            <a:p>
              <a:pPr lvl="0" algn="ctr">
                <a:buClr>
                  <a:srgbClr val="C00000"/>
                </a:buClr>
              </a:pPr>
              <a:r>
                <a:rPr lang="fr-FR" sz="1400" b="1" dirty="0" smtClean="0">
                  <a:solidFill>
                    <a:schemeClr val="tx1">
                      <a:lumMod val="75000"/>
                      <a:lumOff val="25000"/>
                    </a:schemeClr>
                  </a:solidFill>
                </a:rPr>
                <a:t>De vérifier les premières semaines le niveau d’utilisation du DD</a:t>
              </a:r>
              <a:endParaRPr lang="fr-FR" sz="1400" b="1" dirty="0">
                <a:solidFill>
                  <a:schemeClr val="tx1">
                    <a:lumMod val="75000"/>
                    <a:lumOff val="25000"/>
                  </a:schemeClr>
                </a:solidFill>
              </a:endParaRPr>
            </a:p>
          </p:txBody>
        </p:sp>
      </p:grpSp>
      <p:grpSp>
        <p:nvGrpSpPr>
          <p:cNvPr id="23" name="Groupe 22"/>
          <p:cNvGrpSpPr/>
          <p:nvPr/>
        </p:nvGrpSpPr>
        <p:grpSpPr>
          <a:xfrm>
            <a:off x="7211554" y="3812343"/>
            <a:ext cx="4821257" cy="1069524"/>
            <a:chOff x="7211554" y="4014370"/>
            <a:chExt cx="4821257" cy="1069524"/>
          </a:xfrm>
        </p:grpSpPr>
        <p:sp>
          <p:nvSpPr>
            <p:cNvPr id="50" name="Rectangle 49"/>
            <p:cNvSpPr/>
            <p:nvPr/>
          </p:nvSpPr>
          <p:spPr>
            <a:xfrm>
              <a:off x="7211554" y="4024077"/>
              <a:ext cx="4464509" cy="914400"/>
            </a:xfrm>
            <a:prstGeom prst="rect">
              <a:avLst/>
            </a:prstGeom>
            <a:solidFill>
              <a:schemeClr val="bg1">
                <a:lumMod val="8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ZoneTexte 46"/>
            <p:cNvSpPr txBox="1"/>
            <p:nvPr/>
          </p:nvSpPr>
          <p:spPr>
            <a:xfrm>
              <a:off x="7903042" y="4014370"/>
              <a:ext cx="3646580" cy="1069524"/>
            </a:xfrm>
            <a:prstGeom prst="rect">
              <a:avLst/>
            </a:prstGeom>
            <a:noFill/>
          </p:spPr>
          <p:txBody>
            <a:bodyPr wrap="square" rtlCol="0">
              <a:spAutoFit/>
            </a:bodyPr>
            <a:lstStyle/>
            <a:p>
              <a:pPr algn="ctr">
                <a:buClr>
                  <a:srgbClr val="C00000"/>
                </a:buClr>
              </a:pPr>
              <a:r>
                <a:rPr lang="fr-FR" sz="1400" b="1" dirty="0">
                  <a:solidFill>
                    <a:schemeClr val="tx1">
                      <a:lumMod val="75000"/>
                      <a:lumOff val="25000"/>
                    </a:schemeClr>
                  </a:solidFill>
                </a:rPr>
                <a:t>D’adapter les moyens de paiements en fonction des revenus </a:t>
              </a:r>
              <a:r>
                <a:rPr lang="fr-FR" sz="1400" b="1" dirty="0" smtClean="0">
                  <a:solidFill>
                    <a:schemeClr val="tx1">
                      <a:lumMod val="75000"/>
                      <a:lumOff val="25000"/>
                    </a:schemeClr>
                  </a:solidFill>
                </a:rPr>
                <a:t>domiciliés</a:t>
              </a:r>
            </a:p>
            <a:p>
              <a:pPr algn="ctr">
                <a:buClr>
                  <a:srgbClr val="C00000"/>
                </a:buClr>
              </a:pPr>
              <a:endParaRPr lang="fr-FR" sz="400" dirty="0" smtClean="0">
                <a:solidFill>
                  <a:schemeClr val="tx1">
                    <a:lumMod val="75000"/>
                    <a:lumOff val="25000"/>
                  </a:schemeClr>
                </a:solidFill>
              </a:endParaRPr>
            </a:p>
            <a:p>
              <a:pPr algn="ctr">
                <a:buClr>
                  <a:srgbClr val="C00000"/>
                </a:buClr>
              </a:pPr>
              <a:r>
                <a:rPr lang="fr-FR" sz="1050" dirty="0" smtClean="0">
                  <a:solidFill>
                    <a:schemeClr val="tx1">
                      <a:lumMod val="75000"/>
                      <a:lumOff val="25000"/>
                    </a:schemeClr>
                  </a:solidFill>
                </a:rPr>
                <a:t>(</a:t>
              </a:r>
              <a:r>
                <a:rPr lang="fr-FR" sz="1050" dirty="0">
                  <a:solidFill>
                    <a:schemeClr val="tx1">
                      <a:lumMod val="75000"/>
                      <a:lumOff val="25000"/>
                    </a:schemeClr>
                  </a:solidFill>
                </a:rPr>
                <a:t>montant du Découvert Autorisé, types et plafonds des cartes, le niveau de découvert autorisé)</a:t>
              </a:r>
            </a:p>
            <a:p>
              <a:pPr lvl="0" algn="ctr">
                <a:buClr>
                  <a:srgbClr val="C00000"/>
                </a:buClr>
              </a:pPr>
              <a:endParaRPr lang="fr-FR" sz="1050" dirty="0">
                <a:solidFill>
                  <a:schemeClr val="tx1">
                    <a:lumMod val="75000"/>
                    <a:lumOff val="25000"/>
                  </a:schemeClr>
                </a:solidFill>
              </a:endParaRPr>
            </a:p>
          </p:txBody>
        </p:sp>
        <p:pic>
          <p:nvPicPr>
            <p:cNvPr id="1052" name="Picture 28" descr="Puzzle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75611" y="4277670"/>
              <a:ext cx="457200" cy="4572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e 21"/>
          <p:cNvGrpSpPr/>
          <p:nvPr/>
        </p:nvGrpSpPr>
        <p:grpSpPr>
          <a:xfrm>
            <a:off x="7110362" y="2650510"/>
            <a:ext cx="4947164" cy="922558"/>
            <a:chOff x="7110362" y="2852537"/>
            <a:chExt cx="4947164" cy="922558"/>
          </a:xfrm>
        </p:grpSpPr>
        <p:sp>
          <p:nvSpPr>
            <p:cNvPr id="20" name="Rectangle 19"/>
            <p:cNvSpPr/>
            <p:nvPr/>
          </p:nvSpPr>
          <p:spPr>
            <a:xfrm>
              <a:off x="7110362" y="2860695"/>
              <a:ext cx="4565701" cy="914400"/>
            </a:xfrm>
            <a:prstGeom prst="rect">
              <a:avLst/>
            </a:prstGeom>
            <a:solidFill>
              <a:schemeClr val="bg1">
                <a:lumMod val="8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ZoneTexte 45"/>
            <p:cNvSpPr txBox="1"/>
            <p:nvPr/>
          </p:nvSpPr>
          <p:spPr>
            <a:xfrm>
              <a:off x="7816443" y="2935627"/>
              <a:ext cx="3646580" cy="746358"/>
            </a:xfrm>
            <a:prstGeom prst="rect">
              <a:avLst/>
            </a:prstGeom>
            <a:noFill/>
          </p:spPr>
          <p:txBody>
            <a:bodyPr wrap="square" rtlCol="0">
              <a:spAutoFit/>
            </a:bodyPr>
            <a:lstStyle/>
            <a:p>
              <a:pPr algn="ctr"/>
              <a:r>
                <a:rPr lang="fr-FR" sz="1400" b="1" dirty="0" smtClean="0">
                  <a:solidFill>
                    <a:schemeClr val="tx1">
                      <a:lumMod val="75000"/>
                      <a:lumOff val="25000"/>
                    </a:schemeClr>
                  </a:solidFill>
                </a:rPr>
                <a:t>D’étudier avec minutie le fonctionnement du compte </a:t>
              </a:r>
            </a:p>
            <a:p>
              <a:pPr algn="ctr"/>
              <a:endParaRPr lang="fr-FR" sz="400" b="1" dirty="0" smtClean="0">
                <a:solidFill>
                  <a:schemeClr val="tx1">
                    <a:lumMod val="75000"/>
                    <a:lumOff val="25000"/>
                  </a:schemeClr>
                </a:solidFill>
              </a:endParaRPr>
            </a:p>
            <a:p>
              <a:pPr algn="ctr"/>
              <a:r>
                <a:rPr lang="fr-FR" sz="1050" dirty="0" smtClean="0">
                  <a:solidFill>
                    <a:schemeClr val="tx1">
                      <a:lumMod val="75000"/>
                      <a:lumOff val="25000"/>
                    </a:schemeClr>
                  </a:solidFill>
                </a:rPr>
                <a:t>(historique, utilisation du découvert, frais d’intervention…)</a:t>
              </a:r>
              <a:endParaRPr lang="fr-FR" sz="1050" dirty="0">
                <a:solidFill>
                  <a:schemeClr val="tx1">
                    <a:lumMod val="75000"/>
                    <a:lumOff val="25000"/>
                  </a:schemeClr>
                </a:solidFill>
              </a:endParaRPr>
            </a:p>
          </p:txBody>
        </p:sp>
        <p:pic>
          <p:nvPicPr>
            <p:cNvPr id="1048" name="Picture 24" descr="Magnifying glass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1366440" y="2852537"/>
              <a:ext cx="691086" cy="848104"/>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Ellipse 20"/>
          <p:cNvSpPr/>
          <p:nvPr/>
        </p:nvSpPr>
        <p:spPr>
          <a:xfrm>
            <a:off x="3965210" y="2262571"/>
            <a:ext cx="3945558" cy="41328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38" name="Picture 14" descr="Ensemble d'objectifs réalistes Vecteur gratuit"/>
          <p:cNvPicPr>
            <a:picLocks noChangeAspect="1" noChangeArrowheads="1"/>
          </p:cNvPicPr>
          <p:nvPr/>
        </p:nvPicPr>
        <p:blipFill rotWithShape="1">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l="32535" r="35729" b="59342"/>
          <a:stretch/>
        </p:blipFill>
        <p:spPr bwMode="auto">
          <a:xfrm>
            <a:off x="4720403" y="2590538"/>
            <a:ext cx="2793023" cy="292658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0" descr="Illustration d'avatars de personnes Vecteur gratuit"/>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64044" b="46437"/>
          <a:stretch/>
        </p:blipFill>
        <p:spPr bwMode="auto">
          <a:xfrm>
            <a:off x="5029612" y="2634811"/>
            <a:ext cx="871738" cy="1298617"/>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descr="Illustration d'avatars de personnes Vecteur gratuit"/>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63206" b="48669"/>
          <a:stretch/>
        </p:blipFill>
        <p:spPr bwMode="auto">
          <a:xfrm>
            <a:off x="4576522" y="3037738"/>
            <a:ext cx="1024505" cy="142926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descr="Illustration d'avatars de personnes Vecteur gratuit"/>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63405" t="52711"/>
          <a:stretch/>
        </p:blipFill>
        <p:spPr bwMode="auto">
          <a:xfrm>
            <a:off x="5586776" y="2560255"/>
            <a:ext cx="1018946" cy="1316717"/>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descr="Illustration d'avatars de personnes Vecteur gratuit"/>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33813" t="49201" r="33386"/>
          <a:stretch/>
        </p:blipFill>
        <p:spPr bwMode="auto">
          <a:xfrm>
            <a:off x="6189208" y="2689159"/>
            <a:ext cx="795247" cy="1231600"/>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contenu 3"/>
          <p:cNvSpPr>
            <a:spLocks noGrp="1"/>
          </p:cNvSpPr>
          <p:nvPr>
            <p:ph idx="1"/>
          </p:nvPr>
        </p:nvSpPr>
        <p:spPr>
          <a:xfrm>
            <a:off x="695325" y="1720473"/>
            <a:ext cx="10980738" cy="680169"/>
          </a:xfrm>
        </p:spPr>
        <p:txBody>
          <a:bodyPr>
            <a:normAutofit/>
          </a:bodyPr>
          <a:lstStyle/>
          <a:p>
            <a:r>
              <a:rPr lang="fr-FR" b="1" dirty="0" smtClean="0">
                <a:solidFill>
                  <a:srgbClr val="C00000"/>
                </a:solidFill>
              </a:rPr>
              <a:t>À qui </a:t>
            </a:r>
            <a:r>
              <a:rPr lang="fr-FR" b="1" dirty="0" smtClean="0"/>
              <a:t>s’adressent nos cartes à débit </a:t>
            </a:r>
            <a:r>
              <a:rPr lang="fr-FR" b="1" dirty="0"/>
              <a:t>différé </a:t>
            </a:r>
            <a:r>
              <a:rPr lang="fr-FR" b="1" dirty="0" smtClean="0"/>
              <a:t>(DD) ? </a:t>
            </a:r>
            <a:endParaRPr lang="fr-FR" sz="1400" dirty="0" smtClean="0"/>
          </a:p>
        </p:txBody>
      </p:sp>
      <p:sp>
        <p:nvSpPr>
          <p:cNvPr id="6" name="Espace réservé du texte 13"/>
          <p:cNvSpPr>
            <a:spLocks noGrp="1"/>
          </p:cNvSpPr>
          <p:nvPr>
            <p:ph type="body" sz="quarter" idx="14"/>
          </p:nvPr>
        </p:nvSpPr>
        <p:spPr>
          <a:xfrm>
            <a:off x="4376057" y="137054"/>
            <a:ext cx="7300006" cy="231246"/>
          </a:xfrm>
        </p:spPr>
        <p:txBody>
          <a:bodyPr/>
          <a:lstStyle/>
          <a:p>
            <a:r>
              <a:rPr lang="fr-FR" dirty="0"/>
              <a:t>Hdj du 18 mars 2021</a:t>
            </a:r>
          </a:p>
        </p:txBody>
      </p:sp>
      <p:sp>
        <p:nvSpPr>
          <p:cNvPr id="3" name="Espace réservé du texte 2"/>
          <p:cNvSpPr>
            <a:spLocks noGrp="1"/>
          </p:cNvSpPr>
          <p:nvPr>
            <p:ph type="body" sz="quarter" idx="12"/>
          </p:nvPr>
        </p:nvSpPr>
        <p:spPr>
          <a:xfrm>
            <a:off x="695325" y="464147"/>
            <a:ext cx="10980738" cy="856619"/>
          </a:xfrm>
        </p:spPr>
        <p:txBody>
          <a:bodyPr>
            <a:normAutofit fontScale="92500"/>
          </a:bodyPr>
          <a:lstStyle/>
          <a:p>
            <a:pPr algn="just"/>
            <a:r>
              <a:rPr lang="fr-FR" dirty="0" smtClean="0"/>
              <a:t>Peu de clients connaissent réellement le fonctionnement du débit différé, pourtant il révèle de nombreux avantages et nous pouvons le proposer systématiquement</a:t>
            </a:r>
            <a:endParaRPr lang="fr-FR" dirty="0"/>
          </a:p>
        </p:txBody>
      </p:sp>
      <p:sp>
        <p:nvSpPr>
          <p:cNvPr id="7" name="Rectangle 6"/>
          <p:cNvSpPr/>
          <p:nvPr/>
        </p:nvSpPr>
        <p:spPr>
          <a:xfrm>
            <a:off x="986269" y="2160385"/>
            <a:ext cx="3463811" cy="37951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C00000"/>
              </a:buClr>
              <a:defRPr/>
            </a:pPr>
            <a:r>
              <a:rPr lang="fr-FR" sz="1600" b="1" dirty="0">
                <a:solidFill>
                  <a:schemeClr val="tx1">
                    <a:lumMod val="75000"/>
                    <a:lumOff val="25000"/>
                  </a:schemeClr>
                </a:solidFill>
              </a:rPr>
              <a:t>Les cartes </a:t>
            </a:r>
            <a:r>
              <a:rPr lang="fr-FR" sz="1600" b="1" dirty="0" smtClean="0">
                <a:solidFill>
                  <a:schemeClr val="tx1">
                    <a:lumMod val="75000"/>
                    <a:lumOff val="25000"/>
                  </a:schemeClr>
                </a:solidFill>
              </a:rPr>
              <a:t>à Débit Différé </a:t>
            </a:r>
            <a:r>
              <a:rPr lang="fr-FR" sz="1600" b="1" dirty="0">
                <a:solidFill>
                  <a:schemeClr val="tx1">
                    <a:lumMod val="75000"/>
                    <a:lumOff val="25000"/>
                  </a:schemeClr>
                </a:solidFill>
              </a:rPr>
              <a:t>conviennent </a:t>
            </a:r>
            <a:r>
              <a:rPr lang="fr-FR" sz="1600" b="1" dirty="0" smtClean="0">
                <a:solidFill>
                  <a:schemeClr val="tx1">
                    <a:lumMod val="75000"/>
                    <a:lumOff val="25000"/>
                  </a:schemeClr>
                </a:solidFill>
              </a:rPr>
              <a:t>à</a:t>
            </a:r>
          </a:p>
          <a:p>
            <a:pPr lvl="0" algn="ctr">
              <a:buClr>
                <a:srgbClr val="C00000"/>
              </a:buClr>
              <a:defRPr/>
            </a:pPr>
            <a:r>
              <a:rPr lang="fr-FR" sz="1600" b="1" dirty="0" smtClean="0">
                <a:solidFill>
                  <a:schemeClr val="tx1">
                    <a:lumMod val="75000"/>
                    <a:lumOff val="25000"/>
                  </a:schemeClr>
                </a:solidFill>
              </a:rPr>
              <a:t> </a:t>
            </a:r>
            <a:r>
              <a:rPr lang="fr-FR" sz="2800" b="1" dirty="0">
                <a:solidFill>
                  <a:srgbClr val="C00000"/>
                </a:solidFill>
              </a:rPr>
              <a:t>tous</a:t>
            </a:r>
            <a:r>
              <a:rPr lang="fr-FR" sz="2800" b="1" dirty="0" smtClean="0">
                <a:solidFill>
                  <a:schemeClr val="tx1">
                    <a:lumMod val="75000"/>
                    <a:lumOff val="25000"/>
                  </a:schemeClr>
                </a:solidFill>
              </a:rPr>
              <a:t> </a:t>
            </a:r>
            <a:r>
              <a:rPr lang="fr-FR" sz="2800" b="1" dirty="0" smtClean="0">
                <a:solidFill>
                  <a:srgbClr val="C00000"/>
                </a:solidFill>
              </a:rPr>
              <a:t>nos clients </a:t>
            </a:r>
          </a:p>
          <a:p>
            <a:pPr lvl="0" algn="ctr">
              <a:buClr>
                <a:srgbClr val="C00000"/>
              </a:buClr>
              <a:defRPr/>
            </a:pPr>
            <a:r>
              <a:rPr lang="fr-FR" sz="2800" b="1" dirty="0" smtClean="0">
                <a:solidFill>
                  <a:schemeClr val="tx1"/>
                </a:solidFill>
              </a:rPr>
              <a:t> </a:t>
            </a:r>
            <a:endParaRPr lang="fr-FR" sz="1600" b="1" dirty="0" smtClean="0">
              <a:solidFill>
                <a:schemeClr val="tx1">
                  <a:lumMod val="75000"/>
                  <a:lumOff val="25000"/>
                </a:schemeClr>
              </a:solidFill>
            </a:endParaRPr>
          </a:p>
          <a:p>
            <a:pPr lvl="0">
              <a:buClr>
                <a:srgbClr val="C00000"/>
              </a:buClr>
              <a:defRPr/>
            </a:pPr>
            <a:r>
              <a:rPr lang="fr-FR" sz="1100" dirty="0">
                <a:solidFill>
                  <a:schemeClr val="tx1">
                    <a:lumMod val="75000"/>
                    <a:lumOff val="25000"/>
                  </a:schemeClr>
                </a:solidFill>
              </a:rPr>
              <a:t>en respectant les </a:t>
            </a:r>
            <a:r>
              <a:rPr lang="fr-FR" sz="1100" dirty="0" smtClean="0">
                <a:solidFill>
                  <a:schemeClr val="tx1">
                    <a:lumMod val="75000"/>
                    <a:lumOff val="25000"/>
                  </a:schemeClr>
                </a:solidFill>
              </a:rPr>
              <a:t>critères </a:t>
            </a:r>
            <a:r>
              <a:rPr lang="fr-FR" sz="1100" dirty="0">
                <a:solidFill>
                  <a:schemeClr val="tx1">
                    <a:lumMod val="75000"/>
                    <a:lumOff val="25000"/>
                  </a:schemeClr>
                </a:solidFill>
              </a:rPr>
              <a:t>risques suivants : </a:t>
            </a:r>
          </a:p>
          <a:p>
            <a:pPr lvl="0">
              <a:buClr>
                <a:srgbClr val="C00000"/>
              </a:buClr>
            </a:pPr>
            <a:endParaRPr lang="fr-FR" sz="700" dirty="0">
              <a:solidFill>
                <a:schemeClr val="tx1"/>
              </a:solidFill>
            </a:endParaRPr>
          </a:p>
          <a:p>
            <a:pPr marL="285750" lvl="0" indent="-285750">
              <a:buClr>
                <a:srgbClr val="C00000"/>
              </a:buClr>
              <a:buFont typeface="Wingdings" panose="05000000000000000000" pitchFamily="2" charset="2"/>
              <a:buChar char="§"/>
            </a:pPr>
            <a:r>
              <a:rPr lang="fr-FR" sz="1100" dirty="0">
                <a:solidFill>
                  <a:schemeClr val="tx1">
                    <a:lumMod val="75000"/>
                    <a:lumOff val="25000"/>
                  </a:schemeClr>
                </a:solidFill>
              </a:rPr>
              <a:t>Non fiché </a:t>
            </a:r>
            <a:r>
              <a:rPr lang="fr-FR" sz="1100" dirty="0" smtClean="0">
                <a:solidFill>
                  <a:schemeClr val="tx1">
                    <a:lumMod val="75000"/>
                    <a:lumOff val="25000"/>
                  </a:schemeClr>
                </a:solidFill>
              </a:rPr>
              <a:t>FICP</a:t>
            </a:r>
          </a:p>
          <a:p>
            <a:pPr marL="285750" lvl="0" indent="-285750">
              <a:buClr>
                <a:srgbClr val="C00000"/>
              </a:buClr>
              <a:buFont typeface="Wingdings" panose="05000000000000000000" pitchFamily="2" charset="2"/>
              <a:buChar char="§"/>
            </a:pPr>
            <a:endParaRPr lang="fr-FR" sz="200" dirty="0">
              <a:solidFill>
                <a:schemeClr val="tx1">
                  <a:lumMod val="75000"/>
                  <a:lumOff val="25000"/>
                </a:schemeClr>
              </a:solidFill>
            </a:endParaRPr>
          </a:p>
          <a:p>
            <a:pPr marL="285750" lvl="0" indent="-285750">
              <a:buClr>
                <a:srgbClr val="C00000"/>
              </a:buClr>
              <a:buFont typeface="Wingdings" panose="05000000000000000000" pitchFamily="2" charset="2"/>
              <a:buChar char="§"/>
            </a:pPr>
            <a:r>
              <a:rPr lang="fr-FR" sz="1100" dirty="0">
                <a:solidFill>
                  <a:schemeClr val="tx1">
                    <a:lumMod val="75000"/>
                    <a:lumOff val="25000"/>
                  </a:schemeClr>
                </a:solidFill>
              </a:rPr>
              <a:t>Hors surendettement et clients </a:t>
            </a:r>
            <a:r>
              <a:rPr lang="fr-FR" sz="1100" dirty="0" smtClean="0">
                <a:solidFill>
                  <a:schemeClr val="tx1">
                    <a:lumMod val="75000"/>
                    <a:lumOff val="25000"/>
                  </a:schemeClr>
                </a:solidFill>
              </a:rPr>
              <a:t>fragiles</a:t>
            </a:r>
          </a:p>
          <a:p>
            <a:pPr marL="285750" lvl="0" indent="-285750">
              <a:buClr>
                <a:srgbClr val="C00000"/>
              </a:buClr>
              <a:buFont typeface="Wingdings" panose="05000000000000000000" pitchFamily="2" charset="2"/>
              <a:buChar char="§"/>
            </a:pPr>
            <a:endParaRPr lang="fr-FR" sz="200" dirty="0">
              <a:solidFill>
                <a:schemeClr val="tx1">
                  <a:lumMod val="75000"/>
                  <a:lumOff val="25000"/>
                </a:schemeClr>
              </a:solidFill>
            </a:endParaRPr>
          </a:p>
          <a:p>
            <a:pPr marL="285750" lvl="0" indent="-285750">
              <a:buClr>
                <a:srgbClr val="C00000"/>
              </a:buClr>
              <a:buFont typeface="Wingdings" panose="05000000000000000000" pitchFamily="2" charset="2"/>
              <a:buChar char="§"/>
            </a:pPr>
            <a:r>
              <a:rPr lang="fr-FR" sz="1100" dirty="0">
                <a:solidFill>
                  <a:schemeClr val="tx1">
                    <a:lumMod val="75000"/>
                    <a:lumOff val="25000"/>
                  </a:schemeClr>
                </a:solidFill>
              </a:rPr>
              <a:t>Noté entre 1 et </a:t>
            </a:r>
            <a:r>
              <a:rPr lang="fr-FR" sz="1100" dirty="0" smtClean="0">
                <a:solidFill>
                  <a:schemeClr val="tx1">
                    <a:lumMod val="75000"/>
                    <a:lumOff val="25000"/>
                  </a:schemeClr>
                </a:solidFill>
              </a:rPr>
              <a:t>8 inclus</a:t>
            </a:r>
          </a:p>
          <a:p>
            <a:pPr marL="285750" lvl="0" indent="-285750">
              <a:buClr>
                <a:srgbClr val="C00000"/>
              </a:buClr>
              <a:buFont typeface="Wingdings" panose="05000000000000000000" pitchFamily="2" charset="2"/>
              <a:buChar char="§"/>
            </a:pPr>
            <a:endParaRPr lang="fr-FR" sz="200" dirty="0">
              <a:solidFill>
                <a:schemeClr val="tx1">
                  <a:lumMod val="75000"/>
                  <a:lumOff val="25000"/>
                </a:schemeClr>
              </a:solidFill>
            </a:endParaRPr>
          </a:p>
          <a:p>
            <a:pPr marL="285750" lvl="0" indent="-285750">
              <a:buClr>
                <a:srgbClr val="C00000"/>
              </a:buClr>
              <a:buFont typeface="Wingdings" panose="05000000000000000000" pitchFamily="2" charset="2"/>
              <a:buChar char="§"/>
            </a:pPr>
            <a:r>
              <a:rPr lang="fr-FR" sz="1100" dirty="0" smtClean="0">
                <a:solidFill>
                  <a:schemeClr val="tx1">
                    <a:lumMod val="75000"/>
                    <a:lumOff val="25000"/>
                  </a:schemeClr>
                </a:solidFill>
              </a:rPr>
              <a:t>Sont inclus </a:t>
            </a:r>
            <a:r>
              <a:rPr lang="fr-FR" sz="1100" dirty="0">
                <a:solidFill>
                  <a:schemeClr val="tx1">
                    <a:lumMod val="75000"/>
                    <a:lumOff val="25000"/>
                  </a:schemeClr>
                </a:solidFill>
              </a:rPr>
              <a:t>les clients jeunes et les </a:t>
            </a:r>
            <a:r>
              <a:rPr lang="fr-FR" sz="1100" dirty="0" smtClean="0">
                <a:solidFill>
                  <a:schemeClr val="tx1">
                    <a:lumMod val="75000"/>
                    <a:lumOff val="25000"/>
                  </a:schemeClr>
                </a:solidFill>
              </a:rPr>
              <a:t>entrées en relation</a:t>
            </a:r>
          </a:p>
          <a:p>
            <a:pPr marL="285750" lvl="0" indent="-285750">
              <a:buClr>
                <a:srgbClr val="C00000"/>
              </a:buClr>
              <a:buFont typeface="Wingdings" panose="05000000000000000000" pitchFamily="2" charset="2"/>
              <a:buChar char="§"/>
            </a:pPr>
            <a:endParaRPr lang="fr-FR" sz="1600" dirty="0">
              <a:solidFill>
                <a:schemeClr val="tx1"/>
              </a:solidFill>
            </a:endParaRPr>
          </a:p>
          <a:p>
            <a:pPr marL="285750" lvl="0" indent="-285750">
              <a:buClr>
                <a:srgbClr val="C00000"/>
              </a:buClr>
              <a:buFont typeface="Wingdings" panose="05000000000000000000" pitchFamily="2" charset="2"/>
              <a:buChar char="§"/>
            </a:pPr>
            <a:endParaRPr lang="fr-FR" sz="1600" dirty="0" smtClean="0">
              <a:solidFill>
                <a:schemeClr val="tx1"/>
              </a:solidFill>
            </a:endParaRPr>
          </a:p>
          <a:p>
            <a:pPr marL="285750" lvl="0" indent="-285750">
              <a:buClr>
                <a:srgbClr val="C00000"/>
              </a:buClr>
              <a:buFont typeface="Wingdings" panose="05000000000000000000" pitchFamily="2" charset="2"/>
              <a:buChar char="§"/>
            </a:pPr>
            <a:endParaRPr lang="fr-FR" sz="1600" dirty="0" smtClean="0">
              <a:solidFill>
                <a:schemeClr val="tx1"/>
              </a:solidFill>
            </a:endParaRPr>
          </a:p>
        </p:txBody>
      </p:sp>
      <p:sp>
        <p:nvSpPr>
          <p:cNvPr id="14" name="Espace réservé du texte 9"/>
          <p:cNvSpPr txBox="1">
            <a:spLocks/>
          </p:cNvSpPr>
          <p:nvPr/>
        </p:nvSpPr>
        <p:spPr>
          <a:xfrm>
            <a:off x="770270" y="1762038"/>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2</a:t>
            </a:r>
            <a:endParaRPr lang="fr-FR" dirty="0"/>
          </a:p>
        </p:txBody>
      </p:sp>
      <p:sp>
        <p:nvSpPr>
          <p:cNvPr id="2" name="Rectangle 1">
            <a:hlinkClick r:id="rId10"/>
          </p:cNvPr>
          <p:cNvSpPr/>
          <p:nvPr/>
        </p:nvSpPr>
        <p:spPr>
          <a:xfrm>
            <a:off x="1285464" y="5166437"/>
            <a:ext cx="1728534" cy="421513"/>
          </a:xfrm>
          <a:prstGeom prst="rect">
            <a:avLst/>
          </a:prstGeom>
          <a:solidFill>
            <a:schemeClr val="accent4">
              <a:lumMod val="40000"/>
              <a:lumOff val="6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1285464" y="5238693"/>
            <a:ext cx="1728533" cy="276999"/>
          </a:xfrm>
          <a:prstGeom prst="rect">
            <a:avLst/>
          </a:prstGeom>
          <a:noFill/>
        </p:spPr>
        <p:txBody>
          <a:bodyPr wrap="square" rtlCol="0">
            <a:spAutoFit/>
          </a:bodyPr>
          <a:lstStyle/>
          <a:p>
            <a:pPr algn="ctr"/>
            <a:r>
              <a:rPr lang="fr-FR" sz="1200" dirty="0">
                <a:hlinkClick r:id="rId10"/>
              </a:rPr>
              <a:t>schéma délégataire</a:t>
            </a:r>
            <a:endParaRPr lang="fr-FR" sz="1200" dirty="0"/>
          </a:p>
        </p:txBody>
      </p:sp>
      <p:pic>
        <p:nvPicPr>
          <p:cNvPr id="15" name="Image 14">
            <a:hlinkClick r:id="rId10"/>
          </p:cNvPr>
          <p:cNvPicPr>
            <a:picLocks noChangeAspect="1"/>
          </p:cNvPicPr>
          <p:nvPr/>
        </p:nvPicPr>
        <p:blipFill>
          <a:blip r:embed="rId11">
            <a:duotone>
              <a:prstClr val="black"/>
              <a:schemeClr val="accent1">
                <a:tint val="45000"/>
                <a:satMod val="400000"/>
              </a:schemeClr>
            </a:duotone>
          </a:blip>
          <a:stretch>
            <a:fillRect/>
          </a:stretch>
        </p:blipFill>
        <p:spPr>
          <a:xfrm rot="11741689" flipH="1" flipV="1">
            <a:off x="899119" y="5267476"/>
            <a:ext cx="632310" cy="666140"/>
          </a:xfrm>
          <a:prstGeom prst="rect">
            <a:avLst/>
          </a:prstGeom>
          <a:effectLst>
            <a:outerShdw blurRad="50800" dist="38100" dir="8100000" algn="tr" rotWithShape="0">
              <a:prstClr val="black">
                <a:alpha val="40000"/>
              </a:prstClr>
            </a:outerShdw>
          </a:effectLst>
        </p:spPr>
      </p:pic>
      <p:pic>
        <p:nvPicPr>
          <p:cNvPr id="1042" name="Picture 18" descr="Illustration d'avatars de personnes Vecteur gratuit"/>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65336" b="48882"/>
          <a:stretch/>
        </p:blipFill>
        <p:spPr bwMode="auto">
          <a:xfrm>
            <a:off x="6614454" y="3097902"/>
            <a:ext cx="965200" cy="142333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0" descr="Illustration d'avatars de personnes Vecteur gratuit"/>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34225" t="52924" r="35956"/>
          <a:stretch/>
        </p:blipFill>
        <p:spPr bwMode="auto">
          <a:xfrm>
            <a:off x="6280083" y="3520221"/>
            <a:ext cx="830279" cy="131078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8" descr="Illustration d'avatars de personnes Vecteur gratuit"/>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34664" r="35304" b="49521"/>
          <a:stretch/>
        </p:blipFill>
        <p:spPr bwMode="auto">
          <a:xfrm>
            <a:off x="5023420" y="3281355"/>
            <a:ext cx="836210" cy="140554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8" descr="Illustration d'avatars de personnes Vecteur gratuit"/>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65123" t="50479"/>
          <a:stretch/>
        </p:blipFill>
        <p:spPr bwMode="auto">
          <a:xfrm>
            <a:off x="5636467" y="3387270"/>
            <a:ext cx="971130" cy="137885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descr="Illustration d'avatars de personnes Vecteur gratuit"/>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t="50266" r="65123"/>
          <a:stretch/>
        </p:blipFill>
        <p:spPr bwMode="auto">
          <a:xfrm>
            <a:off x="5110019" y="4287437"/>
            <a:ext cx="971130" cy="1384787"/>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Illustration d'avatars de personnes Vecteur gratuit"/>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r="64710" b="48354"/>
          <a:stretch/>
        </p:blipFill>
        <p:spPr bwMode="auto">
          <a:xfrm>
            <a:off x="5850200" y="4186897"/>
            <a:ext cx="982621" cy="143803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0" descr="Illustration d'avatars de personnes Vecteur gratuit"/>
          <p:cNvPicPr>
            <a:picLocks noChangeAspect="1" noChangeArrowheads="1"/>
          </p:cNvPicPr>
          <p:nvPr/>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l="34012" r="34891" b="47289"/>
          <a:stretch/>
        </p:blipFill>
        <p:spPr bwMode="auto">
          <a:xfrm>
            <a:off x="6709935" y="4112840"/>
            <a:ext cx="753936" cy="127796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0" descr="Illustration d'avatars de personnes Vecteur gratuit"/>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t="51433" r="63645"/>
          <a:stretch/>
        </p:blipFill>
        <p:spPr bwMode="auto">
          <a:xfrm>
            <a:off x="4393812" y="4178451"/>
            <a:ext cx="1012273" cy="1352300"/>
          </a:xfrm>
          <a:prstGeom prst="rect">
            <a:avLst/>
          </a:prstGeom>
          <a:noFill/>
          <a:extLst>
            <a:ext uri="{909E8E84-426E-40DD-AFC4-6F175D3DCCD1}">
              <a14:hiddenFill xmlns:a14="http://schemas.microsoft.com/office/drawing/2010/main">
                <a:solidFill>
                  <a:srgbClr val="FFFFFF"/>
                </a:solidFill>
              </a14:hiddenFill>
            </a:ext>
          </a:extLst>
        </p:spPr>
      </p:pic>
      <p:sp>
        <p:nvSpPr>
          <p:cNvPr id="19" name="ZoneTexte 18"/>
          <p:cNvSpPr txBox="1"/>
          <p:nvPr/>
        </p:nvSpPr>
        <p:spPr>
          <a:xfrm>
            <a:off x="8785528" y="2060544"/>
            <a:ext cx="2890535" cy="369332"/>
          </a:xfrm>
          <a:prstGeom prst="rect">
            <a:avLst/>
          </a:prstGeom>
          <a:noFill/>
        </p:spPr>
        <p:txBody>
          <a:bodyPr wrap="none" rtlCol="0">
            <a:spAutoFit/>
          </a:bodyPr>
          <a:lstStyle/>
          <a:p>
            <a:r>
              <a:rPr lang="fr-FR" b="1" dirty="0" smtClean="0">
                <a:solidFill>
                  <a:schemeClr val="tx1">
                    <a:lumMod val="75000"/>
                    <a:lumOff val="25000"/>
                  </a:schemeClr>
                </a:solidFill>
              </a:rPr>
              <a:t>Nous nous assurerons : </a:t>
            </a:r>
            <a:endParaRPr lang="fr-FR" b="1" dirty="0">
              <a:solidFill>
                <a:schemeClr val="tx1">
                  <a:lumMod val="75000"/>
                  <a:lumOff val="25000"/>
                </a:schemeClr>
              </a:solidFill>
            </a:endParaRPr>
          </a:p>
        </p:txBody>
      </p:sp>
    </p:spTree>
    <p:extLst>
      <p:ext uri="{BB962C8B-B14F-4D97-AF65-F5344CB8AC3E}">
        <p14:creationId xmlns:p14="http://schemas.microsoft.com/office/powerpoint/2010/main" val="415328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250"/>
                                        <p:tgtEl>
                                          <p:spTgt spid="34"/>
                                        </p:tgtEl>
                                      </p:cBhvr>
                                    </p:animEffec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1042"/>
                                        </p:tgtEl>
                                        <p:attrNameLst>
                                          <p:attrName>style.visibility</p:attrName>
                                        </p:attrNameLst>
                                      </p:cBhvr>
                                      <p:to>
                                        <p:strVal val="visible"/>
                                      </p:to>
                                    </p:set>
                                    <p:animEffect transition="in" filter="fade">
                                      <p:cBhvr>
                                        <p:cTn id="11" dur="250"/>
                                        <p:tgtEl>
                                          <p:spTgt spid="1042"/>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250"/>
                                        <p:tgtEl>
                                          <p:spTgt spid="29"/>
                                        </p:tgtEl>
                                      </p:cBhvr>
                                    </p:animEffect>
                                  </p:childTnLst>
                                </p:cTn>
                              </p:par>
                            </p:childTnLst>
                          </p:cTn>
                        </p:par>
                        <p:par>
                          <p:cTn id="16" fill="hold">
                            <p:stCondLst>
                              <p:cond delay="75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250"/>
                                        <p:tgtEl>
                                          <p:spTgt spid="25"/>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250"/>
                                        <p:tgtEl>
                                          <p:spTgt spid="27"/>
                                        </p:tgtEl>
                                      </p:cBhvr>
                                    </p:animEffect>
                                  </p:childTnLst>
                                </p:cTn>
                              </p:par>
                            </p:childTnLst>
                          </p:cTn>
                        </p:par>
                        <p:par>
                          <p:cTn id="24" fill="hold">
                            <p:stCondLst>
                              <p:cond delay="1250"/>
                            </p:stCondLst>
                            <p:childTnLst>
                              <p:par>
                                <p:cTn id="25" presetID="10" presetClass="entr" presetSubtype="0"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250"/>
                                        <p:tgtEl>
                                          <p:spTgt spid="31"/>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childTnLst>
                                </p:cTn>
                              </p:par>
                            </p:childTnLst>
                          </p:cTn>
                        </p:par>
                        <p:par>
                          <p:cTn id="32" fill="hold">
                            <p:stCondLst>
                              <p:cond delay="1750"/>
                            </p:stCondLst>
                            <p:childTnLst>
                              <p:par>
                                <p:cTn id="33" presetID="10"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250"/>
                                        <p:tgtEl>
                                          <p:spTgt spid="26"/>
                                        </p:tgtEl>
                                      </p:cBhvr>
                                    </p:animEffect>
                                  </p:childTnLst>
                                </p:cTn>
                              </p:par>
                            </p:childTnLst>
                          </p:cTn>
                        </p:par>
                        <p:par>
                          <p:cTn id="36" fill="hold">
                            <p:stCondLst>
                              <p:cond delay="2000"/>
                            </p:stCondLst>
                            <p:childTnLst>
                              <p:par>
                                <p:cTn id="37" presetID="10" presetClass="entr" presetSubtype="0" fill="hold" nodeType="afterEffect">
                                  <p:stCondLst>
                                    <p:cond delay="0"/>
                                  </p:stCondLst>
                                  <p:childTnLst>
                                    <p:set>
                                      <p:cBhvr>
                                        <p:cTn id="38" dur="1" fill="hold">
                                          <p:stCondLst>
                                            <p:cond delay="0"/>
                                          </p:stCondLst>
                                        </p:cTn>
                                        <p:tgtEl>
                                          <p:spTgt spid="1044"/>
                                        </p:tgtEl>
                                        <p:attrNameLst>
                                          <p:attrName>style.visibility</p:attrName>
                                        </p:attrNameLst>
                                      </p:cBhvr>
                                      <p:to>
                                        <p:strVal val="visible"/>
                                      </p:to>
                                    </p:set>
                                    <p:animEffect transition="in" filter="fade">
                                      <p:cBhvr>
                                        <p:cTn id="39" dur="250"/>
                                        <p:tgtEl>
                                          <p:spTgt spid="1044"/>
                                        </p:tgtEl>
                                      </p:cBhvr>
                                    </p:animEffect>
                                  </p:childTnLst>
                                </p:cTn>
                              </p:par>
                            </p:childTnLst>
                          </p:cTn>
                        </p:par>
                        <p:par>
                          <p:cTn id="40" fill="hold">
                            <p:stCondLst>
                              <p:cond delay="2250"/>
                            </p:stCondLst>
                            <p:childTnLst>
                              <p:par>
                                <p:cTn id="41" presetID="10" presetClass="entr" presetSubtype="0"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250"/>
                                        <p:tgtEl>
                                          <p:spTgt spid="30"/>
                                        </p:tgtEl>
                                      </p:cBhvr>
                                    </p:animEffect>
                                  </p:childTnLst>
                                </p:cTn>
                              </p:par>
                            </p:childTnLst>
                          </p:cTn>
                        </p:par>
                        <p:par>
                          <p:cTn id="44" fill="hold">
                            <p:stCondLst>
                              <p:cond delay="2500"/>
                            </p:stCondLst>
                            <p:childTnLst>
                              <p:par>
                                <p:cTn id="45" presetID="10" presetClass="entr" presetSubtype="0"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250"/>
                                        <p:tgtEl>
                                          <p:spTgt spid="28"/>
                                        </p:tgtEl>
                                      </p:cBhvr>
                                    </p:animEffect>
                                  </p:childTnLst>
                                </p:cTn>
                              </p:par>
                            </p:childTnLst>
                          </p:cTn>
                        </p:par>
                        <p:par>
                          <p:cTn id="48" fill="hold">
                            <p:stCondLst>
                              <p:cond delay="2750"/>
                            </p:stCondLst>
                            <p:childTnLst>
                              <p:par>
                                <p:cTn id="49" presetID="10" presetClass="entr" presetSubtype="0"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250"/>
                                        <p:tgtEl>
                                          <p:spTgt spid="32"/>
                                        </p:tgtEl>
                                      </p:cBhvr>
                                    </p:animEffect>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250"/>
                                        <p:tgtEl>
                                          <p:spTgt spid="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
                                        </p:tgtEl>
                                        <p:attrNameLst>
                                          <p:attrName>style.visibility</p:attrName>
                                        </p:attrNameLst>
                                      </p:cBhvr>
                                      <p:to>
                                        <p:strVal val="visible"/>
                                      </p:to>
                                    </p:set>
                                    <p:animEffect transition="in" filter="fade">
                                      <p:cBhvr>
                                        <p:cTn id="58" dur="250"/>
                                        <p:tgtEl>
                                          <p:spTgt spid="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250"/>
                                        <p:tgtEl>
                                          <p:spTgt spid="10"/>
                                        </p:tgtEl>
                                      </p:cBhvr>
                                    </p:animEffect>
                                  </p:childTnLst>
                                </p:cTn>
                              </p:par>
                              <p:par>
                                <p:cTn id="62" presetID="10" presetClass="entr" presetSubtype="0" fill="hold" nodeType="with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250"/>
                                        <p:tgtEl>
                                          <p:spTgt spid="15"/>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childTnLst>
                                </p:cTn>
                              </p:par>
                            </p:childTnLst>
                          </p:cTn>
                        </p:par>
                        <p:par>
                          <p:cTn id="70" fill="hold">
                            <p:stCondLst>
                              <p:cond delay="500"/>
                            </p:stCondLst>
                            <p:childTnLst>
                              <p:par>
                                <p:cTn id="71" presetID="22" presetClass="entr" presetSubtype="8" fill="hold"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wipe(left)">
                                      <p:cBhvr>
                                        <p:cTn id="73" dur="500"/>
                                        <p:tgtEl>
                                          <p:spTgt spid="22"/>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nodeType="click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wipe(left)">
                                      <p:cBhvr>
                                        <p:cTn id="78" dur="500"/>
                                        <p:tgtEl>
                                          <p:spTgt spid="23"/>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nodeType="click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wipe(left)">
                                      <p:cBhvr>
                                        <p:cTn id="8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10"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3"/>
          <p:cNvSpPr>
            <a:spLocks noGrp="1"/>
          </p:cNvSpPr>
          <p:nvPr>
            <p:ph type="body" sz="quarter" idx="14"/>
          </p:nvPr>
        </p:nvSpPr>
        <p:spPr>
          <a:xfrm>
            <a:off x="4376057" y="137054"/>
            <a:ext cx="7300006" cy="231246"/>
          </a:xfrm>
        </p:spPr>
        <p:txBody>
          <a:bodyPr/>
          <a:lstStyle/>
          <a:p>
            <a:r>
              <a:rPr lang="fr-FR" dirty="0"/>
              <a:t>Hdj du 18 mars 2021</a:t>
            </a:r>
          </a:p>
        </p:txBody>
      </p:sp>
      <p:sp>
        <p:nvSpPr>
          <p:cNvPr id="3" name="Espace réservé du texte 2"/>
          <p:cNvSpPr>
            <a:spLocks noGrp="1"/>
          </p:cNvSpPr>
          <p:nvPr>
            <p:ph type="body" sz="quarter" idx="12"/>
          </p:nvPr>
        </p:nvSpPr>
        <p:spPr/>
        <p:txBody>
          <a:bodyPr>
            <a:normAutofit fontScale="92500"/>
          </a:bodyPr>
          <a:lstStyle/>
          <a:p>
            <a:pPr algn="just"/>
            <a:r>
              <a:rPr lang="fr-FR" dirty="0" smtClean="0"/>
              <a:t>Peu de clients connaissent réellement le fonctionnement du débit différé, pourtant il révèle de nombreux avantages et nous pouvons le proposer systématiquement</a:t>
            </a:r>
            <a:endParaRPr lang="fr-FR" dirty="0"/>
          </a:p>
        </p:txBody>
      </p:sp>
      <p:sp>
        <p:nvSpPr>
          <p:cNvPr id="15" name="Espace réservé du texte 9"/>
          <p:cNvSpPr txBox="1">
            <a:spLocks/>
          </p:cNvSpPr>
          <p:nvPr/>
        </p:nvSpPr>
        <p:spPr>
          <a:xfrm>
            <a:off x="784124" y="1762038"/>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3</a:t>
            </a:r>
            <a:endParaRPr lang="fr-FR" dirty="0"/>
          </a:p>
        </p:txBody>
      </p:sp>
      <p:sp>
        <p:nvSpPr>
          <p:cNvPr id="13" name="Espace réservé du contenu 3"/>
          <p:cNvSpPr txBox="1">
            <a:spLocks/>
          </p:cNvSpPr>
          <p:nvPr/>
        </p:nvSpPr>
        <p:spPr>
          <a:xfrm>
            <a:off x="958558" y="1731452"/>
            <a:ext cx="10723173" cy="45577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buNone/>
            </a:pPr>
            <a:r>
              <a:rPr lang="fr-FR" b="1" dirty="0" smtClean="0"/>
              <a:t>À </a:t>
            </a:r>
            <a:r>
              <a:rPr lang="fr-FR" b="1" dirty="0" smtClean="0">
                <a:solidFill>
                  <a:srgbClr val="C00000"/>
                </a:solidFill>
              </a:rPr>
              <a:t>quel moment </a:t>
            </a:r>
            <a:r>
              <a:rPr lang="fr-FR" b="1" dirty="0" smtClean="0"/>
              <a:t>proposer nos cartes à débit différé ?</a:t>
            </a:r>
          </a:p>
        </p:txBody>
      </p:sp>
      <p:grpSp>
        <p:nvGrpSpPr>
          <p:cNvPr id="11" name="Groupe 10"/>
          <p:cNvGrpSpPr/>
          <p:nvPr/>
        </p:nvGrpSpPr>
        <p:grpSpPr>
          <a:xfrm>
            <a:off x="3631084" y="2511831"/>
            <a:ext cx="2769190" cy="3583213"/>
            <a:chOff x="3631084" y="2511831"/>
            <a:chExt cx="2769190" cy="3583213"/>
          </a:xfrm>
        </p:grpSpPr>
        <p:sp>
          <p:nvSpPr>
            <p:cNvPr id="20" name="Rectangle 19"/>
            <p:cNvSpPr/>
            <p:nvPr/>
          </p:nvSpPr>
          <p:spPr>
            <a:xfrm>
              <a:off x="3631084" y="2511831"/>
              <a:ext cx="2769190" cy="3583213"/>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2" name="Picture 4" descr="Patron en colère hurlant Vecteur Premium"/>
            <p:cNvPicPr>
              <a:picLocks noChangeAspect="1" noChangeArrowheads="1"/>
            </p:cNvPicPr>
            <p:nvPr/>
          </p:nvPicPr>
          <p:blipFill>
            <a:blip r:embed="rId2" cstate="print">
              <a:clrChange>
                <a:clrFrom>
                  <a:srgbClr val="45ACBD"/>
                </a:clrFrom>
                <a:clrTo>
                  <a:srgbClr val="45ACBD">
                    <a:alpha val="0"/>
                  </a:srgbClr>
                </a:clrTo>
              </a:clrChange>
              <a:extLst>
                <a:ext uri="{28A0092B-C50C-407E-A947-70E740481C1C}">
                  <a14:useLocalDpi xmlns:a14="http://schemas.microsoft.com/office/drawing/2010/main" val="0"/>
                </a:ext>
              </a:extLst>
            </a:blip>
            <a:srcRect/>
            <a:stretch>
              <a:fillRect/>
            </a:stretch>
          </p:blipFill>
          <p:spPr bwMode="auto">
            <a:xfrm>
              <a:off x="4182272" y="2673244"/>
              <a:ext cx="1598414" cy="1598414"/>
            </a:xfrm>
            <a:prstGeom prst="rect">
              <a:avLst/>
            </a:prstGeom>
            <a:noFill/>
            <a:extLst>
              <a:ext uri="{909E8E84-426E-40DD-AFC4-6F175D3DCCD1}">
                <a14:hiddenFill xmlns:a14="http://schemas.microsoft.com/office/drawing/2010/main">
                  <a:solidFill>
                    <a:srgbClr val="FFFFFF"/>
                  </a:solidFill>
                </a14:hiddenFill>
              </a:ext>
            </a:extLst>
          </p:spPr>
        </p:pic>
        <p:sp>
          <p:nvSpPr>
            <p:cNvPr id="16" name="Espace réservé du contenu 3"/>
            <p:cNvSpPr txBox="1">
              <a:spLocks/>
            </p:cNvSpPr>
            <p:nvPr/>
          </p:nvSpPr>
          <p:spPr>
            <a:xfrm>
              <a:off x="3700766" y="4435284"/>
              <a:ext cx="2592735" cy="1598239"/>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sz="1400" dirty="0" smtClean="0"/>
                <a:t>Lors d’une </a:t>
              </a:r>
              <a:r>
                <a:rPr lang="fr-FR" sz="1400" dirty="0" smtClean="0">
                  <a:solidFill>
                    <a:srgbClr val="C00000"/>
                  </a:solidFill>
                </a:rPr>
                <a:t>réclamation</a:t>
              </a:r>
              <a:r>
                <a:rPr lang="fr-FR" sz="1400" dirty="0" smtClean="0"/>
                <a:t> d’un client présentant un risque sain mais qui a eu des commissions d’intervention,                                    le CT </a:t>
              </a:r>
              <a:r>
                <a:rPr lang="fr-FR" sz="1400" b="1" dirty="0" smtClean="0"/>
                <a:t>0210</a:t>
              </a:r>
              <a:r>
                <a:rPr lang="fr-FR" sz="1400" dirty="0" smtClean="0"/>
                <a:t> vous permet d’analyser la tarification sur une année.</a:t>
              </a:r>
            </a:p>
          </p:txBody>
        </p:sp>
      </p:grpSp>
      <p:grpSp>
        <p:nvGrpSpPr>
          <p:cNvPr id="19" name="Groupe 18"/>
          <p:cNvGrpSpPr/>
          <p:nvPr/>
        </p:nvGrpSpPr>
        <p:grpSpPr>
          <a:xfrm>
            <a:off x="6705543" y="2179363"/>
            <a:ext cx="5107441" cy="3884180"/>
            <a:chOff x="6705543" y="2219141"/>
            <a:chExt cx="5107441" cy="3884180"/>
          </a:xfrm>
        </p:grpSpPr>
        <p:sp>
          <p:nvSpPr>
            <p:cNvPr id="21" name="Rectangle 20"/>
            <p:cNvSpPr/>
            <p:nvPr/>
          </p:nvSpPr>
          <p:spPr>
            <a:xfrm>
              <a:off x="6705543" y="2520108"/>
              <a:ext cx="4970520" cy="3583213"/>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p:cNvPicPr>
              <a:picLocks noChangeAspect="1"/>
            </p:cNvPicPr>
            <p:nvPr/>
          </p:nvPicPr>
          <p:blipFill rotWithShape="1">
            <a:blip r:embed="rId3"/>
            <a:srcRect b="35726"/>
            <a:stretch/>
          </p:blipFill>
          <p:spPr>
            <a:xfrm>
              <a:off x="6974884" y="5035903"/>
              <a:ext cx="4470266" cy="8780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5" name="Rectangle 4"/>
            <p:cNvSpPr/>
            <p:nvPr/>
          </p:nvSpPr>
          <p:spPr>
            <a:xfrm>
              <a:off x="10091827" y="4965874"/>
              <a:ext cx="676913" cy="111410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p:cNvPicPr>
              <a:picLocks noChangeAspect="1"/>
            </p:cNvPicPr>
            <p:nvPr/>
          </p:nvPicPr>
          <p:blipFill>
            <a:blip r:embed="rId4">
              <a:clrChange>
                <a:clrFrom>
                  <a:srgbClr val="E2DFE0"/>
                </a:clrFrom>
                <a:clrTo>
                  <a:srgbClr val="E2DFE0">
                    <a:alpha val="0"/>
                  </a:srgbClr>
                </a:clrTo>
              </a:clrChange>
            </a:blip>
            <a:stretch>
              <a:fillRect/>
            </a:stretch>
          </p:blipFill>
          <p:spPr>
            <a:xfrm>
              <a:off x="8156877" y="2641262"/>
              <a:ext cx="1476918" cy="612493"/>
            </a:xfrm>
            <a:prstGeom prst="rect">
              <a:avLst/>
            </a:prstGeom>
            <a:effectLst/>
          </p:spPr>
        </p:pic>
        <p:pic>
          <p:nvPicPr>
            <p:cNvPr id="12" name="Picture 4" descr="Carte Visa Classic Caisse D épargne | Carte De Paris"/>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76414">
              <a:off x="10485922" y="2219141"/>
              <a:ext cx="1327062" cy="889389"/>
            </a:xfrm>
            <a:prstGeom prst="rect">
              <a:avLst/>
            </a:prstGeom>
            <a:noFill/>
            <a:extLst>
              <a:ext uri="{909E8E84-426E-40DD-AFC4-6F175D3DCCD1}">
                <a14:hiddenFill xmlns:a14="http://schemas.microsoft.com/office/drawing/2010/main">
                  <a:solidFill>
                    <a:srgbClr val="FFFFFF"/>
                  </a:solidFill>
                </a14:hiddenFill>
              </a:ext>
            </a:extLst>
          </p:spPr>
        </p:pic>
        <p:sp>
          <p:nvSpPr>
            <p:cNvPr id="17" name="Espace réservé du contenu 3"/>
            <p:cNvSpPr txBox="1">
              <a:spLocks/>
            </p:cNvSpPr>
            <p:nvPr/>
          </p:nvSpPr>
          <p:spPr>
            <a:xfrm>
              <a:off x="6739550" y="3327300"/>
              <a:ext cx="4936514" cy="1708603"/>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1400" dirty="0" smtClean="0"/>
                <a:t>2 requêtes ORCA vous permettent </a:t>
              </a:r>
              <a:r>
                <a:rPr lang="fr-FR" sz="1400" dirty="0"/>
                <a:t> </a:t>
              </a:r>
              <a:r>
                <a:rPr lang="fr-FR" sz="1400" dirty="0" smtClean="0"/>
                <a:t>                                    de générer de l’activité DD : </a:t>
              </a:r>
            </a:p>
            <a:p>
              <a:pPr marL="36000" indent="0" algn="just">
                <a:buNone/>
              </a:pPr>
              <a:r>
                <a:rPr lang="fr-FR" sz="1400" dirty="0" smtClean="0"/>
                <a:t>1) Anticiper </a:t>
              </a:r>
              <a:r>
                <a:rPr lang="fr-FR" sz="1400" dirty="0" smtClean="0">
                  <a:solidFill>
                    <a:srgbClr val="C00000"/>
                  </a:solidFill>
                </a:rPr>
                <a:t>l’échéance</a:t>
              </a:r>
              <a:r>
                <a:rPr lang="fr-FR" sz="1400" dirty="0" smtClean="0"/>
                <a:t> de la CB  « </a:t>
              </a:r>
              <a:r>
                <a:rPr lang="fr-FR" sz="1400" b="1" dirty="0" smtClean="0"/>
                <a:t>clients avec  échéances 2021</a:t>
              </a:r>
              <a:r>
                <a:rPr lang="fr-FR" sz="1400" dirty="0" smtClean="0"/>
                <a:t> » </a:t>
              </a:r>
            </a:p>
            <a:p>
              <a:pPr marL="36000" indent="0" algn="just">
                <a:buNone/>
              </a:pPr>
              <a:r>
                <a:rPr lang="fr-FR" sz="1400" dirty="0" smtClean="0"/>
                <a:t>2) </a:t>
              </a:r>
              <a:r>
                <a:rPr lang="fr-FR" sz="1400" dirty="0"/>
                <a:t>D</a:t>
              </a:r>
              <a:r>
                <a:rPr lang="fr-FR" sz="1400" dirty="0" smtClean="0"/>
                <a:t>e </a:t>
              </a:r>
              <a:r>
                <a:rPr lang="fr-FR" sz="1400" dirty="0"/>
                <a:t>manière </a:t>
              </a:r>
              <a:r>
                <a:rPr lang="fr-FR" sz="1400" dirty="0">
                  <a:solidFill>
                    <a:srgbClr val="C00000"/>
                  </a:solidFill>
                </a:rPr>
                <a:t>proactive</a:t>
              </a:r>
              <a:r>
                <a:rPr lang="fr-FR" sz="1400" dirty="0"/>
                <a:t> en visitant votre portefeuille</a:t>
              </a:r>
              <a:r>
                <a:rPr lang="fr-FR" sz="1400" dirty="0" smtClean="0"/>
                <a:t>, « </a:t>
              </a:r>
              <a:r>
                <a:rPr lang="fr-FR" sz="1400" b="1" dirty="0" smtClean="0"/>
                <a:t>stock </a:t>
              </a:r>
              <a:r>
                <a:rPr lang="fr-FR" sz="1400" b="1" dirty="0"/>
                <a:t>de bouquets </a:t>
              </a:r>
              <a:r>
                <a:rPr lang="fr-FR" sz="1400" b="1" dirty="0" smtClean="0"/>
                <a:t>libertés</a:t>
              </a:r>
              <a:r>
                <a:rPr lang="fr-FR" sz="1400" dirty="0" smtClean="0"/>
                <a:t> », </a:t>
              </a:r>
              <a:r>
                <a:rPr lang="fr-FR" sz="1400" dirty="0"/>
                <a:t>en filtrant la colonne  </a:t>
              </a:r>
              <a:r>
                <a:rPr lang="fr-FR" sz="1400" b="1" dirty="0"/>
                <a:t>Z</a:t>
              </a:r>
            </a:p>
            <a:p>
              <a:pPr marL="36000" indent="0" algn="just">
                <a:buNone/>
              </a:pPr>
              <a:endParaRPr lang="fr-FR" sz="1400" dirty="0" smtClean="0"/>
            </a:p>
          </p:txBody>
        </p:sp>
      </p:grpSp>
      <p:grpSp>
        <p:nvGrpSpPr>
          <p:cNvPr id="10" name="Groupe 9"/>
          <p:cNvGrpSpPr/>
          <p:nvPr/>
        </p:nvGrpSpPr>
        <p:grpSpPr>
          <a:xfrm>
            <a:off x="581891" y="2406935"/>
            <a:ext cx="2769190" cy="3696386"/>
            <a:chOff x="581891" y="2406935"/>
            <a:chExt cx="2769190" cy="3696386"/>
          </a:xfrm>
        </p:grpSpPr>
        <p:sp>
          <p:nvSpPr>
            <p:cNvPr id="18" name="Rectangle 17"/>
            <p:cNvSpPr/>
            <p:nvPr/>
          </p:nvSpPr>
          <p:spPr>
            <a:xfrm>
              <a:off x="581891" y="2520108"/>
              <a:ext cx="2769190" cy="3583213"/>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contenu 3"/>
            <p:cNvSpPr txBox="1">
              <a:spLocks/>
            </p:cNvSpPr>
            <p:nvPr/>
          </p:nvSpPr>
          <p:spPr>
            <a:xfrm>
              <a:off x="699192" y="4406835"/>
              <a:ext cx="2477366" cy="1688209"/>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sz="1400" dirty="0" smtClean="0"/>
                <a:t>Lors de toute </a:t>
              </a:r>
              <a:r>
                <a:rPr lang="fr-FR" sz="1400" dirty="0" smtClean="0">
                  <a:solidFill>
                    <a:srgbClr val="C00000"/>
                  </a:solidFill>
                </a:rPr>
                <a:t>entrée en relation, </a:t>
              </a:r>
              <a:r>
                <a:rPr lang="fr-FR" sz="1400" dirty="0" smtClean="0"/>
                <a:t>dans le cadre d’un </a:t>
              </a:r>
              <a:r>
                <a:rPr lang="fr-FR" sz="1400" dirty="0" smtClean="0">
                  <a:solidFill>
                    <a:srgbClr val="C00000"/>
                  </a:solidFill>
                </a:rPr>
                <a:t>entretien de découverte</a:t>
              </a:r>
              <a:r>
                <a:rPr lang="fr-FR" sz="1400" dirty="0" smtClean="0"/>
                <a:t>, lors de </a:t>
              </a:r>
              <a:r>
                <a:rPr lang="fr-FR" sz="1400" dirty="0" smtClean="0">
                  <a:solidFill>
                    <a:srgbClr val="C00000"/>
                  </a:solidFill>
                </a:rPr>
                <a:t>tout entretien </a:t>
              </a:r>
              <a:r>
                <a:rPr lang="fr-FR" sz="1400" dirty="0" smtClean="0"/>
                <a:t>épargne, crédit, assurance (questions passerelles, à travers l’APE)</a:t>
              </a:r>
            </a:p>
          </p:txBody>
        </p:sp>
        <p:sp>
          <p:nvSpPr>
            <p:cNvPr id="9" name="Rectangle 8"/>
            <p:cNvSpPr/>
            <p:nvPr/>
          </p:nvSpPr>
          <p:spPr>
            <a:xfrm>
              <a:off x="1814592" y="2991275"/>
              <a:ext cx="457200" cy="873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0" name="Picture 2" descr="Deux personnes se serrent la main à la suite d'un accord. une coopération réussie. Vecteur Premium"/>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8538" y="2406935"/>
              <a:ext cx="1688537" cy="168853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9208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nsemble de personnage barbu avec différents gestes et émotions. salutation, conversation, doute, gars avec un ordinateur portable, réfléchit, approbation. employé de l'entreprise ou consultant. style de dessin animé illustration vectorielle Vecteur Premium"/>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1173" b="98081" l="64377" r="95847"/>
                    </a14:imgEffect>
                  </a14:imgLayer>
                </a14:imgProps>
              </a:ext>
              <a:ext uri="{28A0092B-C50C-407E-A947-70E740481C1C}">
                <a14:useLocalDpi xmlns:a14="http://schemas.microsoft.com/office/drawing/2010/main" val="0"/>
              </a:ext>
            </a:extLst>
          </a:blip>
          <a:srcRect l="61986" t="49179"/>
          <a:stretch/>
        </p:blipFill>
        <p:spPr bwMode="auto">
          <a:xfrm>
            <a:off x="9684188" y="4104865"/>
            <a:ext cx="2266661" cy="227027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895314" y="4092113"/>
            <a:ext cx="3166350" cy="21720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contenu 3"/>
          <p:cNvSpPr>
            <a:spLocks noGrp="1"/>
          </p:cNvSpPr>
          <p:nvPr>
            <p:ph idx="1"/>
          </p:nvPr>
        </p:nvSpPr>
        <p:spPr>
          <a:xfrm>
            <a:off x="695325" y="1718096"/>
            <a:ext cx="10980738" cy="4419069"/>
          </a:xfrm>
        </p:spPr>
        <p:txBody>
          <a:bodyPr>
            <a:normAutofit/>
          </a:bodyPr>
          <a:lstStyle/>
          <a:p>
            <a:pPr algn="just"/>
            <a:r>
              <a:rPr lang="fr-FR" b="1" dirty="0" smtClean="0"/>
              <a:t>Dans </a:t>
            </a:r>
            <a:r>
              <a:rPr lang="fr-FR" b="1" dirty="0" smtClean="0">
                <a:solidFill>
                  <a:srgbClr val="C00000"/>
                </a:solidFill>
              </a:rPr>
              <a:t>toutes les situations </a:t>
            </a:r>
            <a:r>
              <a:rPr lang="fr-FR" b="1" dirty="0" smtClean="0"/>
              <a:t>nos cartes à débit différé sont un incontournable, voici quelques exemples </a:t>
            </a:r>
            <a:r>
              <a:rPr lang="fr-FR" b="1" dirty="0"/>
              <a:t>:</a:t>
            </a:r>
            <a:endParaRPr lang="fr-FR" b="1" dirty="0" smtClean="0"/>
          </a:p>
          <a:p>
            <a:pPr algn="just"/>
            <a:endParaRPr lang="fr-FR" dirty="0" smtClean="0"/>
          </a:p>
          <a:p>
            <a:pPr lvl="1" algn="just"/>
            <a:endParaRPr lang="fr-FR" dirty="0" smtClean="0"/>
          </a:p>
          <a:p>
            <a:pPr lvl="1" algn="just"/>
            <a:endParaRPr lang="fr-FR" dirty="0"/>
          </a:p>
          <a:p>
            <a:pPr marL="36000" indent="0" algn="just">
              <a:buNone/>
            </a:pPr>
            <a:endParaRPr lang="fr-FR" dirty="0" smtClean="0"/>
          </a:p>
        </p:txBody>
      </p:sp>
      <p:sp>
        <p:nvSpPr>
          <p:cNvPr id="7" name="Espace réservé du texte 9"/>
          <p:cNvSpPr txBox="1">
            <a:spLocks/>
          </p:cNvSpPr>
          <p:nvPr/>
        </p:nvSpPr>
        <p:spPr>
          <a:xfrm>
            <a:off x="784124" y="1762038"/>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4</a:t>
            </a:r>
            <a:endParaRPr lang="fr-FR" dirty="0"/>
          </a:p>
        </p:txBody>
      </p:sp>
      <p:sp>
        <p:nvSpPr>
          <p:cNvPr id="6" name="Espace réservé du texte 13"/>
          <p:cNvSpPr>
            <a:spLocks noGrp="1"/>
          </p:cNvSpPr>
          <p:nvPr>
            <p:ph type="body" sz="quarter" idx="14"/>
          </p:nvPr>
        </p:nvSpPr>
        <p:spPr>
          <a:xfrm>
            <a:off x="4376057" y="137054"/>
            <a:ext cx="7300006" cy="231246"/>
          </a:xfrm>
        </p:spPr>
        <p:txBody>
          <a:bodyPr/>
          <a:lstStyle/>
          <a:p>
            <a:r>
              <a:rPr lang="fr-FR" dirty="0"/>
              <a:t>Hdj du 18 mars 2021</a:t>
            </a:r>
          </a:p>
        </p:txBody>
      </p:sp>
      <p:sp>
        <p:nvSpPr>
          <p:cNvPr id="3" name="Espace réservé du texte 2"/>
          <p:cNvSpPr>
            <a:spLocks noGrp="1"/>
          </p:cNvSpPr>
          <p:nvPr>
            <p:ph type="body" sz="quarter" idx="12"/>
          </p:nvPr>
        </p:nvSpPr>
        <p:spPr/>
        <p:txBody>
          <a:bodyPr>
            <a:normAutofit fontScale="92500"/>
          </a:bodyPr>
          <a:lstStyle/>
          <a:p>
            <a:pPr algn="just"/>
            <a:r>
              <a:rPr lang="fr-FR" dirty="0" smtClean="0"/>
              <a:t>Peu de clients connaissent réellement le fonctionnement du débit différé, pourtant il révèle de nombreux avantages et nous pouvons le proposer systématiquement</a:t>
            </a:r>
            <a:endParaRPr lang="fr-FR" dirty="0"/>
          </a:p>
        </p:txBody>
      </p:sp>
      <p:sp>
        <p:nvSpPr>
          <p:cNvPr id="11" name="Rectangle à coins arrondis 10"/>
          <p:cNvSpPr/>
          <p:nvPr/>
        </p:nvSpPr>
        <p:spPr>
          <a:xfrm>
            <a:off x="6413664" y="2182985"/>
            <a:ext cx="4963301" cy="623270"/>
          </a:xfrm>
          <a:prstGeom prst="wedgeRoundRectCallout">
            <a:avLst>
              <a:gd name="adj1" fmla="val 32822"/>
              <a:gd name="adj2" fmla="val 247934"/>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J’ai des </a:t>
            </a:r>
            <a:r>
              <a:rPr lang="fr-FR" sz="1200" b="1" dirty="0" smtClean="0">
                <a:solidFill>
                  <a:srgbClr val="C00000"/>
                </a:solidFill>
              </a:rPr>
              <a:t>frais médicaux </a:t>
            </a:r>
            <a:r>
              <a:rPr lang="fr-FR" sz="1200" dirty="0" smtClean="0">
                <a:solidFill>
                  <a:schemeClr val="tx1"/>
                </a:solidFill>
              </a:rPr>
              <a:t>à payer… la sécurité sociale et la mutuelle vont mettre quelques jours à me rembourser… </a:t>
            </a:r>
            <a:endParaRPr lang="fr-FR" sz="1200" dirty="0">
              <a:solidFill>
                <a:schemeClr val="tx1"/>
              </a:solidFill>
            </a:endParaRPr>
          </a:p>
        </p:txBody>
      </p:sp>
      <p:sp>
        <p:nvSpPr>
          <p:cNvPr id="13" name="Rectangle à coins arrondis 12"/>
          <p:cNvSpPr/>
          <p:nvPr/>
        </p:nvSpPr>
        <p:spPr>
          <a:xfrm>
            <a:off x="6394143" y="4196316"/>
            <a:ext cx="3043640" cy="1024080"/>
          </a:xfrm>
          <a:prstGeom prst="wedgeRoundRectCallout">
            <a:avLst>
              <a:gd name="adj1" fmla="val 68246"/>
              <a:gd name="adj2" fmla="val -25698"/>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J’ai des </a:t>
            </a:r>
            <a:r>
              <a:rPr lang="fr-FR" sz="1200" b="1" dirty="0" smtClean="0">
                <a:solidFill>
                  <a:srgbClr val="C00000"/>
                </a:solidFill>
              </a:rPr>
              <a:t>frais de réparation </a:t>
            </a:r>
            <a:r>
              <a:rPr lang="fr-FR" sz="1200" dirty="0" smtClean="0">
                <a:solidFill>
                  <a:schemeClr val="tx1"/>
                </a:solidFill>
              </a:rPr>
              <a:t>à payer, mon assurance va me rembourser, mais pas de suite… </a:t>
            </a:r>
            <a:endParaRPr lang="fr-FR" sz="1200" dirty="0">
              <a:solidFill>
                <a:schemeClr val="tx1"/>
              </a:solidFill>
            </a:endParaRPr>
          </a:p>
        </p:txBody>
      </p:sp>
      <p:sp>
        <p:nvSpPr>
          <p:cNvPr id="15" name="Rectangle à coins arrondis 14"/>
          <p:cNvSpPr/>
          <p:nvPr/>
        </p:nvSpPr>
        <p:spPr>
          <a:xfrm>
            <a:off x="6392937" y="4220202"/>
            <a:ext cx="3043640" cy="1000194"/>
          </a:xfrm>
          <a:prstGeom prst="wedgeRoundRectCallout">
            <a:avLst>
              <a:gd name="adj1" fmla="val 71584"/>
              <a:gd name="adj2" fmla="val -30589"/>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J’ai des </a:t>
            </a:r>
            <a:r>
              <a:rPr lang="fr-FR" sz="1200" b="1" dirty="0" smtClean="0">
                <a:solidFill>
                  <a:srgbClr val="C00000"/>
                </a:solidFill>
              </a:rPr>
              <a:t>frais de réparation </a:t>
            </a:r>
            <a:r>
              <a:rPr lang="fr-FR" sz="1200" dirty="0" smtClean="0">
                <a:solidFill>
                  <a:schemeClr val="tx1"/>
                </a:solidFill>
              </a:rPr>
              <a:t>à payer, mon assurance va me rembourser, mais pas immédiatement… </a:t>
            </a:r>
            <a:endParaRPr lang="fr-FR" sz="1200" dirty="0">
              <a:solidFill>
                <a:schemeClr val="tx1"/>
              </a:solidFill>
            </a:endParaRPr>
          </a:p>
        </p:txBody>
      </p:sp>
      <p:sp>
        <p:nvSpPr>
          <p:cNvPr id="12" name="Rectangle à coins arrondis 11"/>
          <p:cNvSpPr/>
          <p:nvPr/>
        </p:nvSpPr>
        <p:spPr>
          <a:xfrm>
            <a:off x="6386158" y="3060213"/>
            <a:ext cx="3132493" cy="951054"/>
          </a:xfrm>
          <a:prstGeom prst="wedgeRoundRectCallout">
            <a:avLst>
              <a:gd name="adj1" fmla="val 64176"/>
              <a:gd name="adj2" fmla="val 59070"/>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Je suis commercial et j’ai </a:t>
            </a:r>
            <a:r>
              <a:rPr lang="fr-FR" sz="1200" b="1" dirty="0" smtClean="0">
                <a:solidFill>
                  <a:srgbClr val="C00000"/>
                </a:solidFill>
              </a:rPr>
              <a:t>des frais à avancer</a:t>
            </a:r>
            <a:r>
              <a:rPr lang="fr-FR" sz="1200" dirty="0" smtClean="0">
                <a:solidFill>
                  <a:schemeClr val="tx1"/>
                </a:solidFill>
              </a:rPr>
              <a:t>. Mon employeur me remboursera, mais seulement à la fin du mois…. </a:t>
            </a:r>
            <a:endParaRPr lang="fr-FR" sz="1200" dirty="0">
              <a:solidFill>
                <a:schemeClr val="tx1"/>
              </a:solidFill>
            </a:endParaRPr>
          </a:p>
        </p:txBody>
      </p:sp>
      <p:sp>
        <p:nvSpPr>
          <p:cNvPr id="19" name="Espace réservé du contenu 3"/>
          <p:cNvSpPr txBox="1">
            <a:spLocks/>
          </p:cNvSpPr>
          <p:nvPr/>
        </p:nvSpPr>
        <p:spPr>
          <a:xfrm>
            <a:off x="545776" y="2915480"/>
            <a:ext cx="4867810" cy="1389033"/>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3200" b="1" dirty="0" smtClean="0"/>
              <a:t>En attente </a:t>
            </a:r>
          </a:p>
          <a:p>
            <a:pPr marL="36000" indent="0" algn="ctr">
              <a:buNone/>
            </a:pPr>
            <a:r>
              <a:rPr lang="fr-FR" sz="3200" b="1" dirty="0" smtClean="0"/>
              <a:t>d’une entrée d’argent… </a:t>
            </a:r>
          </a:p>
          <a:p>
            <a:pPr marL="36000" indent="0" algn="ctr">
              <a:buNone/>
            </a:pPr>
            <a:endParaRPr lang="fr-FR" sz="700" b="1" dirty="0" smtClean="0"/>
          </a:p>
          <a:p>
            <a:pPr marL="36000" indent="0" algn="ctr">
              <a:buNone/>
            </a:pPr>
            <a:r>
              <a:rPr lang="fr-FR" sz="3200" b="1" dirty="0" smtClean="0">
                <a:solidFill>
                  <a:srgbClr val="C00000"/>
                </a:solidFill>
                <a:effectLst>
                  <a:outerShdw blurRad="38100" dist="38100" dir="2700000" algn="tl">
                    <a:srgbClr val="000000">
                      <a:alpha val="43137"/>
                    </a:srgbClr>
                  </a:outerShdw>
                </a:effectLst>
              </a:rPr>
              <a:t>La solution : </a:t>
            </a:r>
          </a:p>
          <a:p>
            <a:pPr marL="36000" indent="0" algn="ctr">
              <a:buNone/>
            </a:pPr>
            <a:r>
              <a:rPr lang="fr-FR" sz="3200" b="1" dirty="0" smtClean="0">
                <a:solidFill>
                  <a:srgbClr val="C00000"/>
                </a:solidFill>
                <a:effectLst>
                  <a:outerShdw blurRad="38100" dist="38100" dir="2700000" algn="tl">
                    <a:srgbClr val="000000">
                      <a:alpha val="43137"/>
                    </a:srgbClr>
                  </a:outerShdw>
                </a:effectLst>
              </a:rPr>
              <a:t>la carte à Débit Différé</a:t>
            </a:r>
            <a:endParaRPr lang="fr-FR" sz="3200" dirty="0" smtClean="0">
              <a:solidFill>
                <a:srgbClr val="C00000"/>
              </a:solidFill>
              <a:effectLst>
                <a:outerShdw blurRad="38100" dist="38100" dir="2700000" algn="tl">
                  <a:srgbClr val="000000">
                    <a:alpha val="43137"/>
                  </a:srgbClr>
                </a:outerShdw>
              </a:effectLst>
            </a:endParaRPr>
          </a:p>
          <a:p>
            <a:pPr lvl="1" algn="ctr"/>
            <a:endParaRPr lang="fr-FR" sz="2400" dirty="0" smtClean="0"/>
          </a:p>
          <a:p>
            <a:pPr lvl="1" algn="ctr"/>
            <a:endParaRPr lang="fr-FR" sz="2400" dirty="0" smtClean="0"/>
          </a:p>
          <a:p>
            <a:pPr marL="36000" indent="0" algn="ctr">
              <a:buFont typeface="Arial" panose="020B0604020202020204" pitchFamily="34" charset="0"/>
              <a:buNone/>
            </a:pPr>
            <a:endParaRPr lang="fr-FR" sz="2800" dirty="0" smtClean="0"/>
          </a:p>
        </p:txBody>
      </p:sp>
      <p:pic>
        <p:nvPicPr>
          <p:cNvPr id="4100" name="Picture 4" descr="Stethoscope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17518" y="2463950"/>
            <a:ext cx="807194" cy="80719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ar Repair Blu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99666" y="4927453"/>
            <a:ext cx="463584" cy="463584"/>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nvoice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312861" y="3035863"/>
            <a:ext cx="561130" cy="657468"/>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à coins arrondis 23"/>
          <p:cNvSpPr/>
          <p:nvPr/>
        </p:nvSpPr>
        <p:spPr>
          <a:xfrm>
            <a:off x="6439727" y="5450004"/>
            <a:ext cx="3043640" cy="909146"/>
          </a:xfrm>
          <a:prstGeom prst="wedgeRoundRectCallout">
            <a:avLst>
              <a:gd name="adj1" fmla="val 71849"/>
              <a:gd name="adj2" fmla="val -81473"/>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Je viens d’effectuer un prêt immobilier et je dois payer </a:t>
            </a:r>
            <a:r>
              <a:rPr lang="fr-FR" sz="1200" dirty="0">
                <a:solidFill>
                  <a:schemeClr val="tx1"/>
                </a:solidFill>
              </a:rPr>
              <a:t>rapidement </a:t>
            </a:r>
            <a:r>
              <a:rPr lang="fr-FR" sz="1200" dirty="0" smtClean="0">
                <a:solidFill>
                  <a:schemeClr val="tx1"/>
                </a:solidFill>
              </a:rPr>
              <a:t> une </a:t>
            </a:r>
            <a:r>
              <a:rPr lang="fr-FR" sz="1200" b="1" dirty="0" smtClean="0">
                <a:solidFill>
                  <a:srgbClr val="C00000"/>
                </a:solidFill>
              </a:rPr>
              <a:t>facture pour les travaux</a:t>
            </a:r>
            <a:r>
              <a:rPr lang="fr-FR" sz="1200" dirty="0" smtClean="0">
                <a:solidFill>
                  <a:schemeClr val="tx1"/>
                </a:solidFill>
              </a:rPr>
              <a:t>…</a:t>
            </a:r>
            <a:endParaRPr lang="fr-FR" sz="1200" dirty="0">
              <a:solidFill>
                <a:schemeClr val="tx1"/>
              </a:solidFill>
            </a:endParaRPr>
          </a:p>
        </p:txBody>
      </p:sp>
      <p:sp>
        <p:nvSpPr>
          <p:cNvPr id="25" name="Rectangle à coins arrondis 24"/>
          <p:cNvSpPr/>
          <p:nvPr/>
        </p:nvSpPr>
        <p:spPr>
          <a:xfrm>
            <a:off x="6423388" y="5457627"/>
            <a:ext cx="3043640" cy="909146"/>
          </a:xfrm>
          <a:prstGeom prst="wedgeRoundRectCallout">
            <a:avLst>
              <a:gd name="adj1" fmla="val 71849"/>
              <a:gd name="adj2" fmla="val -81473"/>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Je viens d’effectuer un prêt immobilier et je dois payer rapidement une </a:t>
            </a:r>
            <a:r>
              <a:rPr lang="fr-FR" sz="1200" b="1" dirty="0" smtClean="0">
                <a:solidFill>
                  <a:srgbClr val="C00000"/>
                </a:solidFill>
              </a:rPr>
              <a:t>facture pour les travaux</a:t>
            </a:r>
            <a:r>
              <a:rPr lang="fr-FR" sz="1200" dirty="0" smtClean="0">
                <a:solidFill>
                  <a:schemeClr val="tx1"/>
                </a:solidFill>
              </a:rPr>
              <a:t>…</a:t>
            </a:r>
            <a:endParaRPr lang="fr-FR" sz="1200" dirty="0">
              <a:solidFill>
                <a:schemeClr val="tx1"/>
              </a:solidFill>
            </a:endParaRPr>
          </a:p>
        </p:txBody>
      </p:sp>
      <p:pic>
        <p:nvPicPr>
          <p:cNvPr id="26" name="Picture 6" descr="House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62151" y="5920797"/>
            <a:ext cx="497320" cy="49732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Ensemble de personnage barbu avec différents gestes et émotions. salutation, conversation, doute, gars avec un ordinateur portable, réfléchit, approbation. employé de l'entreprise ou consultant. style de dessin animé illustration vectorielle Vecteur Premium"/>
          <p:cNvPicPr>
            <a:picLocks noChangeAspect="1" noChangeArrowheads="1"/>
          </p:cNvPicPr>
          <p:nvPr/>
        </p:nvPicPr>
        <p:blipFill rotWithShape="1">
          <a:blip r:embed="rId8">
            <a:extLst>
              <a:ext uri="{BEBA8EAE-BF5A-486C-A8C5-ECC9F3942E4B}">
                <a14:imgProps xmlns:a14="http://schemas.microsoft.com/office/drawing/2010/main">
                  <a14:imgLayer r:embed="rId3">
                    <a14:imgEffect>
                      <a14:backgroundRemoval t="2559" b="49680" l="56390" r="97125"/>
                    </a14:imgEffect>
                  </a14:imgLayer>
                </a14:imgProps>
              </a:ext>
              <a:ext uri="{28A0092B-C50C-407E-A947-70E740481C1C}">
                <a14:useLocalDpi xmlns:a14="http://schemas.microsoft.com/office/drawing/2010/main" val="0"/>
              </a:ext>
            </a:extLst>
          </a:blip>
          <a:srcRect l="56409" t="-2304" b="49890"/>
          <a:stretch/>
        </p:blipFill>
        <p:spPr bwMode="auto">
          <a:xfrm>
            <a:off x="9277714" y="3906217"/>
            <a:ext cx="2599170" cy="2341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57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xEl>
                                              <p:pRg st="3" end="3"/>
                                            </p:txEl>
                                          </p:spTgt>
                                        </p:tgtEl>
                                        <p:attrNameLst>
                                          <p:attrName>style.visibility</p:attrName>
                                        </p:attrNameLst>
                                      </p:cBhvr>
                                      <p:to>
                                        <p:strVal val="visible"/>
                                      </p:to>
                                    </p:set>
                                    <p:animEffect transition="in" filter="fade">
                                      <p:cBhvr>
                                        <p:cTn id="16" dur="500"/>
                                        <p:tgtEl>
                                          <p:spTgt spid="19">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
                                            <p:txEl>
                                              <p:pRg st="4" end="4"/>
                                            </p:txEl>
                                          </p:spTgt>
                                        </p:tgtEl>
                                        <p:attrNameLst>
                                          <p:attrName>style.visibility</p:attrName>
                                        </p:attrNameLst>
                                      </p:cBhvr>
                                      <p:to>
                                        <p:strVal val="visible"/>
                                      </p:to>
                                    </p:set>
                                    <p:animEffect transition="in" filter="fade">
                                      <p:cBhvr>
                                        <p:cTn id="19" dur="500"/>
                                        <p:tgtEl>
                                          <p:spTgt spid="19">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a:xfrm>
            <a:off x="6249662" y="5093620"/>
            <a:ext cx="3175788" cy="953104"/>
          </a:xfrm>
          <a:prstGeom prst="wedgeRoundRectCallout">
            <a:avLst>
              <a:gd name="adj1" fmla="val 70267"/>
              <a:gd name="adj2" fmla="val -13060"/>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Je dois payer un rappel important des impôts, payer une rentrée scolaire… </a:t>
            </a:r>
            <a:r>
              <a:rPr lang="fr-FR" sz="1200" b="1" dirty="0" smtClean="0">
                <a:solidFill>
                  <a:srgbClr val="C00000"/>
                </a:solidFill>
              </a:rPr>
              <a:t>mon mois va être difficile </a:t>
            </a:r>
            <a:r>
              <a:rPr lang="fr-FR" sz="1200" dirty="0" smtClean="0">
                <a:solidFill>
                  <a:schemeClr val="tx1"/>
                </a:solidFill>
              </a:rPr>
              <a:t>! </a:t>
            </a:r>
            <a:endParaRPr lang="fr-FR" sz="1200" dirty="0">
              <a:solidFill>
                <a:schemeClr val="tx1"/>
              </a:solidFill>
            </a:endParaRPr>
          </a:p>
        </p:txBody>
      </p:sp>
      <p:sp>
        <p:nvSpPr>
          <p:cNvPr id="4" name="Espace réservé du contenu 3"/>
          <p:cNvSpPr>
            <a:spLocks noGrp="1"/>
          </p:cNvSpPr>
          <p:nvPr>
            <p:ph idx="1"/>
          </p:nvPr>
        </p:nvSpPr>
        <p:spPr>
          <a:xfrm>
            <a:off x="695325" y="1718096"/>
            <a:ext cx="10980738" cy="4419069"/>
          </a:xfrm>
        </p:spPr>
        <p:txBody>
          <a:bodyPr>
            <a:normAutofit/>
          </a:bodyPr>
          <a:lstStyle/>
          <a:p>
            <a:pPr algn="just"/>
            <a:r>
              <a:rPr lang="fr-FR" b="1" dirty="0"/>
              <a:t>Dans </a:t>
            </a:r>
            <a:r>
              <a:rPr lang="fr-FR" b="1" dirty="0">
                <a:solidFill>
                  <a:srgbClr val="C00000"/>
                </a:solidFill>
              </a:rPr>
              <a:t>toutes les situations </a:t>
            </a:r>
            <a:r>
              <a:rPr lang="fr-FR" b="1" dirty="0"/>
              <a:t>nos cartes à débit différé sont un incontournable, </a:t>
            </a:r>
            <a:r>
              <a:rPr lang="fr-FR" b="1" dirty="0" smtClean="0"/>
              <a:t>voici </a:t>
            </a:r>
            <a:r>
              <a:rPr lang="fr-FR" b="1" dirty="0"/>
              <a:t>quelques </a:t>
            </a:r>
            <a:r>
              <a:rPr lang="fr-FR" b="1" dirty="0" smtClean="0"/>
              <a:t>exemples :</a:t>
            </a:r>
            <a:endParaRPr lang="fr-FR" dirty="0" smtClean="0"/>
          </a:p>
          <a:p>
            <a:pPr lvl="1" algn="just"/>
            <a:endParaRPr lang="fr-FR" dirty="0" smtClean="0"/>
          </a:p>
          <a:p>
            <a:pPr lvl="1" algn="just"/>
            <a:endParaRPr lang="fr-FR" dirty="0"/>
          </a:p>
          <a:p>
            <a:pPr marL="36000" indent="0" algn="just">
              <a:buNone/>
            </a:pPr>
            <a:endParaRPr lang="fr-FR" dirty="0" smtClean="0"/>
          </a:p>
        </p:txBody>
      </p:sp>
      <p:sp>
        <p:nvSpPr>
          <p:cNvPr id="7" name="Espace réservé du texte 9"/>
          <p:cNvSpPr txBox="1">
            <a:spLocks/>
          </p:cNvSpPr>
          <p:nvPr/>
        </p:nvSpPr>
        <p:spPr>
          <a:xfrm>
            <a:off x="784124" y="1762038"/>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5</a:t>
            </a:r>
            <a:endParaRPr lang="fr-FR" dirty="0"/>
          </a:p>
        </p:txBody>
      </p:sp>
      <p:sp>
        <p:nvSpPr>
          <p:cNvPr id="6" name="Espace réservé du texte 13"/>
          <p:cNvSpPr>
            <a:spLocks noGrp="1"/>
          </p:cNvSpPr>
          <p:nvPr>
            <p:ph type="body" sz="quarter" idx="14"/>
          </p:nvPr>
        </p:nvSpPr>
        <p:spPr>
          <a:xfrm>
            <a:off x="4376057" y="137054"/>
            <a:ext cx="7300006" cy="231246"/>
          </a:xfrm>
        </p:spPr>
        <p:txBody>
          <a:bodyPr/>
          <a:lstStyle/>
          <a:p>
            <a:r>
              <a:rPr lang="fr-FR" dirty="0"/>
              <a:t>Hdj du 18 mars 2021</a:t>
            </a:r>
          </a:p>
        </p:txBody>
      </p:sp>
      <p:sp>
        <p:nvSpPr>
          <p:cNvPr id="3" name="Espace réservé du texte 2"/>
          <p:cNvSpPr>
            <a:spLocks noGrp="1"/>
          </p:cNvSpPr>
          <p:nvPr>
            <p:ph type="body" sz="quarter" idx="12"/>
          </p:nvPr>
        </p:nvSpPr>
        <p:spPr/>
        <p:txBody>
          <a:bodyPr>
            <a:normAutofit fontScale="92500"/>
          </a:bodyPr>
          <a:lstStyle/>
          <a:p>
            <a:pPr algn="just"/>
            <a:r>
              <a:rPr lang="fr-FR" dirty="0" smtClean="0"/>
              <a:t>Peu de clients connaissent réellement le fonctionnement du débit différé, pourtant il révèle de nombreux avantages et nous pouvons le proposer systématiquement</a:t>
            </a:r>
            <a:endParaRPr lang="fr-FR" dirty="0"/>
          </a:p>
        </p:txBody>
      </p:sp>
      <p:sp>
        <p:nvSpPr>
          <p:cNvPr id="11" name="Rectangle à coins arrondis 10"/>
          <p:cNvSpPr/>
          <p:nvPr/>
        </p:nvSpPr>
        <p:spPr>
          <a:xfrm>
            <a:off x="7633855" y="2290179"/>
            <a:ext cx="3743109" cy="845271"/>
          </a:xfrm>
          <a:prstGeom prst="wedgeRoundRectCallout">
            <a:avLst>
              <a:gd name="adj1" fmla="val 28654"/>
              <a:gd name="adj2" fmla="val 162451"/>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Je dois </a:t>
            </a:r>
            <a:r>
              <a:rPr lang="fr-FR" sz="1200" b="1" dirty="0" smtClean="0">
                <a:solidFill>
                  <a:srgbClr val="C00000"/>
                </a:solidFill>
              </a:rPr>
              <a:t>remplacer d’urgence mon lave-linge,</a:t>
            </a:r>
            <a:r>
              <a:rPr lang="fr-FR" sz="1200" dirty="0" smtClean="0">
                <a:solidFill>
                  <a:schemeClr val="tx1"/>
                </a:solidFill>
              </a:rPr>
              <a:t> mais je risque d’être à découvert… </a:t>
            </a:r>
            <a:endParaRPr lang="fr-FR" sz="1200" dirty="0">
              <a:solidFill>
                <a:schemeClr val="tx1"/>
              </a:solidFill>
            </a:endParaRPr>
          </a:p>
        </p:txBody>
      </p:sp>
      <p:pic>
        <p:nvPicPr>
          <p:cNvPr id="10" name="Picture 2" descr="Ensemble de personnage barbu avec différents gestes et émotions. salutation, conversation, doute, gars avec un ordinateur portable, réfléchit, approbation. employé de l'entreprise ou consultant. style de dessin animé illustration vectorielle Vecteur Premium"/>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559" b="49680" l="56390" r="97125"/>
                    </a14:imgEffect>
                  </a14:imgLayer>
                </a14:imgProps>
              </a:ext>
              <a:ext uri="{28A0092B-C50C-407E-A947-70E740481C1C}">
                <a14:useLocalDpi xmlns:a14="http://schemas.microsoft.com/office/drawing/2010/main" val="0"/>
              </a:ext>
            </a:extLst>
          </a:blip>
          <a:srcRect l="56409" t="-2304" b="49890"/>
          <a:stretch/>
        </p:blipFill>
        <p:spPr bwMode="auto">
          <a:xfrm>
            <a:off x="9282546" y="3955614"/>
            <a:ext cx="2599170" cy="234141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254835" y="4104865"/>
            <a:ext cx="3166350" cy="21720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098" name="Picture 2" descr="Ensemble de personnage barbu avec différents gestes et émotions. salutation, conversation, doute, gars avec un ordinateur portable, réfléchit, approbation. employé de l'entreprise ou consultant. style de dessin animé illustration vectorielle Vecteur Premium"/>
          <p:cNvPicPr>
            <a:picLocks noChangeAspect="1" noChangeArrowheads="1"/>
          </p:cNvPicPr>
          <p:nvPr/>
        </p:nvPicPr>
        <p:blipFill rotWithShape="1">
          <a:blip r:embed="rId4">
            <a:extLst>
              <a:ext uri="{BEBA8EAE-BF5A-486C-A8C5-ECC9F3942E4B}">
                <a14:imgProps xmlns:a14="http://schemas.microsoft.com/office/drawing/2010/main">
                  <a14:imgLayer r:embed="rId3">
                    <a14:imgEffect>
                      <a14:backgroundRemoval t="51173" b="98081" l="64377" r="95847"/>
                    </a14:imgEffect>
                  </a14:imgLayer>
                </a14:imgProps>
              </a:ext>
              <a:ext uri="{28A0092B-C50C-407E-A947-70E740481C1C}">
                <a14:useLocalDpi xmlns:a14="http://schemas.microsoft.com/office/drawing/2010/main" val="0"/>
              </a:ext>
            </a:extLst>
          </a:blip>
          <a:srcRect l="61986" t="49179"/>
          <a:stretch/>
        </p:blipFill>
        <p:spPr bwMode="auto">
          <a:xfrm>
            <a:off x="9684188" y="4104865"/>
            <a:ext cx="2266661" cy="227027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à coins arrondis 17"/>
          <p:cNvSpPr/>
          <p:nvPr/>
        </p:nvSpPr>
        <p:spPr>
          <a:xfrm>
            <a:off x="6229577" y="5066698"/>
            <a:ext cx="3184184" cy="968619"/>
          </a:xfrm>
          <a:prstGeom prst="wedgeRoundRectCallout">
            <a:avLst>
              <a:gd name="adj1" fmla="val 65916"/>
              <a:gd name="adj2" fmla="val -17351"/>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Je dois payer un rappel important des impôts, payer une rentrée scolaire… </a:t>
            </a:r>
            <a:r>
              <a:rPr lang="fr-FR" sz="1200" b="1" dirty="0" smtClean="0">
                <a:solidFill>
                  <a:srgbClr val="C00000"/>
                </a:solidFill>
              </a:rPr>
              <a:t>mon mois va être difficile </a:t>
            </a:r>
            <a:r>
              <a:rPr lang="fr-FR" sz="1200" dirty="0" smtClean="0">
                <a:solidFill>
                  <a:schemeClr val="tx1"/>
                </a:solidFill>
              </a:rPr>
              <a:t>! </a:t>
            </a:r>
            <a:endParaRPr lang="fr-FR" sz="1200" dirty="0">
              <a:solidFill>
                <a:schemeClr val="tx1"/>
              </a:solidFill>
            </a:endParaRPr>
          </a:p>
        </p:txBody>
      </p:sp>
      <p:sp>
        <p:nvSpPr>
          <p:cNvPr id="20" name="Espace réservé du contenu 3"/>
          <p:cNvSpPr txBox="1">
            <a:spLocks/>
          </p:cNvSpPr>
          <p:nvPr/>
        </p:nvSpPr>
        <p:spPr>
          <a:xfrm>
            <a:off x="695325" y="2944074"/>
            <a:ext cx="4545706" cy="1389033"/>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3200" b="1" dirty="0" smtClean="0"/>
              <a:t>Faire face à </a:t>
            </a:r>
          </a:p>
          <a:p>
            <a:pPr marL="36000" indent="0" algn="ctr">
              <a:buNone/>
            </a:pPr>
            <a:r>
              <a:rPr lang="fr-FR" sz="3200" b="1" dirty="0" smtClean="0"/>
              <a:t>une sortie d’argent… </a:t>
            </a:r>
          </a:p>
          <a:p>
            <a:pPr marL="36000" indent="0" algn="ctr">
              <a:buNone/>
            </a:pPr>
            <a:endParaRPr lang="fr-FR" sz="1000" b="1" dirty="0" smtClean="0"/>
          </a:p>
          <a:p>
            <a:pPr marL="36000" indent="0" algn="ctr">
              <a:buNone/>
            </a:pPr>
            <a:r>
              <a:rPr lang="fr-FR" sz="3200" b="1" dirty="0" smtClean="0">
                <a:solidFill>
                  <a:srgbClr val="C00000"/>
                </a:solidFill>
                <a:effectLst>
                  <a:outerShdw blurRad="38100" dist="38100" dir="2700000" algn="tl">
                    <a:srgbClr val="000000">
                      <a:alpha val="43137"/>
                    </a:srgbClr>
                  </a:outerShdw>
                </a:effectLst>
              </a:rPr>
              <a:t>La solution : </a:t>
            </a:r>
          </a:p>
          <a:p>
            <a:pPr marL="36000" indent="0" algn="ctr">
              <a:buNone/>
            </a:pPr>
            <a:r>
              <a:rPr lang="fr-FR" sz="3200" b="1" dirty="0" smtClean="0">
                <a:solidFill>
                  <a:srgbClr val="C00000"/>
                </a:solidFill>
                <a:effectLst>
                  <a:outerShdw blurRad="38100" dist="38100" dir="2700000" algn="tl">
                    <a:srgbClr val="000000">
                      <a:alpha val="43137"/>
                    </a:srgbClr>
                  </a:outerShdw>
                </a:effectLst>
              </a:rPr>
              <a:t>la carte à Débit Différé</a:t>
            </a:r>
            <a:endParaRPr lang="fr-FR" sz="3200" dirty="0" smtClean="0">
              <a:solidFill>
                <a:srgbClr val="C00000"/>
              </a:solidFill>
              <a:effectLst>
                <a:outerShdw blurRad="38100" dist="38100" dir="2700000" algn="tl">
                  <a:srgbClr val="000000">
                    <a:alpha val="43137"/>
                  </a:srgbClr>
                </a:outerShdw>
              </a:effectLst>
            </a:endParaRPr>
          </a:p>
          <a:p>
            <a:pPr lvl="1" algn="ctr"/>
            <a:endParaRPr lang="fr-FR" sz="3200" dirty="0" smtClean="0"/>
          </a:p>
          <a:p>
            <a:pPr lvl="1" algn="ctr"/>
            <a:endParaRPr lang="fr-FR" sz="3200" dirty="0" smtClean="0"/>
          </a:p>
          <a:p>
            <a:pPr marL="36000" indent="0" algn="ctr">
              <a:buFont typeface="Arial" panose="020B0604020202020204" pitchFamily="34" charset="0"/>
              <a:buNone/>
            </a:pPr>
            <a:endParaRPr lang="fr-FR" sz="3200" dirty="0" smtClean="0"/>
          </a:p>
        </p:txBody>
      </p:sp>
      <p:pic>
        <p:nvPicPr>
          <p:cNvPr id="6146" name="Picture 2" descr="Washing machin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11219" y="2444225"/>
            <a:ext cx="559446" cy="55944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Wallet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90924" y="4706569"/>
            <a:ext cx="720259" cy="720259"/>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à coins arrondis 24"/>
          <p:cNvSpPr/>
          <p:nvPr/>
        </p:nvSpPr>
        <p:spPr>
          <a:xfrm>
            <a:off x="6191458" y="3344698"/>
            <a:ext cx="3021955" cy="1032622"/>
          </a:xfrm>
          <a:prstGeom prst="wedgeRoundRectCallout">
            <a:avLst>
              <a:gd name="adj1" fmla="val 77089"/>
              <a:gd name="adj2" fmla="val 74393"/>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Je rêve de m’acheter une veste, mais je vais </a:t>
            </a:r>
            <a:r>
              <a:rPr lang="fr-FR" sz="1200" b="1" dirty="0" smtClean="0">
                <a:solidFill>
                  <a:srgbClr val="C00000"/>
                </a:solidFill>
              </a:rPr>
              <a:t>devoir attendre que mon salaire me soit versé</a:t>
            </a:r>
            <a:r>
              <a:rPr lang="fr-FR" sz="1200" dirty="0" smtClean="0">
                <a:solidFill>
                  <a:schemeClr val="tx1"/>
                </a:solidFill>
              </a:rPr>
              <a:t>… J’espère qu’elle sera encore là le mois prochain !</a:t>
            </a:r>
            <a:endParaRPr lang="fr-FR" sz="1200" dirty="0">
              <a:solidFill>
                <a:schemeClr val="tx1"/>
              </a:solidFill>
            </a:endParaRPr>
          </a:p>
        </p:txBody>
      </p:sp>
      <p:pic>
        <p:nvPicPr>
          <p:cNvPr id="26" name="Picture 2" descr="Coat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0095" y="4169712"/>
            <a:ext cx="557384" cy="557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5652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animEffect transition="in" filter="fade">
                                      <p:cBhvr>
                                        <p:cTn id="13" dur="500"/>
                                        <p:tgtEl>
                                          <p:spTgt spid="4098"/>
                                        </p:tgtEl>
                                      </p:cBhvr>
                                    </p:animEffect>
                                  </p:childTnLst>
                                </p:cTn>
                              </p:par>
                              <p:par>
                                <p:cTn id="14" presetID="10" presetClass="entr" presetSubtype="0" fill="hold" nodeType="withEffect">
                                  <p:stCondLst>
                                    <p:cond delay="0"/>
                                  </p:stCondLst>
                                  <p:childTnLst>
                                    <p:set>
                                      <p:cBhvr>
                                        <p:cTn id="15" dur="1" fill="hold">
                                          <p:stCondLst>
                                            <p:cond delay="0"/>
                                          </p:stCondLst>
                                        </p:cTn>
                                        <p:tgtEl>
                                          <p:spTgt spid="20">
                                            <p:txEl>
                                              <p:pRg st="3" end="3"/>
                                            </p:txEl>
                                          </p:spTgt>
                                        </p:tgtEl>
                                        <p:attrNameLst>
                                          <p:attrName>style.visibility</p:attrName>
                                        </p:attrNameLst>
                                      </p:cBhvr>
                                      <p:to>
                                        <p:strVal val="visible"/>
                                      </p:to>
                                    </p:set>
                                    <p:animEffect transition="in" filter="fade">
                                      <p:cBhvr>
                                        <p:cTn id="16" dur="500"/>
                                        <p:tgtEl>
                                          <p:spTgt spid="20">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0">
                                            <p:txEl>
                                              <p:pRg st="4" end="4"/>
                                            </p:txEl>
                                          </p:spTgt>
                                        </p:tgtEl>
                                        <p:attrNameLst>
                                          <p:attrName>style.visibility</p:attrName>
                                        </p:attrNameLst>
                                      </p:cBhvr>
                                      <p:to>
                                        <p:strVal val="visible"/>
                                      </p:to>
                                    </p:set>
                                    <p:animEffect transition="in" filter="fade">
                                      <p:cBhvr>
                                        <p:cTn id="19"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à coins arrondis 19"/>
          <p:cNvSpPr/>
          <p:nvPr/>
        </p:nvSpPr>
        <p:spPr>
          <a:xfrm>
            <a:off x="6033545" y="4060581"/>
            <a:ext cx="3524198" cy="896708"/>
          </a:xfrm>
          <a:prstGeom prst="wedgeRoundRectCallout">
            <a:avLst>
              <a:gd name="adj1" fmla="val 68092"/>
              <a:gd name="adj2" fmla="val 19838"/>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Avec les collègues nous allons offrir un joli cadeau à Sarah pour la naissance de sa fille. </a:t>
            </a:r>
            <a:r>
              <a:rPr lang="fr-FR" sz="1200" b="1" dirty="0" smtClean="0">
                <a:solidFill>
                  <a:srgbClr val="C00000"/>
                </a:solidFill>
              </a:rPr>
              <a:t>C’est moi qui avance le budget</a:t>
            </a:r>
            <a:r>
              <a:rPr lang="fr-FR" sz="1200" dirty="0" smtClean="0">
                <a:solidFill>
                  <a:schemeClr val="tx1"/>
                </a:solidFill>
              </a:rPr>
              <a:t>… Cela va « plomber » le solde de mon compte ! </a:t>
            </a:r>
            <a:endParaRPr lang="fr-FR" sz="1200" dirty="0">
              <a:solidFill>
                <a:schemeClr val="tx1"/>
              </a:solidFill>
            </a:endParaRPr>
          </a:p>
        </p:txBody>
      </p:sp>
      <p:sp>
        <p:nvSpPr>
          <p:cNvPr id="19" name="Rectangle à coins arrondis 18"/>
          <p:cNvSpPr/>
          <p:nvPr/>
        </p:nvSpPr>
        <p:spPr>
          <a:xfrm>
            <a:off x="6046274" y="5397227"/>
            <a:ext cx="3430596" cy="976080"/>
          </a:xfrm>
          <a:prstGeom prst="wedgeRoundRectCallout">
            <a:avLst>
              <a:gd name="adj1" fmla="val 65387"/>
              <a:gd name="adj2" fmla="val -85477"/>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Avec ma compagne, nous avons </a:t>
            </a:r>
            <a:r>
              <a:rPr lang="fr-FR" sz="1200" b="1" dirty="0" smtClean="0">
                <a:solidFill>
                  <a:srgbClr val="C00000"/>
                </a:solidFill>
              </a:rPr>
              <a:t>2 comptes individuels et 1 compte-joint,</a:t>
            </a:r>
            <a:r>
              <a:rPr lang="fr-FR" sz="1200" dirty="0" smtClean="0">
                <a:solidFill>
                  <a:schemeClr val="tx1"/>
                </a:solidFill>
              </a:rPr>
              <a:t> comme les dépenses varient tous les mois, nous ne savons jamais quelle somme nous devons mettre sur le compte-joint…</a:t>
            </a:r>
            <a:endParaRPr lang="fr-FR" sz="1200" dirty="0">
              <a:solidFill>
                <a:schemeClr val="tx1"/>
              </a:solidFill>
            </a:endParaRPr>
          </a:p>
        </p:txBody>
      </p:sp>
      <p:sp>
        <p:nvSpPr>
          <p:cNvPr id="4" name="Espace réservé du contenu 3"/>
          <p:cNvSpPr>
            <a:spLocks noGrp="1"/>
          </p:cNvSpPr>
          <p:nvPr>
            <p:ph idx="1"/>
          </p:nvPr>
        </p:nvSpPr>
        <p:spPr>
          <a:xfrm>
            <a:off x="695325" y="1718096"/>
            <a:ext cx="10980738" cy="4419069"/>
          </a:xfrm>
        </p:spPr>
        <p:txBody>
          <a:bodyPr>
            <a:normAutofit/>
          </a:bodyPr>
          <a:lstStyle/>
          <a:p>
            <a:pPr algn="just"/>
            <a:r>
              <a:rPr lang="fr-FR" b="1" dirty="0"/>
              <a:t>Dans </a:t>
            </a:r>
            <a:r>
              <a:rPr lang="fr-FR" b="1" dirty="0">
                <a:solidFill>
                  <a:srgbClr val="C00000"/>
                </a:solidFill>
              </a:rPr>
              <a:t>toutes les situations </a:t>
            </a:r>
            <a:r>
              <a:rPr lang="fr-FR" b="1" dirty="0"/>
              <a:t>nos cartes à débit différé sont un incontournable, </a:t>
            </a:r>
            <a:r>
              <a:rPr lang="fr-FR" b="1" dirty="0" smtClean="0"/>
              <a:t>voici </a:t>
            </a:r>
            <a:r>
              <a:rPr lang="fr-FR" b="1" dirty="0"/>
              <a:t>quelques </a:t>
            </a:r>
            <a:r>
              <a:rPr lang="fr-FR" b="1" dirty="0" smtClean="0"/>
              <a:t>exemples :</a:t>
            </a:r>
            <a:endParaRPr lang="fr-FR" dirty="0" smtClean="0"/>
          </a:p>
          <a:p>
            <a:pPr lvl="1" algn="just"/>
            <a:endParaRPr lang="fr-FR" dirty="0" smtClean="0"/>
          </a:p>
          <a:p>
            <a:pPr lvl="1" algn="just"/>
            <a:endParaRPr lang="fr-FR" dirty="0"/>
          </a:p>
          <a:p>
            <a:pPr marL="36000" indent="0" algn="just">
              <a:buNone/>
            </a:pPr>
            <a:endParaRPr lang="fr-FR" dirty="0" smtClean="0"/>
          </a:p>
        </p:txBody>
      </p:sp>
      <p:sp>
        <p:nvSpPr>
          <p:cNvPr id="7" name="Espace réservé du texte 9"/>
          <p:cNvSpPr txBox="1">
            <a:spLocks/>
          </p:cNvSpPr>
          <p:nvPr/>
        </p:nvSpPr>
        <p:spPr>
          <a:xfrm>
            <a:off x="784124" y="1762038"/>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6</a:t>
            </a:r>
            <a:endParaRPr lang="fr-FR" dirty="0"/>
          </a:p>
        </p:txBody>
      </p:sp>
      <p:sp>
        <p:nvSpPr>
          <p:cNvPr id="6" name="Espace réservé du texte 13"/>
          <p:cNvSpPr>
            <a:spLocks noGrp="1"/>
          </p:cNvSpPr>
          <p:nvPr>
            <p:ph type="body" sz="quarter" idx="14"/>
          </p:nvPr>
        </p:nvSpPr>
        <p:spPr>
          <a:xfrm>
            <a:off x="4376057" y="137054"/>
            <a:ext cx="7300006" cy="231246"/>
          </a:xfrm>
        </p:spPr>
        <p:txBody>
          <a:bodyPr/>
          <a:lstStyle/>
          <a:p>
            <a:r>
              <a:rPr lang="fr-FR" dirty="0"/>
              <a:t>Hdj du 18 mars 2021</a:t>
            </a:r>
          </a:p>
        </p:txBody>
      </p:sp>
      <p:sp>
        <p:nvSpPr>
          <p:cNvPr id="3" name="Espace réservé du texte 2"/>
          <p:cNvSpPr>
            <a:spLocks noGrp="1"/>
          </p:cNvSpPr>
          <p:nvPr>
            <p:ph type="body" sz="quarter" idx="12"/>
          </p:nvPr>
        </p:nvSpPr>
        <p:spPr/>
        <p:txBody>
          <a:bodyPr>
            <a:normAutofit fontScale="92500"/>
          </a:bodyPr>
          <a:lstStyle/>
          <a:p>
            <a:pPr algn="just"/>
            <a:r>
              <a:rPr lang="fr-FR" dirty="0" smtClean="0"/>
              <a:t>Peu de clients connaissent réellement le fonctionnement du débit différé, pourtant il révèle de nombreux avantages et nous pouvons le proposer systématiquement</a:t>
            </a:r>
            <a:endParaRPr lang="fr-FR" dirty="0"/>
          </a:p>
        </p:txBody>
      </p:sp>
      <p:sp>
        <p:nvSpPr>
          <p:cNvPr id="14" name="Espace réservé du contenu 3"/>
          <p:cNvSpPr txBox="1">
            <a:spLocks/>
          </p:cNvSpPr>
          <p:nvPr/>
        </p:nvSpPr>
        <p:spPr>
          <a:xfrm>
            <a:off x="432278" y="2914694"/>
            <a:ext cx="4545706" cy="1389033"/>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3200" b="1" dirty="0" smtClean="0"/>
              <a:t>Faciliter </a:t>
            </a:r>
          </a:p>
          <a:p>
            <a:pPr marL="36000" indent="0" algn="ctr">
              <a:buNone/>
            </a:pPr>
            <a:r>
              <a:rPr lang="fr-FR" sz="3200" b="1" dirty="0" smtClean="0"/>
              <a:t>son quotidien… </a:t>
            </a:r>
          </a:p>
          <a:p>
            <a:pPr marL="36000" indent="0" algn="ctr">
              <a:buNone/>
            </a:pPr>
            <a:endParaRPr lang="fr-FR" sz="700" b="1" dirty="0" smtClean="0"/>
          </a:p>
          <a:p>
            <a:pPr marL="36000" indent="0" algn="ctr">
              <a:buNone/>
            </a:pPr>
            <a:r>
              <a:rPr lang="fr-FR" sz="3200" b="1" dirty="0" smtClean="0">
                <a:solidFill>
                  <a:srgbClr val="C00000"/>
                </a:solidFill>
                <a:effectLst>
                  <a:outerShdw blurRad="38100" dist="38100" dir="2700000" algn="tl">
                    <a:srgbClr val="000000">
                      <a:alpha val="43137"/>
                    </a:srgbClr>
                  </a:outerShdw>
                </a:effectLst>
              </a:rPr>
              <a:t>La solution : </a:t>
            </a:r>
          </a:p>
          <a:p>
            <a:pPr marL="36000" indent="0" algn="ctr">
              <a:buNone/>
            </a:pPr>
            <a:r>
              <a:rPr lang="fr-FR" sz="3200" b="1" dirty="0" smtClean="0">
                <a:solidFill>
                  <a:srgbClr val="C00000"/>
                </a:solidFill>
                <a:effectLst>
                  <a:outerShdw blurRad="38100" dist="38100" dir="2700000" algn="tl">
                    <a:srgbClr val="000000">
                      <a:alpha val="43137"/>
                    </a:srgbClr>
                  </a:outerShdw>
                </a:effectLst>
              </a:rPr>
              <a:t>la carte à Débit Différé</a:t>
            </a:r>
            <a:endParaRPr lang="fr-FR" sz="3200" dirty="0" smtClean="0">
              <a:solidFill>
                <a:srgbClr val="C00000"/>
              </a:solidFill>
              <a:effectLst>
                <a:outerShdw blurRad="38100" dist="38100" dir="2700000" algn="tl">
                  <a:srgbClr val="000000">
                    <a:alpha val="43137"/>
                  </a:srgbClr>
                </a:outerShdw>
              </a:effectLst>
            </a:endParaRPr>
          </a:p>
          <a:p>
            <a:pPr lvl="1" algn="ctr"/>
            <a:endParaRPr lang="fr-FR" sz="2400" dirty="0" smtClean="0"/>
          </a:p>
          <a:p>
            <a:pPr lvl="1" algn="ctr"/>
            <a:endParaRPr lang="fr-FR" sz="2400" dirty="0" smtClean="0"/>
          </a:p>
          <a:p>
            <a:pPr marL="36000" indent="0" algn="ctr">
              <a:buFont typeface="Arial" panose="020B0604020202020204" pitchFamily="34" charset="0"/>
              <a:buNone/>
            </a:pPr>
            <a:endParaRPr lang="fr-FR" sz="2800" dirty="0" smtClean="0"/>
          </a:p>
        </p:txBody>
      </p:sp>
      <p:pic>
        <p:nvPicPr>
          <p:cNvPr id="10" name="Picture 2" descr="Ensemble de personnage barbu avec différents gestes et émotions. salutation, conversation, doute, gars avec un ordinateur portable, réfléchit, approbation. employé de l'entreprise ou consultant. style de dessin animé illustration vectorielle Vecteur Premium"/>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559" b="49680" l="56390" r="97125"/>
                    </a14:imgEffect>
                  </a14:imgLayer>
                </a14:imgProps>
              </a:ext>
              <a:ext uri="{28A0092B-C50C-407E-A947-70E740481C1C}">
                <a14:useLocalDpi xmlns:a14="http://schemas.microsoft.com/office/drawing/2010/main" val="0"/>
              </a:ext>
            </a:extLst>
          </a:blip>
          <a:srcRect l="56409" t="-2304" b="49890"/>
          <a:stretch/>
        </p:blipFill>
        <p:spPr bwMode="auto">
          <a:xfrm>
            <a:off x="9282546" y="3955614"/>
            <a:ext cx="2599170" cy="234141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254835" y="4104865"/>
            <a:ext cx="3166350" cy="21720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à coins arrondis 14"/>
          <p:cNvSpPr/>
          <p:nvPr/>
        </p:nvSpPr>
        <p:spPr>
          <a:xfrm>
            <a:off x="6045282" y="5421148"/>
            <a:ext cx="3430596" cy="961678"/>
          </a:xfrm>
          <a:prstGeom prst="wedgeRoundRectCallout">
            <a:avLst>
              <a:gd name="adj1" fmla="val 69022"/>
              <a:gd name="adj2" fmla="val -90331"/>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Avec ma compagne, nous avons </a:t>
            </a:r>
            <a:r>
              <a:rPr lang="fr-FR" sz="1200" b="1" dirty="0" smtClean="0">
                <a:solidFill>
                  <a:srgbClr val="C00000"/>
                </a:solidFill>
              </a:rPr>
              <a:t>2 comptes individuels et 1 compte-joint, </a:t>
            </a:r>
            <a:r>
              <a:rPr lang="fr-FR" sz="1200" dirty="0" smtClean="0">
                <a:solidFill>
                  <a:schemeClr val="tx1"/>
                </a:solidFill>
              </a:rPr>
              <a:t>comme les dépenses varient tous les mois, nous ne savons jamais quelle somme nous devons mettre sur le compte-joint…</a:t>
            </a:r>
            <a:endParaRPr lang="fr-FR" sz="1200" dirty="0">
              <a:solidFill>
                <a:schemeClr val="tx1"/>
              </a:solidFill>
            </a:endParaRPr>
          </a:p>
        </p:txBody>
      </p:sp>
      <p:pic>
        <p:nvPicPr>
          <p:cNvPr id="4098" name="Picture 2" descr="Ensemble de personnage barbu avec différents gestes et émotions. salutation, conversation, doute, gars avec un ordinateur portable, réfléchit, approbation. employé de l'entreprise ou consultant. style de dessin animé illustration vectorielle Vecteur Premium"/>
          <p:cNvPicPr>
            <a:picLocks noChangeAspect="1" noChangeArrowheads="1"/>
          </p:cNvPicPr>
          <p:nvPr/>
        </p:nvPicPr>
        <p:blipFill rotWithShape="1">
          <a:blip r:embed="rId4">
            <a:extLst>
              <a:ext uri="{BEBA8EAE-BF5A-486C-A8C5-ECC9F3942E4B}">
                <a14:imgProps xmlns:a14="http://schemas.microsoft.com/office/drawing/2010/main">
                  <a14:imgLayer r:embed="rId3">
                    <a14:imgEffect>
                      <a14:backgroundRemoval t="51173" b="98081" l="64377" r="95847"/>
                    </a14:imgEffect>
                  </a14:imgLayer>
                </a14:imgProps>
              </a:ext>
              <a:ext uri="{28A0092B-C50C-407E-A947-70E740481C1C}">
                <a14:useLocalDpi xmlns:a14="http://schemas.microsoft.com/office/drawing/2010/main" val="0"/>
              </a:ext>
            </a:extLst>
          </a:blip>
          <a:srcRect l="61986" t="49179"/>
          <a:stretch/>
        </p:blipFill>
        <p:spPr bwMode="auto">
          <a:xfrm>
            <a:off x="9684188" y="4104865"/>
            <a:ext cx="2266661" cy="227027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à coins arrondis 15"/>
          <p:cNvSpPr/>
          <p:nvPr/>
        </p:nvSpPr>
        <p:spPr>
          <a:xfrm>
            <a:off x="6019960" y="3003095"/>
            <a:ext cx="3537783" cy="848191"/>
          </a:xfrm>
          <a:prstGeom prst="wedgeRoundRectCallout">
            <a:avLst>
              <a:gd name="adj1" fmla="val 70004"/>
              <a:gd name="adj2" fmla="val 94771"/>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Bien que je gère correctement mon budget, j’ai régulièrement </a:t>
            </a:r>
            <a:r>
              <a:rPr lang="fr-FR" sz="1200" b="1" dirty="0" smtClean="0">
                <a:solidFill>
                  <a:srgbClr val="C00000"/>
                </a:solidFill>
              </a:rPr>
              <a:t>des frais d’intervention (agios) </a:t>
            </a:r>
            <a:r>
              <a:rPr lang="fr-FR" sz="1200" dirty="0" smtClean="0">
                <a:solidFill>
                  <a:schemeClr val="tx1"/>
                </a:solidFill>
              </a:rPr>
              <a:t>sur mon compte… Comment faire pour en payer moins ? </a:t>
            </a:r>
            <a:endParaRPr lang="fr-FR" sz="1200" dirty="0">
              <a:solidFill>
                <a:schemeClr val="tx1"/>
              </a:solidFill>
            </a:endParaRPr>
          </a:p>
        </p:txBody>
      </p:sp>
      <p:sp>
        <p:nvSpPr>
          <p:cNvPr id="18" name="Rectangle à coins arrondis 17"/>
          <p:cNvSpPr/>
          <p:nvPr/>
        </p:nvSpPr>
        <p:spPr>
          <a:xfrm>
            <a:off x="6019960" y="4006626"/>
            <a:ext cx="3524198" cy="974584"/>
          </a:xfrm>
          <a:prstGeom prst="wedgeRoundRectCallout">
            <a:avLst>
              <a:gd name="adj1" fmla="val 68092"/>
              <a:gd name="adj2" fmla="val 19838"/>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Avec les collègues nous allons offrir un joli cadeau à Sarah pour la naissance de sa fille. </a:t>
            </a:r>
            <a:r>
              <a:rPr lang="fr-FR" sz="1200" b="1" dirty="0" smtClean="0">
                <a:solidFill>
                  <a:srgbClr val="C00000"/>
                </a:solidFill>
              </a:rPr>
              <a:t>C’est moi qui avance le budget</a:t>
            </a:r>
            <a:r>
              <a:rPr lang="fr-FR" sz="1200" dirty="0" smtClean="0">
                <a:solidFill>
                  <a:schemeClr val="tx1"/>
                </a:solidFill>
              </a:rPr>
              <a:t>… Cela va « plomber » le solde de mon compte ! </a:t>
            </a:r>
            <a:endParaRPr lang="fr-FR" sz="1200" dirty="0">
              <a:solidFill>
                <a:schemeClr val="tx1"/>
              </a:solidFill>
            </a:endParaRPr>
          </a:p>
        </p:txBody>
      </p:sp>
      <p:pic>
        <p:nvPicPr>
          <p:cNvPr id="5124" name="Picture 4" descr="Cash register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46831" y="2514156"/>
            <a:ext cx="746258" cy="74625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Gift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93641" y="4296723"/>
            <a:ext cx="678988" cy="678988"/>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Groupe de personnages de gens d'affaires Vecteur gratuit"/>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3604" t="53021"/>
          <a:stretch/>
        </p:blipFill>
        <p:spPr bwMode="auto">
          <a:xfrm>
            <a:off x="5682091" y="5676436"/>
            <a:ext cx="741359" cy="1070709"/>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à coins arrondis 24"/>
          <p:cNvSpPr/>
          <p:nvPr/>
        </p:nvSpPr>
        <p:spPr>
          <a:xfrm>
            <a:off x="7346748" y="2107738"/>
            <a:ext cx="4075589" cy="719012"/>
          </a:xfrm>
          <a:prstGeom prst="wedgeRoundRectCallout">
            <a:avLst>
              <a:gd name="adj1" fmla="val 30026"/>
              <a:gd name="adj2" fmla="val 229864"/>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Je viens d’avoir une </a:t>
            </a:r>
            <a:r>
              <a:rPr lang="fr-FR" sz="1200" b="1" dirty="0" smtClean="0">
                <a:solidFill>
                  <a:srgbClr val="C00000"/>
                </a:solidFill>
              </a:rPr>
              <a:t>fraude sur ma CB</a:t>
            </a:r>
            <a:r>
              <a:rPr lang="fr-FR" sz="1200" dirty="0" smtClean="0">
                <a:solidFill>
                  <a:schemeClr val="tx1"/>
                </a:solidFill>
              </a:rPr>
              <a:t>, si seulement je pouvais être remboursé avant même d’avoir été débité ! </a:t>
            </a:r>
            <a:endParaRPr lang="fr-FR" sz="1200" dirty="0">
              <a:solidFill>
                <a:schemeClr val="tx1"/>
              </a:solidFill>
            </a:endParaRPr>
          </a:p>
        </p:txBody>
      </p:sp>
      <p:pic>
        <p:nvPicPr>
          <p:cNvPr id="26" name="Picture 4" descr="Carte Visa Classic Caisse D épargne | Carte De Paris"/>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14244" y="2745776"/>
            <a:ext cx="460701" cy="370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55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animEffect transition="in" filter="fade">
                                      <p:cBhvr>
                                        <p:cTn id="13" dur="500"/>
                                        <p:tgtEl>
                                          <p:spTgt spid="409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animEffect transition="in" filter="fade">
                                      <p:cBhvr>
                                        <p:cTn id="19" dur="500"/>
                                        <p:tgtEl>
                                          <p:spTgt spid="14">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fade">
                                      <p:cBhvr>
                                        <p:cTn id="22"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41390" y="3725892"/>
            <a:ext cx="6828112" cy="96579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dirty="0" smtClean="0"/>
              <a:t>03</a:t>
            </a:r>
            <a:endParaRPr lang="fr-FR" dirty="0"/>
          </a:p>
        </p:txBody>
      </p:sp>
      <p:pic>
        <p:nvPicPr>
          <p:cNvPr id="5" name="Image 4"/>
          <p:cNvPicPr>
            <a:picLocks noChangeAspect="1"/>
          </p:cNvPicPr>
          <p:nvPr/>
        </p:nvPicPr>
        <p:blipFill>
          <a:blip r:embed="rId2"/>
          <a:stretch>
            <a:fillRect/>
          </a:stretch>
        </p:blipFill>
        <p:spPr>
          <a:xfrm>
            <a:off x="5041390" y="1632970"/>
            <a:ext cx="7224386" cy="4700423"/>
          </a:xfrm>
          <a:prstGeom prst="rect">
            <a:avLst/>
          </a:prstGeom>
        </p:spPr>
      </p:pic>
    </p:spTree>
    <p:extLst>
      <p:ext uri="{BB962C8B-B14F-4D97-AF65-F5344CB8AC3E}">
        <p14:creationId xmlns:p14="http://schemas.microsoft.com/office/powerpoint/2010/main" val="18866328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003261" y="2784626"/>
            <a:ext cx="8150292" cy="4386186"/>
          </a:xfrm>
        </p:spPr>
        <p:txBody>
          <a:bodyPr/>
          <a:lstStyle/>
          <a:p>
            <a:endParaRPr lang="fr-FR" dirty="0"/>
          </a:p>
          <a:p>
            <a:pPr marL="36000" indent="0">
              <a:buNone/>
            </a:pPr>
            <a:r>
              <a:rPr lang="fr-FR" sz="2800" b="1" dirty="0">
                <a:solidFill>
                  <a:srgbClr val="C00000"/>
                </a:solidFill>
              </a:rPr>
              <a:t>C’est faux </a:t>
            </a:r>
            <a:r>
              <a:rPr lang="fr-FR" sz="2800" b="1" dirty="0" smtClean="0">
                <a:solidFill>
                  <a:srgbClr val="C00000"/>
                </a:solidFill>
              </a:rPr>
              <a:t>…!</a:t>
            </a:r>
            <a:endParaRPr lang="fr-FR" b="1" dirty="0" smtClean="0">
              <a:solidFill>
                <a:srgbClr val="C00000"/>
              </a:solidFill>
            </a:endParaRPr>
          </a:p>
          <a:p>
            <a:pPr lvl="1"/>
            <a:endParaRPr lang="fr-FR" dirty="0" smtClean="0"/>
          </a:p>
          <a:p>
            <a:r>
              <a:rPr lang="fr-FR" dirty="0" smtClean="0"/>
              <a:t>Moins d’utilisation du découvert, c’est moins d’agios</a:t>
            </a:r>
          </a:p>
          <a:p>
            <a:r>
              <a:rPr lang="fr-FR" dirty="0" smtClean="0"/>
              <a:t>Moins de commissions d’intervention car elles sont limitées à 1 </a:t>
            </a:r>
            <a:r>
              <a:rPr lang="fr-FR" b="1" dirty="0" smtClean="0"/>
              <a:t>seule</a:t>
            </a:r>
            <a:r>
              <a:rPr lang="fr-FR" dirty="0" smtClean="0"/>
              <a:t> par mois,                                                              débitée au moment du </a:t>
            </a:r>
            <a:r>
              <a:rPr lang="fr-FR" b="1" dirty="0" smtClean="0"/>
              <a:t>débit regroupé </a:t>
            </a:r>
            <a:r>
              <a:rPr lang="fr-FR" dirty="0" smtClean="0"/>
              <a:t>de toutes les opérations du mois</a:t>
            </a:r>
          </a:p>
          <a:p>
            <a:r>
              <a:rPr lang="fr-FR" dirty="0" smtClean="0"/>
              <a:t>Le DD est une avance de trésorerie mensuelle sans frais, du crédit gratuit en somme</a:t>
            </a:r>
          </a:p>
          <a:p>
            <a:endParaRPr lang="fr-FR" sz="1400" dirty="0"/>
          </a:p>
          <a:p>
            <a:endParaRPr lang="fr-FR" dirty="0"/>
          </a:p>
          <a:p>
            <a:pPr marL="36000" indent="0">
              <a:buNone/>
            </a:pPr>
            <a:endParaRPr lang="fr-FR" sz="2400" dirty="0">
              <a:solidFill>
                <a:srgbClr val="FF0000"/>
              </a:solidFill>
            </a:endParaRPr>
          </a:p>
        </p:txBody>
      </p:sp>
      <p:sp>
        <p:nvSpPr>
          <p:cNvPr id="3" name="Espace réservé du texte 2"/>
          <p:cNvSpPr>
            <a:spLocks noGrp="1"/>
          </p:cNvSpPr>
          <p:nvPr>
            <p:ph type="body" sz="quarter" idx="12"/>
          </p:nvPr>
        </p:nvSpPr>
        <p:spPr/>
        <p:txBody>
          <a:bodyPr>
            <a:normAutofit fontScale="92500"/>
          </a:bodyPr>
          <a:lstStyle/>
          <a:p>
            <a:pPr algn="just"/>
            <a:r>
              <a:rPr lang="fr-FR" dirty="0" smtClean="0"/>
              <a:t>Le débit différé est souscrit dans 66% à l’initiative du client, et dans 93% des cas les utilisateurs réguliers sont satisfaits, si nous chassions quelques idées reçues ….</a:t>
            </a:r>
            <a:endParaRPr lang="fr-FR" dirty="0"/>
          </a:p>
        </p:txBody>
      </p:sp>
      <p:sp>
        <p:nvSpPr>
          <p:cNvPr id="4" name="Espace réservé du texte 3"/>
          <p:cNvSpPr>
            <a:spLocks noGrp="1"/>
          </p:cNvSpPr>
          <p:nvPr>
            <p:ph type="body" sz="quarter" idx="14"/>
          </p:nvPr>
        </p:nvSpPr>
        <p:spPr/>
        <p:txBody>
          <a:bodyPr/>
          <a:lstStyle/>
          <a:p>
            <a:r>
              <a:rPr lang="fr-FR" dirty="0"/>
              <a:t>Hdj du 18 mars 2021</a:t>
            </a:r>
          </a:p>
          <a:p>
            <a:endParaRPr lang="fr-FR" dirty="0"/>
          </a:p>
        </p:txBody>
      </p:sp>
      <p:graphicFrame>
        <p:nvGraphicFramePr>
          <p:cNvPr id="5" name="Diagramme 4"/>
          <p:cNvGraphicFramePr/>
          <p:nvPr>
            <p:extLst>
              <p:ext uri="{D42A27DB-BD31-4B8C-83A1-F6EECF244321}">
                <p14:modId xmlns:p14="http://schemas.microsoft.com/office/powerpoint/2010/main" val="3553812907"/>
              </p:ext>
            </p:extLst>
          </p:nvPr>
        </p:nvGraphicFramePr>
        <p:xfrm>
          <a:off x="2430797" y="4688869"/>
          <a:ext cx="8128000" cy="24819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42" name="Picture 2" descr="Main tenir le panneau vert coche et croix rouge. bon et faux pour les commentaires. concept d'icône de signe. . Vecteur Premium"/>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48238"/>
          <a:stretch/>
        </p:blipFill>
        <p:spPr bwMode="auto">
          <a:xfrm>
            <a:off x="-3069324" y="2127618"/>
            <a:ext cx="3086389" cy="4210050"/>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Ensemble de personnage barbu avec différents gestes et émotions. salutation, conversation, doute, gars avec un ordinateur portable, réfléchit, approbation. employé de l'entreprise ou consultant. style de dessin animé illustration vectorielle Vecteur Premium"/>
          <p:cNvPicPr>
            <a:picLocks noChangeAspect="1" noChangeArrowheads="1"/>
          </p:cNvPicPr>
          <p:nvPr/>
        </p:nvPicPr>
        <p:blipFill rotWithShape="1">
          <a:blip r:embed="rId8">
            <a:clrChange>
              <a:clrFrom>
                <a:srgbClr val="FEFEFE"/>
              </a:clrFrom>
              <a:clrTo>
                <a:srgbClr val="FEFEFE">
                  <a:alpha val="0"/>
                </a:srgbClr>
              </a:clrTo>
            </a:clrChange>
            <a:extLst>
              <a:ext uri="{28A0092B-C50C-407E-A947-70E740481C1C}">
                <a14:useLocalDpi xmlns:a14="http://schemas.microsoft.com/office/drawing/2010/main" val="0"/>
              </a:ext>
            </a:extLst>
          </a:blip>
          <a:srcRect l="35962" t="50110" r="37550"/>
          <a:stretch/>
        </p:blipFill>
        <p:spPr bwMode="auto">
          <a:xfrm>
            <a:off x="10231503" y="1924807"/>
            <a:ext cx="1579418" cy="222870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Main tenir le panneau vert coche et croix rouge. bon et faux pour les commentaires. concept d'icône de signe. . Vecteur Premium"/>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51165"/>
          <a:stretch/>
        </p:blipFill>
        <p:spPr bwMode="auto">
          <a:xfrm flipH="1">
            <a:off x="-3069324" y="2127618"/>
            <a:ext cx="2914070" cy="42100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5"/>
          <p:cNvSpPr/>
          <p:nvPr/>
        </p:nvSpPr>
        <p:spPr>
          <a:xfrm>
            <a:off x="589529" y="1832160"/>
            <a:ext cx="9325998" cy="952466"/>
          </a:xfrm>
          <a:prstGeom prst="wedgeRoundRectCallout">
            <a:avLst>
              <a:gd name="adj1" fmla="val 55778"/>
              <a:gd name="adj2" fmla="val 21251"/>
              <a:gd name="adj3" fmla="val 1666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dirty="0">
                <a:solidFill>
                  <a:schemeClr val="tx1"/>
                </a:solidFill>
              </a:rPr>
              <a:t>Le DD c’est </a:t>
            </a:r>
            <a:r>
              <a:rPr lang="fr-FR" b="1" dirty="0">
                <a:solidFill>
                  <a:srgbClr val="C00000"/>
                </a:solidFill>
              </a:rPr>
              <a:t>coûteux</a:t>
            </a:r>
            <a:r>
              <a:rPr lang="fr-FR" dirty="0">
                <a:solidFill>
                  <a:schemeClr val="tx1"/>
                </a:solidFill>
              </a:rPr>
              <a:t>, je préfère le découvert autorisé, je trouve cela plus difficile à gérer et cela doit occasionner plus de dépenses ….</a:t>
            </a:r>
          </a:p>
        </p:txBody>
      </p:sp>
    </p:spTree>
    <p:extLst>
      <p:ext uri="{BB962C8B-B14F-4D97-AF65-F5344CB8AC3E}">
        <p14:creationId xmlns:p14="http://schemas.microsoft.com/office/powerpoint/2010/main" val="715237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45833E-6 3.7037E-7 L 0.23424 -0.00278 " pathEditMode="relative" rAng="0" ptsTypes="AA">
                                      <p:cBhvr>
                                        <p:cTn id="6" dur="1000" fill="hold"/>
                                        <p:tgtEl>
                                          <p:spTgt spid="10"/>
                                        </p:tgtEl>
                                        <p:attrNameLst>
                                          <p:attrName>ppt_x</p:attrName>
                                          <p:attrName>ppt_y</p:attrName>
                                        </p:attrNameLst>
                                      </p:cBhvr>
                                      <p:rCtr x="11719" y="-139"/>
                                    </p:animMotion>
                                  </p:childTnLst>
                                </p:cTn>
                              </p:par>
                            </p:childTnLst>
                          </p:cTn>
                        </p:par>
                        <p:par>
                          <p:cTn id="7" fill="hold">
                            <p:stCondLst>
                              <p:cond delay="1000"/>
                            </p:stCondLst>
                            <p:childTnLst>
                              <p:par>
                                <p:cTn id="8" presetID="22" presetClass="entr" presetSubtype="1" fill="hold" grpId="0" nodeType="after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up)">
                                      <p:cBhvr>
                                        <p:cTn id="10" dur="500"/>
                                        <p:tgtEl>
                                          <p:spTgt spid="2">
                                            <p:txEl>
                                              <p:pRg st="1" end="1"/>
                                            </p:txEl>
                                          </p:spTgt>
                                        </p:tgtEl>
                                      </p:cBhvr>
                                    </p:animEffect>
                                  </p:childTnLst>
                                </p:cTn>
                              </p:par>
                            </p:childTnLst>
                          </p:cTn>
                        </p:par>
                        <p:par>
                          <p:cTn id="11" fill="hold">
                            <p:stCondLst>
                              <p:cond delay="1500"/>
                            </p:stCondLst>
                            <p:childTnLst>
                              <p:par>
                                <p:cTn id="12" presetID="22" presetClass="entr" presetSubtype="1" fill="hold" grpId="0" nodeType="after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wipe(up)">
                                      <p:cBhvr>
                                        <p:cTn id="14" dur="500"/>
                                        <p:tgtEl>
                                          <p:spTgt spid="2">
                                            <p:txEl>
                                              <p:pRg st="3" end="3"/>
                                            </p:txEl>
                                          </p:spTgt>
                                        </p:tgtEl>
                                      </p:cBhvr>
                                    </p:animEffec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wipe(up)">
                                      <p:cBhvr>
                                        <p:cTn id="18" dur="500"/>
                                        <p:tgtEl>
                                          <p:spTgt spid="2">
                                            <p:txEl>
                                              <p:pRg st="4" end="4"/>
                                            </p:txEl>
                                          </p:spTgt>
                                        </p:tgtEl>
                                      </p:cBhvr>
                                    </p:animEffect>
                                  </p:childTnLst>
                                </p:cTn>
                              </p:par>
                            </p:childTnLst>
                          </p:cTn>
                        </p:par>
                        <p:par>
                          <p:cTn id="19" fill="hold">
                            <p:stCondLst>
                              <p:cond delay="2500"/>
                            </p:stCondLst>
                            <p:childTnLst>
                              <p:par>
                                <p:cTn id="20" presetID="22" presetClass="entr" presetSubtype="1" fill="hold" grpId="0" nodeType="after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wipe(up)">
                                      <p:cBhvr>
                                        <p:cTn id="22" dur="500"/>
                                        <p:tgtEl>
                                          <p:spTgt spid="2">
                                            <p:txEl>
                                              <p:pRg st="5" end="5"/>
                                            </p:txEl>
                                          </p:spTgt>
                                        </p:tgtEl>
                                      </p:cBhvr>
                                    </p:animEffect>
                                  </p:childTnLst>
                                </p:cTn>
                              </p:par>
                            </p:childTnLst>
                          </p:cTn>
                        </p:par>
                        <p:par>
                          <p:cTn id="23" fill="hold">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5">
                                            <p:graphicEl>
                                              <a:dgm id="{268F8C9C-6592-42BC-BF3F-73FDB30E528D}"/>
                                            </p:graphicEl>
                                          </p:spTgt>
                                        </p:tgtEl>
                                        <p:attrNameLst>
                                          <p:attrName>style.visibility</p:attrName>
                                        </p:attrNameLst>
                                      </p:cBhvr>
                                      <p:to>
                                        <p:strVal val="visible"/>
                                      </p:to>
                                    </p:set>
                                    <p:animEffect transition="in" filter="wipe(left)">
                                      <p:cBhvr>
                                        <p:cTn id="26" dur="500"/>
                                        <p:tgtEl>
                                          <p:spTgt spid="5">
                                            <p:graphicEl>
                                              <a:dgm id="{268F8C9C-6592-42BC-BF3F-73FDB30E528D}"/>
                                            </p:graphicEl>
                                          </p:spTgt>
                                        </p:tgtEl>
                                      </p:cBhvr>
                                    </p:animEffect>
                                  </p:childTnLst>
                                </p:cTn>
                              </p:par>
                            </p:childTnLst>
                          </p:cTn>
                        </p:par>
                        <p:par>
                          <p:cTn id="27" fill="hold">
                            <p:stCondLst>
                              <p:cond delay="3500"/>
                            </p:stCondLst>
                            <p:childTnLst>
                              <p:par>
                                <p:cTn id="28" presetID="22" presetClass="entr" presetSubtype="8" fill="hold" grpId="0" nodeType="afterEffect">
                                  <p:stCondLst>
                                    <p:cond delay="0"/>
                                  </p:stCondLst>
                                  <p:childTnLst>
                                    <p:set>
                                      <p:cBhvr>
                                        <p:cTn id="29" dur="1" fill="hold">
                                          <p:stCondLst>
                                            <p:cond delay="0"/>
                                          </p:stCondLst>
                                        </p:cTn>
                                        <p:tgtEl>
                                          <p:spTgt spid="5">
                                            <p:graphicEl>
                                              <a:dgm id="{CC84B8EE-CB51-419C-AA5A-976B90F2892F}"/>
                                            </p:graphicEl>
                                          </p:spTgt>
                                        </p:tgtEl>
                                        <p:attrNameLst>
                                          <p:attrName>style.visibility</p:attrName>
                                        </p:attrNameLst>
                                      </p:cBhvr>
                                      <p:to>
                                        <p:strVal val="visible"/>
                                      </p:to>
                                    </p:set>
                                    <p:animEffect transition="in" filter="wipe(left)">
                                      <p:cBhvr>
                                        <p:cTn id="30" dur="500"/>
                                        <p:tgtEl>
                                          <p:spTgt spid="5">
                                            <p:graphicEl>
                                              <a:dgm id="{CC84B8EE-CB51-419C-AA5A-976B90F2892F}"/>
                                            </p:graphicEl>
                                          </p:spTgt>
                                        </p:tgtEl>
                                      </p:cBhvr>
                                    </p:animEffect>
                                  </p:childTnLst>
                                </p:cTn>
                              </p:par>
                            </p:childTnLst>
                          </p:cTn>
                        </p:par>
                        <p:par>
                          <p:cTn id="31" fill="hold">
                            <p:stCondLst>
                              <p:cond delay="4000"/>
                            </p:stCondLst>
                            <p:childTnLst>
                              <p:par>
                                <p:cTn id="32" presetID="22" presetClass="entr" presetSubtype="8" fill="hold" grpId="0" nodeType="afterEffect">
                                  <p:stCondLst>
                                    <p:cond delay="0"/>
                                  </p:stCondLst>
                                  <p:childTnLst>
                                    <p:set>
                                      <p:cBhvr>
                                        <p:cTn id="33" dur="1" fill="hold">
                                          <p:stCondLst>
                                            <p:cond delay="0"/>
                                          </p:stCondLst>
                                        </p:cTn>
                                        <p:tgtEl>
                                          <p:spTgt spid="5">
                                            <p:graphicEl>
                                              <a:dgm id="{E5BBBDA5-1083-43E0-A7C3-609BDA2221C8}"/>
                                            </p:graphicEl>
                                          </p:spTgt>
                                        </p:tgtEl>
                                        <p:attrNameLst>
                                          <p:attrName>style.visibility</p:attrName>
                                        </p:attrNameLst>
                                      </p:cBhvr>
                                      <p:to>
                                        <p:strVal val="visible"/>
                                      </p:to>
                                    </p:set>
                                    <p:animEffect transition="in" filter="wipe(left)">
                                      <p:cBhvr>
                                        <p:cTn id="34" dur="500"/>
                                        <p:tgtEl>
                                          <p:spTgt spid="5">
                                            <p:graphicEl>
                                              <a:dgm id="{E5BBBDA5-1083-43E0-A7C3-609BDA2221C8}"/>
                                            </p:graphicEl>
                                          </p:spTgt>
                                        </p:tgtEl>
                                      </p:cBhvr>
                                    </p:animEffect>
                                  </p:childTnLst>
                                </p:cTn>
                              </p:par>
                            </p:childTnLst>
                          </p:cTn>
                        </p:par>
                        <p:par>
                          <p:cTn id="35" fill="hold">
                            <p:stCondLst>
                              <p:cond delay="4500"/>
                            </p:stCondLst>
                            <p:childTnLst>
                              <p:par>
                                <p:cTn id="36" presetID="22" presetClass="entr" presetSubtype="8" fill="hold" grpId="0" nodeType="afterEffect">
                                  <p:stCondLst>
                                    <p:cond delay="0"/>
                                  </p:stCondLst>
                                  <p:childTnLst>
                                    <p:set>
                                      <p:cBhvr>
                                        <p:cTn id="37" dur="1" fill="hold">
                                          <p:stCondLst>
                                            <p:cond delay="0"/>
                                          </p:stCondLst>
                                        </p:cTn>
                                        <p:tgtEl>
                                          <p:spTgt spid="5">
                                            <p:graphicEl>
                                              <a:dgm id="{6F168861-A130-4E10-BA6C-1E82B4B5FE51}"/>
                                            </p:graphicEl>
                                          </p:spTgt>
                                        </p:tgtEl>
                                        <p:attrNameLst>
                                          <p:attrName>style.visibility</p:attrName>
                                        </p:attrNameLst>
                                      </p:cBhvr>
                                      <p:to>
                                        <p:strVal val="visible"/>
                                      </p:to>
                                    </p:set>
                                    <p:animEffect transition="in" filter="wipe(left)">
                                      <p:cBhvr>
                                        <p:cTn id="38" dur="500"/>
                                        <p:tgtEl>
                                          <p:spTgt spid="5">
                                            <p:graphicEl>
                                              <a:dgm id="{6F168861-A130-4E10-BA6C-1E82B4B5FE5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Graphic spid="5"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003261" y="3039160"/>
            <a:ext cx="7055923" cy="4386186"/>
          </a:xfrm>
        </p:spPr>
        <p:txBody>
          <a:bodyPr/>
          <a:lstStyle/>
          <a:p>
            <a:pPr algn="just"/>
            <a:endParaRPr lang="fr-FR" dirty="0"/>
          </a:p>
          <a:p>
            <a:pPr marL="36000" indent="0" algn="just">
              <a:buNone/>
            </a:pPr>
            <a:r>
              <a:rPr lang="fr-FR" sz="2800" b="1" dirty="0">
                <a:solidFill>
                  <a:srgbClr val="C00000"/>
                </a:solidFill>
              </a:rPr>
              <a:t>C’est faux </a:t>
            </a:r>
            <a:r>
              <a:rPr lang="fr-FR" sz="2800" b="1" dirty="0" smtClean="0">
                <a:solidFill>
                  <a:srgbClr val="C00000"/>
                </a:solidFill>
              </a:rPr>
              <a:t>…!</a:t>
            </a:r>
            <a:endParaRPr lang="fr-FR" b="1" dirty="0" smtClean="0">
              <a:solidFill>
                <a:srgbClr val="C00000"/>
              </a:solidFill>
            </a:endParaRPr>
          </a:p>
          <a:p>
            <a:pPr lvl="1" algn="just"/>
            <a:endParaRPr lang="fr-FR" dirty="0" smtClean="0"/>
          </a:p>
          <a:p>
            <a:pPr algn="just"/>
            <a:r>
              <a:rPr lang="fr-FR" dirty="0" smtClean="0"/>
              <a:t>Le DD vous permet d’éviter, en cas de dépense importante de puiser dans votre épargne ou d’emprunter de l’argent à vos proches.</a:t>
            </a:r>
          </a:p>
          <a:p>
            <a:pPr algn="just"/>
            <a:endParaRPr lang="fr-FR" sz="1000" dirty="0" smtClean="0"/>
          </a:p>
          <a:p>
            <a:pPr algn="just"/>
            <a:r>
              <a:rPr lang="fr-FR" dirty="0" smtClean="0"/>
              <a:t>Grâce à votre banque à distance, vous pouvez vérifier lorsque des paiements importants sont effectués, et vous avez le temps d’approvisionner votre compte. </a:t>
            </a:r>
          </a:p>
          <a:p>
            <a:pPr algn="just"/>
            <a:endParaRPr lang="fr-FR" sz="1400" dirty="0"/>
          </a:p>
          <a:p>
            <a:pPr algn="just"/>
            <a:endParaRPr lang="fr-FR" dirty="0"/>
          </a:p>
          <a:p>
            <a:pPr marL="36000" indent="0" algn="just">
              <a:buNone/>
            </a:pPr>
            <a:endParaRPr lang="fr-FR" sz="2400" dirty="0">
              <a:solidFill>
                <a:srgbClr val="FF0000"/>
              </a:solidFill>
            </a:endParaRPr>
          </a:p>
        </p:txBody>
      </p:sp>
      <p:sp>
        <p:nvSpPr>
          <p:cNvPr id="3" name="Espace réservé du texte 2"/>
          <p:cNvSpPr>
            <a:spLocks noGrp="1"/>
          </p:cNvSpPr>
          <p:nvPr>
            <p:ph type="body" sz="quarter" idx="12"/>
          </p:nvPr>
        </p:nvSpPr>
        <p:spPr/>
        <p:txBody>
          <a:bodyPr>
            <a:normAutofit fontScale="92500"/>
          </a:bodyPr>
          <a:lstStyle/>
          <a:p>
            <a:pPr algn="just"/>
            <a:r>
              <a:rPr lang="fr-FR" dirty="0" smtClean="0"/>
              <a:t>Le débit différé est souscrit dans 66% à l’initiative du client, et dans 93% des cas les utilisateurs réguliers sont satisfaits, si nous chassions quelques idées reçues ….</a:t>
            </a:r>
            <a:endParaRPr lang="fr-FR" dirty="0"/>
          </a:p>
        </p:txBody>
      </p:sp>
      <p:sp>
        <p:nvSpPr>
          <p:cNvPr id="4" name="Espace réservé du texte 3"/>
          <p:cNvSpPr>
            <a:spLocks noGrp="1"/>
          </p:cNvSpPr>
          <p:nvPr>
            <p:ph type="body" sz="quarter" idx="14"/>
          </p:nvPr>
        </p:nvSpPr>
        <p:spPr/>
        <p:txBody>
          <a:bodyPr/>
          <a:lstStyle/>
          <a:p>
            <a:r>
              <a:rPr lang="fr-FR" dirty="0"/>
              <a:t>Hdj du 18 mars 2021</a:t>
            </a:r>
          </a:p>
          <a:p>
            <a:endParaRPr lang="fr-FR" dirty="0"/>
          </a:p>
        </p:txBody>
      </p:sp>
      <p:pic>
        <p:nvPicPr>
          <p:cNvPr id="10242" name="Picture 2" descr="Main tenir le panneau vert coche et croix rouge. bon et faux pour les commentaires. concept d'icône de signe. . Vecteur Premium"/>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48238"/>
          <a:stretch/>
        </p:blipFill>
        <p:spPr bwMode="auto">
          <a:xfrm>
            <a:off x="-3069324" y="2127618"/>
            <a:ext cx="3086389" cy="4210050"/>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Ensemble de personnage barbu avec différents gestes et émotions. salutation, conversation, doute, gars avec un ordinateur portable, réfléchit, approbation. employé de l'entreprise ou consultant. style de dessin animé illustration vectorielle Vecteur Premium"/>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35962" t="50110" r="37550"/>
          <a:stretch/>
        </p:blipFill>
        <p:spPr bwMode="auto">
          <a:xfrm>
            <a:off x="10231503" y="1924807"/>
            <a:ext cx="1579418" cy="222870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Main tenir le panneau vert coche et croix rouge. bon et faux pour les commentaires. concept d'icône de signe. . Vecteur Premium"/>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1165"/>
          <a:stretch/>
        </p:blipFill>
        <p:spPr bwMode="auto">
          <a:xfrm flipH="1">
            <a:off x="-3069324" y="2127618"/>
            <a:ext cx="2914070" cy="42100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5"/>
          <p:cNvSpPr/>
          <p:nvPr/>
        </p:nvSpPr>
        <p:spPr>
          <a:xfrm>
            <a:off x="695325" y="1703730"/>
            <a:ext cx="9325998" cy="952466"/>
          </a:xfrm>
          <a:prstGeom prst="wedgeRoundRectCallout">
            <a:avLst>
              <a:gd name="adj1" fmla="val 55778"/>
              <a:gd name="adj2" fmla="val 21251"/>
              <a:gd name="adj3" fmla="val 1666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dirty="0">
                <a:solidFill>
                  <a:schemeClr val="tx1"/>
                </a:solidFill>
              </a:rPr>
              <a:t>Le DD c’est </a:t>
            </a:r>
            <a:r>
              <a:rPr lang="fr-FR" b="1" dirty="0">
                <a:solidFill>
                  <a:srgbClr val="C00000"/>
                </a:solidFill>
              </a:rPr>
              <a:t>risqué</a:t>
            </a:r>
            <a:r>
              <a:rPr lang="fr-FR" dirty="0">
                <a:solidFill>
                  <a:schemeClr val="tx1"/>
                </a:solidFill>
              </a:rPr>
              <a:t>, je n’aime pas trop car on dépense, on dépense sans s’en rendre compte, j’ai eu beaucoup d’amis surendettés à cause de cela ….</a:t>
            </a:r>
          </a:p>
        </p:txBody>
      </p:sp>
    </p:spTree>
    <p:extLst>
      <p:ext uri="{BB962C8B-B14F-4D97-AF65-F5344CB8AC3E}">
        <p14:creationId xmlns:p14="http://schemas.microsoft.com/office/powerpoint/2010/main" val="286417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45833E-6 3.7037E-7 L 0.23424 -0.00278 " pathEditMode="relative" rAng="0" ptsTypes="AA">
                                      <p:cBhvr>
                                        <p:cTn id="6" dur="1000" fill="hold"/>
                                        <p:tgtEl>
                                          <p:spTgt spid="10"/>
                                        </p:tgtEl>
                                        <p:attrNameLst>
                                          <p:attrName>ppt_x</p:attrName>
                                          <p:attrName>ppt_y</p:attrName>
                                        </p:attrNameLst>
                                      </p:cBhvr>
                                      <p:rCtr x="11719" y="-139"/>
                                    </p:animMotion>
                                  </p:childTnLst>
                                </p:cTn>
                              </p:par>
                            </p:childTnLst>
                          </p:cTn>
                        </p:par>
                        <p:par>
                          <p:cTn id="7" fill="hold">
                            <p:stCondLst>
                              <p:cond delay="1000"/>
                            </p:stCondLst>
                            <p:childTnLst>
                              <p:par>
                                <p:cTn id="8" presetID="22" presetClass="entr" presetSubtype="1" fill="hold" grpId="0" nodeType="after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up)">
                                      <p:cBhvr>
                                        <p:cTn id="10" dur="500"/>
                                        <p:tgtEl>
                                          <p:spTgt spid="2">
                                            <p:txEl>
                                              <p:pRg st="1" end="1"/>
                                            </p:txEl>
                                          </p:spTgt>
                                        </p:tgtEl>
                                      </p:cBhvr>
                                    </p:animEffect>
                                  </p:childTnLst>
                                </p:cTn>
                              </p:par>
                            </p:childTnLst>
                          </p:cTn>
                        </p:par>
                        <p:par>
                          <p:cTn id="11" fill="hold">
                            <p:stCondLst>
                              <p:cond delay="1500"/>
                            </p:stCondLst>
                            <p:childTnLst>
                              <p:par>
                                <p:cTn id="12" presetID="22" presetClass="entr" presetSubtype="1" fill="hold" grpId="0" nodeType="after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wipe(up)">
                                      <p:cBhvr>
                                        <p:cTn id="14" dur="500"/>
                                        <p:tgtEl>
                                          <p:spTgt spid="2">
                                            <p:txEl>
                                              <p:pRg st="3" end="3"/>
                                            </p:txEl>
                                          </p:spTgt>
                                        </p:tgtEl>
                                      </p:cBhvr>
                                    </p:animEffec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wipe(up)">
                                      <p:cBhvr>
                                        <p:cTn id="18"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003261" y="3039160"/>
            <a:ext cx="7055923" cy="4386186"/>
          </a:xfrm>
        </p:spPr>
        <p:txBody>
          <a:bodyPr/>
          <a:lstStyle/>
          <a:p>
            <a:pPr algn="just"/>
            <a:endParaRPr lang="fr-FR" dirty="0"/>
          </a:p>
          <a:p>
            <a:pPr marL="36000" indent="0" algn="just">
              <a:buNone/>
            </a:pPr>
            <a:r>
              <a:rPr lang="fr-FR" sz="2800" b="1" dirty="0">
                <a:solidFill>
                  <a:srgbClr val="C00000"/>
                </a:solidFill>
              </a:rPr>
              <a:t>C’est faux </a:t>
            </a:r>
            <a:r>
              <a:rPr lang="fr-FR" sz="2800" b="1" dirty="0" smtClean="0">
                <a:solidFill>
                  <a:srgbClr val="C00000"/>
                </a:solidFill>
              </a:rPr>
              <a:t>…!</a:t>
            </a:r>
            <a:endParaRPr lang="fr-FR" b="1" dirty="0" smtClean="0">
              <a:solidFill>
                <a:srgbClr val="C00000"/>
              </a:solidFill>
            </a:endParaRPr>
          </a:p>
          <a:p>
            <a:pPr lvl="1" algn="just"/>
            <a:endParaRPr lang="fr-FR" dirty="0" smtClean="0"/>
          </a:p>
          <a:p>
            <a:pPr algn="just"/>
            <a:r>
              <a:rPr lang="fr-FR" dirty="0" smtClean="0"/>
              <a:t>La gestion des dépenses cartes avec un DD équivaut à un système d’abonnement à l’usage, vous payez à la fin du mois seulement ce que vous avez dépensé, comme votre loyer ou votre gaz, électricité… </a:t>
            </a:r>
          </a:p>
          <a:p>
            <a:pPr algn="just"/>
            <a:endParaRPr lang="fr-FR" sz="500" dirty="0" smtClean="0"/>
          </a:p>
          <a:p>
            <a:pPr algn="just"/>
            <a:r>
              <a:rPr lang="fr-FR" dirty="0" smtClean="0"/>
              <a:t>Votre application mobile de banque à distance, tout comme le site internet de la CEGEE vous permettent à tout moment de savoir où vous en êtes, au fur et à mesure de vos achats. </a:t>
            </a:r>
          </a:p>
          <a:p>
            <a:pPr algn="just"/>
            <a:endParaRPr lang="fr-FR" sz="1400" dirty="0"/>
          </a:p>
          <a:p>
            <a:pPr algn="just"/>
            <a:endParaRPr lang="fr-FR" dirty="0"/>
          </a:p>
          <a:p>
            <a:pPr marL="36000" indent="0" algn="just">
              <a:buNone/>
            </a:pPr>
            <a:endParaRPr lang="fr-FR" sz="2400" dirty="0">
              <a:solidFill>
                <a:srgbClr val="FF0000"/>
              </a:solidFill>
            </a:endParaRPr>
          </a:p>
        </p:txBody>
      </p:sp>
      <p:sp>
        <p:nvSpPr>
          <p:cNvPr id="3" name="Espace réservé du texte 2"/>
          <p:cNvSpPr>
            <a:spLocks noGrp="1"/>
          </p:cNvSpPr>
          <p:nvPr>
            <p:ph type="body" sz="quarter" idx="12"/>
          </p:nvPr>
        </p:nvSpPr>
        <p:spPr/>
        <p:txBody>
          <a:bodyPr>
            <a:normAutofit fontScale="92500"/>
          </a:bodyPr>
          <a:lstStyle/>
          <a:p>
            <a:pPr algn="just"/>
            <a:r>
              <a:rPr lang="fr-FR" dirty="0" smtClean="0"/>
              <a:t>Le débit différé est souscrit dans 66% à l’initiative du client, et dans 93% des cas les utilisateurs réguliers sont satisfaits, si nous chassions quelques idées reçues ….</a:t>
            </a:r>
            <a:endParaRPr lang="fr-FR" dirty="0"/>
          </a:p>
        </p:txBody>
      </p:sp>
      <p:sp>
        <p:nvSpPr>
          <p:cNvPr id="4" name="Espace réservé du texte 3"/>
          <p:cNvSpPr>
            <a:spLocks noGrp="1"/>
          </p:cNvSpPr>
          <p:nvPr>
            <p:ph type="body" sz="quarter" idx="14"/>
          </p:nvPr>
        </p:nvSpPr>
        <p:spPr/>
        <p:txBody>
          <a:bodyPr/>
          <a:lstStyle/>
          <a:p>
            <a:r>
              <a:rPr lang="fr-FR" dirty="0"/>
              <a:t>Hdj du 18 mars 2021</a:t>
            </a:r>
          </a:p>
          <a:p>
            <a:endParaRPr lang="fr-FR" dirty="0"/>
          </a:p>
        </p:txBody>
      </p:sp>
      <p:pic>
        <p:nvPicPr>
          <p:cNvPr id="10242" name="Picture 2" descr="Main tenir le panneau vert coche et croix rouge. bon et faux pour les commentaires. concept d'icône de signe. . Vecteur Premium"/>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48238"/>
          <a:stretch/>
        </p:blipFill>
        <p:spPr bwMode="auto">
          <a:xfrm>
            <a:off x="-3069324" y="2127618"/>
            <a:ext cx="3086389" cy="4210050"/>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Ensemble de personnage barbu avec différents gestes et émotions. salutation, conversation, doute, gars avec un ordinateur portable, réfléchit, approbation. employé de l'entreprise ou consultant. style de dessin animé illustration vectorielle Vecteur Premium"/>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35962" t="50110" r="37550"/>
          <a:stretch/>
        </p:blipFill>
        <p:spPr bwMode="auto">
          <a:xfrm>
            <a:off x="10231503" y="1924807"/>
            <a:ext cx="1579418" cy="222870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Main tenir le panneau vert coche et croix rouge. bon et faux pour les commentaires. concept d'icône de signe. . Vecteur Premium"/>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1165"/>
          <a:stretch/>
        </p:blipFill>
        <p:spPr bwMode="auto">
          <a:xfrm flipH="1">
            <a:off x="-3069324" y="2127618"/>
            <a:ext cx="2914070" cy="42100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5"/>
          <p:cNvSpPr/>
          <p:nvPr/>
        </p:nvSpPr>
        <p:spPr>
          <a:xfrm>
            <a:off x="589529" y="1832160"/>
            <a:ext cx="9325998" cy="952466"/>
          </a:xfrm>
          <a:prstGeom prst="wedgeRoundRectCallout">
            <a:avLst>
              <a:gd name="adj1" fmla="val 55778"/>
              <a:gd name="adj2" fmla="val 21251"/>
              <a:gd name="adj3" fmla="val 1666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dirty="0">
                <a:solidFill>
                  <a:schemeClr val="tx1"/>
                </a:solidFill>
              </a:rPr>
              <a:t>Le DD c’est </a:t>
            </a:r>
            <a:r>
              <a:rPr lang="fr-FR" b="1" dirty="0" smtClean="0">
                <a:solidFill>
                  <a:schemeClr val="accent4">
                    <a:lumMod val="75000"/>
                  </a:schemeClr>
                </a:solidFill>
              </a:rPr>
              <a:t>compliqué</a:t>
            </a:r>
            <a:r>
              <a:rPr lang="fr-FR" dirty="0" smtClean="0">
                <a:solidFill>
                  <a:schemeClr val="tx1"/>
                </a:solidFill>
              </a:rPr>
              <a:t>, le problème c’est que l’on ne voit pas ce que l’on dépense, en DD je me dis que j’ai le temps, que je vais oublier, que je ne saurai plus ce que j’ai dépensé… </a:t>
            </a:r>
            <a:endParaRPr lang="fr-FR" dirty="0">
              <a:solidFill>
                <a:schemeClr val="tx1"/>
              </a:solidFill>
            </a:endParaRPr>
          </a:p>
        </p:txBody>
      </p:sp>
    </p:spTree>
    <p:extLst>
      <p:ext uri="{BB962C8B-B14F-4D97-AF65-F5344CB8AC3E}">
        <p14:creationId xmlns:p14="http://schemas.microsoft.com/office/powerpoint/2010/main" val="89592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45833E-6 3.7037E-7 L 0.23424 -0.00278 " pathEditMode="relative" rAng="0" ptsTypes="AA">
                                      <p:cBhvr>
                                        <p:cTn id="6" dur="1000" fill="hold"/>
                                        <p:tgtEl>
                                          <p:spTgt spid="10"/>
                                        </p:tgtEl>
                                        <p:attrNameLst>
                                          <p:attrName>ppt_x</p:attrName>
                                          <p:attrName>ppt_y</p:attrName>
                                        </p:attrNameLst>
                                      </p:cBhvr>
                                      <p:rCtr x="11719" y="-139"/>
                                    </p:animMotion>
                                  </p:childTnLst>
                                </p:cTn>
                              </p:par>
                            </p:childTnLst>
                          </p:cTn>
                        </p:par>
                        <p:par>
                          <p:cTn id="7" fill="hold">
                            <p:stCondLst>
                              <p:cond delay="1000"/>
                            </p:stCondLst>
                            <p:childTnLst>
                              <p:par>
                                <p:cTn id="8" presetID="22" presetClass="entr" presetSubtype="1" fill="hold" grpId="0" nodeType="after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up)">
                                      <p:cBhvr>
                                        <p:cTn id="10" dur="500"/>
                                        <p:tgtEl>
                                          <p:spTgt spid="2">
                                            <p:txEl>
                                              <p:pRg st="1" end="1"/>
                                            </p:txEl>
                                          </p:spTgt>
                                        </p:tgtEl>
                                      </p:cBhvr>
                                    </p:animEffect>
                                  </p:childTnLst>
                                </p:cTn>
                              </p:par>
                            </p:childTnLst>
                          </p:cTn>
                        </p:par>
                        <p:par>
                          <p:cTn id="11" fill="hold">
                            <p:stCondLst>
                              <p:cond delay="1500"/>
                            </p:stCondLst>
                            <p:childTnLst>
                              <p:par>
                                <p:cTn id="12" presetID="22" presetClass="entr" presetSubtype="1" fill="hold" grpId="0" nodeType="after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wipe(up)">
                                      <p:cBhvr>
                                        <p:cTn id="14" dur="500"/>
                                        <p:tgtEl>
                                          <p:spTgt spid="2">
                                            <p:txEl>
                                              <p:pRg st="3" end="3"/>
                                            </p:txEl>
                                          </p:spTgt>
                                        </p:tgtEl>
                                      </p:cBhvr>
                                    </p:animEffec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wipe(up)">
                                      <p:cBhvr>
                                        <p:cTn id="18"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98474" y="4444316"/>
            <a:ext cx="5929744" cy="143001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dirty="0" smtClean="0"/>
              <a:t>04</a:t>
            </a:r>
            <a:endParaRPr lang="fr-FR" dirty="0"/>
          </a:p>
        </p:txBody>
      </p:sp>
      <p:pic>
        <p:nvPicPr>
          <p:cNvPr id="5" name="Image 4"/>
          <p:cNvPicPr>
            <a:picLocks noChangeAspect="1"/>
          </p:cNvPicPr>
          <p:nvPr/>
        </p:nvPicPr>
        <p:blipFill>
          <a:blip r:embed="rId2"/>
          <a:stretch>
            <a:fillRect/>
          </a:stretch>
        </p:blipFill>
        <p:spPr>
          <a:xfrm>
            <a:off x="5098474" y="1619116"/>
            <a:ext cx="7224386" cy="4700423"/>
          </a:xfrm>
          <a:prstGeom prst="rect">
            <a:avLst/>
          </a:prstGeom>
        </p:spPr>
      </p:pic>
    </p:spTree>
    <p:extLst>
      <p:ext uri="{BB962C8B-B14F-4D97-AF65-F5344CB8AC3E}">
        <p14:creationId xmlns:p14="http://schemas.microsoft.com/office/powerpoint/2010/main" val="27306836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9617712" y="4518461"/>
            <a:ext cx="2193209" cy="1900396"/>
          </a:xfrm>
        </p:spPr>
        <p:txBody>
          <a:bodyPr>
            <a:normAutofit/>
          </a:bodyPr>
          <a:lstStyle/>
          <a:p>
            <a:pPr marL="36000" indent="0" algn="ctr">
              <a:buNone/>
            </a:pPr>
            <a:r>
              <a:rPr lang="fr-FR" dirty="0" smtClean="0"/>
              <a:t>Les opérations sont consultables immédiatement grâce à votre Banque à Distance. </a:t>
            </a:r>
          </a:p>
          <a:p>
            <a:pPr algn="ctr"/>
            <a:endParaRPr lang="fr-FR" sz="1400" dirty="0"/>
          </a:p>
          <a:p>
            <a:pPr algn="ctr"/>
            <a:endParaRPr lang="fr-FR" dirty="0"/>
          </a:p>
          <a:p>
            <a:pPr marL="36000" indent="0" algn="ctr">
              <a:buNone/>
            </a:pPr>
            <a:endParaRPr lang="fr-FR" sz="2400" dirty="0">
              <a:solidFill>
                <a:srgbClr val="FF0000"/>
              </a:solidFill>
            </a:endParaRPr>
          </a:p>
        </p:txBody>
      </p:sp>
      <p:sp>
        <p:nvSpPr>
          <p:cNvPr id="3" name="Espace réservé du texte 2"/>
          <p:cNvSpPr>
            <a:spLocks noGrp="1"/>
          </p:cNvSpPr>
          <p:nvPr>
            <p:ph type="body" sz="quarter" idx="12"/>
          </p:nvPr>
        </p:nvSpPr>
        <p:spPr/>
        <p:txBody>
          <a:bodyPr>
            <a:normAutofit/>
          </a:bodyPr>
          <a:lstStyle/>
          <a:p>
            <a:pPr algn="just"/>
            <a:r>
              <a:rPr lang="fr-FR" dirty="0" smtClean="0"/>
              <a:t>Comment notre client peut  piloter son débit différé … </a:t>
            </a:r>
            <a:endParaRPr lang="fr-FR" dirty="0"/>
          </a:p>
        </p:txBody>
      </p:sp>
      <p:sp>
        <p:nvSpPr>
          <p:cNvPr id="4" name="Espace réservé du texte 3"/>
          <p:cNvSpPr>
            <a:spLocks noGrp="1"/>
          </p:cNvSpPr>
          <p:nvPr>
            <p:ph type="body" sz="quarter" idx="14"/>
          </p:nvPr>
        </p:nvSpPr>
        <p:spPr/>
        <p:txBody>
          <a:bodyPr/>
          <a:lstStyle/>
          <a:p>
            <a:r>
              <a:rPr lang="fr-FR" dirty="0"/>
              <a:t>Hdj du 18 mars 2021</a:t>
            </a:r>
          </a:p>
          <a:p>
            <a:endParaRPr lang="fr-FR" dirty="0"/>
          </a:p>
        </p:txBody>
      </p:sp>
      <p:pic>
        <p:nvPicPr>
          <p:cNvPr id="11266" name="Picture 2" descr="Ensemble de personnage barbu avec différents gestes et émotions. salutation, conversation, doute, gars avec un ordinateur portable, réfléchit, approbation. employé de l'entreprise ou consultant. style de dessin animé illustration vectorielle Vecteur Premium"/>
          <p:cNvPicPr>
            <a:picLocks noChangeAspect="1" noChangeArrowheads="1"/>
          </p:cNvPicPr>
          <p:nvPr/>
        </p:nvPicPr>
        <p:blipFill rotWithShape="1">
          <a:blip r:embed="rId2">
            <a:clrChange>
              <a:clrFrom>
                <a:srgbClr val="FEFEFE"/>
              </a:clrFrom>
              <a:clrTo>
                <a:srgbClr val="FEFEFE">
                  <a:alpha val="0"/>
                </a:srgbClr>
              </a:clrTo>
            </a:clrChange>
            <a:extLst>
              <a:ext uri="{28A0092B-C50C-407E-A947-70E740481C1C}">
                <a14:useLocalDpi xmlns:a14="http://schemas.microsoft.com/office/drawing/2010/main" val="0"/>
              </a:ext>
            </a:extLst>
          </a:blip>
          <a:srcRect l="35962" t="50110" r="37550"/>
          <a:stretch/>
        </p:blipFill>
        <p:spPr bwMode="auto">
          <a:xfrm>
            <a:off x="10231503" y="1924807"/>
            <a:ext cx="1579418" cy="222870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5"/>
          <p:cNvSpPr/>
          <p:nvPr/>
        </p:nvSpPr>
        <p:spPr>
          <a:xfrm>
            <a:off x="4979743" y="1433917"/>
            <a:ext cx="4801165" cy="749900"/>
          </a:xfrm>
          <a:prstGeom prst="wedgeRoundRectCallout">
            <a:avLst>
              <a:gd name="adj1" fmla="val 66490"/>
              <a:gd name="adj2" fmla="val 49938"/>
              <a:gd name="adj3" fmla="val 1666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Comment puis-je visualiser mes achats ? </a:t>
            </a:r>
            <a:endParaRPr lang="fr-FR" dirty="0">
              <a:solidFill>
                <a:schemeClr val="tx1"/>
              </a:solidFill>
            </a:endParaRPr>
          </a:p>
        </p:txBody>
      </p:sp>
      <p:grpSp>
        <p:nvGrpSpPr>
          <p:cNvPr id="14" name="Groupe 13"/>
          <p:cNvGrpSpPr/>
          <p:nvPr/>
        </p:nvGrpSpPr>
        <p:grpSpPr>
          <a:xfrm>
            <a:off x="823153" y="1758414"/>
            <a:ext cx="2824138" cy="4496078"/>
            <a:chOff x="823153" y="1758414"/>
            <a:chExt cx="2824138" cy="4496078"/>
          </a:xfrm>
        </p:grpSpPr>
        <p:grpSp>
          <p:nvGrpSpPr>
            <p:cNvPr id="9" name="Groupe 8"/>
            <p:cNvGrpSpPr/>
            <p:nvPr/>
          </p:nvGrpSpPr>
          <p:grpSpPr>
            <a:xfrm>
              <a:off x="823153" y="1758414"/>
              <a:ext cx="2507669" cy="4480334"/>
              <a:chOff x="4282551" y="1416613"/>
              <a:chExt cx="3743509" cy="6688350"/>
            </a:xfrm>
          </p:grpSpPr>
          <p:grpSp>
            <p:nvGrpSpPr>
              <p:cNvPr id="5" name="Groupe 4"/>
              <p:cNvGrpSpPr/>
              <p:nvPr/>
            </p:nvGrpSpPr>
            <p:grpSpPr>
              <a:xfrm>
                <a:off x="4282551" y="1416613"/>
                <a:ext cx="3743509" cy="6688350"/>
                <a:chOff x="4282551" y="1416613"/>
                <a:chExt cx="3743509" cy="6688350"/>
              </a:xfrm>
            </p:grpSpPr>
            <p:pic>
              <p:nvPicPr>
                <p:cNvPr id="7170" name="Picture 2" descr="5b95ef25-cbf6-449b-8d24-91e9e9658630@dom10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899" b="5548"/>
                <a:stretch/>
              </p:blipFill>
              <p:spPr bwMode="auto">
                <a:xfrm>
                  <a:off x="4282551" y="1416613"/>
                  <a:ext cx="3743509" cy="668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5b95ef25-cbf6-449b-8d24-91e9e9658630@dom101"/>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val="0"/>
                    </a:ext>
                  </a:extLst>
                </a:blip>
                <a:srcRect l="48072" t="24853" b="71727"/>
                <a:stretch/>
              </p:blipFill>
              <p:spPr bwMode="auto">
                <a:xfrm>
                  <a:off x="6054921" y="2507535"/>
                  <a:ext cx="1943915" cy="27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Image 6"/>
              <p:cNvPicPr>
                <a:picLocks noChangeAspect="1"/>
              </p:cNvPicPr>
              <p:nvPr/>
            </p:nvPicPr>
            <p:blipFill>
              <a:blip r:embed="rId6">
                <a:extLst>
                  <a:ext uri="{BEBA8EAE-BF5A-486C-A8C5-ECC9F3942E4B}">
                    <a14:imgProps xmlns:a14="http://schemas.microsoft.com/office/drawing/2010/main">
                      <a14:imgLayer r:embed="rId7">
                        <a14:imgEffect>
                          <a14:artisticBlur/>
                        </a14:imgEffect>
                      </a14:imgLayer>
                    </a14:imgProps>
                  </a:ext>
                </a:extLst>
              </a:blip>
              <a:stretch>
                <a:fillRect/>
              </a:stretch>
            </p:blipFill>
            <p:spPr>
              <a:xfrm>
                <a:off x="6092332" y="2484031"/>
                <a:ext cx="1899214" cy="300595"/>
              </a:xfrm>
              <a:prstGeom prst="rect">
                <a:avLst/>
              </a:prstGeom>
            </p:spPr>
          </p:pic>
        </p:grpSp>
        <p:pic>
          <p:nvPicPr>
            <p:cNvPr id="8194" name="Picture 2" descr="iPhone ico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187" y="5121388"/>
              <a:ext cx="1133104" cy="11331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e 17"/>
          <p:cNvGrpSpPr/>
          <p:nvPr/>
        </p:nvGrpSpPr>
        <p:grpSpPr>
          <a:xfrm>
            <a:off x="3934690" y="2636996"/>
            <a:ext cx="5683022" cy="3767661"/>
            <a:chOff x="3934690" y="2636996"/>
            <a:chExt cx="5683022" cy="3767661"/>
          </a:xfrm>
        </p:grpSpPr>
        <p:pic>
          <p:nvPicPr>
            <p:cNvPr id="20" name="Image 19" descr="Capture d’écran"/>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34690" y="2636996"/>
              <a:ext cx="5395623" cy="34027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198" name="Picture 6" descr="Portable Computer ico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56623" y="4943568"/>
              <a:ext cx="1461089" cy="146108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0774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wipe(up)">
                                      <p:cBhvr>
                                        <p:cTn id="15"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9883894" y="4445216"/>
            <a:ext cx="2193209" cy="1369721"/>
          </a:xfrm>
        </p:spPr>
        <p:txBody>
          <a:bodyPr>
            <a:normAutofit fontScale="92500"/>
          </a:bodyPr>
          <a:lstStyle/>
          <a:p>
            <a:pPr marL="36000" indent="0" algn="ctr">
              <a:buNone/>
            </a:pPr>
            <a:r>
              <a:rPr lang="fr-FR" dirty="0" smtClean="0"/>
              <a:t>Les opérations sont consultables immédiatement dès l’écran de synthèse, le détail via le CT 0202</a:t>
            </a:r>
            <a:endParaRPr lang="fr-FR" sz="1400" dirty="0"/>
          </a:p>
          <a:p>
            <a:pPr algn="ctr"/>
            <a:endParaRPr lang="fr-FR" dirty="0"/>
          </a:p>
          <a:p>
            <a:pPr marL="36000" indent="0" algn="ctr">
              <a:buNone/>
            </a:pPr>
            <a:endParaRPr lang="fr-FR" sz="2400" dirty="0">
              <a:solidFill>
                <a:srgbClr val="FF0000"/>
              </a:solidFill>
            </a:endParaRPr>
          </a:p>
        </p:txBody>
      </p:sp>
      <p:sp>
        <p:nvSpPr>
          <p:cNvPr id="3" name="Espace réservé du texte 2"/>
          <p:cNvSpPr>
            <a:spLocks noGrp="1"/>
          </p:cNvSpPr>
          <p:nvPr>
            <p:ph type="body" sz="quarter" idx="12"/>
          </p:nvPr>
        </p:nvSpPr>
        <p:spPr/>
        <p:txBody>
          <a:bodyPr>
            <a:normAutofit/>
          </a:bodyPr>
          <a:lstStyle/>
          <a:p>
            <a:pPr algn="just"/>
            <a:r>
              <a:rPr lang="fr-FR" dirty="0" smtClean="0"/>
              <a:t>Comment le conseiller peut  suivre le  débit différé de ses clients …</a:t>
            </a:r>
            <a:endParaRPr lang="fr-FR" dirty="0"/>
          </a:p>
        </p:txBody>
      </p:sp>
      <p:sp>
        <p:nvSpPr>
          <p:cNvPr id="4" name="Espace réservé du texte 3"/>
          <p:cNvSpPr>
            <a:spLocks noGrp="1"/>
          </p:cNvSpPr>
          <p:nvPr>
            <p:ph type="body" sz="quarter" idx="14"/>
          </p:nvPr>
        </p:nvSpPr>
        <p:spPr/>
        <p:txBody>
          <a:bodyPr/>
          <a:lstStyle/>
          <a:p>
            <a:r>
              <a:rPr lang="fr-FR" dirty="0"/>
              <a:t>Hdj du 18 mars 2021</a:t>
            </a:r>
          </a:p>
          <a:p>
            <a:endParaRPr lang="fr-FR" dirty="0"/>
          </a:p>
        </p:txBody>
      </p:sp>
      <p:sp>
        <p:nvSpPr>
          <p:cNvPr id="6" name="Rectangle à coins arrondis 5"/>
          <p:cNvSpPr/>
          <p:nvPr/>
        </p:nvSpPr>
        <p:spPr>
          <a:xfrm>
            <a:off x="2022764" y="1324215"/>
            <a:ext cx="7543352" cy="749900"/>
          </a:xfrm>
          <a:prstGeom prst="wedgeRoundRectCallout">
            <a:avLst>
              <a:gd name="adj1" fmla="val 66730"/>
              <a:gd name="adj2" fmla="val 11140"/>
              <a:gd name="adj3" fmla="val 1666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Dès l’écran d’accueil pour le « </a:t>
            </a:r>
            <a:r>
              <a:rPr lang="fr-FR" b="1" dirty="0" smtClean="0">
                <a:solidFill>
                  <a:schemeClr val="tx1"/>
                </a:solidFill>
              </a:rPr>
              <a:t>cumul</a:t>
            </a:r>
            <a:r>
              <a:rPr lang="fr-FR" dirty="0" smtClean="0">
                <a:solidFill>
                  <a:schemeClr val="tx1"/>
                </a:solidFill>
              </a:rPr>
              <a:t> »  puis le « </a:t>
            </a:r>
            <a:r>
              <a:rPr lang="fr-FR" b="1" dirty="0" smtClean="0">
                <a:solidFill>
                  <a:schemeClr val="tx1"/>
                </a:solidFill>
              </a:rPr>
              <a:t>détail</a:t>
            </a:r>
            <a:r>
              <a:rPr lang="fr-FR" dirty="0" smtClean="0">
                <a:solidFill>
                  <a:schemeClr val="tx1"/>
                </a:solidFill>
              </a:rPr>
              <a:t> » via le ct 0202</a:t>
            </a:r>
            <a:endParaRPr lang="fr-FR" dirty="0">
              <a:solidFill>
                <a:schemeClr val="tx1"/>
              </a:solidFill>
            </a:endParaRPr>
          </a:p>
        </p:txBody>
      </p:sp>
      <p:pic>
        <p:nvPicPr>
          <p:cNvPr id="8" name="Image 7"/>
          <p:cNvPicPr>
            <a:picLocks noChangeAspect="1"/>
          </p:cNvPicPr>
          <p:nvPr/>
        </p:nvPicPr>
        <p:blipFill>
          <a:blip r:embed="rId2"/>
          <a:stretch>
            <a:fillRect/>
          </a:stretch>
        </p:blipFill>
        <p:spPr>
          <a:xfrm>
            <a:off x="436082" y="2296968"/>
            <a:ext cx="6706181" cy="40724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p:cNvPicPr>
            <a:picLocks noChangeAspect="1"/>
          </p:cNvPicPr>
          <p:nvPr/>
        </p:nvPicPr>
        <p:blipFill>
          <a:blip r:embed="rId3"/>
          <a:stretch>
            <a:fillRect/>
          </a:stretch>
        </p:blipFill>
        <p:spPr>
          <a:xfrm>
            <a:off x="7652225" y="3538812"/>
            <a:ext cx="1773995" cy="24244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1" name="Groupe 10">
            <a:extLst/>
          </p:cNvPr>
          <p:cNvGrpSpPr/>
          <p:nvPr/>
        </p:nvGrpSpPr>
        <p:grpSpPr>
          <a:xfrm>
            <a:off x="6461630" y="4153513"/>
            <a:ext cx="1256485" cy="1346742"/>
            <a:chOff x="9882188" y="1625601"/>
            <a:chExt cx="787400" cy="784225"/>
          </a:xfrm>
          <a:solidFill>
            <a:srgbClr val="333333"/>
          </a:solidFill>
        </p:grpSpPr>
        <p:sp>
          <p:nvSpPr>
            <p:cNvPr id="12" name="Freeform 51">
              <a:extLst/>
            </p:cNvPr>
            <p:cNvSpPr>
              <a:spLocks noEditPoints="1"/>
            </p:cNvSpPr>
            <p:nvPr/>
          </p:nvSpPr>
          <p:spPr bwMode="auto">
            <a:xfrm>
              <a:off x="9882188" y="1625601"/>
              <a:ext cx="536575" cy="536575"/>
            </a:xfrm>
            <a:custGeom>
              <a:avLst/>
              <a:gdLst>
                <a:gd name="T0" fmla="*/ 66 w 133"/>
                <a:gd name="T1" fmla="*/ 133 h 133"/>
                <a:gd name="T2" fmla="*/ 0 w 133"/>
                <a:gd name="T3" fmla="*/ 67 h 133"/>
                <a:gd name="T4" fmla="*/ 66 w 133"/>
                <a:gd name="T5" fmla="*/ 0 h 133"/>
                <a:gd name="T6" fmla="*/ 133 w 133"/>
                <a:gd name="T7" fmla="*/ 67 h 133"/>
                <a:gd name="T8" fmla="*/ 66 w 133"/>
                <a:gd name="T9" fmla="*/ 133 h 133"/>
                <a:gd name="T10" fmla="*/ 66 w 133"/>
                <a:gd name="T11" fmla="*/ 6 h 133"/>
                <a:gd name="T12" fmla="*/ 6 w 133"/>
                <a:gd name="T13" fmla="*/ 67 h 133"/>
                <a:gd name="T14" fmla="*/ 66 w 133"/>
                <a:gd name="T15" fmla="*/ 127 h 133"/>
                <a:gd name="T16" fmla="*/ 127 w 133"/>
                <a:gd name="T17" fmla="*/ 67 h 133"/>
                <a:gd name="T18" fmla="*/ 66 w 133"/>
                <a:gd name="T19" fmla="*/ 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66" y="133"/>
                  </a:moveTo>
                  <a:cubicBezTo>
                    <a:pt x="30" y="133"/>
                    <a:pt x="0" y="103"/>
                    <a:pt x="0" y="67"/>
                  </a:cubicBezTo>
                  <a:cubicBezTo>
                    <a:pt x="0" y="30"/>
                    <a:pt x="30" y="0"/>
                    <a:pt x="66" y="0"/>
                  </a:cubicBezTo>
                  <a:cubicBezTo>
                    <a:pt x="103" y="0"/>
                    <a:pt x="133" y="30"/>
                    <a:pt x="133" y="67"/>
                  </a:cubicBezTo>
                  <a:cubicBezTo>
                    <a:pt x="133" y="103"/>
                    <a:pt x="103" y="133"/>
                    <a:pt x="66" y="133"/>
                  </a:cubicBezTo>
                  <a:close/>
                  <a:moveTo>
                    <a:pt x="66" y="6"/>
                  </a:moveTo>
                  <a:cubicBezTo>
                    <a:pt x="33" y="6"/>
                    <a:pt x="6" y="33"/>
                    <a:pt x="6" y="67"/>
                  </a:cubicBezTo>
                  <a:cubicBezTo>
                    <a:pt x="6" y="100"/>
                    <a:pt x="33" y="127"/>
                    <a:pt x="66" y="127"/>
                  </a:cubicBezTo>
                  <a:cubicBezTo>
                    <a:pt x="100" y="127"/>
                    <a:pt x="127" y="100"/>
                    <a:pt x="127" y="67"/>
                  </a:cubicBezTo>
                  <a:cubicBezTo>
                    <a:pt x="127" y="33"/>
                    <a:pt x="100" y="6"/>
                    <a:pt x="66" y="6"/>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defRPr/>
              </a:pPr>
              <a:endParaRPr lang="fr-FR" sz="1350" kern="0" dirty="0">
                <a:solidFill>
                  <a:prstClr val="black"/>
                </a:solidFill>
                <a:latin typeface="ubuntu"/>
                <a:cs typeface="Arial" pitchFamily="34" charset="0"/>
              </a:endParaRPr>
            </a:p>
          </p:txBody>
        </p:sp>
        <p:sp>
          <p:nvSpPr>
            <p:cNvPr id="13" name="Freeform 52">
              <a:extLst/>
            </p:cNvPr>
            <p:cNvSpPr>
              <a:spLocks/>
            </p:cNvSpPr>
            <p:nvPr/>
          </p:nvSpPr>
          <p:spPr bwMode="auto">
            <a:xfrm>
              <a:off x="9939338" y="1682751"/>
              <a:ext cx="225425" cy="225425"/>
            </a:xfrm>
            <a:custGeom>
              <a:avLst/>
              <a:gdLst>
                <a:gd name="T0" fmla="*/ 3 w 56"/>
                <a:gd name="T1" fmla="*/ 56 h 56"/>
                <a:gd name="T2" fmla="*/ 0 w 56"/>
                <a:gd name="T3" fmla="*/ 53 h 56"/>
                <a:gd name="T4" fmla="*/ 53 w 56"/>
                <a:gd name="T5" fmla="*/ 0 h 56"/>
                <a:gd name="T6" fmla="*/ 56 w 56"/>
                <a:gd name="T7" fmla="*/ 3 h 56"/>
                <a:gd name="T8" fmla="*/ 53 w 56"/>
                <a:gd name="T9" fmla="*/ 6 h 56"/>
                <a:gd name="T10" fmla="*/ 6 w 56"/>
                <a:gd name="T11" fmla="*/ 53 h 56"/>
                <a:gd name="T12" fmla="*/ 3 w 56"/>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56" h="56">
                  <a:moveTo>
                    <a:pt x="3" y="56"/>
                  </a:moveTo>
                  <a:cubicBezTo>
                    <a:pt x="1" y="56"/>
                    <a:pt x="0" y="55"/>
                    <a:pt x="0" y="53"/>
                  </a:cubicBezTo>
                  <a:cubicBezTo>
                    <a:pt x="0" y="24"/>
                    <a:pt x="24" y="0"/>
                    <a:pt x="53" y="0"/>
                  </a:cubicBezTo>
                  <a:cubicBezTo>
                    <a:pt x="55" y="0"/>
                    <a:pt x="56" y="1"/>
                    <a:pt x="56" y="3"/>
                  </a:cubicBezTo>
                  <a:cubicBezTo>
                    <a:pt x="56" y="5"/>
                    <a:pt x="55" y="6"/>
                    <a:pt x="53" y="6"/>
                  </a:cubicBezTo>
                  <a:cubicBezTo>
                    <a:pt x="27" y="6"/>
                    <a:pt x="6" y="27"/>
                    <a:pt x="6" y="53"/>
                  </a:cubicBezTo>
                  <a:cubicBezTo>
                    <a:pt x="6" y="55"/>
                    <a:pt x="5" y="56"/>
                    <a:pt x="3" y="5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defRPr/>
              </a:pPr>
              <a:endParaRPr lang="fr-FR" sz="1350" kern="0" dirty="0">
                <a:solidFill>
                  <a:prstClr val="black"/>
                </a:solidFill>
                <a:latin typeface="ubuntu"/>
                <a:cs typeface="Arial" pitchFamily="34" charset="0"/>
              </a:endParaRPr>
            </a:p>
          </p:txBody>
        </p:sp>
        <p:sp>
          <p:nvSpPr>
            <p:cNvPr id="14" name="Freeform 53">
              <a:extLst/>
            </p:cNvPr>
            <p:cNvSpPr>
              <a:spLocks noEditPoints="1"/>
            </p:cNvSpPr>
            <p:nvPr/>
          </p:nvSpPr>
          <p:spPr bwMode="auto">
            <a:xfrm>
              <a:off x="10310813" y="2054226"/>
              <a:ext cx="358775" cy="355600"/>
            </a:xfrm>
            <a:custGeom>
              <a:avLst/>
              <a:gdLst>
                <a:gd name="T0" fmla="*/ 70 w 89"/>
                <a:gd name="T1" fmla="*/ 88 h 88"/>
                <a:gd name="T2" fmla="*/ 58 w 89"/>
                <a:gd name="T3" fmla="*/ 83 h 88"/>
                <a:gd name="T4" fmla="*/ 5 w 89"/>
                <a:gd name="T5" fmla="*/ 30 h 88"/>
                <a:gd name="T6" fmla="*/ 0 w 89"/>
                <a:gd name="T7" fmla="*/ 18 h 88"/>
                <a:gd name="T8" fmla="*/ 5 w 89"/>
                <a:gd name="T9" fmla="*/ 5 h 88"/>
                <a:gd name="T10" fmla="*/ 17 w 89"/>
                <a:gd name="T11" fmla="*/ 0 h 88"/>
                <a:gd name="T12" fmla="*/ 29 w 89"/>
                <a:gd name="T13" fmla="*/ 5 h 88"/>
                <a:gd name="T14" fmla="*/ 82 w 89"/>
                <a:gd name="T15" fmla="*/ 59 h 88"/>
                <a:gd name="T16" fmla="*/ 82 w 89"/>
                <a:gd name="T17" fmla="*/ 83 h 88"/>
                <a:gd name="T18" fmla="*/ 70 w 89"/>
                <a:gd name="T19" fmla="*/ 88 h 88"/>
                <a:gd name="T20" fmla="*/ 17 w 89"/>
                <a:gd name="T21" fmla="*/ 7 h 88"/>
                <a:gd name="T22" fmla="*/ 9 w 89"/>
                <a:gd name="T23" fmla="*/ 10 h 88"/>
                <a:gd name="T24" fmla="*/ 6 w 89"/>
                <a:gd name="T25" fmla="*/ 18 h 88"/>
                <a:gd name="T26" fmla="*/ 9 w 89"/>
                <a:gd name="T27" fmla="*/ 25 h 88"/>
                <a:gd name="T28" fmla="*/ 62 w 89"/>
                <a:gd name="T29" fmla="*/ 78 h 88"/>
                <a:gd name="T30" fmla="*/ 78 w 89"/>
                <a:gd name="T31" fmla="*/ 78 h 88"/>
                <a:gd name="T32" fmla="*/ 78 w 89"/>
                <a:gd name="T33" fmla="*/ 63 h 88"/>
                <a:gd name="T34" fmla="*/ 25 w 89"/>
                <a:gd name="T35" fmla="*/ 10 h 88"/>
                <a:gd name="T36" fmla="*/ 25 w 89"/>
                <a:gd name="T37" fmla="*/ 10 h 88"/>
                <a:gd name="T38" fmla="*/ 17 w 89"/>
                <a:gd name="T39" fmla="*/ 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88">
                  <a:moveTo>
                    <a:pt x="70" y="88"/>
                  </a:moveTo>
                  <a:cubicBezTo>
                    <a:pt x="66" y="88"/>
                    <a:pt x="61" y="86"/>
                    <a:pt x="58" y="83"/>
                  </a:cubicBezTo>
                  <a:cubicBezTo>
                    <a:pt x="5" y="30"/>
                    <a:pt x="5" y="30"/>
                    <a:pt x="5" y="30"/>
                  </a:cubicBezTo>
                  <a:cubicBezTo>
                    <a:pt x="2" y="27"/>
                    <a:pt x="0" y="22"/>
                    <a:pt x="0" y="18"/>
                  </a:cubicBezTo>
                  <a:cubicBezTo>
                    <a:pt x="0" y="13"/>
                    <a:pt x="2" y="9"/>
                    <a:pt x="5" y="5"/>
                  </a:cubicBezTo>
                  <a:cubicBezTo>
                    <a:pt x="8" y="2"/>
                    <a:pt x="12" y="0"/>
                    <a:pt x="17" y="0"/>
                  </a:cubicBezTo>
                  <a:cubicBezTo>
                    <a:pt x="22" y="0"/>
                    <a:pt x="26" y="2"/>
                    <a:pt x="29" y="5"/>
                  </a:cubicBezTo>
                  <a:cubicBezTo>
                    <a:pt x="82" y="59"/>
                    <a:pt x="82" y="59"/>
                    <a:pt x="82" y="59"/>
                  </a:cubicBezTo>
                  <a:cubicBezTo>
                    <a:pt x="89" y="65"/>
                    <a:pt x="89" y="76"/>
                    <a:pt x="82" y="83"/>
                  </a:cubicBezTo>
                  <a:cubicBezTo>
                    <a:pt x="79" y="86"/>
                    <a:pt x="74" y="88"/>
                    <a:pt x="70" y="88"/>
                  </a:cubicBezTo>
                  <a:close/>
                  <a:moveTo>
                    <a:pt x="17" y="7"/>
                  </a:moveTo>
                  <a:cubicBezTo>
                    <a:pt x="14" y="7"/>
                    <a:pt x="11" y="8"/>
                    <a:pt x="9" y="10"/>
                  </a:cubicBezTo>
                  <a:cubicBezTo>
                    <a:pt x="7" y="12"/>
                    <a:pt x="6" y="15"/>
                    <a:pt x="6" y="18"/>
                  </a:cubicBezTo>
                  <a:cubicBezTo>
                    <a:pt x="6" y="21"/>
                    <a:pt x="7" y="23"/>
                    <a:pt x="9" y="25"/>
                  </a:cubicBezTo>
                  <a:cubicBezTo>
                    <a:pt x="62" y="78"/>
                    <a:pt x="62" y="78"/>
                    <a:pt x="62" y="78"/>
                  </a:cubicBezTo>
                  <a:cubicBezTo>
                    <a:pt x="67" y="83"/>
                    <a:pt x="73" y="83"/>
                    <a:pt x="78" y="78"/>
                  </a:cubicBezTo>
                  <a:cubicBezTo>
                    <a:pt x="82" y="74"/>
                    <a:pt x="82" y="67"/>
                    <a:pt x="78" y="63"/>
                  </a:cubicBezTo>
                  <a:cubicBezTo>
                    <a:pt x="25" y="10"/>
                    <a:pt x="25" y="10"/>
                    <a:pt x="25" y="10"/>
                  </a:cubicBezTo>
                  <a:cubicBezTo>
                    <a:pt x="25" y="10"/>
                    <a:pt x="25" y="10"/>
                    <a:pt x="25" y="10"/>
                  </a:cubicBezTo>
                  <a:cubicBezTo>
                    <a:pt x="23" y="8"/>
                    <a:pt x="20" y="7"/>
                    <a:pt x="17"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defRPr/>
              </a:pPr>
              <a:endParaRPr lang="fr-FR" sz="1350" kern="0" dirty="0">
                <a:solidFill>
                  <a:prstClr val="black"/>
                </a:solidFill>
                <a:latin typeface="ubuntu"/>
                <a:cs typeface="Arial" pitchFamily="34" charset="0"/>
              </a:endParaRPr>
            </a:p>
          </p:txBody>
        </p:sp>
      </p:grpSp>
      <p:pic>
        <p:nvPicPr>
          <p:cNvPr id="15" name="Image 14"/>
          <p:cNvPicPr>
            <a:picLocks noChangeAspect="1"/>
          </p:cNvPicPr>
          <p:nvPr/>
        </p:nvPicPr>
        <p:blipFill>
          <a:blip r:embed="rId4"/>
          <a:stretch>
            <a:fillRect/>
          </a:stretch>
        </p:blipFill>
        <p:spPr>
          <a:xfrm>
            <a:off x="9883894" y="4445216"/>
            <a:ext cx="2066487" cy="19934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Rectangle 15"/>
          <p:cNvSpPr/>
          <p:nvPr/>
        </p:nvSpPr>
        <p:spPr>
          <a:xfrm>
            <a:off x="3789172" y="3489296"/>
            <a:ext cx="1281592" cy="1326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Picture 4" descr="Jeu de geste femme dessin animé Vecteur gratui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64279" y="961358"/>
            <a:ext cx="13716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867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7" presetClass="path" presetSubtype="0" accel="50000" decel="50000" fill="hold" nodeType="clickEffect">
                                  <p:stCondLst>
                                    <p:cond delay="0"/>
                                  </p:stCondLst>
                                  <p:childTnLst>
                                    <p:animMotion origin="layout" path="M -0.01042 -0.03078 L 0.02318 0.01713 C 0.03008 0.02801 0.04115 0.03588 0.05313 0.03889 C 0.0668 0.04236 0.07813 0.04005 0.08646 0.03311 L 0.1263 0.00348 " pathEditMode="relative" rAng="480000" ptsTypes="AAAAA">
                                      <p:cBhvr>
                                        <p:cTn id="11" dur="2000" fill="hold"/>
                                        <p:tgtEl>
                                          <p:spTgt spid="11"/>
                                        </p:tgtEl>
                                        <p:attrNameLst>
                                          <p:attrName>ppt_x</p:attrName>
                                          <p:attrName>ppt_y</p:attrName>
                                        </p:attrNameLst>
                                      </p:cBhvr>
                                      <p:rCtr x="6628" y="435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3"/>
          <p:cNvSpPr>
            <a:spLocks noGrp="1"/>
          </p:cNvSpPr>
          <p:nvPr>
            <p:ph type="body" sz="quarter" idx="14"/>
          </p:nvPr>
        </p:nvSpPr>
        <p:spPr>
          <a:xfrm>
            <a:off x="4376057" y="137054"/>
            <a:ext cx="7300006" cy="231246"/>
          </a:xfrm>
        </p:spPr>
        <p:txBody>
          <a:bodyPr/>
          <a:lstStyle/>
          <a:p>
            <a:r>
              <a:rPr lang="fr-FR" dirty="0"/>
              <a:t>Hdj du 18 mars 2021</a:t>
            </a:r>
          </a:p>
        </p:txBody>
      </p:sp>
      <p:sp>
        <p:nvSpPr>
          <p:cNvPr id="3" name="Espace réservé du texte 2"/>
          <p:cNvSpPr>
            <a:spLocks noGrp="1"/>
          </p:cNvSpPr>
          <p:nvPr>
            <p:ph type="body" sz="quarter" idx="12"/>
          </p:nvPr>
        </p:nvSpPr>
        <p:spPr/>
        <p:txBody>
          <a:bodyPr>
            <a:normAutofit/>
          </a:bodyPr>
          <a:lstStyle/>
          <a:p>
            <a:r>
              <a:rPr lang="fr-FR" dirty="0" smtClean="0"/>
              <a:t>Pour les conseillers, la vente de cartes DD impacte la part variable, sur le baromètre </a:t>
            </a:r>
            <a:endParaRPr lang="fr-FR" dirty="0"/>
          </a:p>
        </p:txBody>
      </p:sp>
      <p:sp>
        <p:nvSpPr>
          <p:cNvPr id="4" name="Espace réservé du contenu 3"/>
          <p:cNvSpPr>
            <a:spLocks noGrp="1"/>
          </p:cNvSpPr>
          <p:nvPr>
            <p:ph idx="1"/>
          </p:nvPr>
        </p:nvSpPr>
        <p:spPr>
          <a:xfrm>
            <a:off x="695325" y="1602907"/>
            <a:ext cx="10513002" cy="4667264"/>
          </a:xfrm>
        </p:spPr>
        <p:txBody>
          <a:bodyPr>
            <a:normAutofit/>
          </a:bodyPr>
          <a:lstStyle/>
          <a:p>
            <a:pPr algn="just"/>
            <a:r>
              <a:rPr lang="fr-FR" b="1" dirty="0" smtClean="0"/>
              <a:t>Concrètement comment cela fonctionne ?</a:t>
            </a:r>
          </a:p>
          <a:p>
            <a:pPr algn="just"/>
            <a:endParaRPr lang="fr-FR" dirty="0"/>
          </a:p>
          <a:p>
            <a:pPr lvl="1" algn="just"/>
            <a:r>
              <a:rPr lang="fr-FR" sz="1600" dirty="0" smtClean="0"/>
              <a:t>Les ventes nettes de cartes DD impactent dès le niveau « Classique » le Baromètre dans l’univers Bancarisation, rubrique Ventes nettes pondérées, les cartes HDG apportant une pondération supérieure.</a:t>
            </a:r>
          </a:p>
          <a:p>
            <a:pPr marL="468000" lvl="1" indent="0" algn="just">
              <a:buNone/>
            </a:pPr>
            <a:endParaRPr lang="fr-FR" dirty="0" smtClean="0"/>
          </a:p>
          <a:p>
            <a:pPr algn="just"/>
            <a:endParaRPr lang="fr-FR" dirty="0" smtClean="0"/>
          </a:p>
        </p:txBody>
      </p:sp>
      <p:sp>
        <p:nvSpPr>
          <p:cNvPr id="5" name="ZoneTexte 4"/>
          <p:cNvSpPr txBox="1"/>
          <p:nvPr/>
        </p:nvSpPr>
        <p:spPr>
          <a:xfrm>
            <a:off x="7854358" y="3788044"/>
            <a:ext cx="2986261" cy="1477328"/>
          </a:xfrm>
          <a:prstGeom prst="rect">
            <a:avLst/>
          </a:prstGeom>
          <a:noFill/>
        </p:spPr>
        <p:txBody>
          <a:bodyPr wrap="square" rtlCol="0">
            <a:spAutoFit/>
          </a:bodyPr>
          <a:lstStyle/>
          <a:p>
            <a:pPr algn="just"/>
            <a:r>
              <a:rPr lang="fr-FR" b="1" dirty="0" smtClean="0">
                <a:solidFill>
                  <a:schemeClr val="tx1">
                    <a:lumMod val="75000"/>
                    <a:lumOff val="25000"/>
                  </a:schemeClr>
                </a:solidFill>
              </a:rPr>
              <a:t>Périmètre Cartes</a:t>
            </a:r>
          </a:p>
          <a:p>
            <a:pPr algn="just"/>
            <a:r>
              <a:rPr lang="fr-FR" dirty="0" smtClean="0">
                <a:solidFill>
                  <a:schemeClr val="tx1">
                    <a:lumMod val="75000"/>
                    <a:lumOff val="25000"/>
                  </a:schemeClr>
                </a:solidFill>
              </a:rPr>
              <a:t>Toutes Ventes Nettes de cartes sont valorisées dans le Baromètre selon la pondération ci-contre. </a:t>
            </a:r>
            <a:endParaRPr lang="fr-FR" dirty="0">
              <a:solidFill>
                <a:schemeClr val="tx1">
                  <a:lumMod val="75000"/>
                  <a:lumOff val="25000"/>
                </a:schemeClr>
              </a:solidFill>
            </a:endParaRPr>
          </a:p>
        </p:txBody>
      </p:sp>
      <p:pic>
        <p:nvPicPr>
          <p:cNvPr id="7" name="Image 6"/>
          <p:cNvPicPr>
            <a:picLocks noChangeAspect="1"/>
          </p:cNvPicPr>
          <p:nvPr/>
        </p:nvPicPr>
        <p:blipFill rotWithShape="1">
          <a:blip r:embed="rId2"/>
          <a:srcRect r="606" b="1256"/>
          <a:stretch/>
        </p:blipFill>
        <p:spPr>
          <a:xfrm>
            <a:off x="2266646" y="3223259"/>
            <a:ext cx="5185713" cy="2903221"/>
          </a:xfrm>
          <a:prstGeom prst="rect">
            <a:avLst/>
          </a:prstGeom>
        </p:spPr>
      </p:pic>
    </p:spTree>
    <p:extLst>
      <p:ext uri="{BB962C8B-B14F-4D97-AF65-F5344CB8AC3E}">
        <p14:creationId xmlns:p14="http://schemas.microsoft.com/office/powerpoint/2010/main" val="26615302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pPr algn="just"/>
            <a:r>
              <a:rPr lang="fr-FR" dirty="0" smtClean="0"/>
              <a:t>Au </a:t>
            </a:r>
            <a:r>
              <a:rPr lang="fr-FR" dirty="0"/>
              <a:t>final </a:t>
            </a:r>
            <a:r>
              <a:rPr lang="fr-FR" dirty="0" smtClean="0"/>
              <a:t>le débit différé, c’est vous qui en parlez le mieux , voici quelques bonnes pratiques recueillies au travers des territoires de la CEGEE</a:t>
            </a:r>
            <a:endParaRPr lang="fr-FR" dirty="0"/>
          </a:p>
        </p:txBody>
      </p:sp>
      <p:sp>
        <p:nvSpPr>
          <p:cNvPr id="4" name="Espace réservé du texte 3"/>
          <p:cNvSpPr>
            <a:spLocks noGrp="1"/>
          </p:cNvSpPr>
          <p:nvPr>
            <p:ph type="body" sz="quarter" idx="14"/>
          </p:nvPr>
        </p:nvSpPr>
        <p:spPr/>
        <p:txBody>
          <a:bodyPr/>
          <a:lstStyle/>
          <a:p>
            <a:r>
              <a:rPr lang="fr-FR" dirty="0"/>
              <a:t>Hdj du 18 mars 2021</a:t>
            </a:r>
          </a:p>
          <a:p>
            <a:endParaRPr lang="fr-FR" dirty="0"/>
          </a:p>
        </p:txBody>
      </p:sp>
      <p:grpSp>
        <p:nvGrpSpPr>
          <p:cNvPr id="8" name="Groupe 7"/>
          <p:cNvGrpSpPr/>
          <p:nvPr/>
        </p:nvGrpSpPr>
        <p:grpSpPr>
          <a:xfrm>
            <a:off x="791526" y="1635125"/>
            <a:ext cx="5661025" cy="4695825"/>
            <a:chOff x="3152775" y="1576387"/>
            <a:chExt cx="5661025" cy="4695825"/>
          </a:xfrm>
        </p:grpSpPr>
        <p:pic>
          <p:nvPicPr>
            <p:cNvPr id="6" name="Image 5"/>
            <p:cNvPicPr>
              <a:picLocks noChangeAspect="1"/>
            </p:cNvPicPr>
            <p:nvPr/>
          </p:nvPicPr>
          <p:blipFill rotWithShape="1">
            <a:blip r:embed="rId2"/>
            <a:srcRect r="3830"/>
            <a:stretch/>
          </p:blipFill>
          <p:spPr>
            <a:xfrm>
              <a:off x="3152775" y="1576387"/>
              <a:ext cx="5661025" cy="4695825"/>
            </a:xfrm>
            <a:prstGeom prst="rect">
              <a:avLst/>
            </a:prstGeom>
          </p:spPr>
        </p:pic>
        <p:sp>
          <p:nvSpPr>
            <p:cNvPr id="7" name="Rectangle 6"/>
            <p:cNvSpPr/>
            <p:nvPr/>
          </p:nvSpPr>
          <p:spPr>
            <a:xfrm>
              <a:off x="6007100" y="1576387"/>
              <a:ext cx="22860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0" name="Picture 2" descr="Sphères avec des personnes Vecteur gratuit"/>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52236" b="68850" l="18530" r="33067"/>
                    </a14:imgEffect>
                  </a14:imgLayer>
                </a14:imgProps>
              </a:ext>
              <a:ext uri="{28A0092B-C50C-407E-A947-70E740481C1C}">
                <a14:useLocalDpi xmlns:a14="http://schemas.microsoft.com/office/drawing/2010/main" val="0"/>
              </a:ext>
            </a:extLst>
          </a:blip>
          <a:srcRect l="18835" t="50368" r="65829" b="28971"/>
          <a:stretch/>
        </p:blipFill>
        <p:spPr bwMode="auto">
          <a:xfrm>
            <a:off x="5017450" y="4226716"/>
            <a:ext cx="914401" cy="12319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phères avec des personnes Vecteur gratuit"/>
          <p:cNvPicPr>
            <a:picLocks noChangeAspect="1" noChangeArrowheads="1"/>
          </p:cNvPicPr>
          <p:nvPr/>
        </p:nvPicPr>
        <p:blipFill rotWithShape="1">
          <a:blip r:embed="rId5">
            <a:extLst>
              <a:ext uri="{BEBA8EAE-BF5A-486C-A8C5-ECC9F3942E4B}">
                <a14:imgProps xmlns:a14="http://schemas.microsoft.com/office/drawing/2010/main">
                  <a14:imgLayer r:embed="rId4">
                    <a14:imgEffect>
                      <a14:backgroundRemoval t="52077" b="70128" l="1597" r="20128">
                        <a14:foregroundMark x1="15495" y1="60543" x2="6709" y2="65495"/>
                        <a14:foregroundMark x1="6550" y1="60543" x2="12141" y2="63578"/>
                        <a14:foregroundMark x1="16773" y1="63259" x2="10383" y2="66454"/>
                        <a14:foregroundMark x1="15495" y1="64377" x2="13578" y2="66933"/>
                      </a14:backgroundRemoval>
                    </a14:imgEffect>
                  </a14:imgLayer>
                </a14:imgProps>
              </a:ext>
              <a:ext uri="{28A0092B-C50C-407E-A947-70E740481C1C}">
                <a14:useLocalDpi xmlns:a14="http://schemas.microsoft.com/office/drawing/2010/main" val="0"/>
              </a:ext>
            </a:extLst>
          </a:blip>
          <a:srcRect t="51433" r="81378" b="30037"/>
          <a:stretch/>
        </p:blipFill>
        <p:spPr bwMode="auto">
          <a:xfrm>
            <a:off x="1058595" y="4290216"/>
            <a:ext cx="1110343"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Sphères avec des personnes Vecteur gratuit"/>
          <p:cNvPicPr>
            <a:picLocks noChangeAspect="1" noChangeArrowheads="1"/>
          </p:cNvPicPr>
          <p:nvPr/>
        </p:nvPicPr>
        <p:blipFill rotWithShape="1">
          <a:blip r:embed="rId6">
            <a:extLst>
              <a:ext uri="{BEBA8EAE-BF5A-486C-A8C5-ECC9F3942E4B}">
                <a14:imgProps xmlns:a14="http://schemas.microsoft.com/office/drawing/2010/main">
                  <a14:imgLayer r:embed="rId4">
                    <a14:imgEffect>
                      <a14:backgroundRemoval t="31050" b="46896" l="3584" r="17898"/>
                    </a14:imgEffect>
                  </a14:imgLayer>
                </a14:imgProps>
              </a:ext>
              <a:ext uri="{28A0092B-C50C-407E-A947-70E740481C1C}">
                <a14:useLocalDpi xmlns:a14="http://schemas.microsoft.com/office/drawing/2010/main" val="0"/>
              </a:ext>
            </a:extLst>
          </a:blip>
          <a:srcRect l="1795" t="29069" r="80313" b="51123"/>
          <a:stretch/>
        </p:blipFill>
        <p:spPr bwMode="auto">
          <a:xfrm>
            <a:off x="728928" y="2787073"/>
            <a:ext cx="1066801" cy="118110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Sphères avec des personnes Vecteur gratuit"/>
          <p:cNvPicPr>
            <a:picLocks noChangeAspect="1" noChangeArrowheads="1"/>
          </p:cNvPicPr>
          <p:nvPr/>
        </p:nvPicPr>
        <p:blipFill rotWithShape="1">
          <a:blip r:embed="rId7">
            <a:extLst>
              <a:ext uri="{BEBA8EAE-BF5A-486C-A8C5-ECC9F3942E4B}">
                <a14:imgProps xmlns:a14="http://schemas.microsoft.com/office/drawing/2010/main">
                  <a14:imgLayer r:embed="rId4">
                    <a14:imgEffect>
                      <a14:backgroundRemoval t="8946" b="25080" l="67252" r="81310"/>
                    </a14:imgEffect>
                  </a14:imgLayer>
                </a14:imgProps>
              </a:ext>
              <a:ext uri="{28A0092B-C50C-407E-A947-70E740481C1C}">
                <a14:useLocalDpi xmlns:a14="http://schemas.microsoft.com/office/drawing/2010/main" val="0"/>
              </a:ext>
            </a:extLst>
          </a:blip>
          <a:srcRect l="66545" t="7130" r="17907" b="72849"/>
          <a:stretch/>
        </p:blipFill>
        <p:spPr bwMode="auto">
          <a:xfrm>
            <a:off x="4067997" y="2334806"/>
            <a:ext cx="927101" cy="11938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phères avec des personnes Vecteur gratuit"/>
          <p:cNvPicPr>
            <a:picLocks noChangeAspect="1" noChangeArrowheads="1"/>
          </p:cNvPicPr>
          <p:nvPr/>
        </p:nvPicPr>
        <p:blipFill rotWithShape="1">
          <a:blip r:embed="rId8">
            <a:extLst>
              <a:ext uri="{BEBA8EAE-BF5A-486C-A8C5-ECC9F3942E4B}">
                <a14:imgProps xmlns:a14="http://schemas.microsoft.com/office/drawing/2010/main">
                  <a14:imgLayer r:embed="rId4">
                    <a14:imgEffect>
                      <a14:backgroundRemoval t="52875" b="68371" l="81949" r="98243"/>
                    </a14:imgEffect>
                  </a14:imgLayer>
                </a14:imgProps>
              </a:ext>
              <a:ext uri="{28A0092B-C50C-407E-A947-70E740481C1C}">
                <a14:useLocalDpi xmlns:a14="http://schemas.microsoft.com/office/drawing/2010/main" val="0"/>
              </a:ext>
            </a:extLst>
          </a:blip>
          <a:srcRect l="82519" t="51007" b="29610"/>
          <a:stretch/>
        </p:blipFill>
        <p:spPr bwMode="auto">
          <a:xfrm>
            <a:off x="5321674" y="2946569"/>
            <a:ext cx="934774" cy="103646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Sphères avec des personnes Vecteur gratuit"/>
          <p:cNvPicPr>
            <a:picLocks noChangeAspect="1" noChangeArrowheads="1"/>
          </p:cNvPicPr>
          <p:nvPr/>
        </p:nvPicPr>
        <p:blipFill rotWithShape="1">
          <a:blip r:embed="rId9">
            <a:extLst>
              <a:ext uri="{BEBA8EAE-BF5A-486C-A8C5-ECC9F3942E4B}">
                <a14:imgProps xmlns:a14="http://schemas.microsoft.com/office/drawing/2010/main">
                  <a14:imgLayer r:embed="rId4">
                    <a14:imgEffect>
                      <a14:backgroundRemoval t="6869" b="26518" l="34665" r="51278">
                        <a14:foregroundMark x1="37540" y1="19169" x2="39776" y2="23003"/>
                        <a14:foregroundMark x1="45687" y1="23323" x2="37859" y2="21565"/>
                        <a14:foregroundMark x1="47125" y1="18850" x2="38818" y2="18371"/>
                        <a14:foregroundMark x1="39457" y1="23642" x2="36741" y2="20128"/>
                      </a14:backgroundRemoval>
                    </a14:imgEffect>
                  </a14:imgLayer>
                </a14:imgProps>
              </a:ext>
              <a:ext uri="{28A0092B-C50C-407E-A947-70E740481C1C}">
                <a14:useLocalDpi xmlns:a14="http://schemas.microsoft.com/office/drawing/2010/main" val="0"/>
              </a:ext>
            </a:extLst>
          </a:blip>
          <a:srcRect l="34809" t="7982" r="49216" b="73487"/>
          <a:stretch/>
        </p:blipFill>
        <p:spPr bwMode="auto">
          <a:xfrm>
            <a:off x="2920819" y="2695477"/>
            <a:ext cx="952501" cy="1104900"/>
          </a:xfrm>
          <a:prstGeom prst="rect">
            <a:avLst/>
          </a:prstGeom>
          <a:noFill/>
          <a:extLst>
            <a:ext uri="{909E8E84-426E-40DD-AFC4-6F175D3DCCD1}">
              <a14:hiddenFill xmlns:a14="http://schemas.microsoft.com/office/drawing/2010/main">
                <a:solidFill>
                  <a:srgbClr val="FFFFFF"/>
                </a:solidFill>
              </a14:hiddenFill>
            </a:ext>
          </a:extLst>
        </p:spPr>
      </p:pic>
      <p:sp>
        <p:nvSpPr>
          <p:cNvPr id="18" name="Espace réservé du contenu 1"/>
          <p:cNvSpPr>
            <a:spLocks noGrp="1"/>
          </p:cNvSpPr>
          <p:nvPr>
            <p:ph idx="1"/>
          </p:nvPr>
        </p:nvSpPr>
        <p:spPr>
          <a:xfrm>
            <a:off x="6995118" y="1944764"/>
            <a:ext cx="4549324" cy="4386186"/>
          </a:xfrm>
        </p:spPr>
        <p:txBody>
          <a:bodyPr/>
          <a:lstStyle/>
          <a:p>
            <a:pPr marL="36000" indent="0" algn="ctr">
              <a:buNone/>
            </a:pPr>
            <a:r>
              <a:rPr lang="fr-FR" b="1" dirty="0" smtClean="0"/>
              <a:t>Un sondage auprès de nos vendeurs réguliers de cartes à DD nous a permis de déterminer </a:t>
            </a:r>
            <a:r>
              <a:rPr lang="fr-FR" b="1" dirty="0" smtClean="0">
                <a:solidFill>
                  <a:srgbClr val="C00000"/>
                </a:solidFill>
              </a:rPr>
              <a:t>vos secrets pour vendre              la carte à Débit Différé </a:t>
            </a:r>
            <a:r>
              <a:rPr lang="fr-FR" b="1" dirty="0" smtClean="0"/>
              <a:t>: </a:t>
            </a:r>
          </a:p>
          <a:p>
            <a:pPr marL="36000" indent="0" algn="ctr">
              <a:buNone/>
            </a:pPr>
            <a:endParaRPr lang="fr-FR" b="1" dirty="0" smtClean="0">
              <a:solidFill>
                <a:srgbClr val="C00000"/>
              </a:solidFill>
            </a:endParaRPr>
          </a:p>
          <a:p>
            <a:pPr algn="just"/>
            <a:r>
              <a:rPr lang="fr-FR" dirty="0" smtClean="0"/>
              <a:t>Vous êtes à titre personnel convaincu des avantages de la DD</a:t>
            </a:r>
          </a:p>
          <a:p>
            <a:pPr algn="just"/>
            <a:endParaRPr lang="fr-FR" dirty="0"/>
          </a:p>
          <a:p>
            <a:pPr algn="just"/>
            <a:r>
              <a:rPr lang="fr-FR" dirty="0" smtClean="0"/>
              <a:t>Vous en parlez quotidiennement à tous vos clients</a:t>
            </a:r>
          </a:p>
          <a:p>
            <a:pPr algn="just"/>
            <a:endParaRPr lang="fr-FR" dirty="0"/>
          </a:p>
          <a:p>
            <a:pPr algn="just"/>
            <a:r>
              <a:rPr lang="fr-FR" dirty="0" smtClean="0"/>
              <a:t>Vous utilisez des exemples de la vie courante</a:t>
            </a:r>
            <a:endParaRPr lang="fr-FR" dirty="0"/>
          </a:p>
          <a:p>
            <a:pPr marL="36000" indent="0" algn="just">
              <a:buNone/>
            </a:pPr>
            <a:endParaRPr lang="fr-FR" dirty="0">
              <a:solidFill>
                <a:srgbClr val="FF0000"/>
              </a:solidFill>
            </a:endParaRPr>
          </a:p>
          <a:p>
            <a:pPr marL="36000" indent="0" algn="ctr">
              <a:buNone/>
            </a:pPr>
            <a:r>
              <a:rPr lang="fr-FR" sz="1800" dirty="0" smtClean="0">
                <a:solidFill>
                  <a:srgbClr val="C00000"/>
                </a:solidFill>
                <a:effectLst>
                  <a:outerShdw blurRad="38100" dist="38100" dir="2700000" algn="tl">
                    <a:srgbClr val="000000">
                      <a:alpha val="43137"/>
                    </a:srgbClr>
                  </a:outerShdw>
                </a:effectLst>
              </a:rPr>
              <a:t>Découvrons les ensemble …</a:t>
            </a:r>
          </a:p>
          <a:p>
            <a:pPr marL="36000" indent="0" algn="just">
              <a:buNone/>
            </a:pPr>
            <a:endParaRPr lang="fr-FR" sz="2400" dirty="0">
              <a:solidFill>
                <a:srgbClr val="FF0000"/>
              </a:solidFill>
            </a:endParaRPr>
          </a:p>
          <a:p>
            <a:pPr marL="36000" indent="0" algn="just">
              <a:buNone/>
            </a:pPr>
            <a:endParaRPr lang="fr-FR" sz="2400" dirty="0">
              <a:solidFill>
                <a:srgbClr val="FF0000"/>
              </a:solidFill>
            </a:endParaRPr>
          </a:p>
        </p:txBody>
      </p:sp>
      <p:pic>
        <p:nvPicPr>
          <p:cNvPr id="17" name="Picture 2" descr="Sphères avec des personnes Vecteur gratuit"/>
          <p:cNvPicPr>
            <a:picLocks noChangeAspect="1" noChangeArrowheads="1"/>
          </p:cNvPicPr>
          <p:nvPr/>
        </p:nvPicPr>
        <p:blipFill rotWithShape="1">
          <a:blip r:embed="rId10">
            <a:extLst>
              <a:ext uri="{BEBA8EAE-BF5A-486C-A8C5-ECC9F3942E4B}">
                <a14:imgProps xmlns:a14="http://schemas.microsoft.com/office/drawing/2010/main">
                  <a14:imgLayer r:embed="rId4">
                    <a14:imgEffect>
                      <a14:backgroundRemoval t="31470" b="46486" l="68371" r="80990"/>
                    </a14:imgEffect>
                  </a14:imgLayer>
                </a14:imgProps>
              </a:ext>
              <a:ext uri="{28A0092B-C50C-407E-A947-70E740481C1C}">
                <a14:useLocalDpi xmlns:a14="http://schemas.microsoft.com/office/drawing/2010/main" val="0"/>
              </a:ext>
            </a:extLst>
          </a:blip>
          <a:srcRect l="67343" t="29894" r="18999" b="51655"/>
          <a:stretch/>
        </p:blipFill>
        <p:spPr bwMode="auto">
          <a:xfrm>
            <a:off x="3227879" y="4204019"/>
            <a:ext cx="747676" cy="1010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0042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pPr algn="just"/>
            <a:r>
              <a:rPr lang="fr-FR" dirty="0" smtClean="0"/>
              <a:t>Au </a:t>
            </a:r>
            <a:r>
              <a:rPr lang="fr-FR" dirty="0"/>
              <a:t>final </a:t>
            </a:r>
            <a:r>
              <a:rPr lang="fr-FR" dirty="0" smtClean="0"/>
              <a:t>le débit différé, c’est vous qui en parlez le mieux , voici quelques bonnes pratiques recueillies au travers des territoires de la CEGEE</a:t>
            </a:r>
            <a:endParaRPr lang="fr-FR" dirty="0"/>
          </a:p>
        </p:txBody>
      </p:sp>
      <p:sp>
        <p:nvSpPr>
          <p:cNvPr id="4" name="Espace réservé du texte 3"/>
          <p:cNvSpPr>
            <a:spLocks noGrp="1"/>
          </p:cNvSpPr>
          <p:nvPr>
            <p:ph type="body" sz="quarter" idx="14"/>
          </p:nvPr>
        </p:nvSpPr>
        <p:spPr/>
        <p:txBody>
          <a:bodyPr/>
          <a:lstStyle/>
          <a:p>
            <a:r>
              <a:rPr lang="fr-FR" dirty="0"/>
              <a:t>Hdj du 18 mars 2021</a:t>
            </a:r>
          </a:p>
          <a:p>
            <a:endParaRPr lang="fr-FR" dirty="0"/>
          </a:p>
        </p:txBody>
      </p:sp>
      <p:pic>
        <p:nvPicPr>
          <p:cNvPr id="5" name="Picture 2" descr="Sphères avec des personnes Vecteur gratuit"/>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2236" b="68850" l="18530" r="33067"/>
                    </a14:imgEffect>
                  </a14:imgLayer>
                </a14:imgProps>
              </a:ext>
              <a:ext uri="{28A0092B-C50C-407E-A947-70E740481C1C}">
                <a14:useLocalDpi xmlns:a14="http://schemas.microsoft.com/office/drawing/2010/main" val="0"/>
              </a:ext>
            </a:extLst>
          </a:blip>
          <a:srcRect l="18835" t="50368" r="65829" b="28971"/>
          <a:stretch/>
        </p:blipFill>
        <p:spPr bwMode="auto">
          <a:xfrm>
            <a:off x="542196" y="3155173"/>
            <a:ext cx="556159" cy="7492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phères avec des personnes Vecteur gratuit"/>
          <p:cNvPicPr>
            <a:picLocks noChangeAspect="1" noChangeArrowheads="1"/>
          </p:cNvPicPr>
          <p:nvPr/>
        </p:nvPicPr>
        <p:blipFill rotWithShape="1">
          <a:blip r:embed="rId4">
            <a:extLst>
              <a:ext uri="{BEBA8EAE-BF5A-486C-A8C5-ECC9F3942E4B}">
                <a14:imgProps xmlns:a14="http://schemas.microsoft.com/office/drawing/2010/main">
                  <a14:imgLayer r:embed="rId3">
                    <a14:imgEffect>
                      <a14:backgroundRemoval t="6869" b="26518" l="34665" r="51278">
                        <a14:foregroundMark x1="37540" y1="19169" x2="39776" y2="23003"/>
                        <a14:foregroundMark x1="45687" y1="23323" x2="37859" y2="21565"/>
                        <a14:foregroundMark x1="47125" y1="18850" x2="38818" y2="18371"/>
                        <a14:foregroundMark x1="39457" y1="23642" x2="36741" y2="20128"/>
                      </a14:backgroundRemoval>
                    </a14:imgEffect>
                  </a14:imgLayer>
                </a14:imgProps>
              </a:ext>
              <a:ext uri="{28A0092B-C50C-407E-A947-70E740481C1C}">
                <a14:useLocalDpi xmlns:a14="http://schemas.microsoft.com/office/drawing/2010/main" val="0"/>
              </a:ext>
            </a:extLst>
          </a:blip>
          <a:srcRect l="34809" t="7982" r="49216" b="73487"/>
          <a:stretch/>
        </p:blipFill>
        <p:spPr bwMode="auto">
          <a:xfrm>
            <a:off x="547353" y="2057893"/>
            <a:ext cx="609835" cy="70740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phères avec des personnes Vecteur gratuit"/>
          <p:cNvPicPr>
            <a:picLocks noChangeAspect="1" noChangeArrowheads="1"/>
          </p:cNvPicPr>
          <p:nvPr/>
        </p:nvPicPr>
        <p:blipFill rotWithShape="1">
          <a:blip r:embed="rId5">
            <a:extLst>
              <a:ext uri="{BEBA8EAE-BF5A-486C-A8C5-ECC9F3942E4B}">
                <a14:imgProps xmlns:a14="http://schemas.microsoft.com/office/drawing/2010/main">
                  <a14:imgLayer r:embed="rId3">
                    <a14:imgEffect>
                      <a14:backgroundRemoval t="52875" b="68371" l="81949" r="98243"/>
                    </a14:imgEffect>
                  </a14:imgLayer>
                </a14:imgProps>
              </a:ext>
              <a:ext uri="{28A0092B-C50C-407E-A947-70E740481C1C}">
                <a14:useLocalDpi xmlns:a14="http://schemas.microsoft.com/office/drawing/2010/main" val="0"/>
              </a:ext>
            </a:extLst>
          </a:blip>
          <a:srcRect l="82519" t="51007" b="29610"/>
          <a:stretch/>
        </p:blipFill>
        <p:spPr bwMode="auto">
          <a:xfrm>
            <a:off x="513925" y="4019906"/>
            <a:ext cx="690137" cy="76521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phères avec des personnes Vecteur gratuit"/>
          <p:cNvPicPr>
            <a:picLocks noChangeAspect="1" noChangeArrowheads="1"/>
          </p:cNvPicPr>
          <p:nvPr/>
        </p:nvPicPr>
        <p:blipFill rotWithShape="1">
          <a:blip r:embed="rId6">
            <a:extLst>
              <a:ext uri="{BEBA8EAE-BF5A-486C-A8C5-ECC9F3942E4B}">
                <a14:imgProps xmlns:a14="http://schemas.microsoft.com/office/drawing/2010/main">
                  <a14:imgLayer r:embed="rId3">
                    <a14:imgEffect>
                      <a14:backgroundRemoval t="31470" b="46486" l="68371" r="80990"/>
                    </a14:imgEffect>
                  </a14:imgLayer>
                </a14:imgProps>
              </a:ext>
              <a:ext uri="{28A0092B-C50C-407E-A947-70E740481C1C}">
                <a14:useLocalDpi xmlns:a14="http://schemas.microsoft.com/office/drawing/2010/main" val="0"/>
              </a:ext>
            </a:extLst>
          </a:blip>
          <a:srcRect l="67343" t="29894" r="18999" b="51655"/>
          <a:stretch/>
        </p:blipFill>
        <p:spPr bwMode="auto">
          <a:xfrm>
            <a:off x="496873" y="5063855"/>
            <a:ext cx="589696" cy="796606"/>
          </a:xfrm>
          <a:prstGeom prst="rect">
            <a:avLst/>
          </a:prstGeom>
          <a:noFill/>
          <a:extLst>
            <a:ext uri="{909E8E84-426E-40DD-AFC4-6F175D3DCCD1}">
              <a14:hiddenFill xmlns:a14="http://schemas.microsoft.com/office/drawing/2010/main">
                <a:solidFill>
                  <a:srgbClr val="FFFFFF"/>
                </a:solidFill>
              </a14:hiddenFill>
            </a:ext>
          </a:extLst>
        </p:spPr>
      </p:pic>
      <p:sp>
        <p:nvSpPr>
          <p:cNvPr id="19" name="Espace réservé du contenu 1"/>
          <p:cNvSpPr>
            <a:spLocks noGrp="1"/>
          </p:cNvSpPr>
          <p:nvPr>
            <p:ph idx="1"/>
          </p:nvPr>
        </p:nvSpPr>
        <p:spPr>
          <a:xfrm>
            <a:off x="1157188" y="2057893"/>
            <a:ext cx="10321291" cy="4782291"/>
          </a:xfrm>
        </p:spPr>
        <p:txBody>
          <a:bodyPr>
            <a:noAutofit/>
          </a:bodyPr>
          <a:lstStyle/>
          <a:p>
            <a:r>
              <a:rPr lang="fr-FR" sz="1400" b="1" dirty="0" smtClean="0">
                <a:solidFill>
                  <a:srgbClr val="FF0000"/>
                </a:solidFill>
              </a:rPr>
              <a:t>Thibault</a:t>
            </a:r>
            <a:r>
              <a:rPr lang="fr-FR" sz="1400" dirty="0" smtClean="0"/>
              <a:t> Agence de </a:t>
            </a:r>
            <a:r>
              <a:rPr lang="fr-FR" sz="1400" b="1" dirty="0" smtClean="0"/>
              <a:t>TOUL</a:t>
            </a:r>
            <a:r>
              <a:rPr lang="fr-FR" sz="1400" dirty="0" smtClean="0"/>
              <a:t> : «  J’accompagne le client sur le site de la caisse d’Epargne, et je lui montre sur la synthèse de démonstration comment cela fonctionne, c’est très visuel, cela rassure les clients qui peuvent s’approprier immédiatement l’outil de suivi »    </a:t>
            </a:r>
            <a:r>
              <a:rPr lang="fr-FR" sz="1400" dirty="0" smtClean="0">
                <a:solidFill>
                  <a:srgbClr val="FF0000"/>
                </a:solidFill>
                <a:hlinkClick r:id="rId7"/>
              </a:rPr>
              <a:t>site démo - clic – </a:t>
            </a:r>
            <a:endParaRPr lang="fr-FR" sz="1400" dirty="0" smtClean="0">
              <a:solidFill>
                <a:srgbClr val="FF0000"/>
              </a:solidFill>
            </a:endParaRPr>
          </a:p>
          <a:p>
            <a:pPr marL="36000" indent="0">
              <a:buNone/>
            </a:pPr>
            <a:endParaRPr lang="fr-FR" sz="2000" dirty="0" smtClean="0"/>
          </a:p>
          <a:p>
            <a:r>
              <a:rPr lang="fr-FR" sz="1400" b="1" dirty="0" smtClean="0">
                <a:solidFill>
                  <a:srgbClr val="FF0000"/>
                </a:solidFill>
              </a:rPr>
              <a:t>Laura</a:t>
            </a:r>
            <a:r>
              <a:rPr lang="fr-FR" sz="1400" dirty="0" smtClean="0"/>
              <a:t> Agence de </a:t>
            </a:r>
            <a:r>
              <a:rPr lang="fr-FR" sz="1400" b="1" dirty="0" smtClean="0"/>
              <a:t>Colmar</a:t>
            </a:r>
            <a:r>
              <a:rPr lang="fr-FR" sz="1400" dirty="0" smtClean="0"/>
              <a:t> République : « Si le client est réticent, je lui propose de tester la carte à débit différé, en lui disant qu’en cas d’insatisfaction nous pouvons revenir en arrière, cela l’encourage à l’utiliser, et ils ne reviennent jamais sur le DI »</a:t>
            </a:r>
          </a:p>
          <a:p>
            <a:endParaRPr lang="fr-FR" sz="2000" dirty="0"/>
          </a:p>
          <a:p>
            <a:r>
              <a:rPr lang="fr-FR" sz="1400" b="1" dirty="0" smtClean="0">
                <a:solidFill>
                  <a:srgbClr val="FF0000"/>
                </a:solidFill>
              </a:rPr>
              <a:t>Coralie</a:t>
            </a:r>
            <a:r>
              <a:rPr lang="fr-FR" sz="1400" dirty="0" smtClean="0">
                <a:solidFill>
                  <a:srgbClr val="FF0000"/>
                </a:solidFill>
              </a:rPr>
              <a:t> </a:t>
            </a:r>
            <a:r>
              <a:rPr lang="fr-FR" sz="1400" dirty="0" smtClean="0"/>
              <a:t> Agence de </a:t>
            </a:r>
            <a:r>
              <a:rPr lang="fr-FR" sz="1400" b="1" dirty="0" smtClean="0"/>
              <a:t>Villé</a:t>
            </a:r>
            <a:r>
              <a:rPr lang="fr-FR" sz="1400" dirty="0" smtClean="0"/>
              <a:t> : «  Je fais une comparaison avec EDF en expliquant au client qu’à chaque fois qu’il allume un interrupteur ou qu’il met son lave-linge en route il ne reçoit pas une facture, mais que tout est cumulé pour être payé à la fin du mois »</a:t>
            </a:r>
          </a:p>
          <a:p>
            <a:endParaRPr lang="fr-FR" sz="2000" dirty="0"/>
          </a:p>
          <a:p>
            <a:r>
              <a:rPr lang="fr-FR" sz="1400" b="1" dirty="0" smtClean="0">
                <a:solidFill>
                  <a:srgbClr val="FF0000"/>
                </a:solidFill>
              </a:rPr>
              <a:t>Aurore</a:t>
            </a:r>
            <a:r>
              <a:rPr lang="fr-FR" sz="1400" dirty="0" smtClean="0"/>
              <a:t> Agence d’</a:t>
            </a:r>
            <a:r>
              <a:rPr lang="fr-FR" sz="1400" b="1" dirty="0" smtClean="0"/>
              <a:t>Epinal</a:t>
            </a:r>
            <a:r>
              <a:rPr lang="fr-FR" sz="1400" dirty="0" smtClean="0"/>
              <a:t> A. Briand: « Je fais prendre conscience au client que l’on revient rarement sur les dépenses passées pour analyser sa consommation, le DD permet de visualiser le montant des dépenses et de mieux maîtriser son budget »</a:t>
            </a:r>
          </a:p>
          <a:p>
            <a:endParaRPr lang="fr-FR" sz="1400" dirty="0" smtClean="0"/>
          </a:p>
          <a:p>
            <a:pPr marL="36000" indent="0">
              <a:buNone/>
            </a:pPr>
            <a:endParaRPr lang="fr-FR" sz="1200" dirty="0">
              <a:solidFill>
                <a:srgbClr val="FF0000"/>
              </a:solidFill>
            </a:endParaRPr>
          </a:p>
          <a:p>
            <a:pPr marL="36000" indent="0">
              <a:buNone/>
            </a:pPr>
            <a:endParaRPr lang="fr-FR" sz="1200" dirty="0" smtClean="0">
              <a:solidFill>
                <a:srgbClr val="FF0000"/>
              </a:solidFill>
            </a:endParaRPr>
          </a:p>
          <a:p>
            <a:pPr marL="36000" indent="0">
              <a:buNone/>
            </a:pPr>
            <a:endParaRPr lang="fr-FR" sz="1800" dirty="0">
              <a:solidFill>
                <a:srgbClr val="FF0000"/>
              </a:solidFill>
            </a:endParaRPr>
          </a:p>
          <a:p>
            <a:pPr marL="36000" indent="0">
              <a:buNone/>
            </a:pPr>
            <a:endParaRPr lang="fr-FR" sz="1800" dirty="0">
              <a:solidFill>
                <a:srgbClr val="FF0000"/>
              </a:solidFill>
            </a:endParaRPr>
          </a:p>
        </p:txBody>
      </p:sp>
    </p:spTree>
    <p:extLst>
      <p:ext uri="{BB962C8B-B14F-4D97-AF65-F5344CB8AC3E}">
        <p14:creationId xmlns:p14="http://schemas.microsoft.com/office/powerpoint/2010/main" val="38372064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pPr algn="just"/>
            <a:r>
              <a:rPr lang="fr-FR" dirty="0" smtClean="0"/>
              <a:t>Au </a:t>
            </a:r>
            <a:r>
              <a:rPr lang="fr-FR" dirty="0"/>
              <a:t>final </a:t>
            </a:r>
            <a:r>
              <a:rPr lang="fr-FR" dirty="0" smtClean="0"/>
              <a:t>le débit différé, c’est vous qui en parlez le mieux , voici quelques bonnes pratiques recueillies au travers des territoires de la CEGEE</a:t>
            </a:r>
            <a:endParaRPr lang="fr-FR" dirty="0"/>
          </a:p>
        </p:txBody>
      </p:sp>
      <p:sp>
        <p:nvSpPr>
          <p:cNvPr id="4" name="Espace réservé du texte 3"/>
          <p:cNvSpPr>
            <a:spLocks noGrp="1"/>
          </p:cNvSpPr>
          <p:nvPr>
            <p:ph type="body" sz="quarter" idx="14"/>
          </p:nvPr>
        </p:nvSpPr>
        <p:spPr/>
        <p:txBody>
          <a:bodyPr/>
          <a:lstStyle/>
          <a:p>
            <a:r>
              <a:rPr lang="fr-FR" dirty="0"/>
              <a:t>Hdj du 18 mars 2021</a:t>
            </a:r>
          </a:p>
          <a:p>
            <a:endParaRPr lang="fr-FR" dirty="0"/>
          </a:p>
        </p:txBody>
      </p:sp>
      <p:sp>
        <p:nvSpPr>
          <p:cNvPr id="13" name="Espace réservé du contenu 1"/>
          <p:cNvSpPr txBox="1">
            <a:spLocks/>
          </p:cNvSpPr>
          <p:nvPr/>
        </p:nvSpPr>
        <p:spPr>
          <a:xfrm>
            <a:off x="1165859" y="1770908"/>
            <a:ext cx="10206991" cy="4636764"/>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smtClean="0"/>
          </a:p>
          <a:p>
            <a:r>
              <a:rPr lang="fr-FR" sz="1400" b="1" dirty="0" smtClean="0">
                <a:solidFill>
                  <a:srgbClr val="FF0000"/>
                </a:solidFill>
              </a:rPr>
              <a:t>Emilie </a:t>
            </a:r>
            <a:r>
              <a:rPr lang="fr-FR" sz="1400" b="1" dirty="0" smtClean="0"/>
              <a:t>CRC</a:t>
            </a:r>
            <a:r>
              <a:rPr lang="fr-FR" sz="1400" b="1" dirty="0" smtClean="0">
                <a:solidFill>
                  <a:srgbClr val="FF0000"/>
                </a:solidFill>
              </a:rPr>
              <a:t> </a:t>
            </a:r>
            <a:r>
              <a:rPr lang="fr-FR" sz="1400" dirty="0" smtClean="0"/>
              <a:t>Banque Digitale : « Au CRC, dès que nous proposons une carte à débit différé à un client, nous lui parlons d’</a:t>
            </a:r>
            <a:r>
              <a:rPr lang="fr-FR" sz="1400" dirty="0" err="1" smtClean="0"/>
              <a:t>Alert’Ecureuil</a:t>
            </a:r>
            <a:r>
              <a:rPr lang="fr-FR" sz="1400" dirty="0" smtClean="0"/>
              <a:t>. Ce service permet d’être prévenu quand le seuil de </a:t>
            </a:r>
            <a:r>
              <a:rPr lang="fr-FR" sz="1400" dirty="0" smtClean="0"/>
              <a:t>dépenses </a:t>
            </a:r>
            <a:r>
              <a:rPr lang="fr-FR" sz="1400" dirty="0" smtClean="0"/>
              <a:t>CB, préalablement choisit par le client, est atteint. Cela facilite la gestion du débit différé »</a:t>
            </a:r>
          </a:p>
          <a:p>
            <a:endParaRPr lang="fr-FR" sz="2000" b="1" dirty="0" smtClean="0">
              <a:solidFill>
                <a:srgbClr val="FF0000"/>
              </a:solidFill>
            </a:endParaRPr>
          </a:p>
          <a:p>
            <a:r>
              <a:rPr lang="fr-FR" sz="1400" b="1" dirty="0" smtClean="0">
                <a:solidFill>
                  <a:srgbClr val="FF0000"/>
                </a:solidFill>
              </a:rPr>
              <a:t>David</a:t>
            </a:r>
            <a:r>
              <a:rPr lang="fr-FR" sz="1400" dirty="0" smtClean="0"/>
              <a:t> Agence de </a:t>
            </a:r>
            <a:r>
              <a:rPr lang="fr-FR" sz="1400" b="1" dirty="0" smtClean="0"/>
              <a:t>St </a:t>
            </a:r>
            <a:r>
              <a:rPr lang="fr-FR" sz="1400" b="1" dirty="0" err="1" smtClean="0"/>
              <a:t>Dizier</a:t>
            </a:r>
            <a:r>
              <a:rPr lang="fr-FR" sz="1400" b="1" dirty="0" smtClean="0"/>
              <a:t> </a:t>
            </a:r>
            <a:r>
              <a:rPr lang="fr-FR" sz="1400" dirty="0" smtClean="0"/>
              <a:t>Centre</a:t>
            </a:r>
            <a:r>
              <a:rPr lang="fr-FR" sz="1400" b="1" dirty="0" smtClean="0"/>
              <a:t> </a:t>
            </a:r>
            <a:r>
              <a:rPr lang="fr-FR" sz="1400" dirty="0" smtClean="0"/>
              <a:t>: « Je n’emploie jamais le mot différé, je parle de nouvelle carte où tous les achats sont groupés une fois par mois sur l’historique, les clients sont plus réceptifs »</a:t>
            </a:r>
          </a:p>
          <a:p>
            <a:endParaRPr lang="fr-FR" sz="2000" dirty="0" smtClean="0"/>
          </a:p>
          <a:p>
            <a:r>
              <a:rPr lang="fr-FR" sz="1400" b="1" dirty="0" smtClean="0">
                <a:solidFill>
                  <a:srgbClr val="FF0000"/>
                </a:solidFill>
              </a:rPr>
              <a:t>Guillaume</a:t>
            </a:r>
            <a:r>
              <a:rPr lang="fr-FR" sz="1400" dirty="0" smtClean="0"/>
              <a:t> Agence de </a:t>
            </a:r>
            <a:r>
              <a:rPr lang="fr-FR" sz="1400" b="1" dirty="0" smtClean="0"/>
              <a:t>St</a:t>
            </a:r>
            <a:r>
              <a:rPr lang="fr-FR" sz="1400" dirty="0" smtClean="0"/>
              <a:t> </a:t>
            </a:r>
            <a:r>
              <a:rPr lang="fr-FR" sz="1400" b="1" dirty="0" err="1" smtClean="0"/>
              <a:t>Avold</a:t>
            </a:r>
            <a:r>
              <a:rPr lang="fr-FR" sz="1400" dirty="0" smtClean="0"/>
              <a:t> : « Je propose la carte à DD dans tous mes RDV, </a:t>
            </a:r>
            <a:r>
              <a:rPr lang="fr-FR" sz="1400" dirty="0" err="1" smtClean="0"/>
              <a:t>banca</a:t>
            </a:r>
            <a:r>
              <a:rPr lang="fr-FR" sz="1400" dirty="0" smtClean="0"/>
              <a:t> bien sûr, mais aussi épargne, crédit, assurance, les clients sont toujours réceptifs à la nouveauté »</a:t>
            </a:r>
          </a:p>
          <a:p>
            <a:endParaRPr lang="fr-FR" sz="2000" dirty="0" smtClean="0"/>
          </a:p>
          <a:p>
            <a:r>
              <a:rPr lang="fr-FR" sz="1400" b="1" dirty="0" smtClean="0">
                <a:solidFill>
                  <a:srgbClr val="FF0000"/>
                </a:solidFill>
              </a:rPr>
              <a:t>Noémie</a:t>
            </a:r>
            <a:r>
              <a:rPr lang="fr-FR" sz="1400" dirty="0" smtClean="0"/>
              <a:t> Agence de </a:t>
            </a:r>
            <a:r>
              <a:rPr lang="fr-FR" sz="1400" b="1" dirty="0" smtClean="0"/>
              <a:t>Reims</a:t>
            </a:r>
            <a:r>
              <a:rPr lang="fr-FR" sz="1400" dirty="0" smtClean="0"/>
              <a:t> </a:t>
            </a:r>
            <a:r>
              <a:rPr lang="fr-FR" sz="1400" b="1" dirty="0" smtClean="0"/>
              <a:t>JJ : </a:t>
            </a:r>
            <a:r>
              <a:rPr lang="fr-FR" sz="1400" dirty="0" smtClean="0"/>
              <a:t>« Je la vends systématiquement avec le prêt </a:t>
            </a:r>
            <a:r>
              <a:rPr lang="fr-FR" sz="1400" dirty="0" err="1" smtClean="0"/>
              <a:t>immo</a:t>
            </a:r>
            <a:r>
              <a:rPr lang="fr-FR" sz="1400" dirty="0" smtClean="0"/>
              <a:t>, c’est clairement un tremplin pour placer les avantages du produit, en expliquant que le DD permet d’anticiper gratuitement les déblocages de fonds sans aucune démarche supplémentaire »</a:t>
            </a:r>
            <a:endParaRPr lang="fr-FR" sz="1400" b="1" dirty="0" smtClean="0"/>
          </a:p>
          <a:p>
            <a:endParaRPr lang="fr-FR" sz="1200" dirty="0" smtClean="0"/>
          </a:p>
          <a:p>
            <a:pPr marL="36000" indent="0">
              <a:buFont typeface="Arial" panose="020B0604020202020204" pitchFamily="34" charset="0"/>
              <a:buNone/>
            </a:pPr>
            <a:endParaRPr lang="fr-FR" sz="1200" dirty="0" smtClean="0">
              <a:solidFill>
                <a:srgbClr val="FF0000"/>
              </a:solidFill>
            </a:endParaRPr>
          </a:p>
          <a:p>
            <a:pPr marL="36000" indent="0">
              <a:buFont typeface="Arial" panose="020B0604020202020204" pitchFamily="34" charset="0"/>
              <a:buNone/>
            </a:pPr>
            <a:endParaRPr lang="fr-FR" sz="1200" dirty="0" smtClean="0">
              <a:solidFill>
                <a:srgbClr val="FF0000"/>
              </a:solidFill>
            </a:endParaRPr>
          </a:p>
          <a:p>
            <a:pPr marL="36000" indent="0">
              <a:buFont typeface="Arial" panose="020B0604020202020204" pitchFamily="34" charset="0"/>
              <a:buNone/>
            </a:pPr>
            <a:endParaRPr lang="fr-FR" sz="1800" dirty="0" smtClean="0">
              <a:solidFill>
                <a:srgbClr val="FF0000"/>
              </a:solidFill>
            </a:endParaRPr>
          </a:p>
          <a:p>
            <a:pPr marL="36000" indent="0">
              <a:buFont typeface="Arial" panose="020B0604020202020204" pitchFamily="34" charset="0"/>
              <a:buNone/>
            </a:pPr>
            <a:endParaRPr lang="fr-FR" sz="1800" dirty="0">
              <a:solidFill>
                <a:srgbClr val="FF0000"/>
              </a:solidFill>
            </a:endParaRPr>
          </a:p>
        </p:txBody>
      </p:sp>
      <p:pic>
        <p:nvPicPr>
          <p:cNvPr id="20" name="Picture 2" descr="Sphères avec des personnes Vecteur gratuit"/>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1050" b="46896" l="3584" r="17898"/>
                    </a14:imgEffect>
                  </a14:imgLayer>
                </a14:imgProps>
              </a:ext>
              <a:ext uri="{28A0092B-C50C-407E-A947-70E740481C1C}">
                <a14:useLocalDpi xmlns:a14="http://schemas.microsoft.com/office/drawing/2010/main" val="0"/>
              </a:ext>
            </a:extLst>
          </a:blip>
          <a:srcRect l="1795" t="29069" r="80313" b="51123"/>
          <a:stretch/>
        </p:blipFill>
        <p:spPr bwMode="auto">
          <a:xfrm>
            <a:off x="419141" y="5030553"/>
            <a:ext cx="779674" cy="86321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Sphères avec des personnes Vecteur gratuit"/>
          <p:cNvPicPr>
            <a:picLocks noChangeAspect="1" noChangeArrowheads="1"/>
          </p:cNvPicPr>
          <p:nvPr/>
        </p:nvPicPr>
        <p:blipFill rotWithShape="1">
          <a:blip r:embed="rId4">
            <a:extLst>
              <a:ext uri="{BEBA8EAE-BF5A-486C-A8C5-ECC9F3942E4B}">
                <a14:imgProps xmlns:a14="http://schemas.microsoft.com/office/drawing/2010/main">
                  <a14:imgLayer r:embed="rId3">
                    <a14:imgEffect>
                      <a14:backgroundRemoval t="8946" b="25080" l="67252" r="81310"/>
                    </a14:imgEffect>
                  </a14:imgLayer>
                </a14:imgProps>
              </a:ext>
              <a:ext uri="{28A0092B-C50C-407E-A947-70E740481C1C}">
                <a14:useLocalDpi xmlns:a14="http://schemas.microsoft.com/office/drawing/2010/main" val="0"/>
              </a:ext>
            </a:extLst>
          </a:blip>
          <a:srcRect l="66545" t="7130" r="17907" b="72849"/>
          <a:stretch/>
        </p:blipFill>
        <p:spPr bwMode="auto">
          <a:xfrm>
            <a:off x="538800" y="4004036"/>
            <a:ext cx="589066" cy="75852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Sphères avec des personnes Vecteur gratuit"/>
          <p:cNvPicPr>
            <a:picLocks noChangeAspect="1" noChangeArrowheads="1"/>
          </p:cNvPicPr>
          <p:nvPr/>
        </p:nvPicPr>
        <p:blipFill rotWithShape="1">
          <a:blip r:embed="rId5">
            <a:extLst>
              <a:ext uri="{BEBA8EAE-BF5A-486C-A8C5-ECC9F3942E4B}">
                <a14:imgProps xmlns:a14="http://schemas.microsoft.com/office/drawing/2010/main">
                  <a14:imgLayer r:embed="rId3">
                    <a14:imgEffect>
                      <a14:backgroundRemoval t="52077" b="70128" l="1597" r="20128">
                        <a14:foregroundMark x1="15495" y1="60543" x2="6709" y2="65495"/>
                        <a14:foregroundMark x1="6550" y1="60543" x2="12141" y2="63578"/>
                        <a14:foregroundMark x1="16773" y1="63259" x2="10383" y2="66454"/>
                        <a14:foregroundMark x1="15495" y1="64377" x2="13578" y2="66933"/>
                      </a14:backgroundRemoval>
                    </a14:imgEffect>
                  </a14:imgLayer>
                </a14:imgProps>
              </a:ext>
              <a:ext uri="{28A0092B-C50C-407E-A947-70E740481C1C}">
                <a14:useLocalDpi xmlns:a14="http://schemas.microsoft.com/office/drawing/2010/main" val="0"/>
              </a:ext>
            </a:extLst>
          </a:blip>
          <a:srcRect t="51433" r="81378" b="30037"/>
          <a:stretch/>
        </p:blipFill>
        <p:spPr bwMode="auto">
          <a:xfrm>
            <a:off x="392427" y="3152643"/>
            <a:ext cx="744110" cy="74046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Sphères avec des personnes Vecteur gratuit"/>
          <p:cNvPicPr>
            <a:picLocks noChangeAspect="1" noChangeArrowheads="1"/>
          </p:cNvPicPr>
          <p:nvPr/>
        </p:nvPicPr>
        <p:blipFill rotWithShape="1">
          <a:blip r:embed="rId6">
            <a:extLst>
              <a:ext uri="{BEBA8EAE-BF5A-486C-A8C5-ECC9F3942E4B}">
                <a14:imgProps xmlns:a14="http://schemas.microsoft.com/office/drawing/2010/main">
                  <a14:imgLayer r:embed="rId3">
                    <a14:imgEffect>
                      <a14:backgroundRemoval t="52875" b="68371" l="81949" r="98243"/>
                    </a14:imgEffect>
                  </a14:imgLayer>
                </a14:imgProps>
              </a:ext>
              <a:ext uri="{28A0092B-C50C-407E-A947-70E740481C1C}">
                <a14:useLocalDpi xmlns:a14="http://schemas.microsoft.com/office/drawing/2010/main" val="0"/>
              </a:ext>
            </a:extLst>
          </a:blip>
          <a:srcRect l="82519" t="51007" b="29610"/>
          <a:stretch/>
        </p:blipFill>
        <p:spPr bwMode="auto">
          <a:xfrm>
            <a:off x="557740" y="2057893"/>
            <a:ext cx="690137" cy="765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97438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39079" y="5800941"/>
            <a:ext cx="6410811" cy="70658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dirty="0" smtClean="0"/>
              <a:t>05</a:t>
            </a:r>
            <a:endParaRPr lang="fr-FR" dirty="0"/>
          </a:p>
        </p:txBody>
      </p:sp>
      <p:pic>
        <p:nvPicPr>
          <p:cNvPr id="5" name="Image 4"/>
          <p:cNvPicPr>
            <a:picLocks noChangeAspect="1"/>
          </p:cNvPicPr>
          <p:nvPr/>
        </p:nvPicPr>
        <p:blipFill>
          <a:blip r:embed="rId2"/>
          <a:stretch>
            <a:fillRect/>
          </a:stretch>
        </p:blipFill>
        <p:spPr>
          <a:xfrm>
            <a:off x="4839079" y="1660679"/>
            <a:ext cx="7224386" cy="4700423"/>
          </a:xfrm>
          <a:prstGeom prst="rect">
            <a:avLst/>
          </a:prstGeom>
        </p:spPr>
      </p:pic>
    </p:spTree>
    <p:extLst>
      <p:ext uri="{BB962C8B-B14F-4D97-AF65-F5344CB8AC3E}">
        <p14:creationId xmlns:p14="http://schemas.microsoft.com/office/powerpoint/2010/main" val="21290563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8354893" y="1756039"/>
            <a:ext cx="3037013" cy="2990944"/>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4525109" y="1756039"/>
            <a:ext cx="3037013" cy="2990944"/>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695325" y="1714832"/>
            <a:ext cx="3037013" cy="2990944"/>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695325" y="4985317"/>
            <a:ext cx="10696581" cy="1088260"/>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13"/>
          <p:cNvSpPr>
            <a:spLocks noGrp="1"/>
          </p:cNvSpPr>
          <p:nvPr>
            <p:ph type="body" sz="quarter" idx="14"/>
          </p:nvPr>
        </p:nvSpPr>
        <p:spPr>
          <a:xfrm>
            <a:off x="4376057" y="137054"/>
            <a:ext cx="7300006" cy="231246"/>
          </a:xfrm>
        </p:spPr>
        <p:txBody>
          <a:bodyPr/>
          <a:lstStyle/>
          <a:p>
            <a:r>
              <a:rPr lang="fr-FR" dirty="0"/>
              <a:t>Hdj du 18 mars 2021</a:t>
            </a:r>
          </a:p>
        </p:txBody>
      </p:sp>
      <p:sp>
        <p:nvSpPr>
          <p:cNvPr id="3" name="Espace réservé du texte 2"/>
          <p:cNvSpPr>
            <a:spLocks noGrp="1"/>
          </p:cNvSpPr>
          <p:nvPr>
            <p:ph type="body" sz="quarter" idx="12"/>
          </p:nvPr>
        </p:nvSpPr>
        <p:spPr/>
        <p:txBody>
          <a:bodyPr>
            <a:normAutofit/>
          </a:bodyPr>
          <a:lstStyle/>
          <a:p>
            <a:pPr algn="just"/>
            <a:r>
              <a:rPr lang="fr-FR" dirty="0" smtClean="0"/>
              <a:t>Boite à outils </a:t>
            </a:r>
            <a:endParaRPr lang="fr-FR" dirty="0"/>
          </a:p>
        </p:txBody>
      </p:sp>
      <p:pic>
        <p:nvPicPr>
          <p:cNvPr id="2" name="Image 1">
            <a:hlinkClick r:id="rId2"/>
          </p:cNvPr>
          <p:cNvPicPr>
            <a:picLocks noChangeAspect="1"/>
          </p:cNvPicPr>
          <p:nvPr/>
        </p:nvPicPr>
        <p:blipFill>
          <a:blip r:embed="rId3"/>
          <a:stretch>
            <a:fillRect/>
          </a:stretch>
        </p:blipFill>
        <p:spPr>
          <a:xfrm>
            <a:off x="995098" y="1996802"/>
            <a:ext cx="2446284" cy="1833477"/>
          </a:xfrm>
          <a:prstGeom prst="rect">
            <a:avLst/>
          </a:prstGeom>
        </p:spPr>
      </p:pic>
      <p:pic>
        <p:nvPicPr>
          <p:cNvPr id="5" name="Image 4">
            <a:hlinkClick r:id="rId4"/>
          </p:cNvPr>
          <p:cNvPicPr>
            <a:picLocks noChangeAspect="1"/>
          </p:cNvPicPr>
          <p:nvPr/>
        </p:nvPicPr>
        <p:blipFill>
          <a:blip r:embed="rId5"/>
          <a:stretch>
            <a:fillRect/>
          </a:stretch>
        </p:blipFill>
        <p:spPr>
          <a:xfrm>
            <a:off x="4597359" y="2091584"/>
            <a:ext cx="2471120" cy="1646493"/>
          </a:xfrm>
          <a:prstGeom prst="rect">
            <a:avLst/>
          </a:prstGeom>
        </p:spPr>
      </p:pic>
      <p:pic>
        <p:nvPicPr>
          <p:cNvPr id="9" name="Image 8">
            <a:hlinkClick r:id="rId6"/>
          </p:cNvPr>
          <p:cNvPicPr>
            <a:picLocks noChangeAspect="1"/>
          </p:cNvPicPr>
          <p:nvPr/>
        </p:nvPicPr>
        <p:blipFill>
          <a:blip r:embed="rId7"/>
          <a:stretch>
            <a:fillRect/>
          </a:stretch>
        </p:blipFill>
        <p:spPr>
          <a:xfrm>
            <a:off x="9248086" y="1994372"/>
            <a:ext cx="1280214" cy="1833892"/>
          </a:xfrm>
          <a:prstGeom prst="rect">
            <a:avLst/>
          </a:prstGeom>
        </p:spPr>
      </p:pic>
      <p:sp>
        <p:nvSpPr>
          <p:cNvPr id="11" name="ZoneTexte 10"/>
          <p:cNvSpPr txBox="1"/>
          <p:nvPr/>
        </p:nvSpPr>
        <p:spPr>
          <a:xfrm>
            <a:off x="695326" y="4070574"/>
            <a:ext cx="3037012" cy="369332"/>
          </a:xfrm>
          <a:prstGeom prst="rect">
            <a:avLst/>
          </a:prstGeom>
          <a:noFill/>
        </p:spPr>
        <p:txBody>
          <a:bodyPr wrap="square" rtlCol="0">
            <a:spAutoFit/>
          </a:bodyPr>
          <a:lstStyle/>
          <a:p>
            <a:pPr algn="ctr"/>
            <a:r>
              <a:rPr lang="fr-FR" dirty="0" smtClean="0">
                <a:solidFill>
                  <a:schemeClr val="tx1">
                    <a:lumMod val="75000"/>
                    <a:lumOff val="25000"/>
                  </a:schemeClr>
                </a:solidFill>
              </a:rPr>
              <a:t>Le book banca</a:t>
            </a:r>
            <a:endParaRPr lang="fr-FR" dirty="0">
              <a:solidFill>
                <a:schemeClr val="tx1">
                  <a:lumMod val="75000"/>
                  <a:lumOff val="25000"/>
                </a:schemeClr>
              </a:solidFill>
            </a:endParaRPr>
          </a:p>
        </p:txBody>
      </p:sp>
      <p:sp>
        <p:nvSpPr>
          <p:cNvPr id="12" name="ZoneTexte 11"/>
          <p:cNvSpPr txBox="1"/>
          <p:nvPr/>
        </p:nvSpPr>
        <p:spPr>
          <a:xfrm>
            <a:off x="4376057" y="3948600"/>
            <a:ext cx="3040587" cy="646331"/>
          </a:xfrm>
          <a:prstGeom prst="rect">
            <a:avLst/>
          </a:prstGeom>
          <a:noFill/>
        </p:spPr>
        <p:txBody>
          <a:bodyPr wrap="square" rtlCol="0">
            <a:spAutoFit/>
          </a:bodyPr>
          <a:lstStyle/>
          <a:p>
            <a:pPr algn="ctr"/>
            <a:r>
              <a:rPr lang="fr-FR" dirty="0" smtClean="0">
                <a:solidFill>
                  <a:schemeClr val="tx1">
                    <a:lumMod val="75000"/>
                    <a:lumOff val="25000"/>
                  </a:schemeClr>
                </a:solidFill>
              </a:rPr>
              <a:t>Le mode opératoire des ventes à distance</a:t>
            </a:r>
            <a:endParaRPr lang="fr-FR" dirty="0">
              <a:solidFill>
                <a:schemeClr val="tx1">
                  <a:lumMod val="75000"/>
                  <a:lumOff val="25000"/>
                </a:schemeClr>
              </a:solidFill>
            </a:endParaRPr>
          </a:p>
        </p:txBody>
      </p:sp>
      <p:sp>
        <p:nvSpPr>
          <p:cNvPr id="13" name="ZoneTexte 12"/>
          <p:cNvSpPr txBox="1"/>
          <p:nvPr/>
        </p:nvSpPr>
        <p:spPr>
          <a:xfrm>
            <a:off x="8354893" y="3923201"/>
            <a:ext cx="3037013" cy="646331"/>
          </a:xfrm>
          <a:prstGeom prst="rect">
            <a:avLst/>
          </a:prstGeom>
          <a:noFill/>
        </p:spPr>
        <p:txBody>
          <a:bodyPr wrap="square" rtlCol="0">
            <a:spAutoFit/>
          </a:bodyPr>
          <a:lstStyle/>
          <a:p>
            <a:pPr algn="ctr"/>
            <a:r>
              <a:rPr lang="fr-FR" dirty="0" smtClean="0">
                <a:solidFill>
                  <a:schemeClr val="tx1">
                    <a:lumMod val="75000"/>
                    <a:lumOff val="25000"/>
                  </a:schemeClr>
                </a:solidFill>
              </a:rPr>
              <a:t>Notre gamme de cartes bancaires</a:t>
            </a:r>
            <a:endParaRPr lang="fr-FR" dirty="0">
              <a:solidFill>
                <a:schemeClr val="tx1">
                  <a:lumMod val="75000"/>
                  <a:lumOff val="25000"/>
                </a:schemeClr>
              </a:solidFill>
            </a:endParaRPr>
          </a:p>
        </p:txBody>
      </p:sp>
      <p:sp>
        <p:nvSpPr>
          <p:cNvPr id="14" name="ZoneTexte 13">
            <a:hlinkClick r:id="rId8"/>
          </p:cNvPr>
          <p:cNvSpPr txBox="1"/>
          <p:nvPr/>
        </p:nvSpPr>
        <p:spPr>
          <a:xfrm>
            <a:off x="2518450" y="5534827"/>
            <a:ext cx="8873456" cy="369332"/>
          </a:xfrm>
          <a:prstGeom prst="rect">
            <a:avLst/>
          </a:prstGeom>
          <a:noFill/>
        </p:spPr>
        <p:txBody>
          <a:bodyPr wrap="square" rtlCol="0">
            <a:spAutoFit/>
          </a:bodyPr>
          <a:lstStyle/>
          <a:p>
            <a:pPr algn="ctr"/>
            <a:r>
              <a:rPr lang="fr-FR" dirty="0" smtClean="0">
                <a:solidFill>
                  <a:srgbClr val="C00000"/>
                </a:solidFill>
              </a:rPr>
              <a:t>&gt; Particuliers &gt; Bancarisation &gt; cartes bancaires &gt; Fonction des cartes &gt; Débit Différé</a:t>
            </a:r>
            <a:endParaRPr lang="fr-FR" dirty="0">
              <a:solidFill>
                <a:srgbClr val="C00000"/>
              </a:solidFill>
            </a:endParaRPr>
          </a:p>
        </p:txBody>
      </p:sp>
      <p:sp>
        <p:nvSpPr>
          <p:cNvPr id="15" name="ZoneTexte 14"/>
          <p:cNvSpPr txBox="1"/>
          <p:nvPr/>
        </p:nvSpPr>
        <p:spPr>
          <a:xfrm>
            <a:off x="695324" y="5126559"/>
            <a:ext cx="10696581" cy="369332"/>
          </a:xfrm>
          <a:prstGeom prst="rect">
            <a:avLst/>
          </a:prstGeom>
          <a:noFill/>
        </p:spPr>
        <p:txBody>
          <a:bodyPr wrap="square" rtlCol="0">
            <a:spAutoFit/>
          </a:bodyPr>
          <a:lstStyle/>
          <a:p>
            <a:pPr algn="ctr"/>
            <a:r>
              <a:rPr lang="fr-FR" dirty="0" smtClean="0">
                <a:solidFill>
                  <a:schemeClr val="tx1">
                    <a:lumMod val="75000"/>
                    <a:lumOff val="25000"/>
                  </a:schemeClr>
                </a:solidFill>
              </a:rPr>
              <a:t>Retrouvez l’ensemble des infos sur le Débit Différé dans votre Rubrique des Commerciaux : </a:t>
            </a:r>
            <a:endParaRPr lang="fr-FR" dirty="0">
              <a:solidFill>
                <a:schemeClr val="tx1">
                  <a:lumMod val="75000"/>
                  <a:lumOff val="25000"/>
                </a:schemeClr>
              </a:solidFill>
            </a:endParaRPr>
          </a:p>
        </p:txBody>
      </p:sp>
      <p:pic>
        <p:nvPicPr>
          <p:cNvPr id="7" name="Image 6">
            <a:hlinkClick r:id="rId8"/>
          </p:cNvPr>
          <p:cNvPicPr>
            <a:picLocks noChangeAspect="1"/>
          </p:cNvPicPr>
          <p:nvPr/>
        </p:nvPicPr>
        <p:blipFill>
          <a:blip r:embed="rId9">
            <a:clrChange>
              <a:clrFrom>
                <a:srgbClr val="FDF9FA"/>
              </a:clrFrom>
              <a:clrTo>
                <a:srgbClr val="FDF9FA">
                  <a:alpha val="0"/>
                </a:srgbClr>
              </a:clrTo>
            </a:clrChange>
          </a:blip>
          <a:stretch>
            <a:fillRect/>
          </a:stretch>
        </p:blipFill>
        <p:spPr>
          <a:xfrm>
            <a:off x="817336" y="5570471"/>
            <a:ext cx="1701114" cy="407372"/>
          </a:xfrm>
          <a:prstGeom prst="rect">
            <a:avLst/>
          </a:prstGeom>
        </p:spPr>
      </p:pic>
      <p:pic>
        <p:nvPicPr>
          <p:cNvPr id="21" name="Image 20"/>
          <p:cNvPicPr>
            <a:picLocks noChangeAspect="1"/>
          </p:cNvPicPr>
          <p:nvPr/>
        </p:nvPicPr>
        <p:blipFill>
          <a:blip r:embed="rId10">
            <a:duotone>
              <a:prstClr val="black"/>
              <a:schemeClr val="accent1">
                <a:tint val="45000"/>
                <a:satMod val="400000"/>
              </a:schemeClr>
            </a:duotone>
          </a:blip>
          <a:stretch>
            <a:fillRect/>
          </a:stretch>
        </p:blipFill>
        <p:spPr>
          <a:xfrm rot="6121041" flipH="1" flipV="1">
            <a:off x="2277877" y="2808513"/>
            <a:ext cx="1454952" cy="1532795"/>
          </a:xfrm>
          <a:prstGeom prst="rect">
            <a:avLst/>
          </a:prstGeom>
          <a:effectLst>
            <a:outerShdw blurRad="50800" dist="38100" dir="8100000" algn="tr" rotWithShape="0">
              <a:prstClr val="black">
                <a:alpha val="40000"/>
              </a:prstClr>
            </a:outerShdw>
          </a:effectLst>
        </p:spPr>
      </p:pic>
      <p:pic>
        <p:nvPicPr>
          <p:cNvPr id="22" name="Image 21"/>
          <p:cNvPicPr>
            <a:picLocks noChangeAspect="1"/>
          </p:cNvPicPr>
          <p:nvPr/>
        </p:nvPicPr>
        <p:blipFill>
          <a:blip r:embed="rId10">
            <a:duotone>
              <a:prstClr val="black"/>
              <a:schemeClr val="accent1">
                <a:tint val="45000"/>
                <a:satMod val="400000"/>
              </a:schemeClr>
            </a:duotone>
          </a:blip>
          <a:stretch>
            <a:fillRect/>
          </a:stretch>
        </p:blipFill>
        <p:spPr>
          <a:xfrm rot="6766328" flipH="1" flipV="1">
            <a:off x="10033998" y="5693939"/>
            <a:ext cx="896079" cy="944021"/>
          </a:xfrm>
          <a:prstGeom prst="rect">
            <a:avLst/>
          </a:prstGeom>
          <a:effectLst>
            <a:outerShdw blurRad="50800" dist="38100" dir="8100000" algn="tr" rotWithShape="0">
              <a:prstClr val="black">
                <a:alpha val="40000"/>
              </a:prstClr>
            </a:outerShdw>
          </a:effectLst>
        </p:spPr>
      </p:pic>
      <p:pic>
        <p:nvPicPr>
          <p:cNvPr id="25" name="Image 24"/>
          <p:cNvPicPr>
            <a:picLocks noChangeAspect="1"/>
          </p:cNvPicPr>
          <p:nvPr/>
        </p:nvPicPr>
        <p:blipFill>
          <a:blip r:embed="rId10">
            <a:duotone>
              <a:prstClr val="black"/>
              <a:schemeClr val="accent1">
                <a:tint val="45000"/>
                <a:satMod val="400000"/>
              </a:schemeClr>
            </a:duotone>
          </a:blip>
          <a:stretch>
            <a:fillRect/>
          </a:stretch>
        </p:blipFill>
        <p:spPr>
          <a:xfrm rot="6121041" flipH="1" flipV="1">
            <a:off x="9792950" y="2579117"/>
            <a:ext cx="1454952" cy="1532795"/>
          </a:xfrm>
          <a:prstGeom prst="rect">
            <a:avLst/>
          </a:prstGeom>
          <a:effectLst>
            <a:outerShdw blurRad="50800" dist="38100" dir="8100000" algn="tr" rotWithShape="0">
              <a:prstClr val="black">
                <a:alpha val="40000"/>
              </a:prstClr>
            </a:outerShdw>
          </a:effectLst>
        </p:spPr>
      </p:pic>
      <p:pic>
        <p:nvPicPr>
          <p:cNvPr id="26" name="Image 25"/>
          <p:cNvPicPr>
            <a:picLocks noChangeAspect="1"/>
          </p:cNvPicPr>
          <p:nvPr/>
        </p:nvPicPr>
        <p:blipFill>
          <a:blip r:embed="rId10">
            <a:duotone>
              <a:prstClr val="black"/>
              <a:schemeClr val="accent1">
                <a:tint val="45000"/>
                <a:satMod val="400000"/>
              </a:schemeClr>
            </a:duotone>
          </a:blip>
          <a:stretch>
            <a:fillRect/>
          </a:stretch>
        </p:blipFill>
        <p:spPr>
          <a:xfrm rot="6121041" flipH="1" flipV="1">
            <a:off x="6279753" y="2751469"/>
            <a:ext cx="1454952" cy="1532795"/>
          </a:xfrm>
          <a:prstGeom prst="rect">
            <a:avLst/>
          </a:prstGeom>
          <a:effectLst>
            <a:outerShdw blurRad="50800" dist="38100" dir="8100000" algn="tr" rotWithShape="0">
              <a:prstClr val="black">
                <a:alpha val="40000"/>
              </a:prstClr>
            </a:outerShdw>
          </a:effectLst>
        </p:spPr>
      </p:pic>
      <p:pic>
        <p:nvPicPr>
          <p:cNvPr id="1026" name="Picture 2" descr="Tool box ico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384183" y="489975"/>
            <a:ext cx="1007722" cy="1007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65050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BD58A7042310B4429BCFA79AAE8A511A" ma:contentTypeVersion="7" ma:contentTypeDescription="Create a new document." ma:contentTypeScope="" ma:versionID="0103021621cf96757b28a37d6e04f6f6">
  <xsd:schema xmlns:xsd="http://www.w3.org/2001/XMLSchema" xmlns:xs="http://www.w3.org/2001/XMLSchema" xmlns:p="http://schemas.microsoft.com/office/2006/metadata/properties" xmlns:ns3="dbb2470b-5f27-4370-b211-f8e8e4f29424" xmlns:ns4="717928f9-3d47-43e3-b157-1690f4059f92" targetNamespace="http://schemas.microsoft.com/office/2006/metadata/properties" ma:root="true" ma:fieldsID="ac8c178533780ed5e7613da67b04267a" ns3:_="" ns4:_="">
    <xsd:import namespace="dbb2470b-5f27-4370-b211-f8e8e4f29424"/>
    <xsd:import namespace="717928f9-3d47-43e3-b157-1690f4059f9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b2470b-5f27-4370-b211-f8e8e4f2942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7928f9-3d47-43e3-b157-1690f4059f9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AB1515AA-57AE-4459-BE05-37022DA03708}">
  <ds:schemaRefs>
    <ds:schemaRef ds:uri="http://purl.org/dc/terms/"/>
    <ds:schemaRef ds:uri="http://schemas.openxmlformats.org/package/2006/metadata/core-properties"/>
    <ds:schemaRef ds:uri="dbb2470b-5f27-4370-b211-f8e8e4f29424"/>
    <ds:schemaRef ds:uri="http://schemas.microsoft.com/office/2006/documentManagement/types"/>
    <ds:schemaRef ds:uri="717928f9-3d47-43e3-b157-1690f4059f92"/>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4.xml><?xml version="1.0" encoding="utf-8"?>
<ds:datastoreItem xmlns:ds="http://schemas.openxmlformats.org/officeDocument/2006/customXml" ds:itemID="{DBB8C377-12EA-4092-981A-32BFCCD653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b2470b-5f27-4370-b211-f8e8e4f29424"/>
    <ds:schemaRef ds:uri="717928f9-3d47-43e3-b157-1690f4059f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21168</TotalTime>
  <Words>2609</Words>
  <Application>Microsoft Office PowerPoint</Application>
  <PresentationFormat>Grand écran</PresentationFormat>
  <Paragraphs>275</Paragraphs>
  <Slides>25</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25</vt:i4>
      </vt:variant>
    </vt:vector>
  </HeadingPairs>
  <TitlesOfParts>
    <vt:vector size="33" baseType="lpstr">
      <vt:lpstr>Arial</vt:lpstr>
      <vt:lpstr>Arial Black</vt:lpstr>
      <vt:lpstr>Calibri</vt:lpstr>
      <vt:lpstr>Helvetica Neue Medium</vt:lpstr>
      <vt:lpstr>Montserrat Black</vt:lpstr>
      <vt:lpstr>ubuntu</vt:lpstr>
      <vt:lpstr>Wingdings</vt:lpstr>
      <vt:lpstr>Thème Office</vt:lpstr>
      <vt:lpstr>Osez le Débit Différé ! Un équipement massif de nos clients en Débit Différé nous permettra de garantir notre PNB de demain.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1067</cp:revision>
  <cp:lastPrinted>2021-03-01T14:34:40Z</cp:lastPrinted>
  <dcterms:created xsi:type="dcterms:W3CDTF">2020-06-24T09:20:11Z</dcterms:created>
  <dcterms:modified xsi:type="dcterms:W3CDTF">2021-03-16T16:57:02Z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0x010100BD58A7042310B4429BCFA79AAE8A511A</vt:lpwstr>
  </property>
</Properties>
</file>