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handoutMasterIdLst>
    <p:handoutMasterId r:id="rId29"/>
  </p:handoutMasterIdLst>
  <p:sldIdLst>
    <p:sldId id="400" r:id="rId6"/>
    <p:sldId id="642" r:id="rId7"/>
    <p:sldId id="671" r:id="rId8"/>
    <p:sldId id="683" r:id="rId9"/>
    <p:sldId id="677" r:id="rId10"/>
    <p:sldId id="672" r:id="rId11"/>
    <p:sldId id="676" r:id="rId12"/>
    <p:sldId id="537" r:id="rId13"/>
    <p:sldId id="679" r:id="rId14"/>
    <p:sldId id="678" r:id="rId15"/>
    <p:sldId id="680" r:id="rId16"/>
    <p:sldId id="681" r:id="rId17"/>
    <p:sldId id="603" r:id="rId18"/>
    <p:sldId id="685" r:id="rId19"/>
    <p:sldId id="674" r:id="rId20"/>
    <p:sldId id="682" r:id="rId21"/>
    <p:sldId id="687" r:id="rId22"/>
    <p:sldId id="688" r:id="rId23"/>
    <p:sldId id="689" r:id="rId24"/>
    <p:sldId id="690" r:id="rId25"/>
    <p:sldId id="670" r:id="rId26"/>
    <p:sldId id="693" r:id="rId2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TANG Ludivine [CEGEE]" initials="EL[" lastIdx="1" clrIdx="0">
    <p:extLst>
      <p:ext uri="{19B8F6BF-5375-455C-9EA6-DF929625EA0E}">
        <p15:presenceInfo xmlns:p15="http://schemas.microsoft.com/office/powerpoint/2012/main" userId="S-1-5-21-3736707515-2145877865-3703829272-2511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921"/>
    <a:srgbClr val="474747"/>
    <a:srgbClr val="F5F5F5"/>
    <a:srgbClr val="EEEEEE"/>
    <a:srgbClr val="C00000"/>
    <a:srgbClr val="FF0000"/>
    <a:srgbClr val="C31632"/>
    <a:srgbClr val="EC1B24"/>
    <a:srgbClr val="E7302A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50" d="100"/>
          <a:sy n="50" d="100"/>
        </p:scale>
        <p:origin x="859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F781F-BA21-4505-B449-4BB50FE8DE73}" type="datetimeFigureOut">
              <a:rPr lang="fr-FR" smtClean="0"/>
              <a:t>23/03/2021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2E28E-4076-4587-8A42-EE6DCF80F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062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6640B-E658-4F84-97CE-885240A8E774}" type="datetimeFigureOut">
              <a:rPr lang="fr-FR" smtClean="0"/>
              <a:t>23/03/2021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9FB3D-F80B-4AC3-BF80-57D15E908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42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Innovation </a:t>
            </a:r>
            <a:r>
              <a:rPr lang="fr-FR" dirty="0" err="1" smtClean="0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TEMPLATE BDD</a:t>
            </a:r>
            <a:br>
              <a:rPr lang="fr-FR" dirty="0" smtClean="0"/>
            </a:br>
            <a:r>
              <a:rPr lang="fr-FR" dirty="0" smtClean="0"/>
              <a:t>TEST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641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898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635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smtClean="0"/>
              <a:t>Insérez ici une image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203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78" r:id="rId4"/>
    <p:sldLayoutId id="2147483674" r:id="rId5"/>
    <p:sldLayoutId id="2147483656" r:id="rId6"/>
    <p:sldLayoutId id="2147483675" r:id="rId7"/>
    <p:sldLayoutId id="2147483681" r:id="rId8"/>
    <p:sldLayoutId id="2147483684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1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service-cegee-sps/sites/refdoc/mydocs/Documents%20partages/PR-A-0110.pdf?Web=1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BDD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4939463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23 Mars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62000" y="1599601"/>
            <a:ext cx="10744199" cy="27353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dirty="0" smtClean="0"/>
              <a:t>Nouveau process DEPECH MOB</a:t>
            </a:r>
            <a:br>
              <a:rPr lang="fr-FR" dirty="0" smtClean="0"/>
            </a:br>
            <a:r>
              <a:rPr lang="fr-FR" sz="2200" b="0" dirty="0" smtClean="0"/>
              <a:t>SIMPLIFICATION ET INTEGRATION DES TRANSFERTS DE PRODUITS D’EPARGNE</a:t>
            </a:r>
            <a:endParaRPr lang="fr-FR" sz="2200" b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Hdj du 25 mars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06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900882" y="2078215"/>
            <a:ext cx="6676113" cy="378918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fr-FR" sz="2100" dirty="0" smtClean="0">
                <a:cs typeface="Arial" panose="020B0604020202020204" pitchFamily="34" charset="0"/>
              </a:rPr>
              <a:t>Le dossier de mobilité devient intégré et transparent</a:t>
            </a:r>
          </a:p>
          <a:p>
            <a:pPr>
              <a:lnSpc>
                <a:spcPct val="150000"/>
              </a:lnSpc>
            </a:pPr>
            <a:endParaRPr lang="fr-FR" sz="2100" dirty="0" smtClean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100" dirty="0" smtClean="0"/>
              <a:t>Il s’instruit en 6 étapes  </a:t>
            </a:r>
            <a:endParaRPr lang="fr-FR" sz="2100" dirty="0"/>
          </a:p>
          <a:p>
            <a:pPr>
              <a:lnSpc>
                <a:spcPct val="150000"/>
              </a:lnSpc>
            </a:pPr>
            <a:endParaRPr lang="fr-FR" sz="2100" dirty="0" smtClean="0"/>
          </a:p>
          <a:p>
            <a:pPr>
              <a:lnSpc>
                <a:spcPct val="150000"/>
              </a:lnSpc>
            </a:pPr>
            <a:r>
              <a:rPr lang="fr-FR" sz="2100" dirty="0">
                <a:cs typeface="Arial" panose="020B0604020202020204" pitchFamily="34" charset="0"/>
              </a:rPr>
              <a:t>L’état du dossier est consultable sur le PCM et les modalités </a:t>
            </a:r>
            <a:r>
              <a:rPr lang="fr-FR" sz="2100" dirty="0" smtClean="0">
                <a:cs typeface="Arial" panose="020B0604020202020204" pitchFamily="34" charset="0"/>
              </a:rPr>
              <a:t>d’ouverture des produits </a:t>
            </a:r>
            <a:r>
              <a:rPr lang="fr-FR" sz="2100" dirty="0">
                <a:cs typeface="Arial" panose="020B0604020202020204" pitchFamily="34" charset="0"/>
              </a:rPr>
              <a:t>demeurent inchangées</a:t>
            </a:r>
          </a:p>
          <a:p>
            <a:pPr marL="0" indent="0">
              <a:lnSpc>
                <a:spcPct val="150000"/>
              </a:lnSpc>
              <a:buNone/>
            </a:pPr>
            <a:endParaRPr lang="fr-FR" sz="1900" dirty="0"/>
          </a:p>
          <a:p>
            <a:pPr marL="0" indent="0">
              <a:lnSpc>
                <a:spcPct val="150000"/>
              </a:lnSpc>
              <a:buNone/>
            </a:pPr>
            <a:r>
              <a:rPr lang="fr-FR" sz="1900" dirty="0" smtClean="0"/>
              <a:t>ANNEXES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  <a:p>
            <a:pPr marL="0" indent="0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6338888" y="96838"/>
            <a:ext cx="5853112" cy="339725"/>
          </a:xfrm>
        </p:spPr>
        <p:txBody>
          <a:bodyPr>
            <a:normAutofit fontScale="92500" lnSpcReduction="20000"/>
          </a:bodyPr>
          <a:lstStyle/>
          <a:p>
            <a:r>
              <a:rPr lang="fr-FR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894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151120" y="1797079"/>
            <a:ext cx="691896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 smtClean="0"/>
              <a:t>Le dossier de mobilité devient intégré et transparent</a:t>
            </a:r>
            <a:endParaRPr lang="fr-FR" sz="4000" dirty="0"/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Il s’ouvre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sur le PCM et donne lieu à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la création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 lignes « MOBILITE » ou « TRANSFERT » et de comptes d’attente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prise en charge et le suivi sont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facilités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et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accompagnés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d’une meilleure information</a:t>
            </a:r>
          </a:p>
          <a:p>
            <a:pPr marL="252000" indent="-21600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ts val="600"/>
              </a:spcBef>
              <a:buClr>
                <a:srgbClr val="EA4E55"/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7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fr-FR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Le dossier de mobilité s’ouvre sur le PCM (CT 0463) et donne lieu à création de lignes « MOBILITE » ou « TRANSFERT » et de comptes d’attente</a:t>
            </a:r>
            <a:endParaRPr lang="fr-FR" b="0" dirty="0">
              <a:solidFill>
                <a:srgbClr val="000000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267" y="2311926"/>
            <a:ext cx="5038725" cy="3409950"/>
          </a:xfrm>
          <a:prstGeom prst="rect">
            <a:avLst/>
          </a:prstGeom>
        </p:spPr>
      </p:pic>
      <p:sp>
        <p:nvSpPr>
          <p:cNvPr id="21" name="Espace réservé du contenu 1"/>
          <p:cNvSpPr txBox="1">
            <a:spLocks/>
          </p:cNvSpPr>
          <p:nvPr/>
        </p:nvSpPr>
        <p:spPr>
          <a:xfrm>
            <a:off x="769068" y="1530311"/>
            <a:ext cx="6564923" cy="639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Une ligne « 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MOBILITE XXX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 » ou « 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TRANSFERT XXX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 » est créée dans la synthèse du client :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un double-clic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sur la ligne permet d’accéder directement au dossier de mobilité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8704" y="4616181"/>
            <a:ext cx="1440160" cy="765651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720" y="2588369"/>
            <a:ext cx="2314575" cy="352425"/>
          </a:xfrm>
          <a:prstGeom prst="rect">
            <a:avLst/>
          </a:prstGeom>
        </p:spPr>
      </p:pic>
      <p:cxnSp>
        <p:nvCxnSpPr>
          <p:cNvPr id="24" name="Connecteur droit avec flèche 23"/>
          <p:cNvCxnSpPr>
            <a:stCxn id="28" idx="3"/>
          </p:cNvCxnSpPr>
          <p:nvPr/>
        </p:nvCxnSpPr>
        <p:spPr>
          <a:xfrm flipV="1">
            <a:off x="3648864" y="4462036"/>
            <a:ext cx="4377196" cy="1089819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" name="Connecteur droit avec flèche 24"/>
          <p:cNvCxnSpPr/>
          <p:nvPr/>
        </p:nvCxnSpPr>
        <p:spPr>
          <a:xfrm flipV="1">
            <a:off x="2856776" y="2095902"/>
            <a:ext cx="0" cy="2520280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6" name="Espace réservé du contenu 1"/>
          <p:cNvSpPr txBox="1">
            <a:spLocks/>
          </p:cNvSpPr>
          <p:nvPr/>
        </p:nvSpPr>
        <p:spPr>
          <a:xfrm>
            <a:off x="8026060" y="1849661"/>
            <a:ext cx="3205820" cy="1462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transaction </a:t>
            </a:r>
            <a:r>
              <a:rPr kumimoji="0" 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0463 </a:t>
            </a: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ou 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clic-droit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, menu </a:t>
            </a: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‘Vente et Gestion Client’ / ‘Placements’ /   ‘Transférer produit 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placement, </a:t>
            </a: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à partir du client bancaire 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pour accéder au dossier</a:t>
            </a:r>
            <a:endParaRPr kumimoji="0" lang="fr-FR" sz="13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4595287" y="2095902"/>
            <a:ext cx="3300214" cy="702903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2208704" y="5381833"/>
            <a:ext cx="1440160" cy="340043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088159" y="4265067"/>
            <a:ext cx="3450744" cy="160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300" dirty="0" smtClean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Un ou deux comptes d’attente sont créés automatiquement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dans le cadre de la Mobilité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:</a:t>
            </a:r>
          </a:p>
          <a:p>
            <a:pPr marL="0" lvl="2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- un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compte 02 destinataire des fonds issus de la mobilité Livret A</a:t>
            </a:r>
          </a:p>
          <a:p>
            <a:pPr marL="0" lvl="2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- un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compte 02 destinataire des fonds issus de la mobilité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LDDS+CSL+LJE + Liv B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30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5325" y="1498404"/>
            <a:ext cx="10980738" cy="4917635"/>
          </a:xfrm>
        </p:spPr>
        <p:txBody>
          <a:bodyPr>
            <a:noAutofit/>
          </a:bodyPr>
          <a:lstStyle/>
          <a:p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Il y a </a:t>
            </a:r>
            <a:r>
              <a:rPr lang="fr-FR" sz="13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une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transaction </a:t>
            </a:r>
            <a:r>
              <a:rPr lang="fr-FR" sz="13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unique (CT 0463)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pour traiter les demandes de </a:t>
            </a:r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transfert et mobilité Réseau et Hors Réseau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pour les produits PEL, LEP, CEL, LVA, LDDS, LJE et Gamme Comptes sur Livret (Hors Titres, PEP et Assurances vie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) </a:t>
            </a:r>
          </a:p>
          <a:p>
            <a:pPr marL="468000" lvl="1" indent="0">
              <a:buNone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(Abandon 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l’offre mobilité (0401)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pour les transferts entre </a:t>
            </a: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CE et de </a:t>
            </a: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MYFLOW 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pour les transferts ENTRANT inter </a:t>
            </a: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Bancaires)</a:t>
            </a:r>
            <a:endParaRPr lang="fr-FR" sz="13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L’instruction bénéficie d’une  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Aide « pas à pas »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(outil « 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Guidance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 ») et l’état du dossier est affiché en temps réel (CT 0463)</a:t>
            </a:r>
            <a:endParaRPr lang="fr-F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fr-FR" sz="1300" dirty="0" smtClean="0">
              <a:cs typeface="Arial" panose="020B0604020202020204" pitchFamily="34" charset="0"/>
            </a:endParaRPr>
          </a:p>
          <a:p>
            <a:r>
              <a:rPr lang="fr-FR" sz="1300" dirty="0" smtClean="0">
                <a:cs typeface="Arial" panose="020B0604020202020204" pitchFamily="34" charset="0"/>
              </a:rPr>
              <a:t>Il y a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un dossier unique pour les personnes composant la relation économique </a:t>
            </a:r>
          </a:p>
          <a:p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Chaque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contrat de transfert et de mobilité est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affiché sur la synthèse du client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pendant toute la phase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d’instruction</a:t>
            </a:r>
          </a:p>
          <a:p>
            <a:endParaRPr lang="fr-F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sz="13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Deux Comptes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d’attente 02 </a:t>
            </a:r>
            <a:r>
              <a:rPr lang="fr-FR" sz="13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différents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sont créés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automatiquement pour</a:t>
            </a:r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 réceptionner </a:t>
            </a:r>
            <a:endParaRPr lang="fr-FR" sz="13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1"/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l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es </a:t>
            </a:r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fonds issus de la mobilité du seul Livret 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lvl="1"/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l’ensemble </a:t>
            </a:r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des fonds issus de la mobilité des autres produits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(LDDS, LJE,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Comptes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sur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Livret,…),</a:t>
            </a:r>
          </a:p>
          <a:p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L’ouverture par 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Transfert des </a:t>
            </a:r>
            <a:r>
              <a:rPr lang="fr-FR" sz="1300" b="1" dirty="0">
                <a:solidFill>
                  <a:schemeClr val="tx1"/>
                </a:solidFill>
                <a:cs typeface="Arial" panose="020B0604020202020204" pitchFamily="34" charset="0"/>
              </a:rPr>
              <a:t>LEP, CEL, PEL reste réalisée en </a:t>
            </a:r>
            <a:r>
              <a:rPr lang="fr-FR" sz="13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Back-office, les autres transferts demeurent à finaliser en agence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marL="36000" indent="0">
              <a:buNone/>
            </a:pPr>
            <a:endParaRPr lang="fr-FR" sz="13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sz="13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Des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notifications </a:t>
            </a:r>
            <a:r>
              <a:rPr lang="fr-FR" sz="1300" b="1" dirty="0" err="1">
                <a:solidFill>
                  <a:srgbClr val="C00000"/>
                </a:solidFill>
                <a:cs typeface="Arial" panose="020B0604020202020204" pitchFamily="34" charset="0"/>
              </a:rPr>
              <a:t>Myflow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 + Mail sont envoyées au Conseiller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lorsqu’il doit réaliser une action (compléter un dossier non conforme, contacter le Client suite à l’arrivée des fonds)  </a:t>
            </a:r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et des notifications Mail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pour l’informer de moments clés (refus d’un établissement cédant, ouverture d’un </a:t>
            </a:r>
            <a:r>
              <a:rPr lang="fr-FR" sz="1300" dirty="0" smtClean="0">
                <a:solidFill>
                  <a:schemeClr val="tx1"/>
                </a:solidFill>
                <a:cs typeface="Arial" panose="020B0604020202020204" pitchFamily="34" charset="0"/>
              </a:rPr>
              <a:t> réalisée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par le Back-office Epargne, abandon d’un contrat suite renonciation client ou délai de traitement dépassé, …) </a:t>
            </a:r>
            <a:endParaRPr lang="fr-FR" sz="13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fr-F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sz="1300" b="1" dirty="0">
                <a:solidFill>
                  <a:srgbClr val="C00000"/>
                </a:solidFill>
                <a:cs typeface="Arial" panose="020B0604020202020204" pitchFamily="34" charset="0"/>
              </a:rPr>
              <a:t>Des notifications sont envoyées dans la MSI du Client </a:t>
            </a:r>
            <a:r>
              <a:rPr lang="fr-FR" sz="1300" dirty="0">
                <a:solidFill>
                  <a:schemeClr val="tx1"/>
                </a:solidFill>
                <a:cs typeface="Arial" panose="020B0604020202020204" pitchFamily="34" charset="0"/>
              </a:rPr>
              <a:t>à chaque moment de vie clé du contrat : envoi de la demande à l’établissement cédant, refus banque cédante, arrivée des fonds sur les comptes 02 du client pour la mobilité, transfert LEP, CEL, PEL terminé. </a:t>
            </a: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Hdj du 25 mars 2021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La prise en charge et le suivi sont facilités et accompagnés d’une meilleure information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02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151120" y="1553239"/>
            <a:ext cx="691896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smtClean="0"/>
              <a:t>Le dossier de mobilité / transfert s’instruit en 6 étapes 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Création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du dossier sur la base de l’entité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économique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Sélection des produits via « ajouter un contrat 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» et cas particulier du Livret A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Signature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par le client de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chaque contrat </a:t>
            </a: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Collecte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pièces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nécessaires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Envoi pour traitement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Régularisation des dossiers non conformes</a:t>
            </a:r>
          </a:p>
          <a:p>
            <a:pPr lvl="0">
              <a:spcBef>
                <a:spcPts val="600"/>
              </a:spcBef>
              <a:buClr>
                <a:srgbClr val="EA4E55"/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texte 7"/>
          <p:cNvSpPr txBox="1">
            <a:spLocks/>
          </p:cNvSpPr>
          <p:nvPr/>
        </p:nvSpPr>
        <p:spPr>
          <a:xfrm>
            <a:off x="5059680" y="280291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1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texte 7"/>
          <p:cNvSpPr txBox="1">
            <a:spLocks/>
          </p:cNvSpPr>
          <p:nvPr/>
        </p:nvSpPr>
        <p:spPr>
          <a:xfrm>
            <a:off x="5059680" y="3304588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2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texte 7"/>
          <p:cNvSpPr txBox="1">
            <a:spLocks/>
          </p:cNvSpPr>
          <p:nvPr/>
        </p:nvSpPr>
        <p:spPr>
          <a:xfrm>
            <a:off x="5044440" y="4158028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3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8" name="Espace réservé du texte 7"/>
          <p:cNvSpPr txBox="1">
            <a:spLocks/>
          </p:cNvSpPr>
          <p:nvPr/>
        </p:nvSpPr>
        <p:spPr>
          <a:xfrm>
            <a:off x="5044440" y="4660948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" name="Espace réservé du texte 7"/>
          <p:cNvSpPr txBox="1">
            <a:spLocks/>
          </p:cNvSpPr>
          <p:nvPr/>
        </p:nvSpPr>
        <p:spPr>
          <a:xfrm>
            <a:off x="5044440" y="5148628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5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7"/>
          <p:cNvSpPr txBox="1">
            <a:spLocks/>
          </p:cNvSpPr>
          <p:nvPr/>
        </p:nvSpPr>
        <p:spPr>
          <a:xfrm>
            <a:off x="5044440" y="5651548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6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Hdj du 25 mars 2021</a:t>
            </a:r>
          </a:p>
          <a:p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Création du dossier sur la base de l’entité économique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88" y="2790150"/>
            <a:ext cx="2496804" cy="1572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space réservé du contenu 1"/>
          <p:cNvSpPr txBox="1">
            <a:spLocks/>
          </p:cNvSpPr>
          <p:nvPr/>
        </p:nvSpPr>
        <p:spPr>
          <a:xfrm>
            <a:off x="695325" y="2495631"/>
            <a:ext cx="11201400" cy="50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mbria Math" panose="02040503050406030204" pitchFamily="18" charset="0"/>
              <a:buNone/>
            </a:pPr>
            <a:r>
              <a:rPr lang="fr-FR" sz="1000" i="1" dirty="0" smtClean="0">
                <a:latin typeface="Montserrat" panose="00000500000000000000" pitchFamily="2" charset="0"/>
              </a:rPr>
              <a:t>A partir de la synthèse du client, </a:t>
            </a:r>
            <a:r>
              <a:rPr lang="fr-FR" sz="1000" b="1" i="1" dirty="0" smtClean="0">
                <a:latin typeface="Montserrat" panose="00000500000000000000" pitchFamily="2" charset="0"/>
              </a:rPr>
              <a:t>transaction 0463 </a:t>
            </a:r>
            <a:r>
              <a:rPr lang="fr-FR" sz="1000" i="1" dirty="0" smtClean="0">
                <a:latin typeface="Montserrat" panose="00000500000000000000" pitchFamily="2" charset="0"/>
              </a:rPr>
              <a:t>ou clic-droit menu ‘Vente et Gestion Client’ / ‘Placements’ /   ‘</a:t>
            </a:r>
            <a:r>
              <a:rPr lang="fr-FR" sz="1000" b="1" i="1" dirty="0" smtClean="0">
                <a:latin typeface="Montserrat" panose="00000500000000000000" pitchFamily="2" charset="0"/>
              </a:rPr>
              <a:t>Transférer produit placement</a:t>
            </a:r>
            <a:r>
              <a:rPr lang="fr-FR" sz="1000" i="1" dirty="0" smtClean="0">
                <a:latin typeface="Montserrat" panose="00000500000000000000" pitchFamily="2" charset="0"/>
              </a:rPr>
              <a:t>, à partir du client bancaire </a:t>
            </a:r>
            <a:endParaRPr lang="fr-FR" sz="1000" i="1" dirty="0">
              <a:latin typeface="Montserrat" panose="00000500000000000000" pitchFamily="2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5582"/>
          <a:stretch/>
        </p:blipFill>
        <p:spPr>
          <a:xfrm>
            <a:off x="3976635" y="2790151"/>
            <a:ext cx="4878901" cy="1571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846" y="4433924"/>
            <a:ext cx="3793183" cy="2099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Connecteur droit avec flèche 10"/>
          <p:cNvCxnSpPr/>
          <p:nvPr/>
        </p:nvCxnSpPr>
        <p:spPr>
          <a:xfrm>
            <a:off x="2662848" y="3028260"/>
            <a:ext cx="1313787" cy="5117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" name="Connecteur droit avec flèche 11"/>
          <p:cNvCxnSpPr/>
          <p:nvPr/>
        </p:nvCxnSpPr>
        <p:spPr>
          <a:xfrm>
            <a:off x="8441366" y="3316292"/>
            <a:ext cx="0" cy="129614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Espace réservé du contenu 1"/>
          <p:cNvSpPr txBox="1">
            <a:spLocks/>
          </p:cNvSpPr>
          <p:nvPr/>
        </p:nvSpPr>
        <p:spPr>
          <a:xfrm>
            <a:off x="1216090" y="4820636"/>
            <a:ext cx="3344134" cy="7684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Par défaut, le dossier est composé de toutes les personnes de la relation économique du client. 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4566822" y="4944082"/>
            <a:ext cx="360040" cy="504056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Connecteur droit avec flèche 14"/>
          <p:cNvCxnSpPr/>
          <p:nvPr/>
        </p:nvCxnSpPr>
        <p:spPr>
          <a:xfrm>
            <a:off x="4566822" y="4944082"/>
            <a:ext cx="360040" cy="1080120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" name="Connecteur droit avec flèche 15"/>
          <p:cNvCxnSpPr/>
          <p:nvPr/>
        </p:nvCxnSpPr>
        <p:spPr>
          <a:xfrm>
            <a:off x="4560224" y="4936566"/>
            <a:ext cx="294630" cy="1375668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Connecteur droit avec flèche 16"/>
          <p:cNvCxnSpPr>
            <a:stCxn id="19" idx="2"/>
          </p:cNvCxnSpPr>
          <p:nvPr/>
        </p:nvCxnSpPr>
        <p:spPr>
          <a:xfrm flipH="1">
            <a:off x="3879448" y="6369363"/>
            <a:ext cx="975405" cy="14878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Espace réservé du contenu 1"/>
          <p:cNvSpPr txBox="1">
            <a:spLocks/>
          </p:cNvSpPr>
          <p:nvPr/>
        </p:nvSpPr>
        <p:spPr>
          <a:xfrm>
            <a:off x="1140203" y="5741281"/>
            <a:ext cx="2740183" cy="757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Possibilité de supprimer les personnes de la relation 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pour lesquelles vous ne demandez pas de mobilité  ou de transfert</a:t>
            </a:r>
            <a:endParaRPr kumimoji="0" lang="fr-FR" sz="12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854853" y="6240226"/>
            <a:ext cx="301155" cy="258273"/>
          </a:xfrm>
          <a:prstGeom prst="ellipse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 flipV="1">
            <a:off x="8095213" y="5125777"/>
            <a:ext cx="900000" cy="1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" name="Espace réservé du contenu 1"/>
          <p:cNvSpPr txBox="1">
            <a:spLocks/>
          </p:cNvSpPr>
          <p:nvPr/>
        </p:nvSpPr>
        <p:spPr>
          <a:xfrm>
            <a:off x="9017988" y="4771868"/>
            <a:ext cx="2046252" cy="817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Possibilité d’ajouter 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au dossier 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des personnes 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non liées à la relation économique</a:t>
            </a:r>
            <a:endParaRPr kumimoji="0" lang="fr-FR" sz="12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70025" y="1180332"/>
            <a:ext cx="972698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buClr>
                <a:schemeClr val="tx2"/>
              </a:buClr>
              <a:defRPr/>
            </a:pPr>
            <a:r>
              <a:rPr lang="fr-FR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Arial" panose="020B0604020202020204" pitchFamily="34" charset="0"/>
              </a:rPr>
              <a:t>Avant toute action, assurez-vous </a:t>
            </a:r>
          </a:p>
          <a:p>
            <a:pPr marL="252000" indent="-216000" fontAlgn="base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  <a:defRPr/>
            </a:pP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de la </a:t>
            </a:r>
            <a:r>
              <a:rPr lang="fr-FR" sz="1200" b="1" dirty="0" smtClean="0">
                <a:solidFill>
                  <a:srgbClr val="C00000"/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complétude du DRC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du ou des client(s) concerné(s).</a:t>
            </a:r>
          </a:p>
          <a:p>
            <a:pPr marL="252000" indent="-216000" fontAlgn="base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  <a:defRPr/>
            </a:pP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Chaque client (même mineur) doit être </a:t>
            </a:r>
            <a:r>
              <a:rPr lang="fr-FR" sz="1200" b="1" dirty="0" smtClean="0">
                <a:solidFill>
                  <a:srgbClr val="C00000"/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titulaire ou </a:t>
            </a:r>
            <a:r>
              <a:rPr lang="fr-FR" sz="1200" b="1" dirty="0" err="1" smtClean="0">
                <a:solidFill>
                  <a:srgbClr val="C00000"/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cotitulaire</a:t>
            </a:r>
            <a:r>
              <a:rPr lang="fr-FR" sz="1200" b="1" dirty="0" smtClean="0">
                <a:solidFill>
                  <a:srgbClr val="C00000"/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 d’un compte de dépôt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  <a:ea typeface="Montserrat ExtraBold" panose="00000900000000000000" pitchFamily="50" charset="0"/>
                <a:cs typeface="Arial" panose="020B0604020202020204" pitchFamily="34" charset="0"/>
                <a:sym typeface="Arial"/>
              </a:rPr>
              <a:t>. </a:t>
            </a:r>
          </a:p>
          <a:p>
            <a:pPr fontAlgn="base">
              <a:spcBef>
                <a:spcPts val="600"/>
              </a:spcBef>
              <a:buClr>
                <a:schemeClr val="tx2"/>
              </a:buClr>
              <a:defRPr/>
            </a:pPr>
            <a:r>
              <a:rPr lang="fr-FR" sz="1200" kern="1200" dirty="0" smtClean="0">
                <a:solidFill>
                  <a:srgbClr val="C00000"/>
                </a:solidFill>
                <a:ea typeface="+mn-ea"/>
                <a:cs typeface="Arial" panose="020B0604020202020204" pitchFamily="34" charset="0"/>
              </a:rPr>
              <a:t>En cas de transfert PEL,  CEL, son EAI doit être validé</a:t>
            </a:r>
            <a:r>
              <a:rPr lang="fr-FR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Arial" panose="020B0604020202020204" pitchFamily="34" charset="0"/>
              </a:rPr>
              <a:t>. </a:t>
            </a:r>
            <a:endParaRPr lang="fr-FR" sz="1200" kern="1200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20371" y="1454380"/>
            <a:ext cx="236967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ts val="600"/>
              </a:spcBef>
              <a:buClr>
                <a:schemeClr val="tx2"/>
              </a:buClr>
              <a:defRPr/>
            </a:pPr>
            <a:r>
              <a:rPr lang="fr-FR" sz="1200" b="1" kern="1200" dirty="0" smtClean="0">
                <a:solidFill>
                  <a:srgbClr val="C00000"/>
                </a:solidFill>
                <a:ea typeface="+mn-ea"/>
                <a:cs typeface="Arial" panose="020B0604020202020204" pitchFamily="34" charset="0"/>
              </a:rPr>
              <a:t>Sinon, un contrôle bloquant </a:t>
            </a:r>
          </a:p>
          <a:p>
            <a:pPr algn="r" fontAlgn="base">
              <a:spcBef>
                <a:spcPts val="600"/>
              </a:spcBef>
              <a:buClr>
                <a:schemeClr val="tx2"/>
              </a:buClr>
              <a:defRPr/>
            </a:pPr>
            <a:r>
              <a:rPr lang="fr-FR" sz="1200" b="1" kern="1200" dirty="0" smtClean="0">
                <a:solidFill>
                  <a:srgbClr val="C00000"/>
                </a:solidFill>
                <a:ea typeface="+mn-ea"/>
                <a:cs typeface="Arial" panose="020B0604020202020204" pitchFamily="34" charset="0"/>
              </a:rPr>
              <a:t>empêche toute création</a:t>
            </a:r>
            <a:endParaRPr lang="fr-FR" sz="1200" b="1" kern="1200" dirty="0">
              <a:solidFill>
                <a:srgbClr val="C00000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riangle isocèle 28"/>
          <p:cNvSpPr/>
          <p:nvPr/>
        </p:nvSpPr>
        <p:spPr>
          <a:xfrm>
            <a:off x="8774149" y="1335365"/>
            <a:ext cx="1158240" cy="829909"/>
          </a:xfrm>
          <a:prstGeom prst="triangl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lang="fr-FR" sz="3600" dirty="0" smtClean="0">
                <a:solidFill>
                  <a:srgbClr val="C00000"/>
                </a:solidFill>
              </a:rPr>
              <a:t>!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3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1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Sélection des produits via «</a:t>
            </a:r>
            <a:r>
              <a:rPr lang="fr-FR" dirty="0"/>
              <a:t> ajouter un contrat »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348" y="1869364"/>
            <a:ext cx="4663368" cy="258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Connecteur droit avec flèche 7"/>
          <p:cNvCxnSpPr/>
          <p:nvPr/>
        </p:nvCxnSpPr>
        <p:spPr>
          <a:xfrm>
            <a:off x="4842540" y="3507489"/>
            <a:ext cx="1678652" cy="225198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620915" y="1315560"/>
            <a:ext cx="500848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Ajouter un contrat pour chaque produit à transférer ou clôturer dans le cadre de la mobilité et pour chaque personne du dossier</a:t>
            </a:r>
            <a:endParaRPr kumimoji="0" lang="fr-FR" sz="13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192" y="2894590"/>
            <a:ext cx="4210922" cy="3314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688" y="4580343"/>
            <a:ext cx="4392488" cy="1629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Connecteur droit avec flèche 11"/>
          <p:cNvCxnSpPr/>
          <p:nvPr/>
        </p:nvCxnSpPr>
        <p:spPr>
          <a:xfrm flipH="1">
            <a:off x="6140242" y="5172847"/>
            <a:ext cx="380950" cy="144016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3546396" y="3377666"/>
            <a:ext cx="1296144" cy="259647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957223" y="1752269"/>
            <a:ext cx="398509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Inter Caisse : </a:t>
            </a:r>
            <a:r>
              <a:rPr lang="fr-FR" sz="13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un transfert de QUADRETO n’est </a:t>
            </a:r>
            <a:r>
              <a:rPr lang="fr-FR" sz="13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pas possible.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Si le client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souhaite néanmoins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transférer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le PEL qui le compose,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il doit préalablement faire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clôturer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les CAT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du QUADRETTO dans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la CE cédante</a:t>
            </a:r>
          </a:p>
        </p:txBody>
      </p:sp>
      <p:pic>
        <p:nvPicPr>
          <p:cNvPr id="17" name="Picture 2" descr="Attention Illustrations, Royalty-Free Vector Graphics ..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392" y="2099968"/>
            <a:ext cx="325831" cy="3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290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2000" dirty="0" smtClean="0"/>
              <a:t>Cas particulier du Livret A, une seule saisie pour la demande de </a:t>
            </a:r>
            <a:r>
              <a:rPr lang="fr-FR" sz="2000" dirty="0"/>
              <a:t>mobilité </a:t>
            </a:r>
            <a:r>
              <a:rPr lang="fr-FR" sz="2000" u="sng" dirty="0" smtClean="0"/>
              <a:t>et</a:t>
            </a:r>
            <a:r>
              <a:rPr lang="fr-FR" sz="2000" dirty="0" smtClean="0"/>
              <a:t> d’ouverture </a:t>
            </a:r>
            <a:endParaRPr lang="fr-FR" sz="2000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sp>
        <p:nvSpPr>
          <p:cNvPr id="13" name="Espace réservé du contenu 1"/>
          <p:cNvSpPr txBox="1">
            <a:spLocks/>
          </p:cNvSpPr>
          <p:nvPr/>
        </p:nvSpPr>
        <p:spPr>
          <a:xfrm>
            <a:off x="1596842" y="3856988"/>
            <a:ext cx="3076902" cy="1797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Lorsque le Conseiller fait signer le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le mandat de mobilité </a:t>
            </a:r>
            <a:r>
              <a:rPr kumimoji="0" lang="fr-FR" sz="120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du Livret A,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1200" b="1" u="sng" dirty="0">
                <a:solidFill>
                  <a:srgbClr val="C00000"/>
                </a:solidFill>
                <a:latin typeface="+mn-lt"/>
                <a:sym typeface="Arial"/>
              </a:rPr>
              <a:t>le formulaire de </a:t>
            </a:r>
            <a:r>
              <a:rPr kumimoji="0" lang="fr-FR" sz="1200" b="1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demande d’ouverture </a:t>
            </a:r>
            <a:r>
              <a:rPr kumimoji="0" lang="fr-FR" sz="120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du Livret A est </a:t>
            </a: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proposé,  pré-renseigné avec les informations liées à la mobilité.et </a:t>
            </a:r>
            <a:r>
              <a:rPr kumimoji="0" lang="fr-FR" sz="120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à signer. </a:t>
            </a:r>
            <a:endParaRPr kumimoji="0" lang="fr-FR" sz="120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4889768" y="1831984"/>
            <a:ext cx="5112568" cy="4385141"/>
            <a:chOff x="1115617" y="690907"/>
            <a:chExt cx="4688346" cy="4166883"/>
          </a:xfrm>
        </p:grpSpPr>
        <p:grpSp>
          <p:nvGrpSpPr>
            <p:cNvPr id="17" name="Groupe 16"/>
            <p:cNvGrpSpPr>
              <a:grpSpLocks noChangeAspect="1"/>
            </p:cNvGrpSpPr>
            <p:nvPr/>
          </p:nvGrpSpPr>
          <p:grpSpPr>
            <a:xfrm>
              <a:off x="1115617" y="690907"/>
              <a:ext cx="4688346" cy="4166883"/>
              <a:chOff x="-2206024" y="-3227663"/>
              <a:chExt cx="10092726" cy="8970160"/>
            </a:xfrm>
          </p:grpSpPr>
          <p:pic>
            <p:nvPicPr>
              <p:cNvPr id="26" name="Image 1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05" t="9577" r="1019" b="12175"/>
              <a:stretch/>
            </p:blipFill>
            <p:spPr bwMode="auto">
              <a:xfrm>
                <a:off x="-2190735" y="-3227663"/>
                <a:ext cx="10059850" cy="4741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Imag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05" t="20628" r="715" b="8737"/>
              <a:stretch/>
            </p:blipFill>
            <p:spPr bwMode="auto">
              <a:xfrm>
                <a:off x="-2206024" y="-474397"/>
                <a:ext cx="10092726" cy="42737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Image 3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05" t="36140" r="715" b="3943"/>
              <a:stretch/>
            </p:blipFill>
            <p:spPr bwMode="auto">
              <a:xfrm>
                <a:off x="-2206024" y="2109775"/>
                <a:ext cx="10092726" cy="3632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5" name="Rectangle 24"/>
            <p:cNvSpPr/>
            <p:nvPr/>
          </p:nvSpPr>
          <p:spPr>
            <a:xfrm>
              <a:off x="4067944" y="1969874"/>
              <a:ext cx="1656184" cy="1826012"/>
            </a:xfrm>
            <a:prstGeom prst="rect">
              <a:avLst/>
            </a:prstGeom>
            <a:solidFill>
              <a:srgbClr val="F5F5F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Image 2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28" y="2286141"/>
            <a:ext cx="981449" cy="991263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172905" y="2040662"/>
            <a:ext cx="2353375" cy="1484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endParaRPr lang="fr-FR" sz="1000" b="1" i="1" dirty="0" smtClean="0">
              <a:solidFill>
                <a:srgbClr val="000000"/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200" b="1" i="1" dirty="0" smtClean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FIN DE LA DOUBLE SAISIE </a:t>
            </a:r>
            <a:r>
              <a:rPr lang="fr-FR" sz="1200" b="1" i="1" dirty="0" smtClea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: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LA SAISIE DE LA DEMANDE OUVERTURE LIV. A 0401 N’EST PLUS REQUISE EN PARALLELE DE LA DEMANDE DE MOBILITE</a:t>
            </a:r>
            <a:endParaRPr lang="fr-FR" sz="1200" b="1" i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2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2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2000" dirty="0" smtClean="0"/>
              <a:t>Signature de chaque </a:t>
            </a:r>
            <a:r>
              <a:rPr lang="fr-FR" sz="2000" dirty="0"/>
              <a:t>contrat saisi </a:t>
            </a:r>
            <a:r>
              <a:rPr lang="fr-FR" sz="2000" dirty="0" smtClean="0"/>
              <a:t>par le client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73" y="2240280"/>
            <a:ext cx="5891860" cy="1441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545" y="1748321"/>
            <a:ext cx="1601520" cy="2221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SigPlus Pro Windows Tablet and Tablet PC Electronic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025" y="2867005"/>
            <a:ext cx="1433255" cy="104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Connecteur droit avec flèche 19"/>
          <p:cNvCxnSpPr/>
          <p:nvPr/>
        </p:nvCxnSpPr>
        <p:spPr>
          <a:xfrm>
            <a:off x="4734564" y="3235365"/>
            <a:ext cx="2340000" cy="14193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3948437" y="3059821"/>
            <a:ext cx="792088" cy="259647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66704" y="4867579"/>
            <a:ext cx="8136904" cy="1593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endParaRPr lang="fr-FR" sz="1000" i="1" dirty="0" smtClean="0">
              <a:solidFill>
                <a:srgbClr val="FF0000"/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300" i="1" dirty="0" smtClean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Tout </a:t>
            </a:r>
            <a:r>
              <a:rPr lang="fr-FR" sz="1300" i="1" dirty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contrat saisi et non signé depuis 14 </a:t>
            </a:r>
            <a:r>
              <a:rPr lang="fr-FR" sz="1300" i="1" dirty="0" smtClean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jours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fait l’objet d’une relance Conseiller par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mail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endParaRPr lang="fr-FR" sz="1200" b="1" kern="0" dirty="0">
              <a:solidFill>
                <a:srgbClr val="FF0000"/>
              </a:solidFill>
              <a:cs typeface="Arial"/>
              <a:sym typeface="Arial"/>
            </a:endParaRPr>
          </a:p>
          <a:p>
            <a:pPr marL="419100" lvl="1"/>
            <a:endParaRPr lang="fr-FR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lvl="1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r>
              <a:rPr lang="fr-FR" sz="1300" i="1" dirty="0">
                <a:solidFill>
                  <a:srgbClr val="C00000"/>
                </a:solidFill>
                <a:cs typeface="Arial" panose="020B0604020202020204" pitchFamily="34" charset="0"/>
                <a:sym typeface="Arial"/>
              </a:rPr>
              <a:t>Un contrat saisi et non signé depuis 30 jours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sera automatiquement </a:t>
            </a:r>
            <a:r>
              <a:rPr lang="fr-F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supprimé sans </a:t>
            </a:r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Arial"/>
              </a:rPr>
              <a:t>conservation de trace</a:t>
            </a:r>
          </a:p>
          <a:p>
            <a:pPr marL="419100" lvl="1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</a:pPr>
            <a:endParaRPr lang="fr-FR" sz="1000" i="1" dirty="0">
              <a:solidFill>
                <a:srgbClr val="FF0000"/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23" name="Picture 2" descr="Trash Clipart | Free download on ClipArtMa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55579E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488" y="5783845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lipart Email Icon | Free Images at Clker.com - vector ...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rgbClr val="9176B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7"/>
          <a:stretch/>
        </p:blipFill>
        <p:spPr bwMode="auto">
          <a:xfrm>
            <a:off x="8223096" y="4972422"/>
            <a:ext cx="491849" cy="45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3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07728" y="4392228"/>
            <a:ext cx="1102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Dans le cas du </a:t>
            </a:r>
            <a:r>
              <a:rPr lang="fr-FR" dirty="0"/>
              <a:t>Livret </a:t>
            </a:r>
            <a:r>
              <a:rPr lang="fr-FR" dirty="0" smtClean="0"/>
              <a:t>A, le client devra signer à la fois le contrat de mobilité et la demande d’ouverture </a:t>
            </a:r>
            <a:endParaRPr lang="fr-FR" dirty="0"/>
          </a:p>
          <a:p>
            <a:endParaRPr lang="fr-FR" dirty="0"/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6701508" y="1480936"/>
            <a:ext cx="2443284" cy="197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Exemple du mandat de clôture</a:t>
            </a:r>
            <a:endParaRPr kumimoji="0" lang="fr-FR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374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Collecte des </a:t>
            </a:r>
            <a:r>
              <a:rPr lang="fr-FR" sz="2000" b="0" dirty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pièces </a:t>
            </a:r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nécessaires</a:t>
            </a:r>
            <a:endParaRPr lang="fr-FR" sz="2000" b="0" dirty="0">
              <a:solidFill>
                <a:srgbClr val="000000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 rotWithShape="1">
          <a:blip r:embed="rId2"/>
          <a:srcRect b="-1985"/>
          <a:stretch/>
        </p:blipFill>
        <p:spPr>
          <a:xfrm>
            <a:off x="2296673" y="2267479"/>
            <a:ext cx="5472608" cy="2407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1" name="Groupe 70"/>
          <p:cNvGrpSpPr/>
          <p:nvPr/>
        </p:nvGrpSpPr>
        <p:grpSpPr>
          <a:xfrm>
            <a:off x="350998" y="4886133"/>
            <a:ext cx="396044" cy="245769"/>
            <a:chOff x="1778001" y="1730375"/>
            <a:chExt cx="477838" cy="465138"/>
          </a:xfrm>
          <a:noFill/>
        </p:grpSpPr>
        <p:sp>
          <p:nvSpPr>
            <p:cNvPr id="72" name="Freeform 436"/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" name="Line 437"/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4" name="Freeform 438"/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5" name="Freeform 439"/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6" name="Line 440"/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7" name="Line 441"/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8" name="Line 442"/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9" name="Line 443"/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0" name="Line 444"/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1" name="Line 445"/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2" name="Line 446"/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3" name="Line 447"/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4" name="Line 448"/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5" name="Freeform 449"/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" name="Freeform 450"/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87" name="Espace réservé du contenu 1"/>
          <p:cNvSpPr txBox="1">
            <a:spLocks/>
          </p:cNvSpPr>
          <p:nvPr/>
        </p:nvSpPr>
        <p:spPr>
          <a:xfrm>
            <a:off x="809545" y="4793884"/>
            <a:ext cx="10271700" cy="827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Si le mandat de clôture  est signé en SAG, 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il est automatiquement archivé dans classeur client par le traitement batch de nuit. Dans ce cas, il convient de collecter le justificatif de compte détenu à la concurrence dans Classeur client via l’icône présente dans la synthèse </a:t>
            </a:r>
            <a:endParaRPr kumimoji="0" lang="fr-FR" sz="13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8" name="Espace réservé du contenu 1"/>
          <p:cNvSpPr txBox="1">
            <a:spLocks/>
          </p:cNvSpPr>
          <p:nvPr/>
        </p:nvSpPr>
        <p:spPr>
          <a:xfrm>
            <a:off x="8365686" y="1913248"/>
            <a:ext cx="1462932" cy="831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justificatif de compte détenu à la concurrence </a:t>
            </a: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(pièce obligatoire)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89" name="Imag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524" y="3118389"/>
            <a:ext cx="869161" cy="1205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0" name="Espace réservé du contenu 1"/>
          <p:cNvSpPr txBox="1">
            <a:spLocks/>
          </p:cNvSpPr>
          <p:nvPr/>
        </p:nvSpPr>
        <p:spPr>
          <a:xfrm>
            <a:off x="8345807" y="3118389"/>
            <a:ext cx="1712593" cy="1483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Mandat de clôture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(pièce </a:t>
            </a: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obligatoire) à collecter après signature ou alimenté automatiquement si SAG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91" name="Imag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4412" y="1874912"/>
            <a:ext cx="1527384" cy="831964"/>
          </a:xfrm>
          <a:prstGeom prst="rect">
            <a:avLst/>
          </a:prstGeom>
        </p:spPr>
      </p:pic>
      <p:cxnSp>
        <p:nvCxnSpPr>
          <p:cNvPr id="93" name="Connecteur droit avec flèche 92"/>
          <p:cNvCxnSpPr/>
          <p:nvPr/>
        </p:nvCxnSpPr>
        <p:spPr>
          <a:xfrm flipH="1">
            <a:off x="7574685" y="2320581"/>
            <a:ext cx="778537" cy="786037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4" name="Connecteur droit avec flèche 93"/>
          <p:cNvCxnSpPr>
            <a:endCxn id="70" idx="3"/>
          </p:cNvCxnSpPr>
          <p:nvPr/>
        </p:nvCxnSpPr>
        <p:spPr>
          <a:xfrm flipH="1" flipV="1">
            <a:off x="7769281" y="3471275"/>
            <a:ext cx="546290" cy="1093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5" name="Espace réservé du contenu 1"/>
          <p:cNvSpPr txBox="1">
            <a:spLocks/>
          </p:cNvSpPr>
          <p:nvPr/>
        </p:nvSpPr>
        <p:spPr>
          <a:xfrm>
            <a:off x="807017" y="5564641"/>
            <a:ext cx="5888799" cy="761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Si la mobilité concerne un Livret A, </a:t>
            </a: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et en cas de signature papier, la demande d’ouverture Livret A doit aussi être collectée dans le dossier </a:t>
            </a:r>
            <a:r>
              <a:rPr kumimoji="0" lang="fr-FR" sz="13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‘Offre Livret </a:t>
            </a: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A’</a:t>
            </a:r>
          </a:p>
        </p:txBody>
      </p:sp>
      <p:pic>
        <p:nvPicPr>
          <p:cNvPr id="96" name="Image 9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657" y="1395587"/>
            <a:ext cx="501231" cy="506243"/>
          </a:xfrm>
          <a:prstGeom prst="rect">
            <a:avLst/>
          </a:prstGeom>
        </p:spPr>
      </p:pic>
      <p:pic>
        <p:nvPicPr>
          <p:cNvPr id="97" name="Imag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089" y="5558610"/>
            <a:ext cx="4658096" cy="813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8" name="Connecteur droit avec flèche 97"/>
          <p:cNvCxnSpPr/>
          <p:nvPr/>
        </p:nvCxnSpPr>
        <p:spPr>
          <a:xfrm>
            <a:off x="6598245" y="5902806"/>
            <a:ext cx="612000" cy="0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9" name="Espace réservé du contenu 1"/>
          <p:cNvSpPr txBox="1">
            <a:spLocks/>
          </p:cNvSpPr>
          <p:nvPr/>
        </p:nvSpPr>
        <p:spPr>
          <a:xfrm>
            <a:off x="1902660" y="1962822"/>
            <a:ext cx="6891977" cy="454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0" name="Espace réservé du contenu 1"/>
          <p:cNvSpPr txBox="1">
            <a:spLocks/>
          </p:cNvSpPr>
          <p:nvPr/>
        </p:nvSpPr>
        <p:spPr>
          <a:xfrm>
            <a:off x="822960" y="1557088"/>
            <a:ext cx="6974791" cy="709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3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En mode signature papier</a:t>
            </a:r>
            <a:r>
              <a:rPr kumimoji="0" lang="fr-FR" sz="13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, débranchement automatique dans Classeur Client pour collecter les pièces obligatoires : le mandat et le justificatif de compte détenu à la concurrence</a:t>
            </a:r>
            <a:endParaRPr kumimoji="0" lang="fr-FR" sz="13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01" name="Groupe 100"/>
          <p:cNvGrpSpPr/>
          <p:nvPr/>
        </p:nvGrpSpPr>
        <p:grpSpPr>
          <a:xfrm>
            <a:off x="366456" y="5682318"/>
            <a:ext cx="396044" cy="245769"/>
            <a:chOff x="1778001" y="1730375"/>
            <a:chExt cx="477838" cy="465138"/>
          </a:xfrm>
          <a:noFill/>
        </p:grpSpPr>
        <p:sp>
          <p:nvSpPr>
            <p:cNvPr id="102" name="Freeform 436"/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3" name="Line 437"/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" name="Freeform 438"/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5" name="Freeform 439"/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6" name="Line 440"/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" name="Line 441"/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8" name="Line 442"/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9" name="Line 443"/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0" name="Line 444"/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1" name="Line 445"/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2" name="Line 446"/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3" name="Line 447"/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4" name="Line 448"/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" name="Freeform 449"/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6" name="Freeform 450"/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grpFill/>
            <a:ln w="9525" cap="rnd">
              <a:solidFill>
                <a:srgbClr val="7030A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0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17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Envoi pour traitement</a:t>
            </a:r>
            <a:endParaRPr lang="fr-FR" sz="2000" b="0" dirty="0">
              <a:solidFill>
                <a:srgbClr val="000000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  <a:p>
            <a:endParaRPr lang="fr-FR" dirty="0"/>
          </a:p>
        </p:txBody>
      </p:sp>
      <p:pic>
        <p:nvPicPr>
          <p:cNvPr id="66" name="Imag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57" y="3194490"/>
            <a:ext cx="3908147" cy="155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" name="Espace réservé du contenu 1"/>
          <p:cNvSpPr txBox="1">
            <a:spLocks/>
          </p:cNvSpPr>
          <p:nvPr/>
        </p:nvSpPr>
        <p:spPr>
          <a:xfrm>
            <a:off x="1549335" y="1395734"/>
            <a:ext cx="7920880" cy="432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Envoyer les contrats pour prise en charge par le back-office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La demande a été signée par le client, le dossier complété, 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initial du contrat est : 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Contrat Signé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Accéder au contrat dans le dossier DEPECHMOB, réaliser </a:t>
            </a:r>
          </a:p>
          <a:p>
            <a:pPr marL="446087" marR="0" lvl="2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     l’action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‘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Envoyer pour traitement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’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du contrat devient :  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Contrat transmis au BO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795" y="3631666"/>
            <a:ext cx="3755365" cy="2731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2" name="Connecteur droit avec flèche 91"/>
          <p:cNvCxnSpPr/>
          <p:nvPr/>
        </p:nvCxnSpPr>
        <p:spPr>
          <a:xfrm flipV="1">
            <a:off x="9495348" y="4051299"/>
            <a:ext cx="34137" cy="96907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7" name="Connecteur droit avec flèche 116"/>
          <p:cNvCxnSpPr/>
          <p:nvPr/>
        </p:nvCxnSpPr>
        <p:spPr>
          <a:xfrm flipH="1" flipV="1">
            <a:off x="8753830" y="4574053"/>
            <a:ext cx="357873" cy="701592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8" name="Connecteur droit avec flèche 117"/>
          <p:cNvCxnSpPr/>
          <p:nvPr/>
        </p:nvCxnSpPr>
        <p:spPr>
          <a:xfrm flipV="1">
            <a:off x="5781680" y="3751134"/>
            <a:ext cx="504056" cy="6322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9" name="Rectangle 118"/>
          <p:cNvSpPr/>
          <p:nvPr/>
        </p:nvSpPr>
        <p:spPr>
          <a:xfrm>
            <a:off x="4794713" y="3695242"/>
            <a:ext cx="986967" cy="201831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0" name="Espace réservé du contenu 1"/>
          <p:cNvSpPr txBox="1">
            <a:spLocks/>
          </p:cNvSpPr>
          <p:nvPr/>
        </p:nvSpPr>
        <p:spPr>
          <a:xfrm>
            <a:off x="9156308" y="5131516"/>
            <a:ext cx="1489505" cy="850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B34A8C"/>
              </a:buClr>
              <a:buFont typeface="Cambria Math" panose="02040503050406030204" pitchFamily="18" charset="0"/>
              <a:buNone/>
            </a:pPr>
            <a:r>
              <a:rPr lang="fr-FR" sz="1000" i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Montserrat" panose="00000500000000000000" pitchFamily="2" charset="0"/>
                <a:sym typeface="Arial"/>
              </a:rPr>
              <a:t>Le Conseiller sélectionne le ou les contrats qu’il envoie au BO pour traitement</a:t>
            </a:r>
          </a:p>
        </p:txBody>
      </p:sp>
      <p:pic>
        <p:nvPicPr>
          <p:cNvPr id="121" name="Image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461" y="4855661"/>
            <a:ext cx="2975187" cy="1532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2" name="Connecteur droit avec flèche 121"/>
          <p:cNvCxnSpPr/>
          <p:nvPr/>
        </p:nvCxnSpPr>
        <p:spPr>
          <a:xfrm flipH="1">
            <a:off x="3405416" y="5326611"/>
            <a:ext cx="2774404" cy="96367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3" name="Espace réservé du contenu 1"/>
          <p:cNvSpPr txBox="1">
            <a:spLocks/>
          </p:cNvSpPr>
          <p:nvPr/>
        </p:nvSpPr>
        <p:spPr>
          <a:xfrm>
            <a:off x="7056121" y="952686"/>
            <a:ext cx="4336656" cy="2176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Cette étape ne doit pas être oubliée. Dans le cas contraire, le dossier ne sera pas instruit et la demande non transmise à l’établissement cédant. 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Un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dossier incomplet ne pourra pas être transmis pour traitement (contrôle bloquant)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Si un contrat est signé mais non transmis depuis 7 jours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, il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fait l’objet d’une relance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Conseiller par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mail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Si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u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n contrat est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signé depuis 30 jours et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non transmis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au BO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il passe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automatiquement </a:t>
            </a:r>
            <a:r>
              <a:rPr lang="fr-FR" sz="120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Arial"/>
              </a:rPr>
              <a:t>en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statut « 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Transfert Abandonné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 »</a:t>
            </a:r>
          </a:p>
          <a:p>
            <a:pPr marL="419100" marR="0" lvl="1" indent="-22860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24" name="Picture 2" descr="Trash Clipart | Free download on ClipArtMa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55579E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7097" y="2563812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" descr="Clipart Email Icon | Free Images at Clker.com - vector ...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rgbClr val="9176B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7"/>
          <a:stretch/>
        </p:blipFill>
        <p:spPr bwMode="auto">
          <a:xfrm>
            <a:off x="11392777" y="2006173"/>
            <a:ext cx="420018" cy="3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6" name="Connecteur droit avec flèche 125"/>
          <p:cNvCxnSpPr/>
          <p:nvPr/>
        </p:nvCxnSpPr>
        <p:spPr>
          <a:xfrm>
            <a:off x="5277624" y="3535110"/>
            <a:ext cx="0" cy="160132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27" name="Picture 2" descr="Attention Illustrations, Royalty-Free Vector Graphics ...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838" y="1029673"/>
            <a:ext cx="325831" cy="3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èche droite 18"/>
          <p:cNvSpPr/>
          <p:nvPr/>
        </p:nvSpPr>
        <p:spPr>
          <a:xfrm rot="9804128">
            <a:off x="10247918" y="6002098"/>
            <a:ext cx="629920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0738516" y="5609137"/>
            <a:ext cx="1412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C00000"/>
                </a:solidFill>
              </a:rPr>
              <a:t>Cliquer sur</a:t>
            </a:r>
            <a:endParaRPr lang="fr-FR" sz="1200" dirty="0">
              <a:solidFill>
                <a:srgbClr val="C00000"/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8"/>
          <a:srcRect l="8573" t="2762" r="12338" b="16394"/>
          <a:stretch/>
        </p:blipFill>
        <p:spPr>
          <a:xfrm>
            <a:off x="10955307" y="5837615"/>
            <a:ext cx="1066800" cy="289561"/>
          </a:xfrm>
          <a:prstGeom prst="rect">
            <a:avLst/>
          </a:prstGeom>
        </p:spPr>
      </p:pic>
      <p:sp>
        <p:nvSpPr>
          <p:cNvPr id="23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5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10909586" y="5501640"/>
            <a:ext cx="1195449" cy="86120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1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Régularisation des dossiers </a:t>
            </a:r>
            <a:r>
              <a:rPr lang="fr-FR" dirty="0"/>
              <a:t>non </a:t>
            </a:r>
            <a:r>
              <a:rPr lang="fr-FR" dirty="0" smtClean="0"/>
              <a:t>conformes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764472" y="2751239"/>
            <a:ext cx="7770797" cy="3321871"/>
            <a:chOff x="329595" y="1549408"/>
            <a:chExt cx="7770797" cy="3321871"/>
          </a:xfrm>
          <a:effectLst/>
        </p:grpSpPr>
        <p:pic>
          <p:nvPicPr>
            <p:cNvPr id="12" name="Image 11"/>
            <p:cNvPicPr>
              <a:picLocks noChangeAspect="1"/>
            </p:cNvPicPr>
            <p:nvPr/>
          </p:nvPicPr>
          <p:blipFill rotWithShape="1">
            <a:blip r:embed="rId2"/>
            <a:srcRect t="8622"/>
            <a:stretch/>
          </p:blipFill>
          <p:spPr>
            <a:xfrm>
              <a:off x="329595" y="1549408"/>
              <a:ext cx="7770797" cy="32300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 rotWithShape="1">
            <a:blip r:embed="rId2"/>
            <a:srcRect t="82123"/>
            <a:stretch/>
          </p:blipFill>
          <p:spPr>
            <a:xfrm>
              <a:off x="329595" y="4239353"/>
              <a:ext cx="7770797" cy="6319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7" name="Espace réservé du contenu 3"/>
          <p:cNvSpPr txBox="1">
            <a:spLocks/>
          </p:cNvSpPr>
          <p:nvPr/>
        </p:nvSpPr>
        <p:spPr>
          <a:xfrm>
            <a:off x="1148194" y="1600655"/>
            <a:ext cx="9003352" cy="371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B34A8C"/>
              </a:buClr>
            </a:pPr>
            <a:r>
              <a:rPr lang="fr-FR" sz="1200" b="1" dirty="0">
                <a:solidFill>
                  <a:srgbClr val="C00000"/>
                </a:solidFill>
                <a:latin typeface="+mn-lt"/>
                <a:sym typeface="Arial"/>
              </a:rPr>
              <a:t>Le Conseiller reçoit </a:t>
            </a:r>
            <a:r>
              <a:rPr lang="fr-FR" sz="1200" b="1" dirty="0" smtClean="0">
                <a:solidFill>
                  <a:srgbClr val="C00000"/>
                </a:solidFill>
                <a:latin typeface="+mn-lt"/>
                <a:sym typeface="Arial"/>
              </a:rPr>
              <a:t>une </a:t>
            </a:r>
            <a:r>
              <a:rPr lang="fr-FR" sz="1200" b="1" dirty="0">
                <a:solidFill>
                  <a:srgbClr val="C00000"/>
                </a:solidFill>
                <a:latin typeface="+mn-lt"/>
                <a:sym typeface="Arial"/>
              </a:rPr>
              <a:t>tâche </a:t>
            </a:r>
            <a:r>
              <a:rPr lang="fr-FR" sz="1200" b="1" dirty="0" err="1" smtClean="0">
                <a:solidFill>
                  <a:srgbClr val="C00000"/>
                </a:solidFill>
                <a:latin typeface="+mn-lt"/>
                <a:sym typeface="Arial"/>
              </a:rPr>
              <a:t>Myflow</a:t>
            </a:r>
            <a:r>
              <a:rPr lang="fr-FR" sz="1200" b="1" dirty="0" smtClean="0">
                <a:solidFill>
                  <a:srgbClr val="C00000"/>
                </a:solidFill>
                <a:latin typeface="+mn-lt"/>
                <a:sym typeface="Arial"/>
              </a:rPr>
              <a:t>, doublée d’un mail, si </a:t>
            </a:r>
            <a:r>
              <a:rPr lang="fr-FR" sz="1200" b="1" dirty="0">
                <a:solidFill>
                  <a:srgbClr val="C00000"/>
                </a:solidFill>
                <a:latin typeface="+mn-lt"/>
                <a:sym typeface="Arial"/>
              </a:rPr>
              <a:t>le dossier instruit est non conforme </a:t>
            </a:r>
            <a:r>
              <a:rPr lang="fr-FR" sz="1200" b="1" dirty="0" smtClean="0">
                <a:solidFill>
                  <a:srgbClr val="C00000"/>
                </a:solidFill>
                <a:latin typeface="+mn-lt"/>
                <a:sym typeface="Arial"/>
              </a:rPr>
              <a:t>et doit être complété</a:t>
            </a:r>
          </a:p>
          <a:p>
            <a:pPr marL="628650" lvl="2" indent="-182563">
              <a:lnSpc>
                <a:spcPct val="15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Le constat de la non conformité peut provenir d’un contrôle du Back-office Epargne ou de l’établissement cédant</a:t>
            </a:r>
            <a:endParaRPr lang="fr-FR" sz="1200" dirty="0">
              <a:solidFill>
                <a:srgbClr val="000000">
                  <a:lumMod val="65000"/>
                  <a:lumOff val="35000"/>
                </a:srgbClr>
              </a:solidFill>
              <a:latin typeface="+mn-lt"/>
              <a:sym typeface="Arial"/>
            </a:endParaRPr>
          </a:p>
          <a:p>
            <a:pPr marL="628650" lvl="2" indent="-182563">
              <a:lnSpc>
                <a:spcPct val="15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Accéder au dossier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Depechmob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 à partir de la tâche </a:t>
            </a:r>
            <a:r>
              <a:rPr lang="fr-FR" sz="12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Myflow</a:t>
            </a:r>
            <a:r>
              <a:rPr lang="fr-FR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 ou à partir de la synthèse du client</a:t>
            </a: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000" dirty="0">
              <a:solidFill>
                <a:srgbClr val="000000">
                  <a:lumMod val="65000"/>
                  <a:lumOff val="35000"/>
                </a:srgbClr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008" y="2968547"/>
            <a:ext cx="4027457" cy="1572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Connecteur droit avec flèche 18"/>
          <p:cNvCxnSpPr/>
          <p:nvPr/>
        </p:nvCxnSpPr>
        <p:spPr>
          <a:xfrm flipV="1">
            <a:off x="8887197" y="4200902"/>
            <a:ext cx="0" cy="1552323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Rectangle 19"/>
          <p:cNvSpPr/>
          <p:nvPr/>
        </p:nvSpPr>
        <p:spPr>
          <a:xfrm>
            <a:off x="5050384" y="5266004"/>
            <a:ext cx="4556894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 été refusée par l'établissement cédant pour le motif…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15551" y="5266004"/>
            <a:ext cx="2462824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 été refusée pour le motif…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832" y="4284417"/>
            <a:ext cx="1701144" cy="215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970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Régularisation des dossiers </a:t>
            </a:r>
            <a:r>
              <a:rPr lang="fr-FR" dirty="0"/>
              <a:t>non </a:t>
            </a:r>
            <a:r>
              <a:rPr lang="fr-FR" dirty="0" smtClean="0"/>
              <a:t>conformes 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1235264" y="1670710"/>
            <a:ext cx="9935656" cy="4410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Si le refus provisoire a été notifié par le BO avant envoi :</a:t>
            </a: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initial du contrat est :  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Contrat refusé provisoirement par le BO. En attente de complément Agence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Si le refus provisoire a été notifié par l’établissement cédant :</a:t>
            </a: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initial du contrat est :  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Refus provisoire établissement cédant – action Agence</a:t>
            </a:r>
          </a:p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Conseiller régularise le contrat, accède au contrat dans le dossier DEPECHMOB et réalise l’action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‘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Action agence effectuée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’ </a:t>
            </a:r>
          </a:p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La tâche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Myflow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est automatiquement clôturée</a:t>
            </a:r>
          </a:p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du dossier redevient :  </a:t>
            </a:r>
            <a:r>
              <a:rPr kumimoji="0" 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Contrat pris en charge par le BO </a:t>
            </a:r>
          </a:p>
          <a:p>
            <a:pPr marL="266700" marR="0" lvl="2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BO peut poursuivre le traitement du dossier, envoyer ou ré-envoyer le contrat à l’établissement cédant</a:t>
            </a: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4B4B"/>
              </a:buClr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  <a:p>
            <a:pPr marL="446087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2"/>
          <a:srcRect r="10072"/>
          <a:stretch/>
        </p:blipFill>
        <p:spPr>
          <a:xfrm>
            <a:off x="1307272" y="3908883"/>
            <a:ext cx="4281765" cy="1635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3"/>
          <a:srcRect r="13156"/>
          <a:stretch/>
        </p:blipFill>
        <p:spPr>
          <a:xfrm>
            <a:off x="5647371" y="3908822"/>
            <a:ext cx="4558647" cy="1633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ectangle 24"/>
          <p:cNvSpPr/>
          <p:nvPr/>
        </p:nvSpPr>
        <p:spPr>
          <a:xfrm>
            <a:off x="8413967" y="4798956"/>
            <a:ext cx="1043555" cy="225209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55543" y="4860804"/>
            <a:ext cx="1043555" cy="225209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Espace réservé du texte 7"/>
          <p:cNvSpPr txBox="1">
            <a:spLocks/>
          </p:cNvSpPr>
          <p:nvPr/>
        </p:nvSpPr>
        <p:spPr>
          <a:xfrm>
            <a:off x="307647" y="699794"/>
            <a:ext cx="387678" cy="367006"/>
          </a:xfrm>
          <a:prstGeom prst="rect">
            <a:avLst/>
          </a:prstGeom>
          <a:solidFill>
            <a:srgbClr val="C00000"/>
          </a:solidFill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6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2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03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151120" y="1416079"/>
            <a:ext cx="7010400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smtClean="0"/>
              <a:t>L’état du dossier est consultable sur le PCM et les modalités d’ouverture des produits demeurent inchangées</a:t>
            </a:r>
            <a:endParaRPr lang="fr-FR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L'Etat du dossier est consultable sur le PCM</a:t>
            </a: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A l’arrivée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fonds en provenance d’un </a:t>
            </a:r>
            <a:r>
              <a:rPr lang="fr-FR" dirty="0">
                <a:solidFill>
                  <a:srgbClr val="C00000"/>
                </a:solidFill>
              </a:rPr>
              <a:t>CSL, LDDS, </a:t>
            </a:r>
            <a:r>
              <a:rPr lang="fr-FR" dirty="0" smtClean="0">
                <a:solidFill>
                  <a:srgbClr val="C00000"/>
                </a:solidFill>
              </a:rPr>
              <a:t>LJE, Liv B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clos, ces </a:t>
            </a:r>
            <a:r>
              <a:rPr lang="fr-FR" dirty="0" smtClean="0">
                <a:solidFill>
                  <a:srgbClr val="C00000"/>
                </a:solidFill>
              </a:rPr>
              <a:t>produits sont à ouvrir en agence</a:t>
            </a:r>
            <a:endParaRPr lang="fr-FR" dirty="0">
              <a:solidFill>
                <a:srgbClr val="C00000"/>
              </a:solidFill>
            </a:endParaRP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A l’arrivée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des fonds en provenance d’un </a:t>
            </a:r>
            <a:r>
              <a:rPr lang="fr-FR" dirty="0">
                <a:solidFill>
                  <a:srgbClr val="C00000"/>
                </a:solidFill>
              </a:rPr>
              <a:t>Livret A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clos, le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versement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sur le Liv A est </a:t>
            </a:r>
            <a:r>
              <a:rPr lang="fr-FR" dirty="0" smtClean="0">
                <a:solidFill>
                  <a:srgbClr val="C00000"/>
                </a:solidFill>
              </a:rPr>
              <a:t>à effectuer par le conseiller</a:t>
            </a:r>
            <a:endParaRPr lang="fr-FR" dirty="0">
              <a:solidFill>
                <a:srgbClr val="C00000"/>
              </a:solidFill>
            </a:endParaRPr>
          </a:p>
          <a:p>
            <a:pPr marL="252000" indent="-2160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■"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L’ouverture des </a:t>
            </a:r>
            <a:r>
              <a:rPr lang="fr-FR" dirty="0">
                <a:solidFill>
                  <a:srgbClr val="C00000"/>
                </a:solidFill>
              </a:rPr>
              <a:t>PEL, LEP, CEL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par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transfert est réalisée au BO qui en informe le Conseiller par mail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L’état du dossier est consultable sur le PCM</a:t>
            </a:r>
            <a:endParaRPr lang="fr-FR" sz="2000" b="0" dirty="0">
              <a:solidFill>
                <a:srgbClr val="000000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320" y="2734954"/>
            <a:ext cx="4103856" cy="3382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820" y="3771204"/>
            <a:ext cx="2304256" cy="399218"/>
          </a:xfrm>
          <a:prstGeom prst="rect">
            <a:avLst/>
          </a:prstGeom>
        </p:spPr>
      </p:pic>
      <p:sp>
        <p:nvSpPr>
          <p:cNvPr id="33" name="Espace réservé du contenu 1"/>
          <p:cNvSpPr txBox="1">
            <a:spLocks/>
          </p:cNvSpPr>
          <p:nvPr/>
        </p:nvSpPr>
        <p:spPr>
          <a:xfrm>
            <a:off x="1285759" y="5397982"/>
            <a:ext cx="980926" cy="429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Membre 2 de la relation</a:t>
            </a: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Accolade ouvrante 33"/>
          <p:cNvSpPr/>
          <p:nvPr/>
        </p:nvSpPr>
        <p:spPr>
          <a:xfrm>
            <a:off x="2172896" y="3486936"/>
            <a:ext cx="164250" cy="1497370"/>
          </a:xfrm>
          <a:prstGeom prst="leftBrace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5" name="Accolade ouvrante 34"/>
          <p:cNvSpPr/>
          <p:nvPr/>
        </p:nvSpPr>
        <p:spPr>
          <a:xfrm>
            <a:off x="2172896" y="5326628"/>
            <a:ext cx="164250" cy="834564"/>
          </a:xfrm>
          <a:prstGeom prst="leftBrace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6" name="Espace réservé du contenu 1"/>
          <p:cNvSpPr txBox="1">
            <a:spLocks/>
          </p:cNvSpPr>
          <p:nvPr/>
        </p:nvSpPr>
        <p:spPr>
          <a:xfrm>
            <a:off x="1236792" y="3832178"/>
            <a:ext cx="971008" cy="429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Membre 1 de la relation</a:t>
            </a: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7" name="Accolade ouvrante 36"/>
          <p:cNvSpPr/>
          <p:nvPr/>
        </p:nvSpPr>
        <p:spPr>
          <a:xfrm>
            <a:off x="3512666" y="3738374"/>
            <a:ext cx="151351" cy="469420"/>
          </a:xfrm>
          <a:prstGeom prst="leftBrace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8" name="Accolade ouvrante 37"/>
          <p:cNvSpPr/>
          <p:nvPr/>
        </p:nvSpPr>
        <p:spPr>
          <a:xfrm>
            <a:off x="3505331" y="4313660"/>
            <a:ext cx="158686" cy="724772"/>
          </a:xfrm>
          <a:prstGeom prst="leftBrace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9" name="Espace réservé du contenu 1"/>
          <p:cNvSpPr txBox="1">
            <a:spLocks/>
          </p:cNvSpPr>
          <p:nvPr/>
        </p:nvSpPr>
        <p:spPr>
          <a:xfrm>
            <a:off x="2168636" y="3996837"/>
            <a:ext cx="1152668" cy="429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Classement par établissement cédant</a:t>
            </a: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529" y="1710082"/>
            <a:ext cx="3115005" cy="1487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1" name="Connecteur droit avec flèche 40"/>
          <p:cNvCxnSpPr/>
          <p:nvPr/>
        </p:nvCxnSpPr>
        <p:spPr>
          <a:xfrm flipV="1">
            <a:off x="6263640" y="2731330"/>
            <a:ext cx="1187832" cy="1100848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2" name="Espace réservé du contenu 1"/>
          <p:cNvSpPr txBox="1">
            <a:spLocks/>
          </p:cNvSpPr>
          <p:nvPr/>
        </p:nvSpPr>
        <p:spPr>
          <a:xfrm>
            <a:off x="8514759" y="2536465"/>
            <a:ext cx="1423290" cy="429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/>
              </a:rPr>
              <a:t>Historique des moments de vie du contrat</a:t>
            </a: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Espace réservé du contenu 1"/>
          <p:cNvSpPr txBox="1">
            <a:spLocks/>
          </p:cNvSpPr>
          <p:nvPr/>
        </p:nvSpPr>
        <p:spPr>
          <a:xfrm>
            <a:off x="8063840" y="4471685"/>
            <a:ext cx="2863240" cy="69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Actions possibles sur le contrat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: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Selon statut avancement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Selon habilitations (BO ou Agence</a:t>
            </a: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4" name="Espace réservé du contenu 1"/>
          <p:cNvSpPr txBox="1">
            <a:spLocks/>
          </p:cNvSpPr>
          <p:nvPr/>
        </p:nvSpPr>
        <p:spPr>
          <a:xfrm>
            <a:off x="695325" y="1605252"/>
            <a:ext cx="5879095" cy="1462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Le Conseiller 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accès au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dossier dans sa globalité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et y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accède :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à partir de la synthèse de n’importe quelle personne qui le constitue, en double-cliquant sur la ligne MOBILITE XXX ou Transfert XXX dans la synthèse,</a:t>
            </a:r>
          </a:p>
          <a:p>
            <a:pPr marL="171450" marR="0" lvl="0" indent="-17145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ou via la transactio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n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 0463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5"/>
          <a:srcRect l="61217" t="36910" r="23583" b="6066"/>
          <a:stretch/>
        </p:blipFill>
        <p:spPr>
          <a:xfrm>
            <a:off x="6305352" y="4170657"/>
            <a:ext cx="1180262" cy="1223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6" name="Connecteur droit avec flèche 45"/>
          <p:cNvCxnSpPr/>
          <p:nvPr/>
        </p:nvCxnSpPr>
        <p:spPr>
          <a:xfrm>
            <a:off x="7467745" y="4452712"/>
            <a:ext cx="596095" cy="157461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7" name="Connecteur droit avec flèche 46"/>
          <p:cNvCxnSpPr/>
          <p:nvPr/>
        </p:nvCxnSpPr>
        <p:spPr>
          <a:xfrm>
            <a:off x="7758080" y="4117550"/>
            <a:ext cx="449473" cy="162879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8" name="Espace réservé du contenu 1"/>
          <p:cNvSpPr txBox="1">
            <a:spLocks/>
          </p:cNvSpPr>
          <p:nvPr/>
        </p:nvSpPr>
        <p:spPr>
          <a:xfrm>
            <a:off x="8186238" y="3771204"/>
            <a:ext cx="3141469" cy="654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Modification des caractéristiques du contrat ou suppression du contrat possibles tant que le contrat n’est pas signé 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49" name="Connecteur droit avec flèche 48"/>
          <p:cNvCxnSpPr>
            <a:stCxn id="31" idx="3"/>
          </p:cNvCxnSpPr>
          <p:nvPr/>
        </p:nvCxnSpPr>
        <p:spPr>
          <a:xfrm>
            <a:off x="8156076" y="3970813"/>
            <a:ext cx="102954" cy="10231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0" name="Connecteur droit avec flèche 49"/>
          <p:cNvCxnSpPr/>
          <p:nvPr/>
        </p:nvCxnSpPr>
        <p:spPr>
          <a:xfrm>
            <a:off x="7127736" y="5054290"/>
            <a:ext cx="741915" cy="466856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Connecteur droit avec flèche 50"/>
          <p:cNvCxnSpPr/>
          <p:nvPr/>
        </p:nvCxnSpPr>
        <p:spPr>
          <a:xfrm>
            <a:off x="4871112" y="4890502"/>
            <a:ext cx="2953591" cy="63064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52" name="Imag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073" y="5240323"/>
            <a:ext cx="2725740" cy="927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3" name="Rectangle 52"/>
          <p:cNvSpPr/>
          <p:nvPr/>
        </p:nvSpPr>
        <p:spPr>
          <a:xfrm>
            <a:off x="6363126" y="4924840"/>
            <a:ext cx="764610" cy="220635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308498" y="4146949"/>
            <a:ext cx="1177115" cy="1247609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72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l’arrivée </a:t>
            </a:r>
            <a:r>
              <a:rPr lang="fr-FR" dirty="0"/>
              <a:t>des fonds en provenance d’un CSL, LDDS, LJE </a:t>
            </a:r>
            <a:r>
              <a:rPr lang="fr-FR" dirty="0" smtClean="0"/>
              <a:t>clos …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  <a:p>
            <a:endParaRPr lang="fr-FR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552" y="3080626"/>
            <a:ext cx="6840760" cy="3085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Espace réservé du contenu 3"/>
          <p:cNvSpPr txBox="1">
            <a:spLocks/>
          </p:cNvSpPr>
          <p:nvPr/>
        </p:nvSpPr>
        <p:spPr>
          <a:xfrm>
            <a:off x="1402080" y="1803678"/>
            <a:ext cx="8967152" cy="371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2" indent="-266700">
              <a:lnSpc>
                <a:spcPct val="150000"/>
              </a:lnSpc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1300" b="1" dirty="0">
                <a:solidFill>
                  <a:srgbClr val="C00000"/>
                </a:solidFill>
                <a:latin typeface="Montserrat" panose="00000500000000000000" pitchFamily="2" charset="0"/>
                <a:sym typeface="Arial"/>
              </a:rPr>
              <a:t>Le Conseiller reçoit une tâche </a:t>
            </a:r>
            <a:r>
              <a:rPr lang="fr-FR" sz="1300" b="1" dirty="0" err="1">
                <a:solidFill>
                  <a:srgbClr val="C00000"/>
                </a:solidFill>
                <a:latin typeface="Montserrat" panose="00000500000000000000" pitchFamily="2" charset="0"/>
                <a:sym typeface="Arial"/>
              </a:rPr>
              <a:t>Myflow</a:t>
            </a:r>
            <a:r>
              <a:rPr lang="fr-FR" sz="1300" b="1" dirty="0">
                <a:solidFill>
                  <a:srgbClr val="C00000"/>
                </a:solidFill>
                <a:latin typeface="Montserrat" panose="00000500000000000000" pitchFamily="2" charset="0"/>
                <a:sym typeface="Arial"/>
              </a:rPr>
              <a:t> doublée d’un mail</a:t>
            </a:r>
            <a:r>
              <a:rPr lang="fr-FR" sz="1300" b="1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, l’informant de l’arrivée de fonds en provenance </a:t>
            </a:r>
            <a:r>
              <a:rPr lang="fr-FR" sz="1300" b="1" dirty="0" smtClean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des comptes LDDS, CSL ou LJE clos </a:t>
            </a:r>
            <a:endParaRPr lang="fr-FR" sz="13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5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300" dirty="0">
                <a:latin typeface="Montserrat" panose="00000500000000000000" pitchFamily="2" charset="0"/>
                <a:sym typeface="Arial"/>
              </a:rPr>
              <a:t>Il doit </a:t>
            </a:r>
            <a:r>
              <a:rPr lang="fr-FR" sz="1300" dirty="0" smtClean="0">
                <a:latin typeface="Montserrat" panose="00000500000000000000" pitchFamily="2" charset="0"/>
                <a:sym typeface="Arial"/>
              </a:rPr>
              <a:t>contacter son client (qui a également été notifié par mail) pour ouvrir les nouveaux contrats.  </a:t>
            </a:r>
            <a:endParaRPr lang="fr-FR" sz="1300" dirty="0">
              <a:latin typeface="Montserrat" panose="00000500000000000000" pitchFamily="2" charset="0"/>
              <a:sym typeface="Arial"/>
            </a:endParaRPr>
          </a:p>
          <a:p>
            <a:pPr marL="0" indent="0">
              <a:lnSpc>
                <a:spcPct val="150000"/>
              </a:lnSpc>
              <a:buClr>
                <a:srgbClr val="B34A8C"/>
              </a:buClr>
              <a:buFont typeface="Cambria Math" panose="02040503050406030204" pitchFamily="18" charset="0"/>
              <a:buNone/>
            </a:pPr>
            <a:endParaRPr lang="fr-FR" sz="1000" b="1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882" y="3190755"/>
            <a:ext cx="4027457" cy="1572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6" name="Connecteur droit avec flèche 25"/>
          <p:cNvCxnSpPr/>
          <p:nvPr/>
        </p:nvCxnSpPr>
        <p:spPr>
          <a:xfrm flipV="1">
            <a:off x="8004846" y="4231382"/>
            <a:ext cx="0" cy="1728192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587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… les CSL</a:t>
            </a:r>
            <a:r>
              <a:rPr lang="fr-FR" dirty="0"/>
              <a:t>, LDDS, </a:t>
            </a:r>
            <a:r>
              <a:rPr lang="fr-FR" dirty="0" smtClean="0"/>
              <a:t>Livret Jeune sont à ouvrir en agence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588" y="3676925"/>
            <a:ext cx="2052228" cy="925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space réservé du contenu 3"/>
          <p:cNvSpPr txBox="1">
            <a:spLocks/>
          </p:cNvSpPr>
          <p:nvPr/>
        </p:nvSpPr>
        <p:spPr>
          <a:xfrm>
            <a:off x="906840" y="1661160"/>
            <a:ext cx="9075360" cy="484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1" indent="-266700"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1300" b="1" dirty="0" smtClean="0">
                <a:solidFill>
                  <a:srgbClr val="C00000"/>
                </a:solidFill>
                <a:latin typeface="+mn-lt"/>
                <a:sym typeface="Arial"/>
              </a:rPr>
              <a:t>L’ouverture des produits est réalisée par le Conseiller suite à la réception des fonds</a:t>
            </a:r>
            <a:endParaRPr lang="fr-FR" sz="1300" b="1" dirty="0">
              <a:solidFill>
                <a:srgbClr val="C00000"/>
              </a:solidFill>
              <a:latin typeface="+mn-lt"/>
              <a:sym typeface="Arial"/>
            </a:endParaRPr>
          </a:p>
          <a:p>
            <a:pPr marL="628650" lvl="2" indent="-182563">
              <a:lnSpc>
                <a:spcPct val="16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Le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statut initial du contrat est 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: </a:t>
            </a:r>
            <a:r>
              <a:rPr lang="fr-FR" sz="1300" u="sng" dirty="0" smtClean="0">
                <a:solidFill>
                  <a:srgbClr val="C00000"/>
                </a:solidFill>
                <a:latin typeface="+mn-lt"/>
                <a:sym typeface="Arial"/>
              </a:rPr>
              <a:t>Compte </a:t>
            </a:r>
            <a:r>
              <a:rPr lang="fr-FR" sz="1300" u="sng" dirty="0">
                <a:solidFill>
                  <a:srgbClr val="C00000"/>
                </a:solidFill>
                <a:latin typeface="+mn-lt"/>
                <a:sym typeface="Arial"/>
              </a:rPr>
              <a:t>à ouvrir par </a:t>
            </a:r>
            <a:r>
              <a:rPr lang="fr-FR" sz="1300" u="sng" dirty="0" smtClean="0">
                <a:solidFill>
                  <a:srgbClr val="C00000"/>
                </a:solidFill>
                <a:latin typeface="+mn-lt"/>
                <a:sym typeface="Arial"/>
              </a:rPr>
              <a:t>l'agence. </a:t>
            </a:r>
            <a:endParaRPr lang="fr-FR" sz="1300" u="sng" dirty="0">
              <a:solidFill>
                <a:srgbClr val="C00000"/>
              </a:solidFill>
              <a:latin typeface="+mn-lt"/>
              <a:sym typeface="Arial"/>
            </a:endParaRPr>
          </a:p>
          <a:p>
            <a:pPr marL="628650" lvl="2" indent="-182563">
              <a:lnSpc>
                <a:spcPct val="16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En accord avec le client, ouvrir les contrats (0401 ouverture produit) et virer les fonds </a:t>
            </a:r>
          </a:p>
          <a:p>
            <a:pPr marL="628650" lvl="2" indent="-182563">
              <a:lnSpc>
                <a:spcPct val="16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Puis accéder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au contrat dans le dossier DEPECHMOB,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et réaliser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l’action </a:t>
            </a: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‘</a:t>
            </a:r>
            <a:r>
              <a:rPr lang="fr-FR" sz="1300" b="1" dirty="0" smtClean="0">
                <a:solidFill>
                  <a:srgbClr val="C00000"/>
                </a:solidFill>
                <a:latin typeface="+mn-lt"/>
                <a:sym typeface="Arial"/>
              </a:rPr>
              <a:t>Confirmer ouverture de compte</a:t>
            </a:r>
            <a:r>
              <a:rPr lang="fr-FR" sz="1300" dirty="0" smtClean="0">
                <a:solidFill>
                  <a:srgbClr val="C00000"/>
                </a:solidFill>
                <a:latin typeface="+mn-lt"/>
                <a:sym typeface="Arial"/>
              </a:rPr>
              <a:t>’</a:t>
            </a:r>
          </a:p>
          <a:p>
            <a:pPr marL="628650" lvl="2" indent="-182563">
              <a:lnSpc>
                <a:spcPct val="16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r>
              <a:rPr lang="fr-FR" sz="13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Le 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statut du contrat devient : </a:t>
            </a:r>
            <a:r>
              <a:rPr lang="fr-FR" sz="1300" u="sng" dirty="0" smtClean="0">
                <a:solidFill>
                  <a:srgbClr val="C00000"/>
                </a:solidFill>
                <a:latin typeface="+mn-lt"/>
                <a:sym typeface="Arial"/>
              </a:rPr>
              <a:t>Transfert terminé</a:t>
            </a:r>
            <a:r>
              <a:rPr lang="fr-FR" sz="1300" dirty="0" smtClean="0">
                <a:solidFill>
                  <a:srgbClr val="C00000"/>
                </a:solidFill>
                <a:latin typeface="+mn-lt"/>
                <a:sym typeface="Arial"/>
              </a:rPr>
              <a:t> </a:t>
            </a: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628650" lvl="2" indent="-182563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1100" u="sng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66700" lvl="2" indent="-266700"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1300" dirty="0" smtClean="0">
                <a:solidFill>
                  <a:srgbClr val="C00000"/>
                </a:solidFill>
                <a:latin typeface="+mn-lt"/>
                <a:sym typeface="Arial"/>
              </a:rPr>
              <a:t>Verser les fonds à partir du compte d’attente 02 relatif à la mobilité LDDS+CSL+LJE </a:t>
            </a:r>
            <a:r>
              <a:rPr lang="fr-FR" sz="1300" dirty="0">
                <a:solidFill>
                  <a:srgbClr val="000000"/>
                </a:solidFill>
                <a:latin typeface="+mn-lt"/>
                <a:sym typeface="Arial"/>
              </a:rPr>
              <a:t>(présent sur la tâche </a:t>
            </a:r>
            <a:r>
              <a:rPr lang="fr-FR" sz="1300" dirty="0" err="1" smtClean="0">
                <a:solidFill>
                  <a:srgbClr val="000000"/>
                </a:solidFill>
                <a:latin typeface="+mn-lt"/>
                <a:sym typeface="Arial"/>
              </a:rPr>
              <a:t>Myflow</a:t>
            </a:r>
            <a:r>
              <a:rPr lang="fr-FR" sz="1300" dirty="0" smtClean="0">
                <a:solidFill>
                  <a:srgbClr val="000000"/>
                </a:solidFill>
                <a:latin typeface="+mn-lt"/>
                <a:sym typeface="Arial"/>
              </a:rPr>
              <a:t>)</a:t>
            </a:r>
          </a:p>
          <a:p>
            <a:pPr marL="266700" lvl="2" indent="-266700"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1300" dirty="0" smtClean="0">
                <a:solidFill>
                  <a:srgbClr val="000000"/>
                </a:solidFill>
                <a:latin typeface="+mn-lt"/>
                <a:sym typeface="Arial"/>
              </a:rPr>
              <a:t>Un compte d’attente à 0€ depuis N mois (N=paramétrage Caisse) est clôturé automatiquement.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Arial"/>
              </a:rPr>
              <a:t>Ce</a:t>
            </a:r>
            <a:r>
              <a:rPr lang="fr-FR" sz="13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sym typeface="Arial"/>
              </a:rPr>
              <a:t>pendant si le conseiller souhaite procéder à la clôture manuelle du compte d’attente 02, il doit préalablement s’assurer que le client n’attend pas d’autres fonds en provenance de la mobilité d’autres banques (hors CEL, LEP, PEL)</a:t>
            </a:r>
          </a:p>
          <a:p>
            <a:pPr marL="446087" lvl="2" indent="0">
              <a:lnSpc>
                <a:spcPct val="100000"/>
              </a:lnSpc>
              <a:spcBef>
                <a:spcPts val="0"/>
              </a:spcBef>
              <a:buClr>
                <a:srgbClr val="B24388"/>
              </a:buClr>
              <a:buFont typeface="Courier New" panose="02070309020205020404" pitchFamily="49" charset="0"/>
              <a:buNone/>
            </a:pPr>
            <a:endParaRPr lang="fr-FR" sz="1100" u="sng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>
              <a:buClr>
                <a:srgbClr val="B34A8C"/>
              </a:buClr>
            </a:pPr>
            <a:endParaRPr lang="fr-FR" sz="1000" b="1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>
              <a:buClr>
                <a:srgbClr val="B34A8C"/>
              </a:buClr>
            </a:pPr>
            <a:endParaRPr lang="fr-FR" sz="1000" b="1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>
              <a:buClr>
                <a:srgbClr val="B34A8C"/>
              </a:buClr>
            </a:pPr>
            <a:endParaRPr lang="fr-FR" sz="1000" b="1" dirty="0" smtClean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indent="0">
              <a:buClr>
                <a:srgbClr val="B34A8C"/>
              </a:buClr>
              <a:buFont typeface="Cambria Math" panose="02040503050406030204" pitchFamily="18" charset="0"/>
              <a:buNone/>
            </a:pPr>
            <a:endParaRPr lang="fr-FR" sz="1000" b="1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8908" y="3153189"/>
            <a:ext cx="5436604" cy="135915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97350" y="3945277"/>
            <a:ext cx="1944216" cy="288032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47866" t="58477" r="41880" b="36860"/>
          <a:stretch/>
        </p:blipFill>
        <p:spPr>
          <a:xfrm>
            <a:off x="7243544" y="4553332"/>
            <a:ext cx="1053118" cy="21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Connecteur droit avec flèche 15"/>
          <p:cNvCxnSpPr>
            <a:stCxn id="15" idx="2"/>
          </p:cNvCxnSpPr>
          <p:nvPr/>
        </p:nvCxnSpPr>
        <p:spPr>
          <a:xfrm flipH="1">
            <a:off x="7441566" y="4769357"/>
            <a:ext cx="328537" cy="340394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5443344" y="3648244"/>
            <a:ext cx="2016315" cy="864096"/>
          </a:xfrm>
          <a:prstGeom prst="rect">
            <a:avLst/>
          </a:prstGeom>
          <a:noFill/>
          <a:ln w="3175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243544" y="4553332"/>
            <a:ext cx="1053118" cy="216025"/>
          </a:xfrm>
          <a:prstGeom prst="rect">
            <a:avLst/>
          </a:prstGeom>
          <a:solidFill>
            <a:srgbClr val="FFFF00">
              <a:alpha val="4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9" name="Picture 2" descr="Attention Illustrations, Royalty-Free Vector Graphics ..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9" y="5027406"/>
            <a:ext cx="325831" cy="3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10565" y="464147"/>
            <a:ext cx="10980738" cy="856619"/>
          </a:xfrm>
        </p:spPr>
        <p:txBody>
          <a:bodyPr>
            <a:normAutofit/>
          </a:bodyPr>
          <a:lstStyle/>
          <a:p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A l’a</a:t>
            </a:r>
            <a:r>
              <a:rPr lang="fr-FR" dirty="0" smtClean="0"/>
              <a:t>rrivée </a:t>
            </a:r>
            <a:r>
              <a:rPr lang="fr-FR" dirty="0"/>
              <a:t>des fonds en provenance d’un Livret A </a:t>
            </a:r>
            <a:r>
              <a:rPr lang="fr-FR" dirty="0" smtClean="0"/>
              <a:t>clos, …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069" y="2782455"/>
            <a:ext cx="6296192" cy="3180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904" y="3043549"/>
            <a:ext cx="3578769" cy="139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Espace réservé du contenu 1"/>
          <p:cNvSpPr txBox="1">
            <a:spLocks/>
          </p:cNvSpPr>
          <p:nvPr/>
        </p:nvSpPr>
        <p:spPr>
          <a:xfrm>
            <a:off x="1577069" y="1804499"/>
            <a:ext cx="7920880" cy="432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2" indent="-2667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Conseiller reçoit une tâche </a:t>
            </a: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Myflow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doublée d’un mail,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l’informant de l’arrivée de fonds en provenance du Livret A clos 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  <a:sym typeface="Arial"/>
              </a:rPr>
              <a:t>Il doit procéder au virement des fonds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  <a:p>
            <a:pPr marL="446087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 flipV="1">
            <a:off x="7274024" y="4296933"/>
            <a:ext cx="864096" cy="1368152"/>
          </a:xfrm>
          <a:prstGeom prst="straightConnector1">
            <a:avLst/>
          </a:prstGeom>
          <a:noFill/>
          <a:ln w="6350" cap="flat" cmpd="sng" algn="ctr">
            <a:solidFill>
              <a:srgbClr val="581D7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990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… le versement sur le </a:t>
            </a:r>
            <a:r>
              <a:rPr lang="fr-FR" sz="2000" b="0" dirty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Livret </a:t>
            </a:r>
            <a:r>
              <a:rPr lang="fr-FR" sz="2000" b="0" dirty="0" smtClean="0">
                <a:solidFill>
                  <a:srgbClr val="000000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A est à effectuer par le Conseiller.</a:t>
            </a:r>
            <a:endParaRPr lang="fr-FR" sz="2000" b="0" dirty="0">
              <a:solidFill>
                <a:srgbClr val="000000"/>
              </a:solidFill>
              <a:latin typeface="Montserrat ExtraBold" panose="000009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735468" y="1556174"/>
            <a:ext cx="8536291" cy="432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L’ouverture du livret A s’effectue automatiquement après réception de l’attestation de clôture par le Back-office.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Il est donc possible qu’à la réception des fonds, le Conseiller ne puisse pas verser immédiatement les fonds car le Livret A n’est pas encore ouvert (le statut du contrat est  : </a:t>
            </a:r>
            <a:r>
              <a:rPr kumimoji="0" lang="fr-FR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Fonds reçus. Livret A non ouvert)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 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Si le Livret A n’est toujours pas ouvert 10 jours après avoir reçu les fonds, le Conseiller contacte le Back-office pour obtenir des informations sur l’avancement du dossier (par exemple, un Livret A est détenu dans un second établissement bancaire) </a:t>
            </a:r>
          </a:p>
          <a:p>
            <a:pPr marL="628650" marR="0" lvl="2" indent="-18256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Attendre que le Livret A soit ouvert dans la synthèse (statut du contrat : </a:t>
            </a:r>
            <a:r>
              <a:rPr kumimoji="0" lang="fr-FR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Livret A ouvert. Fonds à verser par l’Agence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pour verser les fonds.</a:t>
            </a: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66700" marR="0" lvl="2" indent="-2667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Verser les fonds sur le Livret A ouvert à partir du compte d’attente 02 relatif à la mobilité Livret A </a:t>
            </a: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66700" marR="0" lvl="2" indent="-2667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Après versement des fonds, accéder au contrat dans le dossier DEPECHMOB, réaliser l’action </a:t>
            </a:r>
            <a:r>
              <a:rPr kumimoji="0" lang="fr-FR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‘Versement effectué’</a:t>
            </a: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446087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628650" marR="0" lvl="2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Le statut du contrat devient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: </a:t>
            </a:r>
            <a:r>
              <a:rPr kumimoji="0" lang="fr-FR" sz="13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Transfert terminé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(CATT)</a:t>
            </a:r>
            <a:endParaRPr kumimoji="0" lang="fr-FR" sz="1300" b="0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446087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8651" y="4047386"/>
            <a:ext cx="2377412" cy="67664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250" y="4323776"/>
            <a:ext cx="1374651" cy="29633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880"/>
          <a:stretch/>
        </p:blipFill>
        <p:spPr>
          <a:xfrm>
            <a:off x="3921219" y="5119102"/>
            <a:ext cx="5628109" cy="131362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957040" y="6112107"/>
            <a:ext cx="1008112" cy="231132"/>
          </a:xfrm>
          <a:prstGeom prst="rect">
            <a:avLst/>
          </a:prstGeom>
          <a:noFill/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84850" y="5551150"/>
            <a:ext cx="1584358" cy="864096"/>
          </a:xfrm>
          <a:prstGeom prst="rect">
            <a:avLst/>
          </a:prstGeom>
          <a:noFill/>
          <a:ln w="3175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Picture 2" descr="Attention Illustrations, Royalty-Free Vector Graphics ..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96" y="3421063"/>
            <a:ext cx="325831" cy="3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Attention Illustrations, Royalty-Free Vector Graphics ..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97" y="1525447"/>
            <a:ext cx="325831" cy="3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Hdj du 25 mars 2021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ANNEXE 1 : procédure et schématisation du process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t="2414"/>
          <a:stretch/>
        </p:blipFill>
        <p:spPr>
          <a:xfrm>
            <a:off x="5482294" y="1173480"/>
            <a:ext cx="4972346" cy="5128856"/>
          </a:xfrm>
          <a:prstGeom prst="rect">
            <a:avLst/>
          </a:prstGeom>
        </p:spPr>
      </p:pic>
      <p:sp>
        <p:nvSpPr>
          <p:cNvPr id="2" name="Flèche droite 1"/>
          <p:cNvSpPr/>
          <p:nvPr/>
        </p:nvSpPr>
        <p:spPr>
          <a:xfrm>
            <a:off x="8412480" y="2418080"/>
            <a:ext cx="629920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8573" t="2762" r="12338" b="16394"/>
          <a:stretch/>
        </p:blipFill>
        <p:spPr>
          <a:xfrm>
            <a:off x="9133840" y="2339458"/>
            <a:ext cx="1066800" cy="28956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952740" y="2236668"/>
            <a:ext cx="1412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Cliquer sur</a:t>
            </a:r>
            <a:endParaRPr lang="fr-FR" sz="1000" dirty="0"/>
          </a:p>
        </p:txBody>
      </p:sp>
      <p:sp>
        <p:nvSpPr>
          <p:cNvPr id="14" name="Espace réservé du contenu 1"/>
          <p:cNvSpPr txBox="1">
            <a:spLocks/>
          </p:cNvSpPr>
          <p:nvPr/>
        </p:nvSpPr>
        <p:spPr>
          <a:xfrm>
            <a:off x="807720" y="2803085"/>
            <a:ext cx="2834640" cy="1448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0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00" dirty="0" smtClean="0">
                <a:solidFill>
                  <a:schemeClr val="tx1"/>
                </a:solidFill>
              </a:rPr>
              <a:t>La </a:t>
            </a:r>
            <a:r>
              <a:rPr lang="fr-FR" sz="1300" dirty="0">
                <a:solidFill>
                  <a:schemeClr val="tx1"/>
                </a:solidFill>
              </a:rPr>
              <a:t>procédure </a:t>
            </a:r>
            <a:endParaRPr lang="fr-FR" sz="1300" dirty="0" smtClean="0">
              <a:solidFill>
                <a:schemeClr val="tx1"/>
              </a:solidFill>
            </a:endParaRPr>
          </a:p>
          <a:p>
            <a:pPr algn="ctr"/>
            <a:r>
              <a:rPr lang="fr-FR" sz="1300" dirty="0" smtClean="0">
                <a:solidFill>
                  <a:schemeClr val="tx1"/>
                </a:solidFill>
              </a:rPr>
              <a:t>« Gérer un transfert </a:t>
            </a:r>
            <a:r>
              <a:rPr lang="fr-FR" sz="1300" dirty="0" smtClean="0">
                <a:solidFill>
                  <a:schemeClr val="tx1"/>
                </a:solidFill>
              </a:rPr>
              <a:t>entrant</a:t>
            </a:r>
            <a:r>
              <a:rPr lang="fr-FR" sz="1300" dirty="0" smtClean="0">
                <a:solidFill>
                  <a:schemeClr val="tx1"/>
                </a:solidFill>
              </a:rPr>
              <a:t> »</a:t>
            </a:r>
          </a:p>
          <a:p>
            <a:pPr algn="ctr"/>
            <a:r>
              <a:rPr lang="fr-FR" sz="1300" dirty="0">
                <a:solidFill>
                  <a:schemeClr val="tx1"/>
                </a:solidFill>
                <a:hlinkClick r:id="rId4"/>
              </a:rPr>
              <a:t>est disponible </a:t>
            </a:r>
          </a:p>
          <a:p>
            <a:pPr algn="ctr"/>
            <a:r>
              <a:rPr lang="fr-FR" sz="1300" dirty="0">
                <a:solidFill>
                  <a:schemeClr val="tx1"/>
                </a:solidFill>
                <a:hlinkClick r:id="rId4"/>
              </a:rPr>
              <a:t>sur MYDOCS </a:t>
            </a:r>
            <a:r>
              <a:rPr lang="fr-FR" sz="1300" dirty="0" smtClean="0">
                <a:solidFill>
                  <a:schemeClr val="tx1"/>
                </a:solidFill>
                <a:hlinkClick r:id="rId4"/>
              </a:rPr>
              <a:t>(clic)</a:t>
            </a:r>
            <a:endParaRPr lang="fr-FR" sz="1300" dirty="0">
              <a:solidFill>
                <a:schemeClr val="tx1"/>
              </a:solidFill>
            </a:endParaRPr>
          </a:p>
          <a:p>
            <a:pPr algn="ctr"/>
            <a:endParaRPr lang="fr-FR" sz="1300" dirty="0">
              <a:solidFill>
                <a:schemeClr val="tx1"/>
              </a:solidFill>
            </a:endParaRPr>
          </a:p>
          <a:p>
            <a:pPr marL="419100" marR="0" lvl="1" indent="-22860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5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ANNEXE 2 : délais d’abandon </a:t>
            </a:r>
            <a:r>
              <a:rPr lang="fr-FR" dirty="0"/>
              <a:t>automatique d’un </a:t>
            </a:r>
            <a:r>
              <a:rPr lang="fr-FR" dirty="0" smtClean="0"/>
              <a:t>contrat de mobilité / transfert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Hdj du 25 mars 2021</a:t>
            </a:r>
          </a:p>
          <a:p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3833"/>
              </p:ext>
            </p:extLst>
          </p:nvPr>
        </p:nvGraphicFramePr>
        <p:xfrm>
          <a:off x="2117656" y="2272132"/>
          <a:ext cx="5700464" cy="3976272"/>
        </p:xfrm>
        <a:graphic>
          <a:graphicData uri="http://schemas.openxmlformats.org/drawingml/2006/table">
            <a:tbl>
              <a:tblPr/>
              <a:tblGrid>
                <a:gridCol w="3854795">
                  <a:extLst>
                    <a:ext uri="{9D8B030D-6E8A-4147-A177-3AD203B41FA5}">
                      <a16:colId xmlns:a16="http://schemas.microsoft.com/office/drawing/2014/main" val="3003960491"/>
                    </a:ext>
                  </a:extLst>
                </a:gridCol>
                <a:gridCol w="1845669">
                  <a:extLst>
                    <a:ext uri="{9D8B030D-6E8A-4147-A177-3AD203B41FA5}">
                      <a16:colId xmlns:a16="http://schemas.microsoft.com/office/drawing/2014/main" val="3215726139"/>
                    </a:ext>
                  </a:extLst>
                </a:gridCol>
              </a:tblGrid>
              <a:tr h="50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Libellé statut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 smtClean="0">
                          <a:effectLst/>
                          <a:latin typeface="Montserrat" panose="00000500000000000000" pitchFamily="2" charset="0"/>
                        </a:rPr>
                        <a:t>Abandon dossier n jours </a:t>
                      </a:r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après début statut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651194"/>
                  </a:ext>
                </a:extLst>
              </a:tr>
              <a:tr h="50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Contrat saisi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30 (suppression physique sans mail client)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1839502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Contrat signé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752880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Contrat transmis au BO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575272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Contrat pris en charge BO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594631"/>
                  </a:ext>
                </a:extLst>
              </a:tr>
              <a:tr h="341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Contrat refusé provisoirement par le BO. En attente complément Agence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212571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Envoyé établissement tiers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323051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Relance 2 effectuée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45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084279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Refus provisoire établissement tiers - action BO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151065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Refus provisoire établissement tiers - action Agence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30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09788"/>
                  </a:ext>
                </a:extLst>
              </a:tr>
              <a:tr h="341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Cpte à ouvrir par BO. Quittance reçue. En attente de réception des fonds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27223"/>
                  </a:ext>
                </a:extLst>
              </a:tr>
              <a:tr h="341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Cpte à ouvrir par BO. Fonds reçus. En attente de réception quittance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668578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Compte à ouvrir par le BO. Fonds et quittance reçus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453079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Fonds reçus. Liv A non ouvert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644962"/>
                  </a:ext>
                </a:extLst>
              </a:tr>
              <a:tr h="174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Liv A ouvert. Fonds non reçus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993185"/>
                  </a:ext>
                </a:extLst>
              </a:tr>
              <a:tr h="1927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r-FR" sz="1000" u="none" strike="noStrike">
                          <a:effectLst/>
                          <a:latin typeface="Montserrat" panose="00000500000000000000" pitchFamily="2" charset="0"/>
                        </a:rPr>
                        <a:t>Fonds non reçus. Liv A non ouvert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effectLst/>
                          <a:latin typeface="Montserrat" panose="00000500000000000000" pitchFamily="2" charset="0"/>
                        </a:rPr>
                        <a:t>90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630843"/>
                  </a:ext>
                </a:extLst>
              </a:tr>
            </a:tbl>
          </a:graphicData>
        </a:graphic>
      </p:graphicFrame>
      <p:sp>
        <p:nvSpPr>
          <p:cNvPr id="11" name="Espace réservé du contenu 1"/>
          <p:cNvSpPr txBox="1">
            <a:spLocks/>
          </p:cNvSpPr>
          <p:nvPr/>
        </p:nvSpPr>
        <p:spPr>
          <a:xfrm>
            <a:off x="1639691" y="1643280"/>
            <a:ext cx="5980309" cy="628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B34A8C"/>
              </a:buClr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 contrat qui n’a pas évolué depuis un nombre de jours dépendant de son statut est automatiquement clos par abandon. </a:t>
            </a:r>
          </a:p>
          <a:p>
            <a:pPr lvl="4"/>
            <a:endParaRPr lang="fr-FR" sz="1400" b="1" dirty="0" smtClean="0"/>
          </a:p>
          <a:p>
            <a:pPr marL="419100" lvl="1" indent="0">
              <a:buFont typeface="Symbol" panose="05050102010706020507" pitchFamily="18" charset="2"/>
              <a:buNone/>
            </a:pPr>
            <a:endParaRPr lang="fr-FR" sz="900" b="1" dirty="0" smtClean="0">
              <a:latin typeface="Montserrat" panose="00000500000000000000" pitchFamily="2" charset="0"/>
            </a:endParaRPr>
          </a:p>
          <a:p>
            <a:pPr marL="419100" lvl="1" indent="0">
              <a:buFont typeface="Symbol" panose="05050102010706020507" pitchFamily="18" charset="2"/>
              <a:buNone/>
            </a:pPr>
            <a:endParaRPr lang="fr-FR" sz="900" b="1" dirty="0" smtClean="0">
              <a:latin typeface="Montserrat" panose="00000500000000000000" pitchFamily="2" charset="0"/>
            </a:endParaRPr>
          </a:p>
          <a:p>
            <a:pPr marL="419100" lvl="1" indent="0">
              <a:buFont typeface="Symbol" panose="05050102010706020507" pitchFamily="18" charset="2"/>
              <a:buNone/>
            </a:pPr>
            <a:endParaRPr lang="fr-FR" sz="9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3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8A7042310B4429BCFA79AAE8A511A" ma:contentTypeVersion="7" ma:contentTypeDescription="Create a new document." ma:contentTypeScope="" ma:versionID="0103021621cf96757b28a37d6e04f6f6">
  <xsd:schema xmlns:xsd="http://www.w3.org/2001/XMLSchema" xmlns:xs="http://www.w3.org/2001/XMLSchema" xmlns:p="http://schemas.microsoft.com/office/2006/metadata/properties" xmlns:ns3="dbb2470b-5f27-4370-b211-f8e8e4f29424" xmlns:ns4="717928f9-3d47-43e3-b157-1690f4059f92" targetNamespace="http://schemas.microsoft.com/office/2006/metadata/properties" ma:root="true" ma:fieldsID="ac8c178533780ed5e7613da67b04267a" ns3:_="" ns4:_="">
    <xsd:import namespace="dbb2470b-5f27-4370-b211-f8e8e4f29424"/>
    <xsd:import namespace="717928f9-3d47-43e3-b157-1690f4059f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2470b-5f27-4370-b211-f8e8e4f294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928f9-3d47-43e3-b157-1690f4059f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BB8C377-12EA-4092-981A-32BFCCD653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b2470b-5f27-4370-b211-f8e8e4f29424"/>
    <ds:schemaRef ds:uri="717928f9-3d47-43e3-b157-1690f4059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purl.org/dc/terms/"/>
    <ds:schemaRef ds:uri="dbb2470b-5f27-4370-b211-f8e8e4f29424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17928f9-3d47-43e3-b157-1690f4059f92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19715</TotalTime>
  <Words>2069</Words>
  <Application>Microsoft Office PowerPoint</Application>
  <PresentationFormat>Grand écran</PresentationFormat>
  <Paragraphs>244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4" baseType="lpstr">
      <vt:lpstr>Arial</vt:lpstr>
      <vt:lpstr>Arial Black</vt:lpstr>
      <vt:lpstr>Calibri</vt:lpstr>
      <vt:lpstr>Cambria Math</vt:lpstr>
      <vt:lpstr>Courier New</vt:lpstr>
      <vt:lpstr>Helvetica Neue Medium</vt:lpstr>
      <vt:lpstr>Montserrat</vt:lpstr>
      <vt:lpstr>Montserrat Black</vt:lpstr>
      <vt:lpstr>Montserrat ExtraBold</vt:lpstr>
      <vt:lpstr>Symbol</vt:lpstr>
      <vt:lpstr>Wingdings</vt:lpstr>
      <vt:lpstr>Thème Office</vt:lpstr>
      <vt:lpstr>Nouveau process DEPECH MOB SIMPLIFICATION ET INTEGRATION DES TRANSFERTS DE PRODUITS D’EPARGNE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1023</cp:revision>
  <cp:lastPrinted>2021-02-22T16:27:14Z</cp:lastPrinted>
  <dcterms:created xsi:type="dcterms:W3CDTF">2020-06-24T09:20:11Z</dcterms:created>
  <dcterms:modified xsi:type="dcterms:W3CDTF">2021-03-23T15:18:00Z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0x010100BD58A7042310B4429BCFA79AAE8A511A</vt:lpwstr>
  </property>
</Properties>
</file>