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handoutMasterIdLst>
    <p:handoutMasterId r:id="rId36"/>
  </p:handoutMasterIdLst>
  <p:sldIdLst>
    <p:sldId id="400" r:id="rId6"/>
    <p:sldId id="708" r:id="rId7"/>
    <p:sldId id="730" r:id="rId8"/>
    <p:sldId id="642" r:id="rId9"/>
    <p:sldId id="671" r:id="rId10"/>
    <p:sldId id="705" r:id="rId11"/>
    <p:sldId id="675" r:id="rId12"/>
    <p:sldId id="710" r:id="rId13"/>
    <p:sldId id="711" r:id="rId14"/>
    <p:sldId id="723" r:id="rId15"/>
    <p:sldId id="712" r:id="rId16"/>
    <p:sldId id="727" r:id="rId17"/>
    <p:sldId id="724" r:id="rId18"/>
    <p:sldId id="673" r:id="rId19"/>
    <p:sldId id="728" r:id="rId20"/>
    <p:sldId id="729" r:id="rId21"/>
    <p:sldId id="707" r:id="rId22"/>
    <p:sldId id="713" r:id="rId23"/>
    <p:sldId id="715" r:id="rId24"/>
    <p:sldId id="716" r:id="rId25"/>
    <p:sldId id="714" r:id="rId26"/>
    <p:sldId id="674" r:id="rId27"/>
    <p:sldId id="717" r:id="rId28"/>
    <p:sldId id="719" r:id="rId29"/>
    <p:sldId id="725" r:id="rId30"/>
    <p:sldId id="718" r:id="rId31"/>
    <p:sldId id="726" r:id="rId32"/>
    <p:sldId id="722" r:id="rId33"/>
    <p:sldId id="704"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ANG Ludivine [CEGEE]" initials="EL[" lastIdx="1" clrIdx="0">
    <p:extLst>
      <p:ext uri="{19B8F6BF-5375-455C-9EA6-DF929625EA0E}">
        <p15:presenceInfo xmlns:p15="http://schemas.microsoft.com/office/powerpoint/2012/main" userId="S-1-5-21-3736707515-2145877865-3703829272-2511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FBDCDD"/>
    <a:srgbClr val="474747"/>
    <a:srgbClr val="524779"/>
    <a:srgbClr val="2C05BB"/>
    <a:srgbClr val="FF8F8F"/>
    <a:srgbClr val="FFAFAF"/>
    <a:srgbClr val="FF5757"/>
    <a:srgbClr val="FA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44" autoAdjust="0"/>
    <p:restoredTop sz="94660"/>
  </p:normalViewPr>
  <p:slideViewPr>
    <p:cSldViewPr snapToGrid="0">
      <p:cViewPr varScale="1">
        <p:scale>
          <a:sx n="82" d="100"/>
          <a:sy n="82" d="100"/>
        </p:scale>
        <p:origin x="114" y="57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74F781F-BA21-4505-B449-4BB50FE8DE73}" type="datetimeFigureOut">
              <a:rPr lang="fr-FR" smtClean="0"/>
              <a:t>30/03/2021</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1602E28E-4076-4587-8A42-EE6DCF80FA9E}" type="slidenum">
              <a:rPr lang="fr-FR" smtClean="0"/>
              <a:t>‹N°›</a:t>
            </a:fld>
            <a:endParaRPr lang="fr-FR" dirty="0"/>
          </a:p>
        </p:txBody>
      </p:sp>
    </p:spTree>
    <p:extLst>
      <p:ext uri="{BB962C8B-B14F-4D97-AF65-F5344CB8AC3E}">
        <p14:creationId xmlns:p14="http://schemas.microsoft.com/office/powerpoint/2010/main" val="3909062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426640B-E658-4F84-97CE-885240A8E774}" type="datetimeFigureOut">
              <a:rPr lang="fr-FR" smtClean="0"/>
              <a:t>30/03/2021</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099FB3D-F80B-4AC3-BF80-57D15E908E16}" type="slidenum">
              <a:rPr lang="fr-FR" smtClean="0"/>
              <a:t>‹N°›</a:t>
            </a:fld>
            <a:endParaRPr lang="fr-FR" dirty="0"/>
          </a:p>
        </p:txBody>
      </p:sp>
    </p:spTree>
    <p:extLst>
      <p:ext uri="{BB962C8B-B14F-4D97-AF65-F5344CB8AC3E}">
        <p14:creationId xmlns:p14="http://schemas.microsoft.com/office/powerpoint/2010/main" val="336804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Innovation </a:t>
            </a:r>
            <a:r>
              <a:rPr lang="fr-FR" dirty="0" err="1" smtClean="0"/>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TEMPLATE BDD</a:t>
            </a:r>
            <a:br>
              <a:rPr lang="fr-FR" dirty="0" smtClean="0"/>
            </a:br>
            <a:r>
              <a:rPr lang="fr-FR" dirty="0" smtClean="0"/>
              <a:t>TEST</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smtClean="0"/>
              <a:t>Modifiez le style du titre</a:t>
            </a:r>
            <a:endParaRPr lang="fr-FR" dirty="0"/>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34864183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19898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32635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9203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1"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1" r:id="rId8"/>
    <p:sldLayoutId id="2147483684"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economie.gouv.fr/files/2021-01/HCSF_20210128_CP_recommandation.pdf"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http://commerciaux.celca.caisse-epargne.fr/particuliers/ateliers-des-decodeurs-la-primo-accession/" TargetMode="Externa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commerciaux.celca.caisse-epargne.fr/particuliers/credits-particuliers/credits-immobiliers/credits-immobiliers/" TargetMode="External"/><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hyperlink" Target="http://commerciaux.celca.caisse-epargne.fr/download/1739/la-primo-accesssion/20497/les-ateliers-des-decodeurs-la-primo-accession-support-de-presentation-clients.ppt"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particuliers/bancarisation-particuliers/cartes-bancaires/fonctions-des-cartes/fonctions-des-cartes/" TargetMode="External"/><Relationship Id="rId11" Type="http://schemas.openxmlformats.org/officeDocument/2006/relationships/image" Target="../media/image30.png"/><Relationship Id="rId5" Type="http://schemas.openxmlformats.org/officeDocument/2006/relationships/hyperlink" Target="http://commerciaux.celca.caisse-epargne.fr/particuliers/particuliers/" TargetMode="External"/><Relationship Id="rId10" Type="http://schemas.openxmlformats.org/officeDocument/2006/relationships/image" Target="../media/image29.png"/><Relationship Id="rId4" Type="http://schemas.openxmlformats.org/officeDocument/2006/relationships/hyperlink" Target="http://commerciaux.celca.caisse-epargne.fr/particuliers/credits-particuliers/assureur-des-emprunteurs/" TargetMode="External"/><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149160" y="4362854"/>
            <a:ext cx="7893700" cy="282887"/>
          </a:xfrm>
        </p:spPr>
        <p:txBody>
          <a:bodyPr/>
          <a:lstStyle/>
          <a:p>
            <a:r>
              <a:rPr lang="fr-FR" dirty="0" smtClean="0"/>
              <a:t>BDD</a:t>
            </a:r>
            <a:endParaRPr lang="fr-FR" dirty="0"/>
          </a:p>
        </p:txBody>
      </p:sp>
      <p:sp>
        <p:nvSpPr>
          <p:cNvPr id="3" name="Espace réservé du texte 2"/>
          <p:cNvSpPr>
            <a:spLocks noGrp="1"/>
          </p:cNvSpPr>
          <p:nvPr>
            <p:ph type="body" sz="quarter" idx="10"/>
          </p:nvPr>
        </p:nvSpPr>
        <p:spPr>
          <a:xfrm>
            <a:off x="1149160" y="4645741"/>
            <a:ext cx="7893700" cy="304887"/>
          </a:xfrm>
        </p:spPr>
        <p:txBody>
          <a:bodyPr>
            <a:normAutofit fontScale="92500" lnSpcReduction="10000"/>
          </a:bodyPr>
          <a:lstStyle/>
          <a:p>
            <a:r>
              <a:rPr lang="fr-FR" dirty="0" smtClean="0"/>
              <a:t>01 avril 2021</a:t>
            </a:r>
            <a:endParaRPr lang="fr-FR" dirty="0"/>
          </a:p>
        </p:txBody>
      </p:sp>
      <p:sp>
        <p:nvSpPr>
          <p:cNvPr id="4" name="Titre 3"/>
          <p:cNvSpPr>
            <a:spLocks noGrp="1"/>
          </p:cNvSpPr>
          <p:nvPr>
            <p:ph type="ctrTitle"/>
          </p:nvPr>
        </p:nvSpPr>
        <p:spPr>
          <a:xfrm>
            <a:off x="1149160" y="1589485"/>
            <a:ext cx="10571518" cy="2735321"/>
          </a:xfrm>
        </p:spPr>
        <p:txBody>
          <a:bodyPr>
            <a:normAutofit fontScale="90000"/>
          </a:bodyPr>
          <a:lstStyle/>
          <a:p>
            <a:pPr>
              <a:lnSpc>
                <a:spcPct val="150000"/>
              </a:lnSpc>
            </a:pPr>
            <a:r>
              <a:rPr lang="fr-FR" dirty="0" smtClean="0"/>
              <a:t/>
            </a:r>
            <a:br>
              <a:rPr lang="fr-FR" dirty="0" smtClean="0"/>
            </a:br>
            <a:r>
              <a:rPr lang="fr-FR" sz="5300" dirty="0" smtClean="0"/>
              <a:t>Crédit immobilier</a:t>
            </a:r>
            <a:br>
              <a:rPr lang="fr-FR" sz="5300" dirty="0" smtClean="0"/>
            </a:br>
            <a:r>
              <a:rPr lang="fr-FR" sz="2700" dirty="0" smtClean="0"/>
              <a:t>Accompagner « LE » projet de vie de son client , à travers le crédit immo, est le meilleur moyen de créer de l’émotion…</a:t>
            </a:r>
            <a:r>
              <a:rPr lang="fr-FR" sz="2200" dirty="0" smtClean="0"/>
              <a:t/>
            </a:r>
            <a:br>
              <a:rPr lang="fr-FR" sz="2200" dirty="0" smtClean="0"/>
            </a:br>
            <a:endParaRPr lang="fr-FR" sz="2200" b="0" dirty="0"/>
          </a:p>
        </p:txBody>
      </p:sp>
      <p:sp>
        <p:nvSpPr>
          <p:cNvPr id="5" name="Espace réservé du texte 4"/>
          <p:cNvSpPr>
            <a:spLocks noGrp="1"/>
          </p:cNvSpPr>
          <p:nvPr>
            <p:ph type="body" sz="quarter" idx="11"/>
          </p:nvPr>
        </p:nvSpPr>
        <p:spPr/>
        <p:txBody>
          <a:bodyPr/>
          <a:lstStyle/>
          <a:p>
            <a:r>
              <a:rPr lang="fr-FR" dirty="0" smtClean="0"/>
              <a:t>Hdj du 01 avril 2021</a:t>
            </a:r>
            <a:endParaRPr lang="fr-FR" dirty="0"/>
          </a:p>
        </p:txBody>
      </p:sp>
    </p:spTree>
    <p:extLst>
      <p:ext uri="{BB962C8B-B14F-4D97-AF65-F5344CB8AC3E}">
        <p14:creationId xmlns:p14="http://schemas.microsoft.com/office/powerpoint/2010/main" val="2230625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7616" y="1717000"/>
            <a:ext cx="10980738" cy="4386186"/>
          </a:xfrm>
        </p:spPr>
        <p:txBody>
          <a:bodyPr>
            <a:normAutofit/>
          </a:bodyPr>
          <a:lstStyle/>
          <a:p>
            <a:r>
              <a:rPr lang="fr-FR" dirty="0" smtClean="0"/>
              <a:t>Le Haut Comité de Stabilité Financière (</a:t>
            </a:r>
            <a:r>
              <a:rPr lang="fr-FR" dirty="0" smtClean="0">
                <a:solidFill>
                  <a:srgbClr val="0070C0"/>
                </a:solidFill>
              </a:rPr>
              <a:t>HC</a:t>
            </a:r>
            <a:r>
              <a:rPr lang="fr-FR" dirty="0" smtClean="0">
                <a:solidFill>
                  <a:srgbClr val="FF0000"/>
                </a:solidFill>
              </a:rPr>
              <a:t>SF</a:t>
            </a:r>
            <a:r>
              <a:rPr lang="fr-FR" dirty="0" smtClean="0"/>
              <a:t>) à travers son communiqué du </a:t>
            </a:r>
            <a:r>
              <a:rPr lang="fr-FR" b="1" dirty="0" smtClean="0"/>
              <a:t>28 janvier 2021</a:t>
            </a:r>
            <a:r>
              <a:rPr lang="fr-FR" dirty="0" smtClean="0"/>
              <a:t>, définit le cadre dans lequel la CEGEE peut octroyer des prêts immobiliers </a:t>
            </a:r>
            <a:r>
              <a:rPr lang="fr-FR" dirty="0" smtClean="0">
                <a:hlinkClick r:id="rId2"/>
              </a:rPr>
              <a:t>cliquez ici</a:t>
            </a:r>
            <a:r>
              <a:rPr lang="fr-FR" dirty="0" smtClean="0"/>
              <a:t>  </a:t>
            </a:r>
          </a:p>
          <a:p>
            <a:endParaRPr lang="fr-FR" dirty="0"/>
          </a:p>
          <a:p>
            <a:endParaRPr lang="fr-FR" dirty="0" smtClean="0"/>
          </a:p>
          <a:p>
            <a:endParaRPr lang="fr-FR" dirty="0"/>
          </a:p>
          <a:p>
            <a:endParaRPr lang="fr-FR" dirty="0" smtClean="0"/>
          </a:p>
          <a:p>
            <a:endParaRPr lang="fr-FR" dirty="0"/>
          </a:p>
          <a:p>
            <a:endParaRPr lang="fr-FR" dirty="0" smtClean="0"/>
          </a:p>
          <a:p>
            <a:pPr marL="36000" indent="0">
              <a:buNone/>
            </a:pPr>
            <a:endParaRPr lang="fr-FR" dirty="0"/>
          </a:p>
          <a:p>
            <a:endParaRPr lang="fr-FR" dirty="0" smtClean="0"/>
          </a:p>
          <a:p>
            <a:pPr marL="36000" indent="0">
              <a:buNone/>
            </a:pPr>
            <a:endParaRPr lang="fr-FR" dirty="0" smtClean="0"/>
          </a:p>
          <a:p>
            <a:r>
              <a:rPr lang="fr-FR" dirty="0" smtClean="0"/>
              <a:t>Cette recommandation nous donne </a:t>
            </a:r>
            <a:r>
              <a:rPr lang="fr-FR" b="1" dirty="0" smtClean="0"/>
              <a:t>l’opportunité de commercialiser </a:t>
            </a:r>
            <a:r>
              <a:rPr lang="fr-FR" dirty="0" smtClean="0"/>
              <a:t>notre gamme auprès d’un maximum de clients et prospects acquéreurs de leurs résidences principales, secondaires ou locatives</a:t>
            </a:r>
            <a:endParaRPr lang="fr-FR" dirty="0"/>
          </a:p>
          <a:p>
            <a:endParaRPr lang="fr-FR" dirty="0" smtClean="0"/>
          </a:p>
          <a:p>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a:t>
            </a:r>
            <a:r>
              <a:rPr lang="fr-FR" dirty="0" smtClean="0"/>
              <a:t>1</a:t>
            </a:r>
            <a:r>
              <a:rPr lang="fr-FR" baseline="30000" dirty="0" smtClean="0"/>
              <a:t>er</a:t>
            </a:r>
            <a:r>
              <a:rPr lang="fr-FR" dirty="0" smtClean="0"/>
              <a:t> avril  </a:t>
            </a:r>
            <a:r>
              <a:rPr lang="fr-FR" dirty="0"/>
              <a:t>2021</a:t>
            </a:r>
          </a:p>
        </p:txBody>
      </p:sp>
      <p:sp>
        <p:nvSpPr>
          <p:cNvPr id="5" name="Espace réservé du texte 2"/>
          <p:cNvSpPr>
            <a:spLocks noGrp="1"/>
          </p:cNvSpPr>
          <p:nvPr>
            <p:ph type="body" sz="quarter" idx="12"/>
          </p:nvPr>
        </p:nvSpPr>
        <p:spPr/>
        <p:txBody>
          <a:bodyPr>
            <a:normAutofit/>
          </a:bodyPr>
          <a:lstStyle/>
          <a:p>
            <a:pPr algn="just"/>
            <a:r>
              <a:rPr lang="fr-FR" b="0" dirty="0" smtClean="0">
                <a:solidFill>
                  <a:schemeClr val="tx1"/>
                </a:solidFill>
              </a:rPr>
              <a:t>La réglementation évolue encadrant le champs d’action de la CEGEE</a:t>
            </a:r>
            <a:endParaRPr lang="fr-FR" b="0" dirty="0">
              <a:solidFill>
                <a:schemeClr val="tx1"/>
              </a:solidFill>
            </a:endParaRPr>
          </a:p>
        </p:txBody>
      </p:sp>
      <p:sp>
        <p:nvSpPr>
          <p:cNvPr id="7" name="Espace réservé du contenu 1"/>
          <p:cNvSpPr txBox="1">
            <a:spLocks/>
          </p:cNvSpPr>
          <p:nvPr/>
        </p:nvSpPr>
        <p:spPr>
          <a:xfrm>
            <a:off x="3886017" y="4424913"/>
            <a:ext cx="7872268" cy="167827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marR="0" lvl="0" indent="0" algn="l" defTabSz="914400" rtl="0" eaLnBrk="1" fontAlgn="auto" latinLnBrk="0" hangingPunct="1">
              <a:lnSpc>
                <a:spcPct val="100000"/>
              </a:lnSpc>
              <a:spcBef>
                <a:spcPts val="600"/>
              </a:spcBef>
              <a:spcAft>
                <a:spcPts val="0"/>
              </a:spcAft>
              <a:buClr>
                <a:srgbClr val="EA4E55">
                  <a:lumMod val="75000"/>
                </a:srgbClr>
              </a:buClr>
              <a:buSzTx/>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8" name="Rectangle 7"/>
          <p:cNvSpPr/>
          <p:nvPr/>
        </p:nvSpPr>
        <p:spPr>
          <a:xfrm>
            <a:off x="4776442" y="3027597"/>
            <a:ext cx="3308056" cy="1197048"/>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Une maturité du crédit qui n’excède pas  25 ans, à laquelle s’ajoutent 24 mois de différé</a:t>
            </a:r>
          </a:p>
        </p:txBody>
      </p:sp>
      <p:sp>
        <p:nvSpPr>
          <p:cNvPr id="9" name="Rectangle 8"/>
          <p:cNvSpPr/>
          <p:nvPr/>
        </p:nvSpPr>
        <p:spPr>
          <a:xfrm>
            <a:off x="1068001" y="3027597"/>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Un </a:t>
            </a:r>
            <a:r>
              <a:rPr lang="fr-FR" sz="1600" b="1" dirty="0">
                <a:solidFill>
                  <a:prstClr val="black">
                    <a:lumMod val="75000"/>
                    <a:lumOff val="25000"/>
                  </a:prstClr>
                </a:solidFill>
                <a:latin typeface="Arial"/>
              </a:rPr>
              <a:t>taux d’effort </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qui n’excède</a:t>
            </a:r>
            <a:r>
              <a:rPr kumimoji="0" lang="fr-FR" sz="1600" b="0" i="0" u="none" strike="noStrike" kern="1200" cap="none" spc="0" normalizeH="0" noProof="0" dirty="0" smtClean="0">
                <a:ln>
                  <a:noFill/>
                </a:ln>
                <a:solidFill>
                  <a:prstClr val="black">
                    <a:lumMod val="75000"/>
                    <a:lumOff val="25000"/>
                  </a:prstClr>
                </a:solidFill>
                <a:effectLst/>
                <a:uLnTx/>
                <a:uFillTx/>
                <a:latin typeface="Arial"/>
                <a:ea typeface="+mn-ea"/>
                <a:cs typeface="+mn-cs"/>
              </a:rPr>
              <a:t> pas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baseline="0" dirty="0" smtClean="0">
                <a:solidFill>
                  <a:srgbClr val="FF0000"/>
                </a:solidFill>
                <a:latin typeface="Arial"/>
              </a:rPr>
              <a:t>35%</a:t>
            </a:r>
            <a:endParaRPr kumimoji="0" lang="fr-FR" sz="1600" b="1" i="0" u="none" strike="noStrike" kern="1200" cap="none" spc="0" normalizeH="0" baseline="0" noProof="0" dirty="0">
              <a:ln>
                <a:noFill/>
              </a:ln>
              <a:solidFill>
                <a:srgbClr val="FF0000"/>
              </a:solidFill>
              <a:effectLst/>
              <a:uLnTx/>
              <a:uFillTx/>
              <a:latin typeface="Arial"/>
            </a:endParaRPr>
          </a:p>
        </p:txBody>
      </p:sp>
      <p:sp>
        <p:nvSpPr>
          <p:cNvPr id="10" name="Rectangle 9"/>
          <p:cNvSpPr/>
          <p:nvPr/>
        </p:nvSpPr>
        <p:spPr>
          <a:xfrm>
            <a:off x="8450229" y="3025446"/>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Une notion de Primo-Accédant, et d’acquéreur de RP </a:t>
            </a:r>
          </a:p>
        </p:txBody>
      </p:sp>
    </p:spTree>
    <p:extLst>
      <p:ext uri="{BB962C8B-B14F-4D97-AF65-F5344CB8AC3E}">
        <p14:creationId xmlns:p14="http://schemas.microsoft.com/office/powerpoint/2010/main" val="119092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7616" y="1717000"/>
            <a:ext cx="10980738" cy="4386186"/>
          </a:xfrm>
        </p:spPr>
        <p:txBody>
          <a:bodyPr>
            <a:normAutofit/>
          </a:bodyPr>
          <a:lstStyle/>
          <a:p>
            <a:pPr marL="36000" indent="0">
              <a:buNone/>
            </a:pPr>
            <a:endParaRPr lang="fr-FR" dirty="0"/>
          </a:p>
          <a:p>
            <a:endParaRPr lang="fr-FR" dirty="0" smtClean="0"/>
          </a:p>
          <a:p>
            <a:endParaRPr lang="fr-FR" dirty="0"/>
          </a:p>
          <a:p>
            <a:endParaRPr lang="fr-FR" dirty="0" smtClean="0"/>
          </a:p>
          <a:p>
            <a:endParaRPr lang="fr-FR" dirty="0"/>
          </a:p>
          <a:p>
            <a:endParaRPr lang="fr-FR" dirty="0" smtClean="0"/>
          </a:p>
          <a:p>
            <a:pPr marL="36000" indent="0">
              <a:buNone/>
            </a:pPr>
            <a:endParaRPr lang="fr-FR" dirty="0"/>
          </a:p>
          <a:p>
            <a:endParaRPr lang="fr-FR" dirty="0" smtClean="0"/>
          </a:p>
          <a:p>
            <a:pPr marL="36000" indent="0">
              <a:buNone/>
            </a:pPr>
            <a:endParaRPr lang="fr-FR" dirty="0" smtClean="0"/>
          </a:p>
          <a:p>
            <a:endParaRPr lang="fr-FR" dirty="0" smtClean="0"/>
          </a:p>
          <a:p>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a:t>
            </a:r>
            <a:r>
              <a:rPr lang="fr-FR" dirty="0" smtClean="0"/>
              <a:t>1</a:t>
            </a:r>
            <a:r>
              <a:rPr lang="fr-FR" baseline="30000" dirty="0" smtClean="0"/>
              <a:t>er</a:t>
            </a:r>
            <a:r>
              <a:rPr lang="fr-FR" dirty="0" smtClean="0"/>
              <a:t> avril  </a:t>
            </a:r>
            <a:r>
              <a:rPr lang="fr-FR" dirty="0"/>
              <a:t>2021</a:t>
            </a:r>
          </a:p>
        </p:txBody>
      </p:sp>
      <p:sp>
        <p:nvSpPr>
          <p:cNvPr id="5" name="Espace réservé du texte 2"/>
          <p:cNvSpPr>
            <a:spLocks noGrp="1"/>
          </p:cNvSpPr>
          <p:nvPr>
            <p:ph type="body" sz="quarter" idx="12"/>
          </p:nvPr>
        </p:nvSpPr>
        <p:spPr/>
        <p:txBody>
          <a:bodyPr>
            <a:normAutofit/>
          </a:bodyPr>
          <a:lstStyle/>
          <a:p>
            <a:pPr algn="just"/>
            <a:r>
              <a:rPr lang="fr-FR" b="0" dirty="0" smtClean="0">
                <a:solidFill>
                  <a:schemeClr val="tx1"/>
                </a:solidFill>
              </a:rPr>
              <a:t>La réglementation évolue encadrant le champs d’action de la CEGEE</a:t>
            </a:r>
            <a:endParaRPr lang="fr-FR" b="0" dirty="0">
              <a:solidFill>
                <a:schemeClr val="tx1"/>
              </a:solidFill>
            </a:endParaRPr>
          </a:p>
        </p:txBody>
      </p:sp>
      <p:sp>
        <p:nvSpPr>
          <p:cNvPr id="7" name="Espace réservé du contenu 1"/>
          <p:cNvSpPr txBox="1">
            <a:spLocks/>
          </p:cNvSpPr>
          <p:nvPr/>
        </p:nvSpPr>
        <p:spPr>
          <a:xfrm>
            <a:off x="3886017" y="4424913"/>
            <a:ext cx="7872268" cy="1678274"/>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marR="0" lvl="0" indent="0" algn="l" defTabSz="914400" rtl="0" eaLnBrk="1" fontAlgn="auto" latinLnBrk="0" hangingPunct="1">
              <a:lnSpc>
                <a:spcPct val="100000"/>
              </a:lnSpc>
              <a:spcBef>
                <a:spcPts val="600"/>
              </a:spcBef>
              <a:spcAft>
                <a:spcPts val="0"/>
              </a:spcAft>
              <a:buClr>
                <a:srgbClr val="EA4E55">
                  <a:lumMod val="75000"/>
                </a:srgbClr>
              </a:buClr>
              <a:buSzTx/>
              <a:buNone/>
              <a:tabLst/>
              <a:defRPr/>
            </a:pPr>
            <a:endPar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252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 name="Rectangle 9"/>
          <p:cNvSpPr/>
          <p:nvPr/>
        </p:nvSpPr>
        <p:spPr>
          <a:xfrm>
            <a:off x="376671" y="2621951"/>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Une notion de </a:t>
            </a:r>
            <a:r>
              <a:rPr lang="fr-FR" sz="1600" b="1" dirty="0">
                <a:solidFill>
                  <a:srgbClr val="FF0000"/>
                </a:solidFill>
                <a:latin typeface="Arial"/>
              </a:rPr>
              <a:t>Primo-Accédant</a:t>
            </a:r>
            <a:r>
              <a:rPr lang="fr-FR" sz="1600" dirty="0">
                <a:solidFill>
                  <a:prstClr val="black">
                    <a:lumMod val="75000"/>
                    <a:lumOff val="25000"/>
                  </a:prstClr>
                </a:solidFill>
                <a:latin typeface="Arial"/>
              </a:rPr>
              <a:t>, et d’acquéreur de RP </a:t>
            </a:r>
          </a:p>
        </p:txBody>
      </p:sp>
      <p:pic>
        <p:nvPicPr>
          <p:cNvPr id="3" name="Image 2"/>
          <p:cNvPicPr>
            <a:picLocks noChangeAspect="1"/>
          </p:cNvPicPr>
          <p:nvPr/>
        </p:nvPicPr>
        <p:blipFill>
          <a:blip r:embed="rId2"/>
          <a:stretch>
            <a:fillRect/>
          </a:stretch>
        </p:blipFill>
        <p:spPr>
          <a:xfrm>
            <a:off x="4199263" y="1716999"/>
            <a:ext cx="7245775" cy="42083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1" name="Connecteur en arc 10"/>
          <p:cNvCxnSpPr/>
          <p:nvPr/>
        </p:nvCxnSpPr>
        <p:spPr>
          <a:xfrm>
            <a:off x="3255818" y="3377805"/>
            <a:ext cx="2798618" cy="1166486"/>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76671" y="4100946"/>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prstClr val="black">
                    <a:lumMod val="75000"/>
                    <a:lumOff val="25000"/>
                  </a:prstClr>
                </a:solidFill>
                <a:latin typeface="Arial"/>
              </a:rPr>
              <a:t>A renseigner </a:t>
            </a:r>
            <a:r>
              <a:rPr lang="fr-FR" sz="1600" dirty="0" smtClean="0">
                <a:solidFill>
                  <a:prstClr val="black">
                    <a:lumMod val="75000"/>
                    <a:lumOff val="25000"/>
                  </a:prstClr>
                </a:solidFill>
                <a:latin typeface="Arial"/>
              </a:rPr>
              <a:t>le cas échéant, </a:t>
            </a:r>
            <a:r>
              <a:rPr lang="fr-FR" sz="1600" b="1" dirty="0" smtClean="0">
                <a:solidFill>
                  <a:prstClr val="black">
                    <a:lumMod val="75000"/>
                    <a:lumOff val="25000"/>
                  </a:prstClr>
                </a:solidFill>
                <a:latin typeface="Arial"/>
              </a:rPr>
              <a:t>même</a:t>
            </a:r>
            <a:r>
              <a:rPr lang="fr-FR" sz="1600" dirty="0" smtClean="0">
                <a:solidFill>
                  <a:prstClr val="black">
                    <a:lumMod val="75000"/>
                    <a:lumOff val="25000"/>
                  </a:prstClr>
                </a:solidFill>
                <a:latin typeface="Arial"/>
              </a:rPr>
              <a:t> si nous ne sommes </a:t>
            </a:r>
            <a:r>
              <a:rPr lang="fr-FR" sz="1600" b="1" dirty="0" smtClean="0">
                <a:solidFill>
                  <a:prstClr val="black">
                    <a:lumMod val="75000"/>
                    <a:lumOff val="25000"/>
                  </a:prstClr>
                </a:solidFill>
                <a:latin typeface="Arial"/>
              </a:rPr>
              <a:t>pas en présence</a:t>
            </a:r>
            <a:r>
              <a:rPr lang="fr-FR" sz="1600" dirty="0" smtClean="0">
                <a:solidFill>
                  <a:prstClr val="black">
                    <a:lumMod val="75000"/>
                    <a:lumOff val="25000"/>
                  </a:prstClr>
                </a:solidFill>
                <a:latin typeface="Arial"/>
              </a:rPr>
              <a:t> d’un PTZ</a:t>
            </a:r>
            <a:endParaRPr lang="fr-FR" sz="1600" dirty="0">
              <a:solidFill>
                <a:prstClr val="black">
                  <a:lumMod val="75000"/>
                  <a:lumOff val="25000"/>
                </a:prstClr>
              </a:solidFill>
              <a:latin typeface="Arial"/>
            </a:endParaRPr>
          </a:p>
        </p:txBody>
      </p:sp>
    </p:spTree>
    <p:extLst>
      <p:ext uri="{BB962C8B-B14F-4D97-AF65-F5344CB8AC3E}">
        <p14:creationId xmlns:p14="http://schemas.microsoft.com/office/powerpoint/2010/main" val="37712317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4869933" y="1433979"/>
            <a:ext cx="7197376" cy="4564247"/>
          </a:xfrm>
        </p:spPr>
        <p:txBody>
          <a:bodyPr>
            <a:normAutofit/>
          </a:bodyPr>
          <a:lstStyle/>
          <a:p>
            <a:r>
              <a:rPr lang="fr-FR" b="1" dirty="0" smtClean="0">
                <a:latin typeface="Arial" panose="020B0604020202020204" pitchFamily="34" charset="0"/>
                <a:cs typeface="Arial" panose="020B0604020202020204" pitchFamily="34" charset="0"/>
              </a:rPr>
              <a:t>Revenons sur les résultats 2020</a:t>
            </a:r>
          </a:p>
          <a:p>
            <a:r>
              <a:rPr lang="fr-FR" b="1" dirty="0" smtClean="0">
                <a:solidFill>
                  <a:prstClr val="black">
                    <a:lumMod val="75000"/>
                    <a:lumOff val="25000"/>
                  </a:prstClr>
                </a:solidFill>
                <a:latin typeface="Arial" panose="020B0604020202020204" pitchFamily="34" charset="0"/>
                <a:cs typeface="Arial" panose="020B0604020202020204" pitchFamily="34" charset="0"/>
              </a:rPr>
              <a:t>Nos outils et process permettent de répondre rapidement à nos clients</a:t>
            </a:r>
          </a:p>
          <a:p>
            <a:pPr lvl="1"/>
            <a:r>
              <a:rPr lang="fr-FR" b="1" dirty="0" smtClean="0">
                <a:solidFill>
                  <a:prstClr val="black">
                    <a:lumMod val="75000"/>
                    <a:lumOff val="25000"/>
                  </a:prstClr>
                </a:solidFill>
                <a:latin typeface="Arial" panose="020B0604020202020204" pitchFamily="34" charset="0"/>
                <a:cs typeface="Arial" panose="020B0604020202020204" pitchFamily="34" charset="0"/>
              </a:rPr>
              <a:t>Calcul d’enveloppe</a:t>
            </a:r>
          </a:p>
          <a:p>
            <a:pPr lvl="1"/>
            <a:r>
              <a:rPr lang="fr-FR" b="1" dirty="0" smtClean="0">
                <a:solidFill>
                  <a:prstClr val="black">
                    <a:lumMod val="75000"/>
                    <a:lumOff val="25000"/>
                  </a:prstClr>
                </a:solidFill>
                <a:latin typeface="Arial" panose="020B0604020202020204" pitchFamily="34" charset="0"/>
                <a:cs typeface="Arial" panose="020B0604020202020204" pitchFamily="34" charset="0"/>
              </a:rPr>
              <a:t>Simulation MYC à un prospect</a:t>
            </a:r>
          </a:p>
          <a:p>
            <a:pPr lvl="1"/>
            <a:r>
              <a:rPr lang="fr-FR" b="1" dirty="0" smtClean="0">
                <a:solidFill>
                  <a:prstClr val="black">
                    <a:lumMod val="75000"/>
                    <a:lumOff val="25000"/>
                  </a:prstClr>
                </a:solidFill>
                <a:latin typeface="Arial" panose="020B0604020202020204" pitchFamily="34" charset="0"/>
                <a:cs typeface="Arial" panose="020B0604020202020204" pitchFamily="34" charset="0"/>
              </a:rPr>
              <a:t>Le montage du dossier</a:t>
            </a:r>
          </a:p>
          <a:p>
            <a:pPr lvl="0">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L’entretien prêt immo permet de commercialiser l’ensemble de la gamme</a:t>
            </a:r>
          </a:p>
          <a:p>
            <a:pPr lvl="0">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La CEGC donne des accords immédiats, si …</a:t>
            </a:r>
          </a:p>
          <a:p>
            <a:pPr>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Le selfcare fonctionne aussi pour le prêt immo</a:t>
            </a:r>
          </a:p>
          <a:p>
            <a:pPr>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Le contrôle interactif</a:t>
            </a:r>
          </a:p>
          <a:p>
            <a:pPr>
              <a:buClr>
                <a:srgbClr val="EA4E55"/>
              </a:buClr>
            </a:pPr>
            <a:r>
              <a:rPr lang="fr-FR" b="1" dirty="0" smtClean="0">
                <a:solidFill>
                  <a:prstClr val="black">
                    <a:lumMod val="75000"/>
                    <a:lumOff val="25000"/>
                  </a:prstClr>
                </a:solidFill>
                <a:latin typeface="Arial" panose="020B0604020202020204" pitchFamily="34" charset="0"/>
                <a:cs typeface="Arial" panose="020B0604020202020204" pitchFamily="34" charset="0"/>
              </a:rPr>
              <a:t>2021, et ses nouveautés</a:t>
            </a:r>
            <a:endParaRPr lang="fr-FR" b="1" dirty="0">
              <a:solidFill>
                <a:prstClr val="black">
                  <a:lumMod val="75000"/>
                  <a:lumOff val="25000"/>
                </a:prstClr>
              </a:solidFill>
              <a:latin typeface="Arial" panose="020B0604020202020204" pitchFamily="34" charset="0"/>
              <a:cs typeface="Arial" panose="020B0604020202020204" pitchFamily="34" charset="0"/>
            </a:endParaRPr>
          </a:p>
          <a:p>
            <a:endParaRPr lang="fr-FR" b="1" dirty="0">
              <a:latin typeface="Arial" panose="020B0604020202020204" pitchFamily="34" charset="0"/>
              <a:cs typeface="Arial" panose="020B0604020202020204" pitchFamily="34" charset="0"/>
            </a:endParaRPr>
          </a:p>
          <a:p>
            <a:pPr marL="0" indent="0">
              <a:buNone/>
            </a:pPr>
            <a:endParaRPr lang="fr-FR" dirty="0"/>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smtClean="0"/>
              <a:t> </a:t>
            </a:r>
            <a:endParaRPr lang="fr-FR" dirty="0"/>
          </a:p>
        </p:txBody>
      </p:sp>
    </p:spTree>
    <p:extLst>
      <p:ext uri="{BB962C8B-B14F-4D97-AF65-F5344CB8AC3E}">
        <p14:creationId xmlns:p14="http://schemas.microsoft.com/office/powerpoint/2010/main" val="3728941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56909" y="1537855"/>
            <a:ext cx="6758561" cy="5875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5" name="Espace réservé du texte 4"/>
          <p:cNvSpPr>
            <a:spLocks noGrp="1"/>
          </p:cNvSpPr>
          <p:nvPr>
            <p:ph type="body" sz="quarter" idx="13"/>
          </p:nvPr>
        </p:nvSpPr>
        <p:spPr>
          <a:ln>
            <a:noFill/>
          </a:ln>
        </p:spPr>
        <p:txBody>
          <a:bodyPr/>
          <a:lstStyle/>
          <a:p>
            <a:r>
              <a:rPr lang="fr-FR" dirty="0" smtClean="0"/>
              <a:t>01</a:t>
            </a:r>
            <a:endParaRPr lang="fr-FR" dirty="0"/>
          </a:p>
        </p:txBody>
      </p:sp>
      <p:pic>
        <p:nvPicPr>
          <p:cNvPr id="3" name="Image 2"/>
          <p:cNvPicPr>
            <a:picLocks noChangeAspect="1"/>
          </p:cNvPicPr>
          <p:nvPr/>
        </p:nvPicPr>
        <p:blipFill>
          <a:blip r:embed="rId2"/>
          <a:stretch>
            <a:fillRect/>
          </a:stretch>
        </p:blipFill>
        <p:spPr>
          <a:xfrm>
            <a:off x="4560601" y="1660129"/>
            <a:ext cx="7254869" cy="4590686"/>
          </a:xfrm>
          <a:prstGeom prst="rect">
            <a:avLst/>
          </a:prstGeom>
        </p:spPr>
      </p:pic>
    </p:spTree>
    <p:extLst>
      <p:ext uri="{BB962C8B-B14F-4D97-AF65-F5344CB8AC3E}">
        <p14:creationId xmlns:p14="http://schemas.microsoft.com/office/powerpoint/2010/main" val="2025872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7616" y="1717000"/>
            <a:ext cx="10980738" cy="4386186"/>
          </a:xfrm>
        </p:spPr>
        <p:txBody>
          <a:bodyPr>
            <a:normAutofit/>
          </a:bodyPr>
          <a:lstStyle/>
          <a:p>
            <a:pPr marL="36000" indent="0">
              <a:buNone/>
            </a:pPr>
            <a:endParaRPr lang="fr-FR" dirty="0"/>
          </a:p>
          <a:p>
            <a:pPr marL="36000" indent="0">
              <a:buNone/>
            </a:pPr>
            <a:endParaRPr lang="fr-FR" dirty="0" smtClean="0"/>
          </a:p>
          <a:p>
            <a:endParaRPr lang="fr-FR" dirty="0"/>
          </a:p>
          <a:p>
            <a:endParaRPr lang="fr-FR" dirty="0" smtClean="0"/>
          </a:p>
          <a:p>
            <a:endParaRPr lang="fr-FR" dirty="0"/>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a:t>
            </a:r>
            <a:r>
              <a:rPr lang="fr-FR" dirty="0" smtClean="0"/>
              <a:t>1</a:t>
            </a:r>
            <a:r>
              <a:rPr lang="fr-FR" baseline="30000" dirty="0" smtClean="0"/>
              <a:t>er</a:t>
            </a:r>
            <a:r>
              <a:rPr lang="fr-FR" dirty="0" smtClean="0"/>
              <a:t> avril  </a:t>
            </a:r>
            <a:r>
              <a:rPr lang="fr-FR" dirty="0"/>
              <a:t>2021</a:t>
            </a:r>
          </a:p>
        </p:txBody>
      </p:sp>
      <p:sp>
        <p:nvSpPr>
          <p:cNvPr id="5" name="Espace réservé du texte 2"/>
          <p:cNvSpPr>
            <a:spLocks noGrp="1"/>
          </p:cNvSpPr>
          <p:nvPr>
            <p:ph type="body" sz="quarter" idx="12"/>
          </p:nvPr>
        </p:nvSpPr>
        <p:spPr/>
        <p:txBody>
          <a:bodyPr>
            <a:normAutofit/>
          </a:bodyPr>
          <a:lstStyle/>
          <a:p>
            <a:pPr algn="just"/>
            <a:r>
              <a:rPr lang="fr-FR" b="0" dirty="0" smtClean="0">
                <a:solidFill>
                  <a:schemeClr val="tx1"/>
                </a:solidFill>
              </a:rPr>
              <a:t>Notre activité prêt immobilier est en constante évolution, revenons sur les résultats de 2020</a:t>
            </a:r>
            <a:endParaRPr lang="fr-FR" b="0" dirty="0">
              <a:solidFill>
                <a:schemeClr val="tx1"/>
              </a:solidFill>
            </a:endParaRPr>
          </a:p>
        </p:txBody>
      </p:sp>
      <p:pic>
        <p:nvPicPr>
          <p:cNvPr id="4" name="Image 3"/>
          <p:cNvPicPr>
            <a:picLocks noChangeAspect="1"/>
          </p:cNvPicPr>
          <p:nvPr/>
        </p:nvPicPr>
        <p:blipFill rotWithShape="1">
          <a:blip r:embed="rId2"/>
          <a:srcRect l="11428" t="20119" b="9591"/>
          <a:stretch/>
        </p:blipFill>
        <p:spPr>
          <a:xfrm flipH="1">
            <a:off x="695325" y="2178336"/>
            <a:ext cx="4876801" cy="3624463"/>
          </a:xfrm>
          <a:prstGeom prst="rect">
            <a:avLst/>
          </a:prstGeom>
        </p:spPr>
      </p:pic>
      <p:sp>
        <p:nvSpPr>
          <p:cNvPr id="8" name="Espace réservé du contenu 1"/>
          <p:cNvSpPr txBox="1">
            <a:spLocks/>
          </p:cNvSpPr>
          <p:nvPr/>
        </p:nvSpPr>
        <p:spPr>
          <a:xfrm>
            <a:off x="5851887" y="1416613"/>
            <a:ext cx="5361708" cy="4386186"/>
          </a:xfrm>
          <a:prstGeom prst="rect">
            <a:avLst/>
          </a:prstGeom>
        </p:spPr>
        <p:txBody>
          <a:bodyPr vert="horz" lIns="91440" tIns="45720" rIns="91440" bIns="45720" rtlCol="0">
            <a:normAutofit fontScale="850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900" b="1" dirty="0"/>
              <a:t>Production</a:t>
            </a:r>
            <a:r>
              <a:rPr lang="fr-FR" sz="1800" dirty="0"/>
              <a:t> immo </a:t>
            </a:r>
            <a:r>
              <a:rPr lang="fr-FR" sz="1800" dirty="0" smtClean="0"/>
              <a:t>: </a:t>
            </a:r>
            <a:r>
              <a:rPr lang="fr-FR" sz="2100" dirty="0" smtClean="0"/>
              <a:t>2.4 </a:t>
            </a:r>
            <a:r>
              <a:rPr lang="fr-FR" sz="2100" b="1" dirty="0" smtClean="0">
                <a:solidFill>
                  <a:srgbClr val="C31632"/>
                </a:solidFill>
              </a:rPr>
              <a:t>Milliards</a:t>
            </a:r>
            <a:r>
              <a:rPr lang="fr-FR" sz="2100" dirty="0" smtClean="0"/>
              <a:t> d’€uros</a:t>
            </a:r>
          </a:p>
          <a:p>
            <a:pPr algn="just"/>
            <a:endParaRPr lang="fr-FR" sz="1800" dirty="0"/>
          </a:p>
          <a:p>
            <a:pPr algn="just"/>
            <a:r>
              <a:rPr lang="fr-FR" sz="1900" dirty="0" smtClean="0"/>
              <a:t>Nombre de </a:t>
            </a:r>
            <a:r>
              <a:rPr lang="fr-FR" sz="1900" b="1" dirty="0" smtClean="0"/>
              <a:t>crédits</a:t>
            </a:r>
            <a:r>
              <a:rPr lang="fr-FR" sz="1900" dirty="0" smtClean="0"/>
              <a:t> : 16.400 dossiers </a:t>
            </a:r>
          </a:p>
          <a:p>
            <a:pPr algn="just"/>
            <a:endParaRPr lang="fr-FR" sz="1900" dirty="0"/>
          </a:p>
          <a:p>
            <a:pPr algn="just"/>
            <a:r>
              <a:rPr lang="fr-FR" sz="1900" b="1" dirty="0" smtClean="0"/>
              <a:t>Montant</a:t>
            </a:r>
            <a:r>
              <a:rPr lang="fr-FR" sz="1900" dirty="0" smtClean="0"/>
              <a:t> moyen :  </a:t>
            </a:r>
            <a:r>
              <a:rPr lang="fr-FR" sz="1400" i="1" dirty="0" smtClean="0"/>
              <a:t>env</a:t>
            </a:r>
            <a:r>
              <a:rPr lang="fr-FR" sz="1900" dirty="0" smtClean="0"/>
              <a:t> 150.000 €</a:t>
            </a:r>
          </a:p>
          <a:p>
            <a:pPr algn="just"/>
            <a:endParaRPr lang="fr-FR" sz="1900" dirty="0"/>
          </a:p>
          <a:p>
            <a:pPr algn="just"/>
            <a:r>
              <a:rPr lang="fr-FR" sz="1900" b="1" dirty="0" smtClean="0"/>
              <a:t>Taux</a:t>
            </a:r>
            <a:r>
              <a:rPr lang="fr-FR" sz="1900" dirty="0" smtClean="0"/>
              <a:t> moyen : </a:t>
            </a:r>
            <a:r>
              <a:rPr lang="fr-FR" sz="1400" i="1" dirty="0"/>
              <a:t>env</a:t>
            </a:r>
            <a:r>
              <a:rPr lang="fr-FR" sz="1900" i="1" dirty="0"/>
              <a:t> </a:t>
            </a:r>
            <a:r>
              <a:rPr lang="fr-FR" sz="1900" dirty="0" smtClean="0"/>
              <a:t>1,31%</a:t>
            </a:r>
          </a:p>
          <a:p>
            <a:pPr algn="just"/>
            <a:endParaRPr lang="fr-FR" sz="1900" dirty="0"/>
          </a:p>
          <a:p>
            <a:pPr algn="just"/>
            <a:r>
              <a:rPr lang="fr-FR" sz="1900" b="1" dirty="0" smtClean="0"/>
              <a:t>Durée</a:t>
            </a:r>
            <a:r>
              <a:rPr lang="fr-FR" sz="1900" dirty="0" smtClean="0"/>
              <a:t> moyenne : 21 ans</a:t>
            </a:r>
          </a:p>
          <a:p>
            <a:pPr algn="just"/>
            <a:endParaRPr lang="fr-FR" sz="1900" dirty="0"/>
          </a:p>
          <a:p>
            <a:pPr algn="just"/>
            <a:r>
              <a:rPr lang="fr-FR" sz="1900" dirty="0"/>
              <a:t>Taux moyen de </a:t>
            </a:r>
            <a:r>
              <a:rPr lang="fr-FR" sz="1900" b="1" dirty="0" smtClean="0"/>
              <a:t>frais</a:t>
            </a:r>
            <a:r>
              <a:rPr lang="fr-FR" sz="1900" dirty="0" smtClean="0"/>
              <a:t> </a:t>
            </a:r>
            <a:r>
              <a:rPr lang="fr-FR" sz="1900" dirty="0"/>
              <a:t>de </a:t>
            </a:r>
            <a:r>
              <a:rPr lang="fr-FR" sz="1900" b="1" dirty="0"/>
              <a:t>dossier</a:t>
            </a:r>
            <a:r>
              <a:rPr lang="fr-FR" sz="1900" dirty="0"/>
              <a:t> : </a:t>
            </a:r>
            <a:r>
              <a:rPr lang="fr-FR" sz="1400" i="1" dirty="0"/>
              <a:t>env</a:t>
            </a:r>
            <a:r>
              <a:rPr lang="fr-FR" sz="1900" i="1" dirty="0"/>
              <a:t> </a:t>
            </a:r>
            <a:r>
              <a:rPr lang="fr-FR" sz="1900" dirty="0" smtClean="0"/>
              <a:t>0,28%</a:t>
            </a:r>
          </a:p>
          <a:p>
            <a:pPr algn="just"/>
            <a:endParaRPr lang="fr-FR" sz="1900" dirty="0"/>
          </a:p>
          <a:p>
            <a:pPr algn="just"/>
            <a:r>
              <a:rPr lang="fr-FR" sz="1900" dirty="0" smtClean="0"/>
              <a:t>Taux d’équipement </a:t>
            </a:r>
            <a:r>
              <a:rPr lang="fr-FR" sz="1900" b="1" dirty="0" smtClean="0"/>
              <a:t>CNP</a:t>
            </a:r>
            <a:r>
              <a:rPr lang="fr-FR" sz="1900" dirty="0" smtClean="0"/>
              <a:t> : 70,6%</a:t>
            </a:r>
          </a:p>
          <a:p>
            <a:pPr algn="just"/>
            <a:r>
              <a:rPr lang="fr-FR" sz="1900" b="1" dirty="0" smtClean="0"/>
              <a:t>Quotité</a:t>
            </a:r>
            <a:r>
              <a:rPr lang="fr-FR" sz="1900" dirty="0" smtClean="0"/>
              <a:t> CNP : 142%</a:t>
            </a:r>
            <a:endParaRPr lang="fr-FR" sz="1900" dirty="0"/>
          </a:p>
          <a:p>
            <a:pPr marL="36000" indent="0" algn="just">
              <a:buNone/>
            </a:pPr>
            <a:endParaRPr lang="fr-FR" sz="1900" dirty="0" smtClean="0"/>
          </a:p>
          <a:p>
            <a:pPr algn="just"/>
            <a:r>
              <a:rPr lang="fr-FR" sz="1900" dirty="0" smtClean="0"/>
              <a:t>Taux de </a:t>
            </a:r>
            <a:r>
              <a:rPr lang="fr-FR" sz="1900" b="1" dirty="0"/>
              <a:t>p</a:t>
            </a:r>
            <a:r>
              <a:rPr lang="fr-FR" sz="1900" b="1" dirty="0" smtClean="0"/>
              <a:t>rescription</a:t>
            </a:r>
            <a:r>
              <a:rPr lang="fr-FR" sz="1900" dirty="0" smtClean="0"/>
              <a:t> :  51%</a:t>
            </a:r>
          </a:p>
          <a:p>
            <a:pPr algn="just"/>
            <a:endParaRPr lang="fr-FR" dirty="0"/>
          </a:p>
          <a:p>
            <a:pPr algn="just"/>
            <a:endParaRPr lang="fr-FR" dirty="0"/>
          </a:p>
          <a:p>
            <a:pPr algn="just"/>
            <a:endParaRPr lang="fr-FR" dirty="0" smtClean="0"/>
          </a:p>
          <a:p>
            <a:pPr algn="just"/>
            <a:endParaRPr lang="fr-FR" dirty="0"/>
          </a:p>
          <a:p>
            <a:pPr algn="just"/>
            <a:endParaRPr lang="fr-FR" dirty="0" smtClean="0"/>
          </a:p>
          <a:p>
            <a:pPr algn="just"/>
            <a:endParaRPr lang="fr-FR" dirty="0"/>
          </a:p>
        </p:txBody>
      </p:sp>
    </p:spTree>
    <p:extLst>
      <p:ext uri="{BB962C8B-B14F-4D97-AF65-F5344CB8AC3E}">
        <p14:creationId xmlns:p14="http://schemas.microsoft.com/office/powerpoint/2010/main" val="3926856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10545" y="2430163"/>
            <a:ext cx="6978996" cy="18231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02</a:t>
            </a:r>
            <a:endParaRPr lang="fr-FR" dirty="0"/>
          </a:p>
        </p:txBody>
      </p:sp>
      <p:pic>
        <p:nvPicPr>
          <p:cNvPr id="3" name="Image 2"/>
          <p:cNvPicPr>
            <a:picLocks noChangeAspect="1"/>
          </p:cNvPicPr>
          <p:nvPr/>
        </p:nvPicPr>
        <p:blipFill>
          <a:blip r:embed="rId2"/>
          <a:stretch>
            <a:fillRect/>
          </a:stretch>
        </p:blipFill>
        <p:spPr>
          <a:xfrm>
            <a:off x="4710545" y="1958001"/>
            <a:ext cx="7254869" cy="4590686"/>
          </a:xfrm>
          <a:prstGeom prst="rect">
            <a:avLst/>
          </a:prstGeom>
        </p:spPr>
      </p:pic>
    </p:spTree>
    <p:extLst>
      <p:ext uri="{BB962C8B-B14F-4D97-AF65-F5344CB8AC3E}">
        <p14:creationId xmlns:p14="http://schemas.microsoft.com/office/powerpoint/2010/main" val="4276726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88469" y="558336"/>
            <a:ext cx="10980738" cy="856619"/>
          </a:xfrm>
        </p:spPr>
        <p:txBody>
          <a:bodyPr/>
          <a:lstStyle/>
          <a:p>
            <a:r>
              <a:rPr lang="fr-FR" b="0" dirty="0">
                <a:solidFill>
                  <a:schemeClr val="tx1"/>
                </a:solidFill>
              </a:rPr>
              <a:t>Nos </a:t>
            </a:r>
            <a:r>
              <a:rPr lang="fr-FR" b="0" dirty="0" smtClean="0">
                <a:solidFill>
                  <a:schemeClr val="tx1"/>
                </a:solidFill>
              </a:rPr>
              <a:t>différents outils et process nous </a:t>
            </a:r>
            <a:r>
              <a:rPr lang="fr-FR" b="0" dirty="0">
                <a:solidFill>
                  <a:schemeClr val="tx1"/>
                </a:solidFill>
              </a:rPr>
              <a:t>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pic>
        <p:nvPicPr>
          <p:cNvPr id="5" name="Image 4"/>
          <p:cNvPicPr>
            <a:picLocks noChangeAspect="1"/>
          </p:cNvPicPr>
          <p:nvPr/>
        </p:nvPicPr>
        <p:blipFill>
          <a:blip r:embed="rId2"/>
          <a:stretch>
            <a:fillRect/>
          </a:stretch>
        </p:blipFill>
        <p:spPr>
          <a:xfrm rot="20753303">
            <a:off x="295182" y="3262962"/>
            <a:ext cx="3109163" cy="13336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4158" y="2599973"/>
            <a:ext cx="5191617" cy="39933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ZoneTexte 1"/>
          <p:cNvSpPr txBox="1"/>
          <p:nvPr/>
        </p:nvSpPr>
        <p:spPr>
          <a:xfrm>
            <a:off x="1842076" y="1445555"/>
            <a:ext cx="8673524" cy="646331"/>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Je ne suis pas client je souhaite uniquement un « </a:t>
            </a:r>
            <a:r>
              <a:rPr lang="fr-FR" b="1" dirty="0" smtClean="0">
                <a:solidFill>
                  <a:schemeClr val="tx1">
                    <a:lumMod val="65000"/>
                    <a:lumOff val="35000"/>
                  </a:schemeClr>
                </a:solidFill>
                <a:latin typeface="Montserrat Medium" panose="00000600000000000000" pitchFamily="2" charset="0"/>
              </a:rPr>
              <a:t>calcul d’enveloppe</a:t>
            </a:r>
            <a:r>
              <a:rPr lang="fr-FR" dirty="0" smtClean="0">
                <a:solidFill>
                  <a:schemeClr val="tx1">
                    <a:lumMod val="65000"/>
                    <a:lumOff val="35000"/>
                  </a:schemeClr>
                </a:solidFill>
                <a:latin typeface="Montserrat Medium" panose="00000600000000000000" pitchFamily="2" charset="0"/>
              </a:rPr>
              <a:t> » de prêt immobilier, combien puis-je emprunter avec mes revenus …? »</a:t>
            </a:r>
            <a:endParaRPr lang="fr-FR" dirty="0">
              <a:solidFill>
                <a:schemeClr val="tx1">
                  <a:lumMod val="65000"/>
                  <a:lumOff val="35000"/>
                </a:schemeClr>
              </a:solidFill>
              <a:latin typeface="Montserrat Medium" panose="00000600000000000000" pitchFamily="2" charset="0"/>
            </a:endParaRPr>
          </a:p>
        </p:txBody>
      </p:sp>
      <p:sp>
        <p:nvSpPr>
          <p:cNvPr id="11" name="Bulle ronde 10"/>
          <p:cNvSpPr/>
          <p:nvPr/>
        </p:nvSpPr>
        <p:spPr>
          <a:xfrm>
            <a:off x="10098898" y="1445555"/>
            <a:ext cx="1964805" cy="1746936"/>
          </a:xfrm>
          <a:prstGeom prst="wedgeEllipseCallout">
            <a:avLst>
              <a:gd name="adj1" fmla="val -87318"/>
              <a:gd name="adj2" fmla="val 4537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effectLst>
                  <a:outerShdw blurRad="38100" dist="38100" dir="2700000" algn="tl">
                    <a:srgbClr val="000000">
                      <a:alpha val="43137"/>
                    </a:srgbClr>
                  </a:outerShdw>
                </a:effectLst>
                <a:latin typeface="Montserrat Medium" panose="00000600000000000000" pitchFamily="2" charset="0"/>
              </a:rPr>
              <a:t>Je vais utiliser « </a:t>
            </a:r>
            <a:r>
              <a:rPr lang="fr-FR" b="1" dirty="0" smtClean="0">
                <a:solidFill>
                  <a:srgbClr val="C00000"/>
                </a:solidFill>
                <a:effectLst>
                  <a:outerShdw blurRad="38100" dist="38100" dir="2700000" algn="tl">
                    <a:srgbClr val="000000">
                      <a:alpha val="43137"/>
                    </a:srgbClr>
                  </a:outerShdw>
                </a:effectLst>
                <a:latin typeface="Montserrat Medium" panose="00000600000000000000" pitchFamily="2" charset="0"/>
              </a:rPr>
              <a:t>Siméo</a:t>
            </a:r>
            <a:r>
              <a:rPr lang="fr-FR" b="1" dirty="0" smtClean="0">
                <a:effectLst>
                  <a:outerShdw blurRad="38100" dist="38100" dir="2700000" algn="tl">
                    <a:srgbClr val="000000">
                      <a:alpha val="43137"/>
                    </a:srgbClr>
                  </a:outerShdw>
                </a:effectLst>
                <a:latin typeface="Montserrat Medium" panose="00000600000000000000" pitchFamily="2" charset="0"/>
              </a:rPr>
              <a:t> » avec le CT </a:t>
            </a:r>
            <a:r>
              <a:rPr lang="fr-FR" b="1" dirty="0" smtClean="0">
                <a:solidFill>
                  <a:srgbClr val="C00000"/>
                </a:solidFill>
                <a:effectLst>
                  <a:outerShdw blurRad="38100" dist="38100" dir="2700000" algn="tl">
                    <a:srgbClr val="000000">
                      <a:alpha val="43137"/>
                    </a:srgbClr>
                  </a:outerShdw>
                </a:effectLst>
                <a:latin typeface="Montserrat Medium" panose="00000600000000000000" pitchFamily="2" charset="0"/>
              </a:rPr>
              <a:t>0811</a:t>
            </a:r>
            <a:endParaRPr lang="fr-FR" b="1" dirty="0">
              <a:solidFill>
                <a:srgbClr val="C00000"/>
              </a:solidFill>
              <a:effectLst>
                <a:outerShdw blurRad="38100" dist="38100" dir="2700000" algn="tl">
                  <a:srgbClr val="000000">
                    <a:alpha val="43137"/>
                  </a:srgbClr>
                </a:outerShdw>
              </a:effectLst>
              <a:latin typeface="Montserrat Medium" panose="00000600000000000000" pitchFamily="2" charset="0"/>
            </a:endParaRPr>
          </a:p>
        </p:txBody>
      </p:sp>
      <p:pic>
        <p:nvPicPr>
          <p:cNvPr id="13" name="Image 12"/>
          <p:cNvPicPr>
            <a:picLocks noChangeAspect="1"/>
          </p:cNvPicPr>
          <p:nvPr/>
        </p:nvPicPr>
        <p:blipFill rotWithShape="1">
          <a:blip r:embed="rId4">
            <a:extLst>
              <a:ext uri="{BEBA8EAE-BF5A-486C-A8C5-ECC9F3942E4B}">
                <a14:imgProps xmlns:a14="http://schemas.microsoft.com/office/drawing/2010/main">
                  <a14:imgLayer r:embed="rId5">
                    <a14:imgEffect>
                      <a14:backgroundRemoval t="8238" b="46682" l="49492" r="74746"/>
                    </a14:imgEffect>
                  </a14:imgLayer>
                </a14:imgProps>
              </a:ext>
            </a:extLst>
          </a:blip>
          <a:srcRect l="49326" t="4029" r="25253" b="52041"/>
          <a:stretch/>
        </p:blipFill>
        <p:spPr>
          <a:xfrm>
            <a:off x="705079" y="1447823"/>
            <a:ext cx="1028500" cy="1316480"/>
          </a:xfrm>
          <a:prstGeom prst="rect">
            <a:avLst/>
          </a:prstGeom>
        </p:spPr>
      </p:pic>
      <p:pic>
        <p:nvPicPr>
          <p:cNvPr id="14" name="Picture 4" descr="Jeu de geste femme dessin animé Vecteur gratui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431" y="2106063"/>
            <a:ext cx="1828393" cy="449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ulle ronde 14"/>
          <p:cNvSpPr/>
          <p:nvPr/>
        </p:nvSpPr>
        <p:spPr>
          <a:xfrm>
            <a:off x="10145475" y="3921995"/>
            <a:ext cx="1964805" cy="1746936"/>
          </a:xfrm>
          <a:prstGeom prst="wedgeEllipseCallout">
            <a:avLst>
              <a:gd name="adj1" fmla="val -90844"/>
              <a:gd name="adj2" fmla="val -9658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Montserrat Medium" panose="00000600000000000000" pitchFamily="2" charset="0"/>
              </a:rPr>
              <a:t>Je commence par le </a:t>
            </a:r>
            <a:r>
              <a:rPr lang="fr-FR" sz="1400" dirty="0" smtClean="0">
                <a:solidFill>
                  <a:srgbClr val="FF0000"/>
                </a:solidFill>
                <a:latin typeface="Montserrat Medium" panose="00000600000000000000" pitchFamily="2" charset="0"/>
              </a:rPr>
              <a:t>budget</a:t>
            </a:r>
            <a:r>
              <a:rPr lang="fr-FR" sz="1400" dirty="0" smtClean="0">
                <a:latin typeface="Montserrat Medium" panose="00000600000000000000" pitchFamily="2" charset="0"/>
              </a:rPr>
              <a:t> et je mets une limite à </a:t>
            </a:r>
            <a:r>
              <a:rPr lang="fr-FR" sz="1400" b="1" dirty="0" smtClean="0">
                <a:solidFill>
                  <a:srgbClr val="FF0000"/>
                </a:solidFill>
                <a:latin typeface="Montserrat Medium" panose="00000600000000000000" pitchFamily="2" charset="0"/>
              </a:rPr>
              <a:t>30%</a:t>
            </a:r>
            <a:endParaRPr lang="fr-FR" sz="1400" b="1" dirty="0">
              <a:solidFill>
                <a:srgbClr val="FF0000"/>
              </a:solidFill>
              <a:latin typeface="Montserrat Medium" panose="00000600000000000000" pitchFamily="2" charset="0"/>
            </a:endParaRPr>
          </a:p>
        </p:txBody>
      </p:sp>
    </p:spTree>
    <p:extLst>
      <p:ext uri="{BB962C8B-B14F-4D97-AF65-F5344CB8AC3E}">
        <p14:creationId xmlns:p14="http://schemas.microsoft.com/office/powerpoint/2010/main" val="150053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à coins arrondis 18"/>
          <p:cNvSpPr/>
          <p:nvPr/>
        </p:nvSpPr>
        <p:spPr>
          <a:xfrm>
            <a:off x="234707" y="5014459"/>
            <a:ext cx="4963301" cy="1013342"/>
          </a:xfrm>
          <a:prstGeom prst="wedgeRoundRectCallout">
            <a:avLst>
              <a:gd name="adj1" fmla="val 56192"/>
              <a:gd name="adj2" fmla="val -23754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À l’issue de la simulation je peux lui remettre la liste des pièces </a:t>
            </a:r>
            <a:r>
              <a:rPr lang="fr-FR" sz="1600" b="1" dirty="0">
                <a:solidFill>
                  <a:srgbClr val="C00000"/>
                </a:solidFill>
              </a:rPr>
              <a:t>via </a:t>
            </a:r>
            <a:r>
              <a:rPr lang="fr-FR" sz="1600" b="1" dirty="0" smtClean="0">
                <a:solidFill>
                  <a:srgbClr val="C00000"/>
                </a:solidFill>
              </a:rPr>
              <a:t>Edition de documents / document </a:t>
            </a:r>
            <a:r>
              <a:rPr lang="fr-FR" sz="1600" b="1" dirty="0">
                <a:solidFill>
                  <a:srgbClr val="C00000"/>
                </a:solidFill>
              </a:rPr>
              <a:t>clients </a:t>
            </a:r>
            <a:r>
              <a:rPr lang="fr-FR" sz="1600" dirty="0" smtClean="0">
                <a:solidFill>
                  <a:schemeClr val="tx1"/>
                </a:solidFill>
              </a:rPr>
              <a:t>pour monter son dossier </a:t>
            </a:r>
            <a:endParaRPr lang="fr-FR" sz="1600" dirty="0">
              <a:solidFill>
                <a:srgbClr val="0070C0"/>
              </a:solidFill>
            </a:endParaRPr>
          </a:p>
        </p:txBody>
      </p:sp>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Nos </a:t>
            </a:r>
            <a:r>
              <a:rPr lang="fr-FR" b="0" dirty="0" smtClean="0">
                <a:solidFill>
                  <a:schemeClr val="tx1"/>
                </a:solidFill>
              </a:rPr>
              <a:t>différents outils et process nous </a:t>
            </a:r>
            <a:r>
              <a:rPr lang="fr-FR" b="0" dirty="0">
                <a:solidFill>
                  <a:schemeClr val="tx1"/>
                </a:solidFill>
              </a:rPr>
              <a:t>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3084843" y="1584379"/>
            <a:ext cx="7973682" cy="923330"/>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je viens de signer un </a:t>
            </a:r>
            <a:r>
              <a:rPr lang="fr-FR" b="1" dirty="0" smtClean="0">
                <a:solidFill>
                  <a:schemeClr val="tx1">
                    <a:lumMod val="65000"/>
                    <a:lumOff val="35000"/>
                  </a:schemeClr>
                </a:solidFill>
                <a:latin typeface="Montserrat Medium" panose="00000600000000000000" pitchFamily="2" charset="0"/>
              </a:rPr>
              <a:t>compromis de vente </a:t>
            </a:r>
            <a:r>
              <a:rPr lang="fr-FR" dirty="0" smtClean="0">
                <a:solidFill>
                  <a:schemeClr val="tx1">
                    <a:lumMod val="65000"/>
                    <a:lumOff val="35000"/>
                  </a:schemeClr>
                </a:solidFill>
                <a:latin typeface="Montserrat Medium" panose="00000600000000000000" pitchFamily="2" charset="0"/>
              </a:rPr>
              <a:t>pour un appartement, je </a:t>
            </a:r>
            <a:r>
              <a:rPr lang="fr-FR" b="1" dirty="0" smtClean="0">
                <a:solidFill>
                  <a:schemeClr val="tx1">
                    <a:lumMod val="65000"/>
                    <a:lumOff val="35000"/>
                  </a:schemeClr>
                </a:solidFill>
                <a:latin typeface="Montserrat Medium" panose="00000600000000000000" pitchFamily="2" charset="0"/>
              </a:rPr>
              <a:t>ne suis pas client </a:t>
            </a:r>
            <a:r>
              <a:rPr lang="fr-FR" dirty="0" smtClean="0">
                <a:solidFill>
                  <a:schemeClr val="tx1">
                    <a:lumMod val="65000"/>
                    <a:lumOff val="35000"/>
                  </a:schemeClr>
                </a:solidFill>
                <a:latin typeface="Montserrat Medium" panose="00000600000000000000" pitchFamily="2" charset="0"/>
              </a:rPr>
              <a:t>de la Caisse d’Epargne, pouvez-vous me faire une simulation de prêt immobilier ?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1827934" y="1386586"/>
            <a:ext cx="1125935" cy="1441197"/>
          </a:xfrm>
          <a:prstGeom prst="rect">
            <a:avLst/>
          </a:prstGeom>
        </p:spPr>
      </p:pic>
      <p:sp>
        <p:nvSpPr>
          <p:cNvPr id="14" name="Rectangle à coins arrondis 13"/>
          <p:cNvSpPr/>
          <p:nvPr/>
        </p:nvSpPr>
        <p:spPr>
          <a:xfrm>
            <a:off x="6921818" y="2708133"/>
            <a:ext cx="4963301" cy="623270"/>
          </a:xfrm>
          <a:prstGeom prst="wedgeRoundRectCallout">
            <a:avLst>
              <a:gd name="adj1" fmla="val -58090"/>
              <a:gd name="adj2" fmla="val 2377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vais lui faire une </a:t>
            </a:r>
            <a:r>
              <a:rPr lang="fr-FR" sz="1600" b="1" dirty="0" smtClean="0">
                <a:solidFill>
                  <a:schemeClr val="tx1"/>
                </a:solidFill>
              </a:rPr>
              <a:t>simulation</a:t>
            </a:r>
            <a:r>
              <a:rPr lang="fr-FR" sz="1600" dirty="0" smtClean="0">
                <a:solidFill>
                  <a:schemeClr val="tx1"/>
                </a:solidFill>
              </a:rPr>
              <a:t> via « </a:t>
            </a:r>
            <a:r>
              <a:rPr lang="fr-FR" sz="1600" b="1" dirty="0" smtClean="0">
                <a:solidFill>
                  <a:srgbClr val="C00000"/>
                </a:solidFill>
              </a:rPr>
              <a:t>MYC</a:t>
            </a:r>
            <a:r>
              <a:rPr lang="fr-FR" sz="1600" dirty="0" smtClean="0">
                <a:solidFill>
                  <a:schemeClr val="tx1"/>
                </a:solidFill>
              </a:rPr>
              <a:t> » </a:t>
            </a:r>
            <a:endParaRPr lang="fr-FR" sz="1600" dirty="0">
              <a:solidFill>
                <a:schemeClr val="tx1"/>
              </a:solidFill>
            </a:endParaRPr>
          </a:p>
        </p:txBody>
      </p:sp>
      <p:sp>
        <p:nvSpPr>
          <p:cNvPr id="16" name="Rectangle à coins arrondis 15"/>
          <p:cNvSpPr/>
          <p:nvPr/>
        </p:nvSpPr>
        <p:spPr>
          <a:xfrm>
            <a:off x="6921818" y="4986749"/>
            <a:ext cx="4963301" cy="623270"/>
          </a:xfrm>
          <a:prstGeom prst="wedgeRoundRectCallout">
            <a:avLst>
              <a:gd name="adj1" fmla="val -56092"/>
              <a:gd name="adj2" fmla="val -33647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Comme c’est un </a:t>
            </a:r>
            <a:r>
              <a:rPr lang="fr-FR" sz="1600" b="1" dirty="0" smtClean="0">
                <a:solidFill>
                  <a:schemeClr val="tx1"/>
                </a:solidFill>
              </a:rPr>
              <a:t>prospect</a:t>
            </a:r>
            <a:r>
              <a:rPr lang="fr-FR" sz="1600" dirty="0" smtClean="0">
                <a:solidFill>
                  <a:schemeClr val="tx1"/>
                </a:solidFill>
              </a:rPr>
              <a:t>, je </a:t>
            </a:r>
            <a:r>
              <a:rPr lang="fr-FR" sz="1600" b="1" u="sng" dirty="0" smtClean="0">
                <a:solidFill>
                  <a:srgbClr val="C00000"/>
                </a:solidFill>
              </a:rPr>
              <a:t>n’ai pas </a:t>
            </a:r>
            <a:r>
              <a:rPr lang="fr-FR" sz="1600" b="1" dirty="0">
                <a:solidFill>
                  <a:srgbClr val="C00000"/>
                </a:solidFill>
              </a:rPr>
              <a:t>besoin</a:t>
            </a:r>
            <a:r>
              <a:rPr lang="fr-FR" sz="1600" dirty="0" smtClean="0">
                <a:solidFill>
                  <a:schemeClr val="tx1"/>
                </a:solidFill>
              </a:rPr>
              <a:t> de créer le </a:t>
            </a:r>
            <a:r>
              <a:rPr lang="fr-FR" sz="1600" dirty="0" smtClean="0">
                <a:solidFill>
                  <a:srgbClr val="0070C0"/>
                </a:solidFill>
              </a:rPr>
              <a:t>client bancaire (ligne bleue), </a:t>
            </a:r>
            <a:r>
              <a:rPr lang="fr-FR" sz="1600" dirty="0">
                <a:solidFill>
                  <a:schemeClr val="tx1"/>
                </a:solidFill>
              </a:rPr>
              <a:t>ni le DRC</a:t>
            </a: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425" y="2373734"/>
            <a:ext cx="1828393" cy="449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à coins arrondis 17"/>
          <p:cNvSpPr/>
          <p:nvPr/>
        </p:nvSpPr>
        <p:spPr>
          <a:xfrm>
            <a:off x="234707" y="3762882"/>
            <a:ext cx="4963301" cy="623270"/>
          </a:xfrm>
          <a:prstGeom prst="wedgeRoundRectCallout">
            <a:avLst>
              <a:gd name="adj1" fmla="val 58424"/>
              <a:gd name="adj2" fmla="val -16357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Son nom, son prénom, sa date de naissance et son adresse </a:t>
            </a:r>
            <a:r>
              <a:rPr lang="fr-FR" sz="1600" b="1" dirty="0">
                <a:solidFill>
                  <a:srgbClr val="C00000"/>
                </a:solidFill>
              </a:rPr>
              <a:t>me suffisent </a:t>
            </a:r>
            <a:r>
              <a:rPr lang="fr-FR" sz="1600" dirty="0" smtClean="0">
                <a:solidFill>
                  <a:schemeClr val="tx1"/>
                </a:solidFill>
              </a:rPr>
              <a:t>pour faire une simulation</a:t>
            </a:r>
            <a:endParaRPr lang="fr-FR" sz="1600" dirty="0">
              <a:solidFill>
                <a:srgbClr val="0070C0"/>
              </a:solidFill>
            </a:endParaRPr>
          </a:p>
        </p:txBody>
      </p:sp>
      <p:sp>
        <p:nvSpPr>
          <p:cNvPr id="11" name="Rectangle 10"/>
          <p:cNvSpPr/>
          <p:nvPr/>
        </p:nvSpPr>
        <p:spPr>
          <a:xfrm>
            <a:off x="8133129" y="3491006"/>
            <a:ext cx="3053080" cy="646331"/>
          </a:xfrm>
          <a:prstGeom prst="rect">
            <a:avLst/>
          </a:prstGeom>
        </p:spPr>
        <p:txBody>
          <a:bodyPr wrap="none">
            <a:spAutoFit/>
          </a:bodyPr>
          <a:lstStyle/>
          <a:p>
            <a:pPr lvl="0" algn="ctr">
              <a:defRPr/>
            </a:pPr>
            <a:r>
              <a:rPr lang="fr-FR" b="1" dirty="0" smtClean="0">
                <a:solidFill>
                  <a:srgbClr val="FF0000"/>
                </a:solidFill>
              </a:rPr>
              <a:t>Je précise de suite si </a:t>
            </a:r>
          </a:p>
          <a:p>
            <a:pPr lvl="0" algn="ctr">
              <a:defRPr/>
            </a:pPr>
            <a:r>
              <a:rPr lang="fr-FR" b="1" dirty="0" smtClean="0">
                <a:solidFill>
                  <a:srgbClr val="FF0000"/>
                </a:solidFill>
              </a:rPr>
              <a:t>Primo-Accédant</a:t>
            </a:r>
            <a:r>
              <a:rPr lang="fr-FR" b="1" dirty="0">
                <a:solidFill>
                  <a:srgbClr val="FF0000"/>
                </a:solidFill>
              </a:rPr>
              <a:t>, </a:t>
            </a:r>
            <a:r>
              <a:rPr lang="fr-FR" b="1" dirty="0" smtClean="0">
                <a:solidFill>
                  <a:srgbClr val="FF0000"/>
                </a:solidFill>
              </a:rPr>
              <a:t>et si RP </a:t>
            </a:r>
            <a:endParaRPr lang="fr-FR" b="1" dirty="0">
              <a:solidFill>
                <a:srgbClr val="FF0000"/>
              </a:solidFill>
            </a:endParaRPr>
          </a:p>
        </p:txBody>
      </p:sp>
    </p:spTree>
    <p:extLst>
      <p:ext uri="{BB962C8B-B14F-4D97-AF65-F5344CB8AC3E}">
        <p14:creationId xmlns:p14="http://schemas.microsoft.com/office/powerpoint/2010/main" val="78635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6" grpId="0" animBg="1"/>
      <p:bldP spid="18"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Nos </a:t>
            </a:r>
            <a:r>
              <a:rPr lang="fr-FR" b="0" dirty="0" smtClean="0">
                <a:solidFill>
                  <a:schemeClr val="tx1"/>
                </a:solidFill>
              </a:rPr>
              <a:t>différents outils et process nous </a:t>
            </a:r>
            <a:r>
              <a:rPr lang="fr-FR" b="0" dirty="0">
                <a:solidFill>
                  <a:schemeClr val="tx1"/>
                </a:solidFill>
              </a:rPr>
              <a:t>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16" name="Rectangle à coins arrondis 15"/>
          <p:cNvSpPr/>
          <p:nvPr/>
        </p:nvSpPr>
        <p:spPr>
          <a:xfrm>
            <a:off x="2202057" y="1478878"/>
            <a:ext cx="9602931" cy="623270"/>
          </a:xfrm>
          <a:prstGeom prst="wedgeRoundRectCallout">
            <a:avLst>
              <a:gd name="adj1" fmla="val -54048"/>
              <a:gd name="adj2" fmla="val 9823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Comme c’est un </a:t>
            </a:r>
            <a:r>
              <a:rPr lang="fr-FR" sz="1600" b="1" dirty="0" smtClean="0">
                <a:solidFill>
                  <a:schemeClr val="tx1"/>
                </a:solidFill>
              </a:rPr>
              <a:t>prospect</a:t>
            </a:r>
            <a:r>
              <a:rPr lang="fr-FR" sz="1600" dirty="0" smtClean="0">
                <a:solidFill>
                  <a:schemeClr val="tx1"/>
                </a:solidFill>
              </a:rPr>
              <a:t>, je </a:t>
            </a:r>
            <a:r>
              <a:rPr lang="fr-FR" sz="1600" b="1" u="sng" dirty="0" smtClean="0">
                <a:solidFill>
                  <a:srgbClr val="C00000"/>
                </a:solidFill>
              </a:rPr>
              <a:t>n’ai pas </a:t>
            </a:r>
            <a:r>
              <a:rPr lang="fr-FR" sz="1600" b="1" dirty="0">
                <a:solidFill>
                  <a:srgbClr val="C00000"/>
                </a:solidFill>
              </a:rPr>
              <a:t>besoin</a:t>
            </a:r>
            <a:r>
              <a:rPr lang="fr-FR" sz="1600" dirty="0" smtClean="0">
                <a:solidFill>
                  <a:schemeClr val="tx1"/>
                </a:solidFill>
              </a:rPr>
              <a:t> de créer le </a:t>
            </a:r>
            <a:r>
              <a:rPr lang="fr-FR" sz="1600" dirty="0" smtClean="0">
                <a:solidFill>
                  <a:srgbClr val="0070C0"/>
                </a:solidFill>
              </a:rPr>
              <a:t>client bancaire (ligne bleue), </a:t>
            </a:r>
            <a:r>
              <a:rPr lang="fr-FR" sz="1600" dirty="0">
                <a:solidFill>
                  <a:schemeClr val="tx1"/>
                </a:solidFill>
              </a:rPr>
              <a:t>ni le DRC</a:t>
            </a:r>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062" y="1611734"/>
            <a:ext cx="2026995" cy="498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057" y="2721199"/>
            <a:ext cx="5518524" cy="3254514"/>
          </a:xfrm>
          <a:prstGeom prst="rect">
            <a:avLst/>
          </a:prstGeom>
        </p:spPr>
      </p:pic>
      <p:sp>
        <p:nvSpPr>
          <p:cNvPr id="6" name="ZoneTexte 5"/>
          <p:cNvSpPr txBox="1"/>
          <p:nvPr/>
        </p:nvSpPr>
        <p:spPr>
          <a:xfrm>
            <a:off x="8094643" y="2335497"/>
            <a:ext cx="3138067" cy="3139321"/>
          </a:xfrm>
          <a:prstGeom prst="rect">
            <a:avLst/>
          </a:prstGeom>
          <a:noFill/>
        </p:spPr>
        <p:txBody>
          <a:bodyPr wrap="square" rtlCol="0">
            <a:spAutoFit/>
          </a:bodyPr>
          <a:lstStyle/>
          <a:p>
            <a:pPr algn="ctr"/>
            <a:r>
              <a:rPr lang="fr-FR" dirty="0">
                <a:solidFill>
                  <a:schemeClr val="tx1">
                    <a:lumMod val="65000"/>
                    <a:lumOff val="35000"/>
                  </a:schemeClr>
                </a:solidFill>
                <a:latin typeface="Montserrat Medium" panose="00000600000000000000" pitchFamily="2" charset="0"/>
              </a:rPr>
              <a:t>Depuis </a:t>
            </a:r>
            <a:r>
              <a:rPr lang="fr-FR" b="1" dirty="0">
                <a:solidFill>
                  <a:srgbClr val="FF0000"/>
                </a:solidFill>
                <a:latin typeface="Montserrat Medium" panose="00000600000000000000" pitchFamily="2" charset="0"/>
              </a:rPr>
              <a:t>MYC</a:t>
            </a:r>
          </a:p>
          <a:p>
            <a:pPr algn="ctr"/>
            <a:endParaRPr lang="fr-FR" dirty="0">
              <a:solidFill>
                <a:schemeClr val="tx1">
                  <a:lumMod val="65000"/>
                  <a:lumOff val="35000"/>
                </a:schemeClr>
              </a:solidFill>
              <a:latin typeface="Montserrat Medium" panose="00000600000000000000" pitchFamily="2" charset="0"/>
            </a:endParaRPr>
          </a:p>
          <a:p>
            <a:pPr algn="ctr"/>
            <a:r>
              <a:rPr lang="fr-FR" dirty="0">
                <a:solidFill>
                  <a:schemeClr val="tx1">
                    <a:lumMod val="65000"/>
                    <a:lumOff val="35000"/>
                  </a:schemeClr>
                </a:solidFill>
                <a:latin typeface="Montserrat Medium" panose="00000600000000000000" pitchFamily="2" charset="0"/>
              </a:rPr>
              <a:t>Je saisis les rubriques marquées d’un astérisque rouge + l’adresse </a:t>
            </a:r>
            <a:r>
              <a:rPr lang="fr-FR" dirty="0" smtClean="0">
                <a:solidFill>
                  <a:schemeClr val="tx1">
                    <a:lumMod val="65000"/>
                    <a:lumOff val="35000"/>
                  </a:schemeClr>
                </a:solidFill>
                <a:latin typeface="Montserrat Medium" panose="00000600000000000000" pitchFamily="2" charset="0"/>
              </a:rPr>
              <a:t>(plus bas)</a:t>
            </a:r>
            <a:endParaRPr lang="fr-FR" dirty="0">
              <a:solidFill>
                <a:schemeClr val="tx1">
                  <a:lumMod val="65000"/>
                  <a:lumOff val="35000"/>
                </a:schemeClr>
              </a:solidFill>
              <a:latin typeface="Montserrat Medium" panose="00000600000000000000" pitchFamily="2" charset="0"/>
            </a:endParaRPr>
          </a:p>
          <a:p>
            <a:pPr algn="ctr"/>
            <a:r>
              <a:rPr lang="fr-FR" dirty="0">
                <a:solidFill>
                  <a:schemeClr val="tx1">
                    <a:lumMod val="65000"/>
                    <a:lumOff val="35000"/>
                  </a:schemeClr>
                </a:solidFill>
                <a:latin typeface="Montserrat Medium" panose="00000600000000000000" pitchFamily="2" charset="0"/>
              </a:rPr>
              <a:t>et je clique sur </a:t>
            </a:r>
            <a:r>
              <a:rPr lang="fr-FR" b="1" dirty="0">
                <a:solidFill>
                  <a:schemeClr val="tx1">
                    <a:lumMod val="65000"/>
                    <a:lumOff val="35000"/>
                  </a:schemeClr>
                </a:solidFill>
                <a:latin typeface="Montserrat Medium" panose="00000600000000000000" pitchFamily="2" charset="0"/>
              </a:rPr>
              <a:t>créer </a:t>
            </a:r>
            <a:r>
              <a:rPr lang="fr-FR" b="1" dirty="0" smtClean="0">
                <a:solidFill>
                  <a:schemeClr val="tx1">
                    <a:lumMod val="65000"/>
                    <a:lumOff val="35000"/>
                  </a:schemeClr>
                </a:solidFill>
                <a:latin typeface="Montserrat Medium" panose="00000600000000000000" pitchFamily="2" charset="0"/>
              </a:rPr>
              <a:t>prospect</a:t>
            </a:r>
          </a:p>
          <a:p>
            <a:pPr algn="ctr"/>
            <a:endParaRPr lang="fr-FR" dirty="0">
              <a:solidFill>
                <a:schemeClr val="tx1">
                  <a:lumMod val="65000"/>
                  <a:lumOff val="35000"/>
                </a:schemeClr>
              </a:solidFill>
              <a:latin typeface="Montserrat Medium" panose="00000600000000000000" pitchFamily="2" charset="0"/>
            </a:endParaRPr>
          </a:p>
          <a:p>
            <a:pPr algn="ctr"/>
            <a:r>
              <a:rPr lang="fr-FR" dirty="0" smtClean="0">
                <a:solidFill>
                  <a:schemeClr val="tx1">
                    <a:lumMod val="65000"/>
                    <a:lumOff val="35000"/>
                  </a:schemeClr>
                </a:solidFill>
                <a:latin typeface="Montserrat Medium" panose="00000600000000000000" pitchFamily="2" charset="0"/>
              </a:rPr>
              <a:t>Puis sortir </a:t>
            </a:r>
            <a:r>
              <a:rPr lang="fr-FR" dirty="0" smtClean="0">
                <a:solidFill>
                  <a:srgbClr val="FF0000"/>
                </a:solidFill>
                <a:latin typeface="Montserrat Medium" panose="00000600000000000000" pitchFamily="2" charset="0"/>
              </a:rPr>
              <a:t>par la croix </a:t>
            </a:r>
            <a:r>
              <a:rPr lang="fr-FR" dirty="0" smtClean="0">
                <a:solidFill>
                  <a:schemeClr val="tx1">
                    <a:lumMod val="65000"/>
                    <a:lumOff val="35000"/>
                  </a:schemeClr>
                </a:solidFill>
                <a:latin typeface="Montserrat Medium" panose="00000600000000000000" pitchFamily="2" charset="0"/>
              </a:rPr>
              <a:t>pour </a:t>
            </a:r>
            <a:r>
              <a:rPr lang="fr-FR" b="1" dirty="0" smtClean="0">
                <a:solidFill>
                  <a:schemeClr val="tx1">
                    <a:lumMod val="65000"/>
                    <a:lumOff val="35000"/>
                  </a:schemeClr>
                </a:solidFill>
                <a:latin typeface="Montserrat Medium" panose="00000600000000000000" pitchFamily="2" charset="0"/>
              </a:rPr>
              <a:t>revenir sur MYC  </a:t>
            </a:r>
            <a:endParaRPr lang="fr-FR" b="1" dirty="0">
              <a:solidFill>
                <a:schemeClr val="tx1">
                  <a:lumMod val="65000"/>
                  <a:lumOff val="35000"/>
                </a:schemeClr>
              </a:solidFill>
              <a:latin typeface="Montserrat Medium" panose="00000600000000000000" pitchFamily="2" charset="0"/>
            </a:endParaRPr>
          </a:p>
        </p:txBody>
      </p:sp>
      <p:grpSp>
        <p:nvGrpSpPr>
          <p:cNvPr id="15" name="Group 4">
            <a:extLst/>
          </p:cNvPr>
          <p:cNvGrpSpPr>
            <a:grpSpLocks noChangeAspect="1"/>
          </p:cNvGrpSpPr>
          <p:nvPr/>
        </p:nvGrpSpPr>
        <p:grpSpPr bwMode="auto">
          <a:xfrm>
            <a:off x="7901369" y="5474817"/>
            <a:ext cx="2026995" cy="601331"/>
            <a:chOff x="4684" y="936"/>
            <a:chExt cx="266" cy="358"/>
          </a:xfrm>
          <a:solidFill>
            <a:srgbClr val="003C82"/>
          </a:solidFill>
        </p:grpSpPr>
        <p:sp>
          <p:nvSpPr>
            <p:cNvPr id="21" name="Freeform 6">
              <a:extLst/>
            </p:cNvPr>
            <p:cNvSpPr>
              <a:spLocks/>
            </p:cNvSpPr>
            <p:nvPr/>
          </p:nvSpPr>
          <p:spPr bwMode="auto">
            <a:xfrm>
              <a:off x="4693" y="936"/>
              <a:ext cx="257" cy="286"/>
            </a:xfrm>
            <a:custGeom>
              <a:avLst/>
              <a:gdLst>
                <a:gd name="T0" fmla="*/ 119 w 142"/>
                <a:gd name="T1" fmla="*/ 159 h 159"/>
                <a:gd name="T2" fmla="*/ 3 w 142"/>
                <a:gd name="T3" fmla="*/ 159 h 159"/>
                <a:gd name="T4" fmla="*/ 0 w 142"/>
                <a:gd name="T5" fmla="*/ 155 h 159"/>
                <a:gd name="T6" fmla="*/ 3 w 142"/>
                <a:gd name="T7" fmla="*/ 152 h 159"/>
                <a:gd name="T8" fmla="*/ 119 w 142"/>
                <a:gd name="T9" fmla="*/ 152 h 159"/>
                <a:gd name="T10" fmla="*/ 136 w 142"/>
                <a:gd name="T11" fmla="*/ 135 h 159"/>
                <a:gd name="T12" fmla="*/ 136 w 142"/>
                <a:gd name="T13" fmla="*/ 3 h 159"/>
                <a:gd name="T14" fmla="*/ 139 w 142"/>
                <a:gd name="T15" fmla="*/ 0 h 159"/>
                <a:gd name="T16" fmla="*/ 142 w 142"/>
                <a:gd name="T17" fmla="*/ 3 h 159"/>
                <a:gd name="T18" fmla="*/ 142 w 142"/>
                <a:gd name="T19" fmla="*/ 135 h 159"/>
                <a:gd name="T20" fmla="*/ 119 w 142"/>
                <a:gd name="T2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9">
                  <a:moveTo>
                    <a:pt x="119" y="159"/>
                  </a:moveTo>
                  <a:cubicBezTo>
                    <a:pt x="3" y="159"/>
                    <a:pt x="3" y="159"/>
                    <a:pt x="3" y="159"/>
                  </a:cubicBezTo>
                  <a:cubicBezTo>
                    <a:pt x="1" y="159"/>
                    <a:pt x="0" y="157"/>
                    <a:pt x="0" y="155"/>
                  </a:cubicBezTo>
                  <a:cubicBezTo>
                    <a:pt x="0" y="154"/>
                    <a:pt x="1" y="152"/>
                    <a:pt x="3" y="152"/>
                  </a:cubicBezTo>
                  <a:cubicBezTo>
                    <a:pt x="119" y="152"/>
                    <a:pt x="119" y="152"/>
                    <a:pt x="119" y="152"/>
                  </a:cubicBezTo>
                  <a:cubicBezTo>
                    <a:pt x="128" y="152"/>
                    <a:pt x="136" y="145"/>
                    <a:pt x="136" y="135"/>
                  </a:cubicBezTo>
                  <a:cubicBezTo>
                    <a:pt x="136" y="3"/>
                    <a:pt x="136" y="3"/>
                    <a:pt x="136" y="3"/>
                  </a:cubicBezTo>
                  <a:cubicBezTo>
                    <a:pt x="136" y="2"/>
                    <a:pt x="137" y="0"/>
                    <a:pt x="139" y="0"/>
                  </a:cubicBezTo>
                  <a:cubicBezTo>
                    <a:pt x="141" y="0"/>
                    <a:pt x="142" y="2"/>
                    <a:pt x="142" y="3"/>
                  </a:cubicBezTo>
                  <a:cubicBezTo>
                    <a:pt x="142" y="135"/>
                    <a:pt x="142" y="135"/>
                    <a:pt x="142" y="135"/>
                  </a:cubicBezTo>
                  <a:cubicBezTo>
                    <a:pt x="142" y="148"/>
                    <a:pt x="132" y="159"/>
                    <a:pt x="119" y="159"/>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0" name="Freeform 5">
              <a:extLst/>
            </p:cNvPr>
            <p:cNvSpPr>
              <a:spLocks/>
            </p:cNvSpPr>
            <p:nvPr/>
          </p:nvSpPr>
          <p:spPr bwMode="auto">
            <a:xfrm>
              <a:off x="4684" y="1138"/>
              <a:ext cx="80" cy="156"/>
            </a:xfrm>
            <a:custGeom>
              <a:avLst/>
              <a:gdLst>
                <a:gd name="T0" fmla="*/ 40 w 44"/>
                <a:gd name="T1" fmla="*/ 87 h 87"/>
                <a:gd name="T2" fmla="*/ 38 w 44"/>
                <a:gd name="T3" fmla="*/ 86 h 87"/>
                <a:gd name="T4" fmla="*/ 3 w 44"/>
                <a:gd name="T5" fmla="*/ 51 h 87"/>
                <a:gd name="T6" fmla="*/ 0 w 44"/>
                <a:gd name="T7" fmla="*/ 43 h 87"/>
                <a:gd name="T8" fmla="*/ 3 w 44"/>
                <a:gd name="T9" fmla="*/ 36 h 87"/>
                <a:gd name="T10" fmla="*/ 38 w 44"/>
                <a:gd name="T11" fmla="*/ 1 h 87"/>
                <a:gd name="T12" fmla="*/ 42 w 44"/>
                <a:gd name="T13" fmla="*/ 1 h 87"/>
                <a:gd name="T14" fmla="*/ 42 w 44"/>
                <a:gd name="T15" fmla="*/ 6 h 87"/>
                <a:gd name="T16" fmla="*/ 8 w 44"/>
                <a:gd name="T17" fmla="*/ 40 h 87"/>
                <a:gd name="T18" fmla="*/ 7 w 44"/>
                <a:gd name="T19" fmla="*/ 43 h 87"/>
                <a:gd name="T20" fmla="*/ 8 w 44"/>
                <a:gd name="T21" fmla="*/ 47 h 87"/>
                <a:gd name="T22" fmla="*/ 42 w 44"/>
                <a:gd name="T23" fmla="*/ 81 h 87"/>
                <a:gd name="T24" fmla="*/ 42 w 44"/>
                <a:gd name="T25" fmla="*/ 86 h 87"/>
                <a:gd name="T26" fmla="*/ 40 w 4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87">
                  <a:moveTo>
                    <a:pt x="40" y="87"/>
                  </a:moveTo>
                  <a:cubicBezTo>
                    <a:pt x="39" y="87"/>
                    <a:pt x="38" y="86"/>
                    <a:pt x="38" y="86"/>
                  </a:cubicBezTo>
                  <a:cubicBezTo>
                    <a:pt x="3" y="51"/>
                    <a:pt x="3" y="51"/>
                    <a:pt x="3" y="51"/>
                  </a:cubicBezTo>
                  <a:cubicBezTo>
                    <a:pt x="1" y="49"/>
                    <a:pt x="0" y="46"/>
                    <a:pt x="0" y="43"/>
                  </a:cubicBezTo>
                  <a:cubicBezTo>
                    <a:pt x="0" y="41"/>
                    <a:pt x="1" y="38"/>
                    <a:pt x="3" y="36"/>
                  </a:cubicBezTo>
                  <a:cubicBezTo>
                    <a:pt x="38" y="1"/>
                    <a:pt x="38" y="1"/>
                    <a:pt x="38" y="1"/>
                  </a:cubicBezTo>
                  <a:cubicBezTo>
                    <a:pt x="39" y="0"/>
                    <a:pt x="41" y="0"/>
                    <a:pt x="42" y="1"/>
                  </a:cubicBezTo>
                  <a:cubicBezTo>
                    <a:pt x="44" y="2"/>
                    <a:pt x="44" y="5"/>
                    <a:pt x="42" y="6"/>
                  </a:cubicBezTo>
                  <a:cubicBezTo>
                    <a:pt x="8" y="40"/>
                    <a:pt x="8" y="40"/>
                    <a:pt x="8" y="40"/>
                  </a:cubicBezTo>
                  <a:cubicBezTo>
                    <a:pt x="7" y="41"/>
                    <a:pt x="7" y="42"/>
                    <a:pt x="7" y="43"/>
                  </a:cubicBezTo>
                  <a:cubicBezTo>
                    <a:pt x="7" y="45"/>
                    <a:pt x="7" y="46"/>
                    <a:pt x="8" y="47"/>
                  </a:cubicBezTo>
                  <a:cubicBezTo>
                    <a:pt x="42" y="81"/>
                    <a:pt x="42" y="81"/>
                    <a:pt x="42" y="81"/>
                  </a:cubicBezTo>
                  <a:cubicBezTo>
                    <a:pt x="44" y="82"/>
                    <a:pt x="44" y="85"/>
                    <a:pt x="42" y="86"/>
                  </a:cubicBezTo>
                  <a:cubicBezTo>
                    <a:pt x="42" y="86"/>
                    <a:pt x="41" y="87"/>
                    <a:pt x="40" y="8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
        <p:nvSpPr>
          <p:cNvPr id="7" name="Ellipse 6"/>
          <p:cNvSpPr/>
          <p:nvPr/>
        </p:nvSpPr>
        <p:spPr>
          <a:xfrm>
            <a:off x="3868833" y="2661214"/>
            <a:ext cx="720437" cy="34065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6814769" y="5563675"/>
            <a:ext cx="905812" cy="51247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73546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à coins arrondis 18"/>
          <p:cNvSpPr/>
          <p:nvPr/>
        </p:nvSpPr>
        <p:spPr>
          <a:xfrm>
            <a:off x="242343" y="4192568"/>
            <a:ext cx="4963301" cy="1013342"/>
          </a:xfrm>
          <a:prstGeom prst="wedgeRoundRectCallout">
            <a:avLst>
              <a:gd name="adj1" fmla="val 53926"/>
              <a:gd name="adj2" fmla="val -157192"/>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À l’issue de la saisie, de la création de personne, et de mon </a:t>
            </a:r>
            <a:r>
              <a:rPr lang="fr-FR" sz="1600" b="1" dirty="0">
                <a:solidFill>
                  <a:srgbClr val="C00000"/>
                </a:solidFill>
              </a:rPr>
              <a:t>DRC complet renseigné et de la numérisation des pièces</a:t>
            </a:r>
            <a:r>
              <a:rPr lang="fr-FR" sz="1600" b="1" dirty="0" smtClean="0">
                <a:solidFill>
                  <a:srgbClr val="C31632"/>
                </a:solidFill>
              </a:rPr>
              <a:t> </a:t>
            </a:r>
            <a:r>
              <a:rPr lang="fr-FR" sz="1600" dirty="0" smtClean="0">
                <a:solidFill>
                  <a:schemeClr val="tx1"/>
                </a:solidFill>
              </a:rPr>
              <a:t>je commence « </a:t>
            </a:r>
            <a:r>
              <a:rPr lang="fr-FR" sz="1600" b="1" i="1" dirty="0" smtClean="0">
                <a:solidFill>
                  <a:schemeClr val="tx1"/>
                </a:solidFill>
              </a:rPr>
              <a:t>seulement</a:t>
            </a:r>
            <a:r>
              <a:rPr lang="fr-FR" sz="1600" dirty="0" smtClean="0">
                <a:solidFill>
                  <a:schemeClr val="tx1"/>
                </a:solidFill>
              </a:rPr>
              <a:t> »  la saisie </a:t>
            </a:r>
            <a:r>
              <a:rPr lang="fr-FR" sz="1600" b="1" dirty="0">
                <a:solidFill>
                  <a:srgbClr val="C00000"/>
                </a:solidFill>
              </a:rPr>
              <a:t>MYC</a:t>
            </a:r>
          </a:p>
        </p:txBody>
      </p:sp>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Nos </a:t>
            </a:r>
            <a:r>
              <a:rPr lang="fr-FR" b="0" dirty="0" smtClean="0">
                <a:solidFill>
                  <a:schemeClr val="tx1"/>
                </a:solidFill>
              </a:rPr>
              <a:t>différents outils et process nous </a:t>
            </a:r>
            <a:r>
              <a:rPr lang="fr-FR" b="0" dirty="0">
                <a:solidFill>
                  <a:schemeClr val="tx1"/>
                </a:solidFill>
              </a:rPr>
              <a:t>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1671093" y="1557295"/>
            <a:ext cx="10004970" cy="646331"/>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Votre simulation me convient et je souhaite que vous montiez mon dossier, je vous ai apporté les documents demandés pour obtenir un accord de votre part….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242343" y="1478878"/>
            <a:ext cx="1428750" cy="1828800"/>
          </a:xfrm>
          <a:prstGeom prst="rect">
            <a:avLst/>
          </a:prstGeom>
        </p:spPr>
      </p:pic>
      <p:sp>
        <p:nvSpPr>
          <p:cNvPr id="16" name="Rectangle à coins arrondis 15"/>
          <p:cNvSpPr/>
          <p:nvPr/>
        </p:nvSpPr>
        <p:spPr>
          <a:xfrm>
            <a:off x="6921818" y="4986749"/>
            <a:ext cx="4963301" cy="818306"/>
          </a:xfrm>
          <a:prstGeom prst="wedgeRoundRectCallout">
            <a:avLst>
              <a:gd name="adj1" fmla="val -56610"/>
              <a:gd name="adj2" fmla="val -26785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Comme c’est un </a:t>
            </a:r>
            <a:r>
              <a:rPr lang="fr-FR" sz="1600" b="1" dirty="0" smtClean="0">
                <a:solidFill>
                  <a:schemeClr val="tx1"/>
                </a:solidFill>
                <a:effectLst>
                  <a:outerShdw blurRad="38100" dist="38100" dir="2700000" algn="tl">
                    <a:srgbClr val="000000">
                      <a:alpha val="43137"/>
                    </a:srgbClr>
                  </a:outerShdw>
                </a:effectLst>
              </a:rPr>
              <a:t>prospect</a:t>
            </a:r>
            <a:r>
              <a:rPr lang="fr-FR" sz="1600" dirty="0" smtClean="0">
                <a:solidFill>
                  <a:schemeClr val="tx1"/>
                </a:solidFill>
              </a:rPr>
              <a:t>, je </a:t>
            </a:r>
            <a:r>
              <a:rPr lang="fr-FR" sz="1600" b="1" u="sng" dirty="0" smtClean="0">
                <a:solidFill>
                  <a:srgbClr val="C00000"/>
                </a:solidFill>
              </a:rPr>
              <a:t>n’ai pas </a:t>
            </a:r>
            <a:r>
              <a:rPr lang="fr-FR" sz="1600" dirty="0" smtClean="0">
                <a:solidFill>
                  <a:schemeClr val="tx1"/>
                </a:solidFill>
              </a:rPr>
              <a:t>besoin d’ouvrir un compte 04 pour envoi à la </a:t>
            </a:r>
            <a:r>
              <a:rPr lang="fr-FR" sz="1600" b="1" dirty="0">
                <a:solidFill>
                  <a:srgbClr val="C00000"/>
                </a:solidFill>
              </a:rPr>
              <a:t>CEGC </a:t>
            </a:r>
            <a:r>
              <a:rPr lang="fr-FR" sz="1600" dirty="0" smtClean="0">
                <a:solidFill>
                  <a:schemeClr val="tx1"/>
                </a:solidFill>
              </a:rPr>
              <a:t>– (</a:t>
            </a:r>
            <a:r>
              <a:rPr lang="fr-FR" sz="1200" dirty="0" smtClean="0">
                <a:solidFill>
                  <a:schemeClr val="tx1"/>
                </a:solidFill>
              </a:rPr>
              <a:t>ex SACCEF),</a:t>
            </a:r>
            <a:r>
              <a:rPr lang="fr-FR" sz="1600" dirty="0" smtClean="0">
                <a:solidFill>
                  <a:schemeClr val="tx1"/>
                </a:solidFill>
              </a:rPr>
              <a:t> </a:t>
            </a:r>
            <a:r>
              <a:rPr lang="fr-FR" sz="1600" b="1" dirty="0" smtClean="0">
                <a:solidFill>
                  <a:srgbClr val="0070C0"/>
                </a:solidFill>
              </a:rPr>
              <a:t>la ligne bleue </a:t>
            </a:r>
            <a:r>
              <a:rPr lang="fr-FR" sz="1600" dirty="0" smtClean="0">
                <a:solidFill>
                  <a:schemeClr val="tx1"/>
                </a:solidFill>
              </a:rPr>
              <a:t>du CB suffit </a:t>
            </a:r>
            <a:endParaRPr lang="fr-FR" sz="1600" dirty="0">
              <a:solidFill>
                <a:srgbClr val="0070C0"/>
              </a:solidFill>
            </a:endParaRP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2280" y="2110498"/>
            <a:ext cx="1828393" cy="449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ensées 4"/>
          <p:cNvSpPr/>
          <p:nvPr/>
        </p:nvSpPr>
        <p:spPr>
          <a:xfrm>
            <a:off x="2535382" y="2536687"/>
            <a:ext cx="1953491" cy="794716"/>
          </a:xfrm>
          <a:prstGeom prst="cloudCallout">
            <a:avLst>
              <a:gd name="adj1" fmla="val 89805"/>
              <a:gd name="adj2" fmla="val 2248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effectLst>
                  <a:outerShdw blurRad="38100" dist="38100" dir="2700000" algn="tl">
                    <a:srgbClr val="000000">
                      <a:alpha val="43137"/>
                    </a:srgbClr>
                  </a:outerShdw>
                </a:effectLst>
              </a:rPr>
              <a:t>Chouette !</a:t>
            </a:r>
            <a:endParaRPr lang="fr-FR"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903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à coins arrondis 19"/>
          <p:cNvSpPr/>
          <p:nvPr/>
        </p:nvSpPr>
        <p:spPr>
          <a:xfrm>
            <a:off x="2424546" y="5943865"/>
            <a:ext cx="8742218" cy="623270"/>
          </a:xfrm>
          <a:prstGeom prst="wedgeRoundRectCallout">
            <a:avLst>
              <a:gd name="adj1" fmla="val -57615"/>
              <a:gd name="adj2" fmla="val -62975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Et seulement … je vais sur </a:t>
            </a:r>
            <a:r>
              <a:rPr lang="fr-FR" sz="1600" b="1" dirty="0">
                <a:solidFill>
                  <a:srgbClr val="C00000"/>
                </a:solidFill>
              </a:rPr>
              <a:t>MYC …</a:t>
            </a:r>
          </a:p>
        </p:txBody>
      </p:sp>
      <p:sp>
        <p:nvSpPr>
          <p:cNvPr id="18" name="Rectangle à coins arrondis 17"/>
          <p:cNvSpPr/>
          <p:nvPr/>
        </p:nvSpPr>
        <p:spPr>
          <a:xfrm>
            <a:off x="2424546" y="5175320"/>
            <a:ext cx="8742218" cy="623270"/>
          </a:xfrm>
          <a:prstGeom prst="wedgeRoundRectCallout">
            <a:avLst>
              <a:gd name="adj1" fmla="val -56030"/>
              <a:gd name="adj2" fmla="val -50305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numérise tous les documents en ma possession dans MySys</a:t>
            </a:r>
            <a:endParaRPr lang="fr-FR" b="1" dirty="0">
              <a:solidFill>
                <a:srgbClr val="C00000"/>
              </a:solidFill>
            </a:endParaRPr>
          </a:p>
        </p:txBody>
      </p:sp>
      <p:sp>
        <p:nvSpPr>
          <p:cNvPr id="15" name="Rectangle à coins arrondis 14"/>
          <p:cNvSpPr/>
          <p:nvPr/>
        </p:nvSpPr>
        <p:spPr>
          <a:xfrm>
            <a:off x="2424546" y="4318701"/>
            <a:ext cx="8742218" cy="623270"/>
          </a:xfrm>
          <a:prstGeom prst="wedgeRoundRectCallout">
            <a:avLst>
              <a:gd name="adj1" fmla="val -57773"/>
              <a:gd name="adj2" fmla="val -36523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mets l’</a:t>
            </a:r>
            <a:r>
              <a:rPr lang="fr-FR" sz="1600" dirty="0">
                <a:solidFill>
                  <a:schemeClr val="tx1"/>
                </a:solidFill>
              </a:rPr>
              <a:t>O</a:t>
            </a:r>
            <a:r>
              <a:rPr lang="fr-FR" sz="1600" dirty="0" smtClean="0">
                <a:solidFill>
                  <a:schemeClr val="tx1"/>
                </a:solidFill>
              </a:rPr>
              <a:t>pt’in à oui, à défaut  Optilead ne fonctionne pas, ni l’envoi de cnp.net</a:t>
            </a:r>
            <a:endParaRPr lang="fr-FR" b="1" dirty="0">
              <a:solidFill>
                <a:srgbClr val="C00000"/>
              </a:solidFill>
            </a:endParaRPr>
          </a:p>
        </p:txBody>
      </p:sp>
      <p:sp>
        <p:nvSpPr>
          <p:cNvPr id="12" name="Rectangle à coins arrondis 11"/>
          <p:cNvSpPr/>
          <p:nvPr/>
        </p:nvSpPr>
        <p:spPr>
          <a:xfrm>
            <a:off x="2424546" y="3462082"/>
            <a:ext cx="8742218" cy="623270"/>
          </a:xfrm>
          <a:prstGeom prst="wedgeRoundRectCallout">
            <a:avLst>
              <a:gd name="adj1" fmla="val -57931"/>
              <a:gd name="adj2" fmla="val -222969"/>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renseigne les revenus </a:t>
            </a:r>
            <a:r>
              <a:rPr lang="fr-FR" sz="1600" b="1" dirty="0" smtClean="0">
                <a:solidFill>
                  <a:schemeClr val="tx1"/>
                </a:solidFill>
              </a:rPr>
              <a:t>précis</a:t>
            </a:r>
            <a:r>
              <a:rPr lang="fr-FR" sz="1600" dirty="0" smtClean="0">
                <a:solidFill>
                  <a:schemeClr val="tx1"/>
                </a:solidFill>
              </a:rPr>
              <a:t> avant le PAS, les charges en </a:t>
            </a:r>
            <a:r>
              <a:rPr lang="fr-FR" sz="1600" b="1" dirty="0" smtClean="0">
                <a:solidFill>
                  <a:schemeClr val="tx1"/>
                </a:solidFill>
              </a:rPr>
              <a:t>détaillant</a:t>
            </a:r>
            <a:r>
              <a:rPr lang="fr-FR" sz="1600" dirty="0" smtClean="0">
                <a:solidFill>
                  <a:schemeClr val="tx1"/>
                </a:solidFill>
              </a:rPr>
              <a:t> les organismes de crédit, les CRD, les dates de début, si les charges  sont conservées ou non</a:t>
            </a:r>
            <a:endParaRPr lang="fr-FR" b="1" dirty="0">
              <a:solidFill>
                <a:srgbClr val="C00000"/>
              </a:solidFill>
            </a:endParaRPr>
          </a:p>
        </p:txBody>
      </p:sp>
      <p:sp>
        <p:nvSpPr>
          <p:cNvPr id="3" name="Espace réservé du texte 2"/>
          <p:cNvSpPr>
            <a:spLocks noGrp="1"/>
          </p:cNvSpPr>
          <p:nvPr>
            <p:ph type="body" sz="quarter" idx="12"/>
          </p:nvPr>
        </p:nvSpPr>
        <p:spPr>
          <a:xfrm>
            <a:off x="607477" y="622259"/>
            <a:ext cx="10980738" cy="856619"/>
          </a:xfrm>
        </p:spPr>
        <p:txBody>
          <a:bodyPr/>
          <a:lstStyle/>
          <a:p>
            <a:r>
              <a:rPr lang="fr-FR" b="0" dirty="0" smtClean="0">
                <a:solidFill>
                  <a:schemeClr val="tx1"/>
                </a:solidFill>
              </a:rPr>
              <a:t>Pour un montage efficace et un gain de temps réel ces quelques conseils sont des incontournables à effectuer </a:t>
            </a:r>
            <a:r>
              <a:rPr lang="fr-FR" b="0" dirty="0" smtClean="0">
                <a:solidFill>
                  <a:srgbClr val="C00000"/>
                </a:solidFill>
              </a:rPr>
              <a:t>avant de saisir le dossier MYC</a:t>
            </a:r>
            <a:r>
              <a:rPr lang="fr-FR" b="0" dirty="0" smtClean="0">
                <a:solidFill>
                  <a:schemeClr val="tx1"/>
                </a:solidFill>
              </a:rPr>
              <a:t>…</a:t>
            </a:r>
            <a:endParaRPr lang="fr-FR" b="0" dirty="0">
              <a:solidFill>
                <a:schemeClr val="tx1"/>
              </a:solidFill>
            </a:endParaRP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14" name="Rectangle à coins arrondis 13"/>
          <p:cNvSpPr/>
          <p:nvPr/>
        </p:nvSpPr>
        <p:spPr>
          <a:xfrm>
            <a:off x="2424546" y="1712227"/>
            <a:ext cx="8742218" cy="623270"/>
          </a:xfrm>
          <a:prstGeom prst="wedgeRoundRectCallout">
            <a:avLst>
              <a:gd name="adj1" fmla="val -57773"/>
              <a:gd name="adj2" fmla="val 5711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rPr>
              <a:t>Je complète </a:t>
            </a:r>
            <a:r>
              <a:rPr lang="fr-FR" sz="1600" b="1" dirty="0">
                <a:solidFill>
                  <a:srgbClr val="C00000"/>
                </a:solidFill>
              </a:rPr>
              <a:t>Connaissance Clients </a:t>
            </a:r>
            <a:r>
              <a:rPr lang="fr-FR" sz="1400" dirty="0" smtClean="0">
                <a:solidFill>
                  <a:schemeClr val="tx1"/>
                </a:solidFill>
              </a:rPr>
              <a:t>dans les moindres détails, y.c</a:t>
            </a:r>
            <a:r>
              <a:rPr lang="fr-FR" sz="1400" dirty="0">
                <a:solidFill>
                  <a:schemeClr val="tx1"/>
                </a:solidFill>
              </a:rPr>
              <a:t> </a:t>
            </a:r>
            <a:r>
              <a:rPr lang="fr-FR" sz="1400" u="sng" dirty="0" smtClean="0">
                <a:solidFill>
                  <a:schemeClr val="tx1"/>
                </a:solidFill>
              </a:rPr>
              <a:t>l’épargne détenue à la concurrence</a:t>
            </a:r>
            <a:endParaRPr lang="fr-FR" sz="1600" b="1" u="sng" dirty="0">
              <a:solidFill>
                <a:srgbClr val="C00000"/>
              </a:solidFill>
            </a:endParaRPr>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4187"/>
            <a:ext cx="2120521" cy="521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à coins arrondis 10"/>
          <p:cNvSpPr/>
          <p:nvPr/>
        </p:nvSpPr>
        <p:spPr>
          <a:xfrm>
            <a:off x="2424546" y="2568846"/>
            <a:ext cx="8742218" cy="623270"/>
          </a:xfrm>
          <a:prstGeom prst="wedgeRoundRectCallout">
            <a:avLst>
              <a:gd name="adj1" fmla="val -56664"/>
              <a:gd name="adj2" fmla="val -8070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rPr>
              <a:t>Je mets </a:t>
            </a:r>
            <a:r>
              <a:rPr lang="fr-FR" sz="1600" b="1" dirty="0" smtClean="0">
                <a:solidFill>
                  <a:srgbClr val="C00000"/>
                </a:solidFill>
              </a:rPr>
              <a:t>le DRC à jour avec les 3 pièces obligatoires</a:t>
            </a:r>
            <a:endParaRPr lang="fr-FR" sz="1600" b="1" dirty="0">
              <a:solidFill>
                <a:srgbClr val="C00000"/>
              </a:solidFill>
            </a:endParaRPr>
          </a:p>
        </p:txBody>
      </p:sp>
    </p:spTree>
    <p:extLst>
      <p:ext uri="{BB962C8B-B14F-4D97-AF65-F5344CB8AC3E}">
        <p14:creationId xmlns:p14="http://schemas.microsoft.com/office/powerpoint/2010/main" val="104187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5" grpId="0" animBg="1"/>
      <p:bldP spid="12"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Nos </a:t>
            </a:r>
            <a:r>
              <a:rPr lang="fr-FR" b="0" dirty="0" smtClean="0">
                <a:solidFill>
                  <a:schemeClr val="tx1"/>
                </a:solidFill>
              </a:rPr>
              <a:t>différents outils et process nous </a:t>
            </a:r>
            <a:r>
              <a:rPr lang="fr-FR" b="0" dirty="0">
                <a:solidFill>
                  <a:schemeClr val="tx1"/>
                </a:solidFill>
              </a:rPr>
              <a:t>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16" name="Rectangle à coins arrondis 15"/>
          <p:cNvSpPr/>
          <p:nvPr/>
        </p:nvSpPr>
        <p:spPr>
          <a:xfrm>
            <a:off x="1205345" y="1478878"/>
            <a:ext cx="10837163" cy="818306"/>
          </a:xfrm>
          <a:prstGeom prst="wedgeRoundRectCallout">
            <a:avLst>
              <a:gd name="adj1" fmla="val -49654"/>
              <a:gd name="adj2" fmla="val 79222"/>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C’est un </a:t>
            </a:r>
            <a:r>
              <a:rPr lang="fr-FR" sz="1600" b="1" dirty="0" smtClean="0">
                <a:solidFill>
                  <a:schemeClr val="tx1"/>
                </a:solidFill>
                <a:effectLst>
                  <a:outerShdw blurRad="38100" dist="38100" dir="2700000" algn="tl">
                    <a:srgbClr val="000000">
                      <a:alpha val="43137"/>
                    </a:srgbClr>
                  </a:outerShdw>
                </a:effectLst>
              </a:rPr>
              <a:t>prospect</a:t>
            </a:r>
            <a:r>
              <a:rPr lang="fr-FR" sz="1600" dirty="0" smtClean="0">
                <a:solidFill>
                  <a:schemeClr val="tx1"/>
                </a:solidFill>
              </a:rPr>
              <a:t>, je </a:t>
            </a:r>
            <a:r>
              <a:rPr lang="fr-FR" sz="1600" b="1" u="sng" dirty="0" smtClean="0">
                <a:solidFill>
                  <a:srgbClr val="C00000"/>
                </a:solidFill>
              </a:rPr>
              <a:t>n’ai pas </a:t>
            </a:r>
            <a:r>
              <a:rPr lang="fr-FR" sz="1600" dirty="0" smtClean="0">
                <a:solidFill>
                  <a:schemeClr val="tx1"/>
                </a:solidFill>
              </a:rPr>
              <a:t>besoin d’ouvrir un compte 04 pour envoi à la </a:t>
            </a:r>
            <a:r>
              <a:rPr lang="fr-FR" sz="1600" b="1" dirty="0">
                <a:solidFill>
                  <a:srgbClr val="C00000"/>
                </a:solidFill>
              </a:rPr>
              <a:t>CEGC </a:t>
            </a:r>
            <a:r>
              <a:rPr lang="fr-FR" sz="1600" dirty="0" smtClean="0">
                <a:solidFill>
                  <a:schemeClr val="tx1"/>
                </a:solidFill>
              </a:rPr>
              <a:t> </a:t>
            </a:r>
            <a:r>
              <a:rPr lang="fr-FR" sz="1600" b="1" dirty="0" smtClean="0">
                <a:solidFill>
                  <a:srgbClr val="0070C0"/>
                </a:solidFill>
              </a:rPr>
              <a:t>la ligne bleue </a:t>
            </a:r>
            <a:r>
              <a:rPr lang="fr-FR" sz="1600" dirty="0" smtClean="0">
                <a:solidFill>
                  <a:schemeClr val="tx1"/>
                </a:solidFill>
              </a:rPr>
              <a:t>du CB suffit </a:t>
            </a:r>
            <a:endParaRPr lang="fr-FR" sz="1600" dirty="0">
              <a:solidFill>
                <a:srgbClr val="0070C0"/>
              </a:solidFill>
            </a:endParaRPr>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147" y="1284914"/>
            <a:ext cx="2051247" cy="504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100" y="2755432"/>
            <a:ext cx="7724775" cy="341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p:cNvSpPr txBox="1"/>
          <p:nvPr/>
        </p:nvSpPr>
        <p:spPr>
          <a:xfrm>
            <a:off x="9591824" y="3112044"/>
            <a:ext cx="2084239" cy="1200329"/>
          </a:xfrm>
          <a:prstGeom prst="rect">
            <a:avLst/>
          </a:prstGeom>
          <a:noFill/>
        </p:spPr>
        <p:txBody>
          <a:bodyPr wrap="square" rtlCol="0">
            <a:spAutoFit/>
          </a:bodyPr>
          <a:lstStyle/>
          <a:p>
            <a:pPr algn="ctr"/>
            <a:r>
              <a:rPr lang="fr-FR" dirty="0" smtClean="0">
                <a:solidFill>
                  <a:schemeClr val="tx1">
                    <a:lumMod val="65000"/>
                    <a:lumOff val="35000"/>
                  </a:schemeClr>
                </a:solidFill>
                <a:latin typeface="Montserrat Medium" panose="00000600000000000000" pitchFamily="2" charset="0"/>
              </a:rPr>
              <a:t>Je laisse en l’état, et l’envoi CEGC est possible</a:t>
            </a:r>
            <a:endParaRPr lang="fr-FR" b="1" dirty="0">
              <a:solidFill>
                <a:schemeClr val="tx1">
                  <a:lumMod val="65000"/>
                  <a:lumOff val="35000"/>
                </a:schemeClr>
              </a:solidFill>
              <a:latin typeface="Montserrat Medium" panose="00000600000000000000" pitchFamily="2" charset="0"/>
            </a:endParaRPr>
          </a:p>
        </p:txBody>
      </p:sp>
      <p:grpSp>
        <p:nvGrpSpPr>
          <p:cNvPr id="15" name="Group 4">
            <a:extLst/>
          </p:cNvPr>
          <p:cNvGrpSpPr>
            <a:grpSpLocks noChangeAspect="1"/>
          </p:cNvGrpSpPr>
          <p:nvPr/>
        </p:nvGrpSpPr>
        <p:grpSpPr bwMode="auto">
          <a:xfrm>
            <a:off x="9591824" y="4462215"/>
            <a:ext cx="1144583" cy="582942"/>
            <a:chOff x="4684" y="936"/>
            <a:chExt cx="266" cy="358"/>
          </a:xfrm>
          <a:solidFill>
            <a:srgbClr val="003C82"/>
          </a:solidFill>
        </p:grpSpPr>
        <p:sp>
          <p:nvSpPr>
            <p:cNvPr id="18" name="Freeform 6">
              <a:extLst/>
            </p:cNvPr>
            <p:cNvSpPr>
              <a:spLocks/>
            </p:cNvSpPr>
            <p:nvPr/>
          </p:nvSpPr>
          <p:spPr bwMode="auto">
            <a:xfrm>
              <a:off x="4693" y="936"/>
              <a:ext cx="257" cy="286"/>
            </a:xfrm>
            <a:custGeom>
              <a:avLst/>
              <a:gdLst>
                <a:gd name="T0" fmla="*/ 119 w 142"/>
                <a:gd name="T1" fmla="*/ 159 h 159"/>
                <a:gd name="T2" fmla="*/ 3 w 142"/>
                <a:gd name="T3" fmla="*/ 159 h 159"/>
                <a:gd name="T4" fmla="*/ 0 w 142"/>
                <a:gd name="T5" fmla="*/ 155 h 159"/>
                <a:gd name="T6" fmla="*/ 3 w 142"/>
                <a:gd name="T7" fmla="*/ 152 h 159"/>
                <a:gd name="T8" fmla="*/ 119 w 142"/>
                <a:gd name="T9" fmla="*/ 152 h 159"/>
                <a:gd name="T10" fmla="*/ 136 w 142"/>
                <a:gd name="T11" fmla="*/ 135 h 159"/>
                <a:gd name="T12" fmla="*/ 136 w 142"/>
                <a:gd name="T13" fmla="*/ 3 h 159"/>
                <a:gd name="T14" fmla="*/ 139 w 142"/>
                <a:gd name="T15" fmla="*/ 0 h 159"/>
                <a:gd name="T16" fmla="*/ 142 w 142"/>
                <a:gd name="T17" fmla="*/ 3 h 159"/>
                <a:gd name="T18" fmla="*/ 142 w 142"/>
                <a:gd name="T19" fmla="*/ 135 h 159"/>
                <a:gd name="T20" fmla="*/ 119 w 142"/>
                <a:gd name="T2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9">
                  <a:moveTo>
                    <a:pt x="119" y="159"/>
                  </a:moveTo>
                  <a:cubicBezTo>
                    <a:pt x="3" y="159"/>
                    <a:pt x="3" y="159"/>
                    <a:pt x="3" y="159"/>
                  </a:cubicBezTo>
                  <a:cubicBezTo>
                    <a:pt x="1" y="159"/>
                    <a:pt x="0" y="157"/>
                    <a:pt x="0" y="155"/>
                  </a:cubicBezTo>
                  <a:cubicBezTo>
                    <a:pt x="0" y="154"/>
                    <a:pt x="1" y="152"/>
                    <a:pt x="3" y="152"/>
                  </a:cubicBezTo>
                  <a:cubicBezTo>
                    <a:pt x="119" y="152"/>
                    <a:pt x="119" y="152"/>
                    <a:pt x="119" y="152"/>
                  </a:cubicBezTo>
                  <a:cubicBezTo>
                    <a:pt x="128" y="152"/>
                    <a:pt x="136" y="145"/>
                    <a:pt x="136" y="135"/>
                  </a:cubicBezTo>
                  <a:cubicBezTo>
                    <a:pt x="136" y="3"/>
                    <a:pt x="136" y="3"/>
                    <a:pt x="136" y="3"/>
                  </a:cubicBezTo>
                  <a:cubicBezTo>
                    <a:pt x="136" y="2"/>
                    <a:pt x="137" y="0"/>
                    <a:pt x="139" y="0"/>
                  </a:cubicBezTo>
                  <a:cubicBezTo>
                    <a:pt x="141" y="0"/>
                    <a:pt x="142" y="2"/>
                    <a:pt x="142" y="3"/>
                  </a:cubicBezTo>
                  <a:cubicBezTo>
                    <a:pt x="142" y="135"/>
                    <a:pt x="142" y="135"/>
                    <a:pt x="142" y="135"/>
                  </a:cubicBezTo>
                  <a:cubicBezTo>
                    <a:pt x="142" y="148"/>
                    <a:pt x="132" y="159"/>
                    <a:pt x="119" y="159"/>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0" name="Freeform 5">
              <a:extLst/>
            </p:cNvPr>
            <p:cNvSpPr>
              <a:spLocks/>
            </p:cNvSpPr>
            <p:nvPr/>
          </p:nvSpPr>
          <p:spPr bwMode="auto">
            <a:xfrm>
              <a:off x="4684" y="1138"/>
              <a:ext cx="80" cy="156"/>
            </a:xfrm>
            <a:custGeom>
              <a:avLst/>
              <a:gdLst>
                <a:gd name="T0" fmla="*/ 40 w 44"/>
                <a:gd name="T1" fmla="*/ 87 h 87"/>
                <a:gd name="T2" fmla="*/ 38 w 44"/>
                <a:gd name="T3" fmla="*/ 86 h 87"/>
                <a:gd name="T4" fmla="*/ 3 w 44"/>
                <a:gd name="T5" fmla="*/ 51 h 87"/>
                <a:gd name="T6" fmla="*/ 0 w 44"/>
                <a:gd name="T7" fmla="*/ 43 h 87"/>
                <a:gd name="T8" fmla="*/ 3 w 44"/>
                <a:gd name="T9" fmla="*/ 36 h 87"/>
                <a:gd name="T10" fmla="*/ 38 w 44"/>
                <a:gd name="T11" fmla="*/ 1 h 87"/>
                <a:gd name="T12" fmla="*/ 42 w 44"/>
                <a:gd name="T13" fmla="*/ 1 h 87"/>
                <a:gd name="T14" fmla="*/ 42 w 44"/>
                <a:gd name="T15" fmla="*/ 6 h 87"/>
                <a:gd name="T16" fmla="*/ 8 w 44"/>
                <a:gd name="T17" fmla="*/ 40 h 87"/>
                <a:gd name="T18" fmla="*/ 7 w 44"/>
                <a:gd name="T19" fmla="*/ 43 h 87"/>
                <a:gd name="T20" fmla="*/ 8 w 44"/>
                <a:gd name="T21" fmla="*/ 47 h 87"/>
                <a:gd name="T22" fmla="*/ 42 w 44"/>
                <a:gd name="T23" fmla="*/ 81 h 87"/>
                <a:gd name="T24" fmla="*/ 42 w 44"/>
                <a:gd name="T25" fmla="*/ 86 h 87"/>
                <a:gd name="T26" fmla="*/ 40 w 4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87">
                  <a:moveTo>
                    <a:pt x="40" y="87"/>
                  </a:moveTo>
                  <a:cubicBezTo>
                    <a:pt x="39" y="87"/>
                    <a:pt x="38" y="86"/>
                    <a:pt x="38" y="86"/>
                  </a:cubicBezTo>
                  <a:cubicBezTo>
                    <a:pt x="3" y="51"/>
                    <a:pt x="3" y="51"/>
                    <a:pt x="3" y="51"/>
                  </a:cubicBezTo>
                  <a:cubicBezTo>
                    <a:pt x="1" y="49"/>
                    <a:pt x="0" y="46"/>
                    <a:pt x="0" y="43"/>
                  </a:cubicBezTo>
                  <a:cubicBezTo>
                    <a:pt x="0" y="41"/>
                    <a:pt x="1" y="38"/>
                    <a:pt x="3" y="36"/>
                  </a:cubicBezTo>
                  <a:cubicBezTo>
                    <a:pt x="38" y="1"/>
                    <a:pt x="38" y="1"/>
                    <a:pt x="38" y="1"/>
                  </a:cubicBezTo>
                  <a:cubicBezTo>
                    <a:pt x="39" y="0"/>
                    <a:pt x="41" y="0"/>
                    <a:pt x="42" y="1"/>
                  </a:cubicBezTo>
                  <a:cubicBezTo>
                    <a:pt x="44" y="2"/>
                    <a:pt x="44" y="5"/>
                    <a:pt x="42" y="6"/>
                  </a:cubicBezTo>
                  <a:cubicBezTo>
                    <a:pt x="8" y="40"/>
                    <a:pt x="8" y="40"/>
                    <a:pt x="8" y="40"/>
                  </a:cubicBezTo>
                  <a:cubicBezTo>
                    <a:pt x="7" y="41"/>
                    <a:pt x="7" y="42"/>
                    <a:pt x="7" y="43"/>
                  </a:cubicBezTo>
                  <a:cubicBezTo>
                    <a:pt x="7" y="45"/>
                    <a:pt x="7" y="46"/>
                    <a:pt x="8" y="47"/>
                  </a:cubicBezTo>
                  <a:cubicBezTo>
                    <a:pt x="42" y="81"/>
                    <a:pt x="42" y="81"/>
                    <a:pt x="42" y="81"/>
                  </a:cubicBezTo>
                  <a:cubicBezTo>
                    <a:pt x="44" y="82"/>
                    <a:pt x="44" y="85"/>
                    <a:pt x="42" y="86"/>
                  </a:cubicBezTo>
                  <a:cubicBezTo>
                    <a:pt x="42" y="86"/>
                    <a:pt x="41" y="87"/>
                    <a:pt x="40" y="8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Tree>
    <p:extLst>
      <p:ext uri="{BB962C8B-B14F-4D97-AF65-F5344CB8AC3E}">
        <p14:creationId xmlns:p14="http://schemas.microsoft.com/office/powerpoint/2010/main" val="169446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8310" y="3865418"/>
            <a:ext cx="6828112" cy="7065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03</a:t>
            </a:r>
            <a:endParaRPr lang="fr-FR" dirty="0"/>
          </a:p>
        </p:txBody>
      </p:sp>
      <p:pic>
        <p:nvPicPr>
          <p:cNvPr id="3" name="Image 2"/>
          <p:cNvPicPr>
            <a:picLocks noChangeAspect="1"/>
          </p:cNvPicPr>
          <p:nvPr/>
        </p:nvPicPr>
        <p:blipFill>
          <a:blip r:embed="rId2"/>
          <a:stretch>
            <a:fillRect/>
          </a:stretch>
        </p:blipFill>
        <p:spPr>
          <a:xfrm>
            <a:off x="4588310" y="1618566"/>
            <a:ext cx="7254869" cy="4590686"/>
          </a:xfrm>
          <a:prstGeom prst="rect">
            <a:avLst/>
          </a:prstGeom>
        </p:spPr>
      </p:pic>
    </p:spTree>
    <p:extLst>
      <p:ext uri="{BB962C8B-B14F-4D97-AF65-F5344CB8AC3E}">
        <p14:creationId xmlns:p14="http://schemas.microsoft.com/office/powerpoint/2010/main" val="1886632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07477" y="525043"/>
            <a:ext cx="10980738" cy="856619"/>
          </a:xfrm>
        </p:spPr>
        <p:txBody>
          <a:bodyPr/>
          <a:lstStyle/>
          <a:p>
            <a:r>
              <a:rPr lang="fr-FR" b="0" dirty="0" smtClean="0">
                <a:solidFill>
                  <a:schemeClr val="tx1"/>
                </a:solidFill>
              </a:rPr>
              <a:t>Un entretien prêt immobilier est la plus « grande opportunité » de commercialiser l’ensemble de notre offre </a:t>
            </a:r>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05" y="1538405"/>
            <a:ext cx="2014832" cy="495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ensées 4"/>
          <p:cNvSpPr/>
          <p:nvPr/>
        </p:nvSpPr>
        <p:spPr>
          <a:xfrm>
            <a:off x="1862614" y="1323589"/>
            <a:ext cx="1953491" cy="794716"/>
          </a:xfrm>
          <a:prstGeom prst="cloudCallout">
            <a:avLst>
              <a:gd name="adj1" fmla="val -80408"/>
              <a:gd name="adj2" fmla="val 8699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effectLst>
                  <a:outerShdw blurRad="38100" dist="38100" dir="2700000" algn="tl">
                    <a:srgbClr val="000000">
                      <a:alpha val="43137"/>
                    </a:srgbClr>
                  </a:outerShdw>
                </a:effectLst>
              </a:rPr>
              <a:t>Chouette !</a:t>
            </a:r>
            <a:endParaRPr lang="fr-FR" sz="1600" b="1" dirty="0">
              <a:effectLst>
                <a:outerShdw blurRad="38100" dist="38100" dir="2700000" algn="tl">
                  <a:srgbClr val="000000">
                    <a:alpha val="43137"/>
                  </a:srgbClr>
                </a:outerShdw>
              </a:effectLst>
            </a:endParaRPr>
          </a:p>
        </p:txBody>
      </p:sp>
      <p:sp>
        <p:nvSpPr>
          <p:cNvPr id="11" name="Rectangle à coins arrondis 10"/>
          <p:cNvSpPr/>
          <p:nvPr/>
        </p:nvSpPr>
        <p:spPr>
          <a:xfrm>
            <a:off x="4021447" y="1433246"/>
            <a:ext cx="7566768" cy="623270"/>
          </a:xfrm>
          <a:prstGeom prst="wedgeRoundRectCallout">
            <a:avLst>
              <a:gd name="adj1" fmla="val -81911"/>
              <a:gd name="adj2" fmla="val 9490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rPr>
              <a:t>Je vais profiter de cet entretien pour  équiper un </a:t>
            </a:r>
            <a:r>
              <a:rPr lang="fr-FR" sz="1400" b="1" dirty="0" smtClean="0">
                <a:solidFill>
                  <a:srgbClr val="C00000"/>
                </a:solidFill>
              </a:rPr>
              <a:t>nouveau</a:t>
            </a:r>
            <a:r>
              <a:rPr lang="fr-FR" sz="1400" dirty="0" smtClean="0">
                <a:solidFill>
                  <a:schemeClr val="tx1"/>
                </a:solidFill>
              </a:rPr>
              <a:t> </a:t>
            </a:r>
            <a:r>
              <a:rPr lang="fr-FR" sz="1400" b="1" dirty="0" smtClean="0">
                <a:solidFill>
                  <a:srgbClr val="C00000"/>
                </a:solidFill>
              </a:rPr>
              <a:t>client</a:t>
            </a:r>
            <a:r>
              <a:rPr lang="fr-FR" sz="1400" b="1" dirty="0" smtClean="0">
                <a:solidFill>
                  <a:srgbClr val="FF0000"/>
                </a:solidFill>
              </a:rPr>
              <a:t>, </a:t>
            </a:r>
            <a:r>
              <a:rPr lang="fr-FR" sz="1400" b="1" dirty="0" smtClean="0">
                <a:solidFill>
                  <a:srgbClr val="C00000"/>
                </a:solidFill>
              </a:rPr>
              <a:t>et</a:t>
            </a:r>
            <a:r>
              <a:rPr lang="fr-FR" sz="1400" b="1" dirty="0" smtClean="0">
                <a:solidFill>
                  <a:srgbClr val="FF0000"/>
                </a:solidFill>
              </a:rPr>
              <a:t> </a:t>
            </a:r>
            <a:r>
              <a:rPr lang="fr-FR" sz="1400" b="1" dirty="0" smtClean="0">
                <a:solidFill>
                  <a:srgbClr val="C00000"/>
                </a:solidFill>
              </a:rPr>
              <a:t>toute</a:t>
            </a:r>
            <a:r>
              <a:rPr lang="fr-FR" sz="1400" b="1" dirty="0" smtClean="0">
                <a:solidFill>
                  <a:srgbClr val="FF0000"/>
                </a:solidFill>
              </a:rPr>
              <a:t> </a:t>
            </a:r>
            <a:r>
              <a:rPr lang="fr-FR" sz="1400" b="1" dirty="0" smtClean="0">
                <a:solidFill>
                  <a:srgbClr val="C00000"/>
                </a:solidFill>
              </a:rPr>
              <a:t>sa</a:t>
            </a:r>
            <a:r>
              <a:rPr lang="fr-FR" sz="1400" b="1" dirty="0" smtClean="0">
                <a:solidFill>
                  <a:srgbClr val="FF0000"/>
                </a:solidFill>
              </a:rPr>
              <a:t> </a:t>
            </a:r>
            <a:r>
              <a:rPr lang="fr-FR" sz="1400" b="1" dirty="0" smtClean="0">
                <a:solidFill>
                  <a:srgbClr val="C00000"/>
                </a:solidFill>
              </a:rPr>
              <a:t>famille</a:t>
            </a:r>
            <a:r>
              <a:rPr lang="fr-FR" sz="1400" b="1" dirty="0" smtClean="0">
                <a:solidFill>
                  <a:srgbClr val="FF0000"/>
                </a:solidFill>
              </a:rPr>
              <a:t> …</a:t>
            </a:r>
            <a:r>
              <a:rPr lang="fr-FR" sz="1400" dirty="0" smtClean="0">
                <a:solidFill>
                  <a:schemeClr val="tx1"/>
                </a:solidFill>
              </a:rPr>
              <a:t> et jouer la carte du </a:t>
            </a:r>
            <a:r>
              <a:rPr lang="fr-FR" sz="1400" b="1" dirty="0" smtClean="0">
                <a:solidFill>
                  <a:srgbClr val="C00000"/>
                </a:solidFill>
              </a:rPr>
              <a:t>QHD</a:t>
            </a:r>
            <a:r>
              <a:rPr lang="fr-FR" sz="1400" dirty="0" smtClean="0">
                <a:solidFill>
                  <a:schemeClr val="tx1"/>
                </a:solidFill>
              </a:rPr>
              <a:t> et de la </a:t>
            </a:r>
            <a:r>
              <a:rPr lang="fr-FR" sz="1400" b="1" dirty="0" smtClean="0">
                <a:solidFill>
                  <a:srgbClr val="C00000"/>
                </a:solidFill>
              </a:rPr>
              <a:t>Recommandation</a:t>
            </a:r>
            <a:endParaRPr lang="fr-FR" sz="1600" b="1" dirty="0">
              <a:solidFill>
                <a:srgbClr val="C00000"/>
              </a:solidFill>
            </a:endParaRPr>
          </a:p>
        </p:txBody>
      </p:sp>
      <p:pic>
        <p:nvPicPr>
          <p:cNvPr id="6" name="Image 5"/>
          <p:cNvPicPr>
            <a:picLocks noChangeAspect="1"/>
          </p:cNvPicPr>
          <p:nvPr/>
        </p:nvPicPr>
        <p:blipFill>
          <a:blip r:embed="rId3">
            <a:extLst>
              <a:ext uri="{BEBA8EAE-BF5A-486C-A8C5-ECC9F3942E4B}">
                <a14:imgProps xmlns:a14="http://schemas.microsoft.com/office/drawing/2010/main">
                  <a14:imgLayer r:embed="rId4">
                    <a14:imgEffect>
                      <a14:backgroundRemoval t="1511" b="100000" l="1287" r="100000"/>
                    </a14:imgEffect>
                  </a14:imgLayer>
                </a14:imgProps>
              </a:ext>
            </a:extLst>
          </a:blip>
          <a:stretch>
            <a:fillRect/>
          </a:stretch>
        </p:blipFill>
        <p:spPr>
          <a:xfrm>
            <a:off x="1983311" y="2180208"/>
            <a:ext cx="2152602" cy="1570925"/>
          </a:xfrm>
          <a:prstGeom prst="rect">
            <a:avLst/>
          </a:prstGeom>
        </p:spPr>
      </p:pic>
      <p:pic>
        <p:nvPicPr>
          <p:cNvPr id="7" name="Image 6"/>
          <p:cNvPicPr>
            <a:picLocks noChangeAspect="1"/>
          </p:cNvPicPr>
          <p:nvPr/>
        </p:nvPicPr>
        <p:blipFill>
          <a:blip r:embed="rId5">
            <a:extLst>
              <a:ext uri="{BEBA8EAE-BF5A-486C-A8C5-ECC9F3942E4B}">
                <a14:imgProps xmlns:a14="http://schemas.microsoft.com/office/drawing/2010/main">
                  <a14:imgLayer r:embed="rId6">
                    <a14:imgEffect>
                      <a14:backgroundRemoval t="4067" b="99761" l="846" r="94755"/>
                    </a14:imgEffect>
                  </a14:imgLayer>
                </a14:imgProps>
              </a:ext>
            </a:extLst>
          </a:blip>
          <a:stretch>
            <a:fillRect/>
          </a:stretch>
        </p:blipFill>
        <p:spPr>
          <a:xfrm>
            <a:off x="4542312" y="2215129"/>
            <a:ext cx="2298937" cy="1570925"/>
          </a:xfrm>
          <a:prstGeom prst="rect">
            <a:avLst/>
          </a:prstGeom>
        </p:spPr>
      </p:pic>
      <p:pic>
        <p:nvPicPr>
          <p:cNvPr id="9" name="Image 8"/>
          <p:cNvPicPr>
            <a:picLocks noChangeAspect="1"/>
          </p:cNvPicPr>
          <p:nvPr/>
        </p:nvPicPr>
        <p:blipFill>
          <a:blip r:embed="rId7"/>
          <a:stretch>
            <a:fillRect/>
          </a:stretch>
        </p:blipFill>
        <p:spPr>
          <a:xfrm>
            <a:off x="7334295" y="2397450"/>
            <a:ext cx="1922880" cy="1353683"/>
          </a:xfrm>
          <a:prstGeom prst="rect">
            <a:avLst/>
          </a:prstGeom>
        </p:spPr>
      </p:pic>
      <p:pic>
        <p:nvPicPr>
          <p:cNvPr id="10" name="Image 9"/>
          <p:cNvPicPr>
            <a:picLocks noChangeAspect="1"/>
          </p:cNvPicPr>
          <p:nvPr/>
        </p:nvPicPr>
        <p:blipFill>
          <a:blip r:embed="rId8"/>
          <a:stretch>
            <a:fillRect/>
          </a:stretch>
        </p:blipFill>
        <p:spPr>
          <a:xfrm>
            <a:off x="10105514" y="2291979"/>
            <a:ext cx="1732083" cy="1564624"/>
          </a:xfrm>
          <a:prstGeom prst="rect">
            <a:avLst/>
          </a:prstGeom>
        </p:spPr>
      </p:pic>
      <p:sp>
        <p:nvSpPr>
          <p:cNvPr id="18" name="ZoneTexte 17"/>
          <p:cNvSpPr txBox="1"/>
          <p:nvPr/>
        </p:nvSpPr>
        <p:spPr>
          <a:xfrm>
            <a:off x="2083922" y="4126364"/>
            <a:ext cx="1951380" cy="369332"/>
          </a:xfrm>
          <a:prstGeom prst="rect">
            <a:avLst/>
          </a:prstGeom>
          <a:noFill/>
        </p:spPr>
        <p:txBody>
          <a:bodyPr wrap="square" rtlCol="0">
            <a:spAutoFit/>
          </a:bodyPr>
          <a:lstStyle/>
          <a:p>
            <a:pPr algn="ctr"/>
            <a:r>
              <a:rPr lang="fr-FR" dirty="0" smtClean="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rPr>
              <a:t>Bancarisation </a:t>
            </a:r>
            <a:endParaRPr lang="fr-FR" dirty="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endParaRPr>
          </a:p>
        </p:txBody>
      </p:sp>
      <p:sp>
        <p:nvSpPr>
          <p:cNvPr id="20" name="ZoneTexte 19"/>
          <p:cNvSpPr txBox="1"/>
          <p:nvPr/>
        </p:nvSpPr>
        <p:spPr>
          <a:xfrm>
            <a:off x="10105514" y="4219822"/>
            <a:ext cx="1951380" cy="369332"/>
          </a:xfrm>
          <a:prstGeom prst="rect">
            <a:avLst/>
          </a:prstGeom>
          <a:noFill/>
        </p:spPr>
        <p:txBody>
          <a:bodyPr wrap="square" rtlCol="0">
            <a:spAutoFit/>
          </a:bodyPr>
          <a:lstStyle/>
          <a:p>
            <a:pPr algn="ctr"/>
            <a:r>
              <a:rPr lang="fr-FR" dirty="0" smtClean="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rPr>
              <a:t>Epargne </a:t>
            </a:r>
            <a:endParaRPr lang="fr-FR" dirty="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endParaRPr>
          </a:p>
        </p:txBody>
      </p:sp>
      <p:sp>
        <p:nvSpPr>
          <p:cNvPr id="21" name="ZoneTexte 20"/>
          <p:cNvSpPr txBox="1"/>
          <p:nvPr/>
        </p:nvSpPr>
        <p:spPr>
          <a:xfrm>
            <a:off x="7500020" y="4047931"/>
            <a:ext cx="1951380" cy="646331"/>
          </a:xfrm>
          <a:prstGeom prst="rect">
            <a:avLst/>
          </a:prstGeom>
          <a:noFill/>
        </p:spPr>
        <p:txBody>
          <a:bodyPr wrap="square" rtlCol="0">
            <a:spAutoFit/>
          </a:bodyPr>
          <a:lstStyle/>
          <a:p>
            <a:pPr algn="ctr"/>
            <a:r>
              <a:rPr lang="fr-FR" dirty="0" smtClean="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rPr>
              <a:t>Crédit consommation </a:t>
            </a:r>
            <a:endParaRPr lang="fr-FR" dirty="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endParaRPr>
          </a:p>
        </p:txBody>
      </p:sp>
      <p:sp>
        <p:nvSpPr>
          <p:cNvPr id="22" name="ZoneTexte 21"/>
          <p:cNvSpPr txBox="1"/>
          <p:nvPr/>
        </p:nvSpPr>
        <p:spPr>
          <a:xfrm>
            <a:off x="4791971" y="3954387"/>
            <a:ext cx="1951380" cy="646331"/>
          </a:xfrm>
          <a:prstGeom prst="rect">
            <a:avLst/>
          </a:prstGeom>
          <a:noFill/>
        </p:spPr>
        <p:txBody>
          <a:bodyPr wrap="square" rtlCol="0">
            <a:spAutoFit/>
          </a:bodyPr>
          <a:lstStyle/>
          <a:p>
            <a:pPr algn="ctr"/>
            <a:r>
              <a:rPr lang="fr-FR" dirty="0" smtClean="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rPr>
              <a:t>IARD  Prévoyance</a:t>
            </a:r>
            <a:endParaRPr lang="fr-FR" dirty="0">
              <a:solidFill>
                <a:schemeClr val="tx1">
                  <a:lumMod val="65000"/>
                  <a:lumOff val="35000"/>
                </a:schemeClr>
              </a:solidFill>
              <a:effectLst>
                <a:outerShdw blurRad="38100" dist="38100" dir="2700000" algn="tl">
                  <a:srgbClr val="000000">
                    <a:alpha val="43137"/>
                  </a:srgbClr>
                </a:outerShdw>
              </a:effectLst>
              <a:latin typeface="Montserrat Medium" panose="00000600000000000000" pitchFamily="2" charset="0"/>
            </a:endParaRPr>
          </a:p>
        </p:txBody>
      </p:sp>
      <p:sp>
        <p:nvSpPr>
          <p:cNvPr id="15" name="ZoneTexte 14"/>
          <p:cNvSpPr txBox="1"/>
          <p:nvPr/>
        </p:nvSpPr>
        <p:spPr>
          <a:xfrm>
            <a:off x="2083922" y="4652439"/>
            <a:ext cx="1951380" cy="1323439"/>
          </a:xfrm>
          <a:prstGeom prst="rect">
            <a:avLst/>
          </a:prstGeom>
          <a:noFill/>
        </p:spPr>
        <p:txBody>
          <a:bodyPr wrap="square" rtlCol="0">
            <a:spAutoFit/>
          </a:bodyPr>
          <a:lstStyle/>
          <a:p>
            <a:pPr algn="ctr"/>
            <a:r>
              <a:rPr lang="fr-FR" sz="1600" dirty="0" smtClean="0">
                <a:solidFill>
                  <a:schemeClr val="tx1">
                    <a:lumMod val="65000"/>
                    <a:lumOff val="35000"/>
                  </a:schemeClr>
                </a:solidFill>
                <a:latin typeface="Montserrat Medium" panose="00000600000000000000" pitchFamily="2" charset="0"/>
              </a:rPr>
              <a:t>Une offre avantageuse, personnalisable, évolutive pour toute la famille</a:t>
            </a:r>
            <a:endParaRPr lang="fr-FR" sz="1600" dirty="0">
              <a:solidFill>
                <a:schemeClr val="tx1">
                  <a:lumMod val="65000"/>
                  <a:lumOff val="35000"/>
                </a:schemeClr>
              </a:solidFill>
              <a:latin typeface="Montserrat Medium" panose="00000600000000000000" pitchFamily="2" charset="0"/>
            </a:endParaRPr>
          </a:p>
        </p:txBody>
      </p:sp>
      <p:sp>
        <p:nvSpPr>
          <p:cNvPr id="16" name="ZoneTexte 15"/>
          <p:cNvSpPr txBox="1"/>
          <p:nvPr/>
        </p:nvSpPr>
        <p:spPr>
          <a:xfrm>
            <a:off x="4765120" y="4766920"/>
            <a:ext cx="1951380" cy="1569660"/>
          </a:xfrm>
          <a:prstGeom prst="rect">
            <a:avLst/>
          </a:prstGeom>
          <a:noFill/>
        </p:spPr>
        <p:txBody>
          <a:bodyPr wrap="square" rtlCol="0">
            <a:spAutoFit/>
          </a:bodyPr>
          <a:lstStyle/>
          <a:p>
            <a:pPr algn="ctr"/>
            <a:r>
              <a:rPr lang="fr-FR" sz="1600" dirty="0" smtClean="0">
                <a:solidFill>
                  <a:schemeClr val="tx1">
                    <a:lumMod val="65000"/>
                    <a:lumOff val="35000"/>
                  </a:schemeClr>
                </a:solidFill>
                <a:latin typeface="Montserrat Medium" panose="00000600000000000000" pitchFamily="2" charset="0"/>
              </a:rPr>
              <a:t>Une des meilleures offres du marché tant pour les biens que pour les personnes</a:t>
            </a:r>
            <a:endParaRPr lang="fr-FR" sz="1600" dirty="0">
              <a:solidFill>
                <a:schemeClr val="tx1">
                  <a:lumMod val="65000"/>
                  <a:lumOff val="35000"/>
                </a:schemeClr>
              </a:solidFill>
              <a:latin typeface="Montserrat Medium" panose="00000600000000000000" pitchFamily="2" charset="0"/>
            </a:endParaRPr>
          </a:p>
        </p:txBody>
      </p:sp>
      <p:sp>
        <p:nvSpPr>
          <p:cNvPr id="19" name="ZoneTexte 18"/>
          <p:cNvSpPr txBox="1"/>
          <p:nvPr/>
        </p:nvSpPr>
        <p:spPr>
          <a:xfrm>
            <a:off x="7446318" y="4775549"/>
            <a:ext cx="2058783" cy="1077218"/>
          </a:xfrm>
          <a:prstGeom prst="rect">
            <a:avLst/>
          </a:prstGeom>
          <a:noFill/>
        </p:spPr>
        <p:txBody>
          <a:bodyPr wrap="square" rtlCol="0">
            <a:spAutoFit/>
          </a:bodyPr>
          <a:lstStyle/>
          <a:p>
            <a:pPr algn="ctr"/>
            <a:r>
              <a:rPr lang="fr-FR" sz="1600" dirty="0" smtClean="0">
                <a:solidFill>
                  <a:schemeClr val="tx1">
                    <a:lumMod val="65000"/>
                    <a:lumOff val="35000"/>
                  </a:schemeClr>
                </a:solidFill>
                <a:latin typeface="Montserrat Medium" panose="00000600000000000000" pitchFamily="2" charset="0"/>
              </a:rPr>
              <a:t>Un large choix pour les travaux complémentaires, voitures ou autre</a:t>
            </a:r>
            <a:endParaRPr lang="fr-FR" sz="1600" dirty="0">
              <a:solidFill>
                <a:schemeClr val="tx1">
                  <a:lumMod val="65000"/>
                  <a:lumOff val="35000"/>
                </a:schemeClr>
              </a:solidFill>
              <a:latin typeface="Montserrat Medium" panose="00000600000000000000" pitchFamily="2" charset="0"/>
            </a:endParaRPr>
          </a:p>
        </p:txBody>
      </p:sp>
      <p:sp>
        <p:nvSpPr>
          <p:cNvPr id="23" name="ZoneTexte 22"/>
          <p:cNvSpPr txBox="1"/>
          <p:nvPr/>
        </p:nvSpPr>
        <p:spPr>
          <a:xfrm>
            <a:off x="9998111" y="4766920"/>
            <a:ext cx="2058783" cy="1323439"/>
          </a:xfrm>
          <a:prstGeom prst="rect">
            <a:avLst/>
          </a:prstGeom>
          <a:noFill/>
        </p:spPr>
        <p:txBody>
          <a:bodyPr wrap="square" rtlCol="0">
            <a:spAutoFit/>
          </a:bodyPr>
          <a:lstStyle/>
          <a:p>
            <a:pPr algn="ctr"/>
            <a:r>
              <a:rPr lang="fr-FR" sz="1600" dirty="0" smtClean="0">
                <a:solidFill>
                  <a:schemeClr val="tx1">
                    <a:lumMod val="65000"/>
                    <a:lumOff val="35000"/>
                  </a:schemeClr>
                </a:solidFill>
                <a:latin typeface="Montserrat Medium" panose="00000600000000000000" pitchFamily="2" charset="0"/>
              </a:rPr>
              <a:t>De multiples solutions d’épargne à court, moyen et long terme</a:t>
            </a:r>
            <a:endParaRPr lang="fr-FR" sz="1600" dirty="0">
              <a:solidFill>
                <a:schemeClr val="tx1">
                  <a:lumMod val="65000"/>
                  <a:lumOff val="35000"/>
                </a:schemeClr>
              </a:solidFill>
              <a:latin typeface="Montserrat Medium" panose="00000600000000000000" pitchFamily="2" charset="0"/>
            </a:endParaRPr>
          </a:p>
        </p:txBody>
      </p:sp>
    </p:spTree>
    <p:extLst>
      <p:ext uri="{BB962C8B-B14F-4D97-AF65-F5344CB8AC3E}">
        <p14:creationId xmlns:p14="http://schemas.microsoft.com/office/powerpoint/2010/main" val="1848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p:bldP spid="15" grpId="0"/>
      <p:bldP spid="16" grpId="0"/>
      <p:bldP spid="19"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07477" y="525043"/>
            <a:ext cx="10980738" cy="856619"/>
          </a:xfrm>
        </p:spPr>
        <p:txBody>
          <a:bodyPr>
            <a:normAutofit fontScale="92500"/>
          </a:bodyPr>
          <a:lstStyle/>
          <a:p>
            <a:r>
              <a:rPr lang="fr-FR" b="0" dirty="0">
                <a:solidFill>
                  <a:schemeClr val="tx1"/>
                </a:solidFill>
              </a:rPr>
              <a:t>P</a:t>
            </a:r>
            <a:r>
              <a:rPr lang="fr-FR" b="0" dirty="0" smtClean="0">
                <a:solidFill>
                  <a:schemeClr val="tx1"/>
                </a:solidFill>
              </a:rPr>
              <a:t>our nous démarquer de la concurrence, et pour développer la satisfaction clients, n’hésitez pas à renforcer notre rôle de conseiller grâce aux Ateliers des décodeurs</a:t>
            </a:r>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7168" y="1704742"/>
            <a:ext cx="2014832" cy="495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à coins arrondis 10"/>
          <p:cNvSpPr/>
          <p:nvPr/>
        </p:nvSpPr>
        <p:spPr>
          <a:xfrm>
            <a:off x="1737786" y="2589014"/>
            <a:ext cx="8144767" cy="1121545"/>
          </a:xfrm>
          <a:prstGeom prst="wedgeRoundRectCallout">
            <a:avLst>
              <a:gd name="adj1" fmla="val 61499"/>
              <a:gd name="adj2" fmla="val -3500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rPr>
              <a:t>En tant que partenaire financier, </a:t>
            </a:r>
            <a:r>
              <a:rPr lang="fr-FR" sz="1400" b="1" dirty="0" smtClean="0">
                <a:solidFill>
                  <a:schemeClr val="tx1"/>
                </a:solidFill>
              </a:rPr>
              <a:t>nous allons vous accompagner du début à la fin de votre projet, et pas uniquement sur volet du financement</a:t>
            </a:r>
            <a:r>
              <a:rPr lang="fr-FR" sz="1400" dirty="0" smtClean="0">
                <a:solidFill>
                  <a:schemeClr val="tx1"/>
                </a:solidFill>
              </a:rPr>
              <a:t>… Je vais vous expliquer toutes les étapes de votre acquisition immobilière… </a:t>
            </a:r>
          </a:p>
          <a:p>
            <a:pPr algn="ctr"/>
            <a:r>
              <a:rPr lang="fr-FR" sz="1400" dirty="0" smtClean="0">
                <a:solidFill>
                  <a:schemeClr val="tx1"/>
                </a:solidFill>
              </a:rPr>
              <a:t>Voyons cela ensemble à travers les </a:t>
            </a:r>
            <a:r>
              <a:rPr lang="fr-FR" sz="1400" b="1" dirty="0" smtClean="0">
                <a:solidFill>
                  <a:srgbClr val="C00000"/>
                </a:solidFill>
              </a:rPr>
              <a:t>Ateliers des décodeurs </a:t>
            </a:r>
            <a:r>
              <a:rPr lang="fr-FR" sz="1400" dirty="0" smtClean="0">
                <a:solidFill>
                  <a:schemeClr val="tx1"/>
                </a:solidFill>
              </a:rPr>
              <a:t>! </a:t>
            </a:r>
            <a:endParaRPr lang="fr-FR" sz="1600" b="1" dirty="0">
              <a:solidFill>
                <a:srgbClr val="C00000"/>
              </a:solidFill>
            </a:endParaRPr>
          </a:p>
        </p:txBody>
      </p:sp>
      <p:pic>
        <p:nvPicPr>
          <p:cNvPr id="2" name="Image 1"/>
          <p:cNvPicPr>
            <a:picLocks noChangeAspect="1"/>
          </p:cNvPicPr>
          <p:nvPr/>
        </p:nvPicPr>
        <p:blipFill>
          <a:blip r:embed="rId3"/>
          <a:stretch>
            <a:fillRect/>
          </a:stretch>
        </p:blipFill>
        <p:spPr>
          <a:xfrm>
            <a:off x="607477" y="4061002"/>
            <a:ext cx="1720131" cy="401516"/>
          </a:xfrm>
          <a:prstGeom prst="rect">
            <a:avLst/>
          </a:prstGeom>
        </p:spPr>
      </p:pic>
      <p:sp>
        <p:nvSpPr>
          <p:cNvPr id="24" name="ZoneTexte 23"/>
          <p:cNvSpPr txBox="1"/>
          <p:nvPr/>
        </p:nvSpPr>
        <p:spPr>
          <a:xfrm>
            <a:off x="1737440" y="1802264"/>
            <a:ext cx="8439728" cy="646331"/>
          </a:xfrm>
          <a:prstGeom prst="rect">
            <a:avLst/>
          </a:prstGeom>
          <a:noFill/>
        </p:spPr>
        <p:txBody>
          <a:bodyPr wrap="square" rtlCol="0">
            <a:spAutoFit/>
          </a:bodyPr>
          <a:lstStyle/>
          <a:p>
            <a:r>
              <a:rPr lang="fr-FR" dirty="0" smtClean="0">
                <a:solidFill>
                  <a:schemeClr val="tx1">
                    <a:lumMod val="65000"/>
                    <a:lumOff val="35000"/>
                  </a:schemeClr>
                </a:solidFill>
                <a:latin typeface="Montserrat Medium" panose="00000600000000000000" pitchFamily="2" charset="0"/>
              </a:rPr>
              <a:t>« C’est mon premier achat immobilier et je ne sais pas trop comment cela va se passer… »</a:t>
            </a:r>
            <a:endParaRPr lang="fr-FR" dirty="0">
              <a:solidFill>
                <a:schemeClr val="tx1">
                  <a:lumMod val="65000"/>
                  <a:lumOff val="35000"/>
                </a:schemeClr>
              </a:solidFill>
              <a:latin typeface="Montserrat Medium" panose="00000600000000000000" pitchFamily="2" charset="0"/>
            </a:endParaRPr>
          </a:p>
        </p:txBody>
      </p:sp>
      <p:pic>
        <p:nvPicPr>
          <p:cNvPr id="25" name="Image 24"/>
          <p:cNvPicPr>
            <a:picLocks noChangeAspect="1"/>
          </p:cNvPicPr>
          <p:nvPr/>
        </p:nvPicPr>
        <p:blipFill rotWithShape="1">
          <a:blip r:embed="rId4">
            <a:extLst/>
          </a:blip>
          <a:srcRect l="49326" t="4029" r="25253" b="52041"/>
          <a:stretch/>
        </p:blipFill>
        <p:spPr>
          <a:xfrm>
            <a:off x="480210" y="1549718"/>
            <a:ext cx="1125935" cy="1441197"/>
          </a:xfrm>
          <a:prstGeom prst="rect">
            <a:avLst/>
          </a:prstGeom>
        </p:spPr>
      </p:pic>
      <p:pic>
        <p:nvPicPr>
          <p:cNvPr id="26" name="Image 25">
            <a:hlinkClick r:id="rId5"/>
          </p:cNvPr>
          <p:cNvPicPr>
            <a:picLocks noChangeAspect="1"/>
          </p:cNvPicPr>
          <p:nvPr/>
        </p:nvPicPr>
        <p:blipFill>
          <a:blip r:embed="rId6">
            <a:duotone>
              <a:prstClr val="black"/>
              <a:schemeClr val="accent1">
                <a:tint val="45000"/>
                <a:satMod val="400000"/>
              </a:schemeClr>
            </a:duotone>
          </a:blip>
          <a:stretch>
            <a:fillRect/>
          </a:stretch>
        </p:blipFill>
        <p:spPr>
          <a:xfrm rot="5712315" flipH="1" flipV="1">
            <a:off x="9621390" y="4111280"/>
            <a:ext cx="524646" cy="552716"/>
          </a:xfrm>
          <a:prstGeom prst="rect">
            <a:avLst/>
          </a:prstGeom>
          <a:effectLst>
            <a:outerShdw blurRad="50800" dist="38100" dir="8100000" algn="tr" rotWithShape="0">
              <a:prstClr val="black">
                <a:alpha val="40000"/>
              </a:prstClr>
            </a:outerShdw>
          </a:effectLst>
        </p:spPr>
      </p:pic>
      <p:sp>
        <p:nvSpPr>
          <p:cNvPr id="27" name="ZoneTexte 26">
            <a:hlinkClick r:id="rId5"/>
          </p:cNvPr>
          <p:cNvSpPr txBox="1"/>
          <p:nvPr/>
        </p:nvSpPr>
        <p:spPr>
          <a:xfrm>
            <a:off x="2485639" y="4056934"/>
            <a:ext cx="7973682" cy="369332"/>
          </a:xfrm>
          <a:prstGeom prst="rect">
            <a:avLst/>
          </a:prstGeom>
          <a:noFill/>
        </p:spPr>
        <p:txBody>
          <a:bodyPr wrap="square" rtlCol="0">
            <a:spAutoFit/>
          </a:bodyPr>
          <a:lstStyle/>
          <a:p>
            <a:r>
              <a:rPr lang="fr-FR" dirty="0" smtClean="0">
                <a:solidFill>
                  <a:schemeClr val="tx1">
                    <a:lumMod val="65000"/>
                    <a:lumOff val="35000"/>
                  </a:schemeClr>
                </a:solidFill>
                <a:latin typeface="Montserrat Medium" panose="00000600000000000000" pitchFamily="2" charset="0"/>
              </a:rPr>
              <a:t>&gt; Particuliers &gt; Les Ateliers des décodeurs &gt; </a:t>
            </a:r>
            <a:r>
              <a:rPr lang="fr-FR" dirty="0" smtClean="0">
                <a:solidFill>
                  <a:schemeClr val="tx1">
                    <a:lumMod val="65000"/>
                    <a:lumOff val="35000"/>
                  </a:schemeClr>
                </a:solidFill>
                <a:latin typeface="Montserrat Medium" panose="00000600000000000000" pitchFamily="2" charset="0"/>
                <a:hlinkClick r:id="rId5"/>
              </a:rPr>
              <a:t>la primo accession</a:t>
            </a:r>
            <a:endParaRPr lang="fr-FR" dirty="0">
              <a:solidFill>
                <a:schemeClr val="tx1">
                  <a:lumMod val="65000"/>
                  <a:lumOff val="35000"/>
                </a:schemeClr>
              </a:solidFill>
              <a:latin typeface="Montserrat Medium" panose="00000600000000000000" pitchFamily="2" charset="0"/>
            </a:endParaRPr>
          </a:p>
        </p:txBody>
      </p:sp>
      <p:graphicFrame>
        <p:nvGraphicFramePr>
          <p:cNvPr id="13" name="Tableau 12"/>
          <p:cNvGraphicFramePr>
            <a:graphicFrameLocks noGrp="1"/>
          </p:cNvGraphicFramePr>
          <p:nvPr>
            <p:extLst>
              <p:ext uri="{D42A27DB-BD31-4B8C-83A1-F6EECF244321}">
                <p14:modId xmlns:p14="http://schemas.microsoft.com/office/powerpoint/2010/main" val="1933153571"/>
              </p:ext>
            </p:extLst>
          </p:nvPr>
        </p:nvGraphicFramePr>
        <p:xfrm>
          <a:off x="480210" y="4749347"/>
          <a:ext cx="9593068" cy="1463040"/>
        </p:xfrm>
        <a:graphic>
          <a:graphicData uri="http://schemas.openxmlformats.org/drawingml/2006/table">
            <a:tbl>
              <a:tblPr firstRow="1" bandRow="1">
                <a:tableStyleId>{073A0DAA-6AF3-43AB-8588-CEC1D06C72B9}</a:tableStyleId>
              </a:tblPr>
              <a:tblGrid>
                <a:gridCol w="4116925">
                  <a:extLst>
                    <a:ext uri="{9D8B030D-6E8A-4147-A177-3AD203B41FA5}">
                      <a16:colId xmlns:a16="http://schemas.microsoft.com/office/drawing/2014/main" val="3837709273"/>
                    </a:ext>
                  </a:extLst>
                </a:gridCol>
                <a:gridCol w="5476143">
                  <a:extLst>
                    <a:ext uri="{9D8B030D-6E8A-4147-A177-3AD203B41FA5}">
                      <a16:colId xmlns:a16="http://schemas.microsoft.com/office/drawing/2014/main" val="1540898970"/>
                    </a:ext>
                  </a:extLst>
                </a:gridCol>
              </a:tblGrid>
              <a:tr h="370840">
                <a:tc>
                  <a:txBody>
                    <a:bodyPr/>
                    <a:lstStyle/>
                    <a:p>
                      <a:pPr algn="ctr"/>
                      <a:r>
                        <a:rPr lang="fr-FR" sz="1400" dirty="0" smtClean="0"/>
                        <a:t>Votre client est au</a:t>
                      </a:r>
                      <a:r>
                        <a:rPr lang="fr-FR" sz="1400" baseline="0" dirty="0" smtClean="0"/>
                        <a:t> tout début de sa recherche… </a:t>
                      </a:r>
                      <a:endParaRPr lang="fr-FR" sz="1400" dirty="0"/>
                    </a:p>
                  </a:txBody>
                  <a:tcPr anchor="ctr">
                    <a:solidFill>
                      <a:srgbClr val="C00000"/>
                    </a:solidFill>
                  </a:tcPr>
                </a:tc>
                <a:tc>
                  <a:txBody>
                    <a:bodyPr/>
                    <a:lstStyle/>
                    <a:p>
                      <a:pPr algn="ctr"/>
                      <a:r>
                        <a:rPr lang="fr-FR" sz="1400" dirty="0" smtClean="0"/>
                        <a:t>Le projet de votre client est plus avancé… </a:t>
                      </a:r>
                      <a:endParaRPr lang="fr-FR" sz="1400" dirty="0"/>
                    </a:p>
                  </a:txBody>
                  <a:tcPr anchor="ctr">
                    <a:solidFill>
                      <a:srgbClr val="C00000"/>
                    </a:solidFill>
                  </a:tcPr>
                </a:tc>
                <a:extLst>
                  <a:ext uri="{0D108BD9-81ED-4DB2-BD59-A6C34878D82A}">
                    <a16:rowId xmlns:a16="http://schemas.microsoft.com/office/drawing/2014/main" val="1991927929"/>
                  </a:ext>
                </a:extLst>
              </a:tr>
              <a:tr h="370840">
                <a:tc>
                  <a:txBody>
                    <a:bodyPr/>
                    <a:lstStyle/>
                    <a:p>
                      <a:pPr algn="ctr"/>
                      <a:r>
                        <a:rPr lang="fr-FR" sz="1400" dirty="0" smtClean="0"/>
                        <a:t>Prenez vous</a:t>
                      </a:r>
                      <a:r>
                        <a:rPr lang="fr-FR" sz="1400" baseline="0" dirty="0" smtClean="0"/>
                        <a:t> le temps de lui présenter l’intégralité du support des Ateliers des décodeurs, votre client vous en sera reconnaissant ! </a:t>
                      </a:r>
                      <a:endParaRPr lang="fr-FR" sz="1400" dirty="0"/>
                    </a:p>
                  </a:txBody>
                  <a:tcPr anchor="ctr"/>
                </a:tc>
                <a:tc>
                  <a:txBody>
                    <a:bodyPr/>
                    <a:lstStyle/>
                    <a:p>
                      <a:pPr marL="0" indent="0" algn="ctr">
                        <a:buFont typeface="Arial" panose="020B0604020202020204" pitchFamily="34" charset="0"/>
                        <a:buNone/>
                      </a:pPr>
                      <a:r>
                        <a:rPr lang="fr-FR" sz="1400" dirty="0" smtClean="0"/>
                        <a:t>Une question sur les intérêts intercalaires,</a:t>
                      </a:r>
                      <a:r>
                        <a:rPr lang="fr-FR" sz="1400" baseline="0" dirty="0" smtClean="0"/>
                        <a:t> sur la protection du conjoint, le tableau d’amortissement, les déblocages de fonds… ? Présentez les slides relatives à la thématique qui intéresse votre client afin qu’il puisse mieux se projeter. </a:t>
                      </a:r>
                      <a:endParaRPr lang="fr-FR" sz="1400" dirty="0"/>
                    </a:p>
                  </a:txBody>
                  <a:tcPr anchor="ctr"/>
                </a:tc>
                <a:extLst>
                  <a:ext uri="{0D108BD9-81ED-4DB2-BD59-A6C34878D82A}">
                    <a16:rowId xmlns:a16="http://schemas.microsoft.com/office/drawing/2014/main" val="3343417689"/>
                  </a:ext>
                </a:extLst>
              </a:tr>
            </a:tbl>
          </a:graphicData>
        </a:graphic>
      </p:graphicFrame>
    </p:spTree>
    <p:extLst>
      <p:ext uri="{BB962C8B-B14F-4D97-AF65-F5344CB8AC3E}">
        <p14:creationId xmlns:p14="http://schemas.microsoft.com/office/powerpoint/2010/main" val="2355556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98473" y="4572000"/>
            <a:ext cx="8492835" cy="4819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04</a:t>
            </a:r>
            <a:endParaRPr lang="fr-FR" dirty="0"/>
          </a:p>
        </p:txBody>
      </p:sp>
      <p:pic>
        <p:nvPicPr>
          <p:cNvPr id="3" name="Image 2"/>
          <p:cNvPicPr>
            <a:picLocks noChangeAspect="1"/>
          </p:cNvPicPr>
          <p:nvPr/>
        </p:nvPicPr>
        <p:blipFill>
          <a:blip r:embed="rId2"/>
          <a:stretch>
            <a:fillRect/>
          </a:stretch>
        </p:blipFill>
        <p:spPr>
          <a:xfrm>
            <a:off x="4699146" y="1686529"/>
            <a:ext cx="7254869" cy="4590686"/>
          </a:xfrm>
          <a:prstGeom prst="rect">
            <a:avLst/>
          </a:prstGeom>
        </p:spPr>
      </p:pic>
    </p:spTree>
    <p:extLst>
      <p:ext uri="{BB962C8B-B14F-4D97-AF65-F5344CB8AC3E}">
        <p14:creationId xmlns:p14="http://schemas.microsoft.com/office/powerpoint/2010/main" val="2730683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584824" y="581098"/>
            <a:ext cx="10980738" cy="856619"/>
          </a:xfrm>
        </p:spPr>
        <p:txBody>
          <a:bodyPr/>
          <a:lstStyle/>
          <a:p>
            <a:r>
              <a:rPr lang="fr-FR" b="0" dirty="0" smtClean="0">
                <a:solidFill>
                  <a:schemeClr val="tx1"/>
                </a:solidFill>
              </a:rPr>
              <a:t>La CEGC (</a:t>
            </a:r>
            <a:r>
              <a:rPr lang="fr-FR" sz="1800" b="0" dirty="0" smtClean="0">
                <a:solidFill>
                  <a:schemeClr val="tx1"/>
                </a:solidFill>
              </a:rPr>
              <a:t>ex SACCEF</a:t>
            </a:r>
            <a:r>
              <a:rPr lang="fr-FR" b="0" dirty="0" smtClean="0">
                <a:solidFill>
                  <a:schemeClr val="tx1"/>
                </a:solidFill>
              </a:rPr>
              <a:t>) à travers un scoring nous offre la possibilité de nous positionner immédiatement sur le risque</a:t>
            </a:r>
            <a:endParaRPr lang="fr-FR" b="0" dirty="0">
              <a:solidFill>
                <a:schemeClr val="tx1"/>
              </a:solidFill>
            </a:endParaRP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1713078" y="1333473"/>
            <a:ext cx="9188161" cy="369332"/>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Bien sûr, j’ai besoin d’un accord très rapide, pour l’agent immobilier ….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536081" y="1478878"/>
            <a:ext cx="1085166" cy="1389013"/>
          </a:xfrm>
          <a:prstGeom prst="rect">
            <a:avLst/>
          </a:prstGeom>
        </p:spPr>
      </p:pic>
      <p:sp>
        <p:nvSpPr>
          <p:cNvPr id="14" name="Rectangle à coins arrondis 13"/>
          <p:cNvSpPr/>
          <p:nvPr/>
        </p:nvSpPr>
        <p:spPr>
          <a:xfrm>
            <a:off x="1881800" y="1697678"/>
            <a:ext cx="8193931" cy="623270"/>
          </a:xfrm>
          <a:prstGeom prst="wedgeRoundRectCallout">
            <a:avLst>
              <a:gd name="adj1" fmla="val 873"/>
              <a:gd name="adj2" fmla="val 16521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Grâce à </a:t>
            </a:r>
            <a:r>
              <a:rPr lang="fr-FR" b="1" dirty="0" smtClean="0">
                <a:solidFill>
                  <a:srgbClr val="C00000"/>
                </a:solidFill>
              </a:rPr>
              <a:t>CEGC</a:t>
            </a:r>
            <a:r>
              <a:rPr lang="fr-FR" dirty="0" smtClean="0">
                <a:solidFill>
                  <a:schemeClr val="tx1"/>
                </a:solidFill>
              </a:rPr>
              <a:t> je peux avoir un </a:t>
            </a:r>
            <a:r>
              <a:rPr lang="fr-FR" b="1" dirty="0" smtClean="0">
                <a:solidFill>
                  <a:srgbClr val="C00000"/>
                </a:solidFill>
              </a:rPr>
              <a:t>accord immédiat </a:t>
            </a:r>
            <a:endParaRPr lang="fr-FR" b="1" dirty="0">
              <a:solidFill>
                <a:srgbClr val="C00000"/>
              </a:solidFill>
            </a:endParaRP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4676" y="2547646"/>
            <a:ext cx="1219433" cy="299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348059" y="2326007"/>
            <a:ext cx="3078087" cy="523220"/>
          </a:xfrm>
          <a:prstGeom prst="rect">
            <a:avLst/>
          </a:prstGeom>
          <a:noFill/>
        </p:spPr>
        <p:txBody>
          <a:bodyPr wrap="none" lIns="91440" tIns="45720" rIns="91440" bIns="45720">
            <a:spAutoFit/>
          </a:bodyPr>
          <a:lstStyle/>
          <a:p>
            <a:pPr algn="ctr"/>
            <a:r>
              <a:rPr lang="fr-FR" sz="2800" b="1" kern="0" dirty="0">
                <a:solidFill>
                  <a:srgbClr val="C31632"/>
                </a:solidFill>
                <a:latin typeface="Arial Narrow" panose="020B0606020202030204" pitchFamily="34" charset="0"/>
                <a:cs typeface="Arial"/>
              </a:rPr>
              <a:t>Mais seulement si …</a:t>
            </a:r>
          </a:p>
        </p:txBody>
      </p:sp>
      <p:sp>
        <p:nvSpPr>
          <p:cNvPr id="60" name="Rectangle 59">
            <a:extLst>
              <a:ext uri="{FF2B5EF4-FFF2-40B4-BE49-F238E27FC236}">
                <a16:creationId xmlns:a16="http://schemas.microsoft.com/office/drawing/2014/main" id="{E8E55BFE-FD41-405D-8C71-022FF78AF357}"/>
              </a:ext>
            </a:extLst>
          </p:cNvPr>
          <p:cNvSpPr/>
          <p:nvPr/>
        </p:nvSpPr>
        <p:spPr>
          <a:xfrm>
            <a:off x="170360" y="3027910"/>
            <a:ext cx="4064570" cy="1292662"/>
          </a:xfrm>
          <a:prstGeom prst="rect">
            <a:avLst/>
          </a:prstGeom>
        </p:spPr>
        <p:txBody>
          <a:bodyPr wrap="square">
            <a:spAutoFit/>
          </a:bodyPr>
          <a:lstStyle/>
          <a:p>
            <a:pPr marL="0" marR="0" lvl="4" indent="0" algn="l" defTabSz="1219170" rtl="0" eaLnBrk="1" fontAlgn="auto" latinLnBrk="0" hangingPunct="1">
              <a:lnSpc>
                <a:spcPct val="100000"/>
              </a:lnSpc>
              <a:spcBef>
                <a:spcPts val="0"/>
              </a:spcBef>
              <a:spcAft>
                <a:spcPts val="0"/>
              </a:spcAft>
              <a:buClr>
                <a:srgbClr val="DB4B4B"/>
              </a:buClr>
              <a:buSzTx/>
              <a:buFontTx/>
              <a:buNone/>
              <a:tabLst/>
              <a:defRPr/>
            </a:pPr>
            <a:r>
              <a:rPr kumimoji="0" lang="fr-FR" b="1" i="0" u="none" strike="noStrike" kern="0" cap="none" spc="0" normalizeH="0" baseline="0" noProof="0" dirty="0">
                <a:ln>
                  <a:noFill/>
                </a:ln>
                <a:solidFill>
                  <a:srgbClr val="C00000"/>
                </a:solidFill>
                <a:effectLst/>
                <a:uLnTx/>
                <a:uFillTx/>
                <a:latin typeface="Arial Narrow" panose="020B0606020202030204" pitchFamily="34" charset="0"/>
                <a:ea typeface="+mn-ea"/>
                <a:cs typeface="Arial"/>
                <a:sym typeface="Arial"/>
              </a:rPr>
              <a:t>Comptes </a:t>
            </a:r>
          </a:p>
          <a:p>
            <a:pPr marL="0" marR="0" lvl="4" indent="0" algn="l" defTabSz="1219170" rtl="0" eaLnBrk="1" fontAlgn="auto" latinLnBrk="0" hangingPunct="1">
              <a:lnSpc>
                <a:spcPct val="100000"/>
              </a:lnSpc>
              <a:spcBef>
                <a:spcPts val="0"/>
              </a:spcBef>
              <a:spcAft>
                <a:spcPts val="0"/>
              </a:spcAft>
              <a:buClr>
                <a:srgbClr val="DB4B4B"/>
              </a:buClr>
              <a:buSzTx/>
              <a:buFontTx/>
              <a:buNone/>
              <a:tabLst/>
              <a:defRPr/>
            </a:pPr>
            <a:r>
              <a:rPr kumimoji="0" lang="fr-FR" b="1" i="0" u="none" strike="noStrike" kern="0" cap="none" spc="0" normalizeH="0" baseline="0" noProof="0" dirty="0">
                <a:ln>
                  <a:noFill/>
                </a:ln>
                <a:solidFill>
                  <a:srgbClr val="C00000"/>
                </a:solidFill>
                <a:effectLst/>
                <a:uLnTx/>
                <a:uFillTx/>
                <a:latin typeface="Arial Narrow" panose="020B0606020202030204" pitchFamily="34" charset="0"/>
                <a:ea typeface="+mn-ea"/>
                <a:cs typeface="Arial"/>
                <a:sym typeface="Arial"/>
              </a:rPr>
              <a:t>externes </a:t>
            </a:r>
          </a:p>
          <a:p>
            <a:pPr marL="0" marR="0" lvl="4" indent="0" algn="l" defTabSz="1219170" rtl="0" eaLnBrk="1" fontAlgn="auto" latinLnBrk="0" hangingPunct="1">
              <a:lnSpc>
                <a:spcPct val="100000"/>
              </a:lnSpc>
              <a:spcBef>
                <a:spcPts val="0"/>
              </a:spcBef>
              <a:spcAft>
                <a:spcPts val="0"/>
              </a:spcAft>
              <a:buClr>
                <a:srgbClr val="DB4B4B"/>
              </a:buClr>
              <a:buSzTx/>
              <a:buFontTx/>
              <a:buNone/>
              <a:tabLst/>
              <a:defRPr/>
            </a:pPr>
            <a:r>
              <a:rPr kumimoji="0" lang="fr-FR" sz="1400" b="0"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Sont </a:t>
            </a:r>
            <a:r>
              <a:rPr kumimoji="0" lang="fr-FR" sz="1400" b="1"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renseignés</a:t>
            </a:r>
            <a:r>
              <a:rPr kumimoji="0" lang="fr-FR" sz="1400" b="0"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 et </a:t>
            </a:r>
            <a:r>
              <a:rPr kumimoji="0" lang="fr-FR" sz="1400" b="1"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complets</a:t>
            </a:r>
            <a:r>
              <a:rPr kumimoji="0" lang="fr-FR" sz="1400" b="0"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  saisir </a:t>
            </a:r>
            <a:r>
              <a:rPr kumimoji="0" lang="fr-FR" sz="1400" b="0" i="0" u="none" strike="noStrike" kern="0" cap="none" spc="0" normalizeH="0" baseline="0" noProof="0" dirty="0">
                <a:ln>
                  <a:noFill/>
                </a:ln>
                <a:solidFill>
                  <a:schemeClr val="tx1">
                    <a:lumMod val="65000"/>
                    <a:lumOff val="35000"/>
                  </a:schemeClr>
                </a:solidFill>
                <a:effectLst/>
                <a:uLnTx/>
                <a:uFillTx/>
                <a:latin typeface="Arial Narrow" panose="020B0606020202030204" pitchFamily="34" charset="0"/>
                <a:ea typeface="+mn-ea"/>
                <a:cs typeface="Arial"/>
                <a:sym typeface="Arial"/>
              </a:rPr>
              <a:t>les </a:t>
            </a:r>
            <a:r>
              <a:rPr kumimoji="0" lang="fr-FR" sz="1400" b="0"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comptes de l’autre banque  </a:t>
            </a:r>
            <a:r>
              <a:rPr kumimoji="0" lang="fr-FR" sz="1400" b="1" i="0" u="none" strike="noStrike" kern="0" cap="none" spc="0" normalizeH="0" baseline="0" noProof="0" dirty="0">
                <a:ln>
                  <a:noFill/>
                </a:ln>
                <a:solidFill>
                  <a:schemeClr val="tx1">
                    <a:lumMod val="65000"/>
                    <a:lumOff val="35000"/>
                  </a:schemeClr>
                </a:solidFill>
                <a:effectLst/>
                <a:uLnTx/>
                <a:uFillTx/>
                <a:latin typeface="Arial Narrow" panose="020B0606020202030204" pitchFamily="34" charset="0"/>
                <a:ea typeface="+mn-ea"/>
                <a:cs typeface="Arial"/>
                <a:sym typeface="Arial"/>
              </a:rPr>
              <a:t>dans </a:t>
            </a:r>
            <a:r>
              <a:rPr kumimoji="0" lang="fr-FR" sz="1400" b="1"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MYC </a:t>
            </a:r>
            <a:r>
              <a:rPr kumimoji="0" lang="fr-FR" sz="1400" b="0" i="0" u="none" strike="noStrike" kern="0" cap="none" spc="0" normalizeH="0" baseline="0" noProof="0" dirty="0">
                <a:ln>
                  <a:noFill/>
                </a:ln>
                <a:solidFill>
                  <a:schemeClr val="tx1">
                    <a:lumMod val="65000"/>
                    <a:lumOff val="35000"/>
                  </a:schemeClr>
                </a:solidFill>
                <a:effectLst/>
                <a:uLnTx/>
                <a:uFillTx/>
                <a:latin typeface="Arial Narrow" panose="020B0606020202030204" pitchFamily="34" charset="0"/>
                <a:ea typeface="+mn-ea"/>
                <a:cs typeface="Arial"/>
                <a:sym typeface="Arial"/>
              </a:rPr>
              <a:t>: nom de la Banque, soldes des 3 derniers </a:t>
            </a:r>
            <a:r>
              <a:rPr kumimoji="0" lang="fr-FR" sz="1400" b="0" i="0" u="none" strike="noStrike" kern="0" cap="none" spc="0" normalizeH="0" baseline="0" noProof="0" dirty="0" smtClean="0">
                <a:ln>
                  <a:noFill/>
                </a:ln>
                <a:solidFill>
                  <a:schemeClr val="tx1">
                    <a:lumMod val="65000"/>
                    <a:lumOff val="35000"/>
                  </a:schemeClr>
                </a:solidFill>
                <a:effectLst/>
                <a:uLnTx/>
                <a:uFillTx/>
                <a:latin typeface="Arial Narrow" panose="020B0606020202030204" pitchFamily="34" charset="0"/>
                <a:ea typeface="+mn-ea"/>
                <a:cs typeface="Arial"/>
                <a:sym typeface="Arial"/>
              </a:rPr>
              <a:t>mois. </a:t>
            </a:r>
            <a:endParaRPr kumimoji="0" lang="fr-FR" sz="1400" b="0" i="0" u="none" strike="sngStrike" kern="0" cap="none" spc="0" normalizeH="0" baseline="0" noProof="0" dirty="0">
              <a:ln>
                <a:noFill/>
              </a:ln>
              <a:solidFill>
                <a:schemeClr val="tx1">
                  <a:lumMod val="65000"/>
                  <a:lumOff val="35000"/>
                </a:schemeClr>
              </a:solidFill>
              <a:effectLst/>
              <a:uLnTx/>
              <a:uFillTx/>
              <a:latin typeface="Arial Narrow" panose="020B0606020202030204" pitchFamily="34" charset="0"/>
              <a:ea typeface="+mn-ea"/>
              <a:cs typeface="Arial"/>
              <a:sym typeface="Arial"/>
            </a:endParaRPr>
          </a:p>
        </p:txBody>
      </p:sp>
      <p:grpSp>
        <p:nvGrpSpPr>
          <p:cNvPr id="61" name="Groupe 60">
            <a:extLst>
              <a:ext uri="{FF2B5EF4-FFF2-40B4-BE49-F238E27FC236}">
                <a16:creationId xmlns:a16="http://schemas.microsoft.com/office/drawing/2014/main" id="{73D3254C-1ABC-4D16-99F9-664285DD3B77}"/>
              </a:ext>
            </a:extLst>
          </p:cNvPr>
          <p:cNvGrpSpPr/>
          <p:nvPr/>
        </p:nvGrpSpPr>
        <p:grpSpPr>
          <a:xfrm>
            <a:off x="1204309" y="2929786"/>
            <a:ext cx="660491" cy="645067"/>
            <a:chOff x="7164288" y="417470"/>
            <a:chExt cx="460376" cy="446914"/>
          </a:xfrm>
        </p:grpSpPr>
        <p:grpSp>
          <p:nvGrpSpPr>
            <p:cNvPr id="62" name="Groupe 61">
              <a:extLst>
                <a:ext uri="{FF2B5EF4-FFF2-40B4-BE49-F238E27FC236}">
                  <a16:creationId xmlns:a16="http://schemas.microsoft.com/office/drawing/2014/main" id="{1BF007D9-D20A-490B-8F25-D6DA47188570}"/>
                </a:ext>
              </a:extLst>
            </p:cNvPr>
            <p:cNvGrpSpPr/>
            <p:nvPr/>
          </p:nvGrpSpPr>
          <p:grpSpPr>
            <a:xfrm>
              <a:off x="7164288" y="417470"/>
              <a:ext cx="460376" cy="446914"/>
              <a:chOff x="4300538" y="2308225"/>
              <a:chExt cx="542926" cy="527050"/>
            </a:xfrm>
          </p:grpSpPr>
          <p:sp>
            <p:nvSpPr>
              <p:cNvPr id="71" name="Line 24">
                <a:extLst>
                  <a:ext uri="{FF2B5EF4-FFF2-40B4-BE49-F238E27FC236}">
                    <a16:creationId xmlns:a16="http://schemas.microsoft.com/office/drawing/2014/main" id="{F9A72F44-BAF4-4048-AAD1-F144EAFA4E58}"/>
                  </a:ext>
                </a:extLst>
              </p:cNvPr>
              <p:cNvSpPr>
                <a:spLocks noChangeShapeType="1"/>
              </p:cNvSpPr>
              <p:nvPr/>
            </p:nvSpPr>
            <p:spPr bwMode="auto">
              <a:xfrm>
                <a:off x="4362451" y="2835275"/>
                <a:ext cx="4810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2" name="Line 25">
                <a:extLst>
                  <a:ext uri="{FF2B5EF4-FFF2-40B4-BE49-F238E27FC236}">
                    <a16:creationId xmlns:a16="http://schemas.microsoft.com/office/drawing/2014/main" id="{545E4693-7D68-4A27-9A80-949CF60FE99A}"/>
                  </a:ext>
                </a:extLst>
              </p:cNvPr>
              <p:cNvSpPr>
                <a:spLocks noChangeShapeType="1"/>
              </p:cNvSpPr>
              <p:nvPr/>
            </p:nvSpPr>
            <p:spPr bwMode="auto">
              <a:xfrm>
                <a:off x="4300538" y="2835275"/>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3" name="Freeform 40">
                <a:extLst>
                  <a:ext uri="{FF2B5EF4-FFF2-40B4-BE49-F238E27FC236}">
                    <a16:creationId xmlns:a16="http://schemas.microsoft.com/office/drawing/2014/main" id="{715A5D30-EE6E-4BCB-AE38-8B283A2AAD5A}"/>
                  </a:ext>
                </a:extLst>
              </p:cNvPr>
              <p:cNvSpPr>
                <a:spLocks/>
              </p:cNvSpPr>
              <p:nvPr/>
            </p:nvSpPr>
            <p:spPr bwMode="auto">
              <a:xfrm>
                <a:off x="4387851" y="2308225"/>
                <a:ext cx="411163" cy="527050"/>
              </a:xfrm>
              <a:custGeom>
                <a:avLst/>
                <a:gdLst>
                  <a:gd name="T0" fmla="*/ 0 w 127"/>
                  <a:gd name="T1" fmla="*/ 18 h 163"/>
                  <a:gd name="T2" fmla="*/ 0 w 127"/>
                  <a:gd name="T3" fmla="*/ 10 h 163"/>
                  <a:gd name="T4" fmla="*/ 9 w 127"/>
                  <a:gd name="T5" fmla="*/ 0 h 163"/>
                  <a:gd name="T6" fmla="*/ 117 w 127"/>
                  <a:gd name="T7" fmla="*/ 0 h 163"/>
                  <a:gd name="T8" fmla="*/ 127 w 127"/>
                  <a:gd name="T9" fmla="*/ 10 h 163"/>
                  <a:gd name="T10" fmla="*/ 127 w 127"/>
                  <a:gd name="T11" fmla="*/ 153 h 163"/>
                  <a:gd name="T12" fmla="*/ 117 w 127"/>
                  <a:gd name="T13" fmla="*/ 163 h 163"/>
                  <a:gd name="T14" fmla="*/ 9 w 127"/>
                  <a:gd name="T15" fmla="*/ 163 h 163"/>
                  <a:gd name="T16" fmla="*/ 0 w 127"/>
                  <a:gd name="T17" fmla="*/ 153 h 163"/>
                  <a:gd name="T18" fmla="*/ 0 w 127"/>
                  <a:gd name="T19" fmla="*/ 3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63">
                    <a:moveTo>
                      <a:pt x="0" y="18"/>
                    </a:moveTo>
                    <a:cubicBezTo>
                      <a:pt x="0" y="10"/>
                      <a:pt x="0" y="10"/>
                      <a:pt x="0" y="10"/>
                    </a:cubicBezTo>
                    <a:cubicBezTo>
                      <a:pt x="0" y="5"/>
                      <a:pt x="4" y="0"/>
                      <a:pt x="9" y="0"/>
                    </a:cubicBezTo>
                    <a:cubicBezTo>
                      <a:pt x="117" y="0"/>
                      <a:pt x="117" y="0"/>
                      <a:pt x="117" y="0"/>
                    </a:cubicBezTo>
                    <a:cubicBezTo>
                      <a:pt x="122" y="0"/>
                      <a:pt x="127" y="5"/>
                      <a:pt x="127" y="10"/>
                    </a:cubicBezTo>
                    <a:cubicBezTo>
                      <a:pt x="127" y="153"/>
                      <a:pt x="127" y="153"/>
                      <a:pt x="127" y="153"/>
                    </a:cubicBezTo>
                    <a:cubicBezTo>
                      <a:pt x="127" y="159"/>
                      <a:pt x="122" y="163"/>
                      <a:pt x="117" y="163"/>
                    </a:cubicBezTo>
                    <a:cubicBezTo>
                      <a:pt x="9" y="163"/>
                      <a:pt x="9" y="163"/>
                      <a:pt x="9" y="163"/>
                    </a:cubicBezTo>
                    <a:cubicBezTo>
                      <a:pt x="4" y="163"/>
                      <a:pt x="0" y="159"/>
                      <a:pt x="0" y="153"/>
                    </a:cubicBezTo>
                    <a:cubicBezTo>
                      <a:pt x="0" y="31"/>
                      <a:pt x="0" y="31"/>
                      <a:pt x="0" y="3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4" name="Freeform 41">
                <a:extLst>
                  <a:ext uri="{FF2B5EF4-FFF2-40B4-BE49-F238E27FC236}">
                    <a16:creationId xmlns:a16="http://schemas.microsoft.com/office/drawing/2014/main" id="{C3B82A9D-E9E0-40D3-A9D6-4B0F8B98F951}"/>
                  </a:ext>
                </a:extLst>
              </p:cNvPr>
              <p:cNvSpPr>
                <a:spLocks/>
              </p:cNvSpPr>
              <p:nvPr/>
            </p:nvSpPr>
            <p:spPr bwMode="auto">
              <a:xfrm>
                <a:off x="4413251" y="2336800"/>
                <a:ext cx="355600" cy="423863"/>
              </a:xfrm>
              <a:custGeom>
                <a:avLst/>
                <a:gdLst>
                  <a:gd name="T0" fmla="*/ 171 w 224"/>
                  <a:gd name="T1" fmla="*/ 267 h 267"/>
                  <a:gd name="T2" fmla="*/ 0 w 224"/>
                  <a:gd name="T3" fmla="*/ 267 h 267"/>
                  <a:gd name="T4" fmla="*/ 0 w 224"/>
                  <a:gd name="T5" fmla="*/ 0 h 267"/>
                  <a:gd name="T6" fmla="*/ 224 w 224"/>
                  <a:gd name="T7" fmla="*/ 0 h 267"/>
                  <a:gd name="T8" fmla="*/ 224 w 224"/>
                  <a:gd name="T9" fmla="*/ 267 h 267"/>
                  <a:gd name="T10" fmla="*/ 202 w 224"/>
                  <a:gd name="T11" fmla="*/ 267 h 267"/>
                </a:gdLst>
                <a:ahLst/>
                <a:cxnLst>
                  <a:cxn ang="0">
                    <a:pos x="T0" y="T1"/>
                  </a:cxn>
                  <a:cxn ang="0">
                    <a:pos x="T2" y="T3"/>
                  </a:cxn>
                  <a:cxn ang="0">
                    <a:pos x="T4" y="T5"/>
                  </a:cxn>
                  <a:cxn ang="0">
                    <a:pos x="T6" y="T7"/>
                  </a:cxn>
                  <a:cxn ang="0">
                    <a:pos x="T8" y="T9"/>
                  </a:cxn>
                  <a:cxn ang="0">
                    <a:pos x="T10" y="T11"/>
                  </a:cxn>
                </a:cxnLst>
                <a:rect l="0" t="0" r="r" b="b"/>
                <a:pathLst>
                  <a:path w="224" h="267">
                    <a:moveTo>
                      <a:pt x="171" y="267"/>
                    </a:moveTo>
                    <a:lnTo>
                      <a:pt x="0" y="267"/>
                    </a:lnTo>
                    <a:lnTo>
                      <a:pt x="0" y="0"/>
                    </a:lnTo>
                    <a:lnTo>
                      <a:pt x="224" y="0"/>
                    </a:lnTo>
                    <a:lnTo>
                      <a:pt x="224" y="267"/>
                    </a:lnTo>
                    <a:lnTo>
                      <a:pt x="202" y="267"/>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3" name="Groupe 62">
              <a:extLst>
                <a:ext uri="{FF2B5EF4-FFF2-40B4-BE49-F238E27FC236}">
                  <a16:creationId xmlns:a16="http://schemas.microsoft.com/office/drawing/2014/main" id="{FBE7FE57-6422-47BD-9A17-F38E89B2D0A3}"/>
                </a:ext>
              </a:extLst>
            </p:cNvPr>
            <p:cNvGrpSpPr/>
            <p:nvPr/>
          </p:nvGrpSpPr>
          <p:grpSpPr>
            <a:xfrm>
              <a:off x="7296783" y="512647"/>
              <a:ext cx="237808" cy="237808"/>
              <a:chOff x="7277277" y="494651"/>
              <a:chExt cx="335553" cy="335553"/>
            </a:xfrm>
          </p:grpSpPr>
          <p:sp>
            <p:nvSpPr>
              <p:cNvPr id="64" name="Line 78">
                <a:extLst>
                  <a:ext uri="{FF2B5EF4-FFF2-40B4-BE49-F238E27FC236}">
                    <a16:creationId xmlns:a16="http://schemas.microsoft.com/office/drawing/2014/main" id="{ED8F498E-D681-49FC-8B36-0744E93561C3}"/>
                  </a:ext>
                </a:extLst>
              </p:cNvPr>
              <p:cNvSpPr>
                <a:spLocks noChangeShapeType="1"/>
              </p:cNvSpPr>
              <p:nvPr/>
            </p:nvSpPr>
            <p:spPr bwMode="auto">
              <a:xfrm>
                <a:off x="7350756" y="494651"/>
                <a:ext cx="186146"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5" name="Line 79">
                <a:extLst>
                  <a:ext uri="{FF2B5EF4-FFF2-40B4-BE49-F238E27FC236}">
                    <a16:creationId xmlns:a16="http://schemas.microsoft.com/office/drawing/2014/main" id="{B045A103-9AE4-4FD0-B64F-47E1DC1C5431}"/>
                  </a:ext>
                </a:extLst>
              </p:cNvPr>
              <p:cNvSpPr>
                <a:spLocks noChangeShapeType="1"/>
              </p:cNvSpPr>
              <p:nvPr/>
            </p:nvSpPr>
            <p:spPr bwMode="auto">
              <a:xfrm>
                <a:off x="7277277" y="565680"/>
                <a:ext cx="284118"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6" name="Line 80">
                <a:extLst>
                  <a:ext uri="{FF2B5EF4-FFF2-40B4-BE49-F238E27FC236}">
                    <a16:creationId xmlns:a16="http://schemas.microsoft.com/office/drawing/2014/main" id="{7646AF68-79DE-4E7E-8C9F-57F2E4271B85}"/>
                  </a:ext>
                </a:extLst>
              </p:cNvPr>
              <p:cNvSpPr>
                <a:spLocks noChangeShapeType="1"/>
              </p:cNvSpPr>
              <p:nvPr/>
            </p:nvSpPr>
            <p:spPr bwMode="auto">
              <a:xfrm>
                <a:off x="7277277" y="619565"/>
                <a:ext cx="279220"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7" name="Line 81">
                <a:extLst>
                  <a:ext uri="{FF2B5EF4-FFF2-40B4-BE49-F238E27FC236}">
                    <a16:creationId xmlns:a16="http://schemas.microsoft.com/office/drawing/2014/main" id="{BF5017B5-7175-4696-847A-B5A6E660C4CB}"/>
                  </a:ext>
                </a:extLst>
              </p:cNvPr>
              <p:cNvSpPr>
                <a:spLocks noChangeShapeType="1"/>
              </p:cNvSpPr>
              <p:nvPr/>
            </p:nvSpPr>
            <p:spPr bwMode="auto">
              <a:xfrm>
                <a:off x="7277277" y="778770"/>
                <a:ext cx="284118"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8" name="Line 82">
                <a:extLst>
                  <a:ext uri="{FF2B5EF4-FFF2-40B4-BE49-F238E27FC236}">
                    <a16:creationId xmlns:a16="http://schemas.microsoft.com/office/drawing/2014/main" id="{D2DC0294-543B-4AD1-83A6-857E3DC21978}"/>
                  </a:ext>
                </a:extLst>
              </p:cNvPr>
              <p:cNvSpPr>
                <a:spLocks noChangeShapeType="1"/>
              </p:cNvSpPr>
              <p:nvPr/>
            </p:nvSpPr>
            <p:spPr bwMode="auto">
              <a:xfrm>
                <a:off x="7277277" y="830204"/>
                <a:ext cx="159203"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 name="Line 83">
                <a:extLst>
                  <a:ext uri="{FF2B5EF4-FFF2-40B4-BE49-F238E27FC236}">
                    <a16:creationId xmlns:a16="http://schemas.microsoft.com/office/drawing/2014/main" id="{2768EDC9-8BEC-42A9-BFCE-15FF42FD7236}"/>
                  </a:ext>
                </a:extLst>
              </p:cNvPr>
              <p:cNvSpPr>
                <a:spLocks noChangeShapeType="1"/>
              </p:cNvSpPr>
              <p:nvPr/>
            </p:nvSpPr>
            <p:spPr bwMode="auto">
              <a:xfrm>
                <a:off x="7277277" y="668551"/>
                <a:ext cx="289017"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Line 84">
                <a:extLst>
                  <a:ext uri="{FF2B5EF4-FFF2-40B4-BE49-F238E27FC236}">
                    <a16:creationId xmlns:a16="http://schemas.microsoft.com/office/drawing/2014/main" id="{82587C7F-0F8D-4229-BCAD-E404FF324097}"/>
                  </a:ext>
                </a:extLst>
              </p:cNvPr>
              <p:cNvSpPr>
                <a:spLocks noChangeShapeType="1"/>
              </p:cNvSpPr>
              <p:nvPr/>
            </p:nvSpPr>
            <p:spPr bwMode="auto">
              <a:xfrm>
                <a:off x="7277277" y="724885"/>
                <a:ext cx="335553"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76" name="Groupe 75">
            <a:extLst>
              <a:ext uri="{FF2B5EF4-FFF2-40B4-BE49-F238E27FC236}">
                <a16:creationId xmlns:a16="http://schemas.microsoft.com/office/drawing/2014/main" id="{99C63C0A-3F0F-4392-BED3-DA1B912DB733}"/>
              </a:ext>
            </a:extLst>
          </p:cNvPr>
          <p:cNvGrpSpPr/>
          <p:nvPr/>
        </p:nvGrpSpPr>
        <p:grpSpPr>
          <a:xfrm>
            <a:off x="4576784" y="4940950"/>
            <a:ext cx="607434" cy="731462"/>
            <a:chOff x="2305371" y="3268502"/>
            <a:chExt cx="610236" cy="814664"/>
          </a:xfrm>
        </p:grpSpPr>
        <p:grpSp>
          <p:nvGrpSpPr>
            <p:cNvPr id="78" name="Groupe 77">
              <a:extLst>
                <a:ext uri="{FF2B5EF4-FFF2-40B4-BE49-F238E27FC236}">
                  <a16:creationId xmlns:a16="http://schemas.microsoft.com/office/drawing/2014/main" id="{1BED9B4E-53EB-48DF-9E0C-EB61C12D97CB}"/>
                </a:ext>
              </a:extLst>
            </p:cNvPr>
            <p:cNvGrpSpPr/>
            <p:nvPr/>
          </p:nvGrpSpPr>
          <p:grpSpPr>
            <a:xfrm>
              <a:off x="2305371" y="3268502"/>
              <a:ext cx="610236" cy="814664"/>
              <a:chOff x="6513751" y="2578021"/>
              <a:chExt cx="317500" cy="423862"/>
            </a:xfrm>
          </p:grpSpPr>
          <p:sp>
            <p:nvSpPr>
              <p:cNvPr id="80" name="Freeform 187">
                <a:extLst>
                  <a:ext uri="{FF2B5EF4-FFF2-40B4-BE49-F238E27FC236}">
                    <a16:creationId xmlns:a16="http://schemas.microsoft.com/office/drawing/2014/main" id="{74D012CD-095E-4213-9883-970BB5DB4B5F}"/>
                  </a:ext>
                </a:extLst>
              </p:cNvPr>
              <p:cNvSpPr>
                <a:spLocks/>
              </p:cNvSpPr>
              <p:nvPr/>
            </p:nvSpPr>
            <p:spPr bwMode="auto">
              <a:xfrm>
                <a:off x="6645514" y="2670096"/>
                <a:ext cx="114300" cy="204788"/>
              </a:xfrm>
              <a:custGeom>
                <a:avLst/>
                <a:gdLst>
                  <a:gd name="T0" fmla="*/ 62 w 65"/>
                  <a:gd name="T1" fmla="*/ 112 h 112"/>
                  <a:gd name="T2" fmla="*/ 62 w 65"/>
                  <a:gd name="T3" fmla="*/ 80 h 112"/>
                  <a:gd name="T4" fmla="*/ 6 w 65"/>
                  <a:gd name="T5" fmla="*/ 0 h 112"/>
                  <a:gd name="T6" fmla="*/ 0 w 65"/>
                  <a:gd name="T7" fmla="*/ 0 h 112"/>
                </a:gdLst>
                <a:ahLst/>
                <a:cxnLst>
                  <a:cxn ang="0">
                    <a:pos x="T0" y="T1"/>
                  </a:cxn>
                  <a:cxn ang="0">
                    <a:pos x="T2" y="T3"/>
                  </a:cxn>
                  <a:cxn ang="0">
                    <a:pos x="T4" y="T5"/>
                  </a:cxn>
                  <a:cxn ang="0">
                    <a:pos x="T6" y="T7"/>
                  </a:cxn>
                </a:cxnLst>
                <a:rect l="0" t="0" r="r" b="b"/>
                <a:pathLst>
                  <a:path w="65" h="112">
                    <a:moveTo>
                      <a:pt x="62" y="112"/>
                    </a:moveTo>
                    <a:cubicBezTo>
                      <a:pt x="62" y="93"/>
                      <a:pt x="62" y="80"/>
                      <a:pt x="62" y="80"/>
                    </a:cubicBezTo>
                    <a:cubicBezTo>
                      <a:pt x="62" y="80"/>
                      <a:pt x="65" y="0"/>
                      <a:pt x="6" y="0"/>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1" name="Line 188">
                <a:extLst>
                  <a:ext uri="{FF2B5EF4-FFF2-40B4-BE49-F238E27FC236}">
                    <a16:creationId xmlns:a16="http://schemas.microsoft.com/office/drawing/2014/main" id="{A72C2D00-C7B7-4043-B572-C2369E9C7E3F}"/>
                  </a:ext>
                </a:extLst>
              </p:cNvPr>
              <p:cNvSpPr>
                <a:spLocks noChangeShapeType="1"/>
              </p:cNvSpPr>
              <p:nvPr/>
            </p:nvSpPr>
            <p:spPr bwMode="auto">
              <a:xfrm>
                <a:off x="6513751" y="2986008"/>
                <a:ext cx="20320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2" name="Freeform 189">
                <a:extLst>
                  <a:ext uri="{FF2B5EF4-FFF2-40B4-BE49-F238E27FC236}">
                    <a16:creationId xmlns:a16="http://schemas.microsoft.com/office/drawing/2014/main" id="{1938524D-0E74-470A-8639-28B43625DB04}"/>
                  </a:ext>
                </a:extLst>
              </p:cNvPr>
              <p:cNvSpPr>
                <a:spLocks/>
              </p:cNvSpPr>
              <p:nvPr/>
            </p:nvSpPr>
            <p:spPr bwMode="auto">
              <a:xfrm>
                <a:off x="6513751" y="2658983"/>
                <a:ext cx="100013" cy="123825"/>
              </a:xfrm>
              <a:custGeom>
                <a:avLst/>
                <a:gdLst>
                  <a:gd name="T0" fmla="*/ 57 w 57"/>
                  <a:gd name="T1" fmla="*/ 5 h 68"/>
                  <a:gd name="T2" fmla="*/ 0 w 57"/>
                  <a:gd name="T3" fmla="*/ 68 h 68"/>
                </a:gdLst>
                <a:ahLst/>
                <a:cxnLst>
                  <a:cxn ang="0">
                    <a:pos x="T0" y="T1"/>
                  </a:cxn>
                  <a:cxn ang="0">
                    <a:pos x="T2" y="T3"/>
                  </a:cxn>
                </a:cxnLst>
                <a:rect l="0" t="0" r="r" b="b"/>
                <a:pathLst>
                  <a:path w="57" h="68">
                    <a:moveTo>
                      <a:pt x="57" y="5"/>
                    </a:moveTo>
                    <a:cubicBezTo>
                      <a:pt x="57" y="5"/>
                      <a:pt x="9" y="0"/>
                      <a:pt x="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3" name="Freeform 190">
                <a:extLst>
                  <a:ext uri="{FF2B5EF4-FFF2-40B4-BE49-F238E27FC236}">
                    <a16:creationId xmlns:a16="http://schemas.microsoft.com/office/drawing/2014/main" id="{1BE76993-E56B-4552-ABB4-B479F028F719}"/>
                  </a:ext>
                </a:extLst>
              </p:cNvPr>
              <p:cNvSpPr>
                <a:spLocks/>
              </p:cNvSpPr>
              <p:nvPr/>
            </p:nvSpPr>
            <p:spPr bwMode="auto">
              <a:xfrm>
                <a:off x="6591539" y="2578021"/>
                <a:ext cx="100013" cy="92075"/>
              </a:xfrm>
              <a:custGeom>
                <a:avLst/>
                <a:gdLst>
                  <a:gd name="T0" fmla="*/ 41 w 57"/>
                  <a:gd name="T1" fmla="*/ 50 h 50"/>
                  <a:gd name="T2" fmla="*/ 57 w 57"/>
                  <a:gd name="T3" fmla="*/ 18 h 50"/>
                  <a:gd name="T4" fmla="*/ 0 w 57"/>
                  <a:gd name="T5" fmla="*/ 16 h 50"/>
                </a:gdLst>
                <a:ahLst/>
                <a:cxnLst>
                  <a:cxn ang="0">
                    <a:pos x="T0" y="T1"/>
                  </a:cxn>
                  <a:cxn ang="0">
                    <a:pos x="T2" y="T3"/>
                  </a:cxn>
                  <a:cxn ang="0">
                    <a:pos x="T4" y="T5"/>
                  </a:cxn>
                </a:cxnLst>
                <a:rect l="0" t="0" r="r" b="b"/>
                <a:pathLst>
                  <a:path w="57" h="50">
                    <a:moveTo>
                      <a:pt x="41" y="50"/>
                    </a:moveTo>
                    <a:cubicBezTo>
                      <a:pt x="57" y="18"/>
                      <a:pt x="57" y="18"/>
                      <a:pt x="57" y="18"/>
                    </a:cubicBezTo>
                    <a:cubicBezTo>
                      <a:pt x="57" y="18"/>
                      <a:pt x="29" y="0"/>
                      <a:pt x="0" y="1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Line 191">
                <a:extLst>
                  <a:ext uri="{FF2B5EF4-FFF2-40B4-BE49-F238E27FC236}">
                    <a16:creationId xmlns:a16="http://schemas.microsoft.com/office/drawing/2014/main" id="{C7222236-815F-43A8-990D-18CC709B124E}"/>
                  </a:ext>
                </a:extLst>
              </p:cNvPr>
              <p:cNvSpPr>
                <a:spLocks noChangeShapeType="1"/>
              </p:cNvSpPr>
              <p:nvPr/>
            </p:nvSpPr>
            <p:spPr bwMode="auto">
              <a:xfrm>
                <a:off x="6580426" y="2616121"/>
                <a:ext cx="20638" cy="508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5" name="Line 192">
                <a:extLst>
                  <a:ext uri="{FF2B5EF4-FFF2-40B4-BE49-F238E27FC236}">
                    <a16:creationId xmlns:a16="http://schemas.microsoft.com/office/drawing/2014/main" id="{D0346E65-7966-4137-B73B-C88FFD5BCF13}"/>
                  </a:ext>
                </a:extLst>
              </p:cNvPr>
              <p:cNvSpPr>
                <a:spLocks noChangeShapeType="1"/>
              </p:cNvSpPr>
              <p:nvPr/>
            </p:nvSpPr>
            <p:spPr bwMode="auto">
              <a:xfrm>
                <a:off x="6634401" y="2609771"/>
                <a:ext cx="0" cy="492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6" name="Line 193">
                <a:extLst>
                  <a:ext uri="{FF2B5EF4-FFF2-40B4-BE49-F238E27FC236}">
                    <a16:creationId xmlns:a16="http://schemas.microsoft.com/office/drawing/2014/main" id="{B80172D3-BA04-42A6-843D-91E7F5872DA3}"/>
                  </a:ext>
                </a:extLst>
              </p:cNvPr>
              <p:cNvSpPr>
                <a:spLocks noChangeShapeType="1"/>
              </p:cNvSpPr>
              <p:nvPr/>
            </p:nvSpPr>
            <p:spPr bwMode="auto">
              <a:xfrm>
                <a:off x="6610589" y="2619296"/>
                <a:ext cx="952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87" name="Groupe 86">
                <a:extLst>
                  <a:ext uri="{FF2B5EF4-FFF2-40B4-BE49-F238E27FC236}">
                    <a16:creationId xmlns:a16="http://schemas.microsoft.com/office/drawing/2014/main" id="{DC2C9855-2553-4923-B918-290FE41BC806}"/>
                  </a:ext>
                </a:extLst>
              </p:cNvPr>
              <p:cNvGrpSpPr/>
              <p:nvPr/>
            </p:nvGrpSpPr>
            <p:grpSpPr>
              <a:xfrm>
                <a:off x="6565699" y="2761378"/>
                <a:ext cx="113774" cy="138561"/>
                <a:chOff x="6565699" y="2761378"/>
                <a:chExt cx="113774" cy="138561"/>
              </a:xfrm>
            </p:grpSpPr>
            <p:sp>
              <p:nvSpPr>
                <p:cNvPr id="99" name="Freeform 195">
                  <a:extLst>
                    <a:ext uri="{FF2B5EF4-FFF2-40B4-BE49-F238E27FC236}">
                      <a16:creationId xmlns:a16="http://schemas.microsoft.com/office/drawing/2014/main" id="{1E488A9E-FF11-4A4B-86A2-FD7055CE5C10}"/>
                    </a:ext>
                  </a:extLst>
                </p:cNvPr>
                <p:cNvSpPr>
                  <a:spLocks/>
                </p:cNvSpPr>
                <p:nvPr/>
              </p:nvSpPr>
              <p:spPr bwMode="auto">
                <a:xfrm>
                  <a:off x="6591539" y="2761378"/>
                  <a:ext cx="87934" cy="138561"/>
                </a:xfrm>
                <a:custGeom>
                  <a:avLst/>
                  <a:gdLst>
                    <a:gd name="T0" fmla="*/ 30 w 30"/>
                    <a:gd name="T1" fmla="*/ 44 h 45"/>
                    <a:gd name="T2" fmla="*/ 23 w 30"/>
                    <a:gd name="T3" fmla="*/ 45 h 45"/>
                    <a:gd name="T4" fmla="*/ 0 w 30"/>
                    <a:gd name="T5" fmla="*/ 23 h 45"/>
                    <a:gd name="T6" fmla="*/ 23 w 30"/>
                    <a:gd name="T7" fmla="*/ 0 h 45"/>
                    <a:gd name="T8" fmla="*/ 29 w 30"/>
                    <a:gd name="T9" fmla="*/ 0 h 45"/>
                  </a:gdLst>
                  <a:ahLst/>
                  <a:cxnLst>
                    <a:cxn ang="0">
                      <a:pos x="T0" y="T1"/>
                    </a:cxn>
                    <a:cxn ang="0">
                      <a:pos x="T2" y="T3"/>
                    </a:cxn>
                    <a:cxn ang="0">
                      <a:pos x="T4" y="T5"/>
                    </a:cxn>
                    <a:cxn ang="0">
                      <a:pos x="T6" y="T7"/>
                    </a:cxn>
                    <a:cxn ang="0">
                      <a:pos x="T8" y="T9"/>
                    </a:cxn>
                  </a:cxnLst>
                  <a:rect l="0" t="0" r="r" b="b"/>
                  <a:pathLst>
                    <a:path w="30" h="45">
                      <a:moveTo>
                        <a:pt x="30" y="44"/>
                      </a:moveTo>
                      <a:cubicBezTo>
                        <a:pt x="27" y="45"/>
                        <a:pt x="25" y="45"/>
                        <a:pt x="23" y="45"/>
                      </a:cubicBezTo>
                      <a:cubicBezTo>
                        <a:pt x="10" y="45"/>
                        <a:pt x="0" y="35"/>
                        <a:pt x="0" y="23"/>
                      </a:cubicBezTo>
                      <a:cubicBezTo>
                        <a:pt x="0" y="10"/>
                        <a:pt x="10" y="0"/>
                        <a:pt x="23" y="0"/>
                      </a:cubicBezTo>
                      <a:cubicBezTo>
                        <a:pt x="25" y="0"/>
                        <a:pt x="27" y="0"/>
                        <a:pt x="29" y="0"/>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0" name="Line 196">
                  <a:extLst>
                    <a:ext uri="{FF2B5EF4-FFF2-40B4-BE49-F238E27FC236}">
                      <a16:creationId xmlns:a16="http://schemas.microsoft.com/office/drawing/2014/main" id="{75DA5580-26A7-45ED-972E-290A22EA90A7}"/>
                    </a:ext>
                  </a:extLst>
                </p:cNvPr>
                <p:cNvSpPr>
                  <a:spLocks noChangeShapeType="1"/>
                </p:cNvSpPr>
                <p:nvPr/>
              </p:nvSpPr>
              <p:spPr bwMode="auto">
                <a:xfrm>
                  <a:off x="6565699" y="2817682"/>
                  <a:ext cx="93263" cy="1"/>
                </a:xfrm>
                <a:prstGeom prst="line">
                  <a:avLst/>
                </a:prstGeom>
                <a:noFill/>
                <a:ln w="9525" cap="rnd">
                  <a:solidFill>
                    <a:srgbClr val="6694C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1" name="Line 197">
                  <a:extLst>
                    <a:ext uri="{FF2B5EF4-FFF2-40B4-BE49-F238E27FC236}">
                      <a16:creationId xmlns:a16="http://schemas.microsoft.com/office/drawing/2014/main" id="{368CF8A1-4271-41A0-9C8E-B2676C2D1EFD}"/>
                    </a:ext>
                  </a:extLst>
                </p:cNvPr>
                <p:cNvSpPr>
                  <a:spLocks noChangeShapeType="1"/>
                </p:cNvSpPr>
                <p:nvPr/>
              </p:nvSpPr>
              <p:spPr bwMode="auto">
                <a:xfrm>
                  <a:off x="6565700" y="2831964"/>
                  <a:ext cx="93263" cy="1"/>
                </a:xfrm>
                <a:prstGeom prst="line">
                  <a:avLst/>
                </a:prstGeom>
                <a:noFill/>
                <a:ln w="9525" cap="rnd">
                  <a:solidFill>
                    <a:srgbClr val="6694C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88" name="Line 209">
                <a:extLst>
                  <a:ext uri="{FF2B5EF4-FFF2-40B4-BE49-F238E27FC236}">
                    <a16:creationId xmlns:a16="http://schemas.microsoft.com/office/drawing/2014/main" id="{526E1D45-BA2A-4FBD-95F3-527B53CB7D73}"/>
                  </a:ext>
                </a:extLst>
              </p:cNvPr>
              <p:cNvSpPr>
                <a:spLocks noChangeShapeType="1"/>
              </p:cNvSpPr>
              <p:nvPr/>
            </p:nvSpPr>
            <p:spPr bwMode="auto">
              <a:xfrm>
                <a:off x="6567726" y="281773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9" name="Line 216">
                <a:extLst>
                  <a:ext uri="{FF2B5EF4-FFF2-40B4-BE49-F238E27FC236}">
                    <a16:creationId xmlns:a16="http://schemas.microsoft.com/office/drawing/2014/main" id="{2EEAB68E-F853-48A8-B7E0-022313932550}"/>
                  </a:ext>
                </a:extLst>
              </p:cNvPr>
              <p:cNvSpPr>
                <a:spLocks noChangeShapeType="1"/>
              </p:cNvSpPr>
              <p:nvPr/>
            </p:nvSpPr>
            <p:spPr bwMode="auto">
              <a:xfrm>
                <a:off x="6831251" y="2909808"/>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Line 217">
                <a:extLst>
                  <a:ext uri="{FF2B5EF4-FFF2-40B4-BE49-F238E27FC236}">
                    <a16:creationId xmlns:a16="http://schemas.microsoft.com/office/drawing/2014/main" id="{D4CFF30A-196E-4D9B-BED8-C1D13F111DC0}"/>
                  </a:ext>
                </a:extLst>
              </p:cNvPr>
              <p:cNvSpPr>
                <a:spLocks noChangeShapeType="1"/>
              </p:cNvSpPr>
              <p:nvPr/>
            </p:nvSpPr>
            <p:spPr bwMode="auto">
              <a:xfrm flipH="1">
                <a:off x="6761401" y="2654221"/>
                <a:ext cx="31750" cy="238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1" name="Line 218">
                <a:extLst>
                  <a:ext uri="{FF2B5EF4-FFF2-40B4-BE49-F238E27FC236}">
                    <a16:creationId xmlns:a16="http://schemas.microsoft.com/office/drawing/2014/main" id="{4D38C410-6AF5-4987-8ABF-A5D4C70CD463}"/>
                  </a:ext>
                </a:extLst>
              </p:cNvPr>
              <p:cNvSpPr>
                <a:spLocks noChangeShapeType="1"/>
              </p:cNvSpPr>
              <p:nvPr/>
            </p:nvSpPr>
            <p:spPr bwMode="auto">
              <a:xfrm flipH="1">
                <a:off x="6782039" y="2717721"/>
                <a:ext cx="30163" cy="31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2" name="Line 219">
                <a:extLst>
                  <a:ext uri="{FF2B5EF4-FFF2-40B4-BE49-F238E27FC236}">
                    <a16:creationId xmlns:a16="http://schemas.microsoft.com/office/drawing/2014/main" id="{CD8B90B5-7CE3-4402-92B5-339D176CD0AF}"/>
                  </a:ext>
                </a:extLst>
              </p:cNvPr>
              <p:cNvSpPr>
                <a:spLocks noChangeShapeType="1"/>
              </p:cNvSpPr>
              <p:nvPr/>
            </p:nvSpPr>
            <p:spPr bwMode="auto">
              <a:xfrm flipH="1">
                <a:off x="6728064" y="2625646"/>
                <a:ext cx="6350"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3" name="Line 220">
                <a:extLst>
                  <a:ext uri="{FF2B5EF4-FFF2-40B4-BE49-F238E27FC236}">
                    <a16:creationId xmlns:a16="http://schemas.microsoft.com/office/drawing/2014/main" id="{F2577C85-EADA-4019-9DE3-F48D64F3BC02}"/>
                  </a:ext>
                </a:extLst>
              </p:cNvPr>
              <p:cNvSpPr>
                <a:spLocks noChangeShapeType="1"/>
              </p:cNvSpPr>
              <p:nvPr/>
            </p:nvSpPr>
            <p:spPr bwMode="auto">
              <a:xfrm>
                <a:off x="6591539" y="3001883"/>
                <a:ext cx="508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4" name="Line 221">
                <a:extLst>
                  <a:ext uri="{FF2B5EF4-FFF2-40B4-BE49-F238E27FC236}">
                    <a16:creationId xmlns:a16="http://schemas.microsoft.com/office/drawing/2014/main" id="{966DD742-8BDB-4677-BC21-A0FDAACEC97E}"/>
                  </a:ext>
                </a:extLst>
              </p:cNvPr>
              <p:cNvSpPr>
                <a:spLocks noChangeShapeType="1"/>
              </p:cNvSpPr>
              <p:nvPr/>
            </p:nvSpPr>
            <p:spPr bwMode="auto">
              <a:xfrm>
                <a:off x="6658214" y="3001883"/>
                <a:ext cx="111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5" name="Line 222">
                <a:extLst>
                  <a:ext uri="{FF2B5EF4-FFF2-40B4-BE49-F238E27FC236}">
                    <a16:creationId xmlns:a16="http://schemas.microsoft.com/office/drawing/2014/main" id="{A4576FFF-4F0D-478C-A2B7-6C01F30C7545}"/>
                  </a:ext>
                </a:extLst>
              </p:cNvPr>
              <p:cNvSpPr>
                <a:spLocks noChangeShapeType="1"/>
              </p:cNvSpPr>
              <p:nvPr/>
            </p:nvSpPr>
            <p:spPr bwMode="auto">
              <a:xfrm>
                <a:off x="6567726" y="2933621"/>
                <a:ext cx="333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6" name="Line 223">
                <a:extLst>
                  <a:ext uri="{FF2B5EF4-FFF2-40B4-BE49-F238E27FC236}">
                    <a16:creationId xmlns:a16="http://schemas.microsoft.com/office/drawing/2014/main" id="{6534746D-AB76-48CE-BA97-F026C22F5187}"/>
                  </a:ext>
                </a:extLst>
              </p:cNvPr>
              <p:cNvSpPr>
                <a:spLocks noChangeShapeType="1"/>
              </p:cNvSpPr>
              <p:nvPr/>
            </p:nvSpPr>
            <p:spPr bwMode="auto">
              <a:xfrm>
                <a:off x="6567726" y="2954258"/>
                <a:ext cx="142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 name="Freeform 224">
                <a:extLst>
                  <a:ext uri="{FF2B5EF4-FFF2-40B4-BE49-F238E27FC236}">
                    <a16:creationId xmlns:a16="http://schemas.microsoft.com/office/drawing/2014/main" id="{2296B24B-FB9D-4C7F-AE02-666F72232B7A}"/>
                  </a:ext>
                </a:extLst>
              </p:cNvPr>
              <p:cNvSpPr>
                <a:spLocks/>
              </p:cNvSpPr>
              <p:nvPr/>
            </p:nvSpPr>
            <p:spPr bwMode="auto">
              <a:xfrm>
                <a:off x="6591539" y="2690733"/>
                <a:ext cx="11113" cy="4763"/>
              </a:xfrm>
              <a:custGeom>
                <a:avLst/>
                <a:gdLst>
                  <a:gd name="T0" fmla="*/ 0 w 7"/>
                  <a:gd name="T1" fmla="*/ 2 h 2"/>
                  <a:gd name="T2" fmla="*/ 7 w 7"/>
                  <a:gd name="T3" fmla="*/ 0 h 2"/>
                </a:gdLst>
                <a:ahLst/>
                <a:cxnLst>
                  <a:cxn ang="0">
                    <a:pos x="T0" y="T1"/>
                  </a:cxn>
                  <a:cxn ang="0">
                    <a:pos x="T2" y="T3"/>
                  </a:cxn>
                </a:cxnLst>
                <a:rect l="0" t="0" r="r" b="b"/>
                <a:pathLst>
                  <a:path w="7" h="2">
                    <a:moveTo>
                      <a:pt x="0" y="2"/>
                    </a:moveTo>
                    <a:cubicBezTo>
                      <a:pt x="2" y="1"/>
                      <a:pt x="4" y="0"/>
                      <a:pt x="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8" name="Freeform 225">
                <a:extLst>
                  <a:ext uri="{FF2B5EF4-FFF2-40B4-BE49-F238E27FC236}">
                    <a16:creationId xmlns:a16="http://schemas.microsoft.com/office/drawing/2014/main" id="{CD8BBF53-A0D3-4E45-82AC-5DCECD1368B9}"/>
                  </a:ext>
                </a:extLst>
              </p:cNvPr>
              <p:cNvSpPr>
                <a:spLocks/>
              </p:cNvSpPr>
              <p:nvPr/>
            </p:nvSpPr>
            <p:spPr bwMode="auto">
              <a:xfrm>
                <a:off x="6543914" y="2708196"/>
                <a:ext cx="25400" cy="57150"/>
              </a:xfrm>
              <a:custGeom>
                <a:avLst/>
                <a:gdLst>
                  <a:gd name="T0" fmla="*/ 0 w 15"/>
                  <a:gd name="T1" fmla="*/ 31 h 31"/>
                  <a:gd name="T2" fmla="*/ 15 w 15"/>
                  <a:gd name="T3" fmla="*/ 0 h 31"/>
                </a:gdLst>
                <a:ahLst/>
                <a:cxnLst>
                  <a:cxn ang="0">
                    <a:pos x="T0" y="T1"/>
                  </a:cxn>
                  <a:cxn ang="0">
                    <a:pos x="T2" y="T3"/>
                  </a:cxn>
                </a:cxnLst>
                <a:rect l="0" t="0" r="r" b="b"/>
                <a:pathLst>
                  <a:path w="15" h="31">
                    <a:moveTo>
                      <a:pt x="0" y="31"/>
                    </a:moveTo>
                    <a:cubicBezTo>
                      <a:pt x="0" y="31"/>
                      <a:pt x="2" y="13"/>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9" name="Line 188">
              <a:extLst>
                <a:ext uri="{FF2B5EF4-FFF2-40B4-BE49-F238E27FC236}">
                  <a16:creationId xmlns:a16="http://schemas.microsoft.com/office/drawing/2014/main" id="{82315A86-D55C-42D7-80F6-BE86FA922F4D}"/>
                </a:ext>
              </a:extLst>
            </p:cNvPr>
            <p:cNvSpPr>
              <a:spLocks noChangeShapeType="1"/>
            </p:cNvSpPr>
            <p:nvPr/>
          </p:nvSpPr>
          <p:spPr bwMode="auto">
            <a:xfrm rot="5400000">
              <a:off x="2114573" y="3852901"/>
              <a:ext cx="3816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6" name="Rectangle 5"/>
          <p:cNvSpPr/>
          <p:nvPr/>
        </p:nvSpPr>
        <p:spPr>
          <a:xfrm>
            <a:off x="4353879" y="5387866"/>
            <a:ext cx="3218044" cy="1261884"/>
          </a:xfrm>
          <a:prstGeom prst="rect">
            <a:avLst/>
          </a:prstGeom>
        </p:spPr>
        <p:txBody>
          <a:bodyPr wrap="square">
            <a:spAutoFit/>
          </a:bodyPr>
          <a:lstStyle/>
          <a:p>
            <a:pPr marL="0" lvl="4" algn="ctr" defTabSz="1219170">
              <a:buClr>
                <a:srgbClr val="DB4B4B"/>
              </a:buClr>
              <a:defRPr/>
            </a:pPr>
            <a:r>
              <a:rPr lang="fr-FR" b="1" kern="0" dirty="0" smtClean="0">
                <a:solidFill>
                  <a:srgbClr val="C00000"/>
                </a:solidFill>
                <a:latin typeface="Arial Narrow" panose="020B0606020202030204" pitchFamily="34" charset="0"/>
                <a:cs typeface="Arial"/>
                <a:sym typeface="Arial"/>
              </a:rPr>
              <a:t>L’épargne </a:t>
            </a:r>
            <a:r>
              <a:rPr lang="fr-FR" b="1" kern="0" dirty="0">
                <a:solidFill>
                  <a:srgbClr val="C00000"/>
                </a:solidFill>
                <a:latin typeface="Arial Narrow" panose="020B0606020202030204" pitchFamily="34" charset="0"/>
                <a:cs typeface="Arial"/>
                <a:sym typeface="Arial"/>
              </a:rPr>
              <a:t>externe </a:t>
            </a:r>
          </a:p>
          <a:p>
            <a:pPr marL="0" lvl="4" defTabSz="1219170">
              <a:buClr>
                <a:srgbClr val="DB4B4B"/>
              </a:buClr>
              <a:defRPr/>
            </a:pPr>
            <a:r>
              <a:rPr lang="fr-FR" sz="1400" kern="0" dirty="0" smtClean="0">
                <a:solidFill>
                  <a:srgbClr val="474747"/>
                </a:solidFill>
                <a:latin typeface="Arial Narrow" panose="020B0606020202030204" pitchFamily="34" charset="0"/>
                <a:cs typeface="Arial"/>
                <a:sym typeface="Arial"/>
              </a:rPr>
              <a:t>Est  </a:t>
            </a:r>
            <a:r>
              <a:rPr lang="fr-FR" sz="1400" b="1" kern="0" dirty="0">
                <a:solidFill>
                  <a:srgbClr val="474747"/>
                </a:solidFill>
                <a:latin typeface="Arial Narrow" panose="020B0606020202030204" pitchFamily="34" charset="0"/>
                <a:cs typeface="Arial"/>
                <a:sym typeface="Arial"/>
              </a:rPr>
              <a:t>renseignée</a:t>
            </a:r>
            <a:r>
              <a:rPr lang="fr-FR" sz="1400" kern="0" dirty="0">
                <a:solidFill>
                  <a:srgbClr val="474747"/>
                </a:solidFill>
                <a:latin typeface="Arial Narrow" panose="020B0606020202030204" pitchFamily="34" charset="0"/>
                <a:cs typeface="Arial"/>
                <a:sym typeface="Arial"/>
              </a:rPr>
              <a:t> </a:t>
            </a:r>
            <a:r>
              <a:rPr lang="fr-FR" sz="1400" kern="0" dirty="0" smtClean="0">
                <a:solidFill>
                  <a:srgbClr val="474747"/>
                </a:solidFill>
                <a:latin typeface="Arial Narrow" panose="020B0606020202030204" pitchFamily="34" charset="0"/>
                <a:cs typeface="Arial"/>
                <a:sym typeface="Arial"/>
              </a:rPr>
              <a:t> : saisir </a:t>
            </a:r>
            <a:r>
              <a:rPr lang="fr-FR" sz="1400" kern="0" dirty="0">
                <a:solidFill>
                  <a:srgbClr val="474747"/>
                </a:solidFill>
                <a:latin typeface="Arial Narrow" panose="020B0606020202030204" pitchFamily="34" charset="0"/>
                <a:cs typeface="Arial"/>
                <a:sym typeface="Arial"/>
              </a:rPr>
              <a:t>l’épargne externe dans </a:t>
            </a:r>
            <a:r>
              <a:rPr lang="fr-FR" sz="1400" b="1" kern="0" dirty="0">
                <a:solidFill>
                  <a:srgbClr val="474747"/>
                </a:solidFill>
                <a:latin typeface="Arial Narrow" panose="020B0606020202030204" pitchFamily="34" charset="0"/>
                <a:cs typeface="Arial"/>
                <a:sym typeface="Arial"/>
              </a:rPr>
              <a:t>connaissance </a:t>
            </a:r>
            <a:r>
              <a:rPr lang="fr-FR" sz="1400" b="1" kern="0" dirty="0" smtClean="0">
                <a:solidFill>
                  <a:srgbClr val="474747"/>
                </a:solidFill>
                <a:latin typeface="Arial Narrow" panose="020B0606020202030204" pitchFamily="34" charset="0"/>
                <a:cs typeface="Arial"/>
                <a:sym typeface="Arial"/>
              </a:rPr>
              <a:t>client </a:t>
            </a:r>
            <a:r>
              <a:rPr lang="fr-FR" sz="1400" kern="0" dirty="0" smtClean="0">
                <a:solidFill>
                  <a:srgbClr val="474747"/>
                </a:solidFill>
                <a:latin typeface="Arial Narrow" panose="020B0606020202030204" pitchFamily="34" charset="0"/>
                <a:cs typeface="Arial"/>
                <a:sym typeface="Arial"/>
              </a:rPr>
              <a:t>sous My Way </a:t>
            </a:r>
            <a:r>
              <a:rPr lang="fr-FR" sz="1400" kern="0" dirty="0">
                <a:solidFill>
                  <a:srgbClr val="C31632"/>
                </a:solidFill>
                <a:latin typeface="Arial Narrow" panose="020B0606020202030204" pitchFamily="34" charset="0"/>
                <a:cs typeface="Arial"/>
                <a:sym typeface="Arial"/>
              </a:rPr>
              <a:t>Pensez aux </a:t>
            </a:r>
            <a:r>
              <a:rPr lang="fr-FR" sz="1400" b="1" kern="0" dirty="0">
                <a:solidFill>
                  <a:srgbClr val="C31632"/>
                </a:solidFill>
                <a:latin typeface="Arial Narrow" panose="020B0606020202030204" pitchFamily="34" charset="0"/>
                <a:cs typeface="Arial"/>
                <a:sym typeface="Arial"/>
              </a:rPr>
              <a:t>PEE</a:t>
            </a:r>
            <a:r>
              <a:rPr lang="fr-FR" sz="1400" kern="0" dirty="0">
                <a:solidFill>
                  <a:srgbClr val="C31632"/>
                </a:solidFill>
                <a:latin typeface="Arial Narrow" panose="020B0606020202030204" pitchFamily="34" charset="0"/>
                <a:cs typeface="Arial"/>
                <a:sym typeface="Arial"/>
              </a:rPr>
              <a:t> </a:t>
            </a:r>
            <a:r>
              <a:rPr lang="fr-FR" sz="1400" kern="0" dirty="0">
                <a:solidFill>
                  <a:schemeClr val="tx1">
                    <a:lumMod val="65000"/>
                    <a:lumOff val="35000"/>
                  </a:schemeClr>
                </a:solidFill>
                <a:latin typeface="Arial Narrow" panose="020B0606020202030204" pitchFamily="34" charset="0"/>
                <a:cs typeface="Arial"/>
                <a:sym typeface="Arial"/>
              </a:rPr>
              <a:t>…</a:t>
            </a:r>
            <a:endParaRPr lang="fr-FR" sz="1400" strike="sngStrike" kern="0" dirty="0">
              <a:solidFill>
                <a:schemeClr val="tx1">
                  <a:lumMod val="65000"/>
                  <a:lumOff val="35000"/>
                </a:schemeClr>
              </a:solidFill>
              <a:latin typeface="Arial Narrow" panose="020B0606020202030204" pitchFamily="34" charset="0"/>
              <a:cs typeface="Arial"/>
              <a:sym typeface="Arial"/>
            </a:endParaRPr>
          </a:p>
          <a:p>
            <a:pPr marL="0" lvl="4" defTabSz="1219170">
              <a:buClr>
                <a:srgbClr val="DB4B4B"/>
              </a:buClr>
              <a:defRPr/>
            </a:pPr>
            <a:endParaRPr lang="fr-FR" sz="1600" kern="0" dirty="0">
              <a:solidFill>
                <a:srgbClr val="474747"/>
              </a:solidFill>
              <a:latin typeface="Arial Narrow" panose="020B0606020202030204" pitchFamily="34" charset="0"/>
              <a:cs typeface="Arial"/>
              <a:sym typeface="Arial"/>
            </a:endParaRPr>
          </a:p>
        </p:txBody>
      </p:sp>
      <p:sp>
        <p:nvSpPr>
          <p:cNvPr id="102" name="Rectangle 101">
            <a:extLst>
              <a:ext uri="{FF2B5EF4-FFF2-40B4-BE49-F238E27FC236}">
                <a16:creationId xmlns:a16="http://schemas.microsoft.com/office/drawing/2014/main" id="{06B06533-03A1-464D-A07F-B3B0D9545FFB}"/>
              </a:ext>
            </a:extLst>
          </p:cNvPr>
          <p:cNvSpPr/>
          <p:nvPr/>
        </p:nvSpPr>
        <p:spPr>
          <a:xfrm>
            <a:off x="8146941" y="4146762"/>
            <a:ext cx="3418621" cy="995144"/>
          </a:xfrm>
          <a:prstGeom prst="rect">
            <a:avLst/>
          </a:prstGeom>
        </p:spPr>
        <p:txBody>
          <a:bodyPr wrap="square">
            <a:spAutoFit/>
          </a:bodyPr>
          <a:lstStyle/>
          <a:p>
            <a:pPr marL="0" marR="0" lvl="4" indent="0" defTabSz="1219170" rtl="0" eaLnBrk="1" fontAlgn="auto" latinLnBrk="0" hangingPunct="1">
              <a:lnSpc>
                <a:spcPct val="100000"/>
              </a:lnSpc>
              <a:spcBef>
                <a:spcPts val="0"/>
              </a:spcBef>
              <a:spcAft>
                <a:spcPts val="0"/>
              </a:spcAft>
              <a:buClr>
                <a:srgbClr val="DB4B4B"/>
              </a:buClr>
              <a:buSzTx/>
              <a:buFontTx/>
              <a:buNone/>
              <a:tabLst/>
              <a:defRPr/>
            </a:pPr>
            <a:r>
              <a:rPr lang="fr-FR" sz="1400" kern="0" dirty="0">
                <a:solidFill>
                  <a:schemeClr val="tx1">
                    <a:lumMod val="65000"/>
                    <a:lumOff val="35000"/>
                  </a:schemeClr>
                </a:solidFill>
                <a:latin typeface="Arial Narrow" panose="020B0606020202030204" pitchFamily="34" charset="0"/>
                <a:cs typeface="Arial"/>
                <a:sym typeface="Arial"/>
              </a:rPr>
              <a:t>I</a:t>
            </a:r>
            <a:r>
              <a:rPr lang="fr-FR" sz="1400" kern="0" dirty="0" smtClean="0">
                <a:solidFill>
                  <a:schemeClr val="tx1">
                    <a:lumMod val="65000"/>
                    <a:lumOff val="35000"/>
                  </a:schemeClr>
                </a:solidFill>
                <a:latin typeface="Arial Narrow" panose="020B0606020202030204" pitchFamily="34" charset="0"/>
                <a:cs typeface="Arial"/>
                <a:sym typeface="Arial"/>
              </a:rPr>
              <a:t>l </a:t>
            </a:r>
            <a:r>
              <a:rPr lang="fr-FR" sz="1400" kern="0" dirty="0">
                <a:solidFill>
                  <a:schemeClr val="tx1">
                    <a:lumMod val="65000"/>
                    <a:lumOff val="35000"/>
                  </a:schemeClr>
                </a:solidFill>
                <a:latin typeface="Arial Narrow" panose="020B0606020202030204" pitchFamily="34" charset="0"/>
                <a:cs typeface="Arial"/>
                <a:sym typeface="Arial"/>
              </a:rPr>
              <a:t>existe une cohérence(s) entre le </a:t>
            </a:r>
            <a:r>
              <a:rPr kumimoji="0" lang="fr-FR" b="1" i="0" u="none" strike="noStrike" kern="0" cap="none" spc="0" normalizeH="0" baseline="0" noProof="0" dirty="0">
                <a:ln>
                  <a:noFill/>
                </a:ln>
                <a:solidFill>
                  <a:srgbClr val="C00000"/>
                </a:solidFill>
                <a:effectLst/>
                <a:uLnTx/>
                <a:uFillTx/>
                <a:latin typeface="Arial Narrow" panose="020B0606020202030204" pitchFamily="34" charset="0"/>
                <a:cs typeface="Arial"/>
                <a:sym typeface="Arial"/>
              </a:rPr>
              <a:t>patrimoine </a:t>
            </a:r>
            <a:r>
              <a:rPr kumimoji="0" lang="fr-FR" b="1" i="0" u="none" strike="noStrike" kern="0" cap="none" spc="0" normalizeH="0" baseline="0" noProof="0" dirty="0" smtClean="0">
                <a:ln>
                  <a:noFill/>
                </a:ln>
                <a:solidFill>
                  <a:srgbClr val="C00000"/>
                </a:solidFill>
                <a:effectLst/>
                <a:uLnTx/>
                <a:uFillTx/>
                <a:latin typeface="Arial Narrow" panose="020B0606020202030204" pitchFamily="34" charset="0"/>
                <a:cs typeface="Arial"/>
                <a:sym typeface="Arial"/>
              </a:rPr>
              <a:t>présent</a:t>
            </a:r>
            <a:r>
              <a:rPr kumimoji="0" lang="fr-FR" sz="1400" b="1" i="0" u="none" strike="noStrike" kern="0" cap="none" spc="0" normalizeH="0" baseline="0" noProof="0" dirty="0" smtClean="0">
                <a:ln>
                  <a:noFill/>
                </a:ln>
                <a:solidFill>
                  <a:srgbClr val="C00000"/>
                </a:solidFill>
                <a:effectLst/>
                <a:uLnTx/>
                <a:uFillTx/>
                <a:latin typeface="Arial Narrow" panose="020B0606020202030204" pitchFamily="34" charset="0"/>
                <a:cs typeface="Arial"/>
                <a:sym typeface="Arial"/>
              </a:rPr>
              <a:t> </a:t>
            </a:r>
            <a:r>
              <a:rPr kumimoji="0" lang="fr-FR" sz="1400" b="1" i="0" u="none" strike="noStrike" kern="0" cap="none" spc="0" normalizeH="0" baseline="0" noProof="0" dirty="0" smtClean="0">
                <a:ln>
                  <a:noFill/>
                </a:ln>
                <a:solidFill>
                  <a:srgbClr val="000000"/>
                </a:solidFill>
                <a:effectLst/>
                <a:uLnTx/>
                <a:uFillTx/>
                <a:latin typeface="Arial Narrow" panose="020B0606020202030204" pitchFamily="34" charset="0"/>
                <a:cs typeface="Arial"/>
                <a:sym typeface="Arial"/>
              </a:rPr>
              <a:t> </a:t>
            </a:r>
            <a:r>
              <a:rPr lang="fr-FR" sz="1400" kern="0" dirty="0">
                <a:solidFill>
                  <a:schemeClr val="tx1">
                    <a:lumMod val="65000"/>
                    <a:lumOff val="35000"/>
                  </a:schemeClr>
                </a:solidFill>
                <a:latin typeface="Arial Narrow" panose="020B0606020202030204" pitchFamily="34" charset="0"/>
                <a:cs typeface="Arial"/>
                <a:sym typeface="Arial"/>
              </a:rPr>
              <a:t>au dossier et les </a:t>
            </a:r>
            <a:r>
              <a:rPr kumimoji="0" lang="fr-FR" sz="1400" b="1" i="0" strike="noStrike" kern="0" cap="none" spc="0" normalizeH="0" baseline="0" noProof="0" dirty="0">
                <a:ln>
                  <a:noFill/>
                </a:ln>
                <a:solidFill>
                  <a:srgbClr val="C00000"/>
                </a:solidFill>
                <a:effectLst/>
                <a:uLnTx/>
                <a:uFillTx/>
                <a:latin typeface="Arial Narrow" panose="020B0606020202030204" pitchFamily="34" charset="0"/>
                <a:cs typeface="Arial"/>
                <a:sym typeface="Arial"/>
              </a:rPr>
              <a:t>charges liées</a:t>
            </a:r>
          </a:p>
          <a:p>
            <a:pPr marL="0" marR="0" lvl="4" indent="0" defTabSz="1219170" rtl="0" eaLnBrk="1" fontAlgn="auto" latinLnBrk="0" hangingPunct="1">
              <a:lnSpc>
                <a:spcPct val="100000"/>
              </a:lnSpc>
              <a:spcBef>
                <a:spcPts val="800"/>
              </a:spcBef>
              <a:spcAft>
                <a:spcPts val="0"/>
              </a:spcAft>
              <a:buClr>
                <a:srgbClr val="DB4B4B"/>
              </a:buClr>
              <a:buSzTx/>
              <a:buFontTx/>
              <a:buNone/>
              <a:tabLst/>
              <a:defRPr/>
            </a:pPr>
            <a:r>
              <a:rPr kumimoji="0" lang="fr-FR" sz="1600" i="1" u="none" strike="noStrike" kern="0" cap="none" spc="0" normalizeH="0" baseline="0" noProof="0" dirty="0">
                <a:ln>
                  <a:noFill/>
                </a:ln>
                <a:solidFill>
                  <a:srgbClr val="474747"/>
                </a:solidFill>
                <a:effectLst/>
                <a:uLnTx/>
                <a:uFillTx/>
                <a:latin typeface="Arial Narrow" panose="020B0606020202030204" pitchFamily="34" charset="0"/>
                <a:ea typeface="+mn-ea"/>
                <a:cs typeface="Arial"/>
                <a:sym typeface="Arial"/>
              </a:rPr>
              <a:t>     </a:t>
            </a:r>
            <a:endParaRPr kumimoji="0" lang="fr-FR" sz="2400" b="0" i="1" u="sng" strike="noStrike" kern="0" cap="none" spc="0" normalizeH="0" baseline="0" noProof="0" dirty="0">
              <a:ln>
                <a:noFill/>
              </a:ln>
              <a:solidFill>
                <a:srgbClr val="474747"/>
              </a:solidFill>
              <a:effectLst/>
              <a:uLnTx/>
              <a:uFillTx/>
              <a:latin typeface="Arial Narrow" panose="020B0606020202030204" pitchFamily="34" charset="0"/>
              <a:ea typeface="+mn-ea"/>
              <a:cs typeface="Arial"/>
              <a:sym typeface="Arial"/>
            </a:endParaRPr>
          </a:p>
        </p:txBody>
      </p:sp>
      <p:grpSp>
        <p:nvGrpSpPr>
          <p:cNvPr id="103" name="Groupe 102">
            <a:extLst>
              <a:ext uri="{FF2B5EF4-FFF2-40B4-BE49-F238E27FC236}">
                <a16:creationId xmlns:a16="http://schemas.microsoft.com/office/drawing/2014/main" id="{205685A2-3E45-4929-B99B-26085ED2E7A8}"/>
              </a:ext>
            </a:extLst>
          </p:cNvPr>
          <p:cNvGrpSpPr/>
          <p:nvPr/>
        </p:nvGrpSpPr>
        <p:grpSpPr>
          <a:xfrm>
            <a:off x="7183096" y="4241444"/>
            <a:ext cx="987359" cy="550974"/>
            <a:chOff x="5633570" y="3171817"/>
            <a:chExt cx="432000" cy="233362"/>
          </a:xfrm>
        </p:grpSpPr>
        <p:sp>
          <p:nvSpPr>
            <p:cNvPr id="104" name="Line 95">
              <a:extLst>
                <a:ext uri="{FF2B5EF4-FFF2-40B4-BE49-F238E27FC236}">
                  <a16:creationId xmlns:a16="http://schemas.microsoft.com/office/drawing/2014/main" id="{64C16FEF-D1F2-45F2-A6B4-DF223966C7F1}"/>
                </a:ext>
              </a:extLst>
            </p:cNvPr>
            <p:cNvSpPr>
              <a:spLocks noChangeShapeType="1"/>
            </p:cNvSpPr>
            <p:nvPr/>
          </p:nvSpPr>
          <p:spPr bwMode="auto">
            <a:xfrm flipH="1">
              <a:off x="5633570" y="3402004"/>
              <a:ext cx="4320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5" name="Line 102">
              <a:extLst>
                <a:ext uri="{FF2B5EF4-FFF2-40B4-BE49-F238E27FC236}">
                  <a16:creationId xmlns:a16="http://schemas.microsoft.com/office/drawing/2014/main" id="{73F093FB-71B0-441B-8373-0886C6DDCCDE}"/>
                </a:ext>
              </a:extLst>
            </p:cNvPr>
            <p:cNvSpPr>
              <a:spLocks noChangeShapeType="1"/>
            </p:cNvSpPr>
            <p:nvPr/>
          </p:nvSpPr>
          <p:spPr bwMode="auto">
            <a:xfrm>
              <a:off x="5973763" y="3405179"/>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6" name="Freeform 108">
              <a:extLst>
                <a:ext uri="{FF2B5EF4-FFF2-40B4-BE49-F238E27FC236}">
                  <a16:creationId xmlns:a16="http://schemas.microsoft.com/office/drawing/2014/main" id="{736113C6-B991-44A8-9BD1-19FC47F78C25}"/>
                </a:ext>
              </a:extLst>
            </p:cNvPr>
            <p:cNvSpPr>
              <a:spLocks/>
            </p:cNvSpPr>
            <p:nvPr/>
          </p:nvSpPr>
          <p:spPr bwMode="auto">
            <a:xfrm>
              <a:off x="5745163" y="3200392"/>
              <a:ext cx="261938" cy="87313"/>
            </a:xfrm>
            <a:custGeom>
              <a:avLst/>
              <a:gdLst>
                <a:gd name="T0" fmla="*/ 165 w 165"/>
                <a:gd name="T1" fmla="*/ 55 h 55"/>
                <a:gd name="T2" fmla="*/ 49 w 165"/>
                <a:gd name="T3" fmla="*/ 55 h 55"/>
                <a:gd name="T4" fmla="*/ 0 w 165"/>
                <a:gd name="T5" fmla="*/ 0 h 55"/>
              </a:gdLst>
              <a:ahLst/>
              <a:cxnLst>
                <a:cxn ang="0">
                  <a:pos x="T0" y="T1"/>
                </a:cxn>
                <a:cxn ang="0">
                  <a:pos x="T2" y="T3"/>
                </a:cxn>
                <a:cxn ang="0">
                  <a:pos x="T4" y="T5"/>
                </a:cxn>
              </a:cxnLst>
              <a:rect l="0" t="0" r="r" b="b"/>
              <a:pathLst>
                <a:path w="165" h="55">
                  <a:moveTo>
                    <a:pt x="165" y="55"/>
                  </a:moveTo>
                  <a:lnTo>
                    <a:pt x="49" y="55"/>
                  </a:lnTo>
                  <a:lnTo>
                    <a:pt x="0" y="0"/>
                  </a:lnTo>
                </a:path>
              </a:pathLst>
            </a:custGeom>
            <a:noFill/>
            <a:ln w="9525" cap="rnd">
              <a:solidFill>
                <a:srgbClr val="DB4B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7" name="Freeform 109">
              <a:extLst>
                <a:ext uri="{FF2B5EF4-FFF2-40B4-BE49-F238E27FC236}">
                  <a16:creationId xmlns:a16="http://schemas.microsoft.com/office/drawing/2014/main" id="{C687F4E4-C3CE-4A35-A633-FA279FD50C8D}"/>
                </a:ext>
              </a:extLst>
            </p:cNvPr>
            <p:cNvSpPr>
              <a:spLocks/>
            </p:cNvSpPr>
            <p:nvPr/>
          </p:nvSpPr>
          <p:spPr bwMode="auto">
            <a:xfrm>
              <a:off x="5699125" y="3171817"/>
              <a:ext cx="298450" cy="96838"/>
            </a:xfrm>
            <a:custGeom>
              <a:avLst/>
              <a:gdLst>
                <a:gd name="T0" fmla="*/ 0 w 188"/>
                <a:gd name="T1" fmla="*/ 31 h 61"/>
                <a:gd name="T2" fmla="*/ 29 w 188"/>
                <a:gd name="T3" fmla="*/ 0 h 61"/>
                <a:gd name="T4" fmla="*/ 135 w 188"/>
                <a:gd name="T5" fmla="*/ 0 h 61"/>
                <a:gd name="T6" fmla="*/ 188 w 188"/>
                <a:gd name="T7" fmla="*/ 61 h 61"/>
              </a:gdLst>
              <a:ahLst/>
              <a:cxnLst>
                <a:cxn ang="0">
                  <a:pos x="T0" y="T1"/>
                </a:cxn>
                <a:cxn ang="0">
                  <a:pos x="T2" y="T3"/>
                </a:cxn>
                <a:cxn ang="0">
                  <a:pos x="T4" y="T5"/>
                </a:cxn>
                <a:cxn ang="0">
                  <a:pos x="T6" y="T7"/>
                </a:cxn>
              </a:cxnLst>
              <a:rect l="0" t="0" r="r" b="b"/>
              <a:pathLst>
                <a:path w="188" h="61">
                  <a:moveTo>
                    <a:pt x="0" y="31"/>
                  </a:moveTo>
                  <a:lnTo>
                    <a:pt x="29" y="0"/>
                  </a:lnTo>
                  <a:lnTo>
                    <a:pt x="135" y="0"/>
                  </a:lnTo>
                  <a:lnTo>
                    <a:pt x="188" y="61"/>
                  </a:lnTo>
                </a:path>
              </a:pathLst>
            </a:custGeom>
            <a:noFill/>
            <a:ln w="9525" cap="rnd">
              <a:solidFill>
                <a:srgbClr val="DB4B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8" name="Line 110">
              <a:extLst>
                <a:ext uri="{FF2B5EF4-FFF2-40B4-BE49-F238E27FC236}">
                  <a16:creationId xmlns:a16="http://schemas.microsoft.com/office/drawing/2014/main" id="{725E515F-3865-41AE-A1A9-D2A155741E76}"/>
                </a:ext>
              </a:extLst>
            </p:cNvPr>
            <p:cNvSpPr>
              <a:spLocks noChangeShapeType="1"/>
            </p:cNvSpPr>
            <p:nvPr/>
          </p:nvSpPr>
          <p:spPr bwMode="auto">
            <a:xfrm>
              <a:off x="5867400" y="3187692"/>
              <a:ext cx="84138" cy="100013"/>
            </a:xfrm>
            <a:prstGeom prst="line">
              <a:avLst/>
            </a:prstGeom>
            <a:noFill/>
            <a:ln w="9525" cap="rnd">
              <a:solidFill>
                <a:srgbClr val="DB4B4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9" name="Line 111">
              <a:extLst>
                <a:ext uri="{FF2B5EF4-FFF2-40B4-BE49-F238E27FC236}">
                  <a16:creationId xmlns:a16="http://schemas.microsoft.com/office/drawing/2014/main" id="{A6FFE062-E983-48B7-A13B-A9245B7CE60A}"/>
                </a:ext>
              </a:extLst>
            </p:cNvPr>
            <p:cNvSpPr>
              <a:spLocks noChangeShapeType="1"/>
            </p:cNvSpPr>
            <p:nvPr/>
          </p:nvSpPr>
          <p:spPr bwMode="auto">
            <a:xfrm>
              <a:off x="5795963" y="3171817"/>
              <a:ext cx="80963" cy="100013"/>
            </a:xfrm>
            <a:prstGeom prst="line">
              <a:avLst/>
            </a:prstGeom>
            <a:noFill/>
            <a:ln w="9525" cap="rnd">
              <a:solidFill>
                <a:srgbClr val="DB4B4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0" name="Line 112">
              <a:extLst>
                <a:ext uri="{FF2B5EF4-FFF2-40B4-BE49-F238E27FC236}">
                  <a16:creationId xmlns:a16="http://schemas.microsoft.com/office/drawing/2014/main" id="{7EBD5331-E761-40E2-9DD9-97F6CDC2502A}"/>
                </a:ext>
              </a:extLst>
            </p:cNvPr>
            <p:cNvSpPr>
              <a:spLocks noChangeShapeType="1"/>
            </p:cNvSpPr>
            <p:nvPr/>
          </p:nvSpPr>
          <p:spPr bwMode="auto">
            <a:xfrm>
              <a:off x="5773738" y="3206742"/>
              <a:ext cx="168275" cy="0"/>
            </a:xfrm>
            <a:prstGeom prst="line">
              <a:avLst/>
            </a:prstGeom>
            <a:noFill/>
            <a:ln w="9525" cap="rnd">
              <a:solidFill>
                <a:srgbClr val="DB4B4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1" name="Line 113">
              <a:extLst>
                <a:ext uri="{FF2B5EF4-FFF2-40B4-BE49-F238E27FC236}">
                  <a16:creationId xmlns:a16="http://schemas.microsoft.com/office/drawing/2014/main" id="{C5D08518-E526-430A-A91B-E11A16DA57B0}"/>
                </a:ext>
              </a:extLst>
            </p:cNvPr>
            <p:cNvSpPr>
              <a:spLocks noChangeShapeType="1"/>
            </p:cNvSpPr>
            <p:nvPr/>
          </p:nvSpPr>
          <p:spPr bwMode="auto">
            <a:xfrm>
              <a:off x="5813425" y="3249604"/>
              <a:ext cx="163513" cy="0"/>
            </a:xfrm>
            <a:prstGeom prst="line">
              <a:avLst/>
            </a:prstGeom>
            <a:noFill/>
            <a:ln w="9525" cap="rnd">
              <a:solidFill>
                <a:srgbClr val="DB4B4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Line 114">
              <a:extLst>
                <a:ext uri="{FF2B5EF4-FFF2-40B4-BE49-F238E27FC236}">
                  <a16:creationId xmlns:a16="http://schemas.microsoft.com/office/drawing/2014/main" id="{40600836-9C40-4CA3-8F53-FB3092CD4E38}"/>
                </a:ext>
              </a:extLst>
            </p:cNvPr>
            <p:cNvSpPr>
              <a:spLocks noChangeShapeType="1"/>
            </p:cNvSpPr>
            <p:nvPr/>
          </p:nvSpPr>
          <p:spPr bwMode="auto">
            <a:xfrm>
              <a:off x="5989638" y="3290879"/>
              <a:ext cx="0" cy="1079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3" name="Line 115">
              <a:extLst>
                <a:ext uri="{FF2B5EF4-FFF2-40B4-BE49-F238E27FC236}">
                  <a16:creationId xmlns:a16="http://schemas.microsoft.com/office/drawing/2014/main" id="{68C91C72-381F-4C0A-8A8F-4686F7D7C60A}"/>
                </a:ext>
              </a:extLst>
            </p:cNvPr>
            <p:cNvSpPr>
              <a:spLocks noChangeShapeType="1"/>
            </p:cNvSpPr>
            <p:nvPr/>
          </p:nvSpPr>
          <p:spPr bwMode="auto">
            <a:xfrm>
              <a:off x="5826125" y="3308342"/>
              <a:ext cx="0" cy="9366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 name="Rectangle 116">
              <a:extLst>
                <a:ext uri="{FF2B5EF4-FFF2-40B4-BE49-F238E27FC236}">
                  <a16:creationId xmlns:a16="http://schemas.microsoft.com/office/drawing/2014/main" id="{99C9BD5E-3733-4A79-856B-B02DC96BB95B}"/>
                </a:ext>
              </a:extLst>
            </p:cNvPr>
            <p:cNvSpPr>
              <a:spLocks noChangeArrowheads="1"/>
            </p:cNvSpPr>
            <p:nvPr/>
          </p:nvSpPr>
          <p:spPr bwMode="auto">
            <a:xfrm>
              <a:off x="5873750" y="3314692"/>
              <a:ext cx="74613" cy="47625"/>
            </a:xfrm>
            <a:prstGeom prst="rect">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 name="Rectangle 117">
              <a:extLst>
                <a:ext uri="{FF2B5EF4-FFF2-40B4-BE49-F238E27FC236}">
                  <a16:creationId xmlns:a16="http://schemas.microsoft.com/office/drawing/2014/main" id="{AD164C2F-0999-4525-A5BF-5EF11425B5ED}"/>
                </a:ext>
              </a:extLst>
            </p:cNvPr>
            <p:cNvSpPr>
              <a:spLocks noChangeArrowheads="1"/>
            </p:cNvSpPr>
            <p:nvPr/>
          </p:nvSpPr>
          <p:spPr bwMode="auto">
            <a:xfrm>
              <a:off x="5757863" y="3317867"/>
              <a:ext cx="38100" cy="80963"/>
            </a:xfrm>
            <a:prstGeom prst="rect">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 name="Freeform 118">
              <a:extLst>
                <a:ext uri="{FF2B5EF4-FFF2-40B4-BE49-F238E27FC236}">
                  <a16:creationId xmlns:a16="http://schemas.microsoft.com/office/drawing/2014/main" id="{31099D30-32E2-4381-9E41-E49BE3E6E0EE}"/>
                </a:ext>
              </a:extLst>
            </p:cNvPr>
            <p:cNvSpPr>
              <a:spLocks/>
            </p:cNvSpPr>
            <p:nvPr/>
          </p:nvSpPr>
          <p:spPr bwMode="auto">
            <a:xfrm>
              <a:off x="5707063" y="3317867"/>
              <a:ext cx="31750" cy="50800"/>
            </a:xfrm>
            <a:custGeom>
              <a:avLst/>
              <a:gdLst>
                <a:gd name="T0" fmla="*/ 0 w 20"/>
                <a:gd name="T1" fmla="*/ 32 h 32"/>
                <a:gd name="T2" fmla="*/ 20 w 20"/>
                <a:gd name="T3" fmla="*/ 32 h 32"/>
                <a:gd name="T4" fmla="*/ 20 w 20"/>
                <a:gd name="T5" fmla="*/ 0 h 32"/>
                <a:gd name="T6" fmla="*/ 6 w 20"/>
                <a:gd name="T7" fmla="*/ 0 h 32"/>
              </a:gdLst>
              <a:ahLst/>
              <a:cxnLst>
                <a:cxn ang="0">
                  <a:pos x="T0" y="T1"/>
                </a:cxn>
                <a:cxn ang="0">
                  <a:pos x="T2" y="T3"/>
                </a:cxn>
                <a:cxn ang="0">
                  <a:pos x="T4" y="T5"/>
                </a:cxn>
                <a:cxn ang="0">
                  <a:pos x="T6" y="T7"/>
                </a:cxn>
              </a:cxnLst>
              <a:rect l="0" t="0" r="r" b="b"/>
              <a:pathLst>
                <a:path w="20" h="32">
                  <a:moveTo>
                    <a:pt x="0" y="32"/>
                  </a:moveTo>
                  <a:lnTo>
                    <a:pt x="20" y="32"/>
                  </a:lnTo>
                  <a:lnTo>
                    <a:pt x="20" y="0"/>
                  </a:lnTo>
                  <a:lnTo>
                    <a:pt x="6"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 name="Line 119">
              <a:extLst>
                <a:ext uri="{FF2B5EF4-FFF2-40B4-BE49-F238E27FC236}">
                  <a16:creationId xmlns:a16="http://schemas.microsoft.com/office/drawing/2014/main" id="{C4AD3F73-99EA-4A0A-8112-042CBF314DB2}"/>
                </a:ext>
              </a:extLst>
            </p:cNvPr>
            <p:cNvSpPr>
              <a:spLocks noChangeShapeType="1"/>
            </p:cNvSpPr>
            <p:nvPr/>
          </p:nvSpPr>
          <p:spPr bwMode="auto">
            <a:xfrm>
              <a:off x="5926138" y="3317867"/>
              <a:ext cx="0"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Line 120">
              <a:extLst>
                <a:ext uri="{FF2B5EF4-FFF2-40B4-BE49-F238E27FC236}">
                  <a16:creationId xmlns:a16="http://schemas.microsoft.com/office/drawing/2014/main" id="{2A0855B5-7F56-4B69-9287-E8EE5542B7DD}"/>
                </a:ext>
              </a:extLst>
            </p:cNvPr>
            <p:cNvSpPr>
              <a:spLocks noChangeShapeType="1"/>
            </p:cNvSpPr>
            <p:nvPr/>
          </p:nvSpPr>
          <p:spPr bwMode="auto">
            <a:xfrm flipV="1">
              <a:off x="5900738" y="3327392"/>
              <a:ext cx="0" cy="349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5" name="Rectangle 74">
            <a:extLst>
              <a:ext uri="{FF2B5EF4-FFF2-40B4-BE49-F238E27FC236}">
                <a16:creationId xmlns:a16="http://schemas.microsoft.com/office/drawing/2014/main" id="{E8E55BFE-FD41-405D-8C71-022FF78AF357}"/>
              </a:ext>
            </a:extLst>
          </p:cNvPr>
          <p:cNvSpPr/>
          <p:nvPr/>
        </p:nvSpPr>
        <p:spPr>
          <a:xfrm>
            <a:off x="110173" y="4799013"/>
            <a:ext cx="4064570" cy="861774"/>
          </a:xfrm>
          <a:prstGeom prst="rect">
            <a:avLst/>
          </a:prstGeom>
        </p:spPr>
        <p:txBody>
          <a:bodyPr wrap="square">
            <a:spAutoFit/>
          </a:bodyPr>
          <a:lstStyle/>
          <a:p>
            <a:pPr marL="0" marR="0" lvl="4" indent="0" algn="l" defTabSz="1219170" rtl="0" eaLnBrk="1" fontAlgn="auto" latinLnBrk="0" hangingPunct="1">
              <a:lnSpc>
                <a:spcPct val="100000"/>
              </a:lnSpc>
              <a:spcBef>
                <a:spcPts val="0"/>
              </a:spcBef>
              <a:spcAft>
                <a:spcPts val="0"/>
              </a:spcAft>
              <a:buClr>
                <a:srgbClr val="DB4B4B"/>
              </a:buClr>
              <a:buSzTx/>
              <a:buFontTx/>
              <a:buNone/>
              <a:tabLst/>
              <a:defRPr/>
            </a:pPr>
            <a:r>
              <a:rPr kumimoji="0" lang="fr-FR" b="1" i="0" u="none" strike="noStrike" kern="0" cap="none" spc="0" normalizeH="0" baseline="0" noProof="0" dirty="0" smtClean="0">
                <a:ln>
                  <a:noFill/>
                </a:ln>
                <a:solidFill>
                  <a:srgbClr val="C00000"/>
                </a:solidFill>
                <a:effectLst/>
                <a:uLnTx/>
                <a:uFillTx/>
                <a:latin typeface="Arial Narrow" panose="020B0606020202030204" pitchFamily="34" charset="0"/>
                <a:ea typeface="+mn-ea"/>
                <a:cs typeface="Arial"/>
                <a:sym typeface="Arial"/>
              </a:rPr>
              <a:t>Il y a cohérence entre les données du couple, </a:t>
            </a:r>
            <a:r>
              <a:rPr lang="fr-FR" sz="1400" kern="0" dirty="0">
                <a:solidFill>
                  <a:srgbClr val="474747"/>
                </a:solidFill>
                <a:latin typeface="Arial Narrow" panose="020B0606020202030204" pitchFamily="34" charset="0"/>
                <a:cs typeface="Arial"/>
                <a:sym typeface="Arial"/>
              </a:rPr>
              <a:t>tous les deux mariés, ou pacsés, la </a:t>
            </a:r>
            <a:r>
              <a:rPr lang="fr-FR" sz="1400" b="1" kern="0" dirty="0">
                <a:solidFill>
                  <a:srgbClr val="474747"/>
                </a:solidFill>
                <a:latin typeface="Arial Narrow" panose="020B0606020202030204" pitchFamily="34" charset="0"/>
                <a:cs typeface="Arial"/>
                <a:sym typeface="Arial"/>
              </a:rPr>
              <a:t>même</a:t>
            </a:r>
            <a:r>
              <a:rPr lang="fr-FR" sz="1400" kern="0" dirty="0">
                <a:solidFill>
                  <a:srgbClr val="474747"/>
                </a:solidFill>
                <a:latin typeface="Arial Narrow" panose="020B0606020202030204" pitchFamily="34" charset="0"/>
                <a:cs typeface="Arial"/>
                <a:sym typeface="Arial"/>
              </a:rPr>
              <a:t> date de </a:t>
            </a:r>
            <a:r>
              <a:rPr lang="fr-FR" sz="1400" kern="0" dirty="0" smtClean="0">
                <a:solidFill>
                  <a:srgbClr val="474747"/>
                </a:solidFill>
                <a:latin typeface="Arial Narrow" panose="020B0606020202030204" pitchFamily="34" charset="0"/>
                <a:cs typeface="Arial"/>
                <a:sym typeface="Arial"/>
              </a:rPr>
              <a:t>mariage, le même statut d’occupation du logement …</a:t>
            </a:r>
            <a:endParaRPr lang="fr-FR" sz="1400" kern="0" dirty="0">
              <a:solidFill>
                <a:srgbClr val="474747"/>
              </a:solidFill>
              <a:latin typeface="Arial Narrow" panose="020B0606020202030204" pitchFamily="34" charset="0"/>
              <a:cs typeface="Arial"/>
              <a:sym typeface="Arial"/>
            </a:endParaRPr>
          </a:p>
        </p:txBody>
      </p:sp>
      <p:grpSp>
        <p:nvGrpSpPr>
          <p:cNvPr id="77" name="Groupe 76">
            <a:extLst/>
          </p:cNvPr>
          <p:cNvGrpSpPr/>
          <p:nvPr/>
        </p:nvGrpSpPr>
        <p:grpSpPr>
          <a:xfrm>
            <a:off x="641198" y="5668151"/>
            <a:ext cx="669331" cy="644870"/>
            <a:chOff x="4729163" y="3941763"/>
            <a:chExt cx="1201738" cy="865188"/>
          </a:xfrm>
          <a:solidFill>
            <a:srgbClr val="333333"/>
          </a:solidFill>
        </p:grpSpPr>
        <p:sp>
          <p:nvSpPr>
            <p:cNvPr id="119" name="Freeform 42">
              <a:extLst/>
            </p:cNvPr>
            <p:cNvSpPr>
              <a:spLocks noEditPoints="1"/>
            </p:cNvSpPr>
            <p:nvPr/>
          </p:nvSpPr>
          <p:spPr bwMode="auto">
            <a:xfrm>
              <a:off x="4729163" y="4475163"/>
              <a:ext cx="1201738" cy="153988"/>
            </a:xfrm>
            <a:custGeom>
              <a:avLst/>
              <a:gdLst>
                <a:gd name="T0" fmla="*/ 295 w 298"/>
                <a:gd name="T1" fmla="*/ 38 h 38"/>
                <a:gd name="T2" fmla="*/ 292 w 298"/>
                <a:gd name="T3" fmla="*/ 35 h 38"/>
                <a:gd name="T4" fmla="*/ 237 w 298"/>
                <a:gd name="T5" fmla="*/ 6 h 38"/>
                <a:gd name="T6" fmla="*/ 182 w 298"/>
                <a:gd name="T7" fmla="*/ 35 h 38"/>
                <a:gd name="T8" fmla="*/ 179 w 298"/>
                <a:gd name="T9" fmla="*/ 38 h 38"/>
                <a:gd name="T10" fmla="*/ 176 w 298"/>
                <a:gd name="T11" fmla="*/ 35 h 38"/>
                <a:gd name="T12" fmla="*/ 237 w 298"/>
                <a:gd name="T13" fmla="*/ 0 h 38"/>
                <a:gd name="T14" fmla="*/ 298 w 298"/>
                <a:gd name="T15" fmla="*/ 35 h 38"/>
                <a:gd name="T16" fmla="*/ 295 w 298"/>
                <a:gd name="T17" fmla="*/ 38 h 38"/>
                <a:gd name="T18" fmla="*/ 119 w 298"/>
                <a:gd name="T19" fmla="*/ 38 h 38"/>
                <a:gd name="T20" fmla="*/ 116 w 298"/>
                <a:gd name="T21" fmla="*/ 35 h 38"/>
                <a:gd name="T22" fmla="*/ 61 w 298"/>
                <a:gd name="T23" fmla="*/ 6 h 38"/>
                <a:gd name="T24" fmla="*/ 6 w 298"/>
                <a:gd name="T25" fmla="*/ 35 h 38"/>
                <a:gd name="T26" fmla="*/ 3 w 298"/>
                <a:gd name="T27" fmla="*/ 38 h 38"/>
                <a:gd name="T28" fmla="*/ 0 w 298"/>
                <a:gd name="T29" fmla="*/ 35 h 38"/>
                <a:gd name="T30" fmla="*/ 61 w 298"/>
                <a:gd name="T31" fmla="*/ 0 h 38"/>
                <a:gd name="T32" fmla="*/ 122 w 298"/>
                <a:gd name="T33" fmla="*/ 35 h 38"/>
                <a:gd name="T34" fmla="*/ 119 w 298"/>
                <a:gd name="T3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8" h="38">
                  <a:moveTo>
                    <a:pt x="295" y="38"/>
                  </a:moveTo>
                  <a:cubicBezTo>
                    <a:pt x="293" y="38"/>
                    <a:pt x="292" y="37"/>
                    <a:pt x="292" y="35"/>
                  </a:cubicBezTo>
                  <a:cubicBezTo>
                    <a:pt x="292" y="19"/>
                    <a:pt x="267" y="6"/>
                    <a:pt x="237" y="6"/>
                  </a:cubicBezTo>
                  <a:cubicBezTo>
                    <a:pt x="207" y="6"/>
                    <a:pt x="182" y="19"/>
                    <a:pt x="182" y="35"/>
                  </a:cubicBezTo>
                  <a:cubicBezTo>
                    <a:pt x="182" y="37"/>
                    <a:pt x="181" y="38"/>
                    <a:pt x="179" y="38"/>
                  </a:cubicBezTo>
                  <a:cubicBezTo>
                    <a:pt x="177" y="38"/>
                    <a:pt x="176" y="37"/>
                    <a:pt x="176" y="35"/>
                  </a:cubicBezTo>
                  <a:cubicBezTo>
                    <a:pt x="176" y="15"/>
                    <a:pt x="203" y="0"/>
                    <a:pt x="237" y="0"/>
                  </a:cubicBezTo>
                  <a:cubicBezTo>
                    <a:pt x="271" y="0"/>
                    <a:pt x="298" y="15"/>
                    <a:pt x="298" y="35"/>
                  </a:cubicBezTo>
                  <a:cubicBezTo>
                    <a:pt x="298" y="37"/>
                    <a:pt x="297" y="38"/>
                    <a:pt x="295" y="38"/>
                  </a:cubicBezTo>
                  <a:close/>
                  <a:moveTo>
                    <a:pt x="119" y="38"/>
                  </a:moveTo>
                  <a:cubicBezTo>
                    <a:pt x="117" y="38"/>
                    <a:pt x="116" y="37"/>
                    <a:pt x="116" y="35"/>
                  </a:cubicBezTo>
                  <a:cubicBezTo>
                    <a:pt x="116" y="19"/>
                    <a:pt x="91" y="6"/>
                    <a:pt x="61" y="6"/>
                  </a:cubicBezTo>
                  <a:cubicBezTo>
                    <a:pt x="31" y="6"/>
                    <a:pt x="6" y="19"/>
                    <a:pt x="6" y="35"/>
                  </a:cubicBezTo>
                  <a:cubicBezTo>
                    <a:pt x="6" y="37"/>
                    <a:pt x="5" y="38"/>
                    <a:pt x="3" y="38"/>
                  </a:cubicBezTo>
                  <a:cubicBezTo>
                    <a:pt x="1" y="38"/>
                    <a:pt x="0" y="37"/>
                    <a:pt x="0" y="35"/>
                  </a:cubicBezTo>
                  <a:cubicBezTo>
                    <a:pt x="0" y="15"/>
                    <a:pt x="27" y="0"/>
                    <a:pt x="61" y="0"/>
                  </a:cubicBezTo>
                  <a:cubicBezTo>
                    <a:pt x="95" y="0"/>
                    <a:pt x="122" y="15"/>
                    <a:pt x="122" y="35"/>
                  </a:cubicBezTo>
                  <a:cubicBezTo>
                    <a:pt x="122" y="37"/>
                    <a:pt x="121" y="38"/>
                    <a:pt x="119" y="3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0" name="Freeform 43">
              <a:extLst/>
            </p:cNvPr>
            <p:cNvSpPr>
              <a:spLocks noEditPoints="1"/>
            </p:cNvSpPr>
            <p:nvPr/>
          </p:nvSpPr>
          <p:spPr bwMode="auto">
            <a:xfrm>
              <a:off x="4841876" y="4135438"/>
              <a:ext cx="282575" cy="282575"/>
            </a:xfrm>
            <a:custGeom>
              <a:avLst/>
              <a:gdLst>
                <a:gd name="T0" fmla="*/ 35 w 70"/>
                <a:gd name="T1" fmla="*/ 70 h 70"/>
                <a:gd name="T2" fmla="*/ 0 w 70"/>
                <a:gd name="T3" fmla="*/ 35 h 70"/>
                <a:gd name="T4" fmla="*/ 35 w 70"/>
                <a:gd name="T5" fmla="*/ 0 h 70"/>
                <a:gd name="T6" fmla="*/ 70 w 70"/>
                <a:gd name="T7" fmla="*/ 35 h 70"/>
                <a:gd name="T8" fmla="*/ 35 w 70"/>
                <a:gd name="T9" fmla="*/ 70 h 70"/>
                <a:gd name="T10" fmla="*/ 35 w 70"/>
                <a:gd name="T11" fmla="*/ 6 h 70"/>
                <a:gd name="T12" fmla="*/ 6 w 70"/>
                <a:gd name="T13" fmla="*/ 35 h 70"/>
                <a:gd name="T14" fmla="*/ 35 w 70"/>
                <a:gd name="T15" fmla="*/ 64 h 70"/>
                <a:gd name="T16" fmla="*/ 64 w 70"/>
                <a:gd name="T17" fmla="*/ 35 h 70"/>
                <a:gd name="T18" fmla="*/ 35 w 70"/>
                <a:gd name="T19"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70">
                  <a:moveTo>
                    <a:pt x="35" y="70"/>
                  </a:moveTo>
                  <a:cubicBezTo>
                    <a:pt x="16" y="70"/>
                    <a:pt x="0" y="54"/>
                    <a:pt x="0" y="35"/>
                  </a:cubicBezTo>
                  <a:cubicBezTo>
                    <a:pt x="0" y="15"/>
                    <a:pt x="16" y="0"/>
                    <a:pt x="35" y="0"/>
                  </a:cubicBezTo>
                  <a:cubicBezTo>
                    <a:pt x="54" y="0"/>
                    <a:pt x="70" y="15"/>
                    <a:pt x="70" y="35"/>
                  </a:cubicBezTo>
                  <a:cubicBezTo>
                    <a:pt x="70" y="54"/>
                    <a:pt x="54" y="70"/>
                    <a:pt x="35" y="70"/>
                  </a:cubicBezTo>
                  <a:close/>
                  <a:moveTo>
                    <a:pt x="35" y="6"/>
                  </a:moveTo>
                  <a:cubicBezTo>
                    <a:pt x="19" y="6"/>
                    <a:pt x="6" y="19"/>
                    <a:pt x="6" y="35"/>
                  </a:cubicBezTo>
                  <a:cubicBezTo>
                    <a:pt x="6" y="51"/>
                    <a:pt x="19" y="64"/>
                    <a:pt x="35" y="64"/>
                  </a:cubicBezTo>
                  <a:cubicBezTo>
                    <a:pt x="51" y="64"/>
                    <a:pt x="64" y="51"/>
                    <a:pt x="64" y="35"/>
                  </a:cubicBezTo>
                  <a:cubicBezTo>
                    <a:pt x="64" y="19"/>
                    <a:pt x="51" y="6"/>
                    <a:pt x="35"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1" name="Freeform 44">
              <a:extLst/>
            </p:cNvPr>
            <p:cNvSpPr>
              <a:spLocks noEditPoints="1"/>
            </p:cNvSpPr>
            <p:nvPr/>
          </p:nvSpPr>
          <p:spPr bwMode="auto">
            <a:xfrm>
              <a:off x="5535613" y="4135438"/>
              <a:ext cx="282575" cy="282575"/>
            </a:xfrm>
            <a:custGeom>
              <a:avLst/>
              <a:gdLst>
                <a:gd name="T0" fmla="*/ 35 w 70"/>
                <a:gd name="T1" fmla="*/ 70 h 70"/>
                <a:gd name="T2" fmla="*/ 0 w 70"/>
                <a:gd name="T3" fmla="*/ 35 h 70"/>
                <a:gd name="T4" fmla="*/ 35 w 70"/>
                <a:gd name="T5" fmla="*/ 0 h 70"/>
                <a:gd name="T6" fmla="*/ 70 w 70"/>
                <a:gd name="T7" fmla="*/ 35 h 70"/>
                <a:gd name="T8" fmla="*/ 35 w 70"/>
                <a:gd name="T9" fmla="*/ 70 h 70"/>
                <a:gd name="T10" fmla="*/ 35 w 70"/>
                <a:gd name="T11" fmla="*/ 6 h 70"/>
                <a:gd name="T12" fmla="*/ 6 w 70"/>
                <a:gd name="T13" fmla="*/ 35 h 70"/>
                <a:gd name="T14" fmla="*/ 35 w 70"/>
                <a:gd name="T15" fmla="*/ 64 h 70"/>
                <a:gd name="T16" fmla="*/ 64 w 70"/>
                <a:gd name="T17" fmla="*/ 35 h 70"/>
                <a:gd name="T18" fmla="*/ 35 w 70"/>
                <a:gd name="T19"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70">
                  <a:moveTo>
                    <a:pt x="35" y="70"/>
                  </a:moveTo>
                  <a:cubicBezTo>
                    <a:pt x="16" y="70"/>
                    <a:pt x="0" y="54"/>
                    <a:pt x="0" y="35"/>
                  </a:cubicBezTo>
                  <a:cubicBezTo>
                    <a:pt x="0" y="15"/>
                    <a:pt x="16" y="0"/>
                    <a:pt x="35" y="0"/>
                  </a:cubicBezTo>
                  <a:cubicBezTo>
                    <a:pt x="54" y="0"/>
                    <a:pt x="70" y="15"/>
                    <a:pt x="70" y="35"/>
                  </a:cubicBezTo>
                  <a:cubicBezTo>
                    <a:pt x="70" y="54"/>
                    <a:pt x="54" y="70"/>
                    <a:pt x="35" y="70"/>
                  </a:cubicBezTo>
                  <a:close/>
                  <a:moveTo>
                    <a:pt x="35" y="6"/>
                  </a:moveTo>
                  <a:cubicBezTo>
                    <a:pt x="19" y="6"/>
                    <a:pt x="6" y="19"/>
                    <a:pt x="6" y="35"/>
                  </a:cubicBezTo>
                  <a:cubicBezTo>
                    <a:pt x="6" y="51"/>
                    <a:pt x="19" y="64"/>
                    <a:pt x="35" y="64"/>
                  </a:cubicBezTo>
                  <a:cubicBezTo>
                    <a:pt x="51" y="64"/>
                    <a:pt x="64" y="51"/>
                    <a:pt x="64" y="35"/>
                  </a:cubicBezTo>
                  <a:cubicBezTo>
                    <a:pt x="64" y="19"/>
                    <a:pt x="51" y="6"/>
                    <a:pt x="35"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2" name="Freeform 45">
              <a:extLst/>
            </p:cNvPr>
            <p:cNvSpPr>
              <a:spLocks/>
            </p:cNvSpPr>
            <p:nvPr/>
          </p:nvSpPr>
          <p:spPr bwMode="auto">
            <a:xfrm>
              <a:off x="5305426" y="3941763"/>
              <a:ext cx="23813" cy="865188"/>
            </a:xfrm>
            <a:custGeom>
              <a:avLst/>
              <a:gdLst>
                <a:gd name="T0" fmla="*/ 3 w 6"/>
                <a:gd name="T1" fmla="*/ 214 h 214"/>
                <a:gd name="T2" fmla="*/ 0 w 6"/>
                <a:gd name="T3" fmla="*/ 211 h 214"/>
                <a:gd name="T4" fmla="*/ 0 w 6"/>
                <a:gd name="T5" fmla="*/ 3 h 214"/>
                <a:gd name="T6" fmla="*/ 3 w 6"/>
                <a:gd name="T7" fmla="*/ 0 h 214"/>
                <a:gd name="T8" fmla="*/ 6 w 6"/>
                <a:gd name="T9" fmla="*/ 3 h 214"/>
                <a:gd name="T10" fmla="*/ 6 w 6"/>
                <a:gd name="T11" fmla="*/ 211 h 214"/>
                <a:gd name="T12" fmla="*/ 3 w 6"/>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6" h="214">
                  <a:moveTo>
                    <a:pt x="3" y="214"/>
                  </a:moveTo>
                  <a:cubicBezTo>
                    <a:pt x="2" y="214"/>
                    <a:pt x="0" y="213"/>
                    <a:pt x="0" y="211"/>
                  </a:cubicBezTo>
                  <a:cubicBezTo>
                    <a:pt x="0" y="3"/>
                    <a:pt x="0" y="3"/>
                    <a:pt x="0" y="3"/>
                  </a:cubicBezTo>
                  <a:cubicBezTo>
                    <a:pt x="0" y="1"/>
                    <a:pt x="2" y="0"/>
                    <a:pt x="3" y="0"/>
                  </a:cubicBezTo>
                  <a:cubicBezTo>
                    <a:pt x="5" y="0"/>
                    <a:pt x="6" y="1"/>
                    <a:pt x="6" y="3"/>
                  </a:cubicBezTo>
                  <a:cubicBezTo>
                    <a:pt x="6" y="211"/>
                    <a:pt x="6" y="211"/>
                    <a:pt x="6" y="211"/>
                  </a:cubicBezTo>
                  <a:cubicBezTo>
                    <a:pt x="6" y="213"/>
                    <a:pt x="5" y="214"/>
                    <a:pt x="3" y="2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123" name="Rectangle 122"/>
          <p:cNvSpPr/>
          <p:nvPr/>
        </p:nvSpPr>
        <p:spPr>
          <a:xfrm>
            <a:off x="8530738" y="5294350"/>
            <a:ext cx="3415746" cy="1292662"/>
          </a:xfrm>
          <a:prstGeom prst="rect">
            <a:avLst/>
          </a:prstGeom>
        </p:spPr>
        <p:txBody>
          <a:bodyPr wrap="square">
            <a:spAutoFit/>
          </a:bodyPr>
          <a:lstStyle/>
          <a:p>
            <a:pPr marL="0" lvl="4" algn="ctr" defTabSz="1219170">
              <a:buClr>
                <a:srgbClr val="DB4B4B"/>
              </a:buClr>
              <a:defRPr/>
            </a:pPr>
            <a:r>
              <a:rPr lang="fr-FR" b="1" kern="0" dirty="0" smtClean="0">
                <a:solidFill>
                  <a:srgbClr val="C00000"/>
                </a:solidFill>
                <a:latin typeface="Arial Narrow" panose="020B0606020202030204" pitchFamily="34" charset="0"/>
                <a:cs typeface="Arial"/>
                <a:sym typeface="Arial"/>
              </a:rPr>
              <a:t>Activité professionnelle</a:t>
            </a:r>
            <a:endParaRPr lang="fr-FR" b="1" kern="0" dirty="0">
              <a:solidFill>
                <a:srgbClr val="C00000"/>
              </a:solidFill>
              <a:latin typeface="Arial Narrow" panose="020B0606020202030204" pitchFamily="34" charset="0"/>
              <a:cs typeface="Arial"/>
              <a:sym typeface="Arial"/>
            </a:endParaRPr>
          </a:p>
          <a:p>
            <a:pPr marL="0" lvl="4" defTabSz="1219170">
              <a:buClr>
                <a:srgbClr val="DB4B4B"/>
              </a:buClr>
              <a:defRPr/>
            </a:pPr>
            <a:r>
              <a:rPr lang="fr-FR" sz="1400" kern="0" dirty="0" smtClean="0">
                <a:solidFill>
                  <a:srgbClr val="474747"/>
                </a:solidFill>
                <a:latin typeface="Arial Narrow" panose="020B0606020202030204" pitchFamily="34" charset="0"/>
                <a:cs typeface="Arial"/>
                <a:sym typeface="Arial"/>
              </a:rPr>
              <a:t>Est  </a:t>
            </a:r>
            <a:r>
              <a:rPr lang="fr-FR" sz="1400" b="1" kern="0" dirty="0" smtClean="0">
                <a:solidFill>
                  <a:srgbClr val="474747"/>
                </a:solidFill>
                <a:latin typeface="Arial Narrow" panose="020B0606020202030204" pitchFamily="34" charset="0"/>
                <a:cs typeface="Arial"/>
                <a:sym typeface="Arial"/>
              </a:rPr>
              <a:t>précise</a:t>
            </a:r>
            <a:r>
              <a:rPr lang="fr-FR" sz="1400" kern="0" dirty="0" smtClean="0">
                <a:solidFill>
                  <a:srgbClr val="474747"/>
                </a:solidFill>
                <a:latin typeface="Arial Narrow" panose="020B0606020202030204" pitchFamily="34" charset="0"/>
                <a:cs typeface="Arial"/>
                <a:sym typeface="Arial"/>
              </a:rPr>
              <a:t>, </a:t>
            </a:r>
            <a:r>
              <a:rPr lang="fr-FR" sz="1400" b="1" kern="0" dirty="0" smtClean="0">
                <a:solidFill>
                  <a:srgbClr val="474747"/>
                </a:solidFill>
                <a:latin typeface="Arial Narrow" panose="020B0606020202030204" pitchFamily="34" charset="0"/>
                <a:cs typeface="Arial"/>
                <a:sym typeface="Arial"/>
              </a:rPr>
              <a:t>complète</a:t>
            </a:r>
            <a:r>
              <a:rPr lang="fr-FR" sz="1400" kern="0" dirty="0" smtClean="0">
                <a:solidFill>
                  <a:srgbClr val="474747"/>
                </a:solidFill>
                <a:latin typeface="Arial Narrow" panose="020B0606020202030204" pitchFamily="34" charset="0"/>
                <a:cs typeface="Arial"/>
                <a:sym typeface="Arial"/>
              </a:rPr>
              <a:t>, avec le distinguo entre date </a:t>
            </a:r>
            <a:r>
              <a:rPr lang="fr-FR" sz="1400" b="1" kern="0" dirty="0" smtClean="0">
                <a:solidFill>
                  <a:srgbClr val="474747"/>
                </a:solidFill>
                <a:latin typeface="Arial Narrow" panose="020B0606020202030204" pitchFamily="34" charset="0"/>
                <a:cs typeface="Arial"/>
                <a:sym typeface="Arial"/>
              </a:rPr>
              <a:t>d’entrée</a:t>
            </a:r>
            <a:r>
              <a:rPr lang="fr-FR" sz="1400" kern="0" dirty="0" smtClean="0">
                <a:solidFill>
                  <a:srgbClr val="474747"/>
                </a:solidFill>
                <a:latin typeface="Arial Narrow" panose="020B0606020202030204" pitchFamily="34" charset="0"/>
                <a:cs typeface="Arial"/>
                <a:sym typeface="Arial"/>
              </a:rPr>
              <a:t> dans la profession et date </a:t>
            </a:r>
            <a:r>
              <a:rPr lang="fr-FR" sz="1400" b="1" kern="0" dirty="0" smtClean="0">
                <a:solidFill>
                  <a:srgbClr val="474747"/>
                </a:solidFill>
                <a:latin typeface="Arial Narrow" panose="020B0606020202030204" pitchFamily="34" charset="0"/>
                <a:cs typeface="Arial"/>
                <a:sym typeface="Arial"/>
              </a:rPr>
              <a:t>d’entrée</a:t>
            </a:r>
            <a:r>
              <a:rPr lang="fr-FR" sz="1400" kern="0" dirty="0" smtClean="0">
                <a:solidFill>
                  <a:srgbClr val="474747"/>
                </a:solidFill>
                <a:latin typeface="Arial Narrow" panose="020B0606020202030204" pitchFamily="34" charset="0"/>
                <a:cs typeface="Arial"/>
                <a:sym typeface="Arial"/>
              </a:rPr>
              <a:t> dans l’entreprise actuelle</a:t>
            </a:r>
            <a:r>
              <a:rPr lang="fr-FR" sz="1400" kern="0" dirty="0" smtClean="0">
                <a:solidFill>
                  <a:schemeClr val="tx1">
                    <a:lumMod val="65000"/>
                    <a:lumOff val="35000"/>
                  </a:schemeClr>
                </a:solidFill>
                <a:latin typeface="Arial Narrow" panose="020B0606020202030204" pitchFamily="34" charset="0"/>
                <a:cs typeface="Arial"/>
                <a:sym typeface="Arial"/>
              </a:rPr>
              <a:t>…</a:t>
            </a:r>
            <a:endParaRPr lang="fr-FR" sz="1400" strike="sngStrike" kern="0" dirty="0">
              <a:solidFill>
                <a:schemeClr val="tx1">
                  <a:lumMod val="65000"/>
                  <a:lumOff val="35000"/>
                </a:schemeClr>
              </a:solidFill>
              <a:latin typeface="Arial Narrow" panose="020B0606020202030204" pitchFamily="34" charset="0"/>
              <a:cs typeface="Arial"/>
              <a:sym typeface="Arial"/>
            </a:endParaRPr>
          </a:p>
          <a:p>
            <a:pPr marL="0" lvl="4" defTabSz="1219170">
              <a:buClr>
                <a:srgbClr val="DB4B4B"/>
              </a:buClr>
              <a:defRPr/>
            </a:pPr>
            <a:endParaRPr lang="fr-FR" sz="1600" kern="0" dirty="0">
              <a:solidFill>
                <a:srgbClr val="474747"/>
              </a:solidFill>
              <a:latin typeface="Arial Narrow" panose="020B0606020202030204" pitchFamily="34" charset="0"/>
              <a:cs typeface="Arial"/>
              <a:sym typeface="Arial"/>
            </a:endParaRPr>
          </a:p>
        </p:txBody>
      </p:sp>
      <p:grpSp>
        <p:nvGrpSpPr>
          <p:cNvPr id="124" name="Groupe 123">
            <a:extLst/>
          </p:cNvPr>
          <p:cNvGrpSpPr/>
          <p:nvPr/>
        </p:nvGrpSpPr>
        <p:grpSpPr>
          <a:xfrm>
            <a:off x="8491666" y="4989449"/>
            <a:ext cx="672118" cy="591268"/>
            <a:chOff x="11085513" y="2805113"/>
            <a:chExt cx="895350" cy="768351"/>
          </a:xfrm>
          <a:solidFill>
            <a:srgbClr val="333333"/>
          </a:solidFill>
        </p:grpSpPr>
        <p:sp>
          <p:nvSpPr>
            <p:cNvPr id="125" name="Freeform 145">
              <a:extLst/>
            </p:cNvPr>
            <p:cNvSpPr>
              <a:spLocks noEditPoints="1"/>
            </p:cNvSpPr>
            <p:nvPr/>
          </p:nvSpPr>
          <p:spPr bwMode="auto">
            <a:xfrm>
              <a:off x="11295063" y="2967038"/>
              <a:ext cx="185738" cy="122238"/>
            </a:xfrm>
            <a:custGeom>
              <a:avLst/>
              <a:gdLst>
                <a:gd name="T0" fmla="*/ 39 w 46"/>
                <a:gd name="T1" fmla="*/ 30 h 30"/>
                <a:gd name="T2" fmla="*/ 7 w 46"/>
                <a:gd name="T3" fmla="*/ 30 h 30"/>
                <a:gd name="T4" fmla="*/ 0 w 46"/>
                <a:gd name="T5" fmla="*/ 23 h 30"/>
                <a:gd name="T6" fmla="*/ 0 w 46"/>
                <a:gd name="T7" fmla="*/ 7 h 30"/>
                <a:gd name="T8" fmla="*/ 7 w 46"/>
                <a:gd name="T9" fmla="*/ 0 h 30"/>
                <a:gd name="T10" fmla="*/ 39 w 46"/>
                <a:gd name="T11" fmla="*/ 0 h 30"/>
                <a:gd name="T12" fmla="*/ 46 w 46"/>
                <a:gd name="T13" fmla="*/ 7 h 30"/>
                <a:gd name="T14" fmla="*/ 46 w 46"/>
                <a:gd name="T15" fmla="*/ 23 h 30"/>
                <a:gd name="T16" fmla="*/ 39 w 46"/>
                <a:gd name="T17" fmla="*/ 30 h 30"/>
                <a:gd name="T18" fmla="*/ 7 w 46"/>
                <a:gd name="T19" fmla="*/ 6 h 30"/>
                <a:gd name="T20" fmla="*/ 6 w 46"/>
                <a:gd name="T21" fmla="*/ 7 h 30"/>
                <a:gd name="T22" fmla="*/ 6 w 46"/>
                <a:gd name="T23" fmla="*/ 23 h 30"/>
                <a:gd name="T24" fmla="*/ 7 w 46"/>
                <a:gd name="T25" fmla="*/ 24 h 30"/>
                <a:gd name="T26" fmla="*/ 39 w 46"/>
                <a:gd name="T27" fmla="*/ 24 h 30"/>
                <a:gd name="T28" fmla="*/ 40 w 46"/>
                <a:gd name="T29" fmla="*/ 23 h 30"/>
                <a:gd name="T30" fmla="*/ 40 w 46"/>
                <a:gd name="T31" fmla="*/ 7 h 30"/>
                <a:gd name="T32" fmla="*/ 39 w 46"/>
                <a:gd name="T33" fmla="*/ 6 h 30"/>
                <a:gd name="T34" fmla="*/ 7 w 46"/>
                <a:gd name="T35"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0">
                  <a:moveTo>
                    <a:pt x="39" y="30"/>
                  </a:moveTo>
                  <a:cubicBezTo>
                    <a:pt x="7" y="30"/>
                    <a:pt x="7" y="30"/>
                    <a:pt x="7" y="30"/>
                  </a:cubicBezTo>
                  <a:cubicBezTo>
                    <a:pt x="3" y="30"/>
                    <a:pt x="0" y="27"/>
                    <a:pt x="0" y="23"/>
                  </a:cubicBezTo>
                  <a:cubicBezTo>
                    <a:pt x="0" y="7"/>
                    <a:pt x="0" y="7"/>
                    <a:pt x="0" y="7"/>
                  </a:cubicBezTo>
                  <a:cubicBezTo>
                    <a:pt x="0" y="3"/>
                    <a:pt x="3" y="0"/>
                    <a:pt x="7" y="0"/>
                  </a:cubicBezTo>
                  <a:cubicBezTo>
                    <a:pt x="39" y="0"/>
                    <a:pt x="39" y="0"/>
                    <a:pt x="39" y="0"/>
                  </a:cubicBezTo>
                  <a:cubicBezTo>
                    <a:pt x="43" y="0"/>
                    <a:pt x="46" y="3"/>
                    <a:pt x="46" y="7"/>
                  </a:cubicBezTo>
                  <a:cubicBezTo>
                    <a:pt x="46" y="23"/>
                    <a:pt x="46" y="23"/>
                    <a:pt x="46" y="23"/>
                  </a:cubicBezTo>
                  <a:cubicBezTo>
                    <a:pt x="46" y="27"/>
                    <a:pt x="43" y="30"/>
                    <a:pt x="39" y="30"/>
                  </a:cubicBezTo>
                  <a:close/>
                  <a:moveTo>
                    <a:pt x="7" y="6"/>
                  </a:moveTo>
                  <a:cubicBezTo>
                    <a:pt x="7" y="6"/>
                    <a:pt x="6" y="7"/>
                    <a:pt x="6" y="7"/>
                  </a:cubicBezTo>
                  <a:cubicBezTo>
                    <a:pt x="6" y="23"/>
                    <a:pt x="6" y="23"/>
                    <a:pt x="6" y="23"/>
                  </a:cubicBezTo>
                  <a:cubicBezTo>
                    <a:pt x="6" y="24"/>
                    <a:pt x="7" y="24"/>
                    <a:pt x="7" y="24"/>
                  </a:cubicBezTo>
                  <a:cubicBezTo>
                    <a:pt x="39" y="24"/>
                    <a:pt x="39" y="24"/>
                    <a:pt x="39" y="24"/>
                  </a:cubicBezTo>
                  <a:cubicBezTo>
                    <a:pt x="40" y="24"/>
                    <a:pt x="40" y="24"/>
                    <a:pt x="40" y="23"/>
                  </a:cubicBezTo>
                  <a:cubicBezTo>
                    <a:pt x="40" y="7"/>
                    <a:pt x="40" y="7"/>
                    <a:pt x="40" y="7"/>
                  </a:cubicBezTo>
                  <a:cubicBezTo>
                    <a:pt x="40" y="7"/>
                    <a:pt x="40" y="6"/>
                    <a:pt x="39"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6" name="Freeform 146">
              <a:extLst/>
            </p:cNvPr>
            <p:cNvSpPr>
              <a:spLocks noEditPoints="1"/>
            </p:cNvSpPr>
            <p:nvPr/>
          </p:nvSpPr>
          <p:spPr bwMode="auto">
            <a:xfrm>
              <a:off x="11860213" y="2886076"/>
              <a:ext cx="120650" cy="477838"/>
            </a:xfrm>
            <a:custGeom>
              <a:avLst/>
              <a:gdLst>
                <a:gd name="T0" fmla="*/ 15 w 30"/>
                <a:gd name="T1" fmla="*/ 118 h 118"/>
                <a:gd name="T2" fmla="*/ 0 w 30"/>
                <a:gd name="T3" fmla="*/ 103 h 118"/>
                <a:gd name="T4" fmla="*/ 3 w 30"/>
                <a:gd name="T5" fmla="*/ 100 h 118"/>
                <a:gd name="T6" fmla="*/ 6 w 30"/>
                <a:gd name="T7" fmla="*/ 103 h 118"/>
                <a:gd name="T8" fmla="*/ 15 w 30"/>
                <a:gd name="T9" fmla="*/ 112 h 118"/>
                <a:gd name="T10" fmla="*/ 24 w 30"/>
                <a:gd name="T11" fmla="*/ 103 h 118"/>
                <a:gd name="T12" fmla="*/ 15 w 30"/>
                <a:gd name="T13" fmla="*/ 94 h 118"/>
                <a:gd name="T14" fmla="*/ 12 w 30"/>
                <a:gd name="T15" fmla="*/ 91 h 118"/>
                <a:gd name="T16" fmla="*/ 12 w 30"/>
                <a:gd name="T17" fmla="*/ 79 h 118"/>
                <a:gd name="T18" fmla="*/ 15 w 30"/>
                <a:gd name="T19" fmla="*/ 76 h 118"/>
                <a:gd name="T20" fmla="*/ 18 w 30"/>
                <a:gd name="T21" fmla="*/ 79 h 118"/>
                <a:gd name="T22" fmla="*/ 18 w 30"/>
                <a:gd name="T23" fmla="*/ 88 h 118"/>
                <a:gd name="T24" fmla="*/ 30 w 30"/>
                <a:gd name="T25" fmla="*/ 103 h 118"/>
                <a:gd name="T26" fmla="*/ 15 w 30"/>
                <a:gd name="T27" fmla="*/ 118 h 118"/>
                <a:gd name="T28" fmla="*/ 14 w 30"/>
                <a:gd name="T29" fmla="*/ 62 h 118"/>
                <a:gd name="T30" fmla="*/ 11 w 30"/>
                <a:gd name="T31" fmla="*/ 59 h 118"/>
                <a:gd name="T32" fmla="*/ 11 w 30"/>
                <a:gd name="T33" fmla="*/ 3 h 118"/>
                <a:gd name="T34" fmla="*/ 14 w 30"/>
                <a:gd name="T35" fmla="*/ 0 h 118"/>
                <a:gd name="T36" fmla="*/ 18 w 30"/>
                <a:gd name="T37" fmla="*/ 3 h 118"/>
                <a:gd name="T38" fmla="*/ 18 w 30"/>
                <a:gd name="T39" fmla="*/ 59 h 118"/>
                <a:gd name="T40" fmla="*/ 14 w 30"/>
                <a:gd name="T41" fmla="*/ 6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118">
                  <a:moveTo>
                    <a:pt x="15" y="118"/>
                  </a:moveTo>
                  <a:cubicBezTo>
                    <a:pt x="7" y="118"/>
                    <a:pt x="0" y="112"/>
                    <a:pt x="0" y="103"/>
                  </a:cubicBezTo>
                  <a:cubicBezTo>
                    <a:pt x="0" y="101"/>
                    <a:pt x="1" y="100"/>
                    <a:pt x="3" y="100"/>
                  </a:cubicBezTo>
                  <a:cubicBezTo>
                    <a:pt x="5" y="100"/>
                    <a:pt x="6" y="101"/>
                    <a:pt x="6" y="103"/>
                  </a:cubicBezTo>
                  <a:cubicBezTo>
                    <a:pt x="6" y="108"/>
                    <a:pt x="10" y="112"/>
                    <a:pt x="15" y="112"/>
                  </a:cubicBezTo>
                  <a:cubicBezTo>
                    <a:pt x="20" y="112"/>
                    <a:pt x="24" y="108"/>
                    <a:pt x="24" y="103"/>
                  </a:cubicBezTo>
                  <a:cubicBezTo>
                    <a:pt x="24" y="98"/>
                    <a:pt x="20" y="94"/>
                    <a:pt x="15" y="94"/>
                  </a:cubicBezTo>
                  <a:cubicBezTo>
                    <a:pt x="13" y="94"/>
                    <a:pt x="12" y="93"/>
                    <a:pt x="12" y="91"/>
                  </a:cubicBezTo>
                  <a:cubicBezTo>
                    <a:pt x="12" y="79"/>
                    <a:pt x="12" y="79"/>
                    <a:pt x="12" y="79"/>
                  </a:cubicBezTo>
                  <a:cubicBezTo>
                    <a:pt x="12" y="77"/>
                    <a:pt x="13" y="76"/>
                    <a:pt x="15" y="76"/>
                  </a:cubicBezTo>
                  <a:cubicBezTo>
                    <a:pt x="17" y="76"/>
                    <a:pt x="18" y="77"/>
                    <a:pt x="18" y="79"/>
                  </a:cubicBezTo>
                  <a:cubicBezTo>
                    <a:pt x="18" y="88"/>
                    <a:pt x="18" y="88"/>
                    <a:pt x="18" y="88"/>
                  </a:cubicBezTo>
                  <a:cubicBezTo>
                    <a:pt x="25" y="90"/>
                    <a:pt x="30" y="96"/>
                    <a:pt x="30" y="103"/>
                  </a:cubicBezTo>
                  <a:cubicBezTo>
                    <a:pt x="30" y="112"/>
                    <a:pt x="24" y="118"/>
                    <a:pt x="15" y="118"/>
                  </a:cubicBezTo>
                  <a:close/>
                  <a:moveTo>
                    <a:pt x="14" y="62"/>
                  </a:moveTo>
                  <a:cubicBezTo>
                    <a:pt x="13" y="62"/>
                    <a:pt x="11" y="61"/>
                    <a:pt x="11" y="59"/>
                  </a:cubicBezTo>
                  <a:cubicBezTo>
                    <a:pt x="11" y="3"/>
                    <a:pt x="11" y="3"/>
                    <a:pt x="11" y="3"/>
                  </a:cubicBezTo>
                  <a:cubicBezTo>
                    <a:pt x="11" y="1"/>
                    <a:pt x="13" y="0"/>
                    <a:pt x="14" y="0"/>
                  </a:cubicBezTo>
                  <a:cubicBezTo>
                    <a:pt x="16" y="0"/>
                    <a:pt x="18" y="1"/>
                    <a:pt x="18" y="3"/>
                  </a:cubicBezTo>
                  <a:cubicBezTo>
                    <a:pt x="18" y="59"/>
                    <a:pt x="18" y="59"/>
                    <a:pt x="18" y="59"/>
                  </a:cubicBezTo>
                  <a:cubicBezTo>
                    <a:pt x="18" y="61"/>
                    <a:pt x="16" y="62"/>
                    <a:pt x="14"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7" name="Freeform 147">
              <a:extLst/>
            </p:cNvPr>
            <p:cNvSpPr>
              <a:spLocks noEditPoints="1"/>
            </p:cNvSpPr>
            <p:nvPr/>
          </p:nvSpPr>
          <p:spPr bwMode="auto">
            <a:xfrm>
              <a:off x="11860213" y="3128963"/>
              <a:ext cx="120650" cy="88900"/>
            </a:xfrm>
            <a:custGeom>
              <a:avLst/>
              <a:gdLst>
                <a:gd name="T0" fmla="*/ 23 w 30"/>
                <a:gd name="T1" fmla="*/ 22 h 22"/>
                <a:gd name="T2" fmla="*/ 7 w 30"/>
                <a:gd name="T3" fmla="*/ 22 h 22"/>
                <a:gd name="T4" fmla="*/ 0 w 30"/>
                <a:gd name="T5" fmla="*/ 15 h 22"/>
                <a:gd name="T6" fmla="*/ 0 w 30"/>
                <a:gd name="T7" fmla="*/ 7 h 22"/>
                <a:gd name="T8" fmla="*/ 7 w 30"/>
                <a:gd name="T9" fmla="*/ 0 h 22"/>
                <a:gd name="T10" fmla="*/ 23 w 30"/>
                <a:gd name="T11" fmla="*/ 0 h 22"/>
                <a:gd name="T12" fmla="*/ 30 w 30"/>
                <a:gd name="T13" fmla="*/ 7 h 22"/>
                <a:gd name="T14" fmla="*/ 30 w 30"/>
                <a:gd name="T15" fmla="*/ 15 h 22"/>
                <a:gd name="T16" fmla="*/ 23 w 30"/>
                <a:gd name="T17" fmla="*/ 22 h 22"/>
                <a:gd name="T18" fmla="*/ 7 w 30"/>
                <a:gd name="T19" fmla="*/ 6 h 22"/>
                <a:gd name="T20" fmla="*/ 6 w 30"/>
                <a:gd name="T21" fmla="*/ 7 h 22"/>
                <a:gd name="T22" fmla="*/ 6 w 30"/>
                <a:gd name="T23" fmla="*/ 15 h 22"/>
                <a:gd name="T24" fmla="*/ 7 w 30"/>
                <a:gd name="T25" fmla="*/ 16 h 22"/>
                <a:gd name="T26" fmla="*/ 23 w 30"/>
                <a:gd name="T27" fmla="*/ 16 h 22"/>
                <a:gd name="T28" fmla="*/ 24 w 30"/>
                <a:gd name="T29" fmla="*/ 15 h 22"/>
                <a:gd name="T30" fmla="*/ 24 w 30"/>
                <a:gd name="T31" fmla="*/ 7 h 22"/>
                <a:gd name="T32" fmla="*/ 23 w 30"/>
                <a:gd name="T33" fmla="*/ 6 h 22"/>
                <a:gd name="T34" fmla="*/ 7 w 30"/>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22">
                  <a:moveTo>
                    <a:pt x="23" y="22"/>
                  </a:moveTo>
                  <a:cubicBezTo>
                    <a:pt x="7" y="22"/>
                    <a:pt x="7" y="22"/>
                    <a:pt x="7" y="22"/>
                  </a:cubicBezTo>
                  <a:cubicBezTo>
                    <a:pt x="3" y="22"/>
                    <a:pt x="0" y="19"/>
                    <a:pt x="0" y="15"/>
                  </a:cubicBezTo>
                  <a:cubicBezTo>
                    <a:pt x="0" y="7"/>
                    <a:pt x="0" y="7"/>
                    <a:pt x="0" y="7"/>
                  </a:cubicBezTo>
                  <a:cubicBezTo>
                    <a:pt x="0" y="3"/>
                    <a:pt x="3" y="0"/>
                    <a:pt x="7" y="0"/>
                  </a:cubicBezTo>
                  <a:cubicBezTo>
                    <a:pt x="23" y="0"/>
                    <a:pt x="23" y="0"/>
                    <a:pt x="23" y="0"/>
                  </a:cubicBezTo>
                  <a:cubicBezTo>
                    <a:pt x="27" y="0"/>
                    <a:pt x="30" y="3"/>
                    <a:pt x="30" y="7"/>
                  </a:cubicBezTo>
                  <a:cubicBezTo>
                    <a:pt x="30" y="15"/>
                    <a:pt x="30" y="15"/>
                    <a:pt x="30" y="15"/>
                  </a:cubicBezTo>
                  <a:cubicBezTo>
                    <a:pt x="30" y="19"/>
                    <a:pt x="27" y="22"/>
                    <a:pt x="23" y="22"/>
                  </a:cubicBezTo>
                  <a:close/>
                  <a:moveTo>
                    <a:pt x="7" y="6"/>
                  </a:moveTo>
                  <a:cubicBezTo>
                    <a:pt x="7" y="6"/>
                    <a:pt x="6" y="7"/>
                    <a:pt x="6" y="7"/>
                  </a:cubicBezTo>
                  <a:cubicBezTo>
                    <a:pt x="6" y="15"/>
                    <a:pt x="6" y="15"/>
                    <a:pt x="6" y="15"/>
                  </a:cubicBezTo>
                  <a:cubicBezTo>
                    <a:pt x="6" y="16"/>
                    <a:pt x="7" y="16"/>
                    <a:pt x="7" y="16"/>
                  </a:cubicBezTo>
                  <a:cubicBezTo>
                    <a:pt x="23" y="16"/>
                    <a:pt x="23" y="16"/>
                    <a:pt x="23" y="16"/>
                  </a:cubicBezTo>
                  <a:cubicBezTo>
                    <a:pt x="24" y="16"/>
                    <a:pt x="24" y="16"/>
                    <a:pt x="24" y="15"/>
                  </a:cubicBezTo>
                  <a:cubicBezTo>
                    <a:pt x="24" y="7"/>
                    <a:pt x="24" y="7"/>
                    <a:pt x="24" y="7"/>
                  </a:cubicBezTo>
                  <a:cubicBezTo>
                    <a:pt x="24" y="7"/>
                    <a:pt x="24" y="6"/>
                    <a:pt x="23"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8" name="Freeform 148">
              <a:extLst/>
            </p:cNvPr>
            <p:cNvSpPr>
              <a:spLocks noEditPoints="1"/>
            </p:cNvSpPr>
            <p:nvPr/>
          </p:nvSpPr>
          <p:spPr bwMode="auto">
            <a:xfrm>
              <a:off x="11085513" y="3355976"/>
              <a:ext cx="636588" cy="217488"/>
            </a:xfrm>
            <a:custGeom>
              <a:avLst/>
              <a:gdLst>
                <a:gd name="T0" fmla="*/ 131 w 158"/>
                <a:gd name="T1" fmla="*/ 54 h 54"/>
                <a:gd name="T2" fmla="*/ 27 w 158"/>
                <a:gd name="T3" fmla="*/ 54 h 54"/>
                <a:gd name="T4" fmla="*/ 0 w 158"/>
                <a:gd name="T5" fmla="*/ 27 h 54"/>
                <a:gd name="T6" fmla="*/ 27 w 158"/>
                <a:gd name="T7" fmla="*/ 0 h 54"/>
                <a:gd name="T8" fmla="*/ 131 w 158"/>
                <a:gd name="T9" fmla="*/ 0 h 54"/>
                <a:gd name="T10" fmla="*/ 158 w 158"/>
                <a:gd name="T11" fmla="*/ 27 h 54"/>
                <a:gd name="T12" fmla="*/ 131 w 158"/>
                <a:gd name="T13" fmla="*/ 54 h 54"/>
                <a:gd name="T14" fmla="*/ 27 w 158"/>
                <a:gd name="T15" fmla="*/ 6 h 54"/>
                <a:gd name="T16" fmla="*/ 6 w 158"/>
                <a:gd name="T17" fmla="*/ 27 h 54"/>
                <a:gd name="T18" fmla="*/ 27 w 158"/>
                <a:gd name="T19" fmla="*/ 48 h 54"/>
                <a:gd name="T20" fmla="*/ 131 w 158"/>
                <a:gd name="T21" fmla="*/ 48 h 54"/>
                <a:gd name="T22" fmla="*/ 152 w 158"/>
                <a:gd name="T23" fmla="*/ 27 h 54"/>
                <a:gd name="T24" fmla="*/ 131 w 158"/>
                <a:gd name="T25" fmla="*/ 6 h 54"/>
                <a:gd name="T26" fmla="*/ 27 w 158"/>
                <a:gd name="T2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54">
                  <a:moveTo>
                    <a:pt x="131" y="54"/>
                  </a:moveTo>
                  <a:cubicBezTo>
                    <a:pt x="27" y="54"/>
                    <a:pt x="27" y="54"/>
                    <a:pt x="27" y="54"/>
                  </a:cubicBezTo>
                  <a:cubicBezTo>
                    <a:pt x="12" y="54"/>
                    <a:pt x="0" y="42"/>
                    <a:pt x="0" y="27"/>
                  </a:cubicBezTo>
                  <a:cubicBezTo>
                    <a:pt x="0" y="12"/>
                    <a:pt x="12" y="0"/>
                    <a:pt x="27" y="0"/>
                  </a:cubicBezTo>
                  <a:cubicBezTo>
                    <a:pt x="131" y="0"/>
                    <a:pt x="131" y="0"/>
                    <a:pt x="131" y="0"/>
                  </a:cubicBezTo>
                  <a:cubicBezTo>
                    <a:pt x="146" y="0"/>
                    <a:pt x="158" y="12"/>
                    <a:pt x="158" y="27"/>
                  </a:cubicBezTo>
                  <a:cubicBezTo>
                    <a:pt x="158" y="42"/>
                    <a:pt x="146" y="54"/>
                    <a:pt x="131" y="54"/>
                  </a:cubicBezTo>
                  <a:close/>
                  <a:moveTo>
                    <a:pt x="27" y="6"/>
                  </a:moveTo>
                  <a:cubicBezTo>
                    <a:pt x="16" y="6"/>
                    <a:pt x="6" y="16"/>
                    <a:pt x="6" y="27"/>
                  </a:cubicBezTo>
                  <a:cubicBezTo>
                    <a:pt x="6" y="39"/>
                    <a:pt x="16" y="48"/>
                    <a:pt x="27" y="48"/>
                  </a:cubicBezTo>
                  <a:cubicBezTo>
                    <a:pt x="131" y="48"/>
                    <a:pt x="131" y="48"/>
                    <a:pt x="131" y="48"/>
                  </a:cubicBezTo>
                  <a:cubicBezTo>
                    <a:pt x="143" y="48"/>
                    <a:pt x="152" y="39"/>
                    <a:pt x="152" y="27"/>
                  </a:cubicBezTo>
                  <a:cubicBezTo>
                    <a:pt x="152" y="16"/>
                    <a:pt x="143" y="6"/>
                    <a:pt x="131" y="6"/>
                  </a:cubicBezTo>
                  <a:lnTo>
                    <a:pt x="2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29" name="Freeform 149">
              <a:extLst/>
            </p:cNvPr>
            <p:cNvSpPr>
              <a:spLocks noEditPoints="1"/>
            </p:cNvSpPr>
            <p:nvPr/>
          </p:nvSpPr>
          <p:spPr bwMode="auto">
            <a:xfrm>
              <a:off x="11198226" y="2805113"/>
              <a:ext cx="738188" cy="525463"/>
            </a:xfrm>
            <a:custGeom>
              <a:avLst/>
              <a:gdLst>
                <a:gd name="T0" fmla="*/ 91 w 183"/>
                <a:gd name="T1" fmla="*/ 130 h 130"/>
                <a:gd name="T2" fmla="*/ 91 w 183"/>
                <a:gd name="T3" fmla="*/ 130 h 130"/>
                <a:gd name="T4" fmla="*/ 90 w 183"/>
                <a:gd name="T5" fmla="*/ 130 h 130"/>
                <a:gd name="T6" fmla="*/ 90 w 183"/>
                <a:gd name="T7" fmla="*/ 130 h 130"/>
                <a:gd name="T8" fmla="*/ 90 w 183"/>
                <a:gd name="T9" fmla="*/ 130 h 130"/>
                <a:gd name="T10" fmla="*/ 90 w 183"/>
                <a:gd name="T11" fmla="*/ 130 h 130"/>
                <a:gd name="T12" fmla="*/ 90 w 183"/>
                <a:gd name="T13" fmla="*/ 130 h 130"/>
                <a:gd name="T14" fmla="*/ 90 w 183"/>
                <a:gd name="T15" fmla="*/ 130 h 130"/>
                <a:gd name="T16" fmla="*/ 90 w 183"/>
                <a:gd name="T17" fmla="*/ 130 h 130"/>
                <a:gd name="T18" fmla="*/ 90 w 183"/>
                <a:gd name="T19" fmla="*/ 130 h 130"/>
                <a:gd name="T20" fmla="*/ 89 w 183"/>
                <a:gd name="T21" fmla="*/ 130 h 130"/>
                <a:gd name="T22" fmla="*/ 88 w 183"/>
                <a:gd name="T23" fmla="*/ 129 h 130"/>
                <a:gd name="T24" fmla="*/ 88 w 183"/>
                <a:gd name="T25" fmla="*/ 127 h 130"/>
                <a:gd name="T26" fmla="*/ 88 w 183"/>
                <a:gd name="T27" fmla="*/ 127 h 130"/>
                <a:gd name="T28" fmla="*/ 88 w 183"/>
                <a:gd name="T29" fmla="*/ 26 h 130"/>
                <a:gd name="T30" fmla="*/ 81 w 183"/>
                <a:gd name="T31" fmla="*/ 18 h 130"/>
                <a:gd name="T32" fmla="*/ 13 w 183"/>
                <a:gd name="T33" fmla="*/ 18 h 130"/>
                <a:gd name="T34" fmla="*/ 6 w 183"/>
                <a:gd name="T35" fmla="*/ 26 h 130"/>
                <a:gd name="T36" fmla="*/ 6 w 183"/>
                <a:gd name="T37" fmla="*/ 127 h 130"/>
                <a:gd name="T38" fmla="*/ 3 w 183"/>
                <a:gd name="T39" fmla="*/ 130 h 130"/>
                <a:gd name="T40" fmla="*/ 0 w 183"/>
                <a:gd name="T41" fmla="*/ 127 h 130"/>
                <a:gd name="T42" fmla="*/ 0 w 183"/>
                <a:gd name="T43" fmla="*/ 26 h 130"/>
                <a:gd name="T44" fmla="*/ 13 w 183"/>
                <a:gd name="T45" fmla="*/ 12 h 130"/>
                <a:gd name="T46" fmla="*/ 81 w 183"/>
                <a:gd name="T47" fmla="*/ 12 h 130"/>
                <a:gd name="T48" fmla="*/ 94 w 183"/>
                <a:gd name="T49" fmla="*/ 26 h 130"/>
                <a:gd name="T50" fmla="*/ 94 w 183"/>
                <a:gd name="T51" fmla="*/ 65 h 130"/>
                <a:gd name="T52" fmla="*/ 157 w 183"/>
                <a:gd name="T53" fmla="*/ 1 h 130"/>
                <a:gd name="T54" fmla="*/ 159 w 183"/>
                <a:gd name="T55" fmla="*/ 0 h 130"/>
                <a:gd name="T56" fmla="*/ 161 w 183"/>
                <a:gd name="T57" fmla="*/ 1 h 130"/>
                <a:gd name="T58" fmla="*/ 181 w 183"/>
                <a:gd name="T59" fmla="*/ 21 h 130"/>
                <a:gd name="T60" fmla="*/ 182 w 183"/>
                <a:gd name="T61" fmla="*/ 25 h 130"/>
                <a:gd name="T62" fmla="*/ 138 w 183"/>
                <a:gd name="T63" fmla="*/ 77 h 130"/>
                <a:gd name="T64" fmla="*/ 138 w 183"/>
                <a:gd name="T65" fmla="*/ 77 h 130"/>
                <a:gd name="T66" fmla="*/ 94 w 183"/>
                <a:gd name="T67" fmla="*/ 129 h 130"/>
                <a:gd name="T68" fmla="*/ 94 w 183"/>
                <a:gd name="T69" fmla="*/ 129 h 130"/>
                <a:gd name="T70" fmla="*/ 93 w 183"/>
                <a:gd name="T71" fmla="*/ 130 h 130"/>
                <a:gd name="T72" fmla="*/ 91 w 183"/>
                <a:gd name="T73" fmla="*/ 130 h 130"/>
                <a:gd name="T74" fmla="*/ 91 w 183"/>
                <a:gd name="T75" fmla="*/ 130 h 130"/>
                <a:gd name="T76" fmla="*/ 94 w 183"/>
                <a:gd name="T77" fmla="*/ 75 h 130"/>
                <a:gd name="T78" fmla="*/ 94 w 183"/>
                <a:gd name="T79" fmla="*/ 118 h 130"/>
                <a:gd name="T80" fmla="*/ 132 w 183"/>
                <a:gd name="T81" fmla="*/ 74 h 130"/>
                <a:gd name="T82" fmla="*/ 97 w 183"/>
                <a:gd name="T83" fmla="*/ 74 h 130"/>
                <a:gd name="T84" fmla="*/ 96 w 183"/>
                <a:gd name="T85" fmla="*/ 73 h 130"/>
                <a:gd name="T86" fmla="*/ 95 w 183"/>
                <a:gd name="T87" fmla="*/ 74 h 130"/>
                <a:gd name="T88" fmla="*/ 94 w 183"/>
                <a:gd name="T89" fmla="*/ 75 h 130"/>
                <a:gd name="T90" fmla="*/ 102 w 183"/>
                <a:gd name="T91" fmla="*/ 67 h 130"/>
                <a:gd name="T92" fmla="*/ 133 w 183"/>
                <a:gd name="T93" fmla="*/ 67 h 130"/>
                <a:gd name="T94" fmla="*/ 135 w 183"/>
                <a:gd name="T95" fmla="*/ 68 h 130"/>
                <a:gd name="T96" fmla="*/ 155 w 183"/>
                <a:gd name="T97" fmla="*/ 12 h 130"/>
                <a:gd name="T98" fmla="*/ 102 w 183"/>
                <a:gd name="T99" fmla="*/ 67 h 130"/>
                <a:gd name="T100" fmla="*/ 162 w 183"/>
                <a:gd name="T101" fmla="*/ 11 h 130"/>
                <a:gd name="T102" fmla="*/ 145 w 183"/>
                <a:gd name="T103" fmla="*/ 59 h 130"/>
                <a:gd name="T104" fmla="*/ 175 w 183"/>
                <a:gd name="T105" fmla="*/ 23 h 130"/>
                <a:gd name="T106" fmla="*/ 162 w 183"/>
                <a:gd name="T107" fmla="*/ 1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30">
                  <a:moveTo>
                    <a:pt x="91" y="130"/>
                  </a:moveTo>
                  <a:cubicBezTo>
                    <a:pt x="91" y="130"/>
                    <a:pt x="91" y="130"/>
                    <a:pt x="91" y="130"/>
                  </a:cubicBezTo>
                  <a:cubicBezTo>
                    <a:pt x="91"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89" y="130"/>
                    <a:pt x="89" y="130"/>
                    <a:pt x="89" y="130"/>
                  </a:cubicBezTo>
                  <a:cubicBezTo>
                    <a:pt x="89" y="129"/>
                    <a:pt x="89" y="129"/>
                    <a:pt x="88" y="129"/>
                  </a:cubicBezTo>
                  <a:cubicBezTo>
                    <a:pt x="88" y="128"/>
                    <a:pt x="88" y="128"/>
                    <a:pt x="88" y="127"/>
                  </a:cubicBezTo>
                  <a:cubicBezTo>
                    <a:pt x="88" y="127"/>
                    <a:pt x="88" y="127"/>
                    <a:pt x="88" y="127"/>
                  </a:cubicBezTo>
                  <a:cubicBezTo>
                    <a:pt x="88" y="26"/>
                    <a:pt x="88" y="26"/>
                    <a:pt x="88" y="26"/>
                  </a:cubicBezTo>
                  <a:cubicBezTo>
                    <a:pt x="88" y="22"/>
                    <a:pt x="85" y="18"/>
                    <a:pt x="81" y="18"/>
                  </a:cubicBezTo>
                  <a:cubicBezTo>
                    <a:pt x="13" y="18"/>
                    <a:pt x="13" y="18"/>
                    <a:pt x="13" y="18"/>
                  </a:cubicBezTo>
                  <a:cubicBezTo>
                    <a:pt x="10" y="18"/>
                    <a:pt x="6" y="22"/>
                    <a:pt x="6" y="26"/>
                  </a:cubicBezTo>
                  <a:cubicBezTo>
                    <a:pt x="6" y="127"/>
                    <a:pt x="6" y="127"/>
                    <a:pt x="6" y="127"/>
                  </a:cubicBezTo>
                  <a:cubicBezTo>
                    <a:pt x="6" y="129"/>
                    <a:pt x="5" y="130"/>
                    <a:pt x="3" y="130"/>
                  </a:cubicBezTo>
                  <a:cubicBezTo>
                    <a:pt x="1" y="130"/>
                    <a:pt x="0" y="129"/>
                    <a:pt x="0" y="127"/>
                  </a:cubicBezTo>
                  <a:cubicBezTo>
                    <a:pt x="0" y="26"/>
                    <a:pt x="0" y="26"/>
                    <a:pt x="0" y="26"/>
                  </a:cubicBezTo>
                  <a:cubicBezTo>
                    <a:pt x="0" y="18"/>
                    <a:pt x="6" y="12"/>
                    <a:pt x="13" y="12"/>
                  </a:cubicBezTo>
                  <a:cubicBezTo>
                    <a:pt x="81" y="12"/>
                    <a:pt x="81" y="12"/>
                    <a:pt x="81" y="12"/>
                  </a:cubicBezTo>
                  <a:cubicBezTo>
                    <a:pt x="88" y="12"/>
                    <a:pt x="94" y="18"/>
                    <a:pt x="94" y="26"/>
                  </a:cubicBezTo>
                  <a:cubicBezTo>
                    <a:pt x="94" y="65"/>
                    <a:pt x="94" y="65"/>
                    <a:pt x="94" y="65"/>
                  </a:cubicBezTo>
                  <a:cubicBezTo>
                    <a:pt x="157" y="1"/>
                    <a:pt x="157" y="1"/>
                    <a:pt x="157" y="1"/>
                  </a:cubicBezTo>
                  <a:cubicBezTo>
                    <a:pt x="158" y="0"/>
                    <a:pt x="158" y="0"/>
                    <a:pt x="159" y="0"/>
                  </a:cubicBezTo>
                  <a:cubicBezTo>
                    <a:pt x="160" y="0"/>
                    <a:pt x="161" y="0"/>
                    <a:pt x="161" y="1"/>
                  </a:cubicBezTo>
                  <a:cubicBezTo>
                    <a:pt x="181" y="21"/>
                    <a:pt x="181" y="21"/>
                    <a:pt x="181" y="21"/>
                  </a:cubicBezTo>
                  <a:cubicBezTo>
                    <a:pt x="183" y="22"/>
                    <a:pt x="183" y="24"/>
                    <a:pt x="182" y="25"/>
                  </a:cubicBezTo>
                  <a:cubicBezTo>
                    <a:pt x="138" y="77"/>
                    <a:pt x="138" y="77"/>
                    <a:pt x="138" y="77"/>
                  </a:cubicBezTo>
                  <a:cubicBezTo>
                    <a:pt x="138" y="77"/>
                    <a:pt x="138" y="77"/>
                    <a:pt x="138" y="77"/>
                  </a:cubicBezTo>
                  <a:cubicBezTo>
                    <a:pt x="94" y="129"/>
                    <a:pt x="94" y="129"/>
                    <a:pt x="94" y="129"/>
                  </a:cubicBezTo>
                  <a:cubicBezTo>
                    <a:pt x="94" y="129"/>
                    <a:pt x="94" y="129"/>
                    <a:pt x="94" y="129"/>
                  </a:cubicBezTo>
                  <a:cubicBezTo>
                    <a:pt x="93" y="130"/>
                    <a:pt x="93" y="130"/>
                    <a:pt x="93" y="130"/>
                  </a:cubicBezTo>
                  <a:cubicBezTo>
                    <a:pt x="92" y="130"/>
                    <a:pt x="92" y="130"/>
                    <a:pt x="91" y="130"/>
                  </a:cubicBezTo>
                  <a:cubicBezTo>
                    <a:pt x="91" y="130"/>
                    <a:pt x="91" y="130"/>
                    <a:pt x="91" y="130"/>
                  </a:cubicBezTo>
                  <a:close/>
                  <a:moveTo>
                    <a:pt x="94" y="75"/>
                  </a:moveTo>
                  <a:cubicBezTo>
                    <a:pt x="94" y="118"/>
                    <a:pt x="94" y="118"/>
                    <a:pt x="94" y="118"/>
                  </a:cubicBezTo>
                  <a:cubicBezTo>
                    <a:pt x="132" y="74"/>
                    <a:pt x="132" y="74"/>
                    <a:pt x="132" y="74"/>
                  </a:cubicBezTo>
                  <a:cubicBezTo>
                    <a:pt x="97" y="74"/>
                    <a:pt x="97" y="74"/>
                    <a:pt x="97" y="74"/>
                  </a:cubicBezTo>
                  <a:cubicBezTo>
                    <a:pt x="97" y="74"/>
                    <a:pt x="96" y="73"/>
                    <a:pt x="96" y="73"/>
                  </a:cubicBezTo>
                  <a:cubicBezTo>
                    <a:pt x="95" y="74"/>
                    <a:pt x="95" y="74"/>
                    <a:pt x="95" y="74"/>
                  </a:cubicBezTo>
                  <a:cubicBezTo>
                    <a:pt x="95" y="74"/>
                    <a:pt x="95" y="74"/>
                    <a:pt x="94" y="75"/>
                  </a:cubicBezTo>
                  <a:close/>
                  <a:moveTo>
                    <a:pt x="102" y="67"/>
                  </a:moveTo>
                  <a:cubicBezTo>
                    <a:pt x="133" y="67"/>
                    <a:pt x="133" y="67"/>
                    <a:pt x="133" y="67"/>
                  </a:cubicBezTo>
                  <a:cubicBezTo>
                    <a:pt x="134" y="67"/>
                    <a:pt x="134" y="67"/>
                    <a:pt x="135" y="68"/>
                  </a:cubicBezTo>
                  <a:cubicBezTo>
                    <a:pt x="155" y="12"/>
                    <a:pt x="155" y="12"/>
                    <a:pt x="155" y="12"/>
                  </a:cubicBezTo>
                  <a:lnTo>
                    <a:pt x="102" y="67"/>
                  </a:lnTo>
                  <a:close/>
                  <a:moveTo>
                    <a:pt x="162" y="11"/>
                  </a:moveTo>
                  <a:cubicBezTo>
                    <a:pt x="145" y="59"/>
                    <a:pt x="145" y="59"/>
                    <a:pt x="145" y="59"/>
                  </a:cubicBezTo>
                  <a:cubicBezTo>
                    <a:pt x="175" y="23"/>
                    <a:pt x="175" y="23"/>
                    <a:pt x="175" y="23"/>
                  </a:cubicBezTo>
                  <a:lnTo>
                    <a:pt x="162" y="11"/>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130" name="Rectangle 129">
            <a:extLst>
              <a:ext uri="{FF2B5EF4-FFF2-40B4-BE49-F238E27FC236}">
                <a16:creationId xmlns:a16="http://schemas.microsoft.com/office/drawing/2014/main" id="{06B06533-03A1-464D-A07F-B3B0D9545FFB}"/>
              </a:ext>
            </a:extLst>
          </p:cNvPr>
          <p:cNvSpPr/>
          <p:nvPr/>
        </p:nvSpPr>
        <p:spPr>
          <a:xfrm>
            <a:off x="8077770" y="2786375"/>
            <a:ext cx="3438017" cy="830997"/>
          </a:xfrm>
          <a:prstGeom prst="rect">
            <a:avLst/>
          </a:prstGeom>
        </p:spPr>
        <p:txBody>
          <a:bodyPr wrap="square">
            <a:spAutoFit/>
          </a:bodyPr>
          <a:lstStyle/>
          <a:p>
            <a:pPr marL="0" marR="0" lvl="4" indent="0" defTabSz="1219170" rtl="0" eaLnBrk="1" fontAlgn="auto" latinLnBrk="0" hangingPunct="1">
              <a:lnSpc>
                <a:spcPct val="100000"/>
              </a:lnSpc>
              <a:spcBef>
                <a:spcPts val="0"/>
              </a:spcBef>
              <a:spcAft>
                <a:spcPts val="0"/>
              </a:spcAft>
              <a:buClr>
                <a:srgbClr val="DB4B4B"/>
              </a:buClr>
              <a:buSzTx/>
              <a:buFontTx/>
              <a:buNone/>
              <a:tabLst/>
              <a:defRPr/>
            </a:pPr>
            <a:r>
              <a:rPr lang="fr-FR" b="1" kern="0" dirty="0">
                <a:solidFill>
                  <a:schemeClr val="tx1">
                    <a:lumMod val="50000"/>
                    <a:lumOff val="50000"/>
                  </a:schemeClr>
                </a:solidFill>
                <a:latin typeface="Arial Narrow" panose="020B0606020202030204" pitchFamily="34" charset="0"/>
                <a:cs typeface="Arial"/>
                <a:sym typeface="Arial"/>
              </a:rPr>
              <a:t>L</a:t>
            </a:r>
            <a:r>
              <a:rPr kumimoji="0" lang="fr-FR" b="1" i="0" u="none" strike="noStrike" kern="0" cap="none" spc="0" normalizeH="0" baseline="0" noProof="0" dirty="0" smtClean="0">
                <a:ln>
                  <a:noFill/>
                </a:ln>
                <a:solidFill>
                  <a:schemeClr val="tx1">
                    <a:lumMod val="50000"/>
                    <a:lumOff val="50000"/>
                  </a:schemeClr>
                </a:solidFill>
                <a:effectLst/>
                <a:uLnTx/>
                <a:uFillTx/>
                <a:latin typeface="Arial Narrow" panose="020B0606020202030204" pitchFamily="34" charset="0"/>
                <a:cs typeface="Arial"/>
                <a:sym typeface="Arial"/>
              </a:rPr>
              <a:t>e</a:t>
            </a:r>
            <a:r>
              <a:rPr kumimoji="0" lang="fr-FR" b="1" i="0" u="none" strike="noStrike" kern="0" cap="none" spc="0" normalizeH="0" baseline="0" noProof="0" dirty="0" smtClean="0">
                <a:ln>
                  <a:noFill/>
                </a:ln>
                <a:solidFill>
                  <a:srgbClr val="000000"/>
                </a:solidFill>
                <a:effectLst/>
                <a:uLnTx/>
                <a:uFillTx/>
                <a:latin typeface="Arial Narrow" panose="020B0606020202030204" pitchFamily="34" charset="0"/>
                <a:cs typeface="Arial"/>
                <a:sym typeface="Arial"/>
              </a:rPr>
              <a:t> </a:t>
            </a:r>
            <a:r>
              <a:rPr kumimoji="0" lang="fr-FR" b="1" i="0" u="none" strike="noStrike" kern="0" cap="none" spc="0" normalizeH="0" baseline="0" noProof="0" dirty="0" smtClean="0">
                <a:ln>
                  <a:noFill/>
                </a:ln>
                <a:solidFill>
                  <a:srgbClr val="C00000"/>
                </a:solidFill>
                <a:effectLst/>
                <a:uLnTx/>
                <a:uFillTx/>
                <a:latin typeface="Arial Narrow" panose="020B0606020202030204" pitchFamily="34" charset="0"/>
                <a:cs typeface="Arial"/>
                <a:sym typeface="Arial"/>
              </a:rPr>
              <a:t>patrimoine immobilier </a:t>
            </a:r>
            <a:r>
              <a:rPr lang="fr-FR" sz="1400" kern="0" dirty="0">
                <a:solidFill>
                  <a:srgbClr val="474747"/>
                </a:solidFill>
                <a:latin typeface="Arial Narrow" panose="020B0606020202030204" pitchFamily="34" charset="0"/>
                <a:cs typeface="Arial"/>
                <a:sym typeface="Arial"/>
              </a:rPr>
              <a:t>est </a:t>
            </a:r>
            <a:r>
              <a:rPr lang="fr-FR" sz="1400" b="1" kern="0" dirty="0">
                <a:solidFill>
                  <a:srgbClr val="474747"/>
                </a:solidFill>
                <a:latin typeface="Arial Narrow" panose="020B0606020202030204" pitchFamily="34" charset="0"/>
                <a:cs typeface="Arial"/>
                <a:sym typeface="Arial"/>
              </a:rPr>
              <a:t>valorisé</a:t>
            </a:r>
            <a:r>
              <a:rPr lang="fr-FR" sz="1400" kern="0" dirty="0">
                <a:solidFill>
                  <a:srgbClr val="474747"/>
                </a:solidFill>
                <a:latin typeface="Arial Narrow" panose="020B0606020202030204" pitchFamily="34" charset="0"/>
                <a:cs typeface="Arial"/>
                <a:sym typeface="Arial"/>
              </a:rPr>
              <a:t> avec le lieu, la </a:t>
            </a:r>
            <a:r>
              <a:rPr lang="fr-FR" sz="1400" b="1" kern="0" dirty="0">
                <a:solidFill>
                  <a:srgbClr val="474747"/>
                </a:solidFill>
                <a:latin typeface="Arial Narrow" panose="020B0606020202030204" pitchFamily="34" charset="0"/>
                <a:cs typeface="Arial"/>
                <a:sym typeface="Arial"/>
              </a:rPr>
              <a:t>date</a:t>
            </a:r>
            <a:r>
              <a:rPr lang="fr-FR" sz="1400" kern="0" dirty="0">
                <a:solidFill>
                  <a:srgbClr val="474747"/>
                </a:solidFill>
                <a:latin typeface="Arial Narrow" panose="020B0606020202030204" pitchFamily="34" charset="0"/>
                <a:cs typeface="Arial"/>
                <a:sym typeface="Arial"/>
              </a:rPr>
              <a:t> et le </a:t>
            </a:r>
            <a:r>
              <a:rPr lang="fr-FR" sz="1400" b="1" kern="0" dirty="0">
                <a:solidFill>
                  <a:srgbClr val="474747"/>
                </a:solidFill>
                <a:latin typeface="Arial Narrow" panose="020B0606020202030204" pitchFamily="34" charset="0"/>
                <a:cs typeface="Arial"/>
                <a:sym typeface="Arial"/>
              </a:rPr>
              <a:t>prix</a:t>
            </a:r>
            <a:r>
              <a:rPr lang="fr-FR" sz="1400" kern="0" dirty="0">
                <a:solidFill>
                  <a:srgbClr val="474747"/>
                </a:solidFill>
                <a:latin typeface="Arial Narrow" panose="020B0606020202030204" pitchFamily="34" charset="0"/>
                <a:cs typeface="Arial"/>
                <a:sym typeface="Arial"/>
              </a:rPr>
              <a:t> d’acquisition, les </a:t>
            </a:r>
            <a:r>
              <a:rPr lang="fr-FR" sz="1400" b="1" kern="0" dirty="0">
                <a:solidFill>
                  <a:srgbClr val="474747"/>
                </a:solidFill>
                <a:latin typeface="Arial Narrow" panose="020B0606020202030204" pitchFamily="34" charset="0"/>
                <a:cs typeface="Arial"/>
                <a:sym typeface="Arial"/>
              </a:rPr>
              <a:t>encours</a:t>
            </a:r>
            <a:r>
              <a:rPr lang="fr-FR" sz="1400" kern="0" dirty="0">
                <a:solidFill>
                  <a:srgbClr val="474747"/>
                </a:solidFill>
                <a:latin typeface="Arial Narrow" panose="020B0606020202030204" pitchFamily="34" charset="0"/>
                <a:cs typeface="Arial"/>
                <a:sym typeface="Arial"/>
              </a:rPr>
              <a:t> </a:t>
            </a:r>
            <a:r>
              <a:rPr lang="fr-FR" sz="1400" kern="0" dirty="0" smtClean="0">
                <a:solidFill>
                  <a:srgbClr val="474747"/>
                </a:solidFill>
                <a:latin typeface="Arial Narrow" panose="020B0606020202030204" pitchFamily="34" charset="0"/>
                <a:cs typeface="Arial"/>
                <a:sym typeface="Arial"/>
              </a:rPr>
              <a:t>de prêts </a:t>
            </a:r>
            <a:r>
              <a:rPr lang="fr-FR" sz="1400" kern="0" dirty="0">
                <a:solidFill>
                  <a:srgbClr val="474747"/>
                </a:solidFill>
                <a:latin typeface="Arial Narrow" panose="020B0606020202030204" pitchFamily="34" charset="0"/>
                <a:cs typeface="Arial"/>
                <a:sym typeface="Arial"/>
              </a:rPr>
              <a:t>mis à jour sur </a:t>
            </a:r>
            <a:r>
              <a:rPr lang="fr-FR" sz="1400" b="1" kern="0" dirty="0">
                <a:solidFill>
                  <a:srgbClr val="474747"/>
                </a:solidFill>
                <a:latin typeface="Arial Narrow" panose="020B0606020202030204" pitchFamily="34" charset="0"/>
                <a:cs typeface="Arial"/>
                <a:sym typeface="Arial"/>
              </a:rPr>
              <a:t>chaque</a:t>
            </a:r>
            <a:r>
              <a:rPr lang="fr-FR" sz="1400" kern="0" dirty="0">
                <a:solidFill>
                  <a:srgbClr val="474747"/>
                </a:solidFill>
                <a:latin typeface="Arial Narrow" panose="020B0606020202030204" pitchFamily="34" charset="0"/>
                <a:cs typeface="Arial"/>
                <a:sym typeface="Arial"/>
              </a:rPr>
              <a:t> bien</a:t>
            </a:r>
          </a:p>
        </p:txBody>
      </p:sp>
      <p:grpSp>
        <p:nvGrpSpPr>
          <p:cNvPr id="131" name="Groupe 130">
            <a:extLst/>
          </p:cNvPr>
          <p:cNvGrpSpPr/>
          <p:nvPr/>
        </p:nvGrpSpPr>
        <p:grpSpPr>
          <a:xfrm>
            <a:off x="7439829" y="2888742"/>
            <a:ext cx="588778" cy="594792"/>
            <a:chOff x="1209676" y="2776538"/>
            <a:chExt cx="835025" cy="776288"/>
          </a:xfrm>
          <a:solidFill>
            <a:srgbClr val="333333"/>
          </a:solidFill>
        </p:grpSpPr>
        <p:sp>
          <p:nvSpPr>
            <p:cNvPr id="132" name="Freeform 54">
              <a:extLst/>
            </p:cNvPr>
            <p:cNvSpPr>
              <a:spLocks/>
            </p:cNvSpPr>
            <p:nvPr/>
          </p:nvSpPr>
          <p:spPr bwMode="auto">
            <a:xfrm>
              <a:off x="1306513" y="3141663"/>
              <a:ext cx="641350" cy="411163"/>
            </a:xfrm>
            <a:custGeom>
              <a:avLst/>
              <a:gdLst>
                <a:gd name="T0" fmla="*/ 141 w 159"/>
                <a:gd name="T1" fmla="*/ 102 h 102"/>
                <a:gd name="T2" fmla="*/ 18 w 159"/>
                <a:gd name="T3" fmla="*/ 102 h 102"/>
                <a:gd name="T4" fmla="*/ 0 w 159"/>
                <a:gd name="T5" fmla="*/ 84 h 102"/>
                <a:gd name="T6" fmla="*/ 0 w 159"/>
                <a:gd name="T7" fmla="*/ 3 h 102"/>
                <a:gd name="T8" fmla="*/ 4 w 159"/>
                <a:gd name="T9" fmla="*/ 0 h 102"/>
                <a:gd name="T10" fmla="*/ 7 w 159"/>
                <a:gd name="T11" fmla="*/ 3 h 102"/>
                <a:gd name="T12" fmla="*/ 7 w 159"/>
                <a:gd name="T13" fmla="*/ 84 h 102"/>
                <a:gd name="T14" fmla="*/ 18 w 159"/>
                <a:gd name="T15" fmla="*/ 96 h 102"/>
                <a:gd name="T16" fmla="*/ 141 w 159"/>
                <a:gd name="T17" fmla="*/ 96 h 102"/>
                <a:gd name="T18" fmla="*/ 152 w 159"/>
                <a:gd name="T19" fmla="*/ 84 h 102"/>
                <a:gd name="T20" fmla="*/ 152 w 159"/>
                <a:gd name="T21" fmla="*/ 3 h 102"/>
                <a:gd name="T22" fmla="*/ 156 w 159"/>
                <a:gd name="T23" fmla="*/ 0 h 102"/>
                <a:gd name="T24" fmla="*/ 159 w 159"/>
                <a:gd name="T25" fmla="*/ 3 h 102"/>
                <a:gd name="T26" fmla="*/ 159 w 159"/>
                <a:gd name="T27" fmla="*/ 84 h 102"/>
                <a:gd name="T28" fmla="*/ 141 w 159"/>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9" h="102">
                  <a:moveTo>
                    <a:pt x="141" y="102"/>
                  </a:moveTo>
                  <a:cubicBezTo>
                    <a:pt x="18" y="102"/>
                    <a:pt x="18" y="102"/>
                    <a:pt x="18" y="102"/>
                  </a:cubicBezTo>
                  <a:cubicBezTo>
                    <a:pt x="8" y="102"/>
                    <a:pt x="0" y="94"/>
                    <a:pt x="0" y="84"/>
                  </a:cubicBezTo>
                  <a:cubicBezTo>
                    <a:pt x="0" y="3"/>
                    <a:pt x="0" y="3"/>
                    <a:pt x="0" y="3"/>
                  </a:cubicBezTo>
                  <a:cubicBezTo>
                    <a:pt x="0" y="1"/>
                    <a:pt x="2" y="0"/>
                    <a:pt x="4" y="0"/>
                  </a:cubicBezTo>
                  <a:cubicBezTo>
                    <a:pt x="5" y="0"/>
                    <a:pt x="7" y="1"/>
                    <a:pt x="7" y="3"/>
                  </a:cubicBezTo>
                  <a:cubicBezTo>
                    <a:pt x="7" y="84"/>
                    <a:pt x="7" y="84"/>
                    <a:pt x="7" y="84"/>
                  </a:cubicBezTo>
                  <a:cubicBezTo>
                    <a:pt x="7" y="91"/>
                    <a:pt x="12" y="96"/>
                    <a:pt x="18" y="96"/>
                  </a:cubicBezTo>
                  <a:cubicBezTo>
                    <a:pt x="141" y="96"/>
                    <a:pt x="141" y="96"/>
                    <a:pt x="141" y="96"/>
                  </a:cubicBezTo>
                  <a:cubicBezTo>
                    <a:pt x="147" y="96"/>
                    <a:pt x="152" y="91"/>
                    <a:pt x="152" y="84"/>
                  </a:cubicBezTo>
                  <a:cubicBezTo>
                    <a:pt x="152" y="3"/>
                    <a:pt x="152" y="3"/>
                    <a:pt x="152" y="3"/>
                  </a:cubicBezTo>
                  <a:cubicBezTo>
                    <a:pt x="152" y="1"/>
                    <a:pt x="154" y="0"/>
                    <a:pt x="156" y="0"/>
                  </a:cubicBezTo>
                  <a:cubicBezTo>
                    <a:pt x="157" y="0"/>
                    <a:pt x="159" y="1"/>
                    <a:pt x="159" y="3"/>
                  </a:cubicBezTo>
                  <a:cubicBezTo>
                    <a:pt x="159" y="84"/>
                    <a:pt x="159" y="84"/>
                    <a:pt x="159" y="84"/>
                  </a:cubicBezTo>
                  <a:cubicBezTo>
                    <a:pt x="159" y="94"/>
                    <a:pt x="151" y="102"/>
                    <a:pt x="141" y="10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33" name="Freeform 55">
              <a:extLst/>
            </p:cNvPr>
            <p:cNvSpPr>
              <a:spLocks noEditPoints="1"/>
            </p:cNvSpPr>
            <p:nvPr/>
          </p:nvSpPr>
          <p:spPr bwMode="auto">
            <a:xfrm>
              <a:off x="1209676" y="2776538"/>
              <a:ext cx="835025" cy="534988"/>
            </a:xfrm>
            <a:custGeom>
              <a:avLst/>
              <a:gdLst>
                <a:gd name="T0" fmla="*/ 120 w 207"/>
                <a:gd name="T1" fmla="*/ 132 h 132"/>
                <a:gd name="T2" fmla="*/ 108 w 207"/>
                <a:gd name="T3" fmla="*/ 132 h 132"/>
                <a:gd name="T4" fmla="*/ 92 w 207"/>
                <a:gd name="T5" fmla="*/ 116 h 132"/>
                <a:gd name="T6" fmla="*/ 92 w 207"/>
                <a:gd name="T7" fmla="*/ 116 h 132"/>
                <a:gd name="T8" fmla="*/ 90 w 207"/>
                <a:gd name="T9" fmla="*/ 116 h 132"/>
                <a:gd name="T10" fmla="*/ 86 w 207"/>
                <a:gd name="T11" fmla="*/ 112 h 132"/>
                <a:gd name="T12" fmla="*/ 90 w 207"/>
                <a:gd name="T13" fmla="*/ 109 h 132"/>
                <a:gd name="T14" fmla="*/ 92 w 207"/>
                <a:gd name="T15" fmla="*/ 109 h 132"/>
                <a:gd name="T16" fmla="*/ 92 w 207"/>
                <a:gd name="T17" fmla="*/ 104 h 132"/>
                <a:gd name="T18" fmla="*/ 90 w 207"/>
                <a:gd name="T19" fmla="*/ 104 h 132"/>
                <a:gd name="T20" fmla="*/ 86 w 207"/>
                <a:gd name="T21" fmla="*/ 100 h 132"/>
                <a:gd name="T22" fmla="*/ 90 w 207"/>
                <a:gd name="T23" fmla="*/ 97 h 132"/>
                <a:gd name="T24" fmla="*/ 93 w 207"/>
                <a:gd name="T25" fmla="*/ 97 h 132"/>
                <a:gd name="T26" fmla="*/ 108 w 207"/>
                <a:gd name="T27" fmla="*/ 82 h 132"/>
                <a:gd name="T28" fmla="*/ 120 w 207"/>
                <a:gd name="T29" fmla="*/ 82 h 132"/>
                <a:gd name="T30" fmla="*/ 123 w 207"/>
                <a:gd name="T31" fmla="*/ 85 h 132"/>
                <a:gd name="T32" fmla="*/ 120 w 207"/>
                <a:gd name="T33" fmla="*/ 88 h 132"/>
                <a:gd name="T34" fmla="*/ 108 w 207"/>
                <a:gd name="T35" fmla="*/ 88 h 132"/>
                <a:gd name="T36" fmla="*/ 99 w 207"/>
                <a:gd name="T37" fmla="*/ 97 h 132"/>
                <a:gd name="T38" fmla="*/ 106 w 207"/>
                <a:gd name="T39" fmla="*/ 97 h 132"/>
                <a:gd name="T40" fmla="*/ 109 w 207"/>
                <a:gd name="T41" fmla="*/ 100 h 132"/>
                <a:gd name="T42" fmla="*/ 106 w 207"/>
                <a:gd name="T43" fmla="*/ 104 h 132"/>
                <a:gd name="T44" fmla="*/ 99 w 207"/>
                <a:gd name="T45" fmla="*/ 104 h 132"/>
                <a:gd name="T46" fmla="*/ 99 w 207"/>
                <a:gd name="T47" fmla="*/ 109 h 132"/>
                <a:gd name="T48" fmla="*/ 106 w 207"/>
                <a:gd name="T49" fmla="*/ 109 h 132"/>
                <a:gd name="T50" fmla="*/ 109 w 207"/>
                <a:gd name="T51" fmla="*/ 112 h 132"/>
                <a:gd name="T52" fmla="*/ 106 w 207"/>
                <a:gd name="T53" fmla="*/ 116 h 132"/>
                <a:gd name="T54" fmla="*/ 99 w 207"/>
                <a:gd name="T55" fmla="*/ 116 h 132"/>
                <a:gd name="T56" fmla="*/ 99 w 207"/>
                <a:gd name="T57" fmla="*/ 116 h 132"/>
                <a:gd name="T58" fmla="*/ 108 w 207"/>
                <a:gd name="T59" fmla="*/ 126 h 132"/>
                <a:gd name="T60" fmla="*/ 120 w 207"/>
                <a:gd name="T61" fmla="*/ 126 h 132"/>
                <a:gd name="T62" fmla="*/ 123 w 207"/>
                <a:gd name="T63" fmla="*/ 129 h 132"/>
                <a:gd name="T64" fmla="*/ 120 w 207"/>
                <a:gd name="T65" fmla="*/ 132 h 132"/>
                <a:gd name="T66" fmla="*/ 204 w 207"/>
                <a:gd name="T67" fmla="*/ 88 h 132"/>
                <a:gd name="T68" fmla="*/ 202 w 207"/>
                <a:gd name="T69" fmla="*/ 88 h 132"/>
                <a:gd name="T70" fmla="*/ 107 w 207"/>
                <a:gd name="T71" fmla="*/ 8 h 132"/>
                <a:gd name="T72" fmla="*/ 101 w 207"/>
                <a:gd name="T73" fmla="*/ 8 h 132"/>
                <a:gd name="T74" fmla="*/ 6 w 207"/>
                <a:gd name="T75" fmla="*/ 88 h 132"/>
                <a:gd name="T76" fmla="*/ 1 w 207"/>
                <a:gd name="T77" fmla="*/ 87 h 132"/>
                <a:gd name="T78" fmla="*/ 2 w 207"/>
                <a:gd name="T79" fmla="*/ 83 h 132"/>
                <a:gd name="T80" fmla="*/ 97 w 207"/>
                <a:gd name="T81" fmla="*/ 3 h 132"/>
                <a:gd name="T82" fmla="*/ 111 w 207"/>
                <a:gd name="T83" fmla="*/ 3 h 132"/>
                <a:gd name="T84" fmla="*/ 206 w 207"/>
                <a:gd name="T85" fmla="*/ 83 h 132"/>
                <a:gd name="T86" fmla="*/ 206 w 207"/>
                <a:gd name="T87" fmla="*/ 87 h 132"/>
                <a:gd name="T88" fmla="*/ 204 w 207"/>
                <a:gd name="T8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7" h="132">
                  <a:moveTo>
                    <a:pt x="120" y="132"/>
                  </a:moveTo>
                  <a:cubicBezTo>
                    <a:pt x="108" y="132"/>
                    <a:pt x="108" y="132"/>
                    <a:pt x="108" y="132"/>
                  </a:cubicBezTo>
                  <a:cubicBezTo>
                    <a:pt x="99" y="132"/>
                    <a:pt x="92" y="125"/>
                    <a:pt x="92" y="116"/>
                  </a:cubicBezTo>
                  <a:cubicBezTo>
                    <a:pt x="92" y="116"/>
                    <a:pt x="92" y="116"/>
                    <a:pt x="92" y="116"/>
                  </a:cubicBezTo>
                  <a:cubicBezTo>
                    <a:pt x="90" y="116"/>
                    <a:pt x="90" y="116"/>
                    <a:pt x="90" y="116"/>
                  </a:cubicBezTo>
                  <a:cubicBezTo>
                    <a:pt x="88" y="116"/>
                    <a:pt x="86" y="114"/>
                    <a:pt x="86" y="112"/>
                  </a:cubicBezTo>
                  <a:cubicBezTo>
                    <a:pt x="86" y="111"/>
                    <a:pt x="88" y="109"/>
                    <a:pt x="90" y="109"/>
                  </a:cubicBezTo>
                  <a:cubicBezTo>
                    <a:pt x="92" y="109"/>
                    <a:pt x="92" y="109"/>
                    <a:pt x="92" y="109"/>
                  </a:cubicBezTo>
                  <a:cubicBezTo>
                    <a:pt x="92" y="104"/>
                    <a:pt x="92" y="104"/>
                    <a:pt x="92" y="104"/>
                  </a:cubicBezTo>
                  <a:cubicBezTo>
                    <a:pt x="90" y="104"/>
                    <a:pt x="90" y="104"/>
                    <a:pt x="90" y="104"/>
                  </a:cubicBezTo>
                  <a:cubicBezTo>
                    <a:pt x="88" y="104"/>
                    <a:pt x="86" y="102"/>
                    <a:pt x="86" y="100"/>
                  </a:cubicBezTo>
                  <a:cubicBezTo>
                    <a:pt x="86" y="99"/>
                    <a:pt x="88" y="97"/>
                    <a:pt x="90" y="97"/>
                  </a:cubicBezTo>
                  <a:cubicBezTo>
                    <a:pt x="93" y="97"/>
                    <a:pt x="93" y="97"/>
                    <a:pt x="93" y="97"/>
                  </a:cubicBezTo>
                  <a:cubicBezTo>
                    <a:pt x="93" y="89"/>
                    <a:pt x="100" y="82"/>
                    <a:pt x="108" y="82"/>
                  </a:cubicBezTo>
                  <a:cubicBezTo>
                    <a:pt x="120" y="82"/>
                    <a:pt x="120" y="82"/>
                    <a:pt x="120" y="82"/>
                  </a:cubicBezTo>
                  <a:cubicBezTo>
                    <a:pt x="121" y="82"/>
                    <a:pt x="123" y="83"/>
                    <a:pt x="123" y="85"/>
                  </a:cubicBezTo>
                  <a:cubicBezTo>
                    <a:pt x="123" y="87"/>
                    <a:pt x="121" y="88"/>
                    <a:pt x="120" y="88"/>
                  </a:cubicBezTo>
                  <a:cubicBezTo>
                    <a:pt x="108" y="88"/>
                    <a:pt x="108" y="88"/>
                    <a:pt x="108" y="88"/>
                  </a:cubicBezTo>
                  <a:cubicBezTo>
                    <a:pt x="103" y="88"/>
                    <a:pt x="99" y="92"/>
                    <a:pt x="99" y="97"/>
                  </a:cubicBezTo>
                  <a:cubicBezTo>
                    <a:pt x="106" y="97"/>
                    <a:pt x="106" y="97"/>
                    <a:pt x="106" y="97"/>
                  </a:cubicBezTo>
                  <a:cubicBezTo>
                    <a:pt x="107" y="97"/>
                    <a:pt x="109" y="99"/>
                    <a:pt x="109" y="100"/>
                  </a:cubicBezTo>
                  <a:cubicBezTo>
                    <a:pt x="109" y="102"/>
                    <a:pt x="107" y="104"/>
                    <a:pt x="106" y="104"/>
                  </a:cubicBezTo>
                  <a:cubicBezTo>
                    <a:pt x="99" y="104"/>
                    <a:pt x="99" y="104"/>
                    <a:pt x="99" y="104"/>
                  </a:cubicBezTo>
                  <a:cubicBezTo>
                    <a:pt x="99" y="109"/>
                    <a:pt x="99" y="109"/>
                    <a:pt x="99" y="109"/>
                  </a:cubicBezTo>
                  <a:cubicBezTo>
                    <a:pt x="106" y="109"/>
                    <a:pt x="106" y="109"/>
                    <a:pt x="106" y="109"/>
                  </a:cubicBezTo>
                  <a:cubicBezTo>
                    <a:pt x="107" y="109"/>
                    <a:pt x="109" y="111"/>
                    <a:pt x="109" y="112"/>
                  </a:cubicBezTo>
                  <a:cubicBezTo>
                    <a:pt x="109" y="114"/>
                    <a:pt x="107" y="116"/>
                    <a:pt x="106" y="116"/>
                  </a:cubicBezTo>
                  <a:cubicBezTo>
                    <a:pt x="99" y="116"/>
                    <a:pt x="99" y="116"/>
                    <a:pt x="99" y="116"/>
                  </a:cubicBezTo>
                  <a:cubicBezTo>
                    <a:pt x="99" y="116"/>
                    <a:pt x="99" y="116"/>
                    <a:pt x="99" y="116"/>
                  </a:cubicBezTo>
                  <a:cubicBezTo>
                    <a:pt x="99" y="121"/>
                    <a:pt x="103" y="126"/>
                    <a:pt x="108" y="126"/>
                  </a:cubicBezTo>
                  <a:cubicBezTo>
                    <a:pt x="120" y="126"/>
                    <a:pt x="120" y="126"/>
                    <a:pt x="120" y="126"/>
                  </a:cubicBezTo>
                  <a:cubicBezTo>
                    <a:pt x="121" y="126"/>
                    <a:pt x="123" y="127"/>
                    <a:pt x="123" y="129"/>
                  </a:cubicBezTo>
                  <a:cubicBezTo>
                    <a:pt x="123" y="131"/>
                    <a:pt x="121" y="132"/>
                    <a:pt x="120" y="132"/>
                  </a:cubicBezTo>
                  <a:close/>
                  <a:moveTo>
                    <a:pt x="204" y="88"/>
                  </a:moveTo>
                  <a:cubicBezTo>
                    <a:pt x="203" y="88"/>
                    <a:pt x="202" y="88"/>
                    <a:pt x="202" y="88"/>
                  </a:cubicBezTo>
                  <a:cubicBezTo>
                    <a:pt x="107" y="8"/>
                    <a:pt x="107" y="8"/>
                    <a:pt x="107" y="8"/>
                  </a:cubicBezTo>
                  <a:cubicBezTo>
                    <a:pt x="105" y="6"/>
                    <a:pt x="102" y="6"/>
                    <a:pt x="101" y="8"/>
                  </a:cubicBezTo>
                  <a:cubicBezTo>
                    <a:pt x="6" y="88"/>
                    <a:pt x="6" y="88"/>
                    <a:pt x="6" y="88"/>
                  </a:cubicBezTo>
                  <a:cubicBezTo>
                    <a:pt x="4" y="89"/>
                    <a:pt x="2" y="89"/>
                    <a:pt x="1" y="87"/>
                  </a:cubicBezTo>
                  <a:cubicBezTo>
                    <a:pt x="0" y="86"/>
                    <a:pt x="0" y="84"/>
                    <a:pt x="2" y="83"/>
                  </a:cubicBezTo>
                  <a:cubicBezTo>
                    <a:pt x="97" y="3"/>
                    <a:pt x="97" y="3"/>
                    <a:pt x="97" y="3"/>
                  </a:cubicBezTo>
                  <a:cubicBezTo>
                    <a:pt x="101" y="0"/>
                    <a:pt x="107" y="0"/>
                    <a:pt x="111" y="3"/>
                  </a:cubicBezTo>
                  <a:cubicBezTo>
                    <a:pt x="206" y="83"/>
                    <a:pt x="206" y="83"/>
                    <a:pt x="206" y="83"/>
                  </a:cubicBezTo>
                  <a:cubicBezTo>
                    <a:pt x="207" y="84"/>
                    <a:pt x="207" y="86"/>
                    <a:pt x="206" y="87"/>
                  </a:cubicBezTo>
                  <a:cubicBezTo>
                    <a:pt x="205" y="88"/>
                    <a:pt x="205" y="88"/>
                    <a:pt x="204" y="8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364883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 grpId="0"/>
      <p:bldP spid="102" grpId="0"/>
      <p:bldP spid="75" grpId="0"/>
      <p:bldP spid="123" grpId="0"/>
      <p:bldP spid="1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à coins arrondis 17"/>
          <p:cNvSpPr/>
          <p:nvPr/>
        </p:nvSpPr>
        <p:spPr>
          <a:xfrm>
            <a:off x="1845740" y="2173384"/>
            <a:ext cx="6287535" cy="623270"/>
          </a:xfrm>
          <a:prstGeom prst="wedgeRoundRectCallout">
            <a:avLst>
              <a:gd name="adj1" fmla="val 94231"/>
              <a:gd name="adj2" fmla="val -3394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Je n’oublie pas que les analystes </a:t>
            </a:r>
            <a:r>
              <a:rPr lang="fr-FR" b="1" dirty="0" smtClean="0">
                <a:solidFill>
                  <a:schemeClr val="tx1"/>
                </a:solidFill>
              </a:rPr>
              <a:t>CEGC</a:t>
            </a:r>
            <a:r>
              <a:rPr lang="fr-FR" dirty="0" smtClean="0">
                <a:solidFill>
                  <a:schemeClr val="tx1"/>
                </a:solidFill>
              </a:rPr>
              <a:t> </a:t>
            </a:r>
            <a:r>
              <a:rPr lang="fr-FR" b="1" dirty="0" smtClean="0">
                <a:solidFill>
                  <a:srgbClr val="FF0000"/>
                </a:solidFill>
              </a:rPr>
              <a:t>n’ont pas </a:t>
            </a:r>
            <a:r>
              <a:rPr lang="fr-FR" dirty="0" smtClean="0">
                <a:solidFill>
                  <a:schemeClr val="tx1"/>
                </a:solidFill>
              </a:rPr>
              <a:t>accès aux pièces numérisées, à Chêne, My Sys, MYC …</a:t>
            </a:r>
            <a:endParaRPr lang="fr-FR" b="1" dirty="0">
              <a:solidFill>
                <a:srgbClr val="C00000"/>
              </a:solidFill>
            </a:endParaRPr>
          </a:p>
        </p:txBody>
      </p:sp>
      <p:sp>
        <p:nvSpPr>
          <p:cNvPr id="3" name="Espace réservé du texte 2"/>
          <p:cNvSpPr>
            <a:spLocks noGrp="1"/>
          </p:cNvSpPr>
          <p:nvPr>
            <p:ph type="body" sz="quarter" idx="12"/>
          </p:nvPr>
        </p:nvSpPr>
        <p:spPr>
          <a:xfrm>
            <a:off x="584824" y="581098"/>
            <a:ext cx="10980738" cy="856619"/>
          </a:xfrm>
        </p:spPr>
        <p:txBody>
          <a:bodyPr/>
          <a:lstStyle/>
          <a:p>
            <a:r>
              <a:rPr lang="fr-FR" b="0" dirty="0">
                <a:solidFill>
                  <a:schemeClr val="tx1"/>
                </a:solidFill>
              </a:rPr>
              <a:t>La CEGC (</a:t>
            </a:r>
            <a:r>
              <a:rPr lang="fr-FR" sz="1800" b="0" dirty="0">
                <a:solidFill>
                  <a:schemeClr val="tx1"/>
                </a:solidFill>
              </a:rPr>
              <a:t>ex SACCEF</a:t>
            </a:r>
            <a:r>
              <a:rPr lang="fr-FR" b="0" dirty="0">
                <a:solidFill>
                  <a:schemeClr val="tx1"/>
                </a:solidFill>
              </a:rPr>
              <a:t>) à travers un scoring nous offre la possibilité de nous positionner immédiatement sur le risque</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1672298" y="1622339"/>
            <a:ext cx="9188161" cy="369332"/>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Bien sûr, j’ai besoin d’un accord très rapide, pour l’agent immobilier ….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536081" y="1478878"/>
            <a:ext cx="1085166" cy="1389013"/>
          </a:xfrm>
          <a:prstGeom prst="rect">
            <a:avLst/>
          </a:prstGeom>
        </p:spPr>
      </p:pic>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6117" y="1092151"/>
            <a:ext cx="1872487" cy="514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itre 3">
            <a:extLst>
              <a:ext uri="{FF2B5EF4-FFF2-40B4-BE49-F238E27FC236}">
                <a16:creationId xmlns:a16="http://schemas.microsoft.com/office/drawing/2014/main" id="{508B3416-69EA-4C01-AD67-EB2B756487BC}"/>
              </a:ext>
            </a:extLst>
          </p:cNvPr>
          <p:cNvSpPr txBox="1">
            <a:spLocks/>
          </p:cNvSpPr>
          <p:nvPr/>
        </p:nvSpPr>
        <p:spPr>
          <a:xfrm>
            <a:off x="3182556" y="3171138"/>
            <a:ext cx="5757599" cy="576000"/>
          </a:xfrm>
          <a:prstGeom prst="rect">
            <a:avLst/>
          </a:prstGeom>
        </p:spPr>
        <p:txBody>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r>
              <a:rPr lang="fr-FR" dirty="0" smtClean="0"/>
              <a:t>Le commentaire du dossier …</a:t>
            </a:r>
            <a:endParaRPr lang="fr-FR" dirty="0"/>
          </a:p>
        </p:txBody>
      </p:sp>
      <p:sp>
        <p:nvSpPr>
          <p:cNvPr id="123" name="Line 7">
            <a:extLst>
              <a:ext uri="{FF2B5EF4-FFF2-40B4-BE49-F238E27FC236}">
                <a16:creationId xmlns:a16="http://schemas.microsoft.com/office/drawing/2014/main" id="{79E98848-EC02-4375-AE15-3869892F45F8}"/>
              </a:ext>
            </a:extLst>
          </p:cNvPr>
          <p:cNvSpPr>
            <a:spLocks noChangeShapeType="1"/>
          </p:cNvSpPr>
          <p:nvPr/>
        </p:nvSpPr>
        <p:spPr bwMode="auto">
          <a:xfrm>
            <a:off x="-8253035" y="-865807"/>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nvGrpSpPr>
          <p:cNvPr id="128" name="Groupe 127">
            <a:extLst>
              <a:ext uri="{FF2B5EF4-FFF2-40B4-BE49-F238E27FC236}">
                <a16:creationId xmlns:a16="http://schemas.microsoft.com/office/drawing/2014/main" id="{83F7C0AF-FC3E-4086-A807-9096D9C7B7FF}"/>
              </a:ext>
            </a:extLst>
          </p:cNvPr>
          <p:cNvGrpSpPr/>
          <p:nvPr/>
        </p:nvGrpSpPr>
        <p:grpSpPr>
          <a:xfrm>
            <a:off x="10161565" y="-378945"/>
            <a:ext cx="266950" cy="0"/>
            <a:chOff x="5159376" y="2719388"/>
            <a:chExt cx="90487" cy="0"/>
          </a:xfrm>
        </p:grpSpPr>
        <p:sp>
          <p:nvSpPr>
            <p:cNvPr id="129" name="Line 10">
              <a:extLst>
                <a:ext uri="{FF2B5EF4-FFF2-40B4-BE49-F238E27FC236}">
                  <a16:creationId xmlns:a16="http://schemas.microsoft.com/office/drawing/2014/main" id="{E1414BCF-BC47-470F-91A1-47ABD3CA17E4}"/>
                </a:ext>
              </a:extLst>
            </p:cNvPr>
            <p:cNvSpPr>
              <a:spLocks noChangeShapeType="1"/>
            </p:cNvSpPr>
            <p:nvPr/>
          </p:nvSpPr>
          <p:spPr bwMode="auto">
            <a:xfrm flipH="1">
              <a:off x="5159376" y="2719388"/>
              <a:ext cx="523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30" name="Line 11">
              <a:extLst>
                <a:ext uri="{FF2B5EF4-FFF2-40B4-BE49-F238E27FC236}">
                  <a16:creationId xmlns:a16="http://schemas.microsoft.com/office/drawing/2014/main" id="{9459C508-7046-4D09-B2B8-5C2FE5173694}"/>
                </a:ext>
              </a:extLst>
            </p:cNvPr>
            <p:cNvSpPr>
              <a:spLocks noChangeShapeType="1"/>
            </p:cNvSpPr>
            <p:nvPr/>
          </p:nvSpPr>
          <p:spPr bwMode="auto">
            <a:xfrm flipH="1">
              <a:off x="5233988" y="2719388"/>
              <a:ext cx="158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grpSp>
      <p:sp>
        <p:nvSpPr>
          <p:cNvPr id="139" name="Rectangle 138"/>
          <p:cNvSpPr/>
          <p:nvPr/>
        </p:nvSpPr>
        <p:spPr>
          <a:xfrm>
            <a:off x="191712" y="4013093"/>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…Ne paraphrase pas les infos déjà saisies</a:t>
            </a:r>
          </a:p>
        </p:txBody>
      </p:sp>
      <p:sp>
        <p:nvSpPr>
          <p:cNvPr id="140" name="Rectangle 139"/>
          <p:cNvSpPr/>
          <p:nvPr/>
        </p:nvSpPr>
        <p:spPr>
          <a:xfrm>
            <a:off x="3821576" y="4013093"/>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…Est utilisé pour les données non transmissibles via MYC</a:t>
            </a:r>
          </a:p>
        </p:txBody>
      </p:sp>
      <p:sp>
        <p:nvSpPr>
          <p:cNvPr id="141" name="Rectangle 140"/>
          <p:cNvSpPr/>
          <p:nvPr/>
        </p:nvSpPr>
        <p:spPr>
          <a:xfrm>
            <a:off x="7614999" y="4013092"/>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…Evite les termes flous subjectifs, non étayés, je privilégie le factuel et le chiffré</a:t>
            </a:r>
          </a:p>
        </p:txBody>
      </p:sp>
    </p:spTree>
    <p:extLst>
      <p:ext uri="{BB962C8B-B14F-4D97-AF65-F5344CB8AC3E}">
        <p14:creationId xmlns:p14="http://schemas.microsoft.com/office/powerpoint/2010/main" val="26932383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584824" y="581098"/>
            <a:ext cx="10980738" cy="856619"/>
          </a:xfrm>
        </p:spPr>
        <p:txBody>
          <a:bodyPr/>
          <a:lstStyle/>
          <a:p>
            <a:r>
              <a:rPr lang="fr-FR" b="0" dirty="0">
                <a:solidFill>
                  <a:schemeClr val="tx1"/>
                </a:solidFill>
              </a:rPr>
              <a:t>La CEGC (</a:t>
            </a:r>
            <a:r>
              <a:rPr lang="fr-FR" sz="1800" b="0" dirty="0">
                <a:solidFill>
                  <a:schemeClr val="tx1"/>
                </a:solidFill>
              </a:rPr>
              <a:t>ex SACCEF</a:t>
            </a:r>
            <a:r>
              <a:rPr lang="fr-FR" b="0" dirty="0">
                <a:solidFill>
                  <a:schemeClr val="tx1"/>
                </a:solidFill>
              </a:rPr>
              <a:t>) à travers un scoring nous offre la possibilité de nous positionner immédiatement sur le risque</a:t>
            </a:r>
          </a:p>
          <a:p>
            <a:endParaRPr lang="fr-FR" dirty="0"/>
          </a:p>
        </p:txBody>
      </p:sp>
      <p:sp>
        <p:nvSpPr>
          <p:cNvPr id="4" name="Espace réservé du texte 3"/>
          <p:cNvSpPr>
            <a:spLocks noGrp="1"/>
          </p:cNvSpPr>
          <p:nvPr>
            <p:ph type="body" sz="quarter" idx="14"/>
          </p:nvPr>
        </p:nvSpPr>
        <p:spPr>
          <a:xfrm>
            <a:off x="4670139" y="79901"/>
            <a:ext cx="7300006" cy="231246"/>
          </a:xfrm>
        </p:spPr>
        <p:txBody>
          <a:bodyPr/>
          <a:lstStyle/>
          <a:p>
            <a:r>
              <a:rPr lang="fr-FR" dirty="0"/>
              <a:t>Hdj du 1</a:t>
            </a:r>
            <a:r>
              <a:rPr lang="fr-FR" baseline="30000" dirty="0"/>
              <a:t>er</a:t>
            </a:r>
            <a:r>
              <a:rPr lang="fr-FR" dirty="0"/>
              <a:t> avril  2021</a:t>
            </a:r>
          </a:p>
          <a:p>
            <a:endParaRPr lang="fr-FR" dirty="0"/>
          </a:p>
        </p:txBody>
      </p:sp>
      <p:sp>
        <p:nvSpPr>
          <p:cNvPr id="14" name="Rectangle à coins arrondis 13"/>
          <p:cNvSpPr/>
          <p:nvPr/>
        </p:nvSpPr>
        <p:spPr>
          <a:xfrm>
            <a:off x="3874030" y="1437717"/>
            <a:ext cx="6287535" cy="623270"/>
          </a:xfrm>
          <a:prstGeom prst="wedgeRoundRectCallout">
            <a:avLst>
              <a:gd name="adj1" fmla="val -81409"/>
              <a:gd name="adj2" fmla="val 7420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Ce qui est pratique </a:t>
            </a:r>
            <a:r>
              <a:rPr lang="fr-FR" b="1" dirty="0" smtClean="0">
                <a:solidFill>
                  <a:srgbClr val="C31632"/>
                </a:solidFill>
              </a:rPr>
              <a:t>avec CEGC</a:t>
            </a:r>
            <a:r>
              <a:rPr lang="fr-FR" dirty="0" smtClean="0">
                <a:solidFill>
                  <a:schemeClr val="tx1"/>
                </a:solidFill>
              </a:rPr>
              <a:t>, c’est que ….</a:t>
            </a:r>
            <a:endParaRPr lang="fr-FR" b="1" dirty="0">
              <a:solidFill>
                <a:srgbClr val="C00000"/>
              </a:solidFill>
            </a:endParaRPr>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51" y="1437717"/>
            <a:ext cx="1968804" cy="514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 name="Line 7">
            <a:extLst>
              <a:ext uri="{FF2B5EF4-FFF2-40B4-BE49-F238E27FC236}">
                <a16:creationId xmlns:a16="http://schemas.microsoft.com/office/drawing/2014/main" id="{79E98848-EC02-4375-AE15-3869892F45F8}"/>
              </a:ext>
            </a:extLst>
          </p:cNvPr>
          <p:cNvSpPr>
            <a:spLocks noChangeShapeType="1"/>
          </p:cNvSpPr>
          <p:nvPr/>
        </p:nvSpPr>
        <p:spPr bwMode="auto">
          <a:xfrm>
            <a:off x="-8253035" y="-865807"/>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endParaRPr lang="fr-FR" sz="1867" kern="0">
              <a:solidFill>
                <a:srgbClr val="000000"/>
              </a:solidFill>
              <a:latin typeface="Arial"/>
              <a:cs typeface="Arial"/>
              <a:sym typeface="Arial"/>
            </a:endParaRPr>
          </a:p>
        </p:txBody>
      </p:sp>
      <p:sp>
        <p:nvSpPr>
          <p:cNvPr id="139" name="Rectangle 138"/>
          <p:cNvSpPr/>
          <p:nvPr/>
        </p:nvSpPr>
        <p:spPr>
          <a:xfrm>
            <a:off x="1500144" y="4290363"/>
            <a:ext cx="3308056" cy="134730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…Nous sommes en échanges de flux permanents, tout se saisit sous MYC et connaissance clients et ils sont automatiquement avisés</a:t>
            </a:r>
          </a:p>
        </p:txBody>
      </p:sp>
      <p:sp>
        <p:nvSpPr>
          <p:cNvPr id="140" name="Rectangle 139"/>
          <p:cNvSpPr/>
          <p:nvPr/>
        </p:nvSpPr>
        <p:spPr>
          <a:xfrm>
            <a:off x="5101760" y="2474994"/>
            <a:ext cx="3308056" cy="1333111"/>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…A la moindre modification ils « recalculent » leur accord et envoie automatiquement sous MYC la décision, dès lors que l’on </a:t>
            </a:r>
            <a:r>
              <a:rPr lang="fr-FR" sz="1600" dirty="0" smtClean="0">
                <a:solidFill>
                  <a:prstClr val="black">
                    <a:lumMod val="75000"/>
                    <a:lumOff val="25000"/>
                  </a:prstClr>
                </a:solidFill>
                <a:latin typeface="Arial"/>
              </a:rPr>
              <a:t>a «</a:t>
            </a:r>
            <a:r>
              <a:rPr lang="fr-FR" sz="1600" dirty="0">
                <a:solidFill>
                  <a:prstClr val="black">
                    <a:lumMod val="75000"/>
                    <a:lumOff val="25000"/>
                  </a:prstClr>
                </a:solidFill>
                <a:latin typeface="Arial"/>
              </a:rPr>
              <a:t> re » </a:t>
            </a:r>
            <a:r>
              <a:rPr lang="fr-FR" sz="1600" dirty="0" smtClean="0">
                <a:solidFill>
                  <a:prstClr val="black">
                    <a:lumMod val="75000"/>
                    <a:lumOff val="25000"/>
                  </a:prstClr>
                </a:solidFill>
                <a:latin typeface="Arial"/>
              </a:rPr>
              <a:t>cliqué </a:t>
            </a:r>
            <a:r>
              <a:rPr lang="fr-FR" sz="1600" dirty="0">
                <a:solidFill>
                  <a:prstClr val="black">
                    <a:lumMod val="75000"/>
                    <a:lumOff val="25000"/>
                  </a:prstClr>
                </a:solidFill>
                <a:latin typeface="Arial"/>
              </a:rPr>
              <a:t>sur e-</a:t>
            </a:r>
            <a:r>
              <a:rPr lang="fr-FR" sz="1600" dirty="0" err="1">
                <a:solidFill>
                  <a:prstClr val="black">
                    <a:lumMod val="75000"/>
                    <a:lumOff val="25000"/>
                  </a:prstClr>
                </a:solidFill>
                <a:latin typeface="Arial"/>
              </a:rPr>
              <a:t>cau</a:t>
            </a:r>
            <a:endParaRPr lang="fr-FR" sz="1600" dirty="0">
              <a:solidFill>
                <a:prstClr val="black">
                  <a:lumMod val="75000"/>
                  <a:lumOff val="25000"/>
                </a:prstClr>
              </a:solidFill>
              <a:latin typeface="Arial"/>
            </a:endParaRPr>
          </a:p>
        </p:txBody>
      </p:sp>
      <p:sp>
        <p:nvSpPr>
          <p:cNvPr id="141" name="Rectangle 140"/>
          <p:cNvSpPr/>
          <p:nvPr/>
        </p:nvSpPr>
        <p:spPr>
          <a:xfrm>
            <a:off x="1505517" y="2474994"/>
            <a:ext cx="3308056" cy="156836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…Je peux les appeler en amont de la saisie pour échanger sur mon dossier au </a:t>
            </a:r>
            <a:r>
              <a:rPr lang="fr-FR" sz="1600" b="1" dirty="0">
                <a:solidFill>
                  <a:prstClr val="black">
                    <a:lumMod val="75000"/>
                    <a:lumOff val="25000"/>
                  </a:prstClr>
                </a:solidFill>
                <a:latin typeface="Arial"/>
              </a:rPr>
              <a:t>09.69.36.06.82</a:t>
            </a:r>
          </a:p>
          <a:p>
            <a:pPr algn="ctr"/>
            <a:r>
              <a:rPr lang="fr-FR" sz="1600" dirty="0">
                <a:solidFill>
                  <a:prstClr val="black">
                    <a:lumMod val="75000"/>
                    <a:lumOff val="25000"/>
                  </a:prstClr>
                </a:solidFill>
                <a:latin typeface="Arial"/>
              </a:rPr>
              <a:t>Ou </a:t>
            </a:r>
          </a:p>
          <a:p>
            <a:pPr algn="ctr"/>
            <a:r>
              <a:rPr lang="fr-FR" sz="1600" dirty="0">
                <a:solidFill>
                  <a:prstClr val="black">
                    <a:lumMod val="75000"/>
                    <a:lumOff val="25000"/>
                  </a:prstClr>
                </a:solidFill>
                <a:latin typeface="Arial"/>
              </a:rPr>
              <a:t>serviceclient.saccef@c-garanties.com</a:t>
            </a:r>
          </a:p>
        </p:txBody>
      </p:sp>
      <p:sp>
        <p:nvSpPr>
          <p:cNvPr id="20" name="Rectangle 19"/>
          <p:cNvSpPr/>
          <p:nvPr/>
        </p:nvSpPr>
        <p:spPr>
          <a:xfrm>
            <a:off x="5101760" y="4290363"/>
            <a:ext cx="3308056" cy="134730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…Ils interviennent pour des projets avec ou sans apport, des achats en indivision ou pleine propriété, des prêts amortissables, in fine, COD, pour des clients ou des prospects</a:t>
            </a:r>
          </a:p>
        </p:txBody>
      </p:sp>
      <p:sp>
        <p:nvSpPr>
          <p:cNvPr id="21" name="Rectangle 20"/>
          <p:cNvSpPr/>
          <p:nvPr/>
        </p:nvSpPr>
        <p:spPr>
          <a:xfrm>
            <a:off x="8662089" y="3443763"/>
            <a:ext cx="3308056" cy="119919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75000"/>
                    <a:lumOff val="25000"/>
                  </a:prstClr>
                </a:solidFill>
                <a:latin typeface="Arial"/>
              </a:rPr>
              <a:t>…Ils interviennent pour la RP, RS, RL, acquisition, travaux, soulte, rachat, SCPI, LMNP, Pinel, SCI, en nom propre</a:t>
            </a:r>
          </a:p>
        </p:txBody>
      </p:sp>
    </p:spTree>
    <p:extLst>
      <p:ext uri="{BB962C8B-B14F-4D97-AF65-F5344CB8AC3E}">
        <p14:creationId xmlns:p14="http://schemas.microsoft.com/office/powerpoint/2010/main" val="315603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ectangle à coins arrondis 242"/>
          <p:cNvSpPr/>
          <p:nvPr/>
        </p:nvSpPr>
        <p:spPr>
          <a:xfrm>
            <a:off x="1942061" y="1295504"/>
            <a:ext cx="9984328" cy="623270"/>
          </a:xfrm>
          <a:prstGeom prst="wedgeRoundRectCallout">
            <a:avLst>
              <a:gd name="adj1" fmla="val -55439"/>
              <a:gd name="adj2" fmla="val 13898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65000"/>
                    <a:lumOff val="35000"/>
                  </a:schemeClr>
                </a:solidFill>
                <a:latin typeface="Montserrat Medium" panose="00000600000000000000" pitchFamily="2" charset="0"/>
              </a:rPr>
              <a:t>Dans quels cas je peux avoir un </a:t>
            </a:r>
            <a:r>
              <a:rPr lang="fr-FR" sz="1600" b="1" dirty="0">
                <a:solidFill>
                  <a:srgbClr val="C00000"/>
                </a:solidFill>
                <a:latin typeface="Montserrat Medium" panose="00000600000000000000" pitchFamily="2" charset="0"/>
              </a:rPr>
              <a:t>refus</a:t>
            </a:r>
            <a:r>
              <a:rPr lang="fr-FR" sz="1600" dirty="0">
                <a:solidFill>
                  <a:schemeClr val="tx1">
                    <a:lumMod val="65000"/>
                    <a:lumOff val="35000"/>
                  </a:schemeClr>
                </a:solidFill>
                <a:latin typeface="Montserrat Medium" panose="00000600000000000000" pitchFamily="2" charset="0"/>
              </a:rPr>
              <a:t> </a:t>
            </a:r>
            <a:r>
              <a:rPr lang="fr-FR" sz="1600" dirty="0" smtClean="0">
                <a:solidFill>
                  <a:schemeClr val="tx1">
                    <a:lumMod val="65000"/>
                    <a:lumOff val="35000"/>
                  </a:schemeClr>
                </a:solidFill>
                <a:latin typeface="Montserrat Medium" panose="00000600000000000000" pitchFamily="2" charset="0"/>
              </a:rPr>
              <a:t>CEGC, est-il alors  </a:t>
            </a:r>
            <a:r>
              <a:rPr lang="fr-FR" sz="1600" b="1" dirty="0" smtClean="0">
                <a:solidFill>
                  <a:schemeClr val="tx1">
                    <a:lumMod val="65000"/>
                    <a:lumOff val="35000"/>
                  </a:schemeClr>
                </a:solidFill>
                <a:latin typeface="Montserrat Medium" panose="00000600000000000000" pitchFamily="2" charset="0"/>
              </a:rPr>
              <a:t>judicieux  de monter le dossier   </a:t>
            </a:r>
            <a:r>
              <a:rPr lang="fr-FR" sz="1600" dirty="0">
                <a:solidFill>
                  <a:schemeClr val="tx1">
                    <a:lumMod val="65000"/>
                    <a:lumOff val="35000"/>
                  </a:schemeClr>
                </a:solidFill>
                <a:latin typeface="Montserrat Medium" panose="00000600000000000000" pitchFamily="2" charset="0"/>
              </a:rPr>
              <a:t>…?</a:t>
            </a:r>
            <a:endParaRPr lang="fr-FR" sz="1600" b="1" dirty="0">
              <a:solidFill>
                <a:srgbClr val="C00000"/>
              </a:solidFill>
            </a:endParaRPr>
          </a:p>
        </p:txBody>
      </p:sp>
      <p:sp>
        <p:nvSpPr>
          <p:cNvPr id="3" name="Espace réservé du texte 2"/>
          <p:cNvSpPr>
            <a:spLocks noGrp="1"/>
          </p:cNvSpPr>
          <p:nvPr>
            <p:ph type="body" sz="quarter" idx="12"/>
          </p:nvPr>
        </p:nvSpPr>
        <p:spPr>
          <a:xfrm>
            <a:off x="584824" y="581098"/>
            <a:ext cx="10980738" cy="856619"/>
          </a:xfrm>
        </p:spPr>
        <p:txBody>
          <a:bodyPr/>
          <a:lstStyle/>
          <a:p>
            <a:r>
              <a:rPr lang="fr-FR" b="0" dirty="0">
                <a:solidFill>
                  <a:schemeClr val="tx1"/>
                </a:solidFill>
              </a:rPr>
              <a:t>La CEGC (</a:t>
            </a:r>
            <a:r>
              <a:rPr lang="fr-FR" sz="1800" b="0" dirty="0">
                <a:solidFill>
                  <a:schemeClr val="tx1"/>
                </a:solidFill>
              </a:rPr>
              <a:t>ex SACCEF</a:t>
            </a:r>
            <a:r>
              <a:rPr lang="fr-FR" b="0" dirty="0">
                <a:solidFill>
                  <a:schemeClr val="tx1"/>
                </a:solidFill>
              </a:rPr>
              <a:t>) à travers un scoring nous offre la possibilité de nous positionner immédiatement sur le risque</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84" y="1577928"/>
            <a:ext cx="1788456" cy="484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Espace réservé du contenu 10">
            <a:extLst>
              <a:ext uri="{FF2B5EF4-FFF2-40B4-BE49-F238E27FC236}">
                <a16:creationId xmlns:a16="http://schemas.microsoft.com/office/drawing/2014/main" id="{24276D89-0564-4099-84FF-FF7519A0FB61}"/>
              </a:ext>
            </a:extLst>
          </p:cNvPr>
          <p:cNvSpPr txBox="1">
            <a:spLocks/>
          </p:cNvSpPr>
          <p:nvPr/>
        </p:nvSpPr>
        <p:spPr>
          <a:xfrm>
            <a:off x="8559426" y="3638423"/>
            <a:ext cx="3006136" cy="779739"/>
          </a:xfrm>
          <a:prstGeom prst="rect">
            <a:avLst/>
          </a:prstGeom>
        </p:spPr>
        <p:txBody>
          <a:bodyPr vert="horz" lIns="121920" tIns="60960" rIns="121920" bIns="6096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Augmentation </a:t>
            </a:r>
          </a:p>
          <a:p>
            <a:pPr marL="0" marR="0" lvl="4" indent="0" algn="r" defTabSz="1219170" rtl="0" eaLnBrk="1" fontAlgn="auto" latinLnBrk="0" hangingPunct="1">
              <a:lnSpc>
                <a:spcPct val="100000"/>
              </a:lnSpc>
              <a:spcBef>
                <a:spcPts val="80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des charges </a:t>
            </a:r>
            <a:r>
              <a:rPr kumimoji="0" lang="fr-FR" sz="1800" b="0"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liées au logement</a:t>
            </a:r>
          </a:p>
        </p:txBody>
      </p:sp>
      <p:grpSp>
        <p:nvGrpSpPr>
          <p:cNvPr id="77" name="Groupe 76">
            <a:extLst>
              <a:ext uri="{FF2B5EF4-FFF2-40B4-BE49-F238E27FC236}">
                <a16:creationId xmlns:a16="http://schemas.microsoft.com/office/drawing/2014/main" id="{B1F2E750-18C9-4D02-A516-D8B91C705586}"/>
              </a:ext>
            </a:extLst>
          </p:cNvPr>
          <p:cNvGrpSpPr/>
          <p:nvPr/>
        </p:nvGrpSpPr>
        <p:grpSpPr>
          <a:xfrm>
            <a:off x="5186116" y="3220912"/>
            <a:ext cx="2188232" cy="1010194"/>
            <a:chOff x="681342" y="2659682"/>
            <a:chExt cx="1872438" cy="843011"/>
          </a:xfrm>
        </p:grpSpPr>
        <p:sp>
          <p:nvSpPr>
            <p:cNvPr id="119" name="Espace réservé du contenu 10">
              <a:extLst>
                <a:ext uri="{FF2B5EF4-FFF2-40B4-BE49-F238E27FC236}">
                  <a16:creationId xmlns:a16="http://schemas.microsoft.com/office/drawing/2014/main" id="{F1A07AFC-C5D7-40CC-968A-F0BA537A7DD1}"/>
                </a:ext>
              </a:extLst>
            </p:cNvPr>
            <p:cNvSpPr txBox="1">
              <a:spLocks/>
            </p:cNvSpPr>
            <p:nvPr/>
          </p:nvSpPr>
          <p:spPr>
            <a:xfrm>
              <a:off x="681342" y="3080381"/>
              <a:ext cx="1872438" cy="422312"/>
            </a:xfrm>
            <a:prstGeom prst="rect">
              <a:avLst/>
            </a:prstGeom>
          </p:spPr>
          <p:txBody>
            <a:bodyPr vert="horz" lIns="121920" tIns="60960" rIns="121920" bIns="6096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Absence /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faiblesse </a:t>
              </a:r>
              <a:r>
                <a:rPr kumimoji="0" lang="fr-FR" sz="1800" b="0"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d’épargne</a:t>
              </a:r>
            </a:p>
          </p:txBody>
        </p:sp>
        <p:grpSp>
          <p:nvGrpSpPr>
            <p:cNvPr id="120" name="Groupe 119">
              <a:extLst>
                <a:ext uri="{FF2B5EF4-FFF2-40B4-BE49-F238E27FC236}">
                  <a16:creationId xmlns:a16="http://schemas.microsoft.com/office/drawing/2014/main" id="{EF7C7CF3-C04C-46F7-B131-010E740A0B46}"/>
                </a:ext>
              </a:extLst>
            </p:cNvPr>
            <p:cNvGrpSpPr/>
            <p:nvPr/>
          </p:nvGrpSpPr>
          <p:grpSpPr>
            <a:xfrm>
              <a:off x="970441" y="2659682"/>
              <a:ext cx="667448" cy="694690"/>
              <a:chOff x="4970464" y="2411412"/>
              <a:chExt cx="311150" cy="323850"/>
            </a:xfrm>
          </p:grpSpPr>
          <p:sp>
            <p:nvSpPr>
              <p:cNvPr id="121" name="Line 10">
                <a:extLst>
                  <a:ext uri="{FF2B5EF4-FFF2-40B4-BE49-F238E27FC236}">
                    <a16:creationId xmlns:a16="http://schemas.microsoft.com/office/drawing/2014/main" id="{C7F9EFBF-B348-4D9B-B2AA-3D5C075C33B8}"/>
                  </a:ext>
                </a:extLst>
              </p:cNvPr>
              <p:cNvSpPr>
                <a:spLocks noChangeShapeType="1"/>
              </p:cNvSpPr>
              <p:nvPr/>
            </p:nvSpPr>
            <p:spPr bwMode="auto">
              <a:xfrm flipH="1">
                <a:off x="5159376" y="2719388"/>
                <a:ext cx="523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 name="Line 11">
                <a:extLst>
                  <a:ext uri="{FF2B5EF4-FFF2-40B4-BE49-F238E27FC236}">
                    <a16:creationId xmlns:a16="http://schemas.microsoft.com/office/drawing/2014/main" id="{639DEC30-21CD-4B95-A24B-45FAEA2C8A59}"/>
                  </a:ext>
                </a:extLst>
              </p:cNvPr>
              <p:cNvSpPr>
                <a:spLocks noChangeShapeType="1"/>
              </p:cNvSpPr>
              <p:nvPr/>
            </p:nvSpPr>
            <p:spPr bwMode="auto">
              <a:xfrm flipH="1">
                <a:off x="5233988" y="2719388"/>
                <a:ext cx="1587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Freeform 13">
                <a:extLst>
                  <a:ext uri="{FF2B5EF4-FFF2-40B4-BE49-F238E27FC236}">
                    <a16:creationId xmlns:a16="http://schemas.microsoft.com/office/drawing/2014/main" id="{7A39054E-0738-4C3F-8CE9-3C0F8240507E}"/>
                  </a:ext>
                </a:extLst>
              </p:cNvPr>
              <p:cNvSpPr>
                <a:spLocks/>
              </p:cNvSpPr>
              <p:nvPr/>
            </p:nvSpPr>
            <p:spPr bwMode="auto">
              <a:xfrm>
                <a:off x="4970464" y="2411412"/>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4" y="99"/>
                      <a:pt x="0" y="96"/>
                      <a:pt x="0" y="92"/>
                    </a:cubicBezTo>
                    <a:cubicBezTo>
                      <a:pt x="0" y="7"/>
                      <a:pt x="0" y="7"/>
                      <a:pt x="0" y="7"/>
                    </a:cubicBezTo>
                    <a:cubicBezTo>
                      <a:pt x="0" y="3"/>
                      <a:pt x="4" y="0"/>
                      <a:pt x="7" y="0"/>
                    </a:cubicBezTo>
                    <a:cubicBezTo>
                      <a:pt x="13" y="0"/>
                      <a:pt x="13" y="0"/>
                      <a:pt x="1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 name="Freeform 14">
                <a:extLst>
                  <a:ext uri="{FF2B5EF4-FFF2-40B4-BE49-F238E27FC236}">
                    <a16:creationId xmlns:a16="http://schemas.microsoft.com/office/drawing/2014/main" id="{61475E16-AB4B-4A74-9EFA-D6ACD2659CC7}"/>
                  </a:ext>
                </a:extLst>
              </p:cNvPr>
              <p:cNvSpPr>
                <a:spLocks/>
              </p:cNvSpPr>
              <p:nvPr/>
            </p:nvSpPr>
            <p:spPr bwMode="auto">
              <a:xfrm>
                <a:off x="5024438" y="2463801"/>
                <a:ext cx="212725" cy="212725"/>
              </a:xfrm>
              <a:custGeom>
                <a:avLst/>
                <a:gdLst>
                  <a:gd name="T0" fmla="*/ 134 w 134"/>
                  <a:gd name="T1" fmla="*/ 29 h 134"/>
                  <a:gd name="T2" fmla="*/ 105 w 134"/>
                  <a:gd name="T3" fmla="*/ 0 h 134"/>
                  <a:gd name="T4" fmla="*/ 67 w 134"/>
                  <a:gd name="T5" fmla="*/ 37 h 134"/>
                  <a:gd name="T6" fmla="*/ 29 w 134"/>
                  <a:gd name="T7" fmla="*/ 0 h 134"/>
                  <a:gd name="T8" fmla="*/ 0 w 134"/>
                  <a:gd name="T9" fmla="*/ 29 h 134"/>
                  <a:gd name="T10" fmla="*/ 39 w 134"/>
                  <a:gd name="T11" fmla="*/ 68 h 134"/>
                  <a:gd name="T12" fmla="*/ 0 w 134"/>
                  <a:gd name="T13" fmla="*/ 105 h 134"/>
                  <a:gd name="T14" fmla="*/ 29 w 134"/>
                  <a:gd name="T15" fmla="*/ 134 h 134"/>
                  <a:gd name="T16" fmla="*/ 67 w 134"/>
                  <a:gd name="T17" fmla="*/ 97 h 134"/>
                  <a:gd name="T18" fmla="*/ 105 w 134"/>
                  <a:gd name="T19" fmla="*/ 134 h 134"/>
                  <a:gd name="T20" fmla="*/ 134 w 134"/>
                  <a:gd name="T21" fmla="*/ 105 h 134"/>
                  <a:gd name="T22" fmla="*/ 95 w 134"/>
                  <a:gd name="T23" fmla="*/ 68 h 134"/>
                  <a:gd name="T24" fmla="*/ 134 w 134"/>
                  <a:gd name="T25" fmla="*/ 2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34">
                    <a:moveTo>
                      <a:pt x="134" y="29"/>
                    </a:moveTo>
                    <a:lnTo>
                      <a:pt x="105" y="0"/>
                    </a:lnTo>
                    <a:lnTo>
                      <a:pt x="67" y="37"/>
                    </a:lnTo>
                    <a:lnTo>
                      <a:pt x="29" y="0"/>
                    </a:lnTo>
                    <a:lnTo>
                      <a:pt x="0" y="29"/>
                    </a:lnTo>
                    <a:lnTo>
                      <a:pt x="39" y="68"/>
                    </a:lnTo>
                    <a:lnTo>
                      <a:pt x="0" y="105"/>
                    </a:lnTo>
                    <a:lnTo>
                      <a:pt x="29" y="134"/>
                    </a:lnTo>
                    <a:lnTo>
                      <a:pt x="67" y="97"/>
                    </a:lnTo>
                    <a:lnTo>
                      <a:pt x="105" y="134"/>
                    </a:lnTo>
                    <a:lnTo>
                      <a:pt x="134" y="105"/>
                    </a:lnTo>
                    <a:lnTo>
                      <a:pt x="95" y="68"/>
                    </a:lnTo>
                    <a:lnTo>
                      <a:pt x="134" y="29"/>
                    </a:lnTo>
                    <a:close/>
                  </a:path>
                </a:pathLst>
              </a:cu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125" name="Groupe 124">
            <a:extLst>
              <a:ext uri="{FF2B5EF4-FFF2-40B4-BE49-F238E27FC236}">
                <a16:creationId xmlns:a16="http://schemas.microsoft.com/office/drawing/2014/main" id="{C8F4F7FC-1CE2-48F8-8288-7BB4D810B91B}"/>
              </a:ext>
            </a:extLst>
          </p:cNvPr>
          <p:cNvGrpSpPr/>
          <p:nvPr/>
        </p:nvGrpSpPr>
        <p:grpSpPr>
          <a:xfrm>
            <a:off x="7833649" y="4915261"/>
            <a:ext cx="3659858" cy="1100522"/>
            <a:chOff x="3400245" y="1203598"/>
            <a:chExt cx="2128550" cy="912754"/>
          </a:xfrm>
        </p:grpSpPr>
        <p:sp>
          <p:nvSpPr>
            <p:cNvPr id="126" name="Espace réservé du contenu 10">
              <a:extLst>
                <a:ext uri="{FF2B5EF4-FFF2-40B4-BE49-F238E27FC236}">
                  <a16:creationId xmlns:a16="http://schemas.microsoft.com/office/drawing/2014/main" id="{27837094-3860-4DE8-8379-657FE7191D64}"/>
                </a:ext>
              </a:extLst>
            </p:cNvPr>
            <p:cNvSpPr txBox="1">
              <a:spLocks/>
            </p:cNvSpPr>
            <p:nvPr/>
          </p:nvSpPr>
          <p:spPr>
            <a:xfrm>
              <a:off x="3400245" y="1427476"/>
              <a:ext cx="2128550" cy="535635"/>
            </a:xfrm>
            <a:prstGeom prst="rect">
              <a:avLst/>
            </a:prstGeom>
          </p:spPr>
          <p:txBody>
            <a:bodyPr vert="horz" lIns="121920" tIns="60960" rIns="121920" bIns="60960" rtlCol="0">
              <a:noAutofit/>
            </a:bodyPr>
            <a:lstStyle>
              <a:defPPr marR="0" lvl="0" algn="l" rtl="0">
                <a:lnSpc>
                  <a:spcPct val="100000"/>
                </a:lnSpc>
                <a:spcBef>
                  <a:spcPts val="0"/>
                </a:spcBef>
                <a:spcAft>
                  <a:spcPts val="0"/>
                </a:spcAft>
                <a:defRPr/>
              </a:defPPr>
              <a:lvl1pPr marL="266700" indent="-266700" eaLnBrk="1" hangingPunct="1">
                <a:buClr>
                  <a:schemeClr val="accent6"/>
                </a:buClr>
                <a:buFont typeface="Cambria Math" panose="02040503050406030204" pitchFamily="18" charset="0"/>
                <a:buChar char="ʘ"/>
                <a:defRPr sz="2000">
                  <a:latin typeface="+mn-lt"/>
                </a:defRPr>
              </a:lvl1pPr>
              <a:lvl2pPr marL="541338" indent="-204788" eaLnBrk="1" hangingPunct="1">
                <a:buClr>
                  <a:schemeClr val="accent1"/>
                </a:buClr>
                <a:buFont typeface="Symbol" panose="05050102010706020507" pitchFamily="18" charset="2"/>
                <a:buChar char="·"/>
                <a:defRPr sz="1800">
                  <a:latin typeface="+mn-lt"/>
                </a:defRPr>
              </a:lvl2pPr>
              <a:lvl3pPr marL="808038" indent="-198438" eaLnBrk="1" hangingPunct="1">
                <a:buClr>
                  <a:schemeClr val="accent4"/>
                </a:buClr>
                <a:buFont typeface="Courier New" panose="02070309020205020404" pitchFamily="49" charset="0"/>
                <a:buChar char="o"/>
                <a:defRPr sz="1600">
                  <a:latin typeface="+mn-lt"/>
                </a:defRPr>
              </a:lvl3pPr>
              <a:lvl4pPr marL="1165225" indent="-196850" eaLnBrk="1" hangingPunct="1">
                <a:buClr>
                  <a:schemeClr val="accent2"/>
                </a:buClr>
                <a:buFont typeface="Arial" panose="020B0604020202020204" pitchFamily="34" charset="0"/>
                <a:buChar char="•"/>
                <a:defRPr>
                  <a:latin typeface="+mn-lt"/>
                </a:defRPr>
              </a:lvl4pPr>
              <a:lvl5pPr algn="ctr" eaLnBrk="1" hangingPunct="1">
                <a:buClr>
                  <a:schemeClr val="accent3"/>
                </a:buClr>
                <a:defRPr sz="1800" b="1">
                  <a:solidFill>
                    <a:schemeClr val="tx1"/>
                  </a:solidFill>
                  <a:latin typeface="Arial Narrow" panose="020B0606020202030204" pitchFamily="34" charset="0"/>
                </a:defRPr>
              </a:lvl5pPr>
              <a:lvl6pPr eaLnBrk="1" hangingPunct="1"/>
              <a:lvl7pPr eaLnBrk="1" hangingPunct="1"/>
              <a:lvl8pPr eaLnBrk="1" hangingPunct="1"/>
              <a:lvl9pPr eaLnBrk="1" hangingPunct="1"/>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ea typeface="+mn-ea"/>
                  <a:cs typeface="Arial"/>
                  <a:sym typeface="Arial"/>
                </a:rPr>
                <a:t>Gestion de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smtClean="0">
                  <a:ln>
                    <a:noFill/>
                  </a:ln>
                  <a:solidFill>
                    <a:srgbClr val="000000"/>
                  </a:solidFill>
                  <a:effectLst/>
                  <a:uLnTx/>
                  <a:uFillTx/>
                  <a:latin typeface="Arial Narrow" panose="020B0606020202030204" pitchFamily="34" charset="0"/>
                  <a:ea typeface="+mn-ea"/>
                  <a:cs typeface="Arial"/>
                  <a:sym typeface="Arial"/>
                </a:rPr>
                <a:t>	compte </a:t>
              </a:r>
              <a:r>
                <a:rPr kumimoji="0" lang="fr-FR" sz="18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a:sym typeface="Arial"/>
                </a:rPr>
                <a:t>sans marge</a:t>
              </a:r>
            </a:p>
          </p:txBody>
        </p:sp>
        <p:grpSp>
          <p:nvGrpSpPr>
            <p:cNvPr id="127" name="Groupe 126">
              <a:extLst>
                <a:ext uri="{FF2B5EF4-FFF2-40B4-BE49-F238E27FC236}">
                  <a16:creationId xmlns:a16="http://schemas.microsoft.com/office/drawing/2014/main" id="{DC52CDC1-C7C5-4F60-85AA-6CB9D5697B25}"/>
                </a:ext>
              </a:extLst>
            </p:cNvPr>
            <p:cNvGrpSpPr/>
            <p:nvPr/>
          </p:nvGrpSpPr>
          <p:grpSpPr>
            <a:xfrm>
              <a:off x="3969693" y="1203598"/>
              <a:ext cx="789048" cy="912754"/>
              <a:chOff x="6456601" y="2578021"/>
              <a:chExt cx="374651" cy="433388"/>
            </a:xfrm>
          </p:grpSpPr>
          <p:sp>
            <p:nvSpPr>
              <p:cNvPr id="128" name="Freeform 187">
                <a:extLst>
                  <a:ext uri="{FF2B5EF4-FFF2-40B4-BE49-F238E27FC236}">
                    <a16:creationId xmlns:a16="http://schemas.microsoft.com/office/drawing/2014/main" id="{B0CA7143-2853-4173-9B45-9922452C9F02}"/>
                  </a:ext>
                </a:extLst>
              </p:cNvPr>
              <p:cNvSpPr>
                <a:spLocks/>
              </p:cNvSpPr>
              <p:nvPr/>
            </p:nvSpPr>
            <p:spPr bwMode="auto">
              <a:xfrm>
                <a:off x="6645514" y="2670096"/>
                <a:ext cx="114300" cy="204788"/>
              </a:xfrm>
              <a:custGeom>
                <a:avLst/>
                <a:gdLst>
                  <a:gd name="T0" fmla="*/ 62 w 65"/>
                  <a:gd name="T1" fmla="*/ 112 h 112"/>
                  <a:gd name="T2" fmla="*/ 62 w 65"/>
                  <a:gd name="T3" fmla="*/ 80 h 112"/>
                  <a:gd name="T4" fmla="*/ 6 w 65"/>
                  <a:gd name="T5" fmla="*/ 0 h 112"/>
                  <a:gd name="T6" fmla="*/ 0 w 65"/>
                  <a:gd name="T7" fmla="*/ 0 h 112"/>
                </a:gdLst>
                <a:ahLst/>
                <a:cxnLst>
                  <a:cxn ang="0">
                    <a:pos x="T0" y="T1"/>
                  </a:cxn>
                  <a:cxn ang="0">
                    <a:pos x="T2" y="T3"/>
                  </a:cxn>
                  <a:cxn ang="0">
                    <a:pos x="T4" y="T5"/>
                  </a:cxn>
                  <a:cxn ang="0">
                    <a:pos x="T6" y="T7"/>
                  </a:cxn>
                </a:cxnLst>
                <a:rect l="0" t="0" r="r" b="b"/>
                <a:pathLst>
                  <a:path w="65" h="112">
                    <a:moveTo>
                      <a:pt x="62" y="112"/>
                    </a:moveTo>
                    <a:cubicBezTo>
                      <a:pt x="62" y="93"/>
                      <a:pt x="62" y="80"/>
                      <a:pt x="62" y="80"/>
                    </a:cubicBezTo>
                    <a:cubicBezTo>
                      <a:pt x="62" y="80"/>
                      <a:pt x="65" y="0"/>
                      <a:pt x="6" y="0"/>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 name="Line 188">
                <a:extLst>
                  <a:ext uri="{FF2B5EF4-FFF2-40B4-BE49-F238E27FC236}">
                    <a16:creationId xmlns:a16="http://schemas.microsoft.com/office/drawing/2014/main" id="{0BA55FA9-C119-44F7-BE62-74A2286FD7C0}"/>
                  </a:ext>
                </a:extLst>
              </p:cNvPr>
              <p:cNvSpPr>
                <a:spLocks noChangeShapeType="1"/>
              </p:cNvSpPr>
              <p:nvPr/>
            </p:nvSpPr>
            <p:spPr bwMode="auto">
              <a:xfrm>
                <a:off x="6575664" y="2986008"/>
                <a:ext cx="1412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 name="Freeform 189">
                <a:extLst>
                  <a:ext uri="{FF2B5EF4-FFF2-40B4-BE49-F238E27FC236}">
                    <a16:creationId xmlns:a16="http://schemas.microsoft.com/office/drawing/2014/main" id="{0CD1E5EB-DF93-4525-ACCC-9D23035F7065}"/>
                  </a:ext>
                </a:extLst>
              </p:cNvPr>
              <p:cNvSpPr>
                <a:spLocks/>
              </p:cNvSpPr>
              <p:nvPr/>
            </p:nvSpPr>
            <p:spPr bwMode="auto">
              <a:xfrm>
                <a:off x="6513751" y="2658983"/>
                <a:ext cx="100013" cy="123825"/>
              </a:xfrm>
              <a:custGeom>
                <a:avLst/>
                <a:gdLst>
                  <a:gd name="T0" fmla="*/ 57 w 57"/>
                  <a:gd name="T1" fmla="*/ 5 h 68"/>
                  <a:gd name="T2" fmla="*/ 0 w 57"/>
                  <a:gd name="T3" fmla="*/ 68 h 68"/>
                </a:gdLst>
                <a:ahLst/>
                <a:cxnLst>
                  <a:cxn ang="0">
                    <a:pos x="T0" y="T1"/>
                  </a:cxn>
                  <a:cxn ang="0">
                    <a:pos x="T2" y="T3"/>
                  </a:cxn>
                </a:cxnLst>
                <a:rect l="0" t="0" r="r" b="b"/>
                <a:pathLst>
                  <a:path w="57" h="68">
                    <a:moveTo>
                      <a:pt x="57" y="5"/>
                    </a:moveTo>
                    <a:cubicBezTo>
                      <a:pt x="57" y="5"/>
                      <a:pt x="9" y="0"/>
                      <a:pt x="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Freeform 190">
                <a:extLst>
                  <a:ext uri="{FF2B5EF4-FFF2-40B4-BE49-F238E27FC236}">
                    <a16:creationId xmlns:a16="http://schemas.microsoft.com/office/drawing/2014/main" id="{B93ECCA8-D248-497A-9F4F-1B76DA9F92AE}"/>
                  </a:ext>
                </a:extLst>
              </p:cNvPr>
              <p:cNvSpPr>
                <a:spLocks/>
              </p:cNvSpPr>
              <p:nvPr/>
            </p:nvSpPr>
            <p:spPr bwMode="auto">
              <a:xfrm>
                <a:off x="6591539" y="2578021"/>
                <a:ext cx="100013" cy="92075"/>
              </a:xfrm>
              <a:custGeom>
                <a:avLst/>
                <a:gdLst>
                  <a:gd name="T0" fmla="*/ 41 w 57"/>
                  <a:gd name="T1" fmla="*/ 50 h 50"/>
                  <a:gd name="T2" fmla="*/ 57 w 57"/>
                  <a:gd name="T3" fmla="*/ 18 h 50"/>
                  <a:gd name="T4" fmla="*/ 0 w 57"/>
                  <a:gd name="T5" fmla="*/ 16 h 50"/>
                </a:gdLst>
                <a:ahLst/>
                <a:cxnLst>
                  <a:cxn ang="0">
                    <a:pos x="T0" y="T1"/>
                  </a:cxn>
                  <a:cxn ang="0">
                    <a:pos x="T2" y="T3"/>
                  </a:cxn>
                  <a:cxn ang="0">
                    <a:pos x="T4" y="T5"/>
                  </a:cxn>
                </a:cxnLst>
                <a:rect l="0" t="0" r="r" b="b"/>
                <a:pathLst>
                  <a:path w="57" h="50">
                    <a:moveTo>
                      <a:pt x="41" y="50"/>
                    </a:moveTo>
                    <a:cubicBezTo>
                      <a:pt x="57" y="18"/>
                      <a:pt x="57" y="18"/>
                      <a:pt x="57" y="18"/>
                    </a:cubicBezTo>
                    <a:cubicBezTo>
                      <a:pt x="57" y="18"/>
                      <a:pt x="29" y="0"/>
                      <a:pt x="0" y="1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2" name="Line 191">
                <a:extLst>
                  <a:ext uri="{FF2B5EF4-FFF2-40B4-BE49-F238E27FC236}">
                    <a16:creationId xmlns:a16="http://schemas.microsoft.com/office/drawing/2014/main" id="{0202AB9B-3B12-40F2-9A35-D97324AAE78B}"/>
                  </a:ext>
                </a:extLst>
              </p:cNvPr>
              <p:cNvSpPr>
                <a:spLocks noChangeShapeType="1"/>
              </p:cNvSpPr>
              <p:nvPr/>
            </p:nvSpPr>
            <p:spPr bwMode="auto">
              <a:xfrm>
                <a:off x="6580426" y="2616121"/>
                <a:ext cx="20638" cy="508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3" name="Line 192">
                <a:extLst>
                  <a:ext uri="{FF2B5EF4-FFF2-40B4-BE49-F238E27FC236}">
                    <a16:creationId xmlns:a16="http://schemas.microsoft.com/office/drawing/2014/main" id="{DB41BA0A-F90E-4854-9C2F-45705A53621B}"/>
                  </a:ext>
                </a:extLst>
              </p:cNvPr>
              <p:cNvSpPr>
                <a:spLocks noChangeShapeType="1"/>
              </p:cNvSpPr>
              <p:nvPr/>
            </p:nvSpPr>
            <p:spPr bwMode="auto">
              <a:xfrm>
                <a:off x="6634401" y="2609771"/>
                <a:ext cx="0" cy="492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Line 193">
                <a:extLst>
                  <a:ext uri="{FF2B5EF4-FFF2-40B4-BE49-F238E27FC236}">
                    <a16:creationId xmlns:a16="http://schemas.microsoft.com/office/drawing/2014/main" id="{274771F4-3508-437C-8912-1CCCCC9A4AB1}"/>
                  </a:ext>
                </a:extLst>
              </p:cNvPr>
              <p:cNvSpPr>
                <a:spLocks noChangeShapeType="1"/>
              </p:cNvSpPr>
              <p:nvPr/>
            </p:nvSpPr>
            <p:spPr bwMode="auto">
              <a:xfrm>
                <a:off x="6610589" y="2619296"/>
                <a:ext cx="952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35" name="Groupe 134">
                <a:extLst>
                  <a:ext uri="{FF2B5EF4-FFF2-40B4-BE49-F238E27FC236}">
                    <a16:creationId xmlns:a16="http://schemas.microsoft.com/office/drawing/2014/main" id="{13F15965-FFFE-43AA-908F-87C90D75E0D9}"/>
                  </a:ext>
                </a:extLst>
              </p:cNvPr>
              <p:cNvGrpSpPr/>
              <p:nvPr/>
            </p:nvGrpSpPr>
            <p:grpSpPr>
              <a:xfrm>
                <a:off x="6556614" y="2738358"/>
                <a:ext cx="158750" cy="169863"/>
                <a:chOff x="6556614" y="2738358"/>
                <a:chExt cx="158750" cy="169863"/>
              </a:xfrm>
            </p:grpSpPr>
            <p:sp>
              <p:nvSpPr>
                <p:cNvPr id="164" name="Freeform 194">
                  <a:extLst>
                    <a:ext uri="{FF2B5EF4-FFF2-40B4-BE49-F238E27FC236}">
                      <a16:creationId xmlns:a16="http://schemas.microsoft.com/office/drawing/2014/main" id="{3130C363-74AD-41B5-A8B1-45AE89CE249C}"/>
                    </a:ext>
                  </a:extLst>
                </p:cNvPr>
                <p:cNvSpPr>
                  <a:spLocks/>
                </p:cNvSpPr>
                <p:nvPr/>
              </p:nvSpPr>
              <p:spPr bwMode="auto">
                <a:xfrm>
                  <a:off x="6556614" y="2738358"/>
                  <a:ext cx="158750" cy="169863"/>
                </a:xfrm>
                <a:custGeom>
                  <a:avLst/>
                  <a:gdLst>
                    <a:gd name="T0" fmla="*/ 9 w 91"/>
                    <a:gd name="T1" fmla="*/ 76 h 92"/>
                    <a:gd name="T2" fmla="*/ 45 w 91"/>
                    <a:gd name="T3" fmla="*/ 92 h 92"/>
                    <a:gd name="T4" fmla="*/ 91 w 91"/>
                    <a:gd name="T5" fmla="*/ 46 h 92"/>
                    <a:gd name="T6" fmla="*/ 45 w 91"/>
                    <a:gd name="T7" fmla="*/ 0 h 92"/>
                    <a:gd name="T8" fmla="*/ 0 w 91"/>
                    <a:gd name="T9" fmla="*/ 34 h 92"/>
                  </a:gdLst>
                  <a:ahLst/>
                  <a:cxnLst>
                    <a:cxn ang="0">
                      <a:pos x="T0" y="T1"/>
                    </a:cxn>
                    <a:cxn ang="0">
                      <a:pos x="T2" y="T3"/>
                    </a:cxn>
                    <a:cxn ang="0">
                      <a:pos x="T4" y="T5"/>
                    </a:cxn>
                    <a:cxn ang="0">
                      <a:pos x="T6" y="T7"/>
                    </a:cxn>
                    <a:cxn ang="0">
                      <a:pos x="T8" y="T9"/>
                    </a:cxn>
                  </a:cxnLst>
                  <a:rect l="0" t="0" r="r" b="b"/>
                  <a:pathLst>
                    <a:path w="91" h="92">
                      <a:moveTo>
                        <a:pt x="9" y="76"/>
                      </a:moveTo>
                      <a:cubicBezTo>
                        <a:pt x="18" y="86"/>
                        <a:pt x="31" y="92"/>
                        <a:pt x="45" y="92"/>
                      </a:cubicBezTo>
                      <a:cubicBezTo>
                        <a:pt x="70" y="92"/>
                        <a:pt x="91" y="71"/>
                        <a:pt x="91" y="46"/>
                      </a:cubicBezTo>
                      <a:cubicBezTo>
                        <a:pt x="91" y="20"/>
                        <a:pt x="70" y="0"/>
                        <a:pt x="45" y="0"/>
                      </a:cubicBezTo>
                      <a:cubicBezTo>
                        <a:pt x="23" y="0"/>
                        <a:pt x="5" y="14"/>
                        <a:pt x="0" y="34"/>
                      </a:cubicBezTo>
                    </a:path>
                  </a:pathLst>
                </a:custGeom>
                <a:noFill/>
                <a:ln w="9525" cap="rnd">
                  <a:solidFill>
                    <a:srgbClr val="A778A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 name="Freeform 195">
                  <a:extLst>
                    <a:ext uri="{FF2B5EF4-FFF2-40B4-BE49-F238E27FC236}">
                      <a16:creationId xmlns:a16="http://schemas.microsoft.com/office/drawing/2014/main" id="{C1C52D4D-3DEA-4BBE-AB56-5A2B4E412BAC}"/>
                    </a:ext>
                  </a:extLst>
                </p:cNvPr>
                <p:cNvSpPr>
                  <a:spLocks/>
                </p:cNvSpPr>
                <p:nvPr/>
              </p:nvSpPr>
              <p:spPr bwMode="auto">
                <a:xfrm>
                  <a:off x="6597889" y="2782808"/>
                  <a:ext cx="52388" cy="82550"/>
                </a:xfrm>
                <a:custGeom>
                  <a:avLst/>
                  <a:gdLst>
                    <a:gd name="T0" fmla="*/ 30 w 30"/>
                    <a:gd name="T1" fmla="*/ 44 h 45"/>
                    <a:gd name="T2" fmla="*/ 23 w 30"/>
                    <a:gd name="T3" fmla="*/ 45 h 45"/>
                    <a:gd name="T4" fmla="*/ 0 w 30"/>
                    <a:gd name="T5" fmla="*/ 23 h 45"/>
                    <a:gd name="T6" fmla="*/ 23 w 30"/>
                    <a:gd name="T7" fmla="*/ 0 h 45"/>
                    <a:gd name="T8" fmla="*/ 29 w 30"/>
                    <a:gd name="T9" fmla="*/ 0 h 45"/>
                  </a:gdLst>
                  <a:ahLst/>
                  <a:cxnLst>
                    <a:cxn ang="0">
                      <a:pos x="T0" y="T1"/>
                    </a:cxn>
                    <a:cxn ang="0">
                      <a:pos x="T2" y="T3"/>
                    </a:cxn>
                    <a:cxn ang="0">
                      <a:pos x="T4" y="T5"/>
                    </a:cxn>
                    <a:cxn ang="0">
                      <a:pos x="T6" y="T7"/>
                    </a:cxn>
                    <a:cxn ang="0">
                      <a:pos x="T8" y="T9"/>
                    </a:cxn>
                  </a:cxnLst>
                  <a:rect l="0" t="0" r="r" b="b"/>
                  <a:pathLst>
                    <a:path w="30" h="45">
                      <a:moveTo>
                        <a:pt x="30" y="44"/>
                      </a:moveTo>
                      <a:cubicBezTo>
                        <a:pt x="27" y="45"/>
                        <a:pt x="25" y="45"/>
                        <a:pt x="23" y="45"/>
                      </a:cubicBezTo>
                      <a:cubicBezTo>
                        <a:pt x="10" y="45"/>
                        <a:pt x="0" y="35"/>
                        <a:pt x="0" y="23"/>
                      </a:cubicBezTo>
                      <a:cubicBezTo>
                        <a:pt x="0" y="10"/>
                        <a:pt x="10" y="0"/>
                        <a:pt x="23" y="0"/>
                      </a:cubicBezTo>
                      <a:cubicBezTo>
                        <a:pt x="25" y="0"/>
                        <a:pt x="27" y="0"/>
                        <a:pt x="29" y="0"/>
                      </a:cubicBezTo>
                    </a:path>
                  </a:pathLst>
                </a:custGeom>
                <a:noFill/>
                <a:ln w="9525" cap="rnd">
                  <a:solidFill>
                    <a:srgbClr val="A778A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6" name="Line 196">
                  <a:extLst>
                    <a:ext uri="{FF2B5EF4-FFF2-40B4-BE49-F238E27FC236}">
                      <a16:creationId xmlns:a16="http://schemas.microsoft.com/office/drawing/2014/main" id="{283FEB84-CDE6-4F2A-BE8B-33D61120FAFB}"/>
                    </a:ext>
                  </a:extLst>
                </p:cNvPr>
                <p:cNvSpPr>
                  <a:spLocks noChangeShapeType="1"/>
                </p:cNvSpPr>
                <p:nvPr/>
              </p:nvSpPr>
              <p:spPr bwMode="auto">
                <a:xfrm>
                  <a:off x="6585189" y="2816146"/>
                  <a:ext cx="55563" cy="0"/>
                </a:xfrm>
                <a:prstGeom prst="line">
                  <a:avLst/>
                </a:prstGeom>
                <a:noFill/>
                <a:ln w="9525" cap="rnd">
                  <a:solidFill>
                    <a:srgbClr val="A778A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7" name="Line 197">
                  <a:extLst>
                    <a:ext uri="{FF2B5EF4-FFF2-40B4-BE49-F238E27FC236}">
                      <a16:creationId xmlns:a16="http://schemas.microsoft.com/office/drawing/2014/main" id="{E0018BD9-FF9C-48A6-A261-87419A64E6C0}"/>
                    </a:ext>
                  </a:extLst>
                </p:cNvPr>
                <p:cNvSpPr>
                  <a:spLocks noChangeShapeType="1"/>
                </p:cNvSpPr>
                <p:nvPr/>
              </p:nvSpPr>
              <p:spPr bwMode="auto">
                <a:xfrm>
                  <a:off x="6585189" y="2830433"/>
                  <a:ext cx="55563" cy="0"/>
                </a:xfrm>
                <a:prstGeom prst="line">
                  <a:avLst/>
                </a:prstGeom>
                <a:noFill/>
                <a:ln w="9525" cap="rnd">
                  <a:solidFill>
                    <a:srgbClr val="A778A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36" name="Oval 198">
                <a:extLst>
                  <a:ext uri="{FF2B5EF4-FFF2-40B4-BE49-F238E27FC236}">
                    <a16:creationId xmlns:a16="http://schemas.microsoft.com/office/drawing/2014/main" id="{10546EBA-DA45-4398-9F8E-2C0A4F036616}"/>
                  </a:ext>
                </a:extLst>
              </p:cNvPr>
              <p:cNvSpPr>
                <a:spLocks noChangeArrowheads="1"/>
              </p:cNvSpPr>
              <p:nvPr/>
            </p:nvSpPr>
            <p:spPr bwMode="auto">
              <a:xfrm>
                <a:off x="6456601" y="2795508"/>
                <a:ext cx="109538" cy="42863"/>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7" name="Freeform 199">
                <a:extLst>
                  <a:ext uri="{FF2B5EF4-FFF2-40B4-BE49-F238E27FC236}">
                    <a16:creationId xmlns:a16="http://schemas.microsoft.com/office/drawing/2014/main" id="{FD20121B-4A4C-4503-A2C1-112166EE2C0C}"/>
                  </a:ext>
                </a:extLst>
              </p:cNvPr>
              <p:cNvSpPr>
                <a:spLocks/>
              </p:cNvSpPr>
              <p:nvPr/>
            </p:nvSpPr>
            <p:spPr bwMode="auto">
              <a:xfrm>
                <a:off x="6551851" y="2816146"/>
                <a:ext cx="14288" cy="41275"/>
              </a:xfrm>
              <a:custGeom>
                <a:avLst/>
                <a:gdLst>
                  <a:gd name="T0" fmla="*/ 0 w 8"/>
                  <a:gd name="T1" fmla="*/ 22 h 22"/>
                  <a:gd name="T2" fmla="*/ 8 w 8"/>
                  <a:gd name="T3" fmla="*/ 14 h 22"/>
                  <a:gd name="T4" fmla="*/ 8 w 8"/>
                  <a:gd name="T5" fmla="*/ 0 h 22"/>
                </a:gdLst>
                <a:ahLst/>
                <a:cxnLst>
                  <a:cxn ang="0">
                    <a:pos x="T0" y="T1"/>
                  </a:cxn>
                  <a:cxn ang="0">
                    <a:pos x="T2" y="T3"/>
                  </a:cxn>
                  <a:cxn ang="0">
                    <a:pos x="T4" y="T5"/>
                  </a:cxn>
                </a:cxnLst>
                <a:rect l="0" t="0" r="r" b="b"/>
                <a:pathLst>
                  <a:path w="8" h="22">
                    <a:moveTo>
                      <a:pt x="0" y="22"/>
                    </a:moveTo>
                    <a:cubicBezTo>
                      <a:pt x="5" y="20"/>
                      <a:pt x="8" y="17"/>
                      <a:pt x="8" y="14"/>
                    </a:cubicBezTo>
                    <a:cubicBezTo>
                      <a:pt x="8" y="0"/>
                      <a:pt x="8" y="0"/>
                      <a:pt x="8"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Freeform 200">
                <a:extLst>
                  <a:ext uri="{FF2B5EF4-FFF2-40B4-BE49-F238E27FC236}">
                    <a16:creationId xmlns:a16="http://schemas.microsoft.com/office/drawing/2014/main" id="{3A98FC98-5337-42BB-9A69-3AE81D913ED6}"/>
                  </a:ext>
                </a:extLst>
              </p:cNvPr>
              <p:cNvSpPr>
                <a:spLocks/>
              </p:cNvSpPr>
              <p:nvPr/>
            </p:nvSpPr>
            <p:spPr bwMode="auto">
              <a:xfrm>
                <a:off x="6456601" y="2817733"/>
                <a:ext cx="71438" cy="46038"/>
              </a:xfrm>
              <a:custGeom>
                <a:avLst/>
                <a:gdLst>
                  <a:gd name="T0" fmla="*/ 0 w 41"/>
                  <a:gd name="T1" fmla="*/ 0 h 25"/>
                  <a:gd name="T2" fmla="*/ 0 w 41"/>
                  <a:gd name="T3" fmla="*/ 13 h 25"/>
                  <a:gd name="T4" fmla="*/ 32 w 41"/>
                  <a:gd name="T5" fmla="*/ 25 h 25"/>
                  <a:gd name="T6" fmla="*/ 41 w 41"/>
                  <a:gd name="T7" fmla="*/ 24 h 25"/>
                </a:gdLst>
                <a:ahLst/>
                <a:cxnLst>
                  <a:cxn ang="0">
                    <a:pos x="T0" y="T1"/>
                  </a:cxn>
                  <a:cxn ang="0">
                    <a:pos x="T2" y="T3"/>
                  </a:cxn>
                  <a:cxn ang="0">
                    <a:pos x="T4" y="T5"/>
                  </a:cxn>
                  <a:cxn ang="0">
                    <a:pos x="T6" y="T7"/>
                  </a:cxn>
                </a:cxnLst>
                <a:rect l="0" t="0" r="r" b="b"/>
                <a:pathLst>
                  <a:path w="41" h="25">
                    <a:moveTo>
                      <a:pt x="0" y="0"/>
                    </a:moveTo>
                    <a:cubicBezTo>
                      <a:pt x="0" y="13"/>
                      <a:pt x="0" y="13"/>
                      <a:pt x="0" y="13"/>
                    </a:cubicBezTo>
                    <a:cubicBezTo>
                      <a:pt x="0" y="19"/>
                      <a:pt x="14" y="25"/>
                      <a:pt x="32" y="25"/>
                    </a:cubicBezTo>
                    <a:cubicBezTo>
                      <a:pt x="35" y="25"/>
                      <a:pt x="38" y="24"/>
                      <a:pt x="41"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9" name="Freeform 201">
                <a:extLst>
                  <a:ext uri="{FF2B5EF4-FFF2-40B4-BE49-F238E27FC236}">
                    <a16:creationId xmlns:a16="http://schemas.microsoft.com/office/drawing/2014/main" id="{365B823E-A703-4D44-9187-15C655DC7B51}"/>
                  </a:ext>
                </a:extLst>
              </p:cNvPr>
              <p:cNvSpPr>
                <a:spLocks/>
              </p:cNvSpPr>
              <p:nvPr/>
            </p:nvSpPr>
            <p:spPr bwMode="auto">
              <a:xfrm>
                <a:off x="6456601" y="2841546"/>
                <a:ext cx="109538" cy="46038"/>
              </a:xfrm>
              <a:custGeom>
                <a:avLst/>
                <a:gdLst>
                  <a:gd name="T0" fmla="*/ 0 w 63"/>
                  <a:gd name="T1" fmla="*/ 0 h 25"/>
                  <a:gd name="T2" fmla="*/ 0 w 63"/>
                  <a:gd name="T3" fmla="*/ 13 h 25"/>
                  <a:gd name="T4" fmla="*/ 32 w 63"/>
                  <a:gd name="T5" fmla="*/ 25 h 25"/>
                  <a:gd name="T6" fmla="*/ 63 w 63"/>
                  <a:gd name="T7" fmla="*/ 13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3"/>
                      <a:pt x="0" y="13"/>
                      <a:pt x="0" y="13"/>
                    </a:cubicBezTo>
                    <a:cubicBezTo>
                      <a:pt x="0" y="20"/>
                      <a:pt x="14" y="25"/>
                      <a:pt x="32" y="25"/>
                    </a:cubicBezTo>
                    <a:cubicBezTo>
                      <a:pt x="49" y="25"/>
                      <a:pt x="63" y="20"/>
                      <a:pt x="63" y="13"/>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0" name="Freeform 202">
                <a:extLst>
                  <a:ext uri="{FF2B5EF4-FFF2-40B4-BE49-F238E27FC236}">
                    <a16:creationId xmlns:a16="http://schemas.microsoft.com/office/drawing/2014/main" id="{59468ADC-FB08-46DE-A07D-792B8F61F60F}"/>
                  </a:ext>
                </a:extLst>
              </p:cNvPr>
              <p:cNvSpPr>
                <a:spLocks/>
              </p:cNvSpPr>
              <p:nvPr/>
            </p:nvSpPr>
            <p:spPr bwMode="auto">
              <a:xfrm>
                <a:off x="6526451" y="2865358"/>
                <a:ext cx="39688" cy="46038"/>
              </a:xfrm>
              <a:custGeom>
                <a:avLst/>
                <a:gdLst>
                  <a:gd name="T0" fmla="*/ 0 w 23"/>
                  <a:gd name="T1" fmla="*/ 25 h 25"/>
                  <a:gd name="T2" fmla="*/ 23 w 23"/>
                  <a:gd name="T3" fmla="*/ 14 h 25"/>
                  <a:gd name="T4" fmla="*/ 23 w 23"/>
                  <a:gd name="T5" fmla="*/ 0 h 25"/>
                </a:gdLst>
                <a:ahLst/>
                <a:cxnLst>
                  <a:cxn ang="0">
                    <a:pos x="T0" y="T1"/>
                  </a:cxn>
                  <a:cxn ang="0">
                    <a:pos x="T2" y="T3"/>
                  </a:cxn>
                  <a:cxn ang="0">
                    <a:pos x="T4" y="T5"/>
                  </a:cxn>
                </a:cxnLst>
                <a:rect l="0" t="0" r="r" b="b"/>
                <a:pathLst>
                  <a:path w="23" h="25">
                    <a:moveTo>
                      <a:pt x="0" y="25"/>
                    </a:moveTo>
                    <a:cubicBezTo>
                      <a:pt x="13" y="24"/>
                      <a:pt x="23" y="19"/>
                      <a:pt x="23" y="14"/>
                    </a:cubicBezTo>
                    <a:cubicBezTo>
                      <a:pt x="23" y="0"/>
                      <a:pt x="23" y="0"/>
                      <a:pt x="2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Freeform 203">
                <a:extLst>
                  <a:ext uri="{FF2B5EF4-FFF2-40B4-BE49-F238E27FC236}">
                    <a16:creationId xmlns:a16="http://schemas.microsoft.com/office/drawing/2014/main" id="{28D98BBE-14CD-48AE-8E65-BF2C53578FC2}"/>
                  </a:ext>
                </a:extLst>
              </p:cNvPr>
              <p:cNvSpPr>
                <a:spLocks/>
              </p:cNvSpPr>
              <p:nvPr/>
            </p:nvSpPr>
            <p:spPr bwMode="auto">
              <a:xfrm>
                <a:off x="6456601" y="2865358"/>
                <a:ext cx="42863" cy="46038"/>
              </a:xfrm>
              <a:custGeom>
                <a:avLst/>
                <a:gdLst>
                  <a:gd name="T0" fmla="*/ 0 w 25"/>
                  <a:gd name="T1" fmla="*/ 0 h 25"/>
                  <a:gd name="T2" fmla="*/ 0 w 25"/>
                  <a:gd name="T3" fmla="*/ 14 h 25"/>
                  <a:gd name="T4" fmla="*/ 25 w 25"/>
                  <a:gd name="T5" fmla="*/ 25 h 25"/>
                </a:gdLst>
                <a:ahLst/>
                <a:cxnLst>
                  <a:cxn ang="0">
                    <a:pos x="T0" y="T1"/>
                  </a:cxn>
                  <a:cxn ang="0">
                    <a:pos x="T2" y="T3"/>
                  </a:cxn>
                  <a:cxn ang="0">
                    <a:pos x="T4" y="T5"/>
                  </a:cxn>
                </a:cxnLst>
                <a:rect l="0" t="0" r="r" b="b"/>
                <a:pathLst>
                  <a:path w="25" h="25">
                    <a:moveTo>
                      <a:pt x="0" y="0"/>
                    </a:moveTo>
                    <a:cubicBezTo>
                      <a:pt x="0" y="14"/>
                      <a:pt x="0" y="14"/>
                      <a:pt x="0" y="14"/>
                    </a:cubicBezTo>
                    <a:cubicBezTo>
                      <a:pt x="0" y="19"/>
                      <a:pt x="11" y="24"/>
                      <a:pt x="25"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2" name="Freeform 204">
                <a:extLst>
                  <a:ext uri="{FF2B5EF4-FFF2-40B4-BE49-F238E27FC236}">
                    <a16:creationId xmlns:a16="http://schemas.microsoft.com/office/drawing/2014/main" id="{BC414E4C-9783-46FE-AD80-2BEF317FFEEF}"/>
                  </a:ext>
                </a:extLst>
              </p:cNvPr>
              <p:cNvSpPr>
                <a:spLocks/>
              </p:cNvSpPr>
              <p:nvPr/>
            </p:nvSpPr>
            <p:spPr bwMode="auto">
              <a:xfrm>
                <a:off x="6456601" y="2892346"/>
                <a:ext cx="109538" cy="44450"/>
              </a:xfrm>
              <a:custGeom>
                <a:avLst/>
                <a:gdLst>
                  <a:gd name="T0" fmla="*/ 0 w 63"/>
                  <a:gd name="T1" fmla="*/ 0 h 25"/>
                  <a:gd name="T2" fmla="*/ 0 w 63"/>
                  <a:gd name="T3" fmla="*/ 13 h 25"/>
                  <a:gd name="T4" fmla="*/ 31 w 63"/>
                  <a:gd name="T5" fmla="*/ 25 h 25"/>
                  <a:gd name="T6" fmla="*/ 63 w 63"/>
                  <a:gd name="T7" fmla="*/ 13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3"/>
                      <a:pt x="0" y="13"/>
                      <a:pt x="0" y="13"/>
                    </a:cubicBezTo>
                    <a:cubicBezTo>
                      <a:pt x="0" y="20"/>
                      <a:pt x="14" y="25"/>
                      <a:pt x="31" y="25"/>
                    </a:cubicBezTo>
                    <a:cubicBezTo>
                      <a:pt x="49" y="25"/>
                      <a:pt x="63" y="20"/>
                      <a:pt x="63" y="13"/>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3" name="Freeform 205">
                <a:extLst>
                  <a:ext uri="{FF2B5EF4-FFF2-40B4-BE49-F238E27FC236}">
                    <a16:creationId xmlns:a16="http://schemas.microsoft.com/office/drawing/2014/main" id="{56A8EA02-174E-4C04-92CA-45B767DDFF29}"/>
                  </a:ext>
                </a:extLst>
              </p:cNvPr>
              <p:cNvSpPr>
                <a:spLocks/>
              </p:cNvSpPr>
              <p:nvPr/>
            </p:nvSpPr>
            <p:spPr bwMode="auto">
              <a:xfrm>
                <a:off x="6456601" y="2916158"/>
                <a:ext cx="109538" cy="46038"/>
              </a:xfrm>
              <a:custGeom>
                <a:avLst/>
                <a:gdLst>
                  <a:gd name="T0" fmla="*/ 0 w 63"/>
                  <a:gd name="T1" fmla="*/ 0 h 25"/>
                  <a:gd name="T2" fmla="*/ 0 w 63"/>
                  <a:gd name="T3" fmla="*/ 14 h 25"/>
                  <a:gd name="T4" fmla="*/ 32 w 63"/>
                  <a:gd name="T5" fmla="*/ 25 h 25"/>
                  <a:gd name="T6" fmla="*/ 63 w 63"/>
                  <a:gd name="T7" fmla="*/ 14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4"/>
                      <a:pt x="0" y="14"/>
                      <a:pt x="0" y="14"/>
                    </a:cubicBezTo>
                    <a:cubicBezTo>
                      <a:pt x="0" y="20"/>
                      <a:pt x="14" y="25"/>
                      <a:pt x="32" y="25"/>
                    </a:cubicBezTo>
                    <a:cubicBezTo>
                      <a:pt x="49" y="25"/>
                      <a:pt x="63" y="20"/>
                      <a:pt x="63" y="14"/>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4" name="Freeform 206">
                <a:extLst>
                  <a:ext uri="{FF2B5EF4-FFF2-40B4-BE49-F238E27FC236}">
                    <a16:creationId xmlns:a16="http://schemas.microsoft.com/office/drawing/2014/main" id="{78114851-8A1C-48A3-BFE2-7800D982772D}"/>
                  </a:ext>
                </a:extLst>
              </p:cNvPr>
              <p:cNvSpPr>
                <a:spLocks/>
              </p:cNvSpPr>
              <p:nvPr/>
            </p:nvSpPr>
            <p:spPr bwMode="auto">
              <a:xfrm>
                <a:off x="6496289" y="2941558"/>
                <a:ext cx="69850" cy="46038"/>
              </a:xfrm>
              <a:custGeom>
                <a:avLst/>
                <a:gdLst>
                  <a:gd name="T0" fmla="*/ 0 w 40"/>
                  <a:gd name="T1" fmla="*/ 25 h 25"/>
                  <a:gd name="T2" fmla="*/ 9 w 40"/>
                  <a:gd name="T3" fmla="*/ 25 h 25"/>
                  <a:gd name="T4" fmla="*/ 40 w 40"/>
                  <a:gd name="T5" fmla="*/ 13 h 25"/>
                  <a:gd name="T6" fmla="*/ 40 w 40"/>
                  <a:gd name="T7" fmla="*/ 0 h 25"/>
                </a:gdLst>
                <a:ahLst/>
                <a:cxnLst>
                  <a:cxn ang="0">
                    <a:pos x="T0" y="T1"/>
                  </a:cxn>
                  <a:cxn ang="0">
                    <a:pos x="T2" y="T3"/>
                  </a:cxn>
                  <a:cxn ang="0">
                    <a:pos x="T4" y="T5"/>
                  </a:cxn>
                  <a:cxn ang="0">
                    <a:pos x="T6" y="T7"/>
                  </a:cxn>
                </a:cxnLst>
                <a:rect l="0" t="0" r="r" b="b"/>
                <a:pathLst>
                  <a:path w="40" h="25">
                    <a:moveTo>
                      <a:pt x="0" y="25"/>
                    </a:moveTo>
                    <a:cubicBezTo>
                      <a:pt x="3" y="25"/>
                      <a:pt x="6" y="25"/>
                      <a:pt x="9" y="25"/>
                    </a:cubicBezTo>
                    <a:cubicBezTo>
                      <a:pt x="26" y="25"/>
                      <a:pt x="40" y="20"/>
                      <a:pt x="40" y="13"/>
                    </a:cubicBezTo>
                    <a:cubicBezTo>
                      <a:pt x="40" y="0"/>
                      <a:pt x="40" y="0"/>
                      <a:pt x="4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5" name="Freeform 207">
                <a:extLst>
                  <a:ext uri="{FF2B5EF4-FFF2-40B4-BE49-F238E27FC236}">
                    <a16:creationId xmlns:a16="http://schemas.microsoft.com/office/drawing/2014/main" id="{61E3BD9C-280F-43C8-B969-C8DC4FDFF34D}"/>
                  </a:ext>
                </a:extLst>
              </p:cNvPr>
              <p:cNvSpPr>
                <a:spLocks/>
              </p:cNvSpPr>
              <p:nvPr/>
            </p:nvSpPr>
            <p:spPr bwMode="auto">
              <a:xfrm>
                <a:off x="6456601" y="2941558"/>
                <a:ext cx="17463" cy="39688"/>
              </a:xfrm>
              <a:custGeom>
                <a:avLst/>
                <a:gdLst>
                  <a:gd name="T0" fmla="*/ 0 w 10"/>
                  <a:gd name="T1" fmla="*/ 0 h 22"/>
                  <a:gd name="T2" fmla="*/ 0 w 10"/>
                  <a:gd name="T3" fmla="*/ 13 h 22"/>
                  <a:gd name="T4" fmla="*/ 10 w 10"/>
                  <a:gd name="T5" fmla="*/ 22 h 22"/>
                </a:gdLst>
                <a:ahLst/>
                <a:cxnLst>
                  <a:cxn ang="0">
                    <a:pos x="T0" y="T1"/>
                  </a:cxn>
                  <a:cxn ang="0">
                    <a:pos x="T2" y="T3"/>
                  </a:cxn>
                  <a:cxn ang="0">
                    <a:pos x="T4" y="T5"/>
                  </a:cxn>
                </a:cxnLst>
                <a:rect l="0" t="0" r="r" b="b"/>
                <a:pathLst>
                  <a:path w="10" h="22">
                    <a:moveTo>
                      <a:pt x="0" y="0"/>
                    </a:moveTo>
                    <a:cubicBezTo>
                      <a:pt x="0" y="13"/>
                      <a:pt x="0" y="13"/>
                      <a:pt x="0" y="13"/>
                    </a:cubicBezTo>
                    <a:cubicBezTo>
                      <a:pt x="0" y="17"/>
                      <a:pt x="4" y="20"/>
                      <a:pt x="10"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6" name="Freeform 208">
                <a:extLst>
                  <a:ext uri="{FF2B5EF4-FFF2-40B4-BE49-F238E27FC236}">
                    <a16:creationId xmlns:a16="http://schemas.microsoft.com/office/drawing/2014/main" id="{B083D560-5A17-4BE7-872C-EA57C0EB1B34}"/>
                  </a:ext>
                </a:extLst>
              </p:cNvPr>
              <p:cNvSpPr>
                <a:spLocks/>
              </p:cNvSpPr>
              <p:nvPr/>
            </p:nvSpPr>
            <p:spPr bwMode="auto">
              <a:xfrm>
                <a:off x="6456601" y="2965371"/>
                <a:ext cx="109538" cy="46038"/>
              </a:xfrm>
              <a:custGeom>
                <a:avLst/>
                <a:gdLst>
                  <a:gd name="T0" fmla="*/ 0 w 63"/>
                  <a:gd name="T1" fmla="*/ 0 h 25"/>
                  <a:gd name="T2" fmla="*/ 0 w 63"/>
                  <a:gd name="T3" fmla="*/ 14 h 25"/>
                  <a:gd name="T4" fmla="*/ 31 w 63"/>
                  <a:gd name="T5" fmla="*/ 25 h 25"/>
                  <a:gd name="T6" fmla="*/ 63 w 63"/>
                  <a:gd name="T7" fmla="*/ 14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4"/>
                      <a:pt x="0" y="14"/>
                      <a:pt x="0" y="14"/>
                    </a:cubicBezTo>
                    <a:cubicBezTo>
                      <a:pt x="0" y="20"/>
                      <a:pt x="14" y="25"/>
                      <a:pt x="31" y="25"/>
                    </a:cubicBezTo>
                    <a:cubicBezTo>
                      <a:pt x="49" y="25"/>
                      <a:pt x="63" y="20"/>
                      <a:pt x="63" y="14"/>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7" name="Line 209">
                <a:extLst>
                  <a:ext uri="{FF2B5EF4-FFF2-40B4-BE49-F238E27FC236}">
                    <a16:creationId xmlns:a16="http://schemas.microsoft.com/office/drawing/2014/main" id="{A8FBACD3-8FF0-4616-91BD-6EED9F543F4D}"/>
                  </a:ext>
                </a:extLst>
              </p:cNvPr>
              <p:cNvSpPr>
                <a:spLocks noChangeShapeType="1"/>
              </p:cNvSpPr>
              <p:nvPr/>
            </p:nvSpPr>
            <p:spPr bwMode="auto">
              <a:xfrm>
                <a:off x="6567726" y="281773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8" name="Oval 210">
                <a:extLst>
                  <a:ext uri="{FF2B5EF4-FFF2-40B4-BE49-F238E27FC236}">
                    <a16:creationId xmlns:a16="http://schemas.microsoft.com/office/drawing/2014/main" id="{AF63070F-3BA1-4C11-846C-5F7E14E044B8}"/>
                  </a:ext>
                </a:extLst>
              </p:cNvPr>
              <p:cNvSpPr>
                <a:spLocks noChangeArrowheads="1"/>
              </p:cNvSpPr>
              <p:nvPr/>
            </p:nvSpPr>
            <p:spPr bwMode="auto">
              <a:xfrm>
                <a:off x="6718539" y="2887583"/>
                <a:ext cx="112713" cy="44450"/>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9" name="Freeform 211">
                <a:extLst>
                  <a:ext uri="{FF2B5EF4-FFF2-40B4-BE49-F238E27FC236}">
                    <a16:creationId xmlns:a16="http://schemas.microsoft.com/office/drawing/2014/main" id="{A2537FC7-4AC0-42B5-B679-B756AACF17DD}"/>
                  </a:ext>
                </a:extLst>
              </p:cNvPr>
              <p:cNvSpPr>
                <a:spLocks/>
              </p:cNvSpPr>
              <p:nvPr/>
            </p:nvSpPr>
            <p:spPr bwMode="auto">
              <a:xfrm>
                <a:off x="6815376" y="2909808"/>
                <a:ext cx="15875" cy="41275"/>
              </a:xfrm>
              <a:custGeom>
                <a:avLst/>
                <a:gdLst>
                  <a:gd name="T0" fmla="*/ 0 w 9"/>
                  <a:gd name="T1" fmla="*/ 22 h 22"/>
                  <a:gd name="T2" fmla="*/ 9 w 9"/>
                  <a:gd name="T3" fmla="*/ 13 h 22"/>
                  <a:gd name="T4" fmla="*/ 9 w 9"/>
                  <a:gd name="T5" fmla="*/ 0 h 22"/>
                </a:gdLst>
                <a:ahLst/>
                <a:cxnLst>
                  <a:cxn ang="0">
                    <a:pos x="T0" y="T1"/>
                  </a:cxn>
                  <a:cxn ang="0">
                    <a:pos x="T2" y="T3"/>
                  </a:cxn>
                  <a:cxn ang="0">
                    <a:pos x="T4" y="T5"/>
                  </a:cxn>
                </a:cxnLst>
                <a:rect l="0" t="0" r="r" b="b"/>
                <a:pathLst>
                  <a:path w="9" h="22">
                    <a:moveTo>
                      <a:pt x="0" y="22"/>
                    </a:moveTo>
                    <a:cubicBezTo>
                      <a:pt x="6" y="20"/>
                      <a:pt x="9" y="17"/>
                      <a:pt x="9" y="13"/>
                    </a:cubicBezTo>
                    <a:cubicBezTo>
                      <a:pt x="9" y="0"/>
                      <a:pt x="9" y="0"/>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0" name="Freeform 212">
                <a:extLst>
                  <a:ext uri="{FF2B5EF4-FFF2-40B4-BE49-F238E27FC236}">
                    <a16:creationId xmlns:a16="http://schemas.microsoft.com/office/drawing/2014/main" id="{DD7B93F1-7BB8-4EAA-93AE-64296B992A99}"/>
                  </a:ext>
                </a:extLst>
              </p:cNvPr>
              <p:cNvSpPr>
                <a:spLocks/>
              </p:cNvSpPr>
              <p:nvPr/>
            </p:nvSpPr>
            <p:spPr bwMode="auto">
              <a:xfrm>
                <a:off x="6718539" y="2909808"/>
                <a:ext cx="74613" cy="46038"/>
              </a:xfrm>
              <a:custGeom>
                <a:avLst/>
                <a:gdLst>
                  <a:gd name="T0" fmla="*/ 0 w 42"/>
                  <a:gd name="T1" fmla="*/ 0 h 25"/>
                  <a:gd name="T2" fmla="*/ 0 w 42"/>
                  <a:gd name="T3" fmla="*/ 13 h 25"/>
                  <a:gd name="T4" fmla="*/ 32 w 42"/>
                  <a:gd name="T5" fmla="*/ 25 h 25"/>
                  <a:gd name="T6" fmla="*/ 42 w 42"/>
                  <a:gd name="T7" fmla="*/ 25 h 25"/>
                </a:gdLst>
                <a:ahLst/>
                <a:cxnLst>
                  <a:cxn ang="0">
                    <a:pos x="T0" y="T1"/>
                  </a:cxn>
                  <a:cxn ang="0">
                    <a:pos x="T2" y="T3"/>
                  </a:cxn>
                  <a:cxn ang="0">
                    <a:pos x="T4" y="T5"/>
                  </a:cxn>
                  <a:cxn ang="0">
                    <a:pos x="T6" y="T7"/>
                  </a:cxn>
                </a:cxnLst>
                <a:rect l="0" t="0" r="r" b="b"/>
                <a:pathLst>
                  <a:path w="42" h="25">
                    <a:moveTo>
                      <a:pt x="0" y="0"/>
                    </a:moveTo>
                    <a:cubicBezTo>
                      <a:pt x="0" y="13"/>
                      <a:pt x="0" y="13"/>
                      <a:pt x="0" y="13"/>
                    </a:cubicBezTo>
                    <a:cubicBezTo>
                      <a:pt x="0" y="20"/>
                      <a:pt x="15" y="25"/>
                      <a:pt x="32" y="25"/>
                    </a:cubicBezTo>
                    <a:cubicBezTo>
                      <a:pt x="36" y="25"/>
                      <a:pt x="39" y="25"/>
                      <a:pt x="42"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1" name="Freeform 213">
                <a:extLst>
                  <a:ext uri="{FF2B5EF4-FFF2-40B4-BE49-F238E27FC236}">
                    <a16:creationId xmlns:a16="http://schemas.microsoft.com/office/drawing/2014/main" id="{3A7F5ED6-AF40-4150-ABA4-D14AF4F171D0}"/>
                  </a:ext>
                </a:extLst>
              </p:cNvPr>
              <p:cNvSpPr>
                <a:spLocks/>
              </p:cNvSpPr>
              <p:nvPr/>
            </p:nvSpPr>
            <p:spPr bwMode="auto">
              <a:xfrm>
                <a:off x="6718539" y="2935208"/>
                <a:ext cx="112713" cy="46038"/>
              </a:xfrm>
              <a:custGeom>
                <a:avLst/>
                <a:gdLst>
                  <a:gd name="T0" fmla="*/ 0 w 64"/>
                  <a:gd name="T1" fmla="*/ 0 h 25"/>
                  <a:gd name="T2" fmla="*/ 0 w 64"/>
                  <a:gd name="T3" fmla="*/ 13 h 25"/>
                  <a:gd name="T4" fmla="*/ 32 w 64"/>
                  <a:gd name="T5" fmla="*/ 25 h 25"/>
                  <a:gd name="T6" fmla="*/ 64 w 64"/>
                  <a:gd name="T7" fmla="*/ 13 h 25"/>
                  <a:gd name="T8" fmla="*/ 64 w 64"/>
                  <a:gd name="T9" fmla="*/ 0 h 25"/>
                </a:gdLst>
                <a:ahLst/>
                <a:cxnLst>
                  <a:cxn ang="0">
                    <a:pos x="T0" y="T1"/>
                  </a:cxn>
                  <a:cxn ang="0">
                    <a:pos x="T2" y="T3"/>
                  </a:cxn>
                  <a:cxn ang="0">
                    <a:pos x="T4" y="T5"/>
                  </a:cxn>
                  <a:cxn ang="0">
                    <a:pos x="T6" y="T7"/>
                  </a:cxn>
                  <a:cxn ang="0">
                    <a:pos x="T8" y="T9"/>
                  </a:cxn>
                </a:cxnLst>
                <a:rect l="0" t="0" r="r" b="b"/>
                <a:pathLst>
                  <a:path w="64" h="25">
                    <a:moveTo>
                      <a:pt x="0" y="0"/>
                    </a:moveTo>
                    <a:cubicBezTo>
                      <a:pt x="0" y="13"/>
                      <a:pt x="0" y="13"/>
                      <a:pt x="0" y="13"/>
                    </a:cubicBezTo>
                    <a:cubicBezTo>
                      <a:pt x="0" y="20"/>
                      <a:pt x="15" y="25"/>
                      <a:pt x="32" y="25"/>
                    </a:cubicBezTo>
                    <a:cubicBezTo>
                      <a:pt x="50" y="25"/>
                      <a:pt x="64" y="20"/>
                      <a:pt x="64" y="13"/>
                    </a:cubicBezTo>
                    <a:cubicBezTo>
                      <a:pt x="64" y="0"/>
                      <a:pt x="64" y="0"/>
                      <a:pt x="6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Freeform 214">
                <a:extLst>
                  <a:ext uri="{FF2B5EF4-FFF2-40B4-BE49-F238E27FC236}">
                    <a16:creationId xmlns:a16="http://schemas.microsoft.com/office/drawing/2014/main" id="{5080B1A2-2A2E-4C12-BE29-4138645DC5F0}"/>
                  </a:ext>
                </a:extLst>
              </p:cNvPr>
              <p:cNvSpPr>
                <a:spLocks/>
              </p:cNvSpPr>
              <p:nvPr/>
            </p:nvSpPr>
            <p:spPr bwMode="auto">
              <a:xfrm>
                <a:off x="6788389" y="2959021"/>
                <a:ext cx="42863" cy="46038"/>
              </a:xfrm>
              <a:custGeom>
                <a:avLst/>
                <a:gdLst>
                  <a:gd name="T0" fmla="*/ 0 w 24"/>
                  <a:gd name="T1" fmla="*/ 25 h 25"/>
                  <a:gd name="T2" fmla="*/ 24 w 24"/>
                  <a:gd name="T3" fmla="*/ 13 h 25"/>
                  <a:gd name="T4" fmla="*/ 24 w 24"/>
                  <a:gd name="T5" fmla="*/ 0 h 25"/>
                </a:gdLst>
                <a:ahLst/>
                <a:cxnLst>
                  <a:cxn ang="0">
                    <a:pos x="T0" y="T1"/>
                  </a:cxn>
                  <a:cxn ang="0">
                    <a:pos x="T2" y="T3"/>
                  </a:cxn>
                  <a:cxn ang="0">
                    <a:pos x="T4" y="T5"/>
                  </a:cxn>
                </a:cxnLst>
                <a:rect l="0" t="0" r="r" b="b"/>
                <a:pathLst>
                  <a:path w="24" h="25">
                    <a:moveTo>
                      <a:pt x="0" y="25"/>
                    </a:moveTo>
                    <a:cubicBezTo>
                      <a:pt x="14" y="23"/>
                      <a:pt x="24" y="19"/>
                      <a:pt x="24" y="13"/>
                    </a:cubicBezTo>
                    <a:cubicBezTo>
                      <a:pt x="24" y="0"/>
                      <a:pt x="24" y="0"/>
                      <a:pt x="2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3" name="Freeform 215">
                <a:extLst>
                  <a:ext uri="{FF2B5EF4-FFF2-40B4-BE49-F238E27FC236}">
                    <a16:creationId xmlns:a16="http://schemas.microsoft.com/office/drawing/2014/main" id="{5C94AB09-BA6E-4EF8-920A-62DBE359A38B}"/>
                  </a:ext>
                </a:extLst>
              </p:cNvPr>
              <p:cNvSpPr>
                <a:spLocks/>
              </p:cNvSpPr>
              <p:nvPr/>
            </p:nvSpPr>
            <p:spPr bwMode="auto">
              <a:xfrm>
                <a:off x="6718539" y="2959021"/>
                <a:ext cx="46038" cy="46038"/>
              </a:xfrm>
              <a:custGeom>
                <a:avLst/>
                <a:gdLst>
                  <a:gd name="T0" fmla="*/ 0 w 26"/>
                  <a:gd name="T1" fmla="*/ 0 h 25"/>
                  <a:gd name="T2" fmla="*/ 0 w 26"/>
                  <a:gd name="T3" fmla="*/ 13 h 25"/>
                  <a:gd name="T4" fmla="*/ 26 w 26"/>
                  <a:gd name="T5" fmla="*/ 25 h 25"/>
                </a:gdLst>
                <a:ahLst/>
                <a:cxnLst>
                  <a:cxn ang="0">
                    <a:pos x="T0" y="T1"/>
                  </a:cxn>
                  <a:cxn ang="0">
                    <a:pos x="T2" y="T3"/>
                  </a:cxn>
                  <a:cxn ang="0">
                    <a:pos x="T4" y="T5"/>
                  </a:cxn>
                </a:cxnLst>
                <a:rect l="0" t="0" r="r" b="b"/>
                <a:pathLst>
                  <a:path w="26" h="25">
                    <a:moveTo>
                      <a:pt x="0" y="0"/>
                    </a:moveTo>
                    <a:cubicBezTo>
                      <a:pt x="0" y="13"/>
                      <a:pt x="0" y="13"/>
                      <a:pt x="0" y="13"/>
                    </a:cubicBezTo>
                    <a:cubicBezTo>
                      <a:pt x="0" y="19"/>
                      <a:pt x="11" y="24"/>
                      <a:pt x="26"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4" name="Line 216">
                <a:extLst>
                  <a:ext uri="{FF2B5EF4-FFF2-40B4-BE49-F238E27FC236}">
                    <a16:creationId xmlns:a16="http://schemas.microsoft.com/office/drawing/2014/main" id="{FA65B482-5C83-4030-96F9-2F549C912802}"/>
                  </a:ext>
                </a:extLst>
              </p:cNvPr>
              <p:cNvSpPr>
                <a:spLocks noChangeShapeType="1"/>
              </p:cNvSpPr>
              <p:nvPr/>
            </p:nvSpPr>
            <p:spPr bwMode="auto">
              <a:xfrm>
                <a:off x="6831251" y="2909808"/>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Line 217">
                <a:extLst>
                  <a:ext uri="{FF2B5EF4-FFF2-40B4-BE49-F238E27FC236}">
                    <a16:creationId xmlns:a16="http://schemas.microsoft.com/office/drawing/2014/main" id="{8DDBF9FE-AECD-44ED-A06B-D0FBEA8C447C}"/>
                  </a:ext>
                </a:extLst>
              </p:cNvPr>
              <p:cNvSpPr>
                <a:spLocks noChangeShapeType="1"/>
              </p:cNvSpPr>
              <p:nvPr/>
            </p:nvSpPr>
            <p:spPr bwMode="auto">
              <a:xfrm flipH="1">
                <a:off x="6761401" y="2654221"/>
                <a:ext cx="31750" cy="238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6" name="Line 218">
                <a:extLst>
                  <a:ext uri="{FF2B5EF4-FFF2-40B4-BE49-F238E27FC236}">
                    <a16:creationId xmlns:a16="http://schemas.microsoft.com/office/drawing/2014/main" id="{8BB38825-9B3A-45F9-BB5E-426163FA24E9}"/>
                  </a:ext>
                </a:extLst>
              </p:cNvPr>
              <p:cNvSpPr>
                <a:spLocks noChangeShapeType="1"/>
              </p:cNvSpPr>
              <p:nvPr/>
            </p:nvSpPr>
            <p:spPr bwMode="auto">
              <a:xfrm flipH="1">
                <a:off x="6782039" y="2717721"/>
                <a:ext cx="30163" cy="31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Line 219">
                <a:extLst>
                  <a:ext uri="{FF2B5EF4-FFF2-40B4-BE49-F238E27FC236}">
                    <a16:creationId xmlns:a16="http://schemas.microsoft.com/office/drawing/2014/main" id="{9EDC101B-6E56-4308-BBF1-47FECC76FCC3}"/>
                  </a:ext>
                </a:extLst>
              </p:cNvPr>
              <p:cNvSpPr>
                <a:spLocks noChangeShapeType="1"/>
              </p:cNvSpPr>
              <p:nvPr/>
            </p:nvSpPr>
            <p:spPr bwMode="auto">
              <a:xfrm flipH="1">
                <a:off x="6728064" y="2625646"/>
                <a:ext cx="6350"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Line 220">
                <a:extLst>
                  <a:ext uri="{FF2B5EF4-FFF2-40B4-BE49-F238E27FC236}">
                    <a16:creationId xmlns:a16="http://schemas.microsoft.com/office/drawing/2014/main" id="{4AED23DA-607F-449E-8AF5-F4D22B1C2F67}"/>
                  </a:ext>
                </a:extLst>
              </p:cNvPr>
              <p:cNvSpPr>
                <a:spLocks noChangeShapeType="1"/>
              </p:cNvSpPr>
              <p:nvPr/>
            </p:nvSpPr>
            <p:spPr bwMode="auto">
              <a:xfrm>
                <a:off x="6591539" y="3001883"/>
                <a:ext cx="508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Line 221">
                <a:extLst>
                  <a:ext uri="{FF2B5EF4-FFF2-40B4-BE49-F238E27FC236}">
                    <a16:creationId xmlns:a16="http://schemas.microsoft.com/office/drawing/2014/main" id="{CBBECF18-FC38-4BAC-A08B-6494E67B1844}"/>
                  </a:ext>
                </a:extLst>
              </p:cNvPr>
              <p:cNvSpPr>
                <a:spLocks noChangeShapeType="1"/>
              </p:cNvSpPr>
              <p:nvPr/>
            </p:nvSpPr>
            <p:spPr bwMode="auto">
              <a:xfrm>
                <a:off x="6658214" y="3001883"/>
                <a:ext cx="111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0" name="Line 222">
                <a:extLst>
                  <a:ext uri="{FF2B5EF4-FFF2-40B4-BE49-F238E27FC236}">
                    <a16:creationId xmlns:a16="http://schemas.microsoft.com/office/drawing/2014/main" id="{69CDE566-174B-4989-AE28-E06BBAF37BA8}"/>
                  </a:ext>
                </a:extLst>
              </p:cNvPr>
              <p:cNvSpPr>
                <a:spLocks noChangeShapeType="1"/>
              </p:cNvSpPr>
              <p:nvPr/>
            </p:nvSpPr>
            <p:spPr bwMode="auto">
              <a:xfrm>
                <a:off x="6567726" y="2933621"/>
                <a:ext cx="333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1" name="Line 223">
                <a:extLst>
                  <a:ext uri="{FF2B5EF4-FFF2-40B4-BE49-F238E27FC236}">
                    <a16:creationId xmlns:a16="http://schemas.microsoft.com/office/drawing/2014/main" id="{C800DEA4-7447-4E54-972E-5BF869AD3151}"/>
                  </a:ext>
                </a:extLst>
              </p:cNvPr>
              <p:cNvSpPr>
                <a:spLocks noChangeShapeType="1"/>
              </p:cNvSpPr>
              <p:nvPr/>
            </p:nvSpPr>
            <p:spPr bwMode="auto">
              <a:xfrm>
                <a:off x="6567726" y="2954258"/>
                <a:ext cx="142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2" name="Freeform 224">
                <a:extLst>
                  <a:ext uri="{FF2B5EF4-FFF2-40B4-BE49-F238E27FC236}">
                    <a16:creationId xmlns:a16="http://schemas.microsoft.com/office/drawing/2014/main" id="{EC241C9C-707C-4FBC-9AAD-4839B6B01D54}"/>
                  </a:ext>
                </a:extLst>
              </p:cNvPr>
              <p:cNvSpPr>
                <a:spLocks/>
              </p:cNvSpPr>
              <p:nvPr/>
            </p:nvSpPr>
            <p:spPr bwMode="auto">
              <a:xfrm>
                <a:off x="6591539" y="2690733"/>
                <a:ext cx="11113" cy="4763"/>
              </a:xfrm>
              <a:custGeom>
                <a:avLst/>
                <a:gdLst>
                  <a:gd name="T0" fmla="*/ 0 w 7"/>
                  <a:gd name="T1" fmla="*/ 2 h 2"/>
                  <a:gd name="T2" fmla="*/ 7 w 7"/>
                  <a:gd name="T3" fmla="*/ 0 h 2"/>
                </a:gdLst>
                <a:ahLst/>
                <a:cxnLst>
                  <a:cxn ang="0">
                    <a:pos x="T0" y="T1"/>
                  </a:cxn>
                  <a:cxn ang="0">
                    <a:pos x="T2" y="T3"/>
                  </a:cxn>
                </a:cxnLst>
                <a:rect l="0" t="0" r="r" b="b"/>
                <a:pathLst>
                  <a:path w="7" h="2">
                    <a:moveTo>
                      <a:pt x="0" y="2"/>
                    </a:moveTo>
                    <a:cubicBezTo>
                      <a:pt x="2" y="1"/>
                      <a:pt x="4" y="0"/>
                      <a:pt x="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 name="Freeform 225">
                <a:extLst>
                  <a:ext uri="{FF2B5EF4-FFF2-40B4-BE49-F238E27FC236}">
                    <a16:creationId xmlns:a16="http://schemas.microsoft.com/office/drawing/2014/main" id="{B663E563-3A20-4493-9AA4-E9AC819C095C}"/>
                  </a:ext>
                </a:extLst>
              </p:cNvPr>
              <p:cNvSpPr>
                <a:spLocks/>
              </p:cNvSpPr>
              <p:nvPr/>
            </p:nvSpPr>
            <p:spPr bwMode="auto">
              <a:xfrm>
                <a:off x="6543914" y="2708196"/>
                <a:ext cx="25400" cy="57150"/>
              </a:xfrm>
              <a:custGeom>
                <a:avLst/>
                <a:gdLst>
                  <a:gd name="T0" fmla="*/ 0 w 15"/>
                  <a:gd name="T1" fmla="*/ 31 h 31"/>
                  <a:gd name="T2" fmla="*/ 15 w 15"/>
                  <a:gd name="T3" fmla="*/ 0 h 31"/>
                </a:gdLst>
                <a:ahLst/>
                <a:cxnLst>
                  <a:cxn ang="0">
                    <a:pos x="T0" y="T1"/>
                  </a:cxn>
                  <a:cxn ang="0">
                    <a:pos x="T2" y="T3"/>
                  </a:cxn>
                </a:cxnLst>
                <a:rect l="0" t="0" r="r" b="b"/>
                <a:pathLst>
                  <a:path w="15" h="31">
                    <a:moveTo>
                      <a:pt x="0" y="31"/>
                    </a:moveTo>
                    <a:cubicBezTo>
                      <a:pt x="0" y="31"/>
                      <a:pt x="2" y="13"/>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168" name="Groupe 167">
            <a:extLst>
              <a:ext uri="{FF2B5EF4-FFF2-40B4-BE49-F238E27FC236}">
                <a16:creationId xmlns:a16="http://schemas.microsoft.com/office/drawing/2014/main" id="{C5B21D7A-8B1C-4BB5-AE05-559E07373C8D}"/>
              </a:ext>
            </a:extLst>
          </p:cNvPr>
          <p:cNvGrpSpPr/>
          <p:nvPr/>
        </p:nvGrpSpPr>
        <p:grpSpPr>
          <a:xfrm>
            <a:off x="1942060" y="2989328"/>
            <a:ext cx="2341503" cy="1292526"/>
            <a:chOff x="6407639" y="1087246"/>
            <a:chExt cx="1985120" cy="1288244"/>
          </a:xfrm>
        </p:grpSpPr>
        <p:sp>
          <p:nvSpPr>
            <p:cNvPr id="169" name="Espace réservé du contenu 10">
              <a:extLst>
                <a:ext uri="{FF2B5EF4-FFF2-40B4-BE49-F238E27FC236}">
                  <a16:creationId xmlns:a16="http://schemas.microsoft.com/office/drawing/2014/main" id="{7503DB0D-8CEA-499A-8B2C-8E8BDD07FEA8}"/>
                </a:ext>
              </a:extLst>
            </p:cNvPr>
            <p:cNvSpPr txBox="1">
              <a:spLocks/>
            </p:cNvSpPr>
            <p:nvPr/>
          </p:nvSpPr>
          <p:spPr>
            <a:xfrm>
              <a:off x="6925969" y="1620781"/>
              <a:ext cx="1466790" cy="754709"/>
            </a:xfrm>
            <a:prstGeom prst="rect">
              <a:avLst/>
            </a:prstGeom>
          </p:spPr>
          <p:txBody>
            <a:bodyPr vert="horz" lIns="121920" tIns="60960" rIns="121920" bIns="6096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Situation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professionnelle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0"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non consolidée</a:t>
              </a:r>
            </a:p>
          </p:txBody>
        </p:sp>
        <p:grpSp>
          <p:nvGrpSpPr>
            <p:cNvPr id="170" name="Groupe 169">
              <a:extLst>
                <a:ext uri="{FF2B5EF4-FFF2-40B4-BE49-F238E27FC236}">
                  <a16:creationId xmlns:a16="http://schemas.microsoft.com/office/drawing/2014/main" id="{1EB71EDD-7D70-4B88-B92C-1AF8CE50BDE2}"/>
                </a:ext>
              </a:extLst>
            </p:cNvPr>
            <p:cNvGrpSpPr/>
            <p:nvPr/>
          </p:nvGrpSpPr>
          <p:grpSpPr>
            <a:xfrm>
              <a:off x="6407639" y="1087246"/>
              <a:ext cx="424088" cy="1281962"/>
              <a:chOff x="3823428" y="3114138"/>
              <a:chExt cx="385597" cy="1165609"/>
            </a:xfrm>
          </p:grpSpPr>
          <p:sp>
            <p:nvSpPr>
              <p:cNvPr id="171" name="Freeform 281">
                <a:extLst>
                  <a:ext uri="{FF2B5EF4-FFF2-40B4-BE49-F238E27FC236}">
                    <a16:creationId xmlns:a16="http://schemas.microsoft.com/office/drawing/2014/main" id="{A04AAF00-B561-4DDD-9D7B-D5BB5E7F303A}"/>
                  </a:ext>
                </a:extLst>
              </p:cNvPr>
              <p:cNvSpPr>
                <a:spLocks/>
              </p:cNvSpPr>
              <p:nvPr/>
            </p:nvSpPr>
            <p:spPr bwMode="auto">
              <a:xfrm>
                <a:off x="3954816" y="3699926"/>
                <a:ext cx="57125" cy="39988"/>
              </a:xfrm>
              <a:custGeom>
                <a:avLst/>
                <a:gdLst>
                  <a:gd name="T0" fmla="*/ 9 w 10"/>
                  <a:gd name="T1" fmla="*/ 7 h 7"/>
                  <a:gd name="T2" fmla="*/ 2 w 10"/>
                  <a:gd name="T3" fmla="*/ 7 h 7"/>
                  <a:gd name="T4" fmla="*/ 0 w 10"/>
                  <a:gd name="T5" fmla="*/ 6 h 7"/>
                  <a:gd name="T6" fmla="*/ 0 w 10"/>
                  <a:gd name="T7" fmla="*/ 1 h 7"/>
                  <a:gd name="T8" fmla="*/ 2 w 10"/>
                  <a:gd name="T9" fmla="*/ 0 h 7"/>
                  <a:gd name="T10" fmla="*/ 9 w 10"/>
                  <a:gd name="T11" fmla="*/ 0 h 7"/>
                  <a:gd name="T12" fmla="*/ 10 w 10"/>
                  <a:gd name="T13" fmla="*/ 1 h 7"/>
                  <a:gd name="T14" fmla="*/ 10 w 10"/>
                  <a:gd name="T15" fmla="*/ 6 h 7"/>
                  <a:gd name="T16" fmla="*/ 9 w 10"/>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9" y="7"/>
                    </a:moveTo>
                    <a:cubicBezTo>
                      <a:pt x="2" y="7"/>
                      <a:pt x="2" y="7"/>
                      <a:pt x="2" y="7"/>
                    </a:cubicBezTo>
                    <a:cubicBezTo>
                      <a:pt x="1" y="7"/>
                      <a:pt x="0" y="7"/>
                      <a:pt x="0" y="6"/>
                    </a:cubicBezTo>
                    <a:cubicBezTo>
                      <a:pt x="0" y="1"/>
                      <a:pt x="0" y="1"/>
                      <a:pt x="0" y="1"/>
                    </a:cubicBezTo>
                    <a:cubicBezTo>
                      <a:pt x="0" y="0"/>
                      <a:pt x="1" y="0"/>
                      <a:pt x="2" y="0"/>
                    </a:cubicBezTo>
                    <a:cubicBezTo>
                      <a:pt x="9" y="0"/>
                      <a:pt x="9" y="0"/>
                      <a:pt x="9" y="0"/>
                    </a:cubicBezTo>
                    <a:cubicBezTo>
                      <a:pt x="10" y="0"/>
                      <a:pt x="10" y="0"/>
                      <a:pt x="10" y="1"/>
                    </a:cubicBezTo>
                    <a:cubicBezTo>
                      <a:pt x="10" y="6"/>
                      <a:pt x="10" y="6"/>
                      <a:pt x="10" y="6"/>
                    </a:cubicBezTo>
                    <a:cubicBezTo>
                      <a:pt x="10" y="7"/>
                      <a:pt x="10" y="7"/>
                      <a:pt x="9" y="7"/>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Freeform 282">
                <a:extLst>
                  <a:ext uri="{FF2B5EF4-FFF2-40B4-BE49-F238E27FC236}">
                    <a16:creationId xmlns:a16="http://schemas.microsoft.com/office/drawing/2014/main" id="{E41E19D1-35BB-40EA-A2BF-94CE1A08B6B6}"/>
                  </a:ext>
                </a:extLst>
              </p:cNvPr>
              <p:cNvSpPr>
                <a:spLocks/>
              </p:cNvSpPr>
              <p:nvPr/>
            </p:nvSpPr>
            <p:spPr bwMode="auto">
              <a:xfrm>
                <a:off x="4049074" y="3699926"/>
                <a:ext cx="57125" cy="39988"/>
              </a:xfrm>
              <a:custGeom>
                <a:avLst/>
                <a:gdLst>
                  <a:gd name="T0" fmla="*/ 8 w 10"/>
                  <a:gd name="T1" fmla="*/ 7 h 7"/>
                  <a:gd name="T2" fmla="*/ 1 w 10"/>
                  <a:gd name="T3" fmla="*/ 7 h 7"/>
                  <a:gd name="T4" fmla="*/ 0 w 10"/>
                  <a:gd name="T5" fmla="*/ 6 h 7"/>
                  <a:gd name="T6" fmla="*/ 0 w 10"/>
                  <a:gd name="T7" fmla="*/ 1 h 7"/>
                  <a:gd name="T8" fmla="*/ 1 w 10"/>
                  <a:gd name="T9" fmla="*/ 0 h 7"/>
                  <a:gd name="T10" fmla="*/ 8 w 10"/>
                  <a:gd name="T11" fmla="*/ 0 h 7"/>
                  <a:gd name="T12" fmla="*/ 10 w 10"/>
                  <a:gd name="T13" fmla="*/ 1 h 7"/>
                  <a:gd name="T14" fmla="*/ 10 w 10"/>
                  <a:gd name="T15" fmla="*/ 6 h 7"/>
                  <a:gd name="T16" fmla="*/ 8 w 10"/>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8" y="7"/>
                    </a:moveTo>
                    <a:cubicBezTo>
                      <a:pt x="1" y="7"/>
                      <a:pt x="1" y="7"/>
                      <a:pt x="1" y="7"/>
                    </a:cubicBezTo>
                    <a:cubicBezTo>
                      <a:pt x="0" y="7"/>
                      <a:pt x="0" y="7"/>
                      <a:pt x="0" y="6"/>
                    </a:cubicBezTo>
                    <a:cubicBezTo>
                      <a:pt x="0" y="1"/>
                      <a:pt x="0" y="1"/>
                      <a:pt x="0" y="1"/>
                    </a:cubicBezTo>
                    <a:cubicBezTo>
                      <a:pt x="0" y="0"/>
                      <a:pt x="0" y="0"/>
                      <a:pt x="1" y="0"/>
                    </a:cubicBezTo>
                    <a:cubicBezTo>
                      <a:pt x="8" y="0"/>
                      <a:pt x="8" y="0"/>
                      <a:pt x="8" y="0"/>
                    </a:cubicBezTo>
                    <a:cubicBezTo>
                      <a:pt x="9" y="0"/>
                      <a:pt x="10" y="0"/>
                      <a:pt x="10" y="1"/>
                    </a:cubicBezTo>
                    <a:cubicBezTo>
                      <a:pt x="10" y="6"/>
                      <a:pt x="10" y="6"/>
                      <a:pt x="10" y="6"/>
                    </a:cubicBezTo>
                    <a:cubicBezTo>
                      <a:pt x="10" y="7"/>
                      <a:pt x="9" y="7"/>
                      <a:pt x="8" y="7"/>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3" name="Freeform 283">
                <a:extLst>
                  <a:ext uri="{FF2B5EF4-FFF2-40B4-BE49-F238E27FC236}">
                    <a16:creationId xmlns:a16="http://schemas.microsoft.com/office/drawing/2014/main" id="{5BFCCA53-F92E-40D7-AEA6-ACAECCBE3CFD}"/>
                  </a:ext>
                </a:extLst>
              </p:cNvPr>
              <p:cNvSpPr>
                <a:spLocks/>
              </p:cNvSpPr>
              <p:nvPr/>
            </p:nvSpPr>
            <p:spPr bwMode="auto">
              <a:xfrm>
                <a:off x="4011942" y="3699926"/>
                <a:ext cx="37132" cy="5713"/>
              </a:xfrm>
              <a:custGeom>
                <a:avLst/>
                <a:gdLst>
                  <a:gd name="T0" fmla="*/ 0 w 6"/>
                  <a:gd name="T1" fmla="*/ 1 h 1"/>
                  <a:gd name="T2" fmla="*/ 6 w 6"/>
                  <a:gd name="T3" fmla="*/ 1 h 1"/>
                </a:gdLst>
                <a:ahLst/>
                <a:cxnLst>
                  <a:cxn ang="0">
                    <a:pos x="T0" y="T1"/>
                  </a:cxn>
                  <a:cxn ang="0">
                    <a:pos x="T2" y="T3"/>
                  </a:cxn>
                </a:cxnLst>
                <a:rect l="0" t="0" r="r" b="b"/>
                <a:pathLst>
                  <a:path w="6" h="1">
                    <a:moveTo>
                      <a:pt x="0" y="1"/>
                    </a:moveTo>
                    <a:cubicBezTo>
                      <a:pt x="0" y="1"/>
                      <a:pt x="2" y="0"/>
                      <a:pt x="6"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4" name="Freeform 284">
                <a:extLst>
                  <a:ext uri="{FF2B5EF4-FFF2-40B4-BE49-F238E27FC236}">
                    <a16:creationId xmlns:a16="http://schemas.microsoft.com/office/drawing/2014/main" id="{97194F7D-2DD2-4321-8F4B-0D151BBC00A6}"/>
                  </a:ext>
                </a:extLst>
              </p:cNvPr>
              <p:cNvSpPr>
                <a:spLocks/>
              </p:cNvSpPr>
              <p:nvPr/>
            </p:nvSpPr>
            <p:spPr bwMode="auto">
              <a:xfrm>
                <a:off x="4011942" y="3768476"/>
                <a:ext cx="31420" cy="11425"/>
              </a:xfrm>
              <a:custGeom>
                <a:avLst/>
                <a:gdLst>
                  <a:gd name="T0" fmla="*/ 0 w 5"/>
                  <a:gd name="T1" fmla="*/ 0 h 2"/>
                  <a:gd name="T2" fmla="*/ 3 w 5"/>
                  <a:gd name="T3" fmla="*/ 2 h 2"/>
                  <a:gd name="T4" fmla="*/ 5 w 5"/>
                  <a:gd name="T5" fmla="*/ 0 h 2"/>
                </a:gdLst>
                <a:ahLst/>
                <a:cxnLst>
                  <a:cxn ang="0">
                    <a:pos x="T0" y="T1"/>
                  </a:cxn>
                  <a:cxn ang="0">
                    <a:pos x="T2" y="T3"/>
                  </a:cxn>
                  <a:cxn ang="0">
                    <a:pos x="T4" y="T5"/>
                  </a:cxn>
                </a:cxnLst>
                <a:rect l="0" t="0" r="r" b="b"/>
                <a:pathLst>
                  <a:path w="5" h="2">
                    <a:moveTo>
                      <a:pt x="0" y="0"/>
                    </a:moveTo>
                    <a:cubicBezTo>
                      <a:pt x="1" y="1"/>
                      <a:pt x="2" y="2"/>
                      <a:pt x="3" y="2"/>
                    </a:cubicBezTo>
                    <a:cubicBezTo>
                      <a:pt x="4" y="2"/>
                      <a:pt x="5" y="1"/>
                      <a:pt x="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5" name="Freeform 285">
                <a:extLst>
                  <a:ext uri="{FF2B5EF4-FFF2-40B4-BE49-F238E27FC236}">
                    <a16:creationId xmlns:a16="http://schemas.microsoft.com/office/drawing/2014/main" id="{E2E590CC-56F3-47C7-AFE7-35E557E10B8A}"/>
                  </a:ext>
                </a:extLst>
              </p:cNvPr>
              <p:cNvSpPr>
                <a:spLocks/>
              </p:cNvSpPr>
              <p:nvPr/>
            </p:nvSpPr>
            <p:spPr bwMode="auto">
              <a:xfrm>
                <a:off x="3937679" y="3722776"/>
                <a:ext cx="185658" cy="102826"/>
              </a:xfrm>
              <a:custGeom>
                <a:avLst/>
                <a:gdLst>
                  <a:gd name="T0" fmla="*/ 0 w 32"/>
                  <a:gd name="T1" fmla="*/ 0 h 18"/>
                  <a:gd name="T2" fmla="*/ 16 w 32"/>
                  <a:gd name="T3" fmla="*/ 18 h 18"/>
                  <a:gd name="T4" fmla="*/ 32 w 32"/>
                  <a:gd name="T5" fmla="*/ 0 h 18"/>
                </a:gdLst>
                <a:ahLst/>
                <a:cxnLst>
                  <a:cxn ang="0">
                    <a:pos x="T0" y="T1"/>
                  </a:cxn>
                  <a:cxn ang="0">
                    <a:pos x="T2" y="T3"/>
                  </a:cxn>
                  <a:cxn ang="0">
                    <a:pos x="T4" y="T5"/>
                  </a:cxn>
                </a:cxnLst>
                <a:rect l="0" t="0" r="r" b="b"/>
                <a:pathLst>
                  <a:path w="32" h="18">
                    <a:moveTo>
                      <a:pt x="0" y="0"/>
                    </a:moveTo>
                    <a:cubicBezTo>
                      <a:pt x="0" y="10"/>
                      <a:pt x="7" y="18"/>
                      <a:pt x="16" y="18"/>
                    </a:cubicBezTo>
                    <a:cubicBezTo>
                      <a:pt x="25" y="18"/>
                      <a:pt x="32" y="10"/>
                      <a:pt x="3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6" name="Freeform 286">
                <a:extLst>
                  <a:ext uri="{FF2B5EF4-FFF2-40B4-BE49-F238E27FC236}">
                    <a16:creationId xmlns:a16="http://schemas.microsoft.com/office/drawing/2014/main" id="{73781FF7-82DD-45AF-8C0C-124762FD7417}"/>
                  </a:ext>
                </a:extLst>
              </p:cNvPr>
              <p:cNvSpPr>
                <a:spLocks/>
              </p:cNvSpPr>
              <p:nvPr/>
            </p:nvSpPr>
            <p:spPr bwMode="auto">
              <a:xfrm>
                <a:off x="3937679" y="3614238"/>
                <a:ext cx="185658" cy="91401"/>
              </a:xfrm>
              <a:custGeom>
                <a:avLst/>
                <a:gdLst>
                  <a:gd name="T0" fmla="*/ 0 w 32"/>
                  <a:gd name="T1" fmla="*/ 16 h 16"/>
                  <a:gd name="T2" fmla="*/ 9 w 32"/>
                  <a:gd name="T3" fmla="*/ 0 h 16"/>
                  <a:gd name="T4" fmla="*/ 23 w 32"/>
                  <a:gd name="T5" fmla="*/ 0 h 16"/>
                  <a:gd name="T6" fmla="*/ 32 w 32"/>
                  <a:gd name="T7" fmla="*/ 16 h 16"/>
                </a:gdLst>
                <a:ahLst/>
                <a:cxnLst>
                  <a:cxn ang="0">
                    <a:pos x="T0" y="T1"/>
                  </a:cxn>
                  <a:cxn ang="0">
                    <a:pos x="T2" y="T3"/>
                  </a:cxn>
                  <a:cxn ang="0">
                    <a:pos x="T4" y="T5"/>
                  </a:cxn>
                  <a:cxn ang="0">
                    <a:pos x="T6" y="T7"/>
                  </a:cxn>
                </a:cxnLst>
                <a:rect l="0" t="0" r="r" b="b"/>
                <a:pathLst>
                  <a:path w="32" h="16">
                    <a:moveTo>
                      <a:pt x="0" y="16"/>
                    </a:moveTo>
                    <a:cubicBezTo>
                      <a:pt x="0" y="2"/>
                      <a:pt x="9" y="0"/>
                      <a:pt x="9" y="0"/>
                    </a:cubicBezTo>
                    <a:cubicBezTo>
                      <a:pt x="9" y="0"/>
                      <a:pt x="15" y="10"/>
                      <a:pt x="23" y="0"/>
                    </a:cubicBezTo>
                    <a:cubicBezTo>
                      <a:pt x="32" y="3"/>
                      <a:pt x="32" y="16"/>
                      <a:pt x="32" y="1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7" name="Freeform 287">
                <a:extLst>
                  <a:ext uri="{FF2B5EF4-FFF2-40B4-BE49-F238E27FC236}">
                    <a16:creationId xmlns:a16="http://schemas.microsoft.com/office/drawing/2014/main" id="{FEC63A78-CA5C-4D45-85C6-D16A315A60EB}"/>
                  </a:ext>
                </a:extLst>
              </p:cNvPr>
              <p:cNvSpPr>
                <a:spLocks/>
              </p:cNvSpPr>
              <p:nvPr/>
            </p:nvSpPr>
            <p:spPr bwMode="auto">
              <a:xfrm>
                <a:off x="3909116" y="3528550"/>
                <a:ext cx="242784" cy="177089"/>
              </a:xfrm>
              <a:custGeom>
                <a:avLst/>
                <a:gdLst>
                  <a:gd name="T0" fmla="*/ 39 w 42"/>
                  <a:gd name="T1" fmla="*/ 31 h 31"/>
                  <a:gd name="T2" fmla="*/ 37 w 42"/>
                  <a:gd name="T3" fmla="*/ 15 h 31"/>
                  <a:gd name="T4" fmla="*/ 30 w 42"/>
                  <a:gd name="T5" fmla="*/ 8 h 31"/>
                  <a:gd name="T6" fmla="*/ 30 w 42"/>
                  <a:gd name="T7" fmla="*/ 5 h 31"/>
                  <a:gd name="T8" fmla="*/ 15 w 42"/>
                  <a:gd name="T9" fmla="*/ 6 h 31"/>
                  <a:gd name="T10" fmla="*/ 9 w 42"/>
                  <a:gd name="T11" fmla="*/ 9 h 31"/>
                  <a:gd name="T12" fmla="*/ 2 w 42"/>
                  <a:gd name="T13" fmla="*/ 13 h 31"/>
                  <a:gd name="T14" fmla="*/ 4 w 42"/>
                  <a:gd name="T15" fmla="*/ 15 h 31"/>
                  <a:gd name="T16" fmla="*/ 4 w 42"/>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1">
                    <a:moveTo>
                      <a:pt x="39" y="31"/>
                    </a:moveTo>
                    <a:cubicBezTo>
                      <a:pt x="39" y="31"/>
                      <a:pt x="42" y="19"/>
                      <a:pt x="37" y="15"/>
                    </a:cubicBezTo>
                    <a:cubicBezTo>
                      <a:pt x="37" y="15"/>
                      <a:pt x="38" y="9"/>
                      <a:pt x="30" y="8"/>
                    </a:cubicBezTo>
                    <a:cubicBezTo>
                      <a:pt x="30" y="8"/>
                      <a:pt x="29" y="6"/>
                      <a:pt x="30" y="5"/>
                    </a:cubicBezTo>
                    <a:cubicBezTo>
                      <a:pt x="30" y="5"/>
                      <a:pt x="20" y="0"/>
                      <a:pt x="15" y="6"/>
                    </a:cubicBezTo>
                    <a:cubicBezTo>
                      <a:pt x="15" y="6"/>
                      <a:pt x="10" y="4"/>
                      <a:pt x="9" y="9"/>
                    </a:cubicBezTo>
                    <a:cubicBezTo>
                      <a:pt x="9" y="9"/>
                      <a:pt x="4" y="9"/>
                      <a:pt x="2" y="13"/>
                    </a:cubicBezTo>
                    <a:cubicBezTo>
                      <a:pt x="2" y="13"/>
                      <a:pt x="4" y="14"/>
                      <a:pt x="4" y="15"/>
                    </a:cubicBezTo>
                    <a:cubicBezTo>
                      <a:pt x="4" y="15"/>
                      <a:pt x="0" y="23"/>
                      <a:pt x="4" y="3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8" name="Freeform 289">
                <a:extLst>
                  <a:ext uri="{FF2B5EF4-FFF2-40B4-BE49-F238E27FC236}">
                    <a16:creationId xmlns:a16="http://schemas.microsoft.com/office/drawing/2014/main" id="{68D2B861-EDA1-428D-A2F5-8B54ED8BEE70}"/>
                  </a:ext>
                </a:extLst>
              </p:cNvPr>
              <p:cNvSpPr>
                <a:spLocks/>
              </p:cNvSpPr>
              <p:nvPr/>
            </p:nvSpPr>
            <p:spPr bwMode="auto">
              <a:xfrm>
                <a:off x="3823428" y="3831314"/>
                <a:ext cx="208508" cy="448433"/>
              </a:xfrm>
              <a:custGeom>
                <a:avLst/>
                <a:gdLst>
                  <a:gd name="T0" fmla="*/ 15 w 36"/>
                  <a:gd name="T1" fmla="*/ 73 h 78"/>
                  <a:gd name="T2" fmla="*/ 5 w 36"/>
                  <a:gd name="T3" fmla="*/ 16 h 78"/>
                  <a:gd name="T4" fmla="*/ 27 w 36"/>
                  <a:gd name="T5" fmla="*/ 3 h 78"/>
                  <a:gd name="T6" fmla="*/ 36 w 36"/>
                  <a:gd name="T7" fmla="*/ 35 h 78"/>
                  <a:gd name="T8" fmla="*/ 36 w 36"/>
                  <a:gd name="T9" fmla="*/ 66 h 78"/>
                  <a:gd name="T10" fmla="*/ 16 w 36"/>
                  <a:gd name="T11" fmla="*/ 78 h 78"/>
                </a:gdLst>
                <a:ahLst/>
                <a:cxnLst>
                  <a:cxn ang="0">
                    <a:pos x="T0" y="T1"/>
                  </a:cxn>
                  <a:cxn ang="0">
                    <a:pos x="T2" y="T3"/>
                  </a:cxn>
                  <a:cxn ang="0">
                    <a:pos x="T4" y="T5"/>
                  </a:cxn>
                  <a:cxn ang="0">
                    <a:pos x="T6" y="T7"/>
                  </a:cxn>
                  <a:cxn ang="0">
                    <a:pos x="T8" y="T9"/>
                  </a:cxn>
                  <a:cxn ang="0">
                    <a:pos x="T10" y="T11"/>
                  </a:cxn>
                </a:cxnLst>
                <a:rect l="0" t="0" r="r" b="b"/>
                <a:pathLst>
                  <a:path w="36" h="78">
                    <a:moveTo>
                      <a:pt x="15" y="73"/>
                    </a:moveTo>
                    <a:cubicBezTo>
                      <a:pt x="0" y="71"/>
                      <a:pt x="5" y="31"/>
                      <a:pt x="5" y="16"/>
                    </a:cubicBezTo>
                    <a:cubicBezTo>
                      <a:pt x="5" y="0"/>
                      <a:pt x="27" y="3"/>
                      <a:pt x="27" y="3"/>
                    </a:cubicBezTo>
                    <a:cubicBezTo>
                      <a:pt x="36" y="35"/>
                      <a:pt x="36" y="35"/>
                      <a:pt x="36" y="35"/>
                    </a:cubicBezTo>
                    <a:cubicBezTo>
                      <a:pt x="36" y="66"/>
                      <a:pt x="36" y="66"/>
                      <a:pt x="36" y="66"/>
                    </a:cubicBezTo>
                    <a:cubicBezTo>
                      <a:pt x="36" y="66"/>
                      <a:pt x="35" y="77"/>
                      <a:pt x="16" y="7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Line 290">
                <a:extLst>
                  <a:ext uri="{FF2B5EF4-FFF2-40B4-BE49-F238E27FC236}">
                    <a16:creationId xmlns:a16="http://schemas.microsoft.com/office/drawing/2014/main" id="{A0CC93C6-DAA9-452D-8DCD-B94E764F8729}"/>
                  </a:ext>
                </a:extLst>
              </p:cNvPr>
              <p:cNvSpPr>
                <a:spLocks noChangeShapeType="1"/>
              </p:cNvSpPr>
              <p:nvPr/>
            </p:nvSpPr>
            <p:spPr bwMode="auto">
              <a:xfrm>
                <a:off x="4106199" y="3845596"/>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0" name="Freeform 295">
                <a:extLst>
                  <a:ext uri="{FF2B5EF4-FFF2-40B4-BE49-F238E27FC236}">
                    <a16:creationId xmlns:a16="http://schemas.microsoft.com/office/drawing/2014/main" id="{A6868F97-6D89-4216-AA7E-C9D3C707CF81}"/>
                  </a:ext>
                </a:extLst>
              </p:cNvPr>
              <p:cNvSpPr>
                <a:spLocks/>
              </p:cNvSpPr>
              <p:nvPr/>
            </p:nvSpPr>
            <p:spPr bwMode="auto">
              <a:xfrm>
                <a:off x="4031936" y="3819889"/>
                <a:ext cx="171376" cy="214219"/>
              </a:xfrm>
              <a:custGeom>
                <a:avLst/>
                <a:gdLst>
                  <a:gd name="T0" fmla="*/ 0 w 30"/>
                  <a:gd name="T1" fmla="*/ 37 h 37"/>
                  <a:gd name="T2" fmla="*/ 8 w 30"/>
                  <a:gd name="T3" fmla="*/ 5 h 37"/>
                  <a:gd name="T4" fmla="*/ 30 w 30"/>
                  <a:gd name="T5" fmla="*/ 24 h 37"/>
                </a:gdLst>
                <a:ahLst/>
                <a:cxnLst>
                  <a:cxn ang="0">
                    <a:pos x="T0" y="T1"/>
                  </a:cxn>
                  <a:cxn ang="0">
                    <a:pos x="T2" y="T3"/>
                  </a:cxn>
                  <a:cxn ang="0">
                    <a:pos x="T4" y="T5"/>
                  </a:cxn>
                </a:cxnLst>
                <a:rect l="0" t="0" r="r" b="b"/>
                <a:pathLst>
                  <a:path w="30" h="37">
                    <a:moveTo>
                      <a:pt x="0" y="37"/>
                    </a:moveTo>
                    <a:cubicBezTo>
                      <a:pt x="8" y="5"/>
                      <a:pt x="8" y="5"/>
                      <a:pt x="8" y="5"/>
                    </a:cubicBezTo>
                    <a:cubicBezTo>
                      <a:pt x="8" y="5"/>
                      <a:pt x="30" y="0"/>
                      <a:pt x="3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1" name="Freeform 296">
                <a:extLst>
                  <a:ext uri="{FF2B5EF4-FFF2-40B4-BE49-F238E27FC236}">
                    <a16:creationId xmlns:a16="http://schemas.microsoft.com/office/drawing/2014/main" id="{DCB13456-3C93-4873-BE7C-8F9BBFD7D14B}"/>
                  </a:ext>
                </a:extLst>
              </p:cNvPr>
              <p:cNvSpPr>
                <a:spLocks/>
              </p:cNvSpPr>
              <p:nvPr/>
            </p:nvSpPr>
            <p:spPr bwMode="auto">
              <a:xfrm>
                <a:off x="4031936" y="4211198"/>
                <a:ext cx="114251" cy="57125"/>
              </a:xfrm>
              <a:custGeom>
                <a:avLst/>
                <a:gdLst>
                  <a:gd name="T0" fmla="*/ 0 w 20"/>
                  <a:gd name="T1" fmla="*/ 0 h 10"/>
                  <a:gd name="T2" fmla="*/ 20 w 20"/>
                  <a:gd name="T3" fmla="*/ 10 h 10"/>
                </a:gdLst>
                <a:ahLst/>
                <a:cxnLst>
                  <a:cxn ang="0">
                    <a:pos x="T0" y="T1"/>
                  </a:cxn>
                  <a:cxn ang="0">
                    <a:pos x="T2" y="T3"/>
                  </a:cxn>
                </a:cxnLst>
                <a:rect l="0" t="0" r="r" b="b"/>
                <a:pathLst>
                  <a:path w="20" h="10">
                    <a:moveTo>
                      <a:pt x="0" y="0"/>
                    </a:moveTo>
                    <a:cubicBezTo>
                      <a:pt x="0" y="0"/>
                      <a:pt x="0" y="10"/>
                      <a:pt x="20" y="1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2" name="Freeform 297">
                <a:extLst>
                  <a:ext uri="{FF2B5EF4-FFF2-40B4-BE49-F238E27FC236}">
                    <a16:creationId xmlns:a16="http://schemas.microsoft.com/office/drawing/2014/main" id="{56CABEDC-6AA7-45DF-83DF-5790773279FA}"/>
                  </a:ext>
                </a:extLst>
              </p:cNvPr>
              <p:cNvSpPr>
                <a:spLocks/>
              </p:cNvSpPr>
              <p:nvPr/>
            </p:nvSpPr>
            <p:spPr bwMode="auto">
              <a:xfrm>
                <a:off x="4006229" y="3891297"/>
                <a:ext cx="48557" cy="51413"/>
              </a:xfrm>
              <a:custGeom>
                <a:avLst/>
                <a:gdLst>
                  <a:gd name="T0" fmla="*/ 17 w 17"/>
                  <a:gd name="T1" fmla="*/ 18 h 18"/>
                  <a:gd name="T2" fmla="*/ 9 w 17"/>
                  <a:gd name="T3" fmla="*/ 0 h 18"/>
                  <a:gd name="T4" fmla="*/ 0 w 17"/>
                  <a:gd name="T5" fmla="*/ 14 h 18"/>
                </a:gdLst>
                <a:ahLst/>
                <a:cxnLst>
                  <a:cxn ang="0">
                    <a:pos x="T0" y="T1"/>
                  </a:cxn>
                  <a:cxn ang="0">
                    <a:pos x="T2" y="T3"/>
                  </a:cxn>
                  <a:cxn ang="0">
                    <a:pos x="T4" y="T5"/>
                  </a:cxn>
                </a:cxnLst>
                <a:rect l="0" t="0" r="r" b="b"/>
                <a:pathLst>
                  <a:path w="17" h="18">
                    <a:moveTo>
                      <a:pt x="17" y="18"/>
                    </a:moveTo>
                    <a:lnTo>
                      <a:pt x="9" y="0"/>
                    </a:lnTo>
                    <a:lnTo>
                      <a:pt x="0"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3" name="Freeform 298">
                <a:extLst>
                  <a:ext uri="{FF2B5EF4-FFF2-40B4-BE49-F238E27FC236}">
                    <a16:creationId xmlns:a16="http://schemas.microsoft.com/office/drawing/2014/main" id="{BE766C50-CFEF-437D-B091-C7C179325B69}"/>
                  </a:ext>
                </a:extLst>
              </p:cNvPr>
              <p:cNvSpPr>
                <a:spLocks/>
              </p:cNvSpPr>
              <p:nvPr/>
            </p:nvSpPr>
            <p:spPr bwMode="auto">
              <a:xfrm>
                <a:off x="4011942" y="3857021"/>
                <a:ext cx="37132" cy="34275"/>
              </a:xfrm>
              <a:custGeom>
                <a:avLst/>
                <a:gdLst>
                  <a:gd name="T0" fmla="*/ 7 w 13"/>
                  <a:gd name="T1" fmla="*/ 12 h 12"/>
                  <a:gd name="T2" fmla="*/ 13 w 13"/>
                  <a:gd name="T3" fmla="*/ 0 h 12"/>
                  <a:gd name="T4" fmla="*/ 0 w 13"/>
                  <a:gd name="T5" fmla="*/ 0 h 12"/>
                  <a:gd name="T6" fmla="*/ 7 w 13"/>
                  <a:gd name="T7" fmla="*/ 12 h 12"/>
                </a:gdLst>
                <a:ahLst/>
                <a:cxnLst>
                  <a:cxn ang="0">
                    <a:pos x="T0" y="T1"/>
                  </a:cxn>
                  <a:cxn ang="0">
                    <a:pos x="T2" y="T3"/>
                  </a:cxn>
                  <a:cxn ang="0">
                    <a:pos x="T4" y="T5"/>
                  </a:cxn>
                  <a:cxn ang="0">
                    <a:pos x="T6" y="T7"/>
                  </a:cxn>
                </a:cxnLst>
                <a:rect l="0" t="0" r="r" b="b"/>
                <a:pathLst>
                  <a:path w="13" h="12">
                    <a:moveTo>
                      <a:pt x="7" y="12"/>
                    </a:moveTo>
                    <a:lnTo>
                      <a:pt x="13" y="0"/>
                    </a:lnTo>
                    <a:lnTo>
                      <a:pt x="0" y="0"/>
                    </a:lnTo>
                    <a:lnTo>
                      <a:pt x="7" y="12"/>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4" name="Line 299">
                <a:extLst>
                  <a:ext uri="{FF2B5EF4-FFF2-40B4-BE49-F238E27FC236}">
                    <a16:creationId xmlns:a16="http://schemas.microsoft.com/office/drawing/2014/main" id="{B23CA2E8-19A2-4648-A44D-E17507DBAED3}"/>
                  </a:ext>
                </a:extLst>
              </p:cNvPr>
              <p:cNvSpPr>
                <a:spLocks noChangeShapeType="1"/>
              </p:cNvSpPr>
              <p:nvPr/>
            </p:nvSpPr>
            <p:spPr bwMode="auto">
              <a:xfrm flipV="1">
                <a:off x="4077637" y="3814176"/>
                <a:ext cx="0" cy="37131"/>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5" name="Line 300">
                <a:extLst>
                  <a:ext uri="{FF2B5EF4-FFF2-40B4-BE49-F238E27FC236}">
                    <a16:creationId xmlns:a16="http://schemas.microsoft.com/office/drawing/2014/main" id="{DC89A6B9-4516-4A1D-906E-6C51C0C3533A}"/>
                  </a:ext>
                </a:extLst>
              </p:cNvPr>
              <p:cNvSpPr>
                <a:spLocks noChangeShapeType="1"/>
              </p:cNvSpPr>
              <p:nvPr/>
            </p:nvSpPr>
            <p:spPr bwMode="auto">
              <a:xfrm>
                <a:off x="4000517" y="4056960"/>
                <a:ext cx="0" cy="114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6" name="Line 301">
                <a:extLst>
                  <a:ext uri="{FF2B5EF4-FFF2-40B4-BE49-F238E27FC236}">
                    <a16:creationId xmlns:a16="http://schemas.microsoft.com/office/drawing/2014/main" id="{DB406E3F-35D0-4B9E-80A6-70DB1352AE90}"/>
                  </a:ext>
                </a:extLst>
              </p:cNvPr>
              <p:cNvSpPr>
                <a:spLocks noChangeShapeType="1"/>
              </p:cNvSpPr>
              <p:nvPr/>
            </p:nvSpPr>
            <p:spPr bwMode="auto">
              <a:xfrm>
                <a:off x="4000517" y="4136935"/>
                <a:ext cx="0" cy="114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7" name="Freeform 302">
                <a:extLst>
                  <a:ext uri="{FF2B5EF4-FFF2-40B4-BE49-F238E27FC236}">
                    <a16:creationId xmlns:a16="http://schemas.microsoft.com/office/drawing/2014/main" id="{DE4780E8-7B7C-42FE-8510-0F2EBFF69B55}"/>
                  </a:ext>
                </a:extLst>
              </p:cNvPr>
              <p:cNvSpPr>
                <a:spLocks/>
              </p:cNvSpPr>
              <p:nvPr/>
            </p:nvSpPr>
            <p:spPr bwMode="auto">
              <a:xfrm>
                <a:off x="4203312" y="3959847"/>
                <a:ext cx="5713" cy="268489"/>
              </a:xfrm>
              <a:custGeom>
                <a:avLst/>
                <a:gdLst>
                  <a:gd name="T0" fmla="*/ 0 w 1"/>
                  <a:gd name="T1" fmla="*/ 0 h 47"/>
                  <a:gd name="T2" fmla="*/ 1 w 1"/>
                  <a:gd name="T3" fmla="*/ 47 h 47"/>
                </a:gdLst>
                <a:ahLst/>
                <a:cxnLst>
                  <a:cxn ang="0">
                    <a:pos x="T0" y="T1"/>
                  </a:cxn>
                  <a:cxn ang="0">
                    <a:pos x="T2" y="T3"/>
                  </a:cxn>
                </a:cxnLst>
                <a:rect l="0" t="0" r="r" b="b"/>
                <a:pathLst>
                  <a:path w="1" h="47">
                    <a:moveTo>
                      <a:pt x="0" y="0"/>
                    </a:moveTo>
                    <a:cubicBezTo>
                      <a:pt x="0" y="5"/>
                      <a:pt x="0" y="42"/>
                      <a:pt x="1" y="4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8" name="Line 303">
                <a:extLst>
                  <a:ext uri="{FF2B5EF4-FFF2-40B4-BE49-F238E27FC236}">
                    <a16:creationId xmlns:a16="http://schemas.microsoft.com/office/drawing/2014/main" id="{733E979D-2A01-4689-810B-D7B139ECE4BA}"/>
                  </a:ext>
                </a:extLst>
              </p:cNvPr>
              <p:cNvSpPr>
                <a:spLocks noChangeShapeType="1"/>
              </p:cNvSpPr>
              <p:nvPr/>
            </p:nvSpPr>
            <p:spPr bwMode="auto">
              <a:xfrm>
                <a:off x="4174750" y="4251186"/>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Freeform 306">
                <a:extLst>
                  <a:ext uri="{FF2B5EF4-FFF2-40B4-BE49-F238E27FC236}">
                    <a16:creationId xmlns:a16="http://schemas.microsoft.com/office/drawing/2014/main" id="{B8639218-E940-4325-B3C8-376520AD1649}"/>
                  </a:ext>
                </a:extLst>
              </p:cNvPr>
              <p:cNvSpPr>
                <a:spLocks/>
              </p:cNvSpPr>
              <p:nvPr/>
            </p:nvSpPr>
            <p:spPr bwMode="auto">
              <a:xfrm>
                <a:off x="3888789" y="3114138"/>
                <a:ext cx="265634" cy="391562"/>
              </a:xfrm>
              <a:custGeom>
                <a:avLst/>
                <a:gdLst>
                  <a:gd name="T0" fmla="*/ 27 w 67"/>
                  <a:gd name="T1" fmla="*/ 88 h 99"/>
                  <a:gd name="T2" fmla="*/ 32 w 67"/>
                  <a:gd name="T3" fmla="*/ 99 h 99"/>
                  <a:gd name="T4" fmla="*/ 62 w 67"/>
                  <a:gd name="T5" fmla="*/ 54 h 99"/>
                  <a:gd name="T6" fmla="*/ 67 w 67"/>
                  <a:gd name="T7" fmla="*/ 34 h 99"/>
                  <a:gd name="T8" fmla="*/ 34 w 67"/>
                  <a:gd name="T9" fmla="*/ 0 h 99"/>
                  <a:gd name="T10" fmla="*/ 0 w 67"/>
                  <a:gd name="T11" fmla="*/ 34 h 99"/>
                  <a:gd name="T12" fmla="*/ 5 w 67"/>
                  <a:gd name="T13" fmla="*/ 50 h 99"/>
                  <a:gd name="T14" fmla="*/ 5 w 67"/>
                  <a:gd name="T15" fmla="*/ 50 h 99"/>
                  <a:gd name="T16" fmla="*/ 22 w 67"/>
                  <a:gd name="T17" fmla="*/ 8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99">
                    <a:moveTo>
                      <a:pt x="27" y="88"/>
                    </a:moveTo>
                    <a:cubicBezTo>
                      <a:pt x="32" y="99"/>
                      <a:pt x="32" y="99"/>
                      <a:pt x="32" y="99"/>
                    </a:cubicBezTo>
                    <a:cubicBezTo>
                      <a:pt x="62" y="54"/>
                      <a:pt x="62" y="54"/>
                      <a:pt x="62" y="54"/>
                    </a:cubicBezTo>
                    <a:cubicBezTo>
                      <a:pt x="66" y="47"/>
                      <a:pt x="67" y="41"/>
                      <a:pt x="67" y="34"/>
                    </a:cubicBezTo>
                    <a:cubicBezTo>
                      <a:pt x="67" y="15"/>
                      <a:pt x="52" y="0"/>
                      <a:pt x="34" y="0"/>
                    </a:cubicBezTo>
                    <a:cubicBezTo>
                      <a:pt x="15" y="0"/>
                      <a:pt x="0" y="15"/>
                      <a:pt x="0" y="34"/>
                    </a:cubicBezTo>
                    <a:cubicBezTo>
                      <a:pt x="0" y="40"/>
                      <a:pt x="2" y="45"/>
                      <a:pt x="5" y="50"/>
                    </a:cubicBezTo>
                    <a:cubicBezTo>
                      <a:pt x="5" y="50"/>
                      <a:pt x="5" y="50"/>
                      <a:pt x="5" y="50"/>
                    </a:cubicBezTo>
                    <a:cubicBezTo>
                      <a:pt x="22" y="81"/>
                      <a:pt x="22" y="81"/>
                      <a:pt x="22" y="81"/>
                    </a:cubicBezTo>
                  </a:path>
                </a:pathLst>
              </a:custGeom>
              <a:noFill/>
              <a:ln w="9525" cap="rnd">
                <a:solidFill>
                  <a:srgbClr val="DB4B4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90" name="Groupe 189">
                <a:extLst>
                  <a:ext uri="{FF2B5EF4-FFF2-40B4-BE49-F238E27FC236}">
                    <a16:creationId xmlns:a16="http://schemas.microsoft.com/office/drawing/2014/main" id="{BF59FF39-FE5C-4430-B69A-EFF3FB1EF313}"/>
                  </a:ext>
                </a:extLst>
              </p:cNvPr>
              <p:cNvGrpSpPr/>
              <p:nvPr/>
            </p:nvGrpSpPr>
            <p:grpSpPr>
              <a:xfrm>
                <a:off x="3962062" y="3209701"/>
                <a:ext cx="116754" cy="116754"/>
                <a:chOff x="4379618" y="2861103"/>
                <a:chExt cx="144016" cy="144016"/>
              </a:xfrm>
            </p:grpSpPr>
            <p:cxnSp>
              <p:nvCxnSpPr>
                <p:cNvPr id="191" name="Connecteur droit 190">
                  <a:extLst>
                    <a:ext uri="{FF2B5EF4-FFF2-40B4-BE49-F238E27FC236}">
                      <a16:creationId xmlns:a16="http://schemas.microsoft.com/office/drawing/2014/main" id="{76E49CDB-2418-4F6E-AC71-9ECADB188797}"/>
                    </a:ext>
                  </a:extLst>
                </p:cNvPr>
                <p:cNvCxnSpPr/>
                <p:nvPr/>
              </p:nvCxnSpPr>
              <p:spPr>
                <a:xfrm>
                  <a:off x="4379618" y="2861103"/>
                  <a:ext cx="144016" cy="144016"/>
                </a:xfrm>
                <a:prstGeom prst="line">
                  <a:avLst/>
                </a:prstGeom>
                <a:ln>
                  <a:solidFill>
                    <a:srgbClr val="DB4B4B"/>
                  </a:solidFill>
                </a:ln>
              </p:spPr>
              <p:style>
                <a:lnRef idx="1">
                  <a:schemeClr val="accent1"/>
                </a:lnRef>
                <a:fillRef idx="0">
                  <a:schemeClr val="accent1"/>
                </a:fillRef>
                <a:effectRef idx="0">
                  <a:schemeClr val="accent1"/>
                </a:effectRef>
                <a:fontRef idx="minor">
                  <a:schemeClr val="tx1"/>
                </a:fontRef>
              </p:style>
            </p:cxnSp>
            <p:cxnSp>
              <p:nvCxnSpPr>
                <p:cNvPr id="192" name="Connecteur droit 191">
                  <a:extLst>
                    <a:ext uri="{FF2B5EF4-FFF2-40B4-BE49-F238E27FC236}">
                      <a16:creationId xmlns:a16="http://schemas.microsoft.com/office/drawing/2014/main" id="{3FA1C5FC-A015-45D0-9BEC-87F4FC55BED4}"/>
                    </a:ext>
                  </a:extLst>
                </p:cNvPr>
                <p:cNvCxnSpPr>
                  <a:cxnSpLocks/>
                </p:cNvCxnSpPr>
                <p:nvPr/>
              </p:nvCxnSpPr>
              <p:spPr>
                <a:xfrm flipH="1">
                  <a:off x="4379618" y="2861103"/>
                  <a:ext cx="144016" cy="144016"/>
                </a:xfrm>
                <a:prstGeom prst="line">
                  <a:avLst/>
                </a:prstGeom>
                <a:ln>
                  <a:solidFill>
                    <a:srgbClr val="DB4B4B"/>
                  </a:solidFill>
                </a:ln>
              </p:spPr>
              <p:style>
                <a:lnRef idx="1">
                  <a:schemeClr val="accent1"/>
                </a:lnRef>
                <a:fillRef idx="0">
                  <a:schemeClr val="accent1"/>
                </a:fillRef>
                <a:effectRef idx="0">
                  <a:schemeClr val="accent1"/>
                </a:effectRef>
                <a:fontRef idx="minor">
                  <a:schemeClr val="tx1"/>
                </a:fontRef>
              </p:style>
            </p:cxnSp>
          </p:grpSp>
        </p:grpSp>
      </p:grpSp>
      <p:grpSp>
        <p:nvGrpSpPr>
          <p:cNvPr id="193" name="Groupe 192">
            <a:extLst>
              <a:ext uri="{FF2B5EF4-FFF2-40B4-BE49-F238E27FC236}">
                <a16:creationId xmlns:a16="http://schemas.microsoft.com/office/drawing/2014/main" id="{A334A770-FD51-4D5C-B02A-D8231DE3A603}"/>
              </a:ext>
            </a:extLst>
          </p:cNvPr>
          <p:cNvGrpSpPr/>
          <p:nvPr/>
        </p:nvGrpSpPr>
        <p:grpSpPr>
          <a:xfrm>
            <a:off x="5436910" y="5179965"/>
            <a:ext cx="2056998" cy="964094"/>
            <a:chOff x="6476329" y="2986573"/>
            <a:chExt cx="1709762" cy="761053"/>
          </a:xfrm>
        </p:grpSpPr>
        <p:sp>
          <p:nvSpPr>
            <p:cNvPr id="194" name="Espace réservé du contenu 10">
              <a:extLst>
                <a:ext uri="{FF2B5EF4-FFF2-40B4-BE49-F238E27FC236}">
                  <a16:creationId xmlns:a16="http://schemas.microsoft.com/office/drawing/2014/main" id="{5BB3E59D-4B10-4D29-B57D-203B6849CC42}"/>
                </a:ext>
              </a:extLst>
            </p:cNvPr>
            <p:cNvSpPr txBox="1">
              <a:spLocks/>
            </p:cNvSpPr>
            <p:nvPr/>
          </p:nvSpPr>
          <p:spPr>
            <a:xfrm>
              <a:off x="6828162" y="3211991"/>
              <a:ext cx="1357929" cy="535635"/>
            </a:xfrm>
            <a:prstGeom prst="rect">
              <a:avLst/>
            </a:prstGeom>
          </p:spPr>
          <p:txBody>
            <a:bodyPr vert="horz" lIns="121920" tIns="60960" rIns="121920" bIns="6096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6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Endettement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600" b="0"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sans marge</a:t>
              </a:r>
            </a:p>
          </p:txBody>
        </p:sp>
        <p:grpSp>
          <p:nvGrpSpPr>
            <p:cNvPr id="195" name="Groupe 194">
              <a:extLst>
                <a:ext uri="{FF2B5EF4-FFF2-40B4-BE49-F238E27FC236}">
                  <a16:creationId xmlns:a16="http://schemas.microsoft.com/office/drawing/2014/main" id="{3B984D09-AEC6-4C5A-BDE4-2FC3681BC893}"/>
                </a:ext>
              </a:extLst>
            </p:cNvPr>
            <p:cNvGrpSpPr/>
            <p:nvPr/>
          </p:nvGrpSpPr>
          <p:grpSpPr>
            <a:xfrm>
              <a:off x="6476329" y="2986573"/>
              <a:ext cx="579553" cy="628875"/>
              <a:chOff x="4140200" y="1998663"/>
              <a:chExt cx="373063" cy="404812"/>
            </a:xfrm>
          </p:grpSpPr>
          <p:grpSp>
            <p:nvGrpSpPr>
              <p:cNvPr id="196" name="Groupe 195">
                <a:extLst>
                  <a:ext uri="{FF2B5EF4-FFF2-40B4-BE49-F238E27FC236}">
                    <a16:creationId xmlns:a16="http://schemas.microsoft.com/office/drawing/2014/main" id="{7AAECBFD-9CBF-4B8F-9D7C-8D4E319E44A4}"/>
                  </a:ext>
                </a:extLst>
              </p:cNvPr>
              <p:cNvGrpSpPr/>
              <p:nvPr/>
            </p:nvGrpSpPr>
            <p:grpSpPr>
              <a:xfrm>
                <a:off x="4213225" y="2093913"/>
                <a:ext cx="163513" cy="211137"/>
                <a:chOff x="4213225" y="2093913"/>
                <a:chExt cx="163513" cy="211137"/>
              </a:xfrm>
            </p:grpSpPr>
            <p:sp>
              <p:nvSpPr>
                <p:cNvPr id="208" name="Freeform 88">
                  <a:extLst>
                    <a:ext uri="{FF2B5EF4-FFF2-40B4-BE49-F238E27FC236}">
                      <a16:creationId xmlns:a16="http://schemas.microsoft.com/office/drawing/2014/main" id="{827445F9-6F67-4ED9-9A2C-5D0E7E17E539}"/>
                    </a:ext>
                  </a:extLst>
                </p:cNvPr>
                <p:cNvSpPr>
                  <a:spLocks/>
                </p:cNvSpPr>
                <p:nvPr/>
              </p:nvSpPr>
              <p:spPr bwMode="auto">
                <a:xfrm>
                  <a:off x="4246563" y="2093913"/>
                  <a:ext cx="130175" cy="211137"/>
                </a:xfrm>
                <a:custGeom>
                  <a:avLst/>
                  <a:gdLst>
                    <a:gd name="T0" fmla="*/ 73 w 73"/>
                    <a:gd name="T1" fmla="*/ 110 h 113"/>
                    <a:gd name="T2" fmla="*/ 56 w 73"/>
                    <a:gd name="T3" fmla="*/ 113 h 113"/>
                    <a:gd name="T4" fmla="*/ 0 w 73"/>
                    <a:gd name="T5" fmla="*/ 56 h 113"/>
                    <a:gd name="T6" fmla="*/ 56 w 73"/>
                    <a:gd name="T7" fmla="*/ 0 h 113"/>
                    <a:gd name="T8" fmla="*/ 70 w 73"/>
                    <a:gd name="T9" fmla="*/ 1 h 113"/>
                  </a:gdLst>
                  <a:ahLst/>
                  <a:cxnLst>
                    <a:cxn ang="0">
                      <a:pos x="T0" y="T1"/>
                    </a:cxn>
                    <a:cxn ang="0">
                      <a:pos x="T2" y="T3"/>
                    </a:cxn>
                    <a:cxn ang="0">
                      <a:pos x="T4" y="T5"/>
                    </a:cxn>
                    <a:cxn ang="0">
                      <a:pos x="T6" y="T7"/>
                    </a:cxn>
                    <a:cxn ang="0">
                      <a:pos x="T8" y="T9"/>
                    </a:cxn>
                  </a:cxnLst>
                  <a:rect l="0" t="0" r="r" b="b"/>
                  <a:pathLst>
                    <a:path w="73" h="113">
                      <a:moveTo>
                        <a:pt x="73" y="110"/>
                      </a:moveTo>
                      <a:cubicBezTo>
                        <a:pt x="67" y="112"/>
                        <a:pt x="62" y="113"/>
                        <a:pt x="56" y="113"/>
                      </a:cubicBezTo>
                      <a:cubicBezTo>
                        <a:pt x="25" y="113"/>
                        <a:pt x="0" y="88"/>
                        <a:pt x="0" y="56"/>
                      </a:cubicBezTo>
                      <a:cubicBezTo>
                        <a:pt x="0" y="25"/>
                        <a:pt x="25" y="0"/>
                        <a:pt x="56" y="0"/>
                      </a:cubicBezTo>
                      <a:cubicBezTo>
                        <a:pt x="61" y="0"/>
                        <a:pt x="66" y="0"/>
                        <a:pt x="7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9" name="Line 89">
                  <a:extLst>
                    <a:ext uri="{FF2B5EF4-FFF2-40B4-BE49-F238E27FC236}">
                      <a16:creationId xmlns:a16="http://schemas.microsoft.com/office/drawing/2014/main" id="{D9D0483A-5BF3-4D4B-AAE5-1EF2E1F51B39}"/>
                    </a:ext>
                  </a:extLst>
                </p:cNvPr>
                <p:cNvSpPr>
                  <a:spLocks noChangeShapeType="1"/>
                </p:cNvSpPr>
                <p:nvPr/>
              </p:nvSpPr>
              <p:spPr bwMode="auto">
                <a:xfrm>
                  <a:off x="4216400" y="2178050"/>
                  <a:ext cx="136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0" name="Line 90">
                  <a:extLst>
                    <a:ext uri="{FF2B5EF4-FFF2-40B4-BE49-F238E27FC236}">
                      <a16:creationId xmlns:a16="http://schemas.microsoft.com/office/drawing/2014/main" id="{B9A4D2DB-7A76-43D4-BCCE-BED57021D8A2}"/>
                    </a:ext>
                  </a:extLst>
                </p:cNvPr>
                <p:cNvSpPr>
                  <a:spLocks noChangeShapeType="1"/>
                </p:cNvSpPr>
                <p:nvPr/>
              </p:nvSpPr>
              <p:spPr bwMode="auto">
                <a:xfrm>
                  <a:off x="4213225" y="2212975"/>
                  <a:ext cx="136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97" name="Groupe 196">
                <a:extLst>
                  <a:ext uri="{FF2B5EF4-FFF2-40B4-BE49-F238E27FC236}">
                    <a16:creationId xmlns:a16="http://schemas.microsoft.com/office/drawing/2014/main" id="{B7DCF991-EE67-47F7-BD7B-F0D428AD9FA5}"/>
                  </a:ext>
                </a:extLst>
              </p:cNvPr>
              <p:cNvGrpSpPr/>
              <p:nvPr/>
            </p:nvGrpSpPr>
            <p:grpSpPr>
              <a:xfrm>
                <a:off x="4140200" y="2227263"/>
                <a:ext cx="371475" cy="176212"/>
                <a:chOff x="4140200" y="2227263"/>
                <a:chExt cx="371475" cy="176212"/>
              </a:xfrm>
            </p:grpSpPr>
            <p:sp>
              <p:nvSpPr>
                <p:cNvPr id="204" name="Freeform 93">
                  <a:extLst>
                    <a:ext uri="{FF2B5EF4-FFF2-40B4-BE49-F238E27FC236}">
                      <a16:creationId xmlns:a16="http://schemas.microsoft.com/office/drawing/2014/main" id="{A593EF25-AE64-4D64-838C-0F2A531683F4}"/>
                    </a:ext>
                  </a:extLst>
                </p:cNvPr>
                <p:cNvSpPr>
                  <a:spLocks/>
                </p:cNvSpPr>
                <p:nvPr/>
              </p:nvSpPr>
              <p:spPr bwMode="auto">
                <a:xfrm>
                  <a:off x="4140200" y="2227263"/>
                  <a:ext cx="103188" cy="104775"/>
                </a:xfrm>
                <a:custGeom>
                  <a:avLst/>
                  <a:gdLst>
                    <a:gd name="T0" fmla="*/ 54 w 58"/>
                    <a:gd name="T1" fmla="*/ 39 h 57"/>
                    <a:gd name="T2" fmla="*/ 55 w 58"/>
                    <a:gd name="T3" fmla="*/ 31 h 57"/>
                    <a:gd name="T4" fmla="*/ 19 w 58"/>
                    <a:gd name="T5" fmla="*/ 2 h 57"/>
                    <a:gd name="T6" fmla="*/ 11 w 58"/>
                    <a:gd name="T7" fmla="*/ 5 h 57"/>
                    <a:gd name="T8" fmla="*/ 1 w 58"/>
                    <a:gd name="T9" fmla="*/ 50 h 57"/>
                    <a:gd name="T10" fmla="*/ 7 w 58"/>
                    <a:gd name="T11" fmla="*/ 56 h 57"/>
                    <a:gd name="T12" fmla="*/ 20 w 58"/>
                    <a:gd name="T13" fmla="*/ 51 h 57"/>
                  </a:gdLst>
                  <a:ahLst/>
                  <a:cxnLst>
                    <a:cxn ang="0">
                      <a:pos x="T0" y="T1"/>
                    </a:cxn>
                    <a:cxn ang="0">
                      <a:pos x="T2" y="T3"/>
                    </a:cxn>
                    <a:cxn ang="0">
                      <a:pos x="T4" y="T5"/>
                    </a:cxn>
                    <a:cxn ang="0">
                      <a:pos x="T6" y="T7"/>
                    </a:cxn>
                    <a:cxn ang="0">
                      <a:pos x="T8" y="T9"/>
                    </a:cxn>
                    <a:cxn ang="0">
                      <a:pos x="T10" y="T11"/>
                    </a:cxn>
                    <a:cxn ang="0">
                      <a:pos x="T12" y="T13"/>
                    </a:cxn>
                  </a:cxnLst>
                  <a:rect l="0" t="0" r="r" b="b"/>
                  <a:pathLst>
                    <a:path w="58" h="57">
                      <a:moveTo>
                        <a:pt x="54" y="39"/>
                      </a:moveTo>
                      <a:cubicBezTo>
                        <a:pt x="57" y="38"/>
                        <a:pt x="58" y="33"/>
                        <a:pt x="55" y="31"/>
                      </a:cubicBezTo>
                      <a:cubicBezTo>
                        <a:pt x="19" y="2"/>
                        <a:pt x="19" y="2"/>
                        <a:pt x="19" y="2"/>
                      </a:cubicBezTo>
                      <a:cubicBezTo>
                        <a:pt x="16" y="0"/>
                        <a:pt x="12" y="2"/>
                        <a:pt x="11" y="5"/>
                      </a:cubicBezTo>
                      <a:cubicBezTo>
                        <a:pt x="1" y="50"/>
                        <a:pt x="1" y="50"/>
                        <a:pt x="1" y="50"/>
                      </a:cubicBezTo>
                      <a:cubicBezTo>
                        <a:pt x="0" y="54"/>
                        <a:pt x="4" y="57"/>
                        <a:pt x="7" y="56"/>
                      </a:cubicBezTo>
                      <a:cubicBezTo>
                        <a:pt x="20" y="51"/>
                        <a:pt x="20" y="51"/>
                        <a:pt x="20" y="51"/>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5" name="Freeform 95">
                  <a:extLst>
                    <a:ext uri="{FF2B5EF4-FFF2-40B4-BE49-F238E27FC236}">
                      <a16:creationId xmlns:a16="http://schemas.microsoft.com/office/drawing/2014/main" id="{9573BC98-F773-48A1-9FEA-75767977098E}"/>
                    </a:ext>
                  </a:extLst>
                </p:cNvPr>
                <p:cNvSpPr>
                  <a:spLocks/>
                </p:cNvSpPr>
                <p:nvPr/>
              </p:nvSpPr>
              <p:spPr bwMode="auto">
                <a:xfrm>
                  <a:off x="4175125" y="2265363"/>
                  <a:ext cx="336550" cy="138112"/>
                </a:xfrm>
                <a:custGeom>
                  <a:avLst/>
                  <a:gdLst>
                    <a:gd name="T0" fmla="*/ 189 w 189"/>
                    <a:gd name="T1" fmla="*/ 0 h 74"/>
                    <a:gd name="T2" fmla="*/ 87 w 189"/>
                    <a:gd name="T3" fmla="*/ 74 h 74"/>
                    <a:gd name="T4" fmla="*/ 0 w 189"/>
                    <a:gd name="T5" fmla="*/ 30 h 74"/>
                  </a:gdLst>
                  <a:ahLst/>
                  <a:cxnLst>
                    <a:cxn ang="0">
                      <a:pos x="T0" y="T1"/>
                    </a:cxn>
                    <a:cxn ang="0">
                      <a:pos x="T2" y="T3"/>
                    </a:cxn>
                    <a:cxn ang="0">
                      <a:pos x="T4" y="T5"/>
                    </a:cxn>
                  </a:cxnLst>
                  <a:rect l="0" t="0" r="r" b="b"/>
                  <a:pathLst>
                    <a:path w="189" h="74">
                      <a:moveTo>
                        <a:pt x="189" y="0"/>
                      </a:moveTo>
                      <a:cubicBezTo>
                        <a:pt x="174" y="44"/>
                        <a:pt x="133" y="74"/>
                        <a:pt x="87" y="74"/>
                      </a:cubicBezTo>
                      <a:cubicBezTo>
                        <a:pt x="53" y="74"/>
                        <a:pt x="20" y="57"/>
                        <a:pt x="0" y="30"/>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6" name="Freeform 96">
                  <a:extLst>
                    <a:ext uri="{FF2B5EF4-FFF2-40B4-BE49-F238E27FC236}">
                      <a16:creationId xmlns:a16="http://schemas.microsoft.com/office/drawing/2014/main" id="{681C9C32-9042-4B6A-9217-FAC2782AC498}"/>
                    </a:ext>
                  </a:extLst>
                </p:cNvPr>
                <p:cNvSpPr>
                  <a:spLocks/>
                </p:cNvSpPr>
                <p:nvPr/>
              </p:nvSpPr>
              <p:spPr bwMode="auto">
                <a:xfrm>
                  <a:off x="4470400" y="2254250"/>
                  <a:ext cx="11113" cy="23812"/>
                </a:xfrm>
                <a:custGeom>
                  <a:avLst/>
                  <a:gdLst>
                    <a:gd name="T0" fmla="*/ 0 w 6"/>
                    <a:gd name="T1" fmla="*/ 13 h 13"/>
                    <a:gd name="T2" fmla="*/ 6 w 6"/>
                    <a:gd name="T3" fmla="*/ 0 h 13"/>
                  </a:gdLst>
                  <a:ahLst/>
                  <a:cxnLst>
                    <a:cxn ang="0">
                      <a:pos x="T0" y="T1"/>
                    </a:cxn>
                    <a:cxn ang="0">
                      <a:pos x="T2" y="T3"/>
                    </a:cxn>
                  </a:cxnLst>
                  <a:rect l="0" t="0" r="r" b="b"/>
                  <a:pathLst>
                    <a:path w="6" h="13">
                      <a:moveTo>
                        <a:pt x="0" y="13"/>
                      </a:moveTo>
                      <a:cubicBezTo>
                        <a:pt x="2" y="9"/>
                        <a:pt x="4" y="5"/>
                        <a:pt x="6" y="0"/>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7" name="Freeform 97">
                  <a:extLst>
                    <a:ext uri="{FF2B5EF4-FFF2-40B4-BE49-F238E27FC236}">
                      <a16:creationId xmlns:a16="http://schemas.microsoft.com/office/drawing/2014/main" id="{E0BA1D9C-1D95-41D4-A3A4-70DD5DC43BEA}"/>
                    </a:ext>
                  </a:extLst>
                </p:cNvPr>
                <p:cNvSpPr>
                  <a:spLocks/>
                </p:cNvSpPr>
                <p:nvPr/>
              </p:nvSpPr>
              <p:spPr bwMode="auto">
                <a:xfrm>
                  <a:off x="4208463" y="2309813"/>
                  <a:ext cx="220663" cy="58737"/>
                </a:xfrm>
                <a:custGeom>
                  <a:avLst/>
                  <a:gdLst>
                    <a:gd name="T0" fmla="*/ 0 w 125"/>
                    <a:gd name="T1" fmla="*/ 0 h 31"/>
                    <a:gd name="T2" fmla="*/ 69 w 125"/>
                    <a:gd name="T3" fmla="*/ 31 h 31"/>
                    <a:gd name="T4" fmla="*/ 125 w 125"/>
                    <a:gd name="T5" fmla="*/ 12 h 31"/>
                  </a:gdLst>
                  <a:ahLst/>
                  <a:cxnLst>
                    <a:cxn ang="0">
                      <a:pos x="T0" y="T1"/>
                    </a:cxn>
                    <a:cxn ang="0">
                      <a:pos x="T2" y="T3"/>
                    </a:cxn>
                    <a:cxn ang="0">
                      <a:pos x="T4" y="T5"/>
                    </a:cxn>
                  </a:cxnLst>
                  <a:rect l="0" t="0" r="r" b="b"/>
                  <a:pathLst>
                    <a:path w="125" h="31">
                      <a:moveTo>
                        <a:pt x="0" y="0"/>
                      </a:moveTo>
                      <a:cubicBezTo>
                        <a:pt x="17" y="20"/>
                        <a:pt x="42" y="31"/>
                        <a:pt x="69" y="31"/>
                      </a:cubicBezTo>
                      <a:cubicBezTo>
                        <a:pt x="89" y="31"/>
                        <a:pt x="109" y="24"/>
                        <a:pt x="125" y="12"/>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98" name="Groupe 197">
                <a:extLst>
                  <a:ext uri="{FF2B5EF4-FFF2-40B4-BE49-F238E27FC236}">
                    <a16:creationId xmlns:a16="http://schemas.microsoft.com/office/drawing/2014/main" id="{03CBCCC6-BC92-4DA8-851F-085F8DB03451}"/>
                  </a:ext>
                </a:extLst>
              </p:cNvPr>
              <p:cNvGrpSpPr/>
              <p:nvPr/>
            </p:nvGrpSpPr>
            <p:grpSpPr>
              <a:xfrm>
                <a:off x="4148138" y="1998663"/>
                <a:ext cx="365125" cy="149224"/>
                <a:chOff x="4148138" y="1998663"/>
                <a:chExt cx="365125" cy="149224"/>
              </a:xfrm>
            </p:grpSpPr>
            <p:grpSp>
              <p:nvGrpSpPr>
                <p:cNvPr id="199" name="Groupe 198">
                  <a:extLst>
                    <a:ext uri="{FF2B5EF4-FFF2-40B4-BE49-F238E27FC236}">
                      <a16:creationId xmlns:a16="http://schemas.microsoft.com/office/drawing/2014/main" id="{883570F0-BC9F-4687-9941-16E997D12984}"/>
                    </a:ext>
                  </a:extLst>
                </p:cNvPr>
                <p:cNvGrpSpPr/>
                <p:nvPr/>
              </p:nvGrpSpPr>
              <p:grpSpPr>
                <a:xfrm>
                  <a:off x="4148138" y="1998663"/>
                  <a:ext cx="365125" cy="149224"/>
                  <a:chOff x="4148138" y="1998663"/>
                  <a:chExt cx="365125" cy="149224"/>
                </a:xfrm>
              </p:grpSpPr>
              <p:sp>
                <p:nvSpPr>
                  <p:cNvPr id="201" name="Freeform 92">
                    <a:extLst>
                      <a:ext uri="{FF2B5EF4-FFF2-40B4-BE49-F238E27FC236}">
                        <a16:creationId xmlns:a16="http://schemas.microsoft.com/office/drawing/2014/main" id="{19B5508B-B3EE-45FD-BE11-EB992F14659C}"/>
                      </a:ext>
                    </a:extLst>
                  </p:cNvPr>
                  <p:cNvSpPr>
                    <a:spLocks/>
                  </p:cNvSpPr>
                  <p:nvPr/>
                </p:nvSpPr>
                <p:spPr bwMode="auto">
                  <a:xfrm>
                    <a:off x="4416425" y="2041525"/>
                    <a:ext cx="96838" cy="106362"/>
                  </a:xfrm>
                  <a:custGeom>
                    <a:avLst/>
                    <a:gdLst>
                      <a:gd name="T0" fmla="*/ 15 w 55"/>
                      <a:gd name="T1" fmla="*/ 23 h 57"/>
                      <a:gd name="T2" fmla="*/ 3 w 55"/>
                      <a:gd name="T3" fmla="*/ 32 h 57"/>
                      <a:gd name="T4" fmla="*/ 5 w 55"/>
                      <a:gd name="T5" fmla="*/ 41 h 57"/>
                      <a:gd name="T6" fmla="*/ 48 w 55"/>
                      <a:gd name="T7" fmla="*/ 56 h 57"/>
                      <a:gd name="T8" fmla="*/ 54 w 55"/>
                      <a:gd name="T9" fmla="*/ 51 h 57"/>
                      <a:gd name="T10" fmla="*/ 50 w 55"/>
                      <a:gd name="T11" fmla="*/ 5 h 57"/>
                      <a:gd name="T12" fmla="*/ 42 w 55"/>
                      <a:gd name="T13" fmla="*/ 2 h 57"/>
                      <a:gd name="T14" fmla="*/ 30 w 55"/>
                      <a:gd name="T15" fmla="*/ 11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7">
                        <a:moveTo>
                          <a:pt x="15" y="23"/>
                        </a:moveTo>
                        <a:cubicBezTo>
                          <a:pt x="3" y="32"/>
                          <a:pt x="3" y="32"/>
                          <a:pt x="3" y="32"/>
                        </a:cubicBezTo>
                        <a:cubicBezTo>
                          <a:pt x="0" y="35"/>
                          <a:pt x="1" y="40"/>
                          <a:pt x="5" y="41"/>
                        </a:cubicBezTo>
                        <a:cubicBezTo>
                          <a:pt x="48" y="56"/>
                          <a:pt x="48" y="56"/>
                          <a:pt x="48" y="56"/>
                        </a:cubicBezTo>
                        <a:cubicBezTo>
                          <a:pt x="51" y="57"/>
                          <a:pt x="55" y="55"/>
                          <a:pt x="54" y="51"/>
                        </a:cubicBezTo>
                        <a:cubicBezTo>
                          <a:pt x="50" y="5"/>
                          <a:pt x="50" y="5"/>
                          <a:pt x="50" y="5"/>
                        </a:cubicBezTo>
                        <a:cubicBezTo>
                          <a:pt x="50" y="2"/>
                          <a:pt x="45" y="0"/>
                          <a:pt x="42" y="2"/>
                        </a:cubicBezTo>
                        <a:cubicBezTo>
                          <a:pt x="30" y="11"/>
                          <a:pt x="30" y="11"/>
                          <a:pt x="30" y="11"/>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Freeform 98">
                    <a:extLst>
                      <a:ext uri="{FF2B5EF4-FFF2-40B4-BE49-F238E27FC236}">
                        <a16:creationId xmlns:a16="http://schemas.microsoft.com/office/drawing/2014/main" id="{1C5B5F9A-43D1-474A-A3C5-43FF21A14A7F}"/>
                      </a:ext>
                    </a:extLst>
                  </p:cNvPr>
                  <p:cNvSpPr>
                    <a:spLocks/>
                  </p:cNvSpPr>
                  <p:nvPr/>
                </p:nvSpPr>
                <p:spPr bwMode="auto">
                  <a:xfrm>
                    <a:off x="4195763" y="1998663"/>
                    <a:ext cx="271463" cy="63500"/>
                  </a:xfrm>
                  <a:custGeom>
                    <a:avLst/>
                    <a:gdLst>
                      <a:gd name="T0" fmla="*/ 0 w 153"/>
                      <a:gd name="T1" fmla="*/ 31 h 34"/>
                      <a:gd name="T2" fmla="*/ 76 w 153"/>
                      <a:gd name="T3" fmla="*/ 0 h 34"/>
                      <a:gd name="T4" fmla="*/ 153 w 153"/>
                      <a:gd name="T5" fmla="*/ 34 h 34"/>
                    </a:gdLst>
                    <a:ahLst/>
                    <a:cxnLst>
                      <a:cxn ang="0">
                        <a:pos x="T0" y="T1"/>
                      </a:cxn>
                      <a:cxn ang="0">
                        <a:pos x="T2" y="T3"/>
                      </a:cxn>
                      <a:cxn ang="0">
                        <a:pos x="T4" y="T5"/>
                      </a:cxn>
                    </a:cxnLst>
                    <a:rect l="0" t="0" r="r" b="b"/>
                    <a:pathLst>
                      <a:path w="153" h="34">
                        <a:moveTo>
                          <a:pt x="0" y="31"/>
                        </a:moveTo>
                        <a:cubicBezTo>
                          <a:pt x="20" y="12"/>
                          <a:pt x="47" y="0"/>
                          <a:pt x="76" y="0"/>
                        </a:cubicBezTo>
                        <a:cubicBezTo>
                          <a:pt x="105" y="0"/>
                          <a:pt x="133" y="13"/>
                          <a:pt x="153" y="34"/>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3" name="Freeform 99">
                    <a:extLst>
                      <a:ext uri="{FF2B5EF4-FFF2-40B4-BE49-F238E27FC236}">
                        <a16:creationId xmlns:a16="http://schemas.microsoft.com/office/drawing/2014/main" id="{553E19A7-58E9-4587-BB1B-ADD7E9F4A275}"/>
                      </a:ext>
                    </a:extLst>
                  </p:cNvPr>
                  <p:cNvSpPr>
                    <a:spLocks/>
                  </p:cNvSpPr>
                  <p:nvPr/>
                </p:nvSpPr>
                <p:spPr bwMode="auto">
                  <a:xfrm>
                    <a:off x="4148138" y="2112963"/>
                    <a:ext cx="7938" cy="23812"/>
                  </a:xfrm>
                  <a:custGeom>
                    <a:avLst/>
                    <a:gdLst>
                      <a:gd name="T0" fmla="*/ 0 w 5"/>
                      <a:gd name="T1" fmla="*/ 13 h 13"/>
                      <a:gd name="T2" fmla="*/ 5 w 5"/>
                      <a:gd name="T3" fmla="*/ 0 h 13"/>
                    </a:gdLst>
                    <a:ahLst/>
                    <a:cxnLst>
                      <a:cxn ang="0">
                        <a:pos x="T0" y="T1"/>
                      </a:cxn>
                      <a:cxn ang="0">
                        <a:pos x="T2" y="T3"/>
                      </a:cxn>
                    </a:cxnLst>
                    <a:rect l="0" t="0" r="r" b="b"/>
                    <a:pathLst>
                      <a:path w="5" h="13">
                        <a:moveTo>
                          <a:pt x="0" y="13"/>
                        </a:moveTo>
                        <a:cubicBezTo>
                          <a:pt x="2" y="8"/>
                          <a:pt x="3" y="4"/>
                          <a:pt x="5" y="0"/>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00" name="Freeform 100">
                  <a:extLst>
                    <a:ext uri="{FF2B5EF4-FFF2-40B4-BE49-F238E27FC236}">
                      <a16:creationId xmlns:a16="http://schemas.microsoft.com/office/drawing/2014/main" id="{A49F539B-7342-4F91-8322-848B08D658DD}"/>
                    </a:ext>
                  </a:extLst>
                </p:cNvPr>
                <p:cNvSpPr>
                  <a:spLocks/>
                </p:cNvSpPr>
                <p:nvPr/>
              </p:nvSpPr>
              <p:spPr bwMode="auto">
                <a:xfrm>
                  <a:off x="4330700" y="2035175"/>
                  <a:ext cx="111125" cy="47625"/>
                </a:xfrm>
                <a:custGeom>
                  <a:avLst/>
                  <a:gdLst>
                    <a:gd name="T0" fmla="*/ 63 w 63"/>
                    <a:gd name="T1" fmla="*/ 26 h 26"/>
                    <a:gd name="T2" fmla="*/ 0 w 63"/>
                    <a:gd name="T3" fmla="*/ 0 h 26"/>
                  </a:gdLst>
                  <a:ahLst/>
                  <a:cxnLst>
                    <a:cxn ang="0">
                      <a:pos x="T0" y="T1"/>
                    </a:cxn>
                    <a:cxn ang="0">
                      <a:pos x="T2" y="T3"/>
                    </a:cxn>
                  </a:cxnLst>
                  <a:rect l="0" t="0" r="r" b="b"/>
                  <a:pathLst>
                    <a:path w="63" h="26">
                      <a:moveTo>
                        <a:pt x="63" y="26"/>
                      </a:moveTo>
                      <a:cubicBezTo>
                        <a:pt x="46" y="9"/>
                        <a:pt x="24" y="0"/>
                        <a:pt x="0" y="0"/>
                      </a:cubicBezTo>
                    </a:path>
                  </a:pathLst>
                </a:custGeom>
                <a:noFill/>
                <a:ln w="9525" cap="rnd">
                  <a:solidFill>
                    <a:srgbClr val="6694C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grpSp>
        <p:nvGrpSpPr>
          <p:cNvPr id="211" name="Groupe 210">
            <a:extLst>
              <a:ext uri="{FF2B5EF4-FFF2-40B4-BE49-F238E27FC236}">
                <a16:creationId xmlns:a16="http://schemas.microsoft.com/office/drawing/2014/main" id="{2C3C8B59-5EF7-4D95-9A4A-66854F12F55E}"/>
              </a:ext>
            </a:extLst>
          </p:cNvPr>
          <p:cNvGrpSpPr/>
          <p:nvPr/>
        </p:nvGrpSpPr>
        <p:grpSpPr>
          <a:xfrm>
            <a:off x="1449990" y="4706430"/>
            <a:ext cx="2928926" cy="1267049"/>
            <a:chOff x="3080390" y="2538921"/>
            <a:chExt cx="2761368" cy="1224032"/>
          </a:xfrm>
        </p:grpSpPr>
        <p:sp>
          <p:nvSpPr>
            <p:cNvPr id="212" name="Espace réservé du contenu 10">
              <a:extLst>
                <a:ext uri="{FF2B5EF4-FFF2-40B4-BE49-F238E27FC236}">
                  <a16:creationId xmlns:a16="http://schemas.microsoft.com/office/drawing/2014/main" id="{3EC7E61E-80C3-48E1-9978-DD949C1DBD1F}"/>
                </a:ext>
              </a:extLst>
            </p:cNvPr>
            <p:cNvSpPr txBox="1">
              <a:spLocks/>
            </p:cNvSpPr>
            <p:nvPr/>
          </p:nvSpPr>
          <p:spPr>
            <a:xfrm>
              <a:off x="3080390" y="2993348"/>
              <a:ext cx="2761368" cy="769605"/>
            </a:xfrm>
            <a:prstGeom prst="rect">
              <a:avLst/>
            </a:prstGeom>
          </p:spPr>
          <p:txBody>
            <a:bodyPr vert="horz" lIns="121920" tIns="60960" rIns="121920" bIns="6096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Patrimoine </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immobilier</a:t>
              </a:r>
            </a:p>
            <a:p>
              <a:pPr marL="0" marR="0" lvl="4" indent="0" algn="r" defTabSz="1219170" rtl="0" eaLnBrk="1" fontAlgn="auto" latinLnBrk="0" hangingPunct="1">
                <a:lnSpc>
                  <a:spcPct val="100000"/>
                </a:lnSpc>
                <a:spcBef>
                  <a:spcPts val="0"/>
                </a:spcBef>
                <a:spcAft>
                  <a:spcPts val="0"/>
                </a:spcAft>
                <a:buClr>
                  <a:srgbClr val="DB4B4B"/>
                </a:buClr>
                <a:buSzTx/>
                <a:buFontTx/>
                <a:buNone/>
                <a:tabLst/>
                <a:defRPr/>
              </a:pPr>
              <a:r>
                <a:rPr kumimoji="0" lang="fr-FR" sz="1800" b="1"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 global </a:t>
              </a:r>
              <a:r>
                <a:rPr kumimoji="0" lang="fr-FR" sz="1800" b="0" i="0" u="none" strike="noStrike" kern="0" cap="none" spc="0" normalizeH="0" baseline="0" noProof="0" dirty="0">
                  <a:ln>
                    <a:noFill/>
                  </a:ln>
                  <a:solidFill>
                    <a:srgbClr val="000000"/>
                  </a:solidFill>
                  <a:effectLst/>
                  <a:uLnTx/>
                  <a:uFillTx/>
                  <a:latin typeface="Arial Narrow" panose="020B0606020202030204" pitchFamily="34" charset="0"/>
                  <a:cs typeface="Arial"/>
                  <a:sym typeface="Arial"/>
                </a:rPr>
                <a:t>sans marge liquidative</a:t>
              </a:r>
            </a:p>
          </p:txBody>
        </p:sp>
        <p:grpSp>
          <p:nvGrpSpPr>
            <p:cNvPr id="213" name="Groupe 212">
              <a:extLst>
                <a:ext uri="{FF2B5EF4-FFF2-40B4-BE49-F238E27FC236}">
                  <a16:creationId xmlns:a16="http://schemas.microsoft.com/office/drawing/2014/main" id="{14C640F6-7490-4820-B621-BAC7D95B12C6}"/>
                </a:ext>
              </a:extLst>
            </p:cNvPr>
            <p:cNvGrpSpPr/>
            <p:nvPr/>
          </p:nvGrpSpPr>
          <p:grpSpPr>
            <a:xfrm>
              <a:off x="3729637" y="2538921"/>
              <a:ext cx="1219782" cy="1185958"/>
              <a:chOff x="1578371" y="3977758"/>
              <a:chExt cx="704124" cy="684599"/>
            </a:xfrm>
          </p:grpSpPr>
          <p:pic>
            <p:nvPicPr>
              <p:cNvPr id="214" name="Graphique 218" descr="Ville">
                <a:extLst>
                  <a:ext uri="{FF2B5EF4-FFF2-40B4-BE49-F238E27FC236}">
                    <a16:creationId xmlns:a16="http://schemas.microsoft.com/office/drawing/2014/main" id="{0A086AC4-A25B-4C1D-AF93-038BA932D1C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578371" y="4014792"/>
                <a:ext cx="646652" cy="646652"/>
              </a:xfrm>
              <a:prstGeom prst="rect">
                <a:avLst/>
              </a:prstGeom>
            </p:spPr>
          </p:pic>
          <p:pic>
            <p:nvPicPr>
              <p:cNvPr id="215" name="Graphique 219" descr="Ville">
                <a:extLst>
                  <a:ext uri="{FF2B5EF4-FFF2-40B4-BE49-F238E27FC236}">
                    <a16:creationId xmlns:a16="http://schemas.microsoft.com/office/drawing/2014/main" id="{BA6EC817-D5D0-4EEA-B319-618A2808324C}"/>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64599" r="-8922"/>
              <a:stretch/>
            </p:blipFill>
            <p:spPr>
              <a:xfrm>
                <a:off x="1995883" y="4015705"/>
                <a:ext cx="286612" cy="646652"/>
              </a:xfrm>
              <a:prstGeom prst="rect">
                <a:avLst/>
              </a:prstGeom>
            </p:spPr>
          </p:pic>
          <p:pic>
            <p:nvPicPr>
              <p:cNvPr id="216" name="Graphique 220" descr="Ville">
                <a:extLst>
                  <a:ext uri="{FF2B5EF4-FFF2-40B4-BE49-F238E27FC236}">
                    <a16:creationId xmlns:a16="http://schemas.microsoft.com/office/drawing/2014/main" id="{6FAD5D47-358C-4F35-AC34-94E6882EBF79}"/>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21122" t="-5892" r="45472" b="50215"/>
              <a:stretch/>
            </p:blipFill>
            <p:spPr>
              <a:xfrm>
                <a:off x="1715515" y="3977758"/>
                <a:ext cx="216024" cy="360040"/>
              </a:xfrm>
              <a:prstGeom prst="rect">
                <a:avLst/>
              </a:prstGeom>
            </p:spPr>
          </p:pic>
        </p:grpSp>
      </p:grpSp>
      <p:grpSp>
        <p:nvGrpSpPr>
          <p:cNvPr id="217" name="Groupe 216">
            <a:extLst>
              <a:ext uri="{FF2B5EF4-FFF2-40B4-BE49-F238E27FC236}">
                <a16:creationId xmlns:a16="http://schemas.microsoft.com/office/drawing/2014/main" id="{2B1880B2-430C-43D9-8D1D-0986BC235582}"/>
              </a:ext>
            </a:extLst>
          </p:cNvPr>
          <p:cNvGrpSpPr/>
          <p:nvPr/>
        </p:nvGrpSpPr>
        <p:grpSpPr>
          <a:xfrm>
            <a:off x="8902908" y="3262237"/>
            <a:ext cx="1010553" cy="766055"/>
            <a:chOff x="828929" y="2879717"/>
            <a:chExt cx="1383609" cy="1056575"/>
          </a:xfrm>
        </p:grpSpPr>
        <p:grpSp>
          <p:nvGrpSpPr>
            <p:cNvPr id="218" name="Groupe 217">
              <a:extLst>
                <a:ext uri="{FF2B5EF4-FFF2-40B4-BE49-F238E27FC236}">
                  <a16:creationId xmlns:a16="http://schemas.microsoft.com/office/drawing/2014/main" id="{60967DD4-DD88-432E-AFB4-DF5FEE44DEF3}"/>
                </a:ext>
              </a:extLst>
            </p:cNvPr>
            <p:cNvGrpSpPr/>
            <p:nvPr/>
          </p:nvGrpSpPr>
          <p:grpSpPr>
            <a:xfrm>
              <a:off x="1062983" y="3361860"/>
              <a:ext cx="709349" cy="401826"/>
              <a:chOff x="7353539" y="3881358"/>
              <a:chExt cx="274638" cy="155575"/>
            </a:xfrm>
          </p:grpSpPr>
          <p:sp>
            <p:nvSpPr>
              <p:cNvPr id="238" name="Freeform 431">
                <a:extLst>
                  <a:ext uri="{FF2B5EF4-FFF2-40B4-BE49-F238E27FC236}">
                    <a16:creationId xmlns:a16="http://schemas.microsoft.com/office/drawing/2014/main" id="{03DF2492-C435-4F8B-8AC9-C4E569159A26}"/>
                  </a:ext>
                </a:extLst>
              </p:cNvPr>
              <p:cNvSpPr>
                <a:spLocks/>
              </p:cNvSpPr>
              <p:nvPr/>
            </p:nvSpPr>
            <p:spPr bwMode="auto">
              <a:xfrm>
                <a:off x="7607539" y="3881358"/>
                <a:ext cx="20638" cy="23813"/>
              </a:xfrm>
              <a:custGeom>
                <a:avLst/>
                <a:gdLst>
                  <a:gd name="T0" fmla="*/ 13 w 13"/>
                  <a:gd name="T1" fmla="*/ 15 h 15"/>
                  <a:gd name="T2" fmla="*/ 6 w 13"/>
                  <a:gd name="T3" fmla="*/ 7 h 15"/>
                  <a:gd name="T4" fmla="*/ 0 w 13"/>
                  <a:gd name="T5" fmla="*/ 0 h 15"/>
                  <a:gd name="T6" fmla="*/ 13 w 13"/>
                  <a:gd name="T7" fmla="*/ 0 h 15"/>
                  <a:gd name="T8" fmla="*/ 13 w 13"/>
                  <a:gd name="T9" fmla="*/ 15 h 15"/>
                </a:gdLst>
                <a:ahLst/>
                <a:cxnLst>
                  <a:cxn ang="0">
                    <a:pos x="T0" y="T1"/>
                  </a:cxn>
                  <a:cxn ang="0">
                    <a:pos x="T2" y="T3"/>
                  </a:cxn>
                  <a:cxn ang="0">
                    <a:pos x="T4" y="T5"/>
                  </a:cxn>
                  <a:cxn ang="0">
                    <a:pos x="T6" y="T7"/>
                  </a:cxn>
                  <a:cxn ang="0">
                    <a:pos x="T8" y="T9"/>
                  </a:cxn>
                </a:cxnLst>
                <a:rect l="0" t="0" r="r" b="b"/>
                <a:pathLst>
                  <a:path w="13" h="15">
                    <a:moveTo>
                      <a:pt x="13" y="15"/>
                    </a:moveTo>
                    <a:lnTo>
                      <a:pt x="6" y="7"/>
                    </a:lnTo>
                    <a:lnTo>
                      <a:pt x="0" y="0"/>
                    </a:lnTo>
                    <a:lnTo>
                      <a:pt x="13" y="0"/>
                    </a:lnTo>
                    <a:lnTo>
                      <a:pt x="13" y="15"/>
                    </a:lnTo>
                    <a:close/>
                  </a:path>
                </a:pathLst>
              </a:cu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9" name="Freeform 432">
                <a:extLst>
                  <a:ext uri="{FF2B5EF4-FFF2-40B4-BE49-F238E27FC236}">
                    <a16:creationId xmlns:a16="http://schemas.microsoft.com/office/drawing/2014/main" id="{DF90C1A0-6FD0-42B4-A31F-687AE4102127}"/>
                  </a:ext>
                </a:extLst>
              </p:cNvPr>
              <p:cNvSpPr>
                <a:spLocks/>
              </p:cNvSpPr>
              <p:nvPr/>
            </p:nvSpPr>
            <p:spPr bwMode="auto">
              <a:xfrm>
                <a:off x="7353539" y="3894058"/>
                <a:ext cx="261938" cy="142875"/>
              </a:xfrm>
              <a:custGeom>
                <a:avLst/>
                <a:gdLst>
                  <a:gd name="T0" fmla="*/ 0 w 165"/>
                  <a:gd name="T1" fmla="*/ 90 h 90"/>
                  <a:gd name="T2" fmla="*/ 54 w 165"/>
                  <a:gd name="T3" fmla="*/ 39 h 90"/>
                  <a:gd name="T4" fmla="*/ 70 w 165"/>
                  <a:gd name="T5" fmla="*/ 58 h 90"/>
                  <a:gd name="T6" fmla="*/ 119 w 165"/>
                  <a:gd name="T7" fmla="*/ 12 h 90"/>
                  <a:gd name="T8" fmla="*/ 134 w 165"/>
                  <a:gd name="T9" fmla="*/ 31 h 90"/>
                  <a:gd name="T10" fmla="*/ 165 w 165"/>
                  <a:gd name="T11" fmla="*/ 0 h 90"/>
                </a:gdLst>
                <a:ahLst/>
                <a:cxnLst>
                  <a:cxn ang="0">
                    <a:pos x="T0" y="T1"/>
                  </a:cxn>
                  <a:cxn ang="0">
                    <a:pos x="T2" y="T3"/>
                  </a:cxn>
                  <a:cxn ang="0">
                    <a:pos x="T4" y="T5"/>
                  </a:cxn>
                  <a:cxn ang="0">
                    <a:pos x="T6" y="T7"/>
                  </a:cxn>
                  <a:cxn ang="0">
                    <a:pos x="T8" y="T9"/>
                  </a:cxn>
                  <a:cxn ang="0">
                    <a:pos x="T10" y="T11"/>
                  </a:cxn>
                </a:cxnLst>
                <a:rect l="0" t="0" r="r" b="b"/>
                <a:pathLst>
                  <a:path w="165" h="90">
                    <a:moveTo>
                      <a:pt x="0" y="90"/>
                    </a:moveTo>
                    <a:lnTo>
                      <a:pt x="54" y="39"/>
                    </a:lnTo>
                    <a:lnTo>
                      <a:pt x="70" y="58"/>
                    </a:lnTo>
                    <a:lnTo>
                      <a:pt x="119" y="12"/>
                    </a:lnTo>
                    <a:lnTo>
                      <a:pt x="134" y="31"/>
                    </a:lnTo>
                    <a:lnTo>
                      <a:pt x="165" y="0"/>
                    </a:lnTo>
                  </a:path>
                </a:pathLst>
              </a:cu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roupe 218">
              <a:extLst>
                <a:ext uri="{FF2B5EF4-FFF2-40B4-BE49-F238E27FC236}">
                  <a16:creationId xmlns:a16="http://schemas.microsoft.com/office/drawing/2014/main" id="{7179E531-BB68-4D09-ABDF-B8D11E863DB2}"/>
                </a:ext>
              </a:extLst>
            </p:cNvPr>
            <p:cNvGrpSpPr/>
            <p:nvPr/>
          </p:nvGrpSpPr>
          <p:grpSpPr>
            <a:xfrm flipH="1" flipV="1">
              <a:off x="1012658" y="3119934"/>
              <a:ext cx="697641" cy="376641"/>
              <a:chOff x="7366239" y="3936920"/>
              <a:chExt cx="258763" cy="139701"/>
            </a:xfrm>
          </p:grpSpPr>
          <p:sp>
            <p:nvSpPr>
              <p:cNvPr id="233" name="Rectangle 426">
                <a:extLst>
                  <a:ext uri="{FF2B5EF4-FFF2-40B4-BE49-F238E27FC236}">
                    <a16:creationId xmlns:a16="http://schemas.microsoft.com/office/drawing/2014/main" id="{8E4F2B8A-E3E9-4A8C-88E5-91F937500762}"/>
                  </a:ext>
                </a:extLst>
              </p:cNvPr>
              <p:cNvSpPr>
                <a:spLocks noChangeArrowheads="1"/>
              </p:cNvSpPr>
              <p:nvPr/>
            </p:nvSpPr>
            <p:spPr bwMode="auto">
              <a:xfrm>
                <a:off x="7366239" y="4049633"/>
                <a:ext cx="28575" cy="26988"/>
              </a:xfrm>
              <a:prstGeom prst="rect">
                <a:avLst/>
              </a:pr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4" name="Rectangle 427">
                <a:extLst>
                  <a:ext uri="{FF2B5EF4-FFF2-40B4-BE49-F238E27FC236}">
                    <a16:creationId xmlns:a16="http://schemas.microsoft.com/office/drawing/2014/main" id="{7D3B38DF-06B0-4BB6-B5CB-594B39DCA6AC}"/>
                  </a:ext>
                </a:extLst>
              </p:cNvPr>
              <p:cNvSpPr>
                <a:spLocks noChangeArrowheads="1"/>
              </p:cNvSpPr>
              <p:nvPr/>
            </p:nvSpPr>
            <p:spPr bwMode="auto">
              <a:xfrm>
                <a:off x="7423389" y="3994070"/>
                <a:ext cx="26988" cy="82550"/>
              </a:xfrm>
              <a:prstGeom prst="rect">
                <a:avLst/>
              </a:pr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Rectangle 428">
                <a:extLst>
                  <a:ext uri="{FF2B5EF4-FFF2-40B4-BE49-F238E27FC236}">
                    <a16:creationId xmlns:a16="http://schemas.microsoft.com/office/drawing/2014/main" id="{FEF92F6D-8BE3-4402-8165-9FC8C9593D58}"/>
                  </a:ext>
                </a:extLst>
              </p:cNvPr>
              <p:cNvSpPr>
                <a:spLocks noChangeArrowheads="1"/>
              </p:cNvSpPr>
              <p:nvPr/>
            </p:nvSpPr>
            <p:spPr bwMode="auto">
              <a:xfrm>
                <a:off x="7482126" y="4003595"/>
                <a:ext cx="26988" cy="73025"/>
              </a:xfrm>
              <a:prstGeom prst="rect">
                <a:avLst/>
              </a:pr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6" name="Rectangle 429">
                <a:extLst>
                  <a:ext uri="{FF2B5EF4-FFF2-40B4-BE49-F238E27FC236}">
                    <a16:creationId xmlns:a16="http://schemas.microsoft.com/office/drawing/2014/main" id="{24E384FC-9CED-473B-A32D-46380A5CADDE}"/>
                  </a:ext>
                </a:extLst>
              </p:cNvPr>
              <p:cNvSpPr>
                <a:spLocks noChangeArrowheads="1"/>
              </p:cNvSpPr>
              <p:nvPr/>
            </p:nvSpPr>
            <p:spPr bwMode="auto">
              <a:xfrm>
                <a:off x="7536101" y="3959145"/>
                <a:ext cx="28575" cy="117475"/>
              </a:xfrm>
              <a:prstGeom prst="rect">
                <a:avLst/>
              </a:pr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7" name="Rectangle 430">
                <a:extLst>
                  <a:ext uri="{FF2B5EF4-FFF2-40B4-BE49-F238E27FC236}">
                    <a16:creationId xmlns:a16="http://schemas.microsoft.com/office/drawing/2014/main" id="{BD6585CB-81AD-414B-B674-BFC16FA952FC}"/>
                  </a:ext>
                </a:extLst>
              </p:cNvPr>
              <p:cNvSpPr>
                <a:spLocks noChangeArrowheads="1"/>
              </p:cNvSpPr>
              <p:nvPr/>
            </p:nvSpPr>
            <p:spPr bwMode="auto">
              <a:xfrm>
                <a:off x="7598014" y="3936920"/>
                <a:ext cx="26988" cy="139700"/>
              </a:xfrm>
              <a:prstGeom prst="rect">
                <a:avLst/>
              </a:prstGeom>
              <a:noFill/>
              <a:ln w="9525" cap="rnd">
                <a:solidFill>
                  <a:srgbClr val="00A19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20" name="Groupe 219">
              <a:extLst>
                <a:ext uri="{FF2B5EF4-FFF2-40B4-BE49-F238E27FC236}">
                  <a16:creationId xmlns:a16="http://schemas.microsoft.com/office/drawing/2014/main" id="{80F80AE3-6963-456B-82B2-7DE55C69E57F}"/>
                </a:ext>
              </a:extLst>
            </p:cNvPr>
            <p:cNvGrpSpPr/>
            <p:nvPr/>
          </p:nvGrpSpPr>
          <p:grpSpPr>
            <a:xfrm>
              <a:off x="828929" y="2879717"/>
              <a:ext cx="1383609" cy="1056575"/>
              <a:chOff x="7328139" y="3851195"/>
              <a:chExt cx="436562" cy="333375"/>
            </a:xfrm>
          </p:grpSpPr>
          <p:sp>
            <p:nvSpPr>
              <p:cNvPr id="221" name="Freeform 419">
                <a:extLst>
                  <a:ext uri="{FF2B5EF4-FFF2-40B4-BE49-F238E27FC236}">
                    <a16:creationId xmlns:a16="http://schemas.microsoft.com/office/drawing/2014/main" id="{F4BE5224-BCBF-425F-ADA1-D58D98BF66C4}"/>
                  </a:ext>
                </a:extLst>
              </p:cNvPr>
              <p:cNvSpPr>
                <a:spLocks/>
              </p:cNvSpPr>
              <p:nvPr/>
            </p:nvSpPr>
            <p:spPr bwMode="auto">
              <a:xfrm>
                <a:off x="7548801" y="3851195"/>
                <a:ext cx="215900" cy="333375"/>
              </a:xfrm>
              <a:custGeom>
                <a:avLst/>
                <a:gdLst>
                  <a:gd name="T0" fmla="*/ 96 w 123"/>
                  <a:gd name="T1" fmla="*/ 0 h 182"/>
                  <a:gd name="T2" fmla="*/ 108 w 123"/>
                  <a:gd name="T3" fmla="*/ 0 h 182"/>
                  <a:gd name="T4" fmla="*/ 123 w 123"/>
                  <a:gd name="T5" fmla="*/ 15 h 182"/>
                  <a:gd name="T6" fmla="*/ 123 w 123"/>
                  <a:gd name="T7" fmla="*/ 167 h 182"/>
                  <a:gd name="T8" fmla="*/ 108 w 123"/>
                  <a:gd name="T9" fmla="*/ 182 h 182"/>
                  <a:gd name="T10" fmla="*/ 0 w 123"/>
                  <a:gd name="T11" fmla="*/ 182 h 182"/>
                </a:gdLst>
                <a:ahLst/>
                <a:cxnLst>
                  <a:cxn ang="0">
                    <a:pos x="T0" y="T1"/>
                  </a:cxn>
                  <a:cxn ang="0">
                    <a:pos x="T2" y="T3"/>
                  </a:cxn>
                  <a:cxn ang="0">
                    <a:pos x="T4" y="T5"/>
                  </a:cxn>
                  <a:cxn ang="0">
                    <a:pos x="T6" y="T7"/>
                  </a:cxn>
                  <a:cxn ang="0">
                    <a:pos x="T8" y="T9"/>
                  </a:cxn>
                  <a:cxn ang="0">
                    <a:pos x="T10" y="T11"/>
                  </a:cxn>
                </a:cxnLst>
                <a:rect l="0" t="0" r="r" b="b"/>
                <a:pathLst>
                  <a:path w="123" h="182">
                    <a:moveTo>
                      <a:pt x="96" y="0"/>
                    </a:moveTo>
                    <a:cubicBezTo>
                      <a:pt x="108" y="0"/>
                      <a:pt x="108" y="0"/>
                      <a:pt x="108" y="0"/>
                    </a:cubicBezTo>
                    <a:cubicBezTo>
                      <a:pt x="116" y="0"/>
                      <a:pt x="123" y="7"/>
                      <a:pt x="123" y="15"/>
                    </a:cubicBezTo>
                    <a:cubicBezTo>
                      <a:pt x="123" y="167"/>
                      <a:pt x="123" y="167"/>
                      <a:pt x="123" y="167"/>
                    </a:cubicBezTo>
                    <a:cubicBezTo>
                      <a:pt x="123" y="175"/>
                      <a:pt x="116" y="182"/>
                      <a:pt x="108" y="182"/>
                    </a:cubicBezTo>
                    <a:cubicBezTo>
                      <a:pt x="0" y="182"/>
                      <a:pt x="0" y="182"/>
                      <a:pt x="0" y="18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 name="Freeform 420">
                <a:extLst>
                  <a:ext uri="{FF2B5EF4-FFF2-40B4-BE49-F238E27FC236}">
                    <a16:creationId xmlns:a16="http://schemas.microsoft.com/office/drawing/2014/main" id="{A82B0B28-84DE-48FE-8C33-1FE1AB59C232}"/>
                  </a:ext>
                </a:extLst>
              </p:cNvPr>
              <p:cNvSpPr>
                <a:spLocks/>
              </p:cNvSpPr>
              <p:nvPr/>
            </p:nvSpPr>
            <p:spPr bwMode="auto">
              <a:xfrm>
                <a:off x="7328139" y="3851195"/>
                <a:ext cx="363538" cy="333375"/>
              </a:xfrm>
              <a:custGeom>
                <a:avLst/>
                <a:gdLst>
                  <a:gd name="T0" fmla="*/ 111 w 207"/>
                  <a:gd name="T1" fmla="*/ 182 h 182"/>
                  <a:gd name="T2" fmla="*/ 14 w 207"/>
                  <a:gd name="T3" fmla="*/ 182 h 182"/>
                  <a:gd name="T4" fmla="*/ 0 w 207"/>
                  <a:gd name="T5" fmla="*/ 167 h 182"/>
                  <a:gd name="T6" fmla="*/ 0 w 207"/>
                  <a:gd name="T7" fmla="*/ 15 h 182"/>
                  <a:gd name="T8" fmla="*/ 14 w 207"/>
                  <a:gd name="T9" fmla="*/ 0 h 182"/>
                  <a:gd name="T10" fmla="*/ 207 w 207"/>
                  <a:gd name="T11" fmla="*/ 0 h 182"/>
                </a:gdLst>
                <a:ahLst/>
                <a:cxnLst>
                  <a:cxn ang="0">
                    <a:pos x="T0" y="T1"/>
                  </a:cxn>
                  <a:cxn ang="0">
                    <a:pos x="T2" y="T3"/>
                  </a:cxn>
                  <a:cxn ang="0">
                    <a:pos x="T4" y="T5"/>
                  </a:cxn>
                  <a:cxn ang="0">
                    <a:pos x="T6" y="T7"/>
                  </a:cxn>
                  <a:cxn ang="0">
                    <a:pos x="T8" y="T9"/>
                  </a:cxn>
                  <a:cxn ang="0">
                    <a:pos x="T10" y="T11"/>
                  </a:cxn>
                </a:cxnLst>
                <a:rect l="0" t="0" r="r" b="b"/>
                <a:pathLst>
                  <a:path w="207" h="182">
                    <a:moveTo>
                      <a:pt x="111" y="182"/>
                    </a:moveTo>
                    <a:cubicBezTo>
                      <a:pt x="14" y="182"/>
                      <a:pt x="14" y="182"/>
                      <a:pt x="14" y="182"/>
                    </a:cubicBezTo>
                    <a:cubicBezTo>
                      <a:pt x="6" y="182"/>
                      <a:pt x="0" y="175"/>
                      <a:pt x="0" y="167"/>
                    </a:cubicBezTo>
                    <a:cubicBezTo>
                      <a:pt x="0" y="15"/>
                      <a:pt x="0" y="15"/>
                      <a:pt x="0" y="15"/>
                    </a:cubicBezTo>
                    <a:cubicBezTo>
                      <a:pt x="0" y="7"/>
                      <a:pt x="6" y="0"/>
                      <a:pt x="14" y="0"/>
                    </a:cubicBezTo>
                    <a:cubicBezTo>
                      <a:pt x="207" y="0"/>
                      <a:pt x="207" y="0"/>
                      <a:pt x="20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Line 421">
                <a:extLst>
                  <a:ext uri="{FF2B5EF4-FFF2-40B4-BE49-F238E27FC236}">
                    <a16:creationId xmlns:a16="http://schemas.microsoft.com/office/drawing/2014/main" id="{D439DDE1-F9F7-4A00-8771-27AFBFD4A2DE}"/>
                  </a:ext>
                </a:extLst>
              </p:cNvPr>
              <p:cNvSpPr>
                <a:spLocks noChangeShapeType="1"/>
              </p:cNvSpPr>
              <p:nvPr/>
            </p:nvSpPr>
            <p:spPr bwMode="auto">
              <a:xfrm>
                <a:off x="7439264" y="3867070"/>
                <a:ext cx="9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 name="Freeform 422">
                <a:extLst>
                  <a:ext uri="{FF2B5EF4-FFF2-40B4-BE49-F238E27FC236}">
                    <a16:creationId xmlns:a16="http://schemas.microsoft.com/office/drawing/2014/main" id="{821F6E53-DD3E-48B3-854A-75943CAE93CE}"/>
                  </a:ext>
                </a:extLst>
              </p:cNvPr>
              <p:cNvSpPr>
                <a:spLocks/>
              </p:cNvSpPr>
              <p:nvPr/>
            </p:nvSpPr>
            <p:spPr bwMode="auto">
              <a:xfrm>
                <a:off x="7345601" y="3867070"/>
                <a:ext cx="65088" cy="92075"/>
              </a:xfrm>
              <a:custGeom>
                <a:avLst/>
                <a:gdLst>
                  <a:gd name="T0" fmla="*/ 0 w 37"/>
                  <a:gd name="T1" fmla="*/ 50 h 50"/>
                  <a:gd name="T2" fmla="*/ 0 w 37"/>
                  <a:gd name="T3" fmla="*/ 13 h 50"/>
                  <a:gd name="T4" fmla="*/ 13 w 37"/>
                  <a:gd name="T5" fmla="*/ 0 h 50"/>
                  <a:gd name="T6" fmla="*/ 37 w 37"/>
                  <a:gd name="T7" fmla="*/ 0 h 50"/>
                </a:gdLst>
                <a:ahLst/>
                <a:cxnLst>
                  <a:cxn ang="0">
                    <a:pos x="T0" y="T1"/>
                  </a:cxn>
                  <a:cxn ang="0">
                    <a:pos x="T2" y="T3"/>
                  </a:cxn>
                  <a:cxn ang="0">
                    <a:pos x="T4" y="T5"/>
                  </a:cxn>
                  <a:cxn ang="0">
                    <a:pos x="T6" y="T7"/>
                  </a:cxn>
                </a:cxnLst>
                <a:rect l="0" t="0" r="r" b="b"/>
                <a:pathLst>
                  <a:path w="37" h="50">
                    <a:moveTo>
                      <a:pt x="0" y="50"/>
                    </a:moveTo>
                    <a:cubicBezTo>
                      <a:pt x="0" y="13"/>
                      <a:pt x="0" y="13"/>
                      <a:pt x="0" y="13"/>
                    </a:cubicBezTo>
                    <a:cubicBezTo>
                      <a:pt x="0" y="6"/>
                      <a:pt x="6" y="0"/>
                      <a:pt x="13" y="0"/>
                    </a:cubicBezTo>
                    <a:cubicBezTo>
                      <a:pt x="37" y="0"/>
                      <a:pt x="37" y="0"/>
                      <a:pt x="3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5" name="Line 423">
                <a:extLst>
                  <a:ext uri="{FF2B5EF4-FFF2-40B4-BE49-F238E27FC236}">
                    <a16:creationId xmlns:a16="http://schemas.microsoft.com/office/drawing/2014/main" id="{98C591E7-E779-442C-A24F-BB4D44CB1CE3}"/>
                  </a:ext>
                </a:extLst>
              </p:cNvPr>
              <p:cNvSpPr>
                <a:spLocks noChangeShapeType="1"/>
              </p:cNvSpPr>
              <p:nvPr/>
            </p:nvSpPr>
            <p:spPr bwMode="auto">
              <a:xfrm flipH="1">
                <a:off x="7688501" y="4165520"/>
                <a:ext cx="9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Freeform 424">
                <a:extLst>
                  <a:ext uri="{FF2B5EF4-FFF2-40B4-BE49-F238E27FC236}">
                    <a16:creationId xmlns:a16="http://schemas.microsoft.com/office/drawing/2014/main" id="{2E4B8860-D606-4937-936A-47A7B9981EAC}"/>
                  </a:ext>
                </a:extLst>
              </p:cNvPr>
              <p:cNvSpPr>
                <a:spLocks/>
              </p:cNvSpPr>
              <p:nvPr/>
            </p:nvSpPr>
            <p:spPr bwMode="auto">
              <a:xfrm>
                <a:off x="7715489" y="4113133"/>
                <a:ext cx="31750" cy="52388"/>
              </a:xfrm>
              <a:custGeom>
                <a:avLst/>
                <a:gdLst>
                  <a:gd name="T0" fmla="*/ 18 w 18"/>
                  <a:gd name="T1" fmla="*/ 0 h 28"/>
                  <a:gd name="T2" fmla="*/ 18 w 18"/>
                  <a:gd name="T3" fmla="*/ 15 h 28"/>
                  <a:gd name="T4" fmla="*/ 5 w 18"/>
                  <a:gd name="T5" fmla="*/ 28 h 28"/>
                  <a:gd name="T6" fmla="*/ 0 w 18"/>
                  <a:gd name="T7" fmla="*/ 28 h 28"/>
                </a:gdLst>
                <a:ahLst/>
                <a:cxnLst>
                  <a:cxn ang="0">
                    <a:pos x="T0" y="T1"/>
                  </a:cxn>
                  <a:cxn ang="0">
                    <a:pos x="T2" y="T3"/>
                  </a:cxn>
                  <a:cxn ang="0">
                    <a:pos x="T4" y="T5"/>
                  </a:cxn>
                  <a:cxn ang="0">
                    <a:pos x="T6" y="T7"/>
                  </a:cxn>
                </a:cxnLst>
                <a:rect l="0" t="0" r="r" b="b"/>
                <a:pathLst>
                  <a:path w="18" h="28">
                    <a:moveTo>
                      <a:pt x="18" y="0"/>
                    </a:moveTo>
                    <a:cubicBezTo>
                      <a:pt x="18" y="15"/>
                      <a:pt x="18" y="15"/>
                      <a:pt x="18" y="15"/>
                    </a:cubicBezTo>
                    <a:cubicBezTo>
                      <a:pt x="18" y="22"/>
                      <a:pt x="12" y="28"/>
                      <a:pt x="5" y="28"/>
                    </a:cubicBezTo>
                    <a:cubicBezTo>
                      <a:pt x="0" y="28"/>
                      <a:pt x="0" y="28"/>
                      <a:pt x="0" y="2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 name="Line 433">
                <a:extLst>
                  <a:ext uri="{FF2B5EF4-FFF2-40B4-BE49-F238E27FC236}">
                    <a16:creationId xmlns:a16="http://schemas.microsoft.com/office/drawing/2014/main" id="{4199230E-AD64-4B0D-A5BE-17D6CEC92FC8}"/>
                  </a:ext>
                </a:extLst>
              </p:cNvPr>
              <p:cNvSpPr>
                <a:spLocks noChangeShapeType="1"/>
              </p:cNvSpPr>
              <p:nvPr/>
            </p:nvSpPr>
            <p:spPr bwMode="auto">
              <a:xfrm>
                <a:off x="7664689" y="4076620"/>
                <a:ext cx="698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 name="Line 434">
                <a:extLst>
                  <a:ext uri="{FF2B5EF4-FFF2-40B4-BE49-F238E27FC236}">
                    <a16:creationId xmlns:a16="http://schemas.microsoft.com/office/drawing/2014/main" id="{98D6A20F-1D67-41FC-9E3A-3ADD55B5343E}"/>
                  </a:ext>
                </a:extLst>
              </p:cNvPr>
              <p:cNvSpPr>
                <a:spLocks noChangeShapeType="1"/>
              </p:cNvSpPr>
              <p:nvPr/>
            </p:nvSpPr>
            <p:spPr bwMode="auto">
              <a:xfrm>
                <a:off x="7664689" y="4049633"/>
                <a:ext cx="698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 name="Line 435">
                <a:extLst>
                  <a:ext uri="{FF2B5EF4-FFF2-40B4-BE49-F238E27FC236}">
                    <a16:creationId xmlns:a16="http://schemas.microsoft.com/office/drawing/2014/main" id="{00703EFA-1F87-49E7-A3B9-54FC39742D51}"/>
                  </a:ext>
                </a:extLst>
              </p:cNvPr>
              <p:cNvSpPr>
                <a:spLocks noChangeShapeType="1"/>
              </p:cNvSpPr>
              <p:nvPr/>
            </p:nvSpPr>
            <p:spPr bwMode="auto">
              <a:xfrm>
                <a:off x="7698026" y="4021058"/>
                <a:ext cx="365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 name="Line 436">
                <a:extLst>
                  <a:ext uri="{FF2B5EF4-FFF2-40B4-BE49-F238E27FC236}">
                    <a16:creationId xmlns:a16="http://schemas.microsoft.com/office/drawing/2014/main" id="{69438066-8E47-481E-AB40-2E40A71D6728}"/>
                  </a:ext>
                </a:extLst>
              </p:cNvPr>
              <p:cNvSpPr>
                <a:spLocks noChangeShapeType="1"/>
              </p:cNvSpPr>
              <p:nvPr/>
            </p:nvSpPr>
            <p:spPr bwMode="auto">
              <a:xfrm>
                <a:off x="7664689" y="3948033"/>
                <a:ext cx="698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1" name="Line 437">
                <a:extLst>
                  <a:ext uri="{FF2B5EF4-FFF2-40B4-BE49-F238E27FC236}">
                    <a16:creationId xmlns:a16="http://schemas.microsoft.com/office/drawing/2014/main" id="{91B8523F-709A-4D0A-8F68-20044C2BB174}"/>
                  </a:ext>
                </a:extLst>
              </p:cNvPr>
              <p:cNvSpPr>
                <a:spLocks noChangeShapeType="1"/>
              </p:cNvSpPr>
              <p:nvPr/>
            </p:nvSpPr>
            <p:spPr bwMode="auto">
              <a:xfrm>
                <a:off x="7664689" y="3921045"/>
                <a:ext cx="698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2" name="Line 438">
                <a:extLst>
                  <a:ext uri="{FF2B5EF4-FFF2-40B4-BE49-F238E27FC236}">
                    <a16:creationId xmlns:a16="http://schemas.microsoft.com/office/drawing/2014/main" id="{4387359B-D206-4D8A-A77D-D6A9FDCFC2A1}"/>
                  </a:ext>
                </a:extLst>
              </p:cNvPr>
              <p:cNvSpPr>
                <a:spLocks noChangeShapeType="1"/>
              </p:cNvSpPr>
              <p:nvPr/>
            </p:nvSpPr>
            <p:spPr bwMode="auto">
              <a:xfrm>
                <a:off x="7698026" y="3892470"/>
                <a:ext cx="365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pic>
        <p:nvPicPr>
          <p:cNvPr id="241" name="Image 240">
            <a:extLst>
              <a:ext uri="{FF2B5EF4-FFF2-40B4-BE49-F238E27FC236}">
                <a16:creationId xmlns:a16="http://schemas.microsoft.com/office/drawing/2014/main" id="{72D4E237-AB35-4E74-8930-F470A97175C4}"/>
              </a:ext>
            </a:extLst>
          </p:cNvPr>
          <p:cNvPicPr>
            <a:picLocks noChangeAspect="1"/>
          </p:cNvPicPr>
          <p:nvPr/>
        </p:nvPicPr>
        <p:blipFill>
          <a:blip r:embed="rId7"/>
          <a:stretch>
            <a:fillRect/>
          </a:stretch>
        </p:blipFill>
        <p:spPr>
          <a:xfrm>
            <a:off x="4594870" y="2601343"/>
            <a:ext cx="664102" cy="581090"/>
          </a:xfrm>
          <a:prstGeom prst="rect">
            <a:avLst/>
          </a:prstGeom>
        </p:spPr>
      </p:pic>
      <p:sp>
        <p:nvSpPr>
          <p:cNvPr id="242" name="ZoneTexte 241"/>
          <p:cNvSpPr txBox="1"/>
          <p:nvPr/>
        </p:nvSpPr>
        <p:spPr>
          <a:xfrm>
            <a:off x="3702747" y="2187755"/>
            <a:ext cx="7582322" cy="738664"/>
          </a:xfrm>
          <a:prstGeom prst="rect">
            <a:avLst/>
          </a:prstGeom>
          <a:noFill/>
        </p:spPr>
        <p:txBody>
          <a:bodyPr wrap="square" rtlCol="0">
            <a:spAutoFit/>
          </a:bodyPr>
          <a:lstStyle/>
          <a:p>
            <a:pPr algn="ctr"/>
            <a:r>
              <a:rPr lang="fr-FR" dirty="0" smtClean="0">
                <a:solidFill>
                  <a:schemeClr val="tx1">
                    <a:lumMod val="65000"/>
                    <a:lumOff val="35000"/>
                  </a:schemeClr>
                </a:solidFill>
                <a:latin typeface="Montserrat Medium" panose="00000600000000000000" pitchFamily="2" charset="0"/>
              </a:rPr>
              <a:t>Si le client ou le prospect </a:t>
            </a:r>
            <a:r>
              <a:rPr lang="fr-FR" sz="2400" b="1" dirty="0" smtClean="0">
                <a:solidFill>
                  <a:srgbClr val="C00000"/>
                </a:solidFill>
                <a:latin typeface="Montserrat Medium" panose="00000600000000000000" pitchFamily="2" charset="0"/>
              </a:rPr>
              <a:t>CUMULE</a:t>
            </a:r>
            <a:r>
              <a:rPr lang="fr-FR" dirty="0" smtClean="0">
                <a:solidFill>
                  <a:schemeClr val="tx1">
                    <a:lumMod val="65000"/>
                    <a:lumOff val="35000"/>
                  </a:schemeClr>
                </a:solidFill>
                <a:latin typeface="Montserrat Medium" panose="00000600000000000000" pitchFamily="2" charset="0"/>
              </a:rPr>
              <a:t> ces facteurs de risques, </a:t>
            </a:r>
            <a:r>
              <a:rPr lang="fr-FR" sz="1600" i="1" u="sng" dirty="0" smtClean="0">
                <a:solidFill>
                  <a:srgbClr val="C00000"/>
                </a:solidFill>
                <a:latin typeface="Montserrat Medium" panose="00000600000000000000" pitchFamily="2" charset="0"/>
              </a:rPr>
              <a:t>un facteur </a:t>
            </a:r>
            <a:r>
              <a:rPr lang="fr-FR" i="1" u="sng" dirty="0" smtClean="0">
                <a:solidFill>
                  <a:srgbClr val="C00000"/>
                </a:solidFill>
                <a:latin typeface="Montserrat Medium" panose="00000600000000000000" pitchFamily="2" charset="0"/>
              </a:rPr>
              <a:t>seul</a:t>
            </a:r>
            <a:r>
              <a:rPr lang="fr-FR" sz="1600" i="1" u="sng" dirty="0" smtClean="0">
                <a:solidFill>
                  <a:srgbClr val="C00000"/>
                </a:solidFill>
                <a:latin typeface="Montserrat Medium" panose="00000600000000000000" pitchFamily="2" charset="0"/>
              </a:rPr>
              <a:t> </a:t>
            </a:r>
            <a:r>
              <a:rPr lang="fr-FR" sz="1600" i="1" dirty="0" smtClean="0">
                <a:solidFill>
                  <a:schemeClr val="tx1">
                    <a:lumMod val="65000"/>
                    <a:lumOff val="35000"/>
                  </a:schemeClr>
                </a:solidFill>
                <a:latin typeface="Montserrat Medium" panose="00000600000000000000" pitchFamily="2" charset="0"/>
              </a:rPr>
              <a:t>ne sera pas rédhibitoire  </a:t>
            </a:r>
            <a:endParaRPr lang="fr-FR" i="1" dirty="0">
              <a:solidFill>
                <a:schemeClr val="tx1">
                  <a:lumMod val="65000"/>
                  <a:lumOff val="35000"/>
                </a:schemeClr>
              </a:solidFill>
              <a:latin typeface="Montserrat Medium" panose="00000600000000000000" pitchFamily="2" charset="0"/>
            </a:endParaRPr>
          </a:p>
        </p:txBody>
      </p:sp>
    </p:spTree>
    <p:extLst>
      <p:ext uri="{BB962C8B-B14F-4D97-AF65-F5344CB8AC3E}">
        <p14:creationId xmlns:p14="http://schemas.microsoft.com/office/powerpoint/2010/main" val="165634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67691" y="5053916"/>
            <a:ext cx="6410811" cy="4753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05</a:t>
            </a:r>
            <a:endParaRPr lang="fr-FR" dirty="0"/>
          </a:p>
        </p:txBody>
      </p:sp>
      <p:pic>
        <p:nvPicPr>
          <p:cNvPr id="3" name="Image 2"/>
          <p:cNvPicPr>
            <a:picLocks noChangeAspect="1"/>
          </p:cNvPicPr>
          <p:nvPr/>
        </p:nvPicPr>
        <p:blipFill>
          <a:blip r:embed="rId2"/>
          <a:stretch>
            <a:fillRect/>
          </a:stretch>
        </p:blipFill>
        <p:spPr>
          <a:xfrm>
            <a:off x="4597403" y="1733732"/>
            <a:ext cx="7254869" cy="4590686"/>
          </a:xfrm>
          <a:prstGeom prst="rect">
            <a:avLst/>
          </a:prstGeom>
        </p:spPr>
      </p:pic>
    </p:spTree>
    <p:extLst>
      <p:ext uri="{BB962C8B-B14F-4D97-AF65-F5344CB8AC3E}">
        <p14:creationId xmlns:p14="http://schemas.microsoft.com/office/powerpoint/2010/main" val="21290563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7037068" y="5088598"/>
            <a:ext cx="4963301" cy="842615"/>
          </a:xfrm>
          <a:prstGeom prst="wedgeRoundRectCallout">
            <a:avLst>
              <a:gd name="adj1" fmla="val -61674"/>
              <a:gd name="adj2" fmla="val -25191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En plus pas besoin de « scan » </a:t>
            </a:r>
            <a:r>
              <a:rPr lang="fr-FR" sz="1600" b="1" dirty="0">
                <a:solidFill>
                  <a:srgbClr val="C00000"/>
                </a:solidFill>
              </a:rPr>
              <a:t>une photo du document</a:t>
            </a:r>
            <a:r>
              <a:rPr lang="fr-FR" sz="1600" dirty="0" smtClean="0">
                <a:solidFill>
                  <a:srgbClr val="FF0000"/>
                </a:solidFill>
              </a:rPr>
              <a:t> </a:t>
            </a:r>
            <a:r>
              <a:rPr lang="fr-FR" sz="1600" dirty="0" smtClean="0">
                <a:solidFill>
                  <a:schemeClr val="tx1"/>
                </a:solidFill>
              </a:rPr>
              <a:t>est suffisante</a:t>
            </a:r>
            <a:endParaRPr lang="fr-FR" sz="1600" dirty="0">
              <a:solidFill>
                <a:schemeClr val="tx1"/>
              </a:solidFill>
            </a:endParaRPr>
          </a:p>
        </p:txBody>
      </p:sp>
      <p:sp>
        <p:nvSpPr>
          <p:cNvPr id="3" name="Espace réservé du texte 2"/>
          <p:cNvSpPr>
            <a:spLocks noGrp="1"/>
          </p:cNvSpPr>
          <p:nvPr>
            <p:ph type="body" sz="quarter" idx="12"/>
          </p:nvPr>
        </p:nvSpPr>
        <p:spPr>
          <a:xfrm>
            <a:off x="607477" y="622259"/>
            <a:ext cx="10980738" cy="856619"/>
          </a:xfrm>
        </p:spPr>
        <p:txBody>
          <a:bodyPr/>
          <a:lstStyle/>
          <a:p>
            <a:r>
              <a:rPr lang="fr-FR" b="0" dirty="0" smtClean="0">
                <a:solidFill>
                  <a:schemeClr val="tx1"/>
                </a:solidFill>
              </a:rPr>
              <a:t>Le selfcare est opérationnel sur le crédit immobilier, le client est autonome et « maître » des délais de traitement </a:t>
            </a:r>
            <a:endParaRPr lang="fr-FR" b="0" dirty="0">
              <a:solidFill>
                <a:schemeClr val="tx1"/>
              </a:solidFill>
            </a:endParaRP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2189018" y="1503004"/>
            <a:ext cx="9696100" cy="646331"/>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Suis-je obligé de me déplacer pour vous déposer mes pièces et chaque facture tant pour le montage que pour les déblocages du prêt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452397" y="1526938"/>
            <a:ext cx="1428750" cy="1828800"/>
          </a:xfrm>
          <a:prstGeom prst="rect">
            <a:avLst/>
          </a:prstGeom>
        </p:spPr>
      </p:pic>
      <p:sp>
        <p:nvSpPr>
          <p:cNvPr id="14" name="Rectangle à coins arrondis 13"/>
          <p:cNvSpPr/>
          <p:nvPr/>
        </p:nvSpPr>
        <p:spPr>
          <a:xfrm>
            <a:off x="6921818" y="2708133"/>
            <a:ext cx="4963301" cy="623270"/>
          </a:xfrm>
          <a:prstGeom prst="wedgeRoundRectCallout">
            <a:avLst>
              <a:gd name="adj1" fmla="val -58369"/>
              <a:gd name="adj2" fmla="val 61560"/>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Absolument pas, Nous pouvons </a:t>
            </a:r>
            <a:r>
              <a:rPr lang="fr-FR" sz="1600" b="1" dirty="0">
                <a:solidFill>
                  <a:srgbClr val="C00000"/>
                </a:solidFill>
              </a:rPr>
              <a:t>tout faire à distance </a:t>
            </a:r>
          </a:p>
        </p:txBody>
      </p:sp>
      <p:sp>
        <p:nvSpPr>
          <p:cNvPr id="16" name="Rectangle à coins arrondis 15"/>
          <p:cNvSpPr/>
          <p:nvPr/>
        </p:nvSpPr>
        <p:spPr>
          <a:xfrm>
            <a:off x="6921818" y="3788693"/>
            <a:ext cx="4963301" cy="842615"/>
          </a:xfrm>
          <a:prstGeom prst="wedgeRoundRectCallout">
            <a:avLst>
              <a:gd name="adj1" fmla="val -58604"/>
              <a:gd name="adj2" fmla="val -97356"/>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Dès la </a:t>
            </a:r>
            <a:r>
              <a:rPr lang="fr-FR" sz="1600" b="1" dirty="0" smtClean="0">
                <a:solidFill>
                  <a:schemeClr val="tx1"/>
                </a:solidFill>
              </a:rPr>
              <a:t>simulation</a:t>
            </a:r>
            <a:r>
              <a:rPr lang="fr-FR" sz="1600" dirty="0" smtClean="0">
                <a:solidFill>
                  <a:schemeClr val="tx1"/>
                </a:solidFill>
              </a:rPr>
              <a:t> vous recevez le mail suivant qui vous invite à déposer en </a:t>
            </a:r>
            <a:r>
              <a:rPr lang="fr-FR" sz="1600" b="1" dirty="0" smtClean="0">
                <a:solidFill>
                  <a:srgbClr val="C00000"/>
                </a:solidFill>
              </a:rPr>
              <a:t>ligne les documents </a:t>
            </a:r>
            <a:r>
              <a:rPr lang="fr-FR" sz="1600" dirty="0" smtClean="0">
                <a:solidFill>
                  <a:schemeClr val="tx1"/>
                </a:solidFill>
              </a:rPr>
              <a:t>dans votre MSI sur DEI …</a:t>
            </a:r>
            <a:endParaRPr lang="fr-FR" sz="1600" dirty="0">
              <a:solidFill>
                <a:schemeClr val="tx1"/>
              </a:solidFill>
            </a:endParaRP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425" y="2373734"/>
            <a:ext cx="1828393" cy="449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5"/>
          <a:stretch>
            <a:fillRect/>
          </a:stretch>
        </p:blipFill>
        <p:spPr>
          <a:xfrm>
            <a:off x="2189018" y="2441338"/>
            <a:ext cx="2904406" cy="3987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4847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Le selfcare est opérationnel sur le crédit immobilier, le client est autonome et « maître » des délais de traitement </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1290436" y="1473715"/>
            <a:ext cx="9696100" cy="369332"/>
          </a:xfrm>
          <a:prstGeom prst="rect">
            <a:avLst/>
          </a:prstGeom>
          <a:noFill/>
        </p:spPr>
        <p:txBody>
          <a:bodyPr wrap="square" rtlCol="0">
            <a:spAutoFit/>
          </a:bodyPr>
          <a:lstStyle/>
          <a:p>
            <a:pPr algn="ctr"/>
            <a:r>
              <a:rPr lang="fr-FR" dirty="0" smtClean="0">
                <a:solidFill>
                  <a:schemeClr val="tx1">
                    <a:lumMod val="65000"/>
                    <a:lumOff val="35000"/>
                  </a:schemeClr>
                </a:solidFill>
                <a:latin typeface="Montserrat Medium" panose="00000600000000000000" pitchFamily="2" charset="0"/>
              </a:rPr>
              <a:t>« Dois je vous prévenir ensuite par mail téléphone …? »</a:t>
            </a:r>
            <a:endParaRPr lang="fr-FR" dirty="0">
              <a:solidFill>
                <a:schemeClr val="tx1">
                  <a:lumMod val="65000"/>
                  <a:lumOff val="35000"/>
                </a:schemeClr>
              </a:solidFill>
              <a:latin typeface="Montserrat Medium" panose="00000600000000000000" pitchFamily="2" charset="0"/>
            </a:endParaRPr>
          </a:p>
        </p:txBody>
      </p:sp>
      <p:pic>
        <p:nvPicPr>
          <p:cNvPr id="13" name="Image 12"/>
          <p:cNvPicPr>
            <a:picLocks noChangeAspect="1"/>
          </p:cNvPicPr>
          <p:nvPr/>
        </p:nvPicPr>
        <p:blipFill rotWithShape="1">
          <a:blip r:embed="rId2">
            <a:extLst>
              <a:ext uri="{BEBA8EAE-BF5A-486C-A8C5-ECC9F3942E4B}">
                <a14:imgProps xmlns:a14="http://schemas.microsoft.com/office/drawing/2010/main">
                  <a14:imgLayer r:embed="rId3">
                    <a14:imgEffect>
                      <a14:backgroundRemoval t="8238" b="46682" l="49492" r="74746"/>
                    </a14:imgEffect>
                  </a14:imgLayer>
                </a14:imgProps>
              </a:ext>
            </a:extLst>
          </a:blip>
          <a:srcRect l="49326" t="4029" r="25253" b="52041"/>
          <a:stretch/>
        </p:blipFill>
        <p:spPr>
          <a:xfrm>
            <a:off x="452397" y="1526938"/>
            <a:ext cx="1428750" cy="1828800"/>
          </a:xfrm>
          <a:prstGeom prst="rect">
            <a:avLst/>
          </a:prstGeom>
        </p:spPr>
      </p:pic>
      <p:sp>
        <p:nvSpPr>
          <p:cNvPr id="14" name="Rectangle à coins arrondis 13"/>
          <p:cNvSpPr/>
          <p:nvPr/>
        </p:nvSpPr>
        <p:spPr>
          <a:xfrm>
            <a:off x="2218573" y="1976651"/>
            <a:ext cx="7758545" cy="623270"/>
          </a:xfrm>
          <a:prstGeom prst="wedgeRoundRectCallout">
            <a:avLst>
              <a:gd name="adj1" fmla="val 58611"/>
              <a:gd name="adj2" fmla="val 1710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Absolument pas, je suis </a:t>
            </a:r>
            <a:r>
              <a:rPr lang="fr-FR" sz="1600" b="1" dirty="0" smtClean="0">
                <a:solidFill>
                  <a:srgbClr val="FF0000"/>
                </a:solidFill>
              </a:rPr>
              <a:t>informée</a:t>
            </a:r>
            <a:r>
              <a:rPr lang="fr-FR" sz="1600" dirty="0" smtClean="0">
                <a:solidFill>
                  <a:schemeClr val="tx1"/>
                </a:solidFill>
              </a:rPr>
              <a:t> en temps réel, nous nous occupons de tout ….</a:t>
            </a:r>
            <a:endParaRPr lang="fr-FR" sz="1600" b="1" dirty="0">
              <a:solidFill>
                <a:srgbClr val="C00000"/>
              </a:solidFill>
            </a:endParaRP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7278" y="1398689"/>
            <a:ext cx="1828393" cy="522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7800109" y="3620165"/>
            <a:ext cx="1205346" cy="16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5"/>
          <a:stretch>
            <a:fillRect/>
          </a:stretch>
        </p:blipFill>
        <p:spPr>
          <a:xfrm>
            <a:off x="2299855" y="3117876"/>
            <a:ext cx="7677263" cy="3249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872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66422" y="5427989"/>
            <a:ext cx="6410811" cy="4753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06</a:t>
            </a:r>
            <a:endParaRPr lang="fr-FR" dirty="0"/>
          </a:p>
        </p:txBody>
      </p:sp>
      <p:pic>
        <p:nvPicPr>
          <p:cNvPr id="3" name="Image 2"/>
          <p:cNvPicPr>
            <a:picLocks noChangeAspect="1"/>
          </p:cNvPicPr>
          <p:nvPr/>
        </p:nvPicPr>
        <p:blipFill>
          <a:blip r:embed="rId2"/>
          <a:stretch>
            <a:fillRect/>
          </a:stretch>
        </p:blipFill>
        <p:spPr>
          <a:xfrm>
            <a:off x="4735949" y="1803004"/>
            <a:ext cx="7254869" cy="4590686"/>
          </a:xfrm>
          <a:prstGeom prst="rect">
            <a:avLst/>
          </a:prstGeom>
        </p:spPr>
      </p:pic>
    </p:spTree>
    <p:extLst>
      <p:ext uri="{BB962C8B-B14F-4D97-AF65-F5344CB8AC3E}">
        <p14:creationId xmlns:p14="http://schemas.microsoft.com/office/powerpoint/2010/main" val="2156007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6935668" y="5297973"/>
            <a:ext cx="4963301" cy="842615"/>
          </a:xfrm>
          <a:prstGeom prst="wedgeRoundRectCallout">
            <a:avLst>
              <a:gd name="adj1" fmla="val -69211"/>
              <a:gd name="adj2" fmla="val -36536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mets le </a:t>
            </a:r>
            <a:r>
              <a:rPr lang="fr-FR" sz="1600" b="1" dirty="0" smtClean="0">
                <a:solidFill>
                  <a:srgbClr val="FF0000"/>
                </a:solidFill>
              </a:rPr>
              <a:t>n° « F » du dossier </a:t>
            </a:r>
            <a:r>
              <a:rPr lang="fr-FR" sz="1600" dirty="0" smtClean="0">
                <a:solidFill>
                  <a:schemeClr val="tx1"/>
                </a:solidFill>
              </a:rPr>
              <a:t>en zone commentaire lors de la prise de RDV, et si j’ai </a:t>
            </a:r>
            <a:r>
              <a:rPr lang="fr-FR" sz="1600" dirty="0" smtClean="0">
                <a:solidFill>
                  <a:srgbClr val="FF0000"/>
                </a:solidFill>
              </a:rPr>
              <a:t>deux dossiers,</a:t>
            </a:r>
            <a:r>
              <a:rPr lang="fr-FR" sz="1600" dirty="0" smtClean="0">
                <a:solidFill>
                  <a:schemeClr val="tx1"/>
                </a:solidFill>
              </a:rPr>
              <a:t> je prends </a:t>
            </a:r>
            <a:r>
              <a:rPr lang="fr-FR" sz="1600" dirty="0" smtClean="0">
                <a:solidFill>
                  <a:srgbClr val="FF0000"/>
                </a:solidFill>
              </a:rPr>
              <a:t>deux rdv </a:t>
            </a:r>
            <a:r>
              <a:rPr lang="fr-FR" sz="1600" dirty="0" smtClean="0">
                <a:solidFill>
                  <a:schemeClr val="tx1"/>
                </a:solidFill>
              </a:rPr>
              <a:t>d’affilée</a:t>
            </a:r>
            <a:endParaRPr lang="fr-FR" sz="1600" dirty="0">
              <a:solidFill>
                <a:schemeClr val="tx1"/>
              </a:solidFill>
            </a:endParaRPr>
          </a:p>
        </p:txBody>
      </p:sp>
      <p:sp>
        <p:nvSpPr>
          <p:cNvPr id="16" name="Rectangle à coins arrondis 15"/>
          <p:cNvSpPr/>
          <p:nvPr/>
        </p:nvSpPr>
        <p:spPr>
          <a:xfrm>
            <a:off x="6935668" y="4296025"/>
            <a:ext cx="4963301" cy="842615"/>
          </a:xfrm>
          <a:prstGeom prst="wedgeRoundRectCallout">
            <a:avLst>
              <a:gd name="adj1" fmla="val -67537"/>
              <a:gd name="adj2" fmla="val -24040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prends </a:t>
            </a:r>
            <a:r>
              <a:rPr lang="fr-FR" sz="1600" b="1" dirty="0" smtClean="0">
                <a:solidFill>
                  <a:srgbClr val="FF0000"/>
                </a:solidFill>
              </a:rPr>
              <a:t>rdv téléphonique </a:t>
            </a:r>
            <a:r>
              <a:rPr lang="fr-FR" sz="1600" dirty="0" smtClean="0">
                <a:solidFill>
                  <a:schemeClr val="tx1"/>
                </a:solidFill>
              </a:rPr>
              <a:t>avec les équipes de </a:t>
            </a:r>
            <a:r>
              <a:rPr lang="fr-FR" sz="1600" b="1" dirty="0" smtClean="0">
                <a:solidFill>
                  <a:schemeClr val="tx1"/>
                </a:solidFill>
              </a:rPr>
              <a:t>Valérie</a:t>
            </a:r>
            <a:r>
              <a:rPr lang="fr-FR" sz="1600" dirty="0" smtClean="0">
                <a:solidFill>
                  <a:schemeClr val="tx1"/>
                </a:solidFill>
              </a:rPr>
              <a:t> </a:t>
            </a:r>
            <a:r>
              <a:rPr lang="fr-FR" sz="1600" b="1" dirty="0" smtClean="0">
                <a:solidFill>
                  <a:schemeClr val="tx1"/>
                </a:solidFill>
              </a:rPr>
              <a:t>Stark</a:t>
            </a:r>
            <a:r>
              <a:rPr lang="fr-FR" sz="1600" dirty="0" smtClean="0">
                <a:solidFill>
                  <a:schemeClr val="tx1"/>
                </a:solidFill>
              </a:rPr>
              <a:t> pour dépt </a:t>
            </a:r>
            <a:r>
              <a:rPr lang="fr-FR" sz="1600" dirty="0" smtClean="0">
                <a:solidFill>
                  <a:srgbClr val="FF0000"/>
                </a:solidFill>
              </a:rPr>
              <a:t>57-88-67-68</a:t>
            </a:r>
            <a:r>
              <a:rPr lang="fr-FR" sz="1600" dirty="0" smtClean="0">
                <a:solidFill>
                  <a:schemeClr val="tx1"/>
                </a:solidFill>
              </a:rPr>
              <a:t> et </a:t>
            </a:r>
          </a:p>
          <a:p>
            <a:pPr algn="ctr"/>
            <a:r>
              <a:rPr lang="fr-FR" sz="1600" b="1" dirty="0" smtClean="0">
                <a:solidFill>
                  <a:schemeClr val="tx1"/>
                </a:solidFill>
              </a:rPr>
              <a:t>Olivier</a:t>
            </a:r>
            <a:r>
              <a:rPr lang="fr-FR" sz="1600" dirty="0" smtClean="0">
                <a:solidFill>
                  <a:schemeClr val="tx1"/>
                </a:solidFill>
              </a:rPr>
              <a:t> </a:t>
            </a:r>
            <a:r>
              <a:rPr lang="fr-FR" sz="1600" b="1" dirty="0" smtClean="0">
                <a:solidFill>
                  <a:schemeClr val="tx1"/>
                </a:solidFill>
              </a:rPr>
              <a:t>Barthélémy</a:t>
            </a:r>
            <a:r>
              <a:rPr lang="fr-FR" sz="1600" dirty="0" smtClean="0">
                <a:solidFill>
                  <a:schemeClr val="tx1"/>
                </a:solidFill>
              </a:rPr>
              <a:t> pour les </a:t>
            </a:r>
            <a:r>
              <a:rPr lang="fr-FR" sz="1600" dirty="0" smtClean="0">
                <a:solidFill>
                  <a:srgbClr val="FF0000"/>
                </a:solidFill>
              </a:rPr>
              <a:t>54-55-51-08-10-52</a:t>
            </a:r>
            <a:endParaRPr lang="fr-FR" sz="1600" dirty="0">
              <a:solidFill>
                <a:srgbClr val="FF0000"/>
              </a:solidFill>
            </a:endParaRPr>
          </a:p>
        </p:txBody>
      </p:sp>
      <p:sp>
        <p:nvSpPr>
          <p:cNvPr id="18" name="Rectangle à coins arrondis 17"/>
          <p:cNvSpPr/>
          <p:nvPr/>
        </p:nvSpPr>
        <p:spPr>
          <a:xfrm>
            <a:off x="6935665" y="3475164"/>
            <a:ext cx="4963301" cy="623270"/>
          </a:xfrm>
          <a:prstGeom prst="wedgeRoundRectCallout">
            <a:avLst>
              <a:gd name="adj1" fmla="val -65069"/>
              <a:gd name="adj2" fmla="val -16072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a:t>
            </a:r>
            <a:r>
              <a:rPr lang="fr-FR" sz="1600" b="1" dirty="0" smtClean="0">
                <a:solidFill>
                  <a:srgbClr val="FF0000"/>
                </a:solidFill>
              </a:rPr>
              <a:t>ne transfère plus </a:t>
            </a:r>
            <a:r>
              <a:rPr lang="fr-FR" sz="1600" dirty="0" smtClean="0">
                <a:solidFill>
                  <a:schemeClr val="tx1"/>
                </a:solidFill>
              </a:rPr>
              <a:t>mon dossier sous MYC, c’est important de s’en souvenir et surtout plus rapide </a:t>
            </a:r>
            <a:endParaRPr lang="fr-FR" sz="1600" b="1" dirty="0">
              <a:solidFill>
                <a:srgbClr val="C00000"/>
              </a:solidFill>
            </a:endParaRPr>
          </a:p>
        </p:txBody>
      </p:sp>
      <p:sp>
        <p:nvSpPr>
          <p:cNvPr id="13" name="Rectangle à coins arrondis 12"/>
          <p:cNvSpPr/>
          <p:nvPr/>
        </p:nvSpPr>
        <p:spPr>
          <a:xfrm>
            <a:off x="6935665" y="1991982"/>
            <a:ext cx="4963301" cy="623270"/>
          </a:xfrm>
          <a:prstGeom prst="wedgeRoundRectCallout">
            <a:avLst>
              <a:gd name="adj1" fmla="val -66743"/>
              <a:gd name="adj2" fmla="val 50445"/>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Je </a:t>
            </a:r>
            <a:r>
              <a:rPr lang="fr-FR" sz="1600" b="1" dirty="0" smtClean="0">
                <a:solidFill>
                  <a:srgbClr val="FF0000"/>
                </a:solidFill>
              </a:rPr>
              <a:t>ne prends RDV que si mon dossier est finalisé, </a:t>
            </a:r>
            <a:r>
              <a:rPr lang="fr-FR" sz="1600" dirty="0">
                <a:solidFill>
                  <a:schemeClr val="tx1"/>
                </a:solidFill>
              </a:rPr>
              <a:t>assurances et garanties validées</a:t>
            </a:r>
          </a:p>
        </p:txBody>
      </p:sp>
      <p:sp>
        <p:nvSpPr>
          <p:cNvPr id="3" name="Espace réservé du texte 2"/>
          <p:cNvSpPr>
            <a:spLocks noGrp="1"/>
          </p:cNvSpPr>
          <p:nvPr>
            <p:ph type="body" sz="quarter" idx="12"/>
          </p:nvPr>
        </p:nvSpPr>
        <p:spPr>
          <a:xfrm>
            <a:off x="607477" y="622259"/>
            <a:ext cx="10980738" cy="856619"/>
          </a:xfrm>
        </p:spPr>
        <p:txBody>
          <a:bodyPr/>
          <a:lstStyle/>
          <a:p>
            <a:r>
              <a:rPr lang="fr-FR" b="0" dirty="0">
                <a:solidFill>
                  <a:schemeClr val="tx1"/>
                </a:solidFill>
              </a:rPr>
              <a:t>Nos </a:t>
            </a:r>
            <a:r>
              <a:rPr lang="fr-FR" b="0" dirty="0" smtClean="0">
                <a:solidFill>
                  <a:schemeClr val="tx1"/>
                </a:solidFill>
              </a:rPr>
              <a:t>différents outils et process </a:t>
            </a:r>
            <a:r>
              <a:rPr lang="fr-FR" b="0" dirty="0">
                <a:solidFill>
                  <a:schemeClr val="tx1"/>
                </a:solidFill>
              </a:rPr>
              <a:t>nous offrent une réelle opportunité de répondre rapidement à nos prospects et clients</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1892115" y="1394699"/>
            <a:ext cx="9696100" cy="369332"/>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Grâce au contrôle interactif mon dossier </a:t>
            </a:r>
            <a:r>
              <a:rPr lang="fr-FR" b="1" u="sng" dirty="0" smtClean="0">
                <a:solidFill>
                  <a:srgbClr val="FF0000"/>
                </a:solidFill>
                <a:latin typeface="Montserrat Medium" panose="00000600000000000000" pitchFamily="2" charset="0"/>
              </a:rPr>
              <a:t>non</a:t>
            </a:r>
            <a:r>
              <a:rPr lang="fr-FR" b="1" dirty="0" smtClean="0">
                <a:solidFill>
                  <a:srgbClr val="FF0000"/>
                </a:solidFill>
                <a:latin typeface="Montserrat Medium" panose="00000600000000000000" pitchFamily="2" charset="0"/>
              </a:rPr>
              <a:t> Optilead </a:t>
            </a:r>
            <a:r>
              <a:rPr lang="fr-FR" dirty="0" smtClean="0">
                <a:solidFill>
                  <a:schemeClr val="tx1">
                    <a:lumMod val="65000"/>
                    <a:lumOff val="35000"/>
                  </a:schemeClr>
                </a:solidFill>
                <a:latin typeface="Montserrat Medium" panose="00000600000000000000" pitchFamily="2" charset="0"/>
              </a:rPr>
              <a:t>sera très vite édité » </a:t>
            </a:r>
            <a:endParaRPr lang="fr-FR" dirty="0">
              <a:solidFill>
                <a:schemeClr val="tx1">
                  <a:lumMod val="65000"/>
                  <a:lumOff val="35000"/>
                </a:schemeClr>
              </a:solidFill>
              <a:latin typeface="Montserrat Medium" panose="00000600000000000000" pitchFamily="2" charset="0"/>
            </a:endParaRPr>
          </a:p>
        </p:txBody>
      </p:sp>
      <p:sp>
        <p:nvSpPr>
          <p:cNvPr id="14" name="Rectangle à coins arrondis 13"/>
          <p:cNvSpPr/>
          <p:nvPr/>
        </p:nvSpPr>
        <p:spPr>
          <a:xfrm>
            <a:off x="6935665" y="2718393"/>
            <a:ext cx="4963301" cy="623270"/>
          </a:xfrm>
          <a:prstGeom prst="wedgeRoundRectCallout">
            <a:avLst>
              <a:gd name="adj1" fmla="val -68139"/>
              <a:gd name="adj2" fmla="val -40694"/>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Et avant de prendre RDV je vérifie avec un collègue mon  dossier, </a:t>
            </a:r>
            <a:r>
              <a:rPr lang="fr-FR" sz="1600" b="1" dirty="0" smtClean="0">
                <a:solidFill>
                  <a:srgbClr val="FF0000"/>
                </a:solidFill>
              </a:rPr>
              <a:t>je « check » tous les points</a:t>
            </a:r>
            <a:endParaRPr lang="fr-FR" sz="1600" b="1" dirty="0">
              <a:solidFill>
                <a:srgbClr val="FF0000"/>
              </a:solidFill>
            </a:endParaRPr>
          </a:p>
        </p:txBody>
      </p:sp>
      <p:pic>
        <p:nvPicPr>
          <p:cNvPr id="17" name="Picture 4" descr="Jeu de geste femme dessin animé Vecteur gratu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3369" y="1732837"/>
            <a:ext cx="1908773" cy="469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1068001" y="2093228"/>
            <a:ext cx="3308056" cy="4010413"/>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black">
                  <a:lumMod val="75000"/>
                  <a:lumOff val="25000"/>
                </a:prstClr>
              </a:solidFill>
              <a:latin typeface="Arial"/>
            </a:endParaRPr>
          </a:p>
        </p:txBody>
      </p:sp>
      <p:sp>
        <p:nvSpPr>
          <p:cNvPr id="6" name="Rectangle 5"/>
          <p:cNvSpPr/>
          <p:nvPr/>
        </p:nvSpPr>
        <p:spPr>
          <a:xfrm>
            <a:off x="1226883" y="2182056"/>
            <a:ext cx="2990291" cy="3921586"/>
          </a:xfrm>
          <a:prstGeom prst="rect">
            <a:avLst/>
          </a:prstGeom>
        </p:spPr>
        <p:txBody>
          <a:bodyPr wrap="square">
            <a:spAutoFit/>
          </a:bodyPr>
          <a:lstStyle/>
          <a:p>
            <a:pPr algn="ctr">
              <a:spcBef>
                <a:spcPts val="450"/>
              </a:spcBef>
              <a:defRPr/>
            </a:pPr>
            <a:r>
              <a:rPr lang="fr-FR" b="1" dirty="0" smtClean="0">
                <a:solidFill>
                  <a:srgbClr val="C00000"/>
                </a:solidFill>
              </a:rPr>
              <a:t>C’est quoi Le </a:t>
            </a:r>
            <a:r>
              <a:rPr lang="fr-FR" b="1" dirty="0">
                <a:solidFill>
                  <a:srgbClr val="C00000"/>
                </a:solidFill>
              </a:rPr>
              <a:t>contrôle </a:t>
            </a:r>
            <a:r>
              <a:rPr lang="fr-FR" b="1" dirty="0" smtClean="0">
                <a:solidFill>
                  <a:srgbClr val="C00000"/>
                </a:solidFill>
              </a:rPr>
              <a:t>interactif </a:t>
            </a:r>
          </a:p>
          <a:p>
            <a:pPr marL="285750" indent="-285750" algn="just">
              <a:spcBef>
                <a:spcPts val="450"/>
              </a:spcBef>
              <a:buFont typeface="Arial" panose="020B0604020202020204" pitchFamily="34" charset="0"/>
              <a:buChar char="•"/>
              <a:defRPr/>
            </a:pPr>
            <a:r>
              <a:rPr lang="fr-FR" sz="1600" dirty="0" smtClean="0"/>
              <a:t>Un </a:t>
            </a:r>
            <a:r>
              <a:rPr lang="fr-FR" sz="1600" dirty="0"/>
              <a:t>échange </a:t>
            </a:r>
            <a:r>
              <a:rPr lang="fr-FR" sz="1600" b="1" dirty="0"/>
              <a:t>téléphonique</a:t>
            </a:r>
            <a:r>
              <a:rPr lang="fr-FR" sz="1600" dirty="0"/>
              <a:t> de 30 minutes </a:t>
            </a:r>
            <a:r>
              <a:rPr lang="fr-FR" sz="1600" b="1" dirty="0"/>
              <a:t>initié par le conseiller</a:t>
            </a:r>
            <a:r>
              <a:rPr lang="fr-FR" sz="1600" dirty="0"/>
              <a:t> avec un expert de la Direction </a:t>
            </a:r>
            <a:r>
              <a:rPr lang="fr-FR" sz="1600" dirty="0" smtClean="0"/>
              <a:t>Crédit</a:t>
            </a:r>
          </a:p>
          <a:p>
            <a:pPr marL="285750" indent="-285750" algn="just">
              <a:spcBef>
                <a:spcPts val="450"/>
              </a:spcBef>
              <a:buFont typeface="Arial" panose="020B0604020202020204" pitchFamily="34" charset="0"/>
              <a:buChar char="•"/>
              <a:defRPr/>
            </a:pPr>
            <a:endParaRPr lang="fr-FR" sz="1600" dirty="0"/>
          </a:p>
          <a:p>
            <a:pPr marL="285750" indent="-285750" algn="just">
              <a:spcBef>
                <a:spcPts val="450"/>
              </a:spcBef>
              <a:buFont typeface="Arial" panose="020B0604020202020204" pitchFamily="34" charset="0"/>
              <a:buChar char="•"/>
              <a:defRPr/>
            </a:pPr>
            <a:r>
              <a:rPr lang="fr-FR" sz="1600" dirty="0"/>
              <a:t>Le contrôle du dossier avec un partage d’écran</a:t>
            </a:r>
            <a:r>
              <a:rPr lang="fr-FR" sz="1600" dirty="0" smtClean="0"/>
              <a:t>.</a:t>
            </a:r>
          </a:p>
          <a:p>
            <a:pPr marL="285750" indent="-285750" algn="just">
              <a:spcBef>
                <a:spcPts val="450"/>
              </a:spcBef>
              <a:buFont typeface="Arial" panose="020B0604020202020204" pitchFamily="34" charset="0"/>
              <a:buChar char="•"/>
              <a:defRPr/>
            </a:pPr>
            <a:endParaRPr lang="fr-FR" sz="1600" dirty="0"/>
          </a:p>
          <a:p>
            <a:pPr marL="285750" indent="-285750" algn="just">
              <a:spcBef>
                <a:spcPts val="450"/>
              </a:spcBef>
              <a:buFont typeface="Arial" panose="020B0604020202020204" pitchFamily="34" charset="0"/>
              <a:buChar char="•"/>
              <a:defRPr/>
            </a:pPr>
            <a:r>
              <a:rPr lang="fr-FR" sz="1600" dirty="0"/>
              <a:t>S’il n’y a pas d’anomalies, l’</a:t>
            </a:r>
            <a:r>
              <a:rPr lang="fr-FR" sz="1600" b="1" dirty="0"/>
              <a:t>édition des offres </a:t>
            </a:r>
            <a:r>
              <a:rPr lang="fr-FR" sz="1600" b="1" dirty="0">
                <a:solidFill>
                  <a:srgbClr val="FF0000"/>
                </a:solidFill>
              </a:rPr>
              <a:t>à l’issue du RDV</a:t>
            </a:r>
            <a:r>
              <a:rPr lang="fr-FR" sz="1600" dirty="0"/>
              <a:t> par le Middle Office.</a:t>
            </a:r>
          </a:p>
        </p:txBody>
      </p:sp>
    </p:spTree>
    <p:extLst>
      <p:ext uri="{BB962C8B-B14F-4D97-AF65-F5344CB8AC3E}">
        <p14:creationId xmlns:p14="http://schemas.microsoft.com/office/powerpoint/2010/main" val="199965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8"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43430" y="6014477"/>
            <a:ext cx="6410811" cy="4753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07</a:t>
            </a:r>
            <a:endParaRPr lang="fr-FR" dirty="0"/>
          </a:p>
        </p:txBody>
      </p:sp>
      <p:pic>
        <p:nvPicPr>
          <p:cNvPr id="3" name="Image 2"/>
          <p:cNvPicPr>
            <a:picLocks noChangeAspect="1"/>
          </p:cNvPicPr>
          <p:nvPr/>
        </p:nvPicPr>
        <p:blipFill>
          <a:blip r:embed="rId2"/>
          <a:stretch>
            <a:fillRect/>
          </a:stretch>
        </p:blipFill>
        <p:spPr>
          <a:xfrm>
            <a:off x="4621402" y="1965363"/>
            <a:ext cx="7254869" cy="4590686"/>
          </a:xfrm>
          <a:prstGeom prst="rect">
            <a:avLst/>
          </a:prstGeom>
        </p:spPr>
      </p:pic>
    </p:spTree>
    <p:extLst>
      <p:ext uri="{BB962C8B-B14F-4D97-AF65-F5344CB8AC3E}">
        <p14:creationId xmlns:p14="http://schemas.microsoft.com/office/powerpoint/2010/main" val="3715233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a:srcRect l="26559" t="76714" r="70068" b="17834"/>
          <a:stretch/>
        </p:blipFill>
        <p:spPr>
          <a:xfrm>
            <a:off x="2076880" y="3567172"/>
            <a:ext cx="975065" cy="483329"/>
          </a:xfrm>
          <a:prstGeom prst="rect">
            <a:avLst/>
          </a:prstGeom>
        </p:spPr>
      </p:pic>
      <p:pic>
        <p:nvPicPr>
          <p:cNvPr id="9" name="Image 8"/>
          <p:cNvPicPr>
            <a:picLocks noChangeAspect="1"/>
          </p:cNvPicPr>
          <p:nvPr/>
        </p:nvPicPr>
        <p:blipFill rotWithShape="1">
          <a:blip r:embed="rId2"/>
          <a:srcRect l="29786" t="77596" r="66275" b="17112"/>
          <a:stretch/>
        </p:blipFill>
        <p:spPr>
          <a:xfrm>
            <a:off x="1922299" y="3912720"/>
            <a:ext cx="1139036" cy="469322"/>
          </a:xfrm>
          <a:prstGeom prst="rect">
            <a:avLst/>
          </a:prstGeom>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52680" y="2347416"/>
            <a:ext cx="1107766" cy="865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texte 2"/>
          <p:cNvSpPr>
            <a:spLocks noGrp="1"/>
          </p:cNvSpPr>
          <p:nvPr>
            <p:ph type="body" sz="quarter" idx="12"/>
          </p:nvPr>
        </p:nvSpPr>
        <p:spPr>
          <a:xfrm>
            <a:off x="607477" y="622259"/>
            <a:ext cx="10980738" cy="856619"/>
          </a:xfrm>
        </p:spPr>
        <p:txBody>
          <a:bodyPr>
            <a:normAutofit fontScale="92500"/>
          </a:bodyPr>
          <a:lstStyle/>
          <a:p>
            <a:pPr algn="just"/>
            <a:r>
              <a:rPr lang="fr-FR" b="0" dirty="0">
                <a:solidFill>
                  <a:schemeClr val="tx1"/>
                </a:solidFill>
              </a:rPr>
              <a:t>Le crédit immobilier est un pilier de notre stratégie commerciale, c’est une activité rentable qui nous permet de conquérir, d’équiper et de fidéliser </a:t>
            </a:r>
            <a:r>
              <a:rPr lang="fr-FR" b="0" dirty="0" smtClean="0">
                <a:solidFill>
                  <a:schemeClr val="tx1"/>
                </a:solidFill>
              </a:rPr>
              <a:t>nos </a:t>
            </a:r>
            <a:r>
              <a:rPr lang="fr-FR" b="0" dirty="0">
                <a:solidFill>
                  <a:schemeClr val="tx1"/>
                </a:solidFill>
              </a:rPr>
              <a:t>clients </a:t>
            </a:r>
          </a:p>
          <a:p>
            <a:endParaRPr lang="fr-FR" dirty="0"/>
          </a:p>
        </p:txBody>
      </p:sp>
      <p:sp>
        <p:nvSpPr>
          <p:cNvPr id="4" name="Espace réservé du texte 3"/>
          <p:cNvSpPr>
            <a:spLocks noGrp="1"/>
          </p:cNvSpPr>
          <p:nvPr>
            <p:ph type="body" sz="quarter" idx="14"/>
          </p:nvPr>
        </p:nvSpPr>
        <p:spPr/>
        <p:txBody>
          <a:bodyPr/>
          <a:lstStyle/>
          <a:p>
            <a:r>
              <a:rPr lang="fr-FR" dirty="0"/>
              <a:t>Hdj du 1</a:t>
            </a:r>
            <a:r>
              <a:rPr lang="fr-FR" baseline="30000" dirty="0"/>
              <a:t>er</a:t>
            </a:r>
            <a:r>
              <a:rPr lang="fr-FR" dirty="0"/>
              <a:t> avril  2021</a:t>
            </a:r>
          </a:p>
          <a:p>
            <a:endParaRPr lang="fr-FR" dirty="0"/>
          </a:p>
        </p:txBody>
      </p:sp>
      <p:sp>
        <p:nvSpPr>
          <p:cNvPr id="2" name="ZoneTexte 1"/>
          <p:cNvSpPr txBox="1"/>
          <p:nvPr/>
        </p:nvSpPr>
        <p:spPr>
          <a:xfrm>
            <a:off x="2517063" y="1548171"/>
            <a:ext cx="9696100" cy="369332"/>
          </a:xfrm>
          <a:prstGeom prst="rect">
            <a:avLst/>
          </a:prstGeom>
          <a:noFill/>
        </p:spPr>
        <p:txBody>
          <a:bodyPr wrap="square" rtlCol="0">
            <a:spAutoFit/>
          </a:bodyPr>
          <a:lstStyle/>
          <a:p>
            <a:pPr algn="just"/>
            <a:r>
              <a:rPr lang="fr-FR" dirty="0" smtClean="0">
                <a:solidFill>
                  <a:schemeClr val="tx1">
                    <a:lumMod val="65000"/>
                    <a:lumOff val="35000"/>
                  </a:schemeClr>
                </a:solidFill>
                <a:latin typeface="Montserrat Medium" panose="00000600000000000000" pitchFamily="2" charset="0"/>
              </a:rPr>
              <a:t>« L’année 2021 verra apparaître un certain nombre de nouveautés  » </a:t>
            </a:r>
            <a:endParaRPr lang="fr-FR" dirty="0">
              <a:solidFill>
                <a:schemeClr val="tx1">
                  <a:lumMod val="65000"/>
                  <a:lumOff val="35000"/>
                </a:schemeClr>
              </a:solidFill>
              <a:latin typeface="Montserrat Medium" panose="00000600000000000000" pitchFamily="2" charset="0"/>
            </a:endParaRPr>
          </a:p>
        </p:txBody>
      </p:sp>
      <p:pic>
        <p:nvPicPr>
          <p:cNvPr id="17" name="Picture 4" descr="Jeu de geste femme dessin animé Vecteur grat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655" y="1217965"/>
            <a:ext cx="2101426" cy="5166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3112809" y="2504162"/>
            <a:ext cx="8053955" cy="2876229"/>
          </a:xfrm>
          <a:prstGeom prst="rect">
            <a:avLst/>
          </a:prstGeom>
          <a:solidFill>
            <a:srgbClr val="FBDCDD"/>
          </a:solidFill>
          <a:ln w="28575">
            <a:solidFill>
              <a:srgbClr val="FBDCDD"/>
            </a:solid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b="1" dirty="0">
                <a:solidFill>
                  <a:srgbClr val="C31632"/>
                </a:solidFill>
                <a:latin typeface="Arial"/>
              </a:rPr>
              <a:t>La nouvelle ADE </a:t>
            </a:r>
            <a:r>
              <a:rPr lang="fr-FR" b="1" dirty="0" smtClean="0">
                <a:solidFill>
                  <a:schemeClr val="tx1">
                    <a:lumMod val="50000"/>
                    <a:lumOff val="50000"/>
                  </a:schemeClr>
                </a:solidFill>
                <a:latin typeface="Arial"/>
              </a:rPr>
              <a:t>: </a:t>
            </a:r>
            <a:r>
              <a:rPr lang="fr-FR" dirty="0" smtClean="0">
                <a:solidFill>
                  <a:schemeClr val="tx1">
                    <a:lumMod val="50000"/>
                    <a:lumOff val="50000"/>
                  </a:schemeClr>
                </a:solidFill>
                <a:latin typeface="Arial"/>
              </a:rPr>
              <a:t>assurance des emprunteurs personnalisable, avec des âges limites de garantie repoussés, une tarification attractive</a:t>
            </a:r>
          </a:p>
          <a:p>
            <a:pPr marR="0" lvl="0" algn="just" defTabSz="914400" rtl="0" eaLnBrk="1" fontAlgn="auto" latinLnBrk="0" hangingPunct="1">
              <a:lnSpc>
                <a:spcPct val="100000"/>
              </a:lnSpc>
              <a:spcBef>
                <a:spcPts val="0"/>
              </a:spcBef>
              <a:spcAft>
                <a:spcPts val="0"/>
              </a:spcAft>
              <a:buClrTx/>
              <a:buSzTx/>
              <a:tabLst/>
              <a:defRPr/>
            </a:pPr>
            <a:endParaRPr lang="fr-FR" b="1" dirty="0">
              <a:solidFill>
                <a:schemeClr val="tx1">
                  <a:lumMod val="50000"/>
                  <a:lumOff val="50000"/>
                </a:schemeClr>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b="1" dirty="0">
              <a:solidFill>
                <a:srgbClr val="FF0000"/>
              </a:solidFill>
              <a:latin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b="1" dirty="0">
                <a:solidFill>
                  <a:srgbClr val="C31632"/>
                </a:solidFill>
                <a:latin typeface="Arial"/>
              </a:rPr>
              <a:t>Parcours Digital Courtiers </a:t>
            </a:r>
            <a:r>
              <a:rPr kumimoji="0" lang="fr-FR" b="1" i="0" u="none" strike="noStrike" kern="1200" cap="none" spc="0" normalizeH="0" baseline="0" noProof="0" dirty="0" smtClean="0">
                <a:ln>
                  <a:noFill/>
                </a:ln>
                <a:solidFill>
                  <a:schemeClr val="tx1">
                    <a:lumMod val="50000"/>
                    <a:lumOff val="50000"/>
                  </a:schemeClr>
                </a:solidFill>
                <a:effectLst/>
                <a:uLnTx/>
                <a:uFillTx/>
                <a:latin typeface="Arial"/>
              </a:rPr>
              <a:t>: </a:t>
            </a:r>
            <a:r>
              <a:rPr kumimoji="0" lang="fr-FR" i="0" u="none" strike="noStrike" kern="1200" cap="none" spc="0" normalizeH="0" baseline="0" noProof="0" dirty="0" smtClean="0">
                <a:ln>
                  <a:noFill/>
                </a:ln>
                <a:solidFill>
                  <a:schemeClr val="tx1">
                    <a:lumMod val="50000"/>
                    <a:lumOff val="50000"/>
                  </a:schemeClr>
                </a:solidFill>
                <a:effectLst/>
                <a:uLnTx/>
                <a:uFillTx/>
                <a:latin typeface="Arial"/>
              </a:rPr>
              <a:t>les</a:t>
            </a:r>
            <a:r>
              <a:rPr kumimoji="0" lang="fr-FR" i="0" u="none" strike="noStrike" kern="1200" cap="none" spc="0" normalizeH="0" noProof="0" dirty="0" smtClean="0">
                <a:ln>
                  <a:noFill/>
                </a:ln>
                <a:solidFill>
                  <a:schemeClr val="tx1">
                    <a:lumMod val="50000"/>
                    <a:lumOff val="50000"/>
                  </a:schemeClr>
                </a:solidFill>
                <a:effectLst/>
                <a:uLnTx/>
                <a:uFillTx/>
                <a:latin typeface="Arial"/>
              </a:rPr>
              <a:t> données saisies par le prescripteur (connaissance client par exemple) impactent directement la connaissance clients dans MYC, puis par la suite les pièces numérisées toujours par le courtier seront automatiquement importées dans le dossier DNC</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FR" b="1" baseline="0" dirty="0">
              <a:solidFill>
                <a:schemeClr val="tx1">
                  <a:lumMod val="50000"/>
                  <a:lumOff val="50000"/>
                </a:schemeClr>
              </a:solidFill>
              <a:latin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b="1" dirty="0">
                <a:solidFill>
                  <a:srgbClr val="C31632"/>
                </a:solidFill>
                <a:latin typeface="Arial"/>
              </a:rPr>
              <a:t>A</a:t>
            </a:r>
            <a:r>
              <a:rPr lang="fr-FR" dirty="0">
                <a:solidFill>
                  <a:schemeClr val="tx1">
                    <a:lumMod val="50000"/>
                    <a:lumOff val="50000"/>
                  </a:schemeClr>
                </a:solidFill>
                <a:latin typeface="Arial"/>
              </a:rPr>
              <a:t> venir également </a:t>
            </a:r>
            <a:r>
              <a:rPr lang="fr-FR" b="1" dirty="0">
                <a:solidFill>
                  <a:srgbClr val="C31632"/>
                </a:solidFill>
                <a:latin typeface="Arial"/>
              </a:rPr>
              <a:t>Optilead </a:t>
            </a:r>
            <a:r>
              <a:rPr lang="fr-FR" dirty="0">
                <a:solidFill>
                  <a:schemeClr val="tx1">
                    <a:lumMod val="50000"/>
                    <a:lumOff val="50000"/>
                  </a:schemeClr>
                </a:solidFill>
                <a:latin typeface="Arial"/>
              </a:rPr>
              <a:t>élargi et l’accès à </a:t>
            </a:r>
            <a:r>
              <a:rPr lang="fr-FR" b="1" dirty="0">
                <a:solidFill>
                  <a:srgbClr val="C31632"/>
                </a:solidFill>
                <a:latin typeface="Arial"/>
              </a:rPr>
              <a:t>E-</a:t>
            </a:r>
            <a:r>
              <a:rPr lang="fr-FR" b="1" dirty="0" err="1">
                <a:solidFill>
                  <a:srgbClr val="C31632"/>
                </a:solidFill>
                <a:latin typeface="Arial"/>
              </a:rPr>
              <a:t>déblo</a:t>
            </a:r>
            <a:r>
              <a:rPr kumimoji="0" lang="fr-FR" b="1" i="0" u="none" strike="noStrike" kern="1200" cap="none" spc="0" normalizeH="0" noProof="0" dirty="0" smtClean="0">
                <a:ln>
                  <a:noFill/>
                </a:ln>
                <a:solidFill>
                  <a:schemeClr val="tx1">
                    <a:lumMod val="50000"/>
                    <a:lumOff val="50000"/>
                  </a:schemeClr>
                </a:solidFill>
                <a:effectLst/>
                <a:uLnTx/>
                <a:uFillTx/>
                <a:latin typeface="Arial"/>
              </a:rPr>
              <a:t> </a:t>
            </a:r>
            <a:r>
              <a:rPr lang="fr-FR" dirty="0">
                <a:solidFill>
                  <a:schemeClr val="tx1">
                    <a:lumMod val="50000"/>
                    <a:lumOff val="50000"/>
                  </a:schemeClr>
                </a:solidFill>
                <a:latin typeface="Arial"/>
              </a:rPr>
              <a:t>pour le client </a:t>
            </a:r>
          </a:p>
        </p:txBody>
      </p:sp>
      <p:pic>
        <p:nvPicPr>
          <p:cNvPr id="10" name="Espace réservé pour une image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74676" b="-5510"/>
          <a:stretch/>
        </p:blipFill>
        <p:spPr bwMode="auto">
          <a:xfrm>
            <a:off x="2306753" y="4977748"/>
            <a:ext cx="517083" cy="48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9427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hlinkClick r:id="rId2"/>
          </p:cNvPr>
          <p:cNvSpPr/>
          <p:nvPr/>
        </p:nvSpPr>
        <p:spPr>
          <a:xfrm>
            <a:off x="8337821" y="3163119"/>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hlinkClick r:id="rId3"/>
          </p:cNvPr>
          <p:cNvSpPr/>
          <p:nvPr/>
        </p:nvSpPr>
        <p:spPr>
          <a:xfrm>
            <a:off x="4285274" y="3203824"/>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hlinkClick r:id="rId4"/>
          </p:cNvPr>
          <p:cNvSpPr/>
          <p:nvPr/>
        </p:nvSpPr>
        <p:spPr>
          <a:xfrm>
            <a:off x="597706" y="3154440"/>
            <a:ext cx="3037013" cy="2990944"/>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554183" y="1693473"/>
            <a:ext cx="10867312" cy="1088260"/>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3"/>
          <p:cNvSpPr>
            <a:spLocks noGrp="1"/>
          </p:cNvSpPr>
          <p:nvPr>
            <p:ph type="body" sz="quarter" idx="14"/>
          </p:nvPr>
        </p:nvSpPr>
        <p:spPr>
          <a:xfrm>
            <a:off x="4376057" y="137054"/>
            <a:ext cx="7300006" cy="231246"/>
          </a:xfrm>
        </p:spPr>
        <p:txBody>
          <a:bodyPr/>
          <a:lstStyle/>
          <a:p>
            <a:r>
              <a:rPr lang="fr-FR" dirty="0"/>
              <a:t>Hdj du </a:t>
            </a:r>
            <a:r>
              <a:rPr lang="fr-FR" dirty="0" smtClean="0"/>
              <a:t>1</a:t>
            </a:r>
            <a:r>
              <a:rPr lang="fr-FR" baseline="30000" dirty="0" smtClean="0"/>
              <a:t>er</a:t>
            </a:r>
            <a:r>
              <a:rPr lang="fr-FR" dirty="0" smtClean="0"/>
              <a:t> avril </a:t>
            </a:r>
            <a:r>
              <a:rPr lang="fr-FR" dirty="0"/>
              <a:t>2021</a:t>
            </a:r>
          </a:p>
        </p:txBody>
      </p:sp>
      <p:sp>
        <p:nvSpPr>
          <p:cNvPr id="3" name="Espace réservé du texte 2"/>
          <p:cNvSpPr>
            <a:spLocks noGrp="1"/>
          </p:cNvSpPr>
          <p:nvPr>
            <p:ph type="body" sz="quarter" idx="12"/>
          </p:nvPr>
        </p:nvSpPr>
        <p:spPr/>
        <p:txBody>
          <a:bodyPr>
            <a:normAutofit/>
          </a:bodyPr>
          <a:lstStyle/>
          <a:p>
            <a:pPr algn="just"/>
            <a:r>
              <a:rPr lang="fr-FR" dirty="0" smtClean="0"/>
              <a:t>Boite à outils </a:t>
            </a:r>
            <a:endParaRPr lang="fr-FR" dirty="0"/>
          </a:p>
        </p:txBody>
      </p:sp>
      <p:sp>
        <p:nvSpPr>
          <p:cNvPr id="11" name="ZoneTexte 10"/>
          <p:cNvSpPr txBox="1"/>
          <p:nvPr/>
        </p:nvSpPr>
        <p:spPr>
          <a:xfrm>
            <a:off x="582560" y="5037263"/>
            <a:ext cx="3037012" cy="646331"/>
          </a:xfrm>
          <a:prstGeom prst="rect">
            <a:avLst/>
          </a:prstGeom>
          <a:noFill/>
        </p:spPr>
        <p:txBody>
          <a:bodyPr wrap="square" rtlCol="0">
            <a:spAutoFit/>
          </a:bodyPr>
          <a:lstStyle/>
          <a:p>
            <a:pPr algn="ctr"/>
            <a:r>
              <a:rPr lang="fr-FR" dirty="0" smtClean="0">
                <a:solidFill>
                  <a:schemeClr val="tx1">
                    <a:lumMod val="75000"/>
                    <a:lumOff val="25000"/>
                  </a:schemeClr>
                </a:solidFill>
              </a:rPr>
              <a:t>L’assurance des emprunteurs</a:t>
            </a:r>
            <a:endParaRPr lang="fr-FR" dirty="0">
              <a:solidFill>
                <a:schemeClr val="tx1">
                  <a:lumMod val="75000"/>
                  <a:lumOff val="25000"/>
                </a:schemeClr>
              </a:solidFill>
            </a:endParaRPr>
          </a:p>
        </p:txBody>
      </p:sp>
      <p:sp>
        <p:nvSpPr>
          <p:cNvPr id="12" name="ZoneTexte 11"/>
          <p:cNvSpPr txBox="1"/>
          <p:nvPr/>
        </p:nvSpPr>
        <p:spPr>
          <a:xfrm>
            <a:off x="4450829" y="5008953"/>
            <a:ext cx="3040587" cy="646331"/>
          </a:xfrm>
          <a:prstGeom prst="rect">
            <a:avLst/>
          </a:prstGeom>
          <a:noFill/>
        </p:spPr>
        <p:txBody>
          <a:bodyPr wrap="square" rtlCol="0">
            <a:spAutoFit/>
          </a:bodyPr>
          <a:lstStyle/>
          <a:p>
            <a:pPr algn="ctr"/>
            <a:r>
              <a:rPr lang="fr-FR" dirty="0" smtClean="0">
                <a:solidFill>
                  <a:schemeClr val="tx1">
                    <a:lumMod val="75000"/>
                    <a:lumOff val="25000"/>
                  </a:schemeClr>
                </a:solidFill>
              </a:rPr>
              <a:t>Le mode opératoire des crédits immobiliers</a:t>
            </a:r>
            <a:endParaRPr lang="fr-FR" dirty="0">
              <a:solidFill>
                <a:schemeClr val="tx1">
                  <a:lumMod val="75000"/>
                  <a:lumOff val="25000"/>
                </a:schemeClr>
              </a:solidFill>
            </a:endParaRPr>
          </a:p>
        </p:txBody>
      </p:sp>
      <p:sp>
        <p:nvSpPr>
          <p:cNvPr id="13" name="ZoneTexte 12"/>
          <p:cNvSpPr txBox="1"/>
          <p:nvPr/>
        </p:nvSpPr>
        <p:spPr>
          <a:xfrm>
            <a:off x="8354892" y="5114512"/>
            <a:ext cx="3037013" cy="369332"/>
          </a:xfrm>
          <a:prstGeom prst="rect">
            <a:avLst/>
          </a:prstGeom>
          <a:noFill/>
        </p:spPr>
        <p:txBody>
          <a:bodyPr wrap="square" rtlCol="0">
            <a:spAutoFit/>
          </a:bodyPr>
          <a:lstStyle/>
          <a:p>
            <a:pPr algn="ctr"/>
            <a:r>
              <a:rPr lang="fr-FR" dirty="0" smtClean="0">
                <a:solidFill>
                  <a:schemeClr val="tx1">
                    <a:lumMod val="75000"/>
                    <a:lumOff val="25000"/>
                  </a:schemeClr>
                </a:solidFill>
              </a:rPr>
              <a:t>Les ateliers des décodeurs</a:t>
            </a:r>
            <a:endParaRPr lang="fr-FR" dirty="0">
              <a:solidFill>
                <a:schemeClr val="tx1">
                  <a:lumMod val="75000"/>
                  <a:lumOff val="25000"/>
                </a:schemeClr>
              </a:solidFill>
            </a:endParaRPr>
          </a:p>
        </p:txBody>
      </p:sp>
      <p:sp>
        <p:nvSpPr>
          <p:cNvPr id="14" name="ZoneTexte 13">
            <a:hlinkClick r:id="rId5"/>
          </p:cNvPr>
          <p:cNvSpPr txBox="1"/>
          <p:nvPr/>
        </p:nvSpPr>
        <p:spPr>
          <a:xfrm>
            <a:off x="2061806" y="2297871"/>
            <a:ext cx="8873456" cy="369332"/>
          </a:xfrm>
          <a:prstGeom prst="rect">
            <a:avLst/>
          </a:prstGeom>
          <a:noFill/>
        </p:spPr>
        <p:txBody>
          <a:bodyPr wrap="square" rtlCol="0">
            <a:spAutoFit/>
          </a:bodyPr>
          <a:lstStyle/>
          <a:p>
            <a:pPr algn="ctr"/>
            <a:r>
              <a:rPr lang="fr-FR" dirty="0" smtClean="0">
                <a:solidFill>
                  <a:srgbClr val="C00000"/>
                </a:solidFill>
              </a:rPr>
              <a:t> Particuliers &gt; Crédit immobilier</a:t>
            </a:r>
            <a:endParaRPr lang="fr-FR" dirty="0">
              <a:solidFill>
                <a:srgbClr val="C00000"/>
              </a:solidFill>
            </a:endParaRPr>
          </a:p>
        </p:txBody>
      </p:sp>
      <p:sp>
        <p:nvSpPr>
          <p:cNvPr id="15" name="ZoneTexte 14"/>
          <p:cNvSpPr txBox="1"/>
          <p:nvPr/>
        </p:nvSpPr>
        <p:spPr>
          <a:xfrm>
            <a:off x="695325" y="1737743"/>
            <a:ext cx="10696581" cy="369332"/>
          </a:xfrm>
          <a:prstGeom prst="rect">
            <a:avLst/>
          </a:prstGeom>
          <a:noFill/>
        </p:spPr>
        <p:txBody>
          <a:bodyPr wrap="square" rtlCol="0">
            <a:spAutoFit/>
          </a:bodyPr>
          <a:lstStyle/>
          <a:p>
            <a:pPr algn="ctr"/>
            <a:r>
              <a:rPr lang="fr-FR" dirty="0" smtClean="0">
                <a:solidFill>
                  <a:schemeClr val="tx1">
                    <a:lumMod val="75000"/>
                    <a:lumOff val="25000"/>
                  </a:schemeClr>
                </a:solidFill>
              </a:rPr>
              <a:t>Retrouvez l’ensemble des infos sur le </a:t>
            </a:r>
            <a:r>
              <a:rPr lang="fr-FR" b="1" dirty="0" smtClean="0">
                <a:solidFill>
                  <a:schemeClr val="tx1">
                    <a:lumMod val="75000"/>
                    <a:lumOff val="25000"/>
                  </a:schemeClr>
                </a:solidFill>
                <a:effectLst>
                  <a:outerShdw blurRad="38100" dist="38100" dir="2700000" algn="tl">
                    <a:srgbClr val="000000">
                      <a:alpha val="43137"/>
                    </a:srgbClr>
                  </a:outerShdw>
                </a:effectLst>
              </a:rPr>
              <a:t>Prêt immobilier </a:t>
            </a:r>
            <a:r>
              <a:rPr lang="fr-FR" dirty="0" smtClean="0">
                <a:solidFill>
                  <a:schemeClr val="tx1">
                    <a:lumMod val="75000"/>
                    <a:lumOff val="25000"/>
                  </a:schemeClr>
                </a:solidFill>
              </a:rPr>
              <a:t>dans votre Rubrique des Commerciaux : </a:t>
            </a:r>
            <a:endParaRPr lang="fr-FR" dirty="0">
              <a:solidFill>
                <a:schemeClr val="tx1">
                  <a:lumMod val="75000"/>
                  <a:lumOff val="25000"/>
                </a:schemeClr>
              </a:solidFill>
            </a:endParaRPr>
          </a:p>
        </p:txBody>
      </p:sp>
      <p:pic>
        <p:nvPicPr>
          <p:cNvPr id="7" name="Image 6">
            <a:hlinkClick r:id="rId6"/>
          </p:cNvPr>
          <p:cNvPicPr>
            <a:picLocks noChangeAspect="1"/>
          </p:cNvPicPr>
          <p:nvPr/>
        </p:nvPicPr>
        <p:blipFill>
          <a:blip r:embed="rId7">
            <a:clrChange>
              <a:clrFrom>
                <a:srgbClr val="FDF9FA"/>
              </a:clrFrom>
              <a:clrTo>
                <a:srgbClr val="FDF9FA">
                  <a:alpha val="0"/>
                </a:srgbClr>
              </a:clrTo>
            </a:clrChange>
          </a:blip>
          <a:stretch>
            <a:fillRect/>
          </a:stretch>
        </p:blipFill>
        <p:spPr>
          <a:xfrm>
            <a:off x="2701773" y="2248973"/>
            <a:ext cx="1674284" cy="400947"/>
          </a:xfrm>
          <a:prstGeom prst="rect">
            <a:avLst/>
          </a:prstGeom>
        </p:spPr>
      </p:pic>
      <p:pic>
        <p:nvPicPr>
          <p:cNvPr id="21" name="Image 20">
            <a:hlinkClick r:id="rId4"/>
          </p:cNvPr>
          <p:cNvPicPr>
            <a:picLocks noChangeAspect="1"/>
          </p:cNvPicPr>
          <p:nvPr/>
        </p:nvPicPr>
        <p:blipFill>
          <a:blip r:embed="rId8">
            <a:duotone>
              <a:prstClr val="black"/>
              <a:schemeClr val="accent1">
                <a:tint val="45000"/>
                <a:satMod val="400000"/>
              </a:schemeClr>
            </a:duotone>
          </a:blip>
          <a:stretch>
            <a:fillRect/>
          </a:stretch>
        </p:blipFill>
        <p:spPr>
          <a:xfrm rot="6121041" flipH="1" flipV="1">
            <a:off x="2656729" y="5113660"/>
            <a:ext cx="1454952" cy="1532795"/>
          </a:xfrm>
          <a:prstGeom prst="rect">
            <a:avLst/>
          </a:prstGeom>
          <a:effectLst>
            <a:outerShdw blurRad="50800" dist="38100" dir="8100000" algn="tr" rotWithShape="0">
              <a:prstClr val="black">
                <a:alpha val="40000"/>
              </a:prstClr>
            </a:outerShdw>
          </a:effectLst>
        </p:spPr>
      </p:pic>
      <p:pic>
        <p:nvPicPr>
          <p:cNvPr id="25" name="Image 24">
            <a:hlinkClick r:id="rId2"/>
          </p:cNvPr>
          <p:cNvPicPr>
            <a:picLocks noChangeAspect="1"/>
          </p:cNvPicPr>
          <p:nvPr/>
        </p:nvPicPr>
        <p:blipFill>
          <a:blip r:embed="rId8">
            <a:duotone>
              <a:prstClr val="black"/>
              <a:schemeClr val="accent1">
                <a:tint val="45000"/>
                <a:satMod val="400000"/>
              </a:schemeClr>
            </a:duotone>
          </a:blip>
          <a:stretch>
            <a:fillRect/>
          </a:stretch>
        </p:blipFill>
        <p:spPr>
          <a:xfrm rot="6121041" flipH="1" flipV="1">
            <a:off x="10440998" y="5113660"/>
            <a:ext cx="1454952" cy="1532795"/>
          </a:xfrm>
          <a:prstGeom prst="rect">
            <a:avLst/>
          </a:prstGeom>
          <a:effectLst>
            <a:outerShdw blurRad="50800" dist="38100" dir="8100000" algn="tr" rotWithShape="0">
              <a:prstClr val="black">
                <a:alpha val="40000"/>
              </a:prstClr>
            </a:outerShdw>
          </a:effectLst>
        </p:spPr>
      </p:pic>
      <p:pic>
        <p:nvPicPr>
          <p:cNvPr id="26" name="Image 25">
            <a:hlinkClick r:id="rId3"/>
          </p:cNvPr>
          <p:cNvPicPr>
            <a:picLocks noChangeAspect="1"/>
          </p:cNvPicPr>
          <p:nvPr/>
        </p:nvPicPr>
        <p:blipFill>
          <a:blip r:embed="rId8">
            <a:duotone>
              <a:prstClr val="black"/>
              <a:schemeClr val="accent1">
                <a:tint val="45000"/>
                <a:satMod val="400000"/>
              </a:schemeClr>
            </a:duotone>
          </a:blip>
          <a:stretch>
            <a:fillRect/>
          </a:stretch>
        </p:blipFill>
        <p:spPr>
          <a:xfrm rot="6121041" flipH="1" flipV="1">
            <a:off x="6540148" y="5220500"/>
            <a:ext cx="1454952" cy="1532795"/>
          </a:xfrm>
          <a:prstGeom prst="rect">
            <a:avLst/>
          </a:prstGeom>
          <a:effectLst>
            <a:outerShdw blurRad="50800" dist="38100" dir="8100000" algn="tr" rotWithShape="0">
              <a:prstClr val="black">
                <a:alpha val="40000"/>
              </a:prstClr>
            </a:outerShdw>
          </a:effectLst>
        </p:spPr>
      </p:pic>
      <p:pic>
        <p:nvPicPr>
          <p:cNvPr id="1026" name="Picture 2" descr="Tool box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384183" y="489975"/>
            <a:ext cx="1007722" cy="100772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hlinkClick r:id="rId4"/>
          </p:cNvPr>
          <p:cNvPicPr>
            <a:picLocks noChangeAspect="1"/>
          </p:cNvPicPr>
          <p:nvPr/>
        </p:nvPicPr>
        <p:blipFill rotWithShape="1">
          <a:blip r:embed="rId10"/>
          <a:srcRect l="14736" r="13296"/>
          <a:stretch/>
        </p:blipFill>
        <p:spPr>
          <a:xfrm>
            <a:off x="595223" y="3636973"/>
            <a:ext cx="3027871" cy="904059"/>
          </a:xfrm>
          <a:prstGeom prst="rect">
            <a:avLst/>
          </a:prstGeom>
        </p:spPr>
      </p:pic>
      <p:pic>
        <p:nvPicPr>
          <p:cNvPr id="8" name="Image 7">
            <a:hlinkClick r:id="rId3"/>
          </p:cNvPr>
          <p:cNvPicPr>
            <a:picLocks noChangeAspect="1"/>
          </p:cNvPicPr>
          <p:nvPr/>
        </p:nvPicPr>
        <p:blipFill rotWithShape="1">
          <a:blip r:embed="rId11"/>
          <a:srcRect l="10538" t="2963" r="12816" b="-2963"/>
          <a:stretch/>
        </p:blipFill>
        <p:spPr>
          <a:xfrm>
            <a:off x="4285274" y="3618701"/>
            <a:ext cx="3036499" cy="940602"/>
          </a:xfrm>
          <a:prstGeom prst="rect">
            <a:avLst/>
          </a:prstGeom>
        </p:spPr>
      </p:pic>
      <p:pic>
        <p:nvPicPr>
          <p:cNvPr id="10" name="Image 9">
            <a:hlinkClick r:id="rId2"/>
          </p:cNvPr>
          <p:cNvPicPr>
            <a:picLocks noChangeAspect="1"/>
          </p:cNvPicPr>
          <p:nvPr/>
        </p:nvPicPr>
        <p:blipFill>
          <a:blip r:embed="rId12"/>
          <a:stretch>
            <a:fillRect/>
          </a:stretch>
        </p:blipFill>
        <p:spPr>
          <a:xfrm>
            <a:off x="8376700" y="3399488"/>
            <a:ext cx="2959254" cy="1408593"/>
          </a:xfrm>
          <a:prstGeom prst="rect">
            <a:avLst/>
          </a:prstGeom>
        </p:spPr>
      </p:pic>
    </p:spTree>
    <p:extLst>
      <p:ext uri="{BB962C8B-B14F-4D97-AF65-F5344CB8AC3E}">
        <p14:creationId xmlns:p14="http://schemas.microsoft.com/office/powerpoint/2010/main" val="3719650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7" ma:contentTypeDescription="Create a new document." ma:contentTypeScope="" ma:versionID="0103021621cf96757b28a37d6e04f6f6">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ac8c178533780ed5e7613da67b04267a"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717928f9-3d47-43e3-b157-1690f4059f92"/>
    <ds:schemaRef ds:uri="http://purl.org/dc/elements/1.1/"/>
    <ds:schemaRef ds:uri="http://schemas.microsoft.com/office/2006/metadata/properties"/>
    <ds:schemaRef ds:uri="http://purl.org/dc/terms/"/>
    <ds:schemaRef ds:uri="http://schemas.openxmlformats.org/package/2006/metadata/core-properties"/>
    <ds:schemaRef ds:uri="dbb2470b-5f27-4370-b211-f8e8e4f29424"/>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DBB8C377-12EA-4092-981A-32BFCCD653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23499</TotalTime>
  <Words>2320</Words>
  <Application>Microsoft Office PowerPoint</Application>
  <PresentationFormat>Grand écran</PresentationFormat>
  <Paragraphs>234</Paragraphs>
  <Slides>29</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29</vt:i4>
      </vt:variant>
    </vt:vector>
  </HeadingPairs>
  <TitlesOfParts>
    <vt:vector size="39" baseType="lpstr">
      <vt:lpstr>Arial</vt:lpstr>
      <vt:lpstr>Arial Black</vt:lpstr>
      <vt:lpstr>Arial Narrow</vt:lpstr>
      <vt:lpstr>Calibri</vt:lpstr>
      <vt:lpstr>Helvetica Neue Medium</vt:lpstr>
      <vt:lpstr>Montserrat Black</vt:lpstr>
      <vt:lpstr>Montserrat Medium</vt:lpstr>
      <vt:lpstr>ubuntu</vt:lpstr>
      <vt:lpstr>Wingdings</vt:lpstr>
      <vt:lpstr>Thème Office</vt:lpstr>
      <vt:lpstr> Crédit immobilier Accompagner « LE » projet de vie de son client , à travers le crédit immo, est le meilleur moyen de créer de l’émotion…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1191</cp:revision>
  <cp:lastPrinted>2021-03-23T13:48:24Z</cp:lastPrinted>
  <dcterms:created xsi:type="dcterms:W3CDTF">2020-06-24T09:20:11Z</dcterms:created>
  <dcterms:modified xsi:type="dcterms:W3CDTF">2021-03-30T13:49:33Z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0x010100BD58A7042310B4429BCFA79AAE8A511A</vt:lpwstr>
  </property>
</Properties>
</file>