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5"/>
  </p:sldMasterIdLst>
  <p:handoutMasterIdLst>
    <p:handoutMasterId r:id="rId31"/>
  </p:handoutMasterIdLst>
  <p:sldIdLst>
    <p:sldId id="376" r:id="rId6"/>
    <p:sldId id="441" r:id="rId7"/>
    <p:sldId id="410" r:id="rId8"/>
    <p:sldId id="415" r:id="rId9"/>
    <p:sldId id="413" r:id="rId10"/>
    <p:sldId id="435" r:id="rId11"/>
    <p:sldId id="412" r:id="rId12"/>
    <p:sldId id="439" r:id="rId13"/>
    <p:sldId id="442" r:id="rId14"/>
    <p:sldId id="425" r:id="rId15"/>
    <p:sldId id="429" r:id="rId16"/>
    <p:sldId id="433" r:id="rId17"/>
    <p:sldId id="432" r:id="rId18"/>
    <p:sldId id="440" r:id="rId19"/>
    <p:sldId id="438" r:id="rId20"/>
    <p:sldId id="437" r:id="rId21"/>
    <p:sldId id="436" r:id="rId22"/>
    <p:sldId id="434" r:id="rId23"/>
    <p:sldId id="443" r:id="rId24"/>
    <p:sldId id="444" r:id="rId25"/>
    <p:sldId id="445" r:id="rId26"/>
    <p:sldId id="446" r:id="rId27"/>
    <p:sldId id="447" r:id="rId28"/>
    <p:sldId id="448" r:id="rId29"/>
    <p:sldId id="449" r:id="rId30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2472"/>
    <a:srgbClr val="FF6600"/>
    <a:srgbClr val="FF3300"/>
    <a:srgbClr val="FF0000"/>
    <a:srgbClr val="646464"/>
    <a:srgbClr val="C00000"/>
    <a:srgbClr val="D9D9D9"/>
    <a:srgbClr val="C31632"/>
    <a:srgbClr val="EC1B24"/>
    <a:srgbClr val="E730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5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064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16B543-27DE-4081-94B3-20F2AB9189E7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3E739BE9-BE18-453B-A968-1AF994EAD64C}">
      <dgm:prSet phldrT="[Texte]" custT="1"/>
      <dgm:spPr/>
      <dgm:t>
        <a:bodyPr/>
        <a:lstStyle/>
        <a:p>
          <a:r>
            <a:rPr lang="fr-FR" sz="1600" b="0" dirty="0" smtClean="0">
              <a:solidFill>
                <a:srgbClr val="C00000"/>
              </a:solidFill>
            </a:rPr>
            <a:t>Données SI</a:t>
          </a:r>
          <a:endParaRPr lang="fr-FR" sz="1600" b="0" dirty="0">
            <a:solidFill>
              <a:srgbClr val="C00000"/>
            </a:solidFill>
          </a:endParaRPr>
        </a:p>
      </dgm:t>
    </dgm:pt>
    <dgm:pt modelId="{92392111-A450-423E-B2AE-79031102AAF2}" type="parTrans" cxnId="{CFED3E01-CB48-4E44-B0A4-4A6F3FAE5EEB}">
      <dgm:prSet/>
      <dgm:spPr/>
      <dgm:t>
        <a:bodyPr/>
        <a:lstStyle/>
        <a:p>
          <a:endParaRPr lang="fr-FR" sz="1600" b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27355A26-A72C-4F5C-9948-E42516526FBC}" type="sibTrans" cxnId="{CFED3E01-CB48-4E44-B0A4-4A6F3FAE5EEB}">
      <dgm:prSet/>
      <dgm:spPr/>
      <dgm:t>
        <a:bodyPr/>
        <a:lstStyle/>
        <a:p>
          <a:endParaRPr lang="fr-FR" sz="1600" b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C9FC6F0B-D44E-4FE2-BA40-A87C964ED4F0}">
      <dgm:prSet phldrT="[Texte]" custT="1"/>
      <dgm:spPr/>
      <dgm:t>
        <a:bodyPr/>
        <a:lstStyle/>
        <a:p>
          <a:r>
            <a:rPr lang="fr-FR" sz="1600" b="0" dirty="0" smtClean="0">
              <a:solidFill>
                <a:srgbClr val="C00000"/>
              </a:solidFill>
            </a:rPr>
            <a:t>Potentiel conso</a:t>
          </a:r>
          <a:endParaRPr lang="fr-FR" sz="1600" b="0" dirty="0">
            <a:solidFill>
              <a:srgbClr val="C00000"/>
            </a:solidFill>
          </a:endParaRPr>
        </a:p>
      </dgm:t>
    </dgm:pt>
    <dgm:pt modelId="{24E8A417-38B6-4B1D-A8F1-166E21633126}" type="parTrans" cxnId="{0C026214-4A0F-42FA-BCE3-26A185E12BC6}">
      <dgm:prSet/>
      <dgm:spPr/>
      <dgm:t>
        <a:bodyPr/>
        <a:lstStyle/>
        <a:p>
          <a:endParaRPr lang="fr-FR" sz="1600" b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758BB09-9086-4131-9A2D-FEB3DD679CDB}" type="sibTrans" cxnId="{0C026214-4A0F-42FA-BCE3-26A185E12BC6}">
      <dgm:prSet/>
      <dgm:spPr/>
      <dgm:t>
        <a:bodyPr/>
        <a:lstStyle/>
        <a:p>
          <a:endParaRPr lang="fr-FR" sz="1600" b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807C84B7-DDFA-4297-8A8D-EE8C3DE0713D}">
      <dgm:prSet phldrT="[Texte]" custT="1"/>
      <dgm:spPr/>
      <dgm:t>
        <a:bodyPr/>
        <a:lstStyle/>
        <a:p>
          <a:r>
            <a:rPr lang="fr-FR" sz="1600" b="0" dirty="0" smtClean="0">
              <a:solidFill>
                <a:srgbClr val="C00000"/>
              </a:solidFill>
            </a:rPr>
            <a:t>Critères scoring</a:t>
          </a:r>
        </a:p>
        <a:p>
          <a:r>
            <a:rPr lang="fr-FR" sz="1200" b="0" dirty="0" smtClean="0">
              <a:solidFill>
                <a:srgbClr val="C00000"/>
              </a:solidFill>
            </a:rPr>
            <a:t>éligibilité &amp; risques</a:t>
          </a:r>
          <a:endParaRPr lang="fr-FR" sz="1200" b="0" dirty="0">
            <a:solidFill>
              <a:srgbClr val="C00000"/>
            </a:solidFill>
          </a:endParaRPr>
        </a:p>
      </dgm:t>
    </dgm:pt>
    <dgm:pt modelId="{36D9789E-53A6-49A4-83A5-5BD4FF4F9A6B}" type="parTrans" cxnId="{69584C9A-21BD-411A-9ACA-5465A219FB98}">
      <dgm:prSet/>
      <dgm:spPr/>
      <dgm:t>
        <a:bodyPr/>
        <a:lstStyle/>
        <a:p>
          <a:endParaRPr lang="fr-FR" sz="1600" b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34DB4BD4-95E3-4374-AD60-B54BF285C6C2}" type="sibTrans" cxnId="{69584C9A-21BD-411A-9ACA-5465A219FB98}">
      <dgm:prSet/>
      <dgm:spPr/>
      <dgm:t>
        <a:bodyPr/>
        <a:lstStyle/>
        <a:p>
          <a:endParaRPr lang="fr-FR" sz="1600" b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2BE979E8-1326-49FD-8165-E2611DE9BCDB}">
      <dgm:prSet phldrT="[Texte]" custT="1"/>
      <dgm:spPr/>
      <dgm:t>
        <a:bodyPr/>
        <a:lstStyle/>
        <a:p>
          <a:r>
            <a:rPr lang="fr-FR" sz="1600" b="0" dirty="0" smtClean="0">
              <a:solidFill>
                <a:srgbClr val="C00000"/>
              </a:solidFill>
            </a:rPr>
            <a:t>Algorithme</a:t>
          </a:r>
          <a:endParaRPr lang="fr-FR" sz="1600" b="0" dirty="0">
            <a:solidFill>
              <a:srgbClr val="C00000"/>
            </a:solidFill>
          </a:endParaRPr>
        </a:p>
      </dgm:t>
    </dgm:pt>
    <dgm:pt modelId="{80AF5C50-B2E4-4824-AD2E-A395E465BA38}" type="parTrans" cxnId="{76616A03-D02F-480B-8A8D-02E3C71BBFEB}">
      <dgm:prSet/>
      <dgm:spPr/>
      <dgm:t>
        <a:bodyPr/>
        <a:lstStyle/>
        <a:p>
          <a:endParaRPr lang="fr-FR" sz="1600" b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2003C09-668C-4272-9E63-EFCB4C0406AD}" type="sibTrans" cxnId="{76616A03-D02F-480B-8A8D-02E3C71BBFEB}">
      <dgm:prSet/>
      <dgm:spPr/>
      <dgm:t>
        <a:bodyPr/>
        <a:lstStyle/>
        <a:p>
          <a:endParaRPr lang="fr-FR" sz="1600" b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AD4AF8E3-0218-4AD6-81B1-D07CAD154853}" type="pres">
      <dgm:prSet presAssocID="{4116B543-27DE-4081-94B3-20F2AB9189E7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06B35497-2C33-4625-9F33-05C5E4DF73FA}" type="pres">
      <dgm:prSet presAssocID="{3E739BE9-BE18-453B-A968-1AF994EAD64C}" presName="Accent1" presStyleCnt="0"/>
      <dgm:spPr/>
    </dgm:pt>
    <dgm:pt modelId="{4995B7F1-2ECB-40CF-A98B-F3FD38E3E63D}" type="pres">
      <dgm:prSet presAssocID="{3E739BE9-BE18-453B-A968-1AF994EAD64C}" presName="Accent" presStyleLbl="node1" presStyleIdx="0" presStyleCnt="4"/>
      <dgm:spPr>
        <a:solidFill>
          <a:srgbClr val="C00000">
            <a:alpha val="40000"/>
          </a:srgbClr>
        </a:solidFill>
      </dgm:spPr>
      <dgm:t>
        <a:bodyPr/>
        <a:lstStyle/>
        <a:p>
          <a:endParaRPr lang="fr-FR"/>
        </a:p>
      </dgm:t>
    </dgm:pt>
    <dgm:pt modelId="{F1A17064-4C7B-4A90-8F61-6749198F19B8}" type="pres">
      <dgm:prSet presAssocID="{3E739BE9-BE18-453B-A968-1AF994EAD64C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59AEFB6-DF5C-44DF-8ABC-C9E28ABA56BD}" type="pres">
      <dgm:prSet presAssocID="{807C84B7-DDFA-4297-8A8D-EE8C3DE0713D}" presName="Accent2" presStyleCnt="0"/>
      <dgm:spPr/>
    </dgm:pt>
    <dgm:pt modelId="{633F9394-2624-44C4-856D-C72F7AEA3302}" type="pres">
      <dgm:prSet presAssocID="{807C84B7-DDFA-4297-8A8D-EE8C3DE0713D}" presName="Accent" presStyleLbl="node1" presStyleIdx="1" presStyleCnt="4"/>
      <dgm:spPr>
        <a:solidFill>
          <a:srgbClr val="C00000">
            <a:alpha val="60000"/>
          </a:srgbClr>
        </a:solidFill>
      </dgm:spPr>
      <dgm:t>
        <a:bodyPr/>
        <a:lstStyle/>
        <a:p>
          <a:endParaRPr lang="fr-FR"/>
        </a:p>
      </dgm:t>
    </dgm:pt>
    <dgm:pt modelId="{405A4B65-8381-4300-83A2-5D9D8EF14037}" type="pres">
      <dgm:prSet presAssocID="{807C84B7-DDFA-4297-8A8D-EE8C3DE0713D}" presName="Parent2" presStyleLbl="revTx" presStyleIdx="1" presStyleCnt="4" custScaleX="153133" custScaleY="150773" custLinFactNeighborX="-1014" custLinFactNeighborY="-1621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2107B77-6C24-42E8-9838-B268E69B90AF}" type="pres">
      <dgm:prSet presAssocID="{2BE979E8-1326-49FD-8165-E2611DE9BCDB}" presName="Accent3" presStyleCnt="0"/>
      <dgm:spPr/>
    </dgm:pt>
    <dgm:pt modelId="{924D4401-CC21-4DFA-B266-D5F23A083281}" type="pres">
      <dgm:prSet presAssocID="{2BE979E8-1326-49FD-8165-E2611DE9BCDB}" presName="Accent" presStyleLbl="node1" presStyleIdx="2" presStyleCnt="4"/>
      <dgm:spPr>
        <a:solidFill>
          <a:srgbClr val="C00000">
            <a:alpha val="80000"/>
          </a:srgbClr>
        </a:solidFill>
      </dgm:spPr>
      <dgm:t>
        <a:bodyPr/>
        <a:lstStyle/>
        <a:p>
          <a:endParaRPr lang="fr-FR"/>
        </a:p>
      </dgm:t>
    </dgm:pt>
    <dgm:pt modelId="{877CEFBD-3E8E-4FF2-8267-BB79AAC2450B}" type="pres">
      <dgm:prSet presAssocID="{2BE979E8-1326-49FD-8165-E2611DE9BCDB}" presName="Parent3" presStyleLbl="revTx" presStyleIdx="2" presStyleCnt="4" custScaleX="12415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B721D7A-6957-4131-A7CC-0EFFC960C0E8}" type="pres">
      <dgm:prSet presAssocID="{C9FC6F0B-D44E-4FE2-BA40-A87C964ED4F0}" presName="Accent4" presStyleCnt="0"/>
      <dgm:spPr/>
    </dgm:pt>
    <dgm:pt modelId="{197B3F62-2545-4E83-B6A0-2A8E26C5D6B6}" type="pres">
      <dgm:prSet presAssocID="{C9FC6F0B-D44E-4FE2-BA40-A87C964ED4F0}" presName="Accent" presStyleLbl="node1" presStyleIdx="3" presStyleCnt="4"/>
      <dgm:spPr>
        <a:solidFill>
          <a:srgbClr val="C00000"/>
        </a:solidFill>
      </dgm:spPr>
      <dgm:t>
        <a:bodyPr/>
        <a:lstStyle/>
        <a:p>
          <a:endParaRPr lang="fr-FR"/>
        </a:p>
      </dgm:t>
    </dgm:pt>
    <dgm:pt modelId="{01E131BD-F15C-4CCF-AC13-72E96589C9F3}" type="pres">
      <dgm:prSet presAssocID="{C9FC6F0B-D44E-4FE2-BA40-A87C964ED4F0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3322842-937F-446D-B065-312D1A241039}" type="presOf" srcId="{4116B543-27DE-4081-94B3-20F2AB9189E7}" destId="{AD4AF8E3-0218-4AD6-81B1-D07CAD154853}" srcOrd="0" destOrd="0" presId="urn:microsoft.com/office/officeart/2009/layout/CircleArrowProcess"/>
    <dgm:cxn modelId="{93048E74-A2E6-4A9E-AA78-A90D1214F84C}" type="presOf" srcId="{C9FC6F0B-D44E-4FE2-BA40-A87C964ED4F0}" destId="{01E131BD-F15C-4CCF-AC13-72E96589C9F3}" srcOrd="0" destOrd="0" presId="urn:microsoft.com/office/officeart/2009/layout/CircleArrowProcess"/>
    <dgm:cxn modelId="{76616A03-D02F-480B-8A8D-02E3C71BBFEB}" srcId="{4116B543-27DE-4081-94B3-20F2AB9189E7}" destId="{2BE979E8-1326-49FD-8165-E2611DE9BCDB}" srcOrd="2" destOrd="0" parTransId="{80AF5C50-B2E4-4824-AD2E-A395E465BA38}" sibTransId="{62003C09-668C-4272-9E63-EFCB4C0406AD}"/>
    <dgm:cxn modelId="{8A623DC9-B317-47B8-96D8-0C81367A1D6F}" type="presOf" srcId="{3E739BE9-BE18-453B-A968-1AF994EAD64C}" destId="{F1A17064-4C7B-4A90-8F61-6749198F19B8}" srcOrd="0" destOrd="0" presId="urn:microsoft.com/office/officeart/2009/layout/CircleArrowProcess"/>
    <dgm:cxn modelId="{4CA58DA2-225E-40E1-AE56-B067A1CFF308}" type="presOf" srcId="{2BE979E8-1326-49FD-8165-E2611DE9BCDB}" destId="{877CEFBD-3E8E-4FF2-8267-BB79AAC2450B}" srcOrd="0" destOrd="0" presId="urn:microsoft.com/office/officeart/2009/layout/CircleArrowProcess"/>
    <dgm:cxn modelId="{0BE062E5-2FC7-4FB4-A437-3D8A3E8A6361}" type="presOf" srcId="{807C84B7-DDFA-4297-8A8D-EE8C3DE0713D}" destId="{405A4B65-8381-4300-83A2-5D9D8EF14037}" srcOrd="0" destOrd="0" presId="urn:microsoft.com/office/officeart/2009/layout/CircleArrowProcess"/>
    <dgm:cxn modelId="{CFED3E01-CB48-4E44-B0A4-4A6F3FAE5EEB}" srcId="{4116B543-27DE-4081-94B3-20F2AB9189E7}" destId="{3E739BE9-BE18-453B-A968-1AF994EAD64C}" srcOrd="0" destOrd="0" parTransId="{92392111-A450-423E-B2AE-79031102AAF2}" sibTransId="{27355A26-A72C-4F5C-9948-E42516526FBC}"/>
    <dgm:cxn modelId="{69584C9A-21BD-411A-9ACA-5465A219FB98}" srcId="{4116B543-27DE-4081-94B3-20F2AB9189E7}" destId="{807C84B7-DDFA-4297-8A8D-EE8C3DE0713D}" srcOrd="1" destOrd="0" parTransId="{36D9789E-53A6-49A4-83A5-5BD4FF4F9A6B}" sibTransId="{34DB4BD4-95E3-4374-AD60-B54BF285C6C2}"/>
    <dgm:cxn modelId="{0C026214-4A0F-42FA-BCE3-26A185E12BC6}" srcId="{4116B543-27DE-4081-94B3-20F2AB9189E7}" destId="{C9FC6F0B-D44E-4FE2-BA40-A87C964ED4F0}" srcOrd="3" destOrd="0" parTransId="{24E8A417-38B6-4B1D-A8F1-166E21633126}" sibTransId="{F758BB09-9086-4131-9A2D-FEB3DD679CDB}"/>
    <dgm:cxn modelId="{3CD324A0-BC69-4FC8-A91D-E1C1A57A2343}" type="presParOf" srcId="{AD4AF8E3-0218-4AD6-81B1-D07CAD154853}" destId="{06B35497-2C33-4625-9F33-05C5E4DF73FA}" srcOrd="0" destOrd="0" presId="urn:microsoft.com/office/officeart/2009/layout/CircleArrowProcess"/>
    <dgm:cxn modelId="{6F163718-8398-48FA-B5D0-2F8F311F8A6E}" type="presParOf" srcId="{06B35497-2C33-4625-9F33-05C5E4DF73FA}" destId="{4995B7F1-2ECB-40CF-A98B-F3FD38E3E63D}" srcOrd="0" destOrd="0" presId="urn:microsoft.com/office/officeart/2009/layout/CircleArrowProcess"/>
    <dgm:cxn modelId="{5A6E539C-00E5-410B-BF1E-84E19BD386FD}" type="presParOf" srcId="{AD4AF8E3-0218-4AD6-81B1-D07CAD154853}" destId="{F1A17064-4C7B-4A90-8F61-6749198F19B8}" srcOrd="1" destOrd="0" presId="urn:microsoft.com/office/officeart/2009/layout/CircleArrowProcess"/>
    <dgm:cxn modelId="{46F21EA6-3241-4E9B-84F8-F1583A37B72D}" type="presParOf" srcId="{AD4AF8E3-0218-4AD6-81B1-D07CAD154853}" destId="{059AEFB6-DF5C-44DF-8ABC-C9E28ABA56BD}" srcOrd="2" destOrd="0" presId="urn:microsoft.com/office/officeart/2009/layout/CircleArrowProcess"/>
    <dgm:cxn modelId="{BD220B90-222E-4AE2-A229-013554B90BC7}" type="presParOf" srcId="{059AEFB6-DF5C-44DF-8ABC-C9E28ABA56BD}" destId="{633F9394-2624-44C4-856D-C72F7AEA3302}" srcOrd="0" destOrd="0" presId="urn:microsoft.com/office/officeart/2009/layout/CircleArrowProcess"/>
    <dgm:cxn modelId="{38B7863B-7CA9-4F53-8F15-ACA54960A575}" type="presParOf" srcId="{AD4AF8E3-0218-4AD6-81B1-D07CAD154853}" destId="{405A4B65-8381-4300-83A2-5D9D8EF14037}" srcOrd="3" destOrd="0" presId="urn:microsoft.com/office/officeart/2009/layout/CircleArrowProcess"/>
    <dgm:cxn modelId="{3B1D4E44-1715-4561-8AF2-E4F39D11AA24}" type="presParOf" srcId="{AD4AF8E3-0218-4AD6-81B1-D07CAD154853}" destId="{62107B77-6C24-42E8-9838-B268E69B90AF}" srcOrd="4" destOrd="0" presId="urn:microsoft.com/office/officeart/2009/layout/CircleArrowProcess"/>
    <dgm:cxn modelId="{A586C088-E7AB-441D-B2AA-8A2530B9F03E}" type="presParOf" srcId="{62107B77-6C24-42E8-9838-B268E69B90AF}" destId="{924D4401-CC21-4DFA-B266-D5F23A083281}" srcOrd="0" destOrd="0" presId="urn:microsoft.com/office/officeart/2009/layout/CircleArrowProcess"/>
    <dgm:cxn modelId="{274C649E-835D-4B07-82E9-21D68B3ADA66}" type="presParOf" srcId="{AD4AF8E3-0218-4AD6-81B1-D07CAD154853}" destId="{877CEFBD-3E8E-4FF2-8267-BB79AAC2450B}" srcOrd="5" destOrd="0" presId="urn:microsoft.com/office/officeart/2009/layout/CircleArrowProcess"/>
    <dgm:cxn modelId="{6D27B497-405C-4B23-A903-4460EB87712D}" type="presParOf" srcId="{AD4AF8E3-0218-4AD6-81B1-D07CAD154853}" destId="{BB721D7A-6957-4131-A7CC-0EFFC960C0E8}" srcOrd="6" destOrd="0" presId="urn:microsoft.com/office/officeart/2009/layout/CircleArrowProcess"/>
    <dgm:cxn modelId="{0843A032-FD02-45A9-9135-AFAFBAEA9528}" type="presParOf" srcId="{BB721D7A-6957-4131-A7CC-0EFFC960C0E8}" destId="{197B3F62-2545-4E83-B6A0-2A8E26C5D6B6}" srcOrd="0" destOrd="0" presId="urn:microsoft.com/office/officeart/2009/layout/CircleArrowProcess"/>
    <dgm:cxn modelId="{C39F8279-696E-4F19-B480-C0DD2F91F2C5}" type="presParOf" srcId="{AD4AF8E3-0218-4AD6-81B1-D07CAD154853}" destId="{01E131BD-F15C-4CCF-AC13-72E96589C9F3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95B7F1-2ECB-40CF-A98B-F3FD38E3E63D}">
      <dsp:nvSpPr>
        <dsp:cNvPr id="0" name=""/>
        <dsp:cNvSpPr/>
      </dsp:nvSpPr>
      <dsp:spPr>
        <a:xfrm>
          <a:off x="971360" y="196934"/>
          <a:ext cx="1684006" cy="1684178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C00000">
            <a:alpha val="4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A17064-4C7B-4A90-8F61-6749198F19B8}">
      <dsp:nvSpPr>
        <dsp:cNvPr id="0" name=""/>
        <dsp:cNvSpPr/>
      </dsp:nvSpPr>
      <dsp:spPr>
        <a:xfrm>
          <a:off x="1343162" y="806561"/>
          <a:ext cx="939771" cy="4698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0" kern="1200" dirty="0" smtClean="0">
              <a:solidFill>
                <a:srgbClr val="C00000"/>
              </a:solidFill>
            </a:rPr>
            <a:t>Données SI</a:t>
          </a:r>
          <a:endParaRPr lang="fr-FR" sz="1600" b="0" kern="1200" dirty="0">
            <a:solidFill>
              <a:srgbClr val="C00000"/>
            </a:solidFill>
          </a:endParaRPr>
        </a:p>
      </dsp:txBody>
      <dsp:txXfrm>
        <a:off x="1343162" y="806561"/>
        <a:ext cx="939771" cy="469837"/>
      </dsp:txXfrm>
    </dsp:sp>
    <dsp:sp modelId="{633F9394-2624-44C4-856D-C72F7AEA3302}">
      <dsp:nvSpPr>
        <dsp:cNvPr id="0" name=""/>
        <dsp:cNvSpPr/>
      </dsp:nvSpPr>
      <dsp:spPr>
        <a:xfrm>
          <a:off x="503527" y="1164744"/>
          <a:ext cx="1684006" cy="1684178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C00000">
            <a:alpha val="6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5A4B65-8381-4300-83A2-5D9D8EF14037}">
      <dsp:nvSpPr>
        <dsp:cNvPr id="0" name=""/>
        <dsp:cNvSpPr/>
      </dsp:nvSpPr>
      <dsp:spPr>
        <a:xfrm>
          <a:off x="614240" y="1580684"/>
          <a:ext cx="1439099" cy="708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0" kern="1200" dirty="0" smtClean="0">
              <a:solidFill>
                <a:srgbClr val="C00000"/>
              </a:solidFill>
            </a:rPr>
            <a:t>Critères scoring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0" kern="1200" dirty="0" smtClean="0">
              <a:solidFill>
                <a:srgbClr val="C00000"/>
              </a:solidFill>
            </a:rPr>
            <a:t>éligibilité &amp; risques</a:t>
          </a:r>
          <a:endParaRPr lang="fr-FR" sz="1200" b="0" kern="1200" dirty="0">
            <a:solidFill>
              <a:srgbClr val="C00000"/>
            </a:solidFill>
          </a:endParaRPr>
        </a:p>
      </dsp:txBody>
      <dsp:txXfrm>
        <a:off x="614240" y="1580684"/>
        <a:ext cx="1439099" cy="708387"/>
      </dsp:txXfrm>
    </dsp:sp>
    <dsp:sp modelId="{924D4401-CC21-4DFA-B266-D5F23A083281}">
      <dsp:nvSpPr>
        <dsp:cNvPr id="0" name=""/>
        <dsp:cNvSpPr/>
      </dsp:nvSpPr>
      <dsp:spPr>
        <a:xfrm>
          <a:off x="971360" y="2136128"/>
          <a:ext cx="1684006" cy="1684178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rgbClr val="C00000">
            <a:alpha val="8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7CEFBD-3E8E-4FF2-8267-BB79AAC2450B}">
      <dsp:nvSpPr>
        <dsp:cNvPr id="0" name=""/>
        <dsp:cNvSpPr/>
      </dsp:nvSpPr>
      <dsp:spPr>
        <a:xfrm>
          <a:off x="1229680" y="2745755"/>
          <a:ext cx="1166735" cy="4698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0" kern="1200" dirty="0" smtClean="0">
              <a:solidFill>
                <a:srgbClr val="C00000"/>
              </a:solidFill>
            </a:rPr>
            <a:t>Algorithme</a:t>
          </a:r>
          <a:endParaRPr lang="fr-FR" sz="1600" b="0" kern="1200" dirty="0">
            <a:solidFill>
              <a:srgbClr val="C00000"/>
            </a:solidFill>
          </a:endParaRPr>
        </a:p>
      </dsp:txBody>
      <dsp:txXfrm>
        <a:off x="1229680" y="2745755"/>
        <a:ext cx="1166735" cy="469837"/>
      </dsp:txXfrm>
    </dsp:sp>
    <dsp:sp modelId="{197B3F62-2545-4E83-B6A0-2A8E26C5D6B6}">
      <dsp:nvSpPr>
        <dsp:cNvPr id="0" name=""/>
        <dsp:cNvSpPr/>
      </dsp:nvSpPr>
      <dsp:spPr>
        <a:xfrm>
          <a:off x="623565" y="3215592"/>
          <a:ext cx="1446773" cy="1447473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E131BD-F15C-4CCF-AC13-72E96589C9F3}">
      <dsp:nvSpPr>
        <dsp:cNvPr id="0" name=""/>
        <dsp:cNvSpPr/>
      </dsp:nvSpPr>
      <dsp:spPr>
        <a:xfrm>
          <a:off x="873434" y="3715352"/>
          <a:ext cx="939771" cy="4698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0" kern="1200" dirty="0" smtClean="0">
              <a:solidFill>
                <a:srgbClr val="C00000"/>
              </a:solidFill>
            </a:rPr>
            <a:t>Potentiel conso</a:t>
          </a:r>
          <a:endParaRPr lang="fr-FR" sz="1600" b="0" kern="1200" dirty="0">
            <a:solidFill>
              <a:srgbClr val="C00000"/>
            </a:solidFill>
          </a:endParaRPr>
        </a:p>
      </dsp:txBody>
      <dsp:txXfrm>
        <a:off x="873434" y="3715352"/>
        <a:ext cx="939771" cy="4698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90E524-31D4-432E-9884-AA28A7724239}" type="datetimeFigureOut">
              <a:rPr lang="fr-FR" smtClean="0"/>
              <a:t>15/04/2021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AD609-36F6-44CE-91A2-4247C8BA8F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8032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6" y="434480"/>
            <a:ext cx="9143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668" y="6237853"/>
            <a:ext cx="410574" cy="410574"/>
          </a:xfrm>
          <a:prstGeom prst="rect">
            <a:avLst/>
          </a:prstGeom>
        </p:spPr>
      </p:pic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672511" y="4617702"/>
            <a:ext cx="5920275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fr-FR" dirty="0" smtClean="0"/>
              <a:t>Innovation </a:t>
            </a:r>
            <a:r>
              <a:rPr lang="fr-FR" dirty="0" err="1" smtClean="0"/>
              <a:t>Factory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672511" y="4987277"/>
            <a:ext cx="5920275" cy="304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1672513" y="1882370"/>
            <a:ext cx="5920274" cy="18173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TEMPLATE BDD</a:t>
            </a:r>
            <a:br>
              <a:rPr lang="fr-FR" dirty="0" smtClean="0"/>
            </a:br>
            <a:r>
              <a:rPr lang="fr-FR" dirty="0" smtClean="0"/>
              <a:t>TEST</a:t>
            </a:r>
            <a:endParaRPr lang="fr-FR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1672516" y="3699694"/>
            <a:ext cx="666155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1" y="6051128"/>
            <a:ext cx="719564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719254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818866" y="113929"/>
            <a:ext cx="8014648" cy="30367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Direction</a:t>
            </a:r>
            <a:endParaRPr lang="fr-FR" dirty="0"/>
          </a:p>
        </p:txBody>
      </p:sp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349" y="6237853"/>
            <a:ext cx="397252" cy="410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2759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34480"/>
            <a:ext cx="9144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2124000" y="1851102"/>
            <a:ext cx="6660000" cy="4386186"/>
          </a:xfrm>
          <a:prstGeom prst="rect">
            <a:avLst/>
          </a:prstGeom>
        </p:spPr>
        <p:txBody>
          <a:bodyPr/>
          <a:lstStyle>
            <a:lvl1pPr marL="188991" indent="-161992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12975" indent="-161992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57207" indent="-161992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242951" indent="-161992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825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542974" indent="-161992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788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22000" y="464149"/>
            <a:ext cx="8236800" cy="85661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425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342884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3282048" y="137054"/>
            <a:ext cx="5475005" cy="23124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75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521499" y="1416624"/>
            <a:ext cx="666155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8" name="2F6EFE5F-CC89-4F50-832F-D2EA9CABACA9" descr="FAC3C8F0-0B2F-4072-89FE-B9F15A610008@home"/>
          <p:cNvPicPr>
            <a:picLocks noChangeAspect="1" noChangeArrowheads="1"/>
          </p:cNvPicPr>
          <p:nvPr userDrawn="1"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32" r="27964"/>
          <a:stretch/>
        </p:blipFill>
        <p:spPr bwMode="auto">
          <a:xfrm>
            <a:off x="0" y="1620000"/>
            <a:ext cx="1620000" cy="4665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340642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et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2" y="0"/>
            <a:ext cx="3634575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baseline="0"/>
            </a:lvl1pPr>
          </a:lstStyle>
          <a:p>
            <a:r>
              <a:rPr lang="fr-FR" dirty="0" smtClean="0"/>
              <a:t>Insérez ici une image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021528" y="1639229"/>
            <a:ext cx="4735520" cy="4598058"/>
          </a:xfrm>
          <a:prstGeom prst="rect">
            <a:avLst/>
          </a:prstGeom>
        </p:spPr>
        <p:txBody>
          <a:bodyPr/>
          <a:lstStyle>
            <a:lvl1pPr marL="188991" indent="-161992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12975" indent="-161992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57207" indent="-161992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242951" indent="-161992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825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542974" indent="-161992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788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4021528" y="464149"/>
            <a:ext cx="4735520" cy="8698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425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342884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3282048" y="137055"/>
            <a:ext cx="5475005" cy="1635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75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021533" y="1413985"/>
            <a:ext cx="666155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9" name="Espace réservé du numéro de diapositive 1"/>
          <p:cNvSpPr txBox="1">
            <a:spLocks/>
          </p:cNvSpPr>
          <p:nvPr userDrawn="1"/>
        </p:nvSpPr>
        <p:spPr>
          <a:xfrm>
            <a:off x="8141707" y="6514660"/>
            <a:ext cx="607006" cy="26808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593774" y="6495709"/>
            <a:ext cx="997009" cy="280555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27" y="6514660"/>
            <a:ext cx="235961" cy="23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553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3282048" y="137055"/>
            <a:ext cx="5475005" cy="1635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75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" y="464148"/>
            <a:ext cx="9144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 userDrawn="1">
          <p15:clr>
            <a:srgbClr val="FBAE40"/>
          </p15:clr>
        </p15:guide>
        <p15:guide id="5" orient="horz" pos="84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386955" y="0"/>
            <a:ext cx="305041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511755" y="2125363"/>
            <a:ext cx="2717015" cy="29285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b">
            <a:noAutofit/>
          </a:bodyPr>
          <a:lstStyle>
            <a:lvl1pPr marL="0" indent="0" algn="l">
              <a:buNone/>
              <a:defRPr sz="15000" b="1" i="0" spc="-2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01</a:t>
            </a:r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511754" y="5053926"/>
            <a:ext cx="666155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3172767" y="649915"/>
            <a:ext cx="802888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3172458" y="-18661"/>
            <a:ext cx="802888" cy="68723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3656068" y="2189254"/>
            <a:ext cx="4834790" cy="4048034"/>
          </a:xfrm>
          <a:prstGeom prst="rect">
            <a:avLst/>
          </a:prstGeom>
        </p:spPr>
        <p:txBody>
          <a:bodyPr/>
          <a:lstStyle>
            <a:lvl1pPr marL="385745" indent="-385745">
              <a:buClr>
                <a:srgbClr val="EC1B24"/>
              </a:buClr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0193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434481"/>
            <a:ext cx="9143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672511" y="4617692"/>
            <a:ext cx="5920275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15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 smtClean="0"/>
              <a:t>Sous titre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672511" y="4987267"/>
            <a:ext cx="5920275" cy="304887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1672513" y="1882370"/>
            <a:ext cx="5920273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TITRE DE MA PRESENTATION</a:t>
            </a:r>
            <a:endParaRPr lang="fr-FR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1672511" y="3699690"/>
            <a:ext cx="666155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818866" y="72985"/>
            <a:ext cx="8014648" cy="303679"/>
          </a:xfrm>
        </p:spPr>
        <p:txBody>
          <a:bodyPr anchor="ctr">
            <a:noAutofit/>
          </a:bodyPr>
          <a:lstStyle>
            <a:lvl1pPr marL="0" indent="0" algn="r">
              <a:buNone/>
              <a:defRPr sz="1050"/>
            </a:lvl1pPr>
          </a:lstStyle>
          <a:p>
            <a:pPr lvl="0"/>
            <a:r>
              <a:rPr lang="fr-FR" dirty="0" smtClean="0"/>
              <a:t>Direction</a:t>
            </a:r>
            <a:endParaRPr lang="fr-FR" dirty="0"/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139" y="6247529"/>
            <a:ext cx="410574" cy="410574"/>
          </a:xfrm>
          <a:prstGeom prst="rect">
            <a:avLst/>
          </a:prstGeom>
        </p:spPr>
      </p:pic>
      <p:pic>
        <p:nvPicPr>
          <p:cNvPr id="21" name="Image 20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203" y="6247529"/>
            <a:ext cx="399093" cy="411317"/>
          </a:xfrm>
          <a:prstGeom prst="rect">
            <a:avLst/>
          </a:prstGeom>
        </p:spPr>
      </p:pic>
      <p:sp>
        <p:nvSpPr>
          <p:cNvPr id="22" name="Rectangle 21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31909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8"/>
            <a:ext cx="9144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21494" y="1851102"/>
            <a:ext cx="8235554" cy="4386186"/>
          </a:xfrm>
        </p:spPr>
        <p:txBody>
          <a:bodyPr/>
          <a:lstStyle>
            <a:lvl1pPr marL="18900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1300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5725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243013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825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54305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788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21494" y="464148"/>
            <a:ext cx="8235554" cy="856619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5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3429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 smtClean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3282043" y="137054"/>
            <a:ext cx="5475005" cy="231246"/>
          </a:xfrm>
        </p:spPr>
        <p:txBody>
          <a:bodyPr anchor="ctr">
            <a:noAutofit/>
          </a:bodyPr>
          <a:lstStyle>
            <a:lvl1pPr marL="0" indent="0" algn="r">
              <a:buNone/>
              <a:defRPr sz="8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521494" y="1416614"/>
            <a:ext cx="666155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07648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016923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1"/>
          <p:cNvSpPr txBox="1">
            <a:spLocks/>
          </p:cNvSpPr>
          <p:nvPr userDrawn="1"/>
        </p:nvSpPr>
        <p:spPr>
          <a:xfrm>
            <a:off x="8141707" y="6514660"/>
            <a:ext cx="607006" cy="26808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593774" y="6495709"/>
            <a:ext cx="997009" cy="280555"/>
          </a:xfrm>
          <a:prstGeom prst="rect">
            <a:avLst/>
          </a:prstGeom>
        </p:spPr>
      </p:pic>
      <p:pic>
        <p:nvPicPr>
          <p:cNvPr id="4" name="Image 3" descr="logoterritoiredavenir2.png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27" y="6514660"/>
            <a:ext cx="235961" cy="23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290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8" r:id="rId2"/>
    <p:sldLayoutId id="2147483656" r:id="rId3"/>
    <p:sldLayoutId id="2147483675" r:id="rId4"/>
    <p:sldLayoutId id="2147483681" r:id="rId5"/>
    <p:sldLayoutId id="2147483699" r:id="rId6"/>
    <p:sldLayoutId id="2147483700" r:id="rId7"/>
    <p:sldLayoutId id="2147483701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5511" userDrawn="1">
          <p15:clr>
            <a:srgbClr val="F26B43"/>
          </p15:clr>
        </p15:guide>
        <p15:guide id="2" pos="244" userDrawn="1">
          <p15:clr>
            <a:srgbClr val="F26B43"/>
          </p15:clr>
        </p15:guide>
        <p15:guide id="3" pos="329" userDrawn="1">
          <p15:clr>
            <a:srgbClr val="F26B43"/>
          </p15:clr>
        </p15:guide>
        <p15:guide id="4" pos="380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Relationship Id="rId9" Type="http://schemas.openxmlformats.org/officeDocument/2006/relationships/image" Target="../media/image11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hyperlink" Target="https://www.youtube.com/watch?v=KAtNbawh5uU&amp;feature=emb_title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Heure Du Jeudi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11 mars 2021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Potentiel conso</a:t>
            </a:r>
            <a:endParaRPr lang="fr-FR" sz="290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>
          <a:xfrm>
            <a:off x="763446" y="113929"/>
            <a:ext cx="8014648" cy="303679"/>
          </a:xfrm>
        </p:spPr>
        <p:txBody>
          <a:bodyPr/>
          <a:lstStyle/>
          <a:p>
            <a:r>
              <a:rPr lang="fr-FR" dirty="0"/>
              <a:t>Direction du Développement BDD et du Marché Grand Public</a:t>
            </a:r>
          </a:p>
        </p:txBody>
      </p:sp>
    </p:spTree>
    <p:extLst>
      <p:ext uri="{BB962C8B-B14F-4D97-AF65-F5344CB8AC3E}">
        <p14:creationId xmlns:p14="http://schemas.microsoft.com/office/powerpoint/2010/main" val="369089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01</a:t>
            </a:r>
            <a:endParaRPr lang="fr-FR" dirty="0"/>
          </a:p>
        </p:txBody>
      </p:sp>
      <p:sp>
        <p:nvSpPr>
          <p:cNvPr id="4" name="Espace réservé du texte 1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dirty="0"/>
              <a:t>Le contexte et les enjeux de ‘potentiel conso</a:t>
            </a:r>
            <a:r>
              <a:rPr lang="fr-FR" dirty="0" smtClean="0"/>
              <a:t>’</a:t>
            </a:r>
          </a:p>
          <a:p>
            <a:r>
              <a:rPr lang="fr-FR" dirty="0"/>
              <a:t>Potentiel conso repose sur un algorithme spécifiquement développé</a:t>
            </a:r>
          </a:p>
          <a:p>
            <a:r>
              <a:rPr lang="fr-FR" dirty="0"/>
              <a:t>L’algorithme aboutit à un score et à une proposition de montant</a:t>
            </a:r>
          </a:p>
          <a:p>
            <a:r>
              <a:rPr lang="fr-FR" dirty="0"/>
              <a:t>Nos opportunités pour </a:t>
            </a:r>
            <a:r>
              <a:rPr lang="fr-FR" dirty="0" smtClean="0"/>
              <a:t>révéler </a:t>
            </a:r>
            <a:r>
              <a:rPr lang="fr-FR" dirty="0"/>
              <a:t>et concrétiser ce potentiel</a:t>
            </a:r>
          </a:p>
          <a:p>
            <a:r>
              <a:rPr lang="fr-FR" dirty="0"/>
              <a:t>L’essentiel à </a:t>
            </a:r>
            <a:r>
              <a:rPr lang="fr-FR" dirty="0" smtClean="0"/>
              <a:t>retenir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233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400" dirty="0" smtClean="0"/>
              <a:t>2 méthodes vertueuses permettent de performer sur le crédit consommation</a:t>
            </a:r>
          </a:p>
          <a:p>
            <a:pPr lvl="1"/>
            <a:r>
              <a:rPr lang="fr-FR" sz="1400" b="1" dirty="0" smtClean="0"/>
              <a:t>La connaissance client</a:t>
            </a:r>
          </a:p>
          <a:p>
            <a:pPr lvl="1"/>
            <a:r>
              <a:rPr lang="fr-FR" sz="1400" b="1" dirty="0" smtClean="0"/>
              <a:t>L’anticipation </a:t>
            </a:r>
          </a:p>
          <a:p>
            <a:endParaRPr lang="fr-FR" sz="1400" dirty="0" smtClean="0"/>
          </a:p>
          <a:p>
            <a:r>
              <a:rPr lang="fr-FR" sz="1400" dirty="0" smtClean="0"/>
              <a:t>Nous disposons de recettes pour améliorer la relation client mais, </a:t>
            </a:r>
            <a:r>
              <a:rPr lang="fr-FR" sz="1400" dirty="0"/>
              <a:t>sur le crédit </a:t>
            </a:r>
            <a:r>
              <a:rPr lang="fr-FR" sz="1400" dirty="0" smtClean="0"/>
              <a:t>consommation, nous avons toujours le sentiment d’arriver trop tard, doublés par les organismes spécialisés ou les constructeurs automobiles</a:t>
            </a:r>
          </a:p>
          <a:p>
            <a:endParaRPr lang="fr-FR" sz="1400" dirty="0"/>
          </a:p>
          <a:p>
            <a:r>
              <a:rPr lang="fr-FR" sz="1400" dirty="0" smtClean="0"/>
              <a:t>Nous pouvons inverser cet </a:t>
            </a:r>
            <a:r>
              <a:rPr lang="fr-FR" sz="1400" dirty="0"/>
              <a:t>engrenage </a:t>
            </a:r>
            <a:r>
              <a:rPr lang="fr-FR" sz="1400" dirty="0" smtClean="0"/>
              <a:t>avec une </a:t>
            </a:r>
            <a:r>
              <a:rPr lang="fr-FR" sz="1400" b="1" dirty="0" smtClean="0"/>
              <a:t>nouvelle approche destinée à révéler le ‘potentiel conso’ </a:t>
            </a:r>
            <a:r>
              <a:rPr lang="fr-FR" sz="1400" dirty="0" smtClean="0"/>
              <a:t> de nos clients et permettant</a:t>
            </a:r>
            <a:endParaRPr lang="fr-FR" sz="1400" b="1" dirty="0"/>
          </a:p>
          <a:p>
            <a:pPr lvl="1"/>
            <a:r>
              <a:rPr lang="fr-FR" sz="1400" dirty="0" smtClean="0"/>
              <a:t>D’améliorer </a:t>
            </a:r>
            <a:r>
              <a:rPr lang="fr-FR" sz="1400" dirty="0"/>
              <a:t>la qualité </a:t>
            </a:r>
            <a:r>
              <a:rPr lang="fr-FR" sz="1400" dirty="0" smtClean="0"/>
              <a:t>de </a:t>
            </a:r>
            <a:r>
              <a:rPr lang="fr-FR" sz="1400" dirty="0"/>
              <a:t>nos données clients pour </a:t>
            </a:r>
            <a:r>
              <a:rPr lang="fr-FR" sz="1400" dirty="0" smtClean="0"/>
              <a:t>ajuster </a:t>
            </a:r>
            <a:r>
              <a:rPr lang="fr-FR" sz="1400" dirty="0"/>
              <a:t>en permanence </a:t>
            </a:r>
            <a:r>
              <a:rPr lang="fr-FR" sz="1400" dirty="0" smtClean="0"/>
              <a:t>notre proposition</a:t>
            </a:r>
            <a:endParaRPr lang="fr-FR" sz="1400" dirty="0"/>
          </a:p>
          <a:p>
            <a:pPr lvl="1"/>
            <a:r>
              <a:rPr lang="fr-FR" sz="1400" dirty="0" smtClean="0"/>
              <a:t>D’apporter </a:t>
            </a:r>
            <a:r>
              <a:rPr lang="fr-FR" sz="1400" dirty="0"/>
              <a:t>un nouveau service </a:t>
            </a:r>
            <a:r>
              <a:rPr lang="fr-FR" sz="1400" dirty="0" smtClean="0"/>
              <a:t>personnalisé au client pour </a:t>
            </a:r>
            <a:r>
              <a:rPr lang="fr-FR" sz="1400" smtClean="0"/>
              <a:t>anticiper ses </a:t>
            </a:r>
            <a:r>
              <a:rPr lang="fr-FR" sz="1400" dirty="0" smtClean="0"/>
              <a:t>besoins</a:t>
            </a:r>
            <a:endParaRPr lang="fr-FR" sz="1400" dirty="0"/>
          </a:p>
          <a:p>
            <a:pPr lvl="1"/>
            <a:r>
              <a:rPr lang="fr-FR" sz="1400" dirty="0" smtClean="0"/>
              <a:t>D’utiliser tous les canaux de contacts en simplifiant le parcours pour augmenter </a:t>
            </a:r>
            <a:r>
              <a:rPr lang="fr-FR" sz="1400" dirty="0"/>
              <a:t>nos </a:t>
            </a:r>
            <a:r>
              <a:rPr lang="fr-FR" sz="1400" dirty="0" smtClean="0"/>
              <a:t>ventes</a:t>
            </a:r>
            <a:endParaRPr lang="fr-FR" sz="14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Le contexte et les enjeux de ‘potentiel conso’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HDJ potentiel conso</a:t>
            </a:r>
            <a:endParaRPr lang="fr-FR" dirty="0"/>
          </a:p>
        </p:txBody>
      </p:sp>
      <p:sp>
        <p:nvSpPr>
          <p:cNvPr id="8" name="Espace réservé du texte 7"/>
          <p:cNvSpPr txBox="1">
            <a:spLocks/>
          </p:cNvSpPr>
          <p:nvPr/>
        </p:nvSpPr>
        <p:spPr>
          <a:xfrm>
            <a:off x="307648" y="669314"/>
            <a:ext cx="216000" cy="216000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000" b="1" dirty="0" smtClean="0">
                <a:solidFill>
                  <a:schemeClr val="bg1"/>
                </a:solidFill>
              </a:rPr>
              <a:t>1</a:t>
            </a:r>
            <a:endParaRPr lang="fr-FR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50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400" dirty="0" smtClean="0"/>
              <a:t>Un algorithme détermine, </a:t>
            </a:r>
            <a:r>
              <a:rPr lang="fr-FR" sz="1400" dirty="0"/>
              <a:t>pour chaque </a:t>
            </a:r>
            <a:r>
              <a:rPr lang="fr-FR" sz="1400" dirty="0" smtClean="0"/>
              <a:t>client, </a:t>
            </a:r>
            <a:r>
              <a:rPr lang="fr-FR" sz="1400" dirty="0"/>
              <a:t>la capacité à lui proposer un montant potentiel en crédit </a:t>
            </a:r>
            <a:r>
              <a:rPr lang="fr-FR" sz="1400" dirty="0" smtClean="0"/>
              <a:t>consommation et s’actualise chaque semaine par un nouveau calcul</a:t>
            </a:r>
            <a:endParaRPr lang="fr-FR" sz="1400" dirty="0"/>
          </a:p>
          <a:p>
            <a:pPr lvl="1"/>
            <a:r>
              <a:rPr lang="fr-FR" sz="1200" dirty="0" smtClean="0">
                <a:sym typeface="Wingdings" panose="05000000000000000000" pitchFamily="2" charset="2"/>
              </a:rPr>
              <a:t>Sur </a:t>
            </a:r>
            <a:r>
              <a:rPr lang="fr-FR" sz="1200" dirty="0">
                <a:sym typeface="Wingdings" panose="05000000000000000000" pitchFamily="2" charset="2"/>
              </a:rPr>
              <a:t>la base des </a:t>
            </a:r>
            <a:r>
              <a:rPr lang="fr-FR" sz="1200" dirty="0"/>
              <a:t>données clients disponibles dans notre Système d’Information</a:t>
            </a:r>
            <a:endParaRPr lang="fr-FR" sz="1200" dirty="0">
              <a:sym typeface="Wingdings" panose="05000000000000000000" pitchFamily="2" charset="2"/>
            </a:endParaRPr>
          </a:p>
          <a:p>
            <a:pPr lvl="1"/>
            <a:r>
              <a:rPr lang="fr-FR" sz="1200" dirty="0" smtClean="0">
                <a:sym typeface="Wingdings" panose="05000000000000000000" pitchFamily="2" charset="2"/>
              </a:rPr>
              <a:t>En fonction de critères d’éligibilité et de critères risques (revenus/charges, reste à vivre)</a:t>
            </a:r>
          </a:p>
          <a:p>
            <a:pPr lvl="1"/>
            <a:r>
              <a:rPr lang="fr-FR" sz="1200" dirty="0" smtClean="0">
                <a:sym typeface="Wingdings" panose="05000000000000000000" pitchFamily="2" charset="2"/>
              </a:rPr>
              <a:t>Le montant est calculé au niveau de la personne, sur une durée fixée à 72 mois et peut aller jusqu’à </a:t>
            </a:r>
            <a:r>
              <a:rPr lang="fr-FR" sz="1200" dirty="0">
                <a:sym typeface="Wingdings" panose="05000000000000000000" pitchFamily="2" charset="2"/>
              </a:rPr>
              <a:t>50.000</a:t>
            </a:r>
            <a:r>
              <a:rPr lang="fr-FR" sz="1200" dirty="0" smtClean="0">
                <a:sym typeface="Wingdings" panose="05000000000000000000" pitchFamily="2" charset="2"/>
              </a:rPr>
              <a:t>€ maximum</a:t>
            </a:r>
          </a:p>
          <a:p>
            <a:endParaRPr lang="fr-FR" sz="1400" dirty="0" smtClean="0">
              <a:sym typeface="Wingdings" panose="05000000000000000000" pitchFamily="2" charset="2"/>
            </a:endParaRPr>
          </a:p>
          <a:p>
            <a:pPr marL="26999" indent="0">
              <a:buNone/>
            </a:pPr>
            <a:r>
              <a:rPr lang="fr-FR" sz="1400" dirty="0" smtClean="0">
                <a:sym typeface="Wingdings" panose="05000000000000000000" pitchFamily="2" charset="2"/>
              </a:rPr>
              <a:t> </a:t>
            </a:r>
            <a:r>
              <a:rPr lang="fr-FR" sz="1400" dirty="0">
                <a:sym typeface="Wingdings" panose="05000000000000000000" pitchFamily="2" charset="2"/>
              </a:rPr>
              <a:t>L</a:t>
            </a:r>
            <a:r>
              <a:rPr lang="fr-FR" sz="1400" dirty="0" smtClean="0">
                <a:sym typeface="Wingdings" panose="05000000000000000000" pitchFamily="2" charset="2"/>
              </a:rPr>
              <a:t>a fiabilité et la </a:t>
            </a:r>
            <a:r>
              <a:rPr lang="fr-FR" sz="1400" dirty="0">
                <a:sym typeface="Wingdings" panose="05000000000000000000" pitchFamily="2" charset="2"/>
              </a:rPr>
              <a:t>mise à </a:t>
            </a:r>
            <a:r>
              <a:rPr lang="fr-FR" sz="1400" dirty="0" smtClean="0">
                <a:sym typeface="Wingdings" panose="05000000000000000000" pitchFamily="2" charset="2"/>
              </a:rPr>
              <a:t>jour des </a:t>
            </a:r>
            <a:r>
              <a:rPr lang="fr-FR" sz="1400" dirty="0"/>
              <a:t>données </a:t>
            </a:r>
            <a:r>
              <a:rPr lang="fr-FR" sz="1400" dirty="0" smtClean="0"/>
              <a:t>clients est incontournable</a:t>
            </a:r>
            <a:endParaRPr lang="fr-FR" sz="1400" dirty="0">
              <a:sym typeface="Wingdings" panose="05000000000000000000" pitchFamily="2" charset="2"/>
            </a:endParaRPr>
          </a:p>
          <a:p>
            <a:pPr lvl="1"/>
            <a:r>
              <a:rPr lang="fr-FR" sz="1200" dirty="0" smtClean="0">
                <a:sym typeface="Wingdings" panose="05000000000000000000" pitchFamily="2" charset="2"/>
              </a:rPr>
              <a:t>Pour permettre de rendre éligible un client qui ne l’est pas</a:t>
            </a:r>
          </a:p>
          <a:p>
            <a:pPr lvl="1"/>
            <a:r>
              <a:rPr lang="fr-FR" sz="1200" dirty="0" smtClean="0">
                <a:sym typeface="Wingdings" panose="05000000000000000000" pitchFamily="2" charset="2"/>
              </a:rPr>
              <a:t>Pour ajuster/augmenter le montant potentiel conso </a:t>
            </a:r>
            <a:r>
              <a:rPr lang="fr-FR" sz="1200" dirty="0">
                <a:sym typeface="Wingdings" panose="05000000000000000000" pitchFamily="2" charset="2"/>
              </a:rPr>
              <a:t>au plus près de la situation du </a:t>
            </a:r>
            <a:r>
              <a:rPr lang="fr-FR" sz="1200" dirty="0" smtClean="0">
                <a:sym typeface="Wingdings" panose="05000000000000000000" pitchFamily="2" charset="2"/>
              </a:rPr>
              <a:t>client</a:t>
            </a:r>
            <a:endParaRPr lang="fr-FR" sz="1200" dirty="0">
              <a:sym typeface="Wingdings" panose="05000000000000000000" pitchFamily="2" charset="2"/>
            </a:endParaRPr>
          </a:p>
          <a:p>
            <a:endParaRPr lang="fr-FR" sz="1400" dirty="0" smtClean="0">
              <a:sym typeface="Wingdings" panose="05000000000000000000" pitchFamily="2" charset="2"/>
            </a:endParaRPr>
          </a:p>
          <a:p>
            <a:r>
              <a:rPr lang="fr-FR" sz="1400" dirty="0" smtClean="0">
                <a:sym typeface="Wingdings" panose="05000000000000000000" pitchFamily="2" charset="2"/>
              </a:rPr>
              <a:t>Au-delà d’un outil ou d’un ciblage, </a:t>
            </a:r>
            <a:r>
              <a:rPr lang="fr-FR" sz="1400" b="1" dirty="0" smtClean="0">
                <a:sym typeface="Wingdings" panose="05000000000000000000" pitchFamily="2" charset="2"/>
              </a:rPr>
              <a:t>‘potentiel conso’ est un nouveau service client</a:t>
            </a:r>
          </a:p>
          <a:p>
            <a:pPr lvl="1"/>
            <a:r>
              <a:rPr lang="fr-FR" sz="1200" dirty="0" smtClean="0">
                <a:sym typeface="Wingdings" panose="05000000000000000000" pitchFamily="2" charset="2"/>
              </a:rPr>
              <a:t>Apportant une nouvelle démarche dans l’anticipation et la découverte </a:t>
            </a:r>
            <a:r>
              <a:rPr lang="fr-FR" sz="1200" dirty="0">
                <a:sym typeface="Wingdings" panose="05000000000000000000" pitchFamily="2" charset="2"/>
              </a:rPr>
              <a:t>des besoins </a:t>
            </a:r>
            <a:r>
              <a:rPr lang="fr-FR" sz="1200" dirty="0" smtClean="0">
                <a:sym typeface="Wingdings" panose="05000000000000000000" pitchFamily="2" charset="2"/>
              </a:rPr>
              <a:t>client</a:t>
            </a:r>
            <a:endParaRPr lang="fr-FR" sz="1200" dirty="0">
              <a:sym typeface="Wingdings" panose="05000000000000000000" pitchFamily="2" charset="2"/>
            </a:endParaRPr>
          </a:p>
          <a:p>
            <a:pPr lvl="1"/>
            <a:r>
              <a:rPr lang="fr-FR" sz="1200" dirty="0" smtClean="0">
                <a:sym typeface="Wingdings" panose="05000000000000000000" pitchFamily="2" charset="2"/>
              </a:rPr>
              <a:t>Sous forme d’une enveloppe qui s’adapte à </a:t>
            </a:r>
            <a:r>
              <a:rPr lang="fr-FR" sz="1200" dirty="0">
                <a:sym typeface="Wingdings" panose="05000000000000000000" pitchFamily="2" charset="2"/>
              </a:rPr>
              <a:t>s</a:t>
            </a:r>
            <a:r>
              <a:rPr lang="fr-FR" sz="1200" dirty="0" smtClean="0">
                <a:sym typeface="Wingdings" panose="05000000000000000000" pitchFamily="2" charset="2"/>
              </a:rPr>
              <a:t>a situation avec par exemple la capacité à lui octroyer un montant supérieur, la prise en compte du budget du couple ou le choix d’une </a:t>
            </a:r>
            <a:r>
              <a:rPr lang="fr-FR" sz="1200" dirty="0">
                <a:sym typeface="Wingdings" panose="05000000000000000000" pitchFamily="2" charset="2"/>
              </a:rPr>
              <a:t>durée plus </a:t>
            </a:r>
            <a:r>
              <a:rPr lang="fr-FR" sz="1200" dirty="0" smtClean="0">
                <a:sym typeface="Wingdings" panose="05000000000000000000" pitchFamily="2" charset="2"/>
              </a:rPr>
              <a:t>longue</a:t>
            </a:r>
            <a:endParaRPr lang="fr-FR" sz="1200" dirty="0">
              <a:sym typeface="Wingdings" panose="05000000000000000000" pitchFamily="2" charset="2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</a:t>
            </a:r>
            <a:r>
              <a:rPr lang="fr-FR" dirty="0" smtClean="0"/>
              <a:t>otentiel conso repose sur un algorithme spécifiquement développé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HDJ potentiel </a:t>
            </a:r>
            <a:r>
              <a:rPr lang="fr-FR" dirty="0" smtClean="0"/>
              <a:t>conso</a:t>
            </a:r>
            <a:endParaRPr lang="fr-FR" dirty="0"/>
          </a:p>
        </p:txBody>
      </p:sp>
      <p:sp>
        <p:nvSpPr>
          <p:cNvPr id="5" name="Espace réservé du texte 7"/>
          <p:cNvSpPr txBox="1">
            <a:spLocks/>
          </p:cNvSpPr>
          <p:nvPr/>
        </p:nvSpPr>
        <p:spPr>
          <a:xfrm>
            <a:off x="307648" y="669314"/>
            <a:ext cx="216000" cy="216000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000" b="1" dirty="0" smtClean="0">
                <a:solidFill>
                  <a:schemeClr val="bg1"/>
                </a:solidFill>
              </a:rPr>
              <a:t>1</a:t>
            </a:r>
            <a:endParaRPr lang="fr-FR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82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L’algorithme aboutit à un score et à une proposition de montant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HDJ potentiel </a:t>
            </a:r>
            <a:r>
              <a:rPr lang="fr-FR" dirty="0" smtClean="0"/>
              <a:t>conso</a:t>
            </a:r>
            <a:endParaRPr lang="fr-FR" dirty="0"/>
          </a:p>
        </p:txBody>
      </p:sp>
      <p:graphicFrame>
        <p:nvGraphicFramePr>
          <p:cNvPr id="7" name="Diagramme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3380533"/>
              </p:ext>
            </p:extLst>
          </p:nvPr>
        </p:nvGraphicFramePr>
        <p:xfrm>
          <a:off x="1440000" y="1440000"/>
          <a:ext cx="3158895" cy="486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à coins arrondis 5"/>
          <p:cNvSpPr/>
          <p:nvPr/>
        </p:nvSpPr>
        <p:spPr>
          <a:xfrm>
            <a:off x="4140000" y="2160000"/>
            <a:ext cx="4680000" cy="108000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marL="312749" indent="-285750">
              <a:buFont typeface="Wingdings" panose="05000000000000000000" pitchFamily="2" charset="2"/>
              <a:buChar char="è"/>
            </a:pPr>
            <a:r>
              <a:rPr lang="fr-FR" sz="1600" dirty="0" smtClean="0">
                <a:solidFill>
                  <a:srgbClr val="00B050"/>
                </a:solidFill>
              </a:rPr>
              <a:t>Scoré OK</a:t>
            </a:r>
          </a:p>
          <a:p>
            <a:pPr marL="360000" indent="-144000">
              <a:buFontTx/>
              <a:buChar char="-"/>
            </a:pPr>
            <a:r>
              <a:rPr lang="fr-FR" sz="1200" dirty="0" smtClean="0">
                <a:solidFill>
                  <a:srgbClr val="00B050"/>
                </a:solidFill>
              </a:rPr>
              <a:t>Client </a:t>
            </a:r>
            <a:r>
              <a:rPr lang="fr-FR" sz="1200" dirty="0">
                <a:solidFill>
                  <a:srgbClr val="00B050"/>
                </a:solidFill>
              </a:rPr>
              <a:t>éligible à un montant compris entre 3.000€ et 50.000</a:t>
            </a:r>
            <a:r>
              <a:rPr lang="fr-FR" sz="1200" dirty="0" smtClean="0">
                <a:solidFill>
                  <a:srgbClr val="00B050"/>
                </a:solidFill>
              </a:rPr>
              <a:t>€</a:t>
            </a:r>
          </a:p>
          <a:p>
            <a:pPr marL="360000" indent="-144000">
              <a:buFontTx/>
              <a:buChar char="-"/>
            </a:pPr>
            <a:r>
              <a:rPr lang="fr-FR" sz="1200" dirty="0" smtClean="0">
                <a:solidFill>
                  <a:srgbClr val="00B050"/>
                </a:solidFill>
              </a:rPr>
              <a:t>Affichage </a:t>
            </a:r>
            <a:r>
              <a:rPr lang="fr-FR" sz="1200" dirty="0">
                <a:solidFill>
                  <a:srgbClr val="00B050"/>
                </a:solidFill>
              </a:rPr>
              <a:t>client </a:t>
            </a:r>
            <a:r>
              <a:rPr lang="fr-FR" sz="1200" dirty="0" smtClean="0">
                <a:solidFill>
                  <a:srgbClr val="00B050"/>
                </a:solidFill>
              </a:rPr>
              <a:t>sur </a:t>
            </a:r>
            <a:r>
              <a:rPr lang="fr-FR" sz="1200" dirty="0">
                <a:solidFill>
                  <a:srgbClr val="00B050"/>
                </a:solidFill>
              </a:rPr>
              <a:t>application mobile et </a:t>
            </a:r>
            <a:r>
              <a:rPr lang="fr-FR" sz="1200" dirty="0" smtClean="0">
                <a:solidFill>
                  <a:srgbClr val="00B050"/>
                </a:solidFill>
              </a:rPr>
              <a:t>synthèse internet</a:t>
            </a:r>
          </a:p>
          <a:p>
            <a:pPr marL="360000" indent="-144000">
              <a:buFontTx/>
              <a:buChar char="-"/>
            </a:pPr>
            <a:r>
              <a:rPr lang="fr-FR" sz="1200" dirty="0" smtClean="0">
                <a:solidFill>
                  <a:srgbClr val="00B050"/>
                </a:solidFill>
              </a:rPr>
              <a:t>Information </a:t>
            </a:r>
            <a:r>
              <a:rPr lang="fr-FR" sz="1200" dirty="0">
                <a:solidFill>
                  <a:srgbClr val="00B050"/>
                </a:solidFill>
              </a:rPr>
              <a:t>conseiller sur synthèse </a:t>
            </a:r>
            <a:r>
              <a:rPr lang="fr-FR" sz="1200" dirty="0" smtClean="0">
                <a:solidFill>
                  <a:srgbClr val="00B050"/>
                </a:solidFill>
              </a:rPr>
              <a:t>client</a:t>
            </a:r>
            <a:endParaRPr lang="fr-FR" sz="1200" dirty="0">
              <a:solidFill>
                <a:srgbClr val="00B050"/>
              </a:solidFill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4140000" y="3420000"/>
            <a:ext cx="4680000" cy="1080000"/>
          </a:xfrm>
          <a:prstGeom prst="round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marL="312749" indent="-285750">
              <a:buFont typeface="Wingdings" panose="05000000000000000000" pitchFamily="2" charset="2"/>
              <a:buChar char="è"/>
            </a:pPr>
            <a:r>
              <a:rPr lang="fr-FR" sz="1600" dirty="0" smtClean="0">
                <a:solidFill>
                  <a:srgbClr val="FF6600"/>
                </a:solidFill>
              </a:rPr>
              <a:t>Scoré KO</a:t>
            </a:r>
          </a:p>
          <a:p>
            <a:pPr marL="360000" indent="-144000">
              <a:buFontTx/>
              <a:buChar char="-"/>
            </a:pPr>
            <a:r>
              <a:rPr lang="fr-FR" sz="1200" dirty="0" smtClean="0">
                <a:solidFill>
                  <a:srgbClr val="FF6600"/>
                </a:solidFill>
              </a:rPr>
              <a:t>Client </a:t>
            </a:r>
            <a:r>
              <a:rPr lang="fr-FR" sz="1200" dirty="0">
                <a:solidFill>
                  <a:srgbClr val="FF6600"/>
                </a:solidFill>
              </a:rPr>
              <a:t>éligible à un montant compris entre </a:t>
            </a:r>
            <a:r>
              <a:rPr lang="fr-FR" sz="1200" dirty="0" smtClean="0">
                <a:solidFill>
                  <a:srgbClr val="FF6600"/>
                </a:solidFill>
              </a:rPr>
              <a:t>0 </a:t>
            </a:r>
            <a:r>
              <a:rPr lang="fr-FR" sz="1200" dirty="0">
                <a:solidFill>
                  <a:srgbClr val="FF6600"/>
                </a:solidFill>
              </a:rPr>
              <a:t>et </a:t>
            </a:r>
            <a:r>
              <a:rPr lang="fr-FR" sz="1200" dirty="0" smtClean="0">
                <a:solidFill>
                  <a:srgbClr val="FF6600"/>
                </a:solidFill>
              </a:rPr>
              <a:t>3.000€</a:t>
            </a:r>
          </a:p>
          <a:p>
            <a:pPr marL="360000" indent="-144000">
              <a:buFontTx/>
              <a:buChar char="-"/>
            </a:pPr>
            <a:r>
              <a:rPr lang="fr-FR" sz="1200" dirty="0" smtClean="0">
                <a:solidFill>
                  <a:srgbClr val="FF6600"/>
                </a:solidFill>
              </a:rPr>
              <a:t>Aucun affichage client</a:t>
            </a:r>
          </a:p>
          <a:p>
            <a:pPr marL="360000" indent="-144000">
              <a:buFontTx/>
              <a:buChar char="-"/>
            </a:pPr>
            <a:r>
              <a:rPr lang="fr-FR" sz="1200" dirty="0" smtClean="0">
                <a:solidFill>
                  <a:srgbClr val="FF6600"/>
                </a:solidFill>
              </a:rPr>
              <a:t>Information </a:t>
            </a:r>
            <a:r>
              <a:rPr lang="fr-FR" sz="1200" dirty="0">
                <a:solidFill>
                  <a:srgbClr val="FF6600"/>
                </a:solidFill>
              </a:rPr>
              <a:t>conseiller sur synthèse </a:t>
            </a:r>
            <a:r>
              <a:rPr lang="fr-FR" sz="1200" dirty="0" smtClean="0">
                <a:solidFill>
                  <a:srgbClr val="FF6600"/>
                </a:solidFill>
              </a:rPr>
              <a:t>client</a:t>
            </a:r>
            <a:endParaRPr lang="fr-FR" sz="1200" dirty="0">
              <a:solidFill>
                <a:srgbClr val="FF6600"/>
              </a:solidFill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4140000" y="4680000"/>
            <a:ext cx="4680000" cy="1080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marL="312749" indent="-285750">
              <a:buFont typeface="Wingdings" panose="05000000000000000000" pitchFamily="2" charset="2"/>
              <a:buChar char="è"/>
            </a:pPr>
            <a:r>
              <a:rPr lang="fr-FR" sz="1600" dirty="0" smtClean="0">
                <a:solidFill>
                  <a:srgbClr val="FF0000"/>
                </a:solidFill>
              </a:rPr>
              <a:t>Non scoré</a:t>
            </a:r>
          </a:p>
          <a:p>
            <a:pPr marL="360000" indent="-144000">
              <a:buFontTx/>
              <a:buChar char="-"/>
            </a:pPr>
            <a:r>
              <a:rPr lang="fr-FR" sz="1200" dirty="0" smtClean="0">
                <a:solidFill>
                  <a:srgbClr val="FF0000"/>
                </a:solidFill>
              </a:rPr>
              <a:t>Données insuffisantes, le client n’est pas éligible</a:t>
            </a:r>
          </a:p>
          <a:p>
            <a:pPr marL="360000" indent="-144000">
              <a:buFontTx/>
              <a:buChar char="-"/>
            </a:pPr>
            <a:r>
              <a:rPr lang="fr-FR" sz="1200" dirty="0" smtClean="0">
                <a:solidFill>
                  <a:srgbClr val="FF0000"/>
                </a:solidFill>
              </a:rPr>
              <a:t>Aucun affichage client</a:t>
            </a:r>
          </a:p>
          <a:p>
            <a:pPr marL="360000" indent="-144000">
              <a:buFontTx/>
              <a:buChar char="-"/>
            </a:pPr>
            <a:r>
              <a:rPr lang="fr-FR" sz="1200" dirty="0" smtClean="0">
                <a:solidFill>
                  <a:srgbClr val="FF0000"/>
                </a:solidFill>
              </a:rPr>
              <a:t>Information </a:t>
            </a:r>
            <a:r>
              <a:rPr lang="fr-FR" sz="1200" dirty="0">
                <a:solidFill>
                  <a:srgbClr val="FF0000"/>
                </a:solidFill>
              </a:rPr>
              <a:t>conseiller sur synthèse </a:t>
            </a:r>
            <a:r>
              <a:rPr lang="fr-FR" sz="1200" dirty="0" smtClean="0">
                <a:solidFill>
                  <a:srgbClr val="FF0000"/>
                </a:solidFill>
              </a:rPr>
              <a:t>client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5760000" y="6120000"/>
            <a:ext cx="2700000" cy="54000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fr-FR" sz="1400" dirty="0">
                <a:solidFill>
                  <a:schemeClr val="bg1"/>
                </a:solidFill>
              </a:rPr>
              <a:t>Visions conseiller et </a:t>
            </a:r>
            <a:r>
              <a:rPr lang="fr-FR" sz="1400" dirty="0" smtClean="0">
                <a:solidFill>
                  <a:schemeClr val="bg1"/>
                </a:solidFill>
              </a:rPr>
              <a:t>client</a:t>
            </a:r>
          </a:p>
          <a:p>
            <a:pPr algn="ctr"/>
            <a:r>
              <a:rPr lang="fr-FR" sz="1400" dirty="0" smtClean="0">
                <a:solidFill>
                  <a:schemeClr val="bg1"/>
                </a:solidFill>
              </a:rPr>
              <a:t>détaillés </a:t>
            </a:r>
            <a:r>
              <a:rPr lang="fr-FR" sz="1400" dirty="0">
                <a:solidFill>
                  <a:schemeClr val="bg1"/>
                </a:solidFill>
              </a:rPr>
              <a:t>en partie </a:t>
            </a:r>
            <a:r>
              <a:rPr lang="fr-FR" sz="1400" dirty="0" smtClean="0">
                <a:solidFill>
                  <a:schemeClr val="bg1"/>
                </a:solidFill>
              </a:rPr>
              <a:t>#02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12" name="Espace réservé du texte 7"/>
          <p:cNvSpPr txBox="1">
            <a:spLocks/>
          </p:cNvSpPr>
          <p:nvPr/>
        </p:nvSpPr>
        <p:spPr>
          <a:xfrm>
            <a:off x="307648" y="669314"/>
            <a:ext cx="216000" cy="216000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000" b="1" dirty="0" smtClean="0">
                <a:solidFill>
                  <a:schemeClr val="bg1"/>
                </a:solidFill>
              </a:rPr>
              <a:t>1</a:t>
            </a:r>
            <a:endParaRPr lang="fr-FR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948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995B7F1-2ECB-40CF-A98B-F3FD38E3E6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graphicEl>
                                              <a:dgm id="{4995B7F1-2ECB-40CF-A98B-F3FD38E3E6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1A17064-4C7B-4A90-8F61-6749198F19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graphicEl>
                                              <a:dgm id="{F1A17064-4C7B-4A90-8F61-6749198F19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33F9394-2624-44C4-856D-C72F7AEA33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graphicEl>
                                              <a:dgm id="{633F9394-2624-44C4-856D-C72F7AEA33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05A4B65-8381-4300-83A2-5D9D8EF140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graphicEl>
                                              <a:dgm id="{405A4B65-8381-4300-83A2-5D9D8EF140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24D4401-CC21-4DFA-B266-D5F23A0832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graphicEl>
                                              <a:dgm id="{924D4401-CC21-4DFA-B266-D5F23A0832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77CEFBD-3E8E-4FF2-8267-BB79AAC245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graphicEl>
                                              <a:dgm id="{877CEFBD-3E8E-4FF2-8267-BB79AAC245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97B3F62-2545-4E83-B6A0-2A8E26C5D6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>
                                            <p:graphicEl>
                                              <a:dgm id="{197B3F62-2545-4E83-B6A0-2A8E26C5D6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1E131BD-F15C-4CCF-AC13-72E96589C9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graphicEl>
                                              <a:dgm id="{01E131BD-F15C-4CCF-AC13-72E96589C9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Dgm bld="one"/>
        </p:bldSub>
      </p:bldGraphic>
      <p:bldP spid="6" grpId="0" animBg="1"/>
      <p:bldP spid="10" grpId="0" animBg="1"/>
      <p:bldP spid="11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400" dirty="0" smtClean="0"/>
              <a:t>En </a:t>
            </a:r>
            <a:r>
              <a:rPr lang="fr-FR" sz="1400" b="1" dirty="0" smtClean="0"/>
              <a:t>préparation d’entretien</a:t>
            </a:r>
            <a:r>
              <a:rPr lang="fr-FR" sz="1400" dirty="0" smtClean="0"/>
              <a:t> ou en </a:t>
            </a:r>
            <a:r>
              <a:rPr lang="fr-FR" sz="1400" b="1" dirty="0" smtClean="0"/>
              <a:t>rendez-vous client </a:t>
            </a:r>
            <a:r>
              <a:rPr lang="fr-FR" sz="1400" dirty="0" smtClean="0"/>
              <a:t>(physique ou à distance), vérifier l’estimation PP sur la synthèse client</a:t>
            </a:r>
          </a:p>
          <a:p>
            <a:r>
              <a:rPr lang="fr-FR" sz="1400" dirty="0" smtClean="0"/>
              <a:t>Cette information est un excellent point d’appui pour lancer l’entretien et découvrir ses projets</a:t>
            </a:r>
          </a:p>
          <a:p>
            <a:endParaRPr lang="fr-FR" sz="1400" dirty="0"/>
          </a:p>
          <a:p>
            <a:pPr marL="26999" indent="0">
              <a:buNone/>
            </a:pPr>
            <a:r>
              <a:rPr lang="fr-FR" sz="1400" dirty="0" smtClean="0">
                <a:sym typeface="Wingdings" panose="05000000000000000000" pitchFamily="2" charset="2"/>
              </a:rPr>
              <a:t> Présenter potentiel conso comme un nouveau service offert sans engagement</a:t>
            </a:r>
          </a:p>
          <a:p>
            <a:pPr marL="26999" indent="0">
              <a:buNone/>
            </a:pPr>
            <a:r>
              <a:rPr lang="fr-FR" sz="1400" dirty="0" smtClean="0">
                <a:sym typeface="Wingdings" panose="05000000000000000000" pitchFamily="2" charset="2"/>
              </a:rPr>
              <a:t> Lui proposer de mettre à jour ses données pour ajuster son montant</a:t>
            </a:r>
          </a:p>
          <a:p>
            <a:pPr marL="26999" indent="0">
              <a:buNone/>
            </a:pPr>
            <a:r>
              <a:rPr lang="fr-FR" sz="1400" dirty="0" smtClean="0">
                <a:sym typeface="Wingdings" panose="05000000000000000000" pitchFamily="2" charset="2"/>
              </a:rPr>
              <a:t> Concrétiser </a:t>
            </a:r>
            <a:r>
              <a:rPr lang="fr-FR" sz="1400" dirty="0">
                <a:sym typeface="Wingdings" panose="05000000000000000000" pitchFamily="2" charset="2"/>
              </a:rPr>
              <a:t>directement si le besoin est </a:t>
            </a:r>
            <a:r>
              <a:rPr lang="fr-FR" sz="1400" dirty="0" smtClean="0">
                <a:sym typeface="Wingdings" panose="05000000000000000000" pitchFamily="2" charset="2"/>
              </a:rPr>
              <a:t>immédiat ou l</a:t>
            </a:r>
            <a:r>
              <a:rPr lang="fr-FR" sz="1400" dirty="0" smtClean="0"/>
              <a:t>ui rappeler qu’il pourra visualiser ce montant, sur internet et sur mobile, et l’utiliser très facilement</a:t>
            </a:r>
          </a:p>
          <a:p>
            <a:pPr marL="26999" indent="0">
              <a:buNone/>
            </a:pPr>
            <a:endParaRPr lang="fr-FR" sz="1400" dirty="0" smtClean="0"/>
          </a:p>
          <a:p>
            <a:pPr marL="26999" indent="0">
              <a:buNone/>
            </a:pPr>
            <a:r>
              <a:rPr lang="fr-FR" sz="1400" dirty="0">
                <a:sym typeface="Wingdings" panose="05000000000000000000" pitchFamily="2" charset="2"/>
              </a:rPr>
              <a:t> </a:t>
            </a:r>
            <a:r>
              <a:rPr lang="fr-FR" sz="1400" dirty="0" smtClean="0">
                <a:sym typeface="Wingdings" panose="05000000000000000000" pitchFamily="2" charset="2"/>
              </a:rPr>
              <a:t>Pour les clients qui ne bénéficient pas d’un score suffisant, proposer une mise à jour de leur point budget et une découverte globale de leurs besoins sur l’univers financement (découvert, débit différé, IZICARTE, potentiel conso, crédit)</a:t>
            </a:r>
            <a:endParaRPr lang="fr-FR" sz="1400" dirty="0">
              <a:sym typeface="Wingdings" panose="05000000000000000000" pitchFamily="2" charset="2"/>
            </a:endParaRPr>
          </a:p>
          <a:p>
            <a:endParaRPr lang="fr-FR" sz="1400" dirty="0"/>
          </a:p>
          <a:p>
            <a:r>
              <a:rPr lang="fr-FR" sz="1400" dirty="0" smtClean="0"/>
              <a:t>En </a:t>
            </a:r>
            <a:r>
              <a:rPr lang="fr-FR" sz="1400" b="1" dirty="0" smtClean="0"/>
              <a:t>phoning</a:t>
            </a:r>
            <a:r>
              <a:rPr lang="fr-FR" sz="1400" dirty="0" smtClean="0"/>
              <a:t> ou en </a:t>
            </a:r>
            <a:r>
              <a:rPr lang="fr-FR" sz="1400" b="1" dirty="0" smtClean="0"/>
              <a:t>rebond</a:t>
            </a:r>
            <a:r>
              <a:rPr lang="fr-FR" sz="1400" dirty="0" smtClean="0"/>
              <a:t>, traités par le CRC, la démarche est identique</a:t>
            </a:r>
          </a:p>
          <a:p>
            <a:pPr marL="26999" indent="0">
              <a:buNone/>
            </a:pPr>
            <a:r>
              <a:rPr lang="fr-FR" sz="1400" dirty="0" smtClean="0">
                <a:sym typeface="Wingdings" panose="05000000000000000000" pitchFamily="2" charset="2"/>
              </a:rPr>
              <a:t> La cible POTENTIEL CONSO sera mise à votre disposition dans la GERC avec une mise à jour hebdomadaire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Nos opportunités pour révéler et concrétiser ce potentiel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HDJ potentiel </a:t>
            </a:r>
            <a:r>
              <a:rPr lang="fr-FR" dirty="0" smtClean="0"/>
              <a:t>conso</a:t>
            </a:r>
            <a:endParaRPr lang="fr-FR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5760000" y="6120000"/>
            <a:ext cx="2700000" cy="54000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fr-FR" sz="1400" dirty="0">
                <a:solidFill>
                  <a:schemeClr val="bg1"/>
                </a:solidFill>
              </a:rPr>
              <a:t>C</a:t>
            </a:r>
            <a:r>
              <a:rPr lang="fr-FR" sz="1400" dirty="0" smtClean="0">
                <a:solidFill>
                  <a:schemeClr val="bg1"/>
                </a:solidFill>
              </a:rPr>
              <a:t>as d’usages</a:t>
            </a:r>
          </a:p>
          <a:p>
            <a:pPr algn="ctr"/>
            <a:r>
              <a:rPr lang="fr-FR" sz="1400" dirty="0" smtClean="0">
                <a:solidFill>
                  <a:schemeClr val="bg1"/>
                </a:solidFill>
              </a:rPr>
              <a:t>détaillés en partie #03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6" name="Espace réservé du texte 7"/>
          <p:cNvSpPr txBox="1">
            <a:spLocks/>
          </p:cNvSpPr>
          <p:nvPr/>
        </p:nvSpPr>
        <p:spPr>
          <a:xfrm>
            <a:off x="307648" y="669314"/>
            <a:ext cx="216000" cy="216000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000" b="1" dirty="0" smtClean="0">
                <a:solidFill>
                  <a:schemeClr val="bg1"/>
                </a:solidFill>
              </a:rPr>
              <a:t>1</a:t>
            </a:r>
            <a:endParaRPr lang="fr-FR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54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300"/>
              </a:spcBef>
            </a:pPr>
            <a:r>
              <a:rPr lang="fr-FR" sz="1600" b="1" dirty="0" smtClean="0"/>
              <a:t>Potentiel</a:t>
            </a:r>
            <a:r>
              <a:rPr lang="fr-FR" sz="1600" dirty="0" smtClean="0"/>
              <a:t> ne signifie pas pré-accord !</a:t>
            </a:r>
          </a:p>
          <a:p>
            <a:pPr>
              <a:spcBef>
                <a:spcPts val="300"/>
              </a:spcBef>
            </a:pPr>
            <a:endParaRPr lang="fr-FR" sz="1600" dirty="0" smtClean="0"/>
          </a:p>
          <a:p>
            <a:pPr>
              <a:spcBef>
                <a:spcPts val="300"/>
              </a:spcBef>
            </a:pPr>
            <a:r>
              <a:rPr lang="fr-FR" sz="1600" dirty="0"/>
              <a:t>Un </a:t>
            </a:r>
            <a:r>
              <a:rPr lang="fr-FR" sz="1600" b="1" dirty="0" smtClean="0"/>
              <a:t>algorithme </a:t>
            </a:r>
            <a:r>
              <a:rPr lang="fr-FR" sz="1600" b="1" dirty="0"/>
              <a:t>robuste </a:t>
            </a:r>
            <a:r>
              <a:rPr lang="fr-FR" sz="1600" dirty="0" smtClean="0"/>
              <a:t>pour estimer un montant de crédit </a:t>
            </a:r>
            <a:r>
              <a:rPr lang="fr-FR" sz="1600" dirty="0"/>
              <a:t>avec une </a:t>
            </a:r>
            <a:r>
              <a:rPr lang="fr-FR" sz="1600" b="1" dirty="0"/>
              <a:t>actualisation hebdomadaire</a:t>
            </a:r>
          </a:p>
          <a:p>
            <a:pPr>
              <a:spcBef>
                <a:spcPts val="300"/>
              </a:spcBef>
            </a:pPr>
            <a:endParaRPr lang="fr-FR" sz="1600" dirty="0" smtClean="0"/>
          </a:p>
          <a:p>
            <a:pPr>
              <a:spcBef>
                <a:spcPts val="300"/>
              </a:spcBef>
            </a:pPr>
            <a:r>
              <a:rPr lang="fr-FR" sz="1600" dirty="0" smtClean="0"/>
              <a:t>Une </a:t>
            </a:r>
            <a:r>
              <a:rPr lang="fr-FR" sz="1600" b="1" dirty="0" smtClean="0"/>
              <a:t>relation client innovante et dynamique </a:t>
            </a:r>
            <a:r>
              <a:rPr lang="fr-FR" sz="1600" dirty="0" smtClean="0"/>
              <a:t>pour ajuster et afficher le </a:t>
            </a:r>
            <a:r>
              <a:rPr lang="fr-FR" sz="1600" b="1" dirty="0" smtClean="0"/>
              <a:t>potentiel conso</a:t>
            </a:r>
            <a:endParaRPr lang="fr-FR" sz="1600" b="1" dirty="0"/>
          </a:p>
          <a:p>
            <a:pPr>
              <a:spcBef>
                <a:spcPts val="300"/>
              </a:spcBef>
            </a:pPr>
            <a:endParaRPr lang="fr-FR" sz="1600" dirty="0" smtClean="0"/>
          </a:p>
          <a:p>
            <a:pPr>
              <a:spcBef>
                <a:spcPts val="300"/>
              </a:spcBef>
            </a:pPr>
            <a:r>
              <a:rPr lang="fr-FR" sz="1600" dirty="0" smtClean="0"/>
              <a:t>Un nouveau </a:t>
            </a:r>
            <a:r>
              <a:rPr lang="fr-FR" sz="1600" b="1" dirty="0" smtClean="0"/>
              <a:t>service client offert </a:t>
            </a:r>
            <a:r>
              <a:rPr lang="fr-FR" sz="1600" dirty="0" smtClean="0"/>
              <a:t>destiné à </a:t>
            </a:r>
            <a:r>
              <a:rPr lang="fr-FR" sz="1600" b="1" dirty="0" smtClean="0"/>
              <a:t>maintenir le lien</a:t>
            </a:r>
            <a:r>
              <a:rPr lang="fr-FR" sz="1600" dirty="0" smtClean="0"/>
              <a:t> et à </a:t>
            </a:r>
            <a:r>
              <a:rPr lang="fr-FR" sz="1600" b="1" dirty="0" smtClean="0"/>
              <a:t>améliorer la satisfaction</a:t>
            </a:r>
          </a:p>
          <a:p>
            <a:pPr>
              <a:spcBef>
                <a:spcPts val="300"/>
              </a:spcBef>
            </a:pPr>
            <a:endParaRPr lang="fr-FR" sz="1600" dirty="0"/>
          </a:p>
          <a:p>
            <a:pPr>
              <a:spcBef>
                <a:spcPts val="300"/>
              </a:spcBef>
            </a:pPr>
            <a:r>
              <a:rPr lang="fr-FR" sz="1600" dirty="0" smtClean="0"/>
              <a:t>Un moyen d’</a:t>
            </a:r>
            <a:r>
              <a:rPr lang="fr-FR" sz="1600" b="1" dirty="0" smtClean="0"/>
              <a:t>augmenter nos ventes</a:t>
            </a:r>
            <a:r>
              <a:rPr lang="fr-FR" sz="1600" dirty="0" smtClean="0"/>
              <a:t>, principalement sur nos </a:t>
            </a:r>
            <a:r>
              <a:rPr lang="fr-FR" sz="1600" b="1" dirty="0" smtClean="0"/>
              <a:t>parcours digitaux</a:t>
            </a:r>
          </a:p>
          <a:p>
            <a:pPr>
              <a:spcBef>
                <a:spcPts val="300"/>
              </a:spcBef>
            </a:pPr>
            <a:endParaRPr lang="fr-FR" sz="1600" dirty="0" smtClean="0"/>
          </a:p>
          <a:p>
            <a:pPr>
              <a:spcBef>
                <a:spcPts val="300"/>
              </a:spcBef>
            </a:pPr>
            <a:r>
              <a:rPr lang="fr-FR" sz="1600" dirty="0" smtClean="0"/>
              <a:t>Un </a:t>
            </a:r>
            <a:r>
              <a:rPr lang="fr-FR" sz="1600" b="1" dirty="0" smtClean="0"/>
              <a:t>cercle vertueux </a:t>
            </a:r>
            <a:r>
              <a:rPr lang="fr-FR" sz="1600" dirty="0" smtClean="0"/>
              <a:t>avec le </a:t>
            </a:r>
            <a:r>
              <a:rPr lang="fr-FR" sz="1600" b="1" dirty="0" smtClean="0"/>
              <a:t>rôle central du conseiller</a:t>
            </a:r>
            <a:r>
              <a:rPr lang="fr-FR" sz="1600" dirty="0" smtClean="0"/>
              <a:t> et la mise à jour des données comme principale </a:t>
            </a:r>
            <a:r>
              <a:rPr lang="fr-FR" sz="1600" b="1" dirty="0" smtClean="0"/>
              <a:t>clé de la réussite</a:t>
            </a:r>
            <a:endParaRPr lang="fr-FR" sz="1600" dirty="0"/>
          </a:p>
          <a:p>
            <a:endParaRPr lang="fr-FR" sz="16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L’essentiel à retenir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HDJ potentiel </a:t>
            </a:r>
            <a:r>
              <a:rPr lang="fr-FR" dirty="0" smtClean="0"/>
              <a:t>conso</a:t>
            </a:r>
            <a:endParaRPr lang="fr-FR" dirty="0"/>
          </a:p>
        </p:txBody>
      </p:sp>
      <p:sp>
        <p:nvSpPr>
          <p:cNvPr id="5" name="Espace réservé du texte 7"/>
          <p:cNvSpPr txBox="1">
            <a:spLocks/>
          </p:cNvSpPr>
          <p:nvPr/>
        </p:nvSpPr>
        <p:spPr>
          <a:xfrm>
            <a:off x="307648" y="669314"/>
            <a:ext cx="216000" cy="216000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000" b="1" dirty="0" smtClean="0">
                <a:solidFill>
                  <a:schemeClr val="bg1"/>
                </a:solidFill>
              </a:rPr>
              <a:t>1</a:t>
            </a:r>
            <a:endParaRPr lang="fr-FR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78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02</a:t>
            </a:r>
            <a:endParaRPr lang="fr-FR" dirty="0"/>
          </a:p>
        </p:txBody>
      </p:sp>
      <p:sp>
        <p:nvSpPr>
          <p:cNvPr id="4" name="Espace réservé du texte 1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dirty="0"/>
              <a:t>Vision conseiller – affichage sur la synthèse client</a:t>
            </a:r>
          </a:p>
          <a:p>
            <a:r>
              <a:rPr lang="fr-FR" dirty="0"/>
              <a:t>Vision client – affichage et parcours sur DEI</a:t>
            </a:r>
          </a:p>
          <a:p>
            <a:r>
              <a:rPr lang="fr-FR" dirty="0"/>
              <a:t>Vision client – affichage et parcours sur application </a:t>
            </a:r>
            <a:r>
              <a:rPr lang="fr-FR" dirty="0" smtClean="0"/>
              <a:t>mobile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485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0" y="3168000"/>
            <a:ext cx="5760000" cy="3684400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Vision conseiller – affichage sur la synthèse client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HDJ potentiel </a:t>
            </a:r>
            <a:r>
              <a:rPr lang="fr-FR" dirty="0" smtClean="0"/>
              <a:t>conso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176000" y="4248000"/>
            <a:ext cx="2790000" cy="1548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0" name="Connecteur droit avec flèche 19"/>
          <p:cNvCxnSpPr/>
          <p:nvPr/>
        </p:nvCxnSpPr>
        <p:spPr>
          <a:xfrm>
            <a:off x="7200000" y="4104000"/>
            <a:ext cx="288000" cy="2520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7020000" y="4428000"/>
            <a:ext cx="1260000" cy="18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3" name="Connecteur droit avec flèche 22"/>
          <p:cNvCxnSpPr/>
          <p:nvPr/>
        </p:nvCxnSpPr>
        <p:spPr>
          <a:xfrm>
            <a:off x="7848000" y="4104000"/>
            <a:ext cx="288000" cy="2520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8100000" y="4428000"/>
            <a:ext cx="180000" cy="18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400" dirty="0"/>
              <a:t>L’information est directement restituée sur l’écran de synthèse : Estimation PP</a:t>
            </a:r>
          </a:p>
          <a:p>
            <a:pPr lvl="1"/>
            <a:r>
              <a:rPr lang="fr-FR" sz="1200" dirty="0" smtClean="0"/>
              <a:t>Scoré </a:t>
            </a:r>
            <a:r>
              <a:rPr lang="fr-FR" sz="1200" dirty="0"/>
              <a:t>OK</a:t>
            </a:r>
          </a:p>
          <a:p>
            <a:pPr lvl="1"/>
            <a:r>
              <a:rPr lang="fr-FR" sz="1200" dirty="0" smtClean="0"/>
              <a:t>Scoré </a:t>
            </a:r>
            <a:r>
              <a:rPr lang="fr-FR" sz="1200" dirty="0"/>
              <a:t>KO</a:t>
            </a:r>
          </a:p>
          <a:p>
            <a:pPr lvl="1"/>
            <a:r>
              <a:rPr lang="fr-FR" sz="1200" dirty="0" smtClean="0"/>
              <a:t>Non scoré</a:t>
            </a:r>
            <a:endParaRPr lang="fr-FR" sz="1200" dirty="0"/>
          </a:p>
          <a:p>
            <a:r>
              <a:rPr lang="fr-FR" sz="1400" dirty="0"/>
              <a:t>Le clic sur la loupe ouvre un pop-up qui détaille le résultat de </a:t>
            </a:r>
            <a:r>
              <a:rPr lang="fr-FR" sz="1400" dirty="0" smtClean="0"/>
              <a:t>l’estimation</a:t>
            </a:r>
            <a:endParaRPr lang="fr-FR" sz="1400" dirty="0"/>
          </a:p>
        </p:txBody>
      </p:sp>
      <p:sp>
        <p:nvSpPr>
          <p:cNvPr id="25" name="Ellipse 24"/>
          <p:cNvSpPr/>
          <p:nvPr/>
        </p:nvSpPr>
        <p:spPr>
          <a:xfrm>
            <a:off x="4824000" y="4410000"/>
            <a:ext cx="360000" cy="180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7"/>
          <p:cNvSpPr txBox="1">
            <a:spLocks/>
          </p:cNvSpPr>
          <p:nvPr/>
        </p:nvSpPr>
        <p:spPr>
          <a:xfrm>
            <a:off x="307648" y="669314"/>
            <a:ext cx="216000" cy="216000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000" b="1" dirty="0" smtClean="0">
                <a:solidFill>
                  <a:schemeClr val="bg1"/>
                </a:solidFill>
              </a:rPr>
              <a:t>2</a:t>
            </a:r>
            <a:endParaRPr lang="fr-FR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83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1" grpId="0" animBg="1"/>
      <p:bldP spid="27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400" dirty="0"/>
              <a:t>Selon le score calculé, le pop-up vous affiche les détails et vous conseille sur la mise à jour des données </a:t>
            </a:r>
            <a:r>
              <a:rPr lang="fr-FR" sz="1400" dirty="0" smtClean="0"/>
              <a:t>clients</a:t>
            </a:r>
            <a:endParaRPr lang="fr-FR" sz="14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Vision conseiller – affichage sur la synthèse </a:t>
            </a:r>
            <a:r>
              <a:rPr lang="fr-FR" dirty="0" smtClean="0"/>
              <a:t>client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HDJ potentiel </a:t>
            </a:r>
            <a:r>
              <a:rPr lang="fr-FR" dirty="0" smtClean="0"/>
              <a:t>conso</a:t>
            </a:r>
            <a:endParaRPr lang="fr-FR" dirty="0"/>
          </a:p>
        </p:txBody>
      </p:sp>
      <p:sp>
        <p:nvSpPr>
          <p:cNvPr id="27" name="Espace réservé du contenu 1"/>
          <p:cNvSpPr txBox="1">
            <a:spLocks/>
          </p:cNvSpPr>
          <p:nvPr/>
        </p:nvSpPr>
        <p:spPr>
          <a:xfrm>
            <a:off x="1980000" y="3870000"/>
            <a:ext cx="2250000" cy="225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lIns="72000" tIns="36000" rIns="72000" bIns="36000" anchor="ctr" anchorCtr="0"/>
          <a:lstStyle>
            <a:lvl1pPr marL="188991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2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2975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07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951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825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2974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788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Montant PP estimé : </a:t>
            </a:r>
            <a:r>
              <a:rPr lang="fr-FR" sz="800" b="1" dirty="0">
                <a:ea typeface="Calibri" panose="020F0502020204030204" pitchFamily="34" charset="0"/>
                <a:cs typeface="Times New Roman" panose="02020603050405020304" pitchFamily="18" charset="0"/>
              </a:rPr>
              <a:t>XX XXX €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Date de cette estimation : </a:t>
            </a:r>
            <a:r>
              <a:rPr lang="fr-FR" sz="800" b="1" dirty="0">
                <a:ea typeface="Calibri" panose="020F0502020204030204" pitchFamily="34" charset="0"/>
                <a:cs typeface="Times New Roman" panose="02020603050405020304" pitchFamily="18" charset="0"/>
              </a:rPr>
              <a:t>JJ/MM/AAAA</a:t>
            </a:r>
          </a:p>
          <a:p>
            <a:pPr marL="0" indent="0">
              <a:spcBef>
                <a:spcPts val="0"/>
              </a:spcBef>
              <a:buNone/>
            </a:pPr>
            <a:endParaRPr lang="fr-FR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Cette estimation est affichée au client sur sa synthèse web et mobile</a:t>
            </a:r>
          </a:p>
          <a:p>
            <a:pPr marL="0" indent="0">
              <a:spcBef>
                <a:spcPts val="0"/>
              </a:spcBef>
              <a:buNone/>
            </a:pPr>
            <a:endParaRPr lang="fr-FR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Merci de mettre à jour les données clients dans la base afin de valider cette estimation</a:t>
            </a: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 (mise à jour hebdomadaire)</a:t>
            </a:r>
          </a:p>
          <a:p>
            <a:pPr marL="0" indent="0">
              <a:spcBef>
                <a:spcPts val="0"/>
              </a:spcBef>
              <a:buNone/>
            </a:pPr>
            <a:endParaRPr lang="fr-FR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Montant et date de la précédente </a:t>
            </a:r>
            <a:r>
              <a:rPr lang="fr-FR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estimation</a:t>
            </a:r>
            <a:endParaRPr lang="fr-FR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XX XXX €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JJ/MM/AAAA</a:t>
            </a:r>
          </a:p>
          <a:p>
            <a:pPr marL="0" indent="0">
              <a:spcBef>
                <a:spcPts val="0"/>
              </a:spcBef>
              <a:buNone/>
            </a:pPr>
            <a:endParaRPr lang="fr-FR" sz="800" dirty="0"/>
          </a:p>
        </p:txBody>
      </p:sp>
      <p:sp>
        <p:nvSpPr>
          <p:cNvPr id="28" name="Espace réservé du contenu 1"/>
          <p:cNvSpPr txBox="1">
            <a:spLocks/>
          </p:cNvSpPr>
          <p:nvPr/>
        </p:nvSpPr>
        <p:spPr>
          <a:xfrm>
            <a:off x="4320000" y="3870000"/>
            <a:ext cx="2250000" cy="225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txBody>
          <a:bodyPr lIns="72000" tIns="36000" rIns="72000" bIns="36000" anchor="ctr" anchorCtr="0"/>
          <a:lstStyle>
            <a:lvl1pPr marL="188991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2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2975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07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951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825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2974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788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99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Montant PP estimé : </a:t>
            </a:r>
            <a:r>
              <a:rPr lang="fr-FR" sz="800" b="1" dirty="0">
                <a:ea typeface="Calibri" panose="020F0502020204030204" pitchFamily="34" charset="0"/>
                <a:cs typeface="Times New Roman" panose="02020603050405020304" pitchFamily="18" charset="0"/>
              </a:rPr>
              <a:t>scoré KO avec les éléments actuels</a:t>
            </a:r>
          </a:p>
          <a:p>
            <a:pPr marL="26999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Date de cette estimation : </a:t>
            </a:r>
            <a:r>
              <a:rPr lang="fr-FR" sz="800" b="1" dirty="0">
                <a:ea typeface="Calibri" panose="020F0502020204030204" pitchFamily="34" charset="0"/>
                <a:cs typeface="Times New Roman" panose="02020603050405020304" pitchFamily="18" charset="0"/>
              </a:rPr>
              <a:t>JJ/MM/AAAA</a:t>
            </a:r>
          </a:p>
          <a:p>
            <a:pPr marL="26999" indent="0">
              <a:spcBef>
                <a:spcPts val="0"/>
              </a:spcBef>
              <a:buNone/>
            </a:pPr>
            <a:endParaRPr lang="fr-FR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999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Pas d’affichage sur la synthèse client web et mobile</a:t>
            </a:r>
          </a:p>
          <a:p>
            <a:pPr marL="26999" indent="0">
              <a:spcBef>
                <a:spcPts val="0"/>
              </a:spcBef>
              <a:buNone/>
            </a:pPr>
            <a:endParaRPr lang="fr-FR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999" indent="0">
              <a:spcBef>
                <a:spcPts val="0"/>
              </a:spcBef>
              <a:buNone/>
            </a:pPr>
            <a:r>
              <a:rPr lang="fr-FR" sz="800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Merci de mettre à jour les données clients dans la base afin de calculer une nouvelle estimation </a:t>
            </a: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(mise à jour hebdomadaire)</a:t>
            </a:r>
          </a:p>
          <a:p>
            <a:pPr marL="26999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6999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Montant et date de la précédente </a:t>
            </a:r>
            <a:r>
              <a:rPr lang="fr-FR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estimation</a:t>
            </a:r>
            <a:endParaRPr lang="fr-FR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999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XX XXX €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JJ/MM/AAAA</a:t>
            </a:r>
            <a:endParaRPr lang="fr-FR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Espace réservé du contenu 1"/>
          <p:cNvSpPr txBox="1">
            <a:spLocks/>
          </p:cNvSpPr>
          <p:nvPr/>
        </p:nvSpPr>
        <p:spPr>
          <a:xfrm>
            <a:off x="6660000" y="3870000"/>
            <a:ext cx="2250000" cy="225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txBody>
          <a:bodyPr lIns="72000" tIns="36000" rIns="72000" bIns="36000" anchor="ctr" anchorCtr="0"/>
          <a:lstStyle>
            <a:lvl1pPr marL="188991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2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2975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07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951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825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2974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788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Montant PP non-estimé : </a:t>
            </a:r>
            <a:r>
              <a:rPr lang="fr-FR" sz="800" b="1" dirty="0">
                <a:ea typeface="Calibri" panose="020F0502020204030204" pitchFamily="34" charset="0"/>
                <a:cs typeface="Times New Roman" panose="02020603050405020304" pitchFamily="18" charset="0"/>
              </a:rPr>
              <a:t>non scoré (une ou plusieurs exclusions à la souscription d’un prêt personnel ont été détectées) avec les éléments actuels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Date de cette estimation : </a:t>
            </a:r>
            <a:r>
              <a:rPr lang="fr-FR" sz="800" b="1" dirty="0">
                <a:ea typeface="Calibri" panose="020F0502020204030204" pitchFamily="34" charset="0"/>
                <a:cs typeface="Times New Roman" panose="02020603050405020304" pitchFamily="18" charset="0"/>
              </a:rPr>
              <a:t>JJ/MM/AAAA</a:t>
            </a:r>
          </a:p>
          <a:p>
            <a:pPr marL="0" indent="0">
              <a:spcBef>
                <a:spcPts val="0"/>
              </a:spcBef>
              <a:buNone/>
            </a:pPr>
            <a:endParaRPr lang="fr-FR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Pas d’affichage sur la synthèse client web et mobile</a:t>
            </a:r>
          </a:p>
          <a:p>
            <a:pPr marL="0" indent="0">
              <a:spcBef>
                <a:spcPts val="0"/>
              </a:spcBef>
              <a:buNone/>
            </a:pPr>
            <a:endParaRPr lang="fr-FR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Merci de mettre à jour les données clients dans la base afin qu’une estimation soit réalisée </a:t>
            </a: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(mise à jour </a:t>
            </a:r>
            <a:r>
              <a:rPr lang="fr-FR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hebdomadaire)</a:t>
            </a:r>
          </a:p>
          <a:p>
            <a:pPr marL="0" indent="0">
              <a:spcBef>
                <a:spcPts val="0"/>
              </a:spcBef>
              <a:buNone/>
            </a:pPr>
            <a:endParaRPr lang="fr-FR" sz="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Montant </a:t>
            </a: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et date de la précédente </a:t>
            </a:r>
            <a:r>
              <a:rPr lang="fr-FR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estimation</a:t>
            </a:r>
            <a:endParaRPr lang="fr-FR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XX XXX €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800" dirty="0">
                <a:ea typeface="Calibri" panose="020F0502020204030204" pitchFamily="34" charset="0"/>
                <a:cs typeface="Times New Roman" panose="02020603050405020304" pitchFamily="18" charset="0"/>
              </a:rPr>
              <a:t>JJ/MM/AAAA</a:t>
            </a:r>
          </a:p>
        </p:txBody>
      </p:sp>
      <p:sp>
        <p:nvSpPr>
          <p:cNvPr id="30" name="Rectangle à coins arrondis 29"/>
          <p:cNvSpPr/>
          <p:nvPr/>
        </p:nvSpPr>
        <p:spPr>
          <a:xfrm>
            <a:off x="1980000" y="2700000"/>
            <a:ext cx="2250000" cy="108000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12749" indent="-285750">
              <a:buFont typeface="Wingdings" panose="05000000000000000000" pitchFamily="2" charset="2"/>
              <a:buChar char="è"/>
            </a:pPr>
            <a:r>
              <a:rPr lang="fr-FR" sz="1600" dirty="0" smtClean="0">
                <a:solidFill>
                  <a:srgbClr val="00B050"/>
                </a:solidFill>
              </a:rPr>
              <a:t>Scoré OK</a:t>
            </a:r>
          </a:p>
          <a:p>
            <a:pPr marL="26999"/>
            <a:r>
              <a:rPr lang="fr-FR" sz="1200" dirty="0" smtClean="0">
                <a:solidFill>
                  <a:srgbClr val="00B050"/>
                </a:solidFill>
              </a:rPr>
              <a:t>Client </a:t>
            </a:r>
            <a:r>
              <a:rPr lang="fr-FR" sz="1200" dirty="0">
                <a:solidFill>
                  <a:srgbClr val="00B050"/>
                </a:solidFill>
              </a:rPr>
              <a:t>éligible à un montant compris entre 3.000€ et 50.000€</a:t>
            </a:r>
          </a:p>
        </p:txBody>
      </p:sp>
      <p:sp>
        <p:nvSpPr>
          <p:cNvPr id="31" name="Rectangle à coins arrondis 30"/>
          <p:cNvSpPr/>
          <p:nvPr/>
        </p:nvSpPr>
        <p:spPr>
          <a:xfrm>
            <a:off x="4320000" y="2700000"/>
            <a:ext cx="2250000" cy="1080000"/>
          </a:xfrm>
          <a:prstGeom prst="round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12749" indent="-285750">
              <a:buFont typeface="Wingdings" panose="05000000000000000000" pitchFamily="2" charset="2"/>
              <a:buChar char="è"/>
            </a:pPr>
            <a:r>
              <a:rPr lang="fr-FR" sz="1600" dirty="0" smtClean="0">
                <a:solidFill>
                  <a:srgbClr val="FF6600"/>
                </a:solidFill>
              </a:rPr>
              <a:t>Scoré KO</a:t>
            </a:r>
          </a:p>
          <a:p>
            <a:pPr marL="26999"/>
            <a:r>
              <a:rPr lang="fr-FR" sz="1200" dirty="0" smtClean="0">
                <a:solidFill>
                  <a:srgbClr val="FF6600"/>
                </a:solidFill>
              </a:rPr>
              <a:t>Client </a:t>
            </a:r>
            <a:r>
              <a:rPr lang="fr-FR" sz="1200" dirty="0">
                <a:solidFill>
                  <a:srgbClr val="FF6600"/>
                </a:solidFill>
              </a:rPr>
              <a:t>éligible à un montant compris entre </a:t>
            </a:r>
            <a:r>
              <a:rPr lang="fr-FR" sz="1200" dirty="0" smtClean="0">
                <a:solidFill>
                  <a:srgbClr val="FF6600"/>
                </a:solidFill>
              </a:rPr>
              <a:t>0 </a:t>
            </a:r>
            <a:r>
              <a:rPr lang="fr-FR" sz="1200" dirty="0">
                <a:solidFill>
                  <a:srgbClr val="FF6600"/>
                </a:solidFill>
              </a:rPr>
              <a:t>et </a:t>
            </a:r>
            <a:r>
              <a:rPr lang="fr-FR" sz="1200" dirty="0" smtClean="0">
                <a:solidFill>
                  <a:srgbClr val="FF6600"/>
                </a:solidFill>
              </a:rPr>
              <a:t>3.000</a:t>
            </a:r>
            <a:r>
              <a:rPr lang="fr-FR" sz="1200" dirty="0">
                <a:solidFill>
                  <a:srgbClr val="FF6600"/>
                </a:solidFill>
              </a:rPr>
              <a:t>€</a:t>
            </a:r>
          </a:p>
        </p:txBody>
      </p:sp>
      <p:sp>
        <p:nvSpPr>
          <p:cNvPr id="32" name="Rectangle à coins arrondis 31"/>
          <p:cNvSpPr/>
          <p:nvPr/>
        </p:nvSpPr>
        <p:spPr>
          <a:xfrm>
            <a:off x="6660000" y="2700000"/>
            <a:ext cx="2250000" cy="1080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12749" indent="-285750">
              <a:buFont typeface="Wingdings" panose="05000000000000000000" pitchFamily="2" charset="2"/>
              <a:buChar char="è"/>
            </a:pPr>
            <a:r>
              <a:rPr lang="fr-FR" sz="1600" dirty="0" smtClean="0">
                <a:solidFill>
                  <a:srgbClr val="FF0000"/>
                </a:solidFill>
              </a:rPr>
              <a:t>Non scoré</a:t>
            </a:r>
          </a:p>
          <a:p>
            <a:pPr marL="26999"/>
            <a:r>
              <a:rPr lang="fr-FR" sz="1200" dirty="0" smtClean="0">
                <a:solidFill>
                  <a:srgbClr val="FF0000"/>
                </a:solidFill>
              </a:rPr>
              <a:t>Données </a:t>
            </a:r>
            <a:r>
              <a:rPr lang="fr-FR" sz="1200" dirty="0">
                <a:solidFill>
                  <a:srgbClr val="FF0000"/>
                </a:solidFill>
              </a:rPr>
              <a:t>insuffisantes, le client n’est pas </a:t>
            </a:r>
            <a:r>
              <a:rPr lang="fr-FR" sz="1200" dirty="0" smtClean="0">
                <a:solidFill>
                  <a:srgbClr val="FF0000"/>
                </a:solidFill>
              </a:rPr>
              <a:t>éligible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11" name="Espace réservé du texte 7"/>
          <p:cNvSpPr txBox="1">
            <a:spLocks/>
          </p:cNvSpPr>
          <p:nvPr/>
        </p:nvSpPr>
        <p:spPr>
          <a:xfrm>
            <a:off x="307648" y="669314"/>
            <a:ext cx="216000" cy="216000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000" b="1" dirty="0" smtClean="0">
                <a:solidFill>
                  <a:schemeClr val="bg1"/>
                </a:solidFill>
              </a:rPr>
              <a:t>2</a:t>
            </a:r>
            <a:endParaRPr lang="fr-FR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77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400" dirty="0" smtClean="0"/>
              <a:t>Le client est invité à découvrir le montant du prêt personnel qui pourrait lui être proposé</a:t>
            </a:r>
            <a:endParaRPr lang="fr-FR" sz="14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Vision </a:t>
            </a:r>
            <a:r>
              <a:rPr lang="fr-FR" dirty="0" smtClean="0"/>
              <a:t>client </a:t>
            </a:r>
            <a:r>
              <a:rPr lang="fr-FR" dirty="0"/>
              <a:t>– </a:t>
            </a:r>
            <a:r>
              <a:rPr lang="fr-FR" dirty="0" smtClean="0"/>
              <a:t>affichage et parcours sur DEI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HDJ potentiel </a:t>
            </a:r>
            <a:r>
              <a:rPr lang="fr-FR" dirty="0" smtClean="0"/>
              <a:t>conso</a:t>
            </a:r>
            <a:endParaRPr lang="fr-FR" dirty="0"/>
          </a:p>
        </p:txBody>
      </p:sp>
      <p:grpSp>
        <p:nvGrpSpPr>
          <p:cNvPr id="5" name="Groupe 4"/>
          <p:cNvGrpSpPr/>
          <p:nvPr/>
        </p:nvGrpSpPr>
        <p:grpSpPr>
          <a:xfrm>
            <a:off x="2700000" y="2610000"/>
            <a:ext cx="5220000" cy="3987794"/>
            <a:chOff x="1774143" y="717486"/>
            <a:chExt cx="5220000" cy="398779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74143" y="717486"/>
              <a:ext cx="5220000" cy="3987794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2207277" y="720620"/>
              <a:ext cx="1189931" cy="1756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lang="fr-FR" sz="700" dirty="0" smtClean="0">
                  <a:solidFill>
                    <a:srgbClr val="C00000"/>
                  </a:solidFill>
                </a:rPr>
                <a:t>Monsieur Camille VALLOIS</a:t>
              </a:r>
              <a:endParaRPr lang="fr-FR" sz="700" dirty="0">
                <a:solidFill>
                  <a:srgbClr val="C00000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518323" y="1990285"/>
              <a:ext cx="1189931" cy="1756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lang="fr-FR" sz="500" dirty="0" smtClean="0">
                  <a:solidFill>
                    <a:schemeClr val="bg1">
                      <a:lumMod val="50000"/>
                    </a:schemeClr>
                  </a:solidFill>
                </a:rPr>
                <a:t>Mr Camille VALLOIS</a:t>
              </a:r>
              <a:endParaRPr lang="fr-FR" sz="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518323" y="2413201"/>
              <a:ext cx="1189931" cy="1756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lang="fr-FR" sz="500" dirty="0" smtClean="0">
                  <a:solidFill>
                    <a:schemeClr val="bg1">
                      <a:lumMod val="50000"/>
                    </a:schemeClr>
                  </a:solidFill>
                </a:rPr>
                <a:t>Mme Ou Mr Camille VALLOIS</a:t>
              </a:r>
              <a:endParaRPr lang="fr-FR" sz="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695767" y="1990285"/>
              <a:ext cx="701442" cy="1756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lang="fr-FR" sz="500" dirty="0" smtClean="0">
                  <a:solidFill>
                    <a:schemeClr val="bg1">
                      <a:lumMod val="50000"/>
                    </a:schemeClr>
                  </a:solidFill>
                </a:rPr>
                <a:t>040123456789</a:t>
              </a:r>
              <a:endParaRPr lang="fr-FR" sz="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695767" y="2413201"/>
              <a:ext cx="701442" cy="1756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lang="fr-FR" sz="500" dirty="0" smtClean="0">
                  <a:solidFill>
                    <a:schemeClr val="bg1">
                      <a:lumMod val="50000"/>
                    </a:schemeClr>
                  </a:solidFill>
                </a:rPr>
                <a:t>04987654321</a:t>
              </a:r>
              <a:endParaRPr lang="fr-FR" sz="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5076000" y="5742000"/>
            <a:ext cx="1224000" cy="90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avec flèche 12"/>
          <p:cNvCxnSpPr/>
          <p:nvPr/>
        </p:nvCxnSpPr>
        <p:spPr>
          <a:xfrm>
            <a:off x="5220000" y="5454000"/>
            <a:ext cx="288000" cy="2520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7"/>
          <p:cNvSpPr txBox="1">
            <a:spLocks/>
          </p:cNvSpPr>
          <p:nvPr/>
        </p:nvSpPr>
        <p:spPr>
          <a:xfrm>
            <a:off x="307648" y="669314"/>
            <a:ext cx="216000" cy="216000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000" b="1" dirty="0" smtClean="0">
                <a:solidFill>
                  <a:schemeClr val="bg1"/>
                </a:solidFill>
              </a:rPr>
              <a:t>2</a:t>
            </a:r>
            <a:endParaRPr lang="fr-FR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222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400" dirty="0" smtClean="0"/>
              <a:t>Le client </a:t>
            </a:r>
            <a:r>
              <a:rPr lang="fr-FR" sz="1400" dirty="0"/>
              <a:t>est invité à simuler son prêt personnel</a:t>
            </a:r>
          </a:p>
          <a:p>
            <a:r>
              <a:rPr lang="fr-FR" sz="1400" dirty="0"/>
              <a:t>Il atterrit directement sur le simulateur avec sa proposition personnalisée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Vision </a:t>
            </a:r>
            <a:r>
              <a:rPr lang="fr-FR" dirty="0" smtClean="0"/>
              <a:t>client </a:t>
            </a:r>
            <a:r>
              <a:rPr lang="fr-FR" dirty="0"/>
              <a:t>– </a:t>
            </a:r>
            <a:r>
              <a:rPr lang="fr-FR" dirty="0" smtClean="0"/>
              <a:t>affichage et parcours sur DEI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HDJ potentiel </a:t>
            </a:r>
            <a:r>
              <a:rPr lang="fr-FR" dirty="0" smtClean="0"/>
              <a:t>conso</a:t>
            </a:r>
            <a:endParaRPr lang="fr-FR" dirty="0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/>
          <a:srcRect l="2424" r="23380" b="7580"/>
          <a:stretch/>
        </p:blipFill>
        <p:spPr>
          <a:xfrm>
            <a:off x="1890001" y="2790000"/>
            <a:ext cx="3038231" cy="378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6B536BF-AE86-4301-90B1-64C8C57F00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62" r="14884" b="6843"/>
          <a:stretch/>
        </p:blipFill>
        <p:spPr>
          <a:xfrm>
            <a:off x="5040001" y="2790000"/>
            <a:ext cx="3883149" cy="378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Espace réservé du texte 7"/>
          <p:cNvSpPr txBox="1">
            <a:spLocks/>
          </p:cNvSpPr>
          <p:nvPr/>
        </p:nvSpPr>
        <p:spPr>
          <a:xfrm>
            <a:off x="307648" y="669314"/>
            <a:ext cx="216000" cy="216000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000" b="1" dirty="0" smtClean="0">
                <a:solidFill>
                  <a:schemeClr val="bg1"/>
                </a:solidFill>
              </a:rPr>
              <a:t>2</a:t>
            </a:r>
            <a:endParaRPr lang="fr-FR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04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400" dirty="0"/>
              <a:t>Le client </a:t>
            </a:r>
            <a:r>
              <a:rPr lang="fr-FR" sz="1400" dirty="0" smtClean="0"/>
              <a:t>visualise </a:t>
            </a:r>
            <a:r>
              <a:rPr lang="fr-FR" sz="1400" dirty="0"/>
              <a:t>le montant du prêt personnel qui pourrait lui être </a:t>
            </a:r>
            <a:r>
              <a:rPr lang="fr-FR" sz="1400" dirty="0" smtClean="0"/>
              <a:t>proposé</a:t>
            </a:r>
          </a:p>
          <a:p>
            <a:r>
              <a:rPr lang="fr-FR" sz="1400" dirty="0" smtClean="0"/>
              <a:t>Il est invité à simuler son prêt personnel</a:t>
            </a:r>
          </a:p>
          <a:p>
            <a:r>
              <a:rPr lang="fr-FR" sz="1400" dirty="0" smtClean="0"/>
              <a:t>Il atterrit directement sur le simulateur avec sa proposition personnalisée</a:t>
            </a:r>
            <a:endParaRPr lang="fr-FR" sz="14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Vision </a:t>
            </a:r>
            <a:r>
              <a:rPr lang="fr-FR" dirty="0" smtClean="0"/>
              <a:t>client </a:t>
            </a:r>
            <a:r>
              <a:rPr lang="fr-FR" dirty="0"/>
              <a:t>– </a:t>
            </a:r>
            <a:r>
              <a:rPr lang="fr-FR" dirty="0" smtClean="0"/>
              <a:t>affichage et parcours sur application mobile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HDJ potentiel </a:t>
            </a:r>
            <a:r>
              <a:rPr lang="fr-FR" dirty="0" smtClean="0"/>
              <a:t>conso</a:t>
            </a:r>
            <a:endParaRPr lang="fr-FR" dirty="0"/>
          </a:p>
        </p:txBody>
      </p:sp>
      <p:grpSp>
        <p:nvGrpSpPr>
          <p:cNvPr id="5" name="Groupe 4"/>
          <p:cNvGrpSpPr>
            <a:grpSpLocks noChangeAspect="1"/>
          </p:cNvGrpSpPr>
          <p:nvPr/>
        </p:nvGrpSpPr>
        <p:grpSpPr>
          <a:xfrm>
            <a:off x="2880000" y="2772000"/>
            <a:ext cx="1980000" cy="3514172"/>
            <a:chOff x="6678125" y="2106410"/>
            <a:chExt cx="1619626" cy="2874568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A857111-CCD2-430B-B9FE-3C672B03B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78125" y="2106410"/>
              <a:ext cx="1619626" cy="2874568"/>
            </a:xfrm>
            <a:prstGeom prst="rect">
              <a:avLst/>
            </a:prstGeom>
          </p:spPr>
        </p:pic>
        <p:pic>
          <p:nvPicPr>
            <p:cNvPr id="7" name="Image 3" descr="image002">
              <a:extLst>
                <a:ext uri="{FF2B5EF4-FFF2-40B4-BE49-F238E27FC236}">
                  <a16:creationId xmlns:a16="http://schemas.microsoft.com/office/drawing/2014/main" id="{3F31E6BA-A50D-4F2E-BEA8-782206F50E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3049" y="2463760"/>
              <a:ext cx="1224000" cy="2124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81E721CC-51EA-416B-AC6C-209DC4F633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000" y="2808000"/>
            <a:ext cx="1764000" cy="3463765"/>
          </a:xfrm>
          <a:prstGeom prst="rect">
            <a:avLst/>
          </a:prstGeom>
        </p:spPr>
      </p:pic>
      <p:sp>
        <p:nvSpPr>
          <p:cNvPr id="9" name="Rectangle à coins arrondis 8"/>
          <p:cNvSpPr/>
          <p:nvPr/>
        </p:nvSpPr>
        <p:spPr>
          <a:xfrm>
            <a:off x="5400000" y="5400000"/>
            <a:ext cx="3420000" cy="900000"/>
          </a:xfrm>
          <a:prstGeom prst="roundRect">
            <a:avLst/>
          </a:prstGeom>
          <a:solidFill>
            <a:srgbClr val="5124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Le parcours sur application mobile, décrit dans ce support, sera prochainement activé</a:t>
            </a: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10" name="Espace réservé du texte 7"/>
          <p:cNvSpPr txBox="1">
            <a:spLocks/>
          </p:cNvSpPr>
          <p:nvPr/>
        </p:nvSpPr>
        <p:spPr>
          <a:xfrm>
            <a:off x="307648" y="669314"/>
            <a:ext cx="216000" cy="216000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000" b="1" dirty="0" smtClean="0">
                <a:solidFill>
                  <a:schemeClr val="bg1"/>
                </a:solidFill>
              </a:rPr>
              <a:t>2</a:t>
            </a:r>
            <a:endParaRPr lang="fr-FR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75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03</a:t>
            </a:r>
            <a:endParaRPr lang="fr-FR" dirty="0"/>
          </a:p>
        </p:txBody>
      </p:sp>
      <p:sp>
        <p:nvSpPr>
          <p:cNvPr id="4" name="Espace réservé du texte 1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dirty="0"/>
              <a:t>Cas d’usage d’un client </a:t>
            </a:r>
            <a:r>
              <a:rPr lang="fr-FR" dirty="0" smtClean="0"/>
              <a:t>non scoré</a:t>
            </a:r>
            <a:endParaRPr lang="fr-FR" dirty="0"/>
          </a:p>
          <a:p>
            <a:r>
              <a:rPr lang="fr-FR" dirty="0"/>
              <a:t>Cas d’usage </a:t>
            </a:r>
            <a:r>
              <a:rPr lang="fr-FR" dirty="0" smtClean="0"/>
              <a:t>d’une cliente déçue par l’estimation calculée</a:t>
            </a:r>
            <a:endParaRPr lang="fr-FR" dirty="0"/>
          </a:p>
          <a:p>
            <a:r>
              <a:rPr lang="fr-FR" dirty="0"/>
              <a:t>Cas d’usage d’un client </a:t>
            </a:r>
            <a:r>
              <a:rPr lang="fr-FR" dirty="0" smtClean="0"/>
              <a:t>qui abandonne son parcours de simulation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948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Cas d’usage d’un client sans estimation de montant mais qui devient éligible après la mise à jour de ses données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HDJ potentiel </a:t>
            </a:r>
            <a:r>
              <a:rPr lang="fr-FR" dirty="0" smtClean="0"/>
              <a:t>conso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000" y="1260000"/>
            <a:ext cx="4680000" cy="5525972"/>
          </a:xfrm>
          <a:prstGeom prst="rect">
            <a:avLst/>
          </a:prstGeom>
        </p:spPr>
      </p:pic>
      <p:sp>
        <p:nvSpPr>
          <p:cNvPr id="5" name="Espace réservé du texte 7"/>
          <p:cNvSpPr txBox="1">
            <a:spLocks/>
          </p:cNvSpPr>
          <p:nvPr/>
        </p:nvSpPr>
        <p:spPr>
          <a:xfrm>
            <a:off x="307648" y="669314"/>
            <a:ext cx="216000" cy="216000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000" b="1" dirty="0" smtClean="0">
                <a:solidFill>
                  <a:schemeClr val="bg1"/>
                </a:solidFill>
              </a:rPr>
              <a:t>3</a:t>
            </a:r>
            <a:endParaRPr lang="fr-FR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54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Cas d’usage d’une cliente fidèle déçue par l’estimation calculée, sans projet immédiat, qui contacte son conseiller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HDJ potentiel </a:t>
            </a:r>
            <a:r>
              <a:rPr lang="fr-FR" dirty="0" smtClean="0"/>
              <a:t>conso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000" y="1260000"/>
            <a:ext cx="4680000" cy="5540063"/>
          </a:xfrm>
          <a:prstGeom prst="rect">
            <a:avLst/>
          </a:prstGeom>
        </p:spPr>
      </p:pic>
      <p:sp>
        <p:nvSpPr>
          <p:cNvPr id="6" name="Espace réservé du texte 7"/>
          <p:cNvSpPr txBox="1">
            <a:spLocks/>
          </p:cNvSpPr>
          <p:nvPr/>
        </p:nvSpPr>
        <p:spPr>
          <a:xfrm>
            <a:off x="307648" y="669314"/>
            <a:ext cx="216000" cy="216000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000" b="1" dirty="0" smtClean="0">
                <a:solidFill>
                  <a:schemeClr val="bg1"/>
                </a:solidFill>
              </a:rPr>
              <a:t>3</a:t>
            </a:r>
            <a:endParaRPr lang="fr-FR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09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Cas d’usage d’un client qui abandonne son parcours de simulation 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HDJ potentiel </a:t>
            </a:r>
            <a:r>
              <a:rPr lang="fr-FR" dirty="0" smtClean="0"/>
              <a:t>conso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000" y="1080000"/>
            <a:ext cx="4680000" cy="5809115"/>
          </a:xfrm>
          <a:prstGeom prst="rect">
            <a:avLst/>
          </a:prstGeom>
        </p:spPr>
      </p:pic>
      <p:sp>
        <p:nvSpPr>
          <p:cNvPr id="5" name="Rectangle à coins arrondis 4"/>
          <p:cNvSpPr/>
          <p:nvPr/>
        </p:nvSpPr>
        <p:spPr>
          <a:xfrm>
            <a:off x="720000" y="5220000"/>
            <a:ext cx="1980000" cy="900000"/>
          </a:xfrm>
          <a:prstGeom prst="roundRect">
            <a:avLst/>
          </a:prstGeom>
          <a:solidFill>
            <a:srgbClr val="5124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fr-FR" sz="1600" dirty="0" smtClean="0">
                <a:solidFill>
                  <a:schemeClr val="bg1"/>
                </a:solidFill>
              </a:rPr>
              <a:t>Rebonds traités par le CRC</a:t>
            </a: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6" name="Espace réservé du texte 7"/>
          <p:cNvSpPr txBox="1">
            <a:spLocks/>
          </p:cNvSpPr>
          <p:nvPr/>
        </p:nvSpPr>
        <p:spPr>
          <a:xfrm>
            <a:off x="307648" y="669314"/>
            <a:ext cx="216000" cy="216000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000" b="1" dirty="0" smtClean="0">
                <a:solidFill>
                  <a:schemeClr val="bg1"/>
                </a:solidFill>
              </a:rPr>
              <a:t>3</a:t>
            </a:r>
            <a:endParaRPr lang="fr-FR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57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5A7D398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320768"/>
            <a:ext cx="9144000" cy="5143501"/>
          </a:xfrm>
        </p:spPr>
      </p:pic>
      <p:sp>
        <p:nvSpPr>
          <p:cNvPr id="2" name="Rectangle 1"/>
          <p:cNvSpPr/>
          <p:nvPr/>
        </p:nvSpPr>
        <p:spPr>
          <a:xfrm>
            <a:off x="180000" y="3240000"/>
            <a:ext cx="3420000" cy="18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</a:rPr>
              <a:t>n</a:t>
            </a:r>
            <a:r>
              <a:rPr lang="fr-F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</a:rPr>
              <a:t>ouvelle approche dynamique</a:t>
            </a:r>
            <a:endParaRPr lang="fr-F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40000" y="1620000"/>
            <a:ext cx="306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sym typeface="Webdings" panose="05030102010509060703" pitchFamily="18" charset="2"/>
              </a:rPr>
              <a:t></a:t>
            </a:r>
          </a:p>
          <a:p>
            <a:pPr algn="ctr"/>
            <a:r>
              <a:rPr lang="fr-FR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sym typeface="Webdings" panose="05030102010509060703" pitchFamily="18" charset="2"/>
              </a:rPr>
              <a:t>c</a:t>
            </a:r>
            <a:r>
              <a:rPr lang="fr-FR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</a:rPr>
              <a:t>ercle vertueux</a:t>
            </a:r>
            <a:endParaRPr lang="fr-FR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70000" y="3960000"/>
            <a:ext cx="2520000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</a:rPr>
              <a:t>#service</a:t>
            </a:r>
            <a:endParaRPr lang="fr-FR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20000" y="4410000"/>
            <a:ext cx="2880000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</a:rPr>
              <a:t>#satisfaction</a:t>
            </a:r>
            <a:endParaRPr lang="fr-FR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80000" y="5400000"/>
            <a:ext cx="4140000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sym typeface="Wingdings" panose="05000000000000000000" pitchFamily="2" charset="2"/>
              </a:rPr>
              <a:t> </a:t>
            </a:r>
            <a:r>
              <a:rPr lang="fr-FR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</a:rPr>
              <a:t>business</a:t>
            </a:r>
            <a:endParaRPr lang="fr-F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0000" y="1440000"/>
            <a:ext cx="324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</a:rPr>
              <a:t>! mise à jour données clients</a:t>
            </a:r>
            <a:endParaRPr lang="fr-FR" sz="2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573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75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2" grpId="0"/>
      <p:bldP spid="7" grpId="0"/>
      <p:bldP spid="8" grpId="0"/>
      <p:bldP spid="9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Heure Du </a:t>
            </a:r>
            <a:r>
              <a:rPr lang="fr-FR" dirty="0" smtClean="0"/>
              <a:t>Jeudi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11 mars 2021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Les formations Cahier de Recettes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du Développement BDD et du Marché Grand </a:t>
            </a:r>
            <a:r>
              <a:rPr lang="fr-FR" dirty="0" smtClean="0"/>
              <a:t>Public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99245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Le programme de formation du Cahier de Recettes s’articule autour de trois temps de formation</a:t>
            </a:r>
            <a:endParaRPr lang="fr-FR" dirty="0"/>
          </a:p>
        </p:txBody>
      </p:sp>
      <p:sp>
        <p:nvSpPr>
          <p:cNvPr id="78" name="Espace réservé du texte 7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Les formations Cahier de Recettes</a:t>
            </a:r>
            <a:endParaRPr lang="fr-FR" dirty="0"/>
          </a:p>
        </p:txBody>
      </p:sp>
      <p:grpSp>
        <p:nvGrpSpPr>
          <p:cNvPr id="84" name="Groupe 83"/>
          <p:cNvGrpSpPr/>
          <p:nvPr/>
        </p:nvGrpSpPr>
        <p:grpSpPr>
          <a:xfrm>
            <a:off x="233363" y="0"/>
            <a:ext cx="1328737" cy="495383"/>
            <a:chOff x="233363" y="0"/>
            <a:chExt cx="1328737" cy="495383"/>
          </a:xfrm>
        </p:grpSpPr>
        <p:sp>
          <p:nvSpPr>
            <p:cNvPr id="83" name="Rectangle 82"/>
            <p:cNvSpPr/>
            <p:nvPr/>
          </p:nvSpPr>
          <p:spPr>
            <a:xfrm>
              <a:off x="233363" y="0"/>
              <a:ext cx="93335" cy="4953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81" name="Image 80"/>
            <p:cNvPicPr>
              <a:picLocks noChangeAspect="1"/>
            </p:cNvPicPr>
            <p:nvPr/>
          </p:nvPicPr>
          <p:blipFill rotWithShape="1">
            <a:blip r:embed="rId2">
              <a:grayscl/>
            </a:blip>
            <a:srcRect l="6237"/>
            <a:stretch/>
          </p:blipFill>
          <p:spPr>
            <a:xfrm>
              <a:off x="307648" y="1180"/>
              <a:ext cx="1254452" cy="494203"/>
            </a:xfrm>
            <a:prstGeom prst="rect">
              <a:avLst/>
            </a:prstGeom>
          </p:spPr>
        </p:pic>
      </p:grpSp>
      <p:grpSp>
        <p:nvGrpSpPr>
          <p:cNvPr id="95" name="Groupe 94"/>
          <p:cNvGrpSpPr/>
          <p:nvPr/>
        </p:nvGrpSpPr>
        <p:grpSpPr>
          <a:xfrm>
            <a:off x="4639271" y="1534872"/>
            <a:ext cx="4227695" cy="3587813"/>
            <a:chOff x="4529353" y="2046361"/>
            <a:chExt cx="4227695" cy="358781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74FDD6A-CB54-47C4-B220-48FEB0B6D7E3}"/>
                </a:ext>
              </a:extLst>
            </p:cNvPr>
            <p:cNvSpPr/>
            <p:nvPr/>
          </p:nvSpPr>
          <p:spPr>
            <a:xfrm>
              <a:off x="6747304" y="4986174"/>
              <a:ext cx="1650337" cy="64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600"/>
                </a:spcBef>
              </a:pPr>
              <a:r>
                <a:rPr lang="fr-FR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Ancrage des pratiques (films pédagogiques)</a:t>
              </a:r>
              <a:endParaRPr 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B31A987-044E-4A74-91B9-37525CD2D196}"/>
                </a:ext>
              </a:extLst>
            </p:cNvPr>
            <p:cNvSpPr/>
            <p:nvPr/>
          </p:nvSpPr>
          <p:spPr>
            <a:xfrm>
              <a:off x="4769777" y="4986174"/>
              <a:ext cx="1650337" cy="64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600"/>
                </a:spcBef>
              </a:pPr>
              <a:r>
                <a:rPr lang="fr-FR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Capsules d’approfondissement</a:t>
              </a:r>
            </a:p>
          </p:txBody>
        </p:sp>
        <p:sp>
          <p:nvSpPr>
            <p:cNvPr id="11" name="Rectangle à coins arrondis 10">
              <a:extLst>
                <a:ext uri="{FF2B5EF4-FFF2-40B4-BE49-F238E27FC236}">
                  <a16:creationId xmlns:a16="http://schemas.microsoft.com/office/drawing/2014/main" id="{FAB55721-2C17-4E9C-B139-32D65C92E024}"/>
                </a:ext>
              </a:extLst>
            </p:cNvPr>
            <p:cNvSpPr/>
            <p:nvPr/>
          </p:nvSpPr>
          <p:spPr>
            <a:xfrm>
              <a:off x="4558082" y="3713267"/>
              <a:ext cx="4131345" cy="1272907"/>
            </a:xfrm>
            <a:prstGeom prst="roundRect">
              <a:avLst>
                <a:gd name="adj" fmla="val 8043"/>
              </a:avLst>
            </a:prstGeom>
            <a:noFill/>
            <a:ln w="63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748926A-66C7-4792-825C-FA6D7265DF01}"/>
                </a:ext>
              </a:extLst>
            </p:cNvPr>
            <p:cNvSpPr/>
            <p:nvPr/>
          </p:nvSpPr>
          <p:spPr>
            <a:xfrm>
              <a:off x="8610921" y="3726174"/>
              <a:ext cx="146127" cy="126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endParaRP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B11AFB29-4097-43FA-8B0D-F375E5FE3E37}"/>
                </a:ext>
              </a:extLst>
            </p:cNvPr>
            <p:cNvGrpSpPr/>
            <p:nvPr/>
          </p:nvGrpSpPr>
          <p:grpSpPr>
            <a:xfrm rot="21206419">
              <a:off x="5330597" y="2048912"/>
              <a:ext cx="311207" cy="264002"/>
              <a:chOff x="6833885" y="2533327"/>
              <a:chExt cx="551409" cy="403631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45" name="Freeform 6">
                <a:extLst>
                  <a:ext uri="{FF2B5EF4-FFF2-40B4-BE49-F238E27FC236}">
                    <a16:creationId xmlns:a16="http://schemas.microsoft.com/office/drawing/2014/main" id="{EC5A5B20-BA3A-4BC2-B396-40FF0D8C123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33885" y="2571431"/>
                <a:ext cx="551409" cy="365527"/>
              </a:xfrm>
              <a:custGeom>
                <a:avLst/>
                <a:gdLst>
                  <a:gd name="T0" fmla="*/ 160 w 175"/>
                  <a:gd name="T1" fmla="*/ 174 h 174"/>
                  <a:gd name="T2" fmla="*/ 16 w 175"/>
                  <a:gd name="T3" fmla="*/ 174 h 174"/>
                  <a:gd name="T4" fmla="*/ 0 w 175"/>
                  <a:gd name="T5" fmla="*/ 159 h 174"/>
                  <a:gd name="T6" fmla="*/ 0 w 175"/>
                  <a:gd name="T7" fmla="*/ 15 h 174"/>
                  <a:gd name="T8" fmla="*/ 16 w 175"/>
                  <a:gd name="T9" fmla="*/ 0 h 174"/>
                  <a:gd name="T10" fmla="*/ 160 w 175"/>
                  <a:gd name="T11" fmla="*/ 0 h 174"/>
                  <a:gd name="T12" fmla="*/ 175 w 175"/>
                  <a:gd name="T13" fmla="*/ 15 h 174"/>
                  <a:gd name="T14" fmla="*/ 175 w 175"/>
                  <a:gd name="T15" fmla="*/ 159 h 174"/>
                  <a:gd name="T16" fmla="*/ 160 w 175"/>
                  <a:gd name="T17" fmla="*/ 174 h 174"/>
                  <a:gd name="T18" fmla="*/ 16 w 175"/>
                  <a:gd name="T19" fmla="*/ 6 h 174"/>
                  <a:gd name="T20" fmla="*/ 7 w 175"/>
                  <a:gd name="T21" fmla="*/ 15 h 174"/>
                  <a:gd name="T22" fmla="*/ 7 w 175"/>
                  <a:gd name="T23" fmla="*/ 159 h 174"/>
                  <a:gd name="T24" fmla="*/ 16 w 175"/>
                  <a:gd name="T25" fmla="*/ 168 h 174"/>
                  <a:gd name="T26" fmla="*/ 160 w 175"/>
                  <a:gd name="T27" fmla="*/ 168 h 174"/>
                  <a:gd name="T28" fmla="*/ 168 w 175"/>
                  <a:gd name="T29" fmla="*/ 159 h 174"/>
                  <a:gd name="T30" fmla="*/ 168 w 175"/>
                  <a:gd name="T31" fmla="*/ 15 h 174"/>
                  <a:gd name="T32" fmla="*/ 160 w 175"/>
                  <a:gd name="T33" fmla="*/ 6 h 174"/>
                  <a:gd name="T34" fmla="*/ 16 w 175"/>
                  <a:gd name="T35" fmla="*/ 6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5" h="174">
                    <a:moveTo>
                      <a:pt x="160" y="174"/>
                    </a:moveTo>
                    <a:cubicBezTo>
                      <a:pt x="16" y="174"/>
                      <a:pt x="16" y="174"/>
                      <a:pt x="16" y="174"/>
                    </a:cubicBezTo>
                    <a:cubicBezTo>
                      <a:pt x="7" y="174"/>
                      <a:pt x="0" y="167"/>
                      <a:pt x="0" y="159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168" y="0"/>
                      <a:pt x="175" y="7"/>
                      <a:pt x="175" y="15"/>
                    </a:cubicBezTo>
                    <a:cubicBezTo>
                      <a:pt x="175" y="159"/>
                      <a:pt x="175" y="159"/>
                      <a:pt x="175" y="159"/>
                    </a:cubicBezTo>
                    <a:cubicBezTo>
                      <a:pt x="175" y="167"/>
                      <a:pt x="168" y="174"/>
                      <a:pt x="160" y="174"/>
                    </a:cubicBezTo>
                    <a:close/>
                    <a:moveTo>
                      <a:pt x="16" y="6"/>
                    </a:moveTo>
                    <a:cubicBezTo>
                      <a:pt x="11" y="6"/>
                      <a:pt x="7" y="10"/>
                      <a:pt x="7" y="15"/>
                    </a:cubicBezTo>
                    <a:cubicBezTo>
                      <a:pt x="7" y="159"/>
                      <a:pt x="7" y="159"/>
                      <a:pt x="7" y="159"/>
                    </a:cubicBezTo>
                    <a:cubicBezTo>
                      <a:pt x="7" y="164"/>
                      <a:pt x="11" y="168"/>
                      <a:pt x="16" y="168"/>
                    </a:cubicBezTo>
                    <a:cubicBezTo>
                      <a:pt x="160" y="168"/>
                      <a:pt x="160" y="168"/>
                      <a:pt x="160" y="168"/>
                    </a:cubicBezTo>
                    <a:cubicBezTo>
                      <a:pt x="165" y="168"/>
                      <a:pt x="168" y="164"/>
                      <a:pt x="168" y="159"/>
                    </a:cubicBezTo>
                    <a:cubicBezTo>
                      <a:pt x="168" y="15"/>
                      <a:pt x="168" y="15"/>
                      <a:pt x="168" y="15"/>
                    </a:cubicBezTo>
                    <a:cubicBezTo>
                      <a:pt x="168" y="10"/>
                      <a:pt x="165" y="6"/>
                      <a:pt x="160" y="6"/>
                    </a:cubicBezTo>
                    <a:lnTo>
                      <a:pt x="16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Raleway" panose="020B0604020202020204" charset="0"/>
                  <a:cs typeface="Raleway" panose="020B0604020202020204" charset="0"/>
                </a:endParaRPr>
              </a:p>
            </p:txBody>
          </p:sp>
          <p:grpSp>
            <p:nvGrpSpPr>
              <p:cNvPr id="46" name="Groupe 45">
                <a:extLst>
                  <a:ext uri="{FF2B5EF4-FFF2-40B4-BE49-F238E27FC236}">
                    <a16:creationId xmlns:a16="http://schemas.microsoft.com/office/drawing/2014/main" id="{DF8FF0D8-A1D7-4A4F-AEE6-19A3A0775E5F}"/>
                  </a:ext>
                </a:extLst>
              </p:cNvPr>
              <p:cNvGrpSpPr/>
              <p:nvPr/>
            </p:nvGrpSpPr>
            <p:grpSpPr>
              <a:xfrm>
                <a:off x="6898261" y="2533327"/>
                <a:ext cx="422656" cy="71475"/>
                <a:chOff x="6904450" y="2533327"/>
                <a:chExt cx="422656" cy="71475"/>
              </a:xfrm>
              <a:grpFill/>
            </p:grpSpPr>
            <p:sp>
              <p:nvSpPr>
                <p:cNvPr id="47" name="Freeform 5">
                  <a:extLst>
                    <a:ext uri="{FF2B5EF4-FFF2-40B4-BE49-F238E27FC236}">
                      <a16:creationId xmlns:a16="http://schemas.microsoft.com/office/drawing/2014/main" id="{2DEE01DF-E85E-4A6E-8586-6A544DD5BD3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64600" y="2533404"/>
                  <a:ext cx="249635" cy="71398"/>
                </a:xfrm>
                <a:custGeom>
                  <a:avLst/>
                  <a:gdLst>
                    <a:gd name="T0" fmla="*/ 91 w 94"/>
                    <a:gd name="T1" fmla="*/ 34 h 34"/>
                    <a:gd name="T2" fmla="*/ 88 w 94"/>
                    <a:gd name="T3" fmla="*/ 31 h 34"/>
                    <a:gd name="T4" fmla="*/ 88 w 94"/>
                    <a:gd name="T5" fmla="*/ 3 h 34"/>
                    <a:gd name="T6" fmla="*/ 91 w 94"/>
                    <a:gd name="T7" fmla="*/ 0 h 34"/>
                    <a:gd name="T8" fmla="*/ 94 w 94"/>
                    <a:gd name="T9" fmla="*/ 3 h 34"/>
                    <a:gd name="T10" fmla="*/ 94 w 94"/>
                    <a:gd name="T11" fmla="*/ 31 h 34"/>
                    <a:gd name="T12" fmla="*/ 91 w 94"/>
                    <a:gd name="T13" fmla="*/ 34 h 34"/>
                    <a:gd name="T14" fmla="*/ 3 w 94"/>
                    <a:gd name="T15" fmla="*/ 34 h 34"/>
                    <a:gd name="T16" fmla="*/ 0 w 94"/>
                    <a:gd name="T17" fmla="*/ 31 h 34"/>
                    <a:gd name="T18" fmla="*/ 0 w 94"/>
                    <a:gd name="T19" fmla="*/ 3 h 34"/>
                    <a:gd name="T20" fmla="*/ 3 w 94"/>
                    <a:gd name="T21" fmla="*/ 0 h 34"/>
                    <a:gd name="T22" fmla="*/ 6 w 94"/>
                    <a:gd name="T23" fmla="*/ 3 h 34"/>
                    <a:gd name="T24" fmla="*/ 6 w 94"/>
                    <a:gd name="T25" fmla="*/ 31 h 34"/>
                    <a:gd name="T26" fmla="*/ 3 w 94"/>
                    <a:gd name="T27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4" h="34">
                      <a:moveTo>
                        <a:pt x="91" y="34"/>
                      </a:moveTo>
                      <a:cubicBezTo>
                        <a:pt x="89" y="34"/>
                        <a:pt x="88" y="33"/>
                        <a:pt x="88" y="31"/>
                      </a:cubicBezTo>
                      <a:cubicBezTo>
                        <a:pt x="88" y="3"/>
                        <a:pt x="88" y="3"/>
                        <a:pt x="88" y="3"/>
                      </a:cubicBezTo>
                      <a:cubicBezTo>
                        <a:pt x="88" y="1"/>
                        <a:pt x="89" y="0"/>
                        <a:pt x="91" y="0"/>
                      </a:cubicBezTo>
                      <a:cubicBezTo>
                        <a:pt x="93" y="0"/>
                        <a:pt x="94" y="1"/>
                        <a:pt x="94" y="3"/>
                      </a:cubicBezTo>
                      <a:cubicBezTo>
                        <a:pt x="94" y="31"/>
                        <a:pt x="94" y="31"/>
                        <a:pt x="94" y="31"/>
                      </a:cubicBezTo>
                      <a:cubicBezTo>
                        <a:pt x="94" y="33"/>
                        <a:pt x="93" y="34"/>
                        <a:pt x="91" y="34"/>
                      </a:cubicBezTo>
                      <a:close/>
                      <a:moveTo>
                        <a:pt x="3" y="34"/>
                      </a:moveTo>
                      <a:cubicBezTo>
                        <a:pt x="1" y="34"/>
                        <a:pt x="0" y="33"/>
                        <a:pt x="0" y="31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5" y="0"/>
                        <a:pt x="6" y="1"/>
                        <a:pt x="6" y="3"/>
                      </a:cubicBezTo>
                      <a:cubicBezTo>
                        <a:pt x="6" y="31"/>
                        <a:pt x="6" y="31"/>
                        <a:pt x="6" y="31"/>
                      </a:cubicBezTo>
                      <a:cubicBezTo>
                        <a:pt x="6" y="33"/>
                        <a:pt x="5" y="34"/>
                        <a:pt x="3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Raleway" panose="020B0604020202020204" charset="0"/>
                    <a:cs typeface="Raleway" panose="020B0604020202020204" charset="0"/>
                  </a:endParaRPr>
                </a:p>
              </p:txBody>
            </p:sp>
            <p:sp>
              <p:nvSpPr>
                <p:cNvPr id="48" name="Freeform 5">
                  <a:extLst>
                    <a:ext uri="{FF2B5EF4-FFF2-40B4-BE49-F238E27FC236}">
                      <a16:creationId xmlns:a16="http://schemas.microsoft.com/office/drawing/2014/main" id="{A9465052-3759-4705-A3D9-C16E16B364A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024750" y="2533404"/>
                  <a:ext cx="249635" cy="71398"/>
                </a:xfrm>
                <a:custGeom>
                  <a:avLst/>
                  <a:gdLst>
                    <a:gd name="T0" fmla="*/ 91 w 94"/>
                    <a:gd name="T1" fmla="*/ 34 h 34"/>
                    <a:gd name="T2" fmla="*/ 88 w 94"/>
                    <a:gd name="T3" fmla="*/ 31 h 34"/>
                    <a:gd name="T4" fmla="*/ 88 w 94"/>
                    <a:gd name="T5" fmla="*/ 3 h 34"/>
                    <a:gd name="T6" fmla="*/ 91 w 94"/>
                    <a:gd name="T7" fmla="*/ 0 h 34"/>
                    <a:gd name="T8" fmla="*/ 94 w 94"/>
                    <a:gd name="T9" fmla="*/ 3 h 34"/>
                    <a:gd name="T10" fmla="*/ 94 w 94"/>
                    <a:gd name="T11" fmla="*/ 31 h 34"/>
                    <a:gd name="T12" fmla="*/ 91 w 94"/>
                    <a:gd name="T13" fmla="*/ 34 h 34"/>
                    <a:gd name="T14" fmla="*/ 3 w 94"/>
                    <a:gd name="T15" fmla="*/ 34 h 34"/>
                    <a:gd name="T16" fmla="*/ 0 w 94"/>
                    <a:gd name="T17" fmla="*/ 31 h 34"/>
                    <a:gd name="T18" fmla="*/ 0 w 94"/>
                    <a:gd name="T19" fmla="*/ 3 h 34"/>
                    <a:gd name="T20" fmla="*/ 3 w 94"/>
                    <a:gd name="T21" fmla="*/ 0 h 34"/>
                    <a:gd name="T22" fmla="*/ 6 w 94"/>
                    <a:gd name="T23" fmla="*/ 3 h 34"/>
                    <a:gd name="T24" fmla="*/ 6 w 94"/>
                    <a:gd name="T25" fmla="*/ 31 h 34"/>
                    <a:gd name="T26" fmla="*/ 3 w 94"/>
                    <a:gd name="T27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4" h="34">
                      <a:moveTo>
                        <a:pt x="91" y="34"/>
                      </a:moveTo>
                      <a:cubicBezTo>
                        <a:pt x="89" y="34"/>
                        <a:pt x="88" y="33"/>
                        <a:pt x="88" y="31"/>
                      </a:cubicBezTo>
                      <a:cubicBezTo>
                        <a:pt x="88" y="3"/>
                        <a:pt x="88" y="3"/>
                        <a:pt x="88" y="3"/>
                      </a:cubicBezTo>
                      <a:cubicBezTo>
                        <a:pt x="88" y="1"/>
                        <a:pt x="89" y="0"/>
                        <a:pt x="91" y="0"/>
                      </a:cubicBezTo>
                      <a:cubicBezTo>
                        <a:pt x="93" y="0"/>
                        <a:pt x="94" y="1"/>
                        <a:pt x="94" y="3"/>
                      </a:cubicBezTo>
                      <a:cubicBezTo>
                        <a:pt x="94" y="31"/>
                        <a:pt x="94" y="31"/>
                        <a:pt x="94" y="31"/>
                      </a:cubicBezTo>
                      <a:cubicBezTo>
                        <a:pt x="94" y="33"/>
                        <a:pt x="93" y="34"/>
                        <a:pt x="91" y="34"/>
                      </a:cubicBezTo>
                      <a:close/>
                      <a:moveTo>
                        <a:pt x="3" y="34"/>
                      </a:moveTo>
                      <a:cubicBezTo>
                        <a:pt x="1" y="34"/>
                        <a:pt x="0" y="33"/>
                        <a:pt x="0" y="31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5" y="0"/>
                        <a:pt x="6" y="1"/>
                        <a:pt x="6" y="3"/>
                      </a:cubicBezTo>
                      <a:cubicBezTo>
                        <a:pt x="6" y="31"/>
                        <a:pt x="6" y="31"/>
                        <a:pt x="6" y="31"/>
                      </a:cubicBezTo>
                      <a:cubicBezTo>
                        <a:pt x="6" y="33"/>
                        <a:pt x="5" y="34"/>
                        <a:pt x="3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Raleway" panose="020B0604020202020204" charset="0"/>
                    <a:cs typeface="Raleway" panose="020B0604020202020204" charset="0"/>
                  </a:endParaRPr>
                </a:p>
              </p:txBody>
            </p:sp>
            <p:sp>
              <p:nvSpPr>
                <p:cNvPr id="49" name="Freeform 5">
                  <a:extLst>
                    <a:ext uri="{FF2B5EF4-FFF2-40B4-BE49-F238E27FC236}">
                      <a16:creationId xmlns:a16="http://schemas.microsoft.com/office/drawing/2014/main" id="{36A552F8-9B90-4C8B-988A-37D001C38AF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04450" y="2533327"/>
                  <a:ext cx="249635" cy="71398"/>
                </a:xfrm>
                <a:custGeom>
                  <a:avLst/>
                  <a:gdLst>
                    <a:gd name="T0" fmla="*/ 91 w 94"/>
                    <a:gd name="T1" fmla="*/ 34 h 34"/>
                    <a:gd name="T2" fmla="*/ 88 w 94"/>
                    <a:gd name="T3" fmla="*/ 31 h 34"/>
                    <a:gd name="T4" fmla="*/ 88 w 94"/>
                    <a:gd name="T5" fmla="*/ 3 h 34"/>
                    <a:gd name="T6" fmla="*/ 91 w 94"/>
                    <a:gd name="T7" fmla="*/ 0 h 34"/>
                    <a:gd name="T8" fmla="*/ 94 w 94"/>
                    <a:gd name="T9" fmla="*/ 3 h 34"/>
                    <a:gd name="T10" fmla="*/ 94 w 94"/>
                    <a:gd name="T11" fmla="*/ 31 h 34"/>
                    <a:gd name="T12" fmla="*/ 91 w 94"/>
                    <a:gd name="T13" fmla="*/ 34 h 34"/>
                    <a:gd name="T14" fmla="*/ 3 w 94"/>
                    <a:gd name="T15" fmla="*/ 34 h 34"/>
                    <a:gd name="T16" fmla="*/ 0 w 94"/>
                    <a:gd name="T17" fmla="*/ 31 h 34"/>
                    <a:gd name="T18" fmla="*/ 0 w 94"/>
                    <a:gd name="T19" fmla="*/ 3 h 34"/>
                    <a:gd name="T20" fmla="*/ 3 w 94"/>
                    <a:gd name="T21" fmla="*/ 0 h 34"/>
                    <a:gd name="T22" fmla="*/ 6 w 94"/>
                    <a:gd name="T23" fmla="*/ 3 h 34"/>
                    <a:gd name="T24" fmla="*/ 6 w 94"/>
                    <a:gd name="T25" fmla="*/ 31 h 34"/>
                    <a:gd name="T26" fmla="*/ 3 w 94"/>
                    <a:gd name="T27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4" h="34">
                      <a:moveTo>
                        <a:pt x="91" y="34"/>
                      </a:moveTo>
                      <a:cubicBezTo>
                        <a:pt x="89" y="34"/>
                        <a:pt x="88" y="33"/>
                        <a:pt x="88" y="31"/>
                      </a:cubicBezTo>
                      <a:cubicBezTo>
                        <a:pt x="88" y="3"/>
                        <a:pt x="88" y="3"/>
                        <a:pt x="88" y="3"/>
                      </a:cubicBezTo>
                      <a:cubicBezTo>
                        <a:pt x="88" y="1"/>
                        <a:pt x="89" y="0"/>
                        <a:pt x="91" y="0"/>
                      </a:cubicBezTo>
                      <a:cubicBezTo>
                        <a:pt x="93" y="0"/>
                        <a:pt x="94" y="1"/>
                        <a:pt x="94" y="3"/>
                      </a:cubicBezTo>
                      <a:cubicBezTo>
                        <a:pt x="94" y="31"/>
                        <a:pt x="94" y="31"/>
                        <a:pt x="94" y="31"/>
                      </a:cubicBezTo>
                      <a:cubicBezTo>
                        <a:pt x="94" y="33"/>
                        <a:pt x="93" y="34"/>
                        <a:pt x="91" y="34"/>
                      </a:cubicBezTo>
                      <a:close/>
                      <a:moveTo>
                        <a:pt x="3" y="34"/>
                      </a:moveTo>
                      <a:cubicBezTo>
                        <a:pt x="1" y="34"/>
                        <a:pt x="0" y="33"/>
                        <a:pt x="0" y="31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5" y="0"/>
                        <a:pt x="6" y="1"/>
                        <a:pt x="6" y="3"/>
                      </a:cubicBezTo>
                      <a:cubicBezTo>
                        <a:pt x="6" y="31"/>
                        <a:pt x="6" y="31"/>
                        <a:pt x="6" y="31"/>
                      </a:cubicBezTo>
                      <a:cubicBezTo>
                        <a:pt x="6" y="33"/>
                        <a:pt x="5" y="34"/>
                        <a:pt x="3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Raleway" panose="020B0604020202020204" charset="0"/>
                    <a:cs typeface="Raleway" panose="020B0604020202020204" charset="0"/>
                  </a:endParaRPr>
                </a:p>
              </p:txBody>
            </p:sp>
            <p:sp>
              <p:nvSpPr>
                <p:cNvPr id="50" name="Freeform 5">
                  <a:extLst>
                    <a:ext uri="{FF2B5EF4-FFF2-40B4-BE49-F238E27FC236}">
                      <a16:creationId xmlns:a16="http://schemas.microsoft.com/office/drawing/2014/main" id="{9D34E53B-E29E-4FBF-A209-2ACC945824C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077471" y="2533327"/>
                  <a:ext cx="249635" cy="71398"/>
                </a:xfrm>
                <a:custGeom>
                  <a:avLst/>
                  <a:gdLst>
                    <a:gd name="T0" fmla="*/ 91 w 94"/>
                    <a:gd name="T1" fmla="*/ 34 h 34"/>
                    <a:gd name="T2" fmla="*/ 88 w 94"/>
                    <a:gd name="T3" fmla="*/ 31 h 34"/>
                    <a:gd name="T4" fmla="*/ 88 w 94"/>
                    <a:gd name="T5" fmla="*/ 3 h 34"/>
                    <a:gd name="T6" fmla="*/ 91 w 94"/>
                    <a:gd name="T7" fmla="*/ 0 h 34"/>
                    <a:gd name="T8" fmla="*/ 94 w 94"/>
                    <a:gd name="T9" fmla="*/ 3 h 34"/>
                    <a:gd name="T10" fmla="*/ 94 w 94"/>
                    <a:gd name="T11" fmla="*/ 31 h 34"/>
                    <a:gd name="T12" fmla="*/ 91 w 94"/>
                    <a:gd name="T13" fmla="*/ 34 h 34"/>
                    <a:gd name="T14" fmla="*/ 3 w 94"/>
                    <a:gd name="T15" fmla="*/ 34 h 34"/>
                    <a:gd name="T16" fmla="*/ 0 w 94"/>
                    <a:gd name="T17" fmla="*/ 31 h 34"/>
                    <a:gd name="T18" fmla="*/ 0 w 94"/>
                    <a:gd name="T19" fmla="*/ 3 h 34"/>
                    <a:gd name="T20" fmla="*/ 3 w 94"/>
                    <a:gd name="T21" fmla="*/ 0 h 34"/>
                    <a:gd name="T22" fmla="*/ 6 w 94"/>
                    <a:gd name="T23" fmla="*/ 3 h 34"/>
                    <a:gd name="T24" fmla="*/ 6 w 94"/>
                    <a:gd name="T25" fmla="*/ 31 h 34"/>
                    <a:gd name="T26" fmla="*/ 3 w 94"/>
                    <a:gd name="T27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4" h="34">
                      <a:moveTo>
                        <a:pt x="91" y="34"/>
                      </a:moveTo>
                      <a:cubicBezTo>
                        <a:pt x="89" y="34"/>
                        <a:pt x="88" y="33"/>
                        <a:pt x="88" y="31"/>
                      </a:cubicBezTo>
                      <a:cubicBezTo>
                        <a:pt x="88" y="3"/>
                        <a:pt x="88" y="3"/>
                        <a:pt x="88" y="3"/>
                      </a:cubicBezTo>
                      <a:cubicBezTo>
                        <a:pt x="88" y="1"/>
                        <a:pt x="89" y="0"/>
                        <a:pt x="91" y="0"/>
                      </a:cubicBezTo>
                      <a:cubicBezTo>
                        <a:pt x="93" y="0"/>
                        <a:pt x="94" y="1"/>
                        <a:pt x="94" y="3"/>
                      </a:cubicBezTo>
                      <a:cubicBezTo>
                        <a:pt x="94" y="31"/>
                        <a:pt x="94" y="31"/>
                        <a:pt x="94" y="31"/>
                      </a:cubicBezTo>
                      <a:cubicBezTo>
                        <a:pt x="94" y="33"/>
                        <a:pt x="93" y="34"/>
                        <a:pt x="91" y="34"/>
                      </a:cubicBezTo>
                      <a:close/>
                      <a:moveTo>
                        <a:pt x="3" y="34"/>
                      </a:moveTo>
                      <a:cubicBezTo>
                        <a:pt x="1" y="34"/>
                        <a:pt x="0" y="33"/>
                        <a:pt x="0" y="31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5" y="0"/>
                        <a:pt x="6" y="1"/>
                        <a:pt x="6" y="3"/>
                      </a:cubicBezTo>
                      <a:cubicBezTo>
                        <a:pt x="6" y="31"/>
                        <a:pt x="6" y="31"/>
                        <a:pt x="6" y="31"/>
                      </a:cubicBezTo>
                      <a:cubicBezTo>
                        <a:pt x="6" y="33"/>
                        <a:pt x="5" y="34"/>
                        <a:pt x="3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Raleway" panose="020B0604020202020204" charset="0"/>
                    <a:cs typeface="Raleway" panose="020B0604020202020204" charset="0"/>
                  </a:endParaRPr>
                </a:p>
              </p:txBody>
            </p:sp>
          </p:grp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F2A44FA-B580-45F6-AD6C-0927749C2C9A}"/>
                </a:ext>
              </a:extLst>
            </p:cNvPr>
            <p:cNvGrpSpPr/>
            <p:nvPr/>
          </p:nvGrpSpPr>
          <p:grpSpPr>
            <a:xfrm>
              <a:off x="7433546" y="2046361"/>
              <a:ext cx="277853" cy="281275"/>
              <a:chOff x="12715957" y="5149851"/>
              <a:chExt cx="863599" cy="865188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43" name="Freeform 107">
                <a:extLst>
                  <a:ext uri="{FF2B5EF4-FFF2-40B4-BE49-F238E27FC236}">
                    <a16:creationId xmlns:a16="http://schemas.microsoft.com/office/drawing/2014/main" id="{B2B2C1A2-AF30-4487-B5E2-21AE5E956E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715957" y="5149851"/>
                <a:ext cx="863599" cy="865188"/>
              </a:xfrm>
              <a:custGeom>
                <a:avLst/>
                <a:gdLst>
                  <a:gd name="T0" fmla="*/ 107 w 214"/>
                  <a:gd name="T1" fmla="*/ 214 h 214"/>
                  <a:gd name="T2" fmla="*/ 0 w 214"/>
                  <a:gd name="T3" fmla="*/ 107 h 214"/>
                  <a:gd name="T4" fmla="*/ 107 w 214"/>
                  <a:gd name="T5" fmla="*/ 0 h 214"/>
                  <a:gd name="T6" fmla="*/ 214 w 214"/>
                  <a:gd name="T7" fmla="*/ 107 h 214"/>
                  <a:gd name="T8" fmla="*/ 107 w 214"/>
                  <a:gd name="T9" fmla="*/ 214 h 214"/>
                  <a:gd name="T10" fmla="*/ 107 w 214"/>
                  <a:gd name="T11" fmla="*/ 6 h 214"/>
                  <a:gd name="T12" fmla="*/ 6 w 214"/>
                  <a:gd name="T13" fmla="*/ 107 h 214"/>
                  <a:gd name="T14" fmla="*/ 107 w 214"/>
                  <a:gd name="T15" fmla="*/ 208 h 214"/>
                  <a:gd name="T16" fmla="*/ 208 w 214"/>
                  <a:gd name="T17" fmla="*/ 107 h 214"/>
                  <a:gd name="T18" fmla="*/ 107 w 214"/>
                  <a:gd name="T19" fmla="*/ 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4" h="214">
                    <a:moveTo>
                      <a:pt x="107" y="214"/>
                    </a:moveTo>
                    <a:cubicBezTo>
                      <a:pt x="48" y="214"/>
                      <a:pt x="0" y="166"/>
                      <a:pt x="0" y="107"/>
                    </a:cubicBezTo>
                    <a:cubicBezTo>
                      <a:pt x="0" y="48"/>
                      <a:pt x="48" y="0"/>
                      <a:pt x="107" y="0"/>
                    </a:cubicBezTo>
                    <a:cubicBezTo>
                      <a:pt x="166" y="0"/>
                      <a:pt x="214" y="48"/>
                      <a:pt x="214" y="107"/>
                    </a:cubicBezTo>
                    <a:cubicBezTo>
                      <a:pt x="214" y="166"/>
                      <a:pt x="166" y="214"/>
                      <a:pt x="107" y="214"/>
                    </a:cubicBezTo>
                    <a:close/>
                    <a:moveTo>
                      <a:pt x="107" y="6"/>
                    </a:moveTo>
                    <a:cubicBezTo>
                      <a:pt x="51" y="6"/>
                      <a:pt x="6" y="51"/>
                      <a:pt x="6" y="107"/>
                    </a:cubicBezTo>
                    <a:cubicBezTo>
                      <a:pt x="6" y="162"/>
                      <a:pt x="51" y="208"/>
                      <a:pt x="107" y="208"/>
                    </a:cubicBezTo>
                    <a:cubicBezTo>
                      <a:pt x="163" y="208"/>
                      <a:pt x="208" y="162"/>
                      <a:pt x="208" y="107"/>
                    </a:cubicBezTo>
                    <a:cubicBezTo>
                      <a:pt x="208" y="51"/>
                      <a:pt x="163" y="6"/>
                      <a:pt x="107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fr-FR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endParaRPr>
              </a:p>
            </p:txBody>
          </p:sp>
          <p:sp>
            <p:nvSpPr>
              <p:cNvPr id="44" name="Freeform 108">
                <a:extLst>
                  <a:ext uri="{FF2B5EF4-FFF2-40B4-BE49-F238E27FC236}">
                    <a16:creationId xmlns:a16="http://schemas.microsoft.com/office/drawing/2014/main" id="{D478985E-DCA5-41FA-A5A1-082EA79F002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014418" y="5400675"/>
                <a:ext cx="368299" cy="411163"/>
              </a:xfrm>
              <a:custGeom>
                <a:avLst/>
                <a:gdLst>
                  <a:gd name="T0" fmla="*/ 11 w 91"/>
                  <a:gd name="T1" fmla="*/ 102 h 102"/>
                  <a:gd name="T2" fmla="*/ 1 w 91"/>
                  <a:gd name="T3" fmla="*/ 96 h 102"/>
                  <a:gd name="T4" fmla="*/ 0 w 91"/>
                  <a:gd name="T5" fmla="*/ 91 h 102"/>
                  <a:gd name="T6" fmla="*/ 0 w 91"/>
                  <a:gd name="T7" fmla="*/ 11 h 102"/>
                  <a:gd name="T8" fmla="*/ 11 w 91"/>
                  <a:gd name="T9" fmla="*/ 0 h 102"/>
                  <a:gd name="T10" fmla="*/ 16 w 91"/>
                  <a:gd name="T11" fmla="*/ 1 h 102"/>
                  <a:gd name="T12" fmla="*/ 85 w 91"/>
                  <a:gd name="T13" fmla="*/ 40 h 102"/>
                  <a:gd name="T14" fmla="*/ 90 w 91"/>
                  <a:gd name="T15" fmla="*/ 47 h 102"/>
                  <a:gd name="T16" fmla="*/ 89 w 91"/>
                  <a:gd name="T17" fmla="*/ 56 h 102"/>
                  <a:gd name="T18" fmla="*/ 85 w 91"/>
                  <a:gd name="T19" fmla="*/ 60 h 102"/>
                  <a:gd name="T20" fmla="*/ 17 w 91"/>
                  <a:gd name="T21" fmla="*/ 100 h 102"/>
                  <a:gd name="T22" fmla="*/ 11 w 91"/>
                  <a:gd name="T23" fmla="*/ 102 h 102"/>
                  <a:gd name="T24" fmla="*/ 11 w 91"/>
                  <a:gd name="T25" fmla="*/ 6 h 102"/>
                  <a:gd name="T26" fmla="*/ 6 w 91"/>
                  <a:gd name="T27" fmla="*/ 11 h 102"/>
                  <a:gd name="T28" fmla="*/ 6 w 91"/>
                  <a:gd name="T29" fmla="*/ 91 h 102"/>
                  <a:gd name="T30" fmla="*/ 7 w 91"/>
                  <a:gd name="T31" fmla="*/ 93 h 102"/>
                  <a:gd name="T32" fmla="*/ 13 w 91"/>
                  <a:gd name="T33" fmla="*/ 95 h 102"/>
                  <a:gd name="T34" fmla="*/ 81 w 91"/>
                  <a:gd name="T35" fmla="*/ 54 h 102"/>
                  <a:gd name="T36" fmla="*/ 83 w 91"/>
                  <a:gd name="T37" fmla="*/ 52 h 102"/>
                  <a:gd name="T38" fmla="*/ 84 w 91"/>
                  <a:gd name="T39" fmla="*/ 49 h 102"/>
                  <a:gd name="T40" fmla="*/ 81 w 91"/>
                  <a:gd name="T41" fmla="*/ 46 h 102"/>
                  <a:gd name="T42" fmla="*/ 13 w 91"/>
                  <a:gd name="T43" fmla="*/ 7 h 102"/>
                  <a:gd name="T44" fmla="*/ 11 w 91"/>
                  <a:gd name="T45" fmla="*/ 6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1" h="102">
                    <a:moveTo>
                      <a:pt x="11" y="102"/>
                    </a:moveTo>
                    <a:cubicBezTo>
                      <a:pt x="7" y="102"/>
                      <a:pt x="3" y="100"/>
                      <a:pt x="1" y="96"/>
                    </a:cubicBezTo>
                    <a:cubicBezTo>
                      <a:pt x="0" y="95"/>
                      <a:pt x="0" y="93"/>
                      <a:pt x="0" y="9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3" y="0"/>
                      <a:pt x="15" y="0"/>
                      <a:pt x="16" y="1"/>
                    </a:cubicBezTo>
                    <a:cubicBezTo>
                      <a:pt x="85" y="40"/>
                      <a:pt x="85" y="40"/>
                      <a:pt x="85" y="40"/>
                    </a:cubicBezTo>
                    <a:cubicBezTo>
                      <a:pt x="87" y="42"/>
                      <a:pt x="89" y="44"/>
                      <a:pt x="90" y="47"/>
                    </a:cubicBezTo>
                    <a:cubicBezTo>
                      <a:pt x="91" y="50"/>
                      <a:pt x="90" y="53"/>
                      <a:pt x="89" y="56"/>
                    </a:cubicBezTo>
                    <a:cubicBezTo>
                      <a:pt x="88" y="57"/>
                      <a:pt x="86" y="59"/>
                      <a:pt x="85" y="60"/>
                    </a:cubicBezTo>
                    <a:cubicBezTo>
                      <a:pt x="17" y="100"/>
                      <a:pt x="17" y="100"/>
                      <a:pt x="17" y="100"/>
                    </a:cubicBezTo>
                    <a:cubicBezTo>
                      <a:pt x="15" y="101"/>
                      <a:pt x="13" y="102"/>
                      <a:pt x="11" y="102"/>
                    </a:cubicBezTo>
                    <a:close/>
                    <a:moveTo>
                      <a:pt x="11" y="6"/>
                    </a:moveTo>
                    <a:cubicBezTo>
                      <a:pt x="8" y="6"/>
                      <a:pt x="6" y="8"/>
                      <a:pt x="6" y="1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2"/>
                      <a:pt x="6" y="92"/>
                      <a:pt x="7" y="93"/>
                    </a:cubicBezTo>
                    <a:cubicBezTo>
                      <a:pt x="8" y="95"/>
                      <a:pt x="11" y="96"/>
                      <a:pt x="13" y="95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2" y="54"/>
                      <a:pt x="83" y="53"/>
                      <a:pt x="83" y="52"/>
                    </a:cubicBezTo>
                    <a:cubicBezTo>
                      <a:pt x="84" y="51"/>
                      <a:pt x="84" y="50"/>
                      <a:pt x="84" y="49"/>
                    </a:cubicBezTo>
                    <a:cubicBezTo>
                      <a:pt x="83" y="47"/>
                      <a:pt x="83" y="46"/>
                      <a:pt x="81" y="46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6"/>
                      <a:pt x="12" y="6"/>
                      <a:pt x="1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fr-FR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endParaRPr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4E71E9D-C24D-43C9-B0DF-0A3E2C965F47}"/>
                </a:ext>
              </a:extLst>
            </p:cNvPr>
            <p:cNvSpPr/>
            <p:nvPr/>
          </p:nvSpPr>
          <p:spPr>
            <a:xfrm>
              <a:off x="4599549" y="2351988"/>
              <a:ext cx="1864966" cy="6836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600"/>
                </a:spcBef>
              </a:pPr>
              <a:r>
                <a:rPr lang="fr-FR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	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068462A-FF0B-474A-A46F-19E4317CD626}"/>
                </a:ext>
              </a:extLst>
            </p:cNvPr>
            <p:cNvSpPr/>
            <p:nvPr/>
          </p:nvSpPr>
          <p:spPr>
            <a:xfrm>
              <a:off x="6747304" y="2460761"/>
              <a:ext cx="1650337" cy="64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600"/>
                </a:spcBef>
              </a:pPr>
              <a:r>
                <a:rPr lang="fr-FR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Diffusion des vidéos « amuse-bouche »</a:t>
              </a: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A315E0E4-993A-48D0-8AEF-6F9121B15E39}"/>
                </a:ext>
              </a:extLst>
            </p:cNvPr>
            <p:cNvSpPr/>
            <p:nvPr/>
          </p:nvSpPr>
          <p:spPr>
            <a:xfrm>
              <a:off x="5448898" y="2422448"/>
              <a:ext cx="74605" cy="7538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420ED277-0984-4809-BB8F-90024CCB97EE}"/>
                </a:ext>
              </a:extLst>
            </p:cNvPr>
            <p:cNvSpPr/>
            <p:nvPr/>
          </p:nvSpPr>
          <p:spPr>
            <a:xfrm>
              <a:off x="7535170" y="2415810"/>
              <a:ext cx="74605" cy="7538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6F2FF0E0-8DF1-46DB-A786-CDA50AB76D17}"/>
                </a:ext>
              </a:extLst>
            </p:cNvPr>
            <p:cNvSpPr/>
            <p:nvPr/>
          </p:nvSpPr>
          <p:spPr>
            <a:xfrm>
              <a:off x="5448898" y="4947002"/>
              <a:ext cx="74605" cy="7538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0C690A1D-2D94-4345-AB68-C91F728D0C15}"/>
                </a:ext>
              </a:extLst>
            </p:cNvPr>
            <p:cNvSpPr/>
            <p:nvPr/>
          </p:nvSpPr>
          <p:spPr>
            <a:xfrm>
              <a:off x="7535170" y="4943529"/>
              <a:ext cx="74605" cy="7538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3903360-49A9-41ED-9E37-B33D8DA2699B}"/>
                </a:ext>
              </a:extLst>
            </p:cNvPr>
            <p:cNvSpPr/>
            <p:nvPr/>
          </p:nvSpPr>
          <p:spPr>
            <a:xfrm>
              <a:off x="4644218" y="3611592"/>
              <a:ext cx="4001563" cy="2007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22" name="Rectangle à coins arrondis 21">
              <a:extLst>
                <a:ext uri="{FF2B5EF4-FFF2-40B4-BE49-F238E27FC236}">
                  <a16:creationId xmlns:a16="http://schemas.microsoft.com/office/drawing/2014/main" id="{5F2987B0-DFFE-4822-9CB9-5F02305A751B}"/>
                </a:ext>
              </a:extLst>
            </p:cNvPr>
            <p:cNvSpPr/>
            <p:nvPr/>
          </p:nvSpPr>
          <p:spPr>
            <a:xfrm>
              <a:off x="4564184" y="2453267"/>
              <a:ext cx="4125243" cy="1260000"/>
            </a:xfrm>
            <a:prstGeom prst="roundRect">
              <a:avLst>
                <a:gd name="adj" fmla="val 8043"/>
              </a:avLst>
            </a:prstGeom>
            <a:noFill/>
            <a:ln w="63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4861748-8183-49E0-91AE-DCCB620A776D}"/>
                </a:ext>
              </a:extLst>
            </p:cNvPr>
            <p:cNvSpPr/>
            <p:nvPr/>
          </p:nvSpPr>
          <p:spPr>
            <a:xfrm>
              <a:off x="4529353" y="2453267"/>
              <a:ext cx="123771" cy="12597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8801EC9-E90C-454A-905B-642D0531F6CE}"/>
                </a:ext>
              </a:extLst>
            </p:cNvPr>
            <p:cNvSpPr/>
            <p:nvPr/>
          </p:nvSpPr>
          <p:spPr>
            <a:xfrm>
              <a:off x="6798576" y="3713535"/>
              <a:ext cx="1650337" cy="64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600"/>
                </a:spcBef>
              </a:pPr>
              <a:r>
                <a:rPr lang="fr-FR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Formation </a:t>
              </a:r>
              <a:r>
                <a:rPr lang="fr-FR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socle</a:t>
              </a:r>
              <a:r>
                <a:rPr lang="fr-FR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/>
              </a:r>
              <a:br>
                <a:rPr lang="fr-FR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</a:br>
              <a:r>
                <a:rPr lang="fr-FR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ateliers théâtre</a:t>
              </a:r>
            </a:p>
          </p:txBody>
        </p: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2EFBEF07-7644-4D09-9D85-E1BB25580C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prstClr val="black"/>
                <a:srgbClr val="04274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25" b="9471"/>
            <a:stretch/>
          </p:blipFill>
          <p:spPr>
            <a:xfrm>
              <a:off x="7299808" y="3174529"/>
              <a:ext cx="545328" cy="456278"/>
            </a:xfrm>
            <a:prstGeom prst="rect">
              <a:avLst/>
            </a:prstGeom>
          </p:spPr>
        </p:pic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D072EDD-9239-4753-877A-943BE777F131}"/>
                </a:ext>
              </a:extLst>
            </p:cNvPr>
            <p:cNvSpPr/>
            <p:nvPr/>
          </p:nvSpPr>
          <p:spPr>
            <a:xfrm>
              <a:off x="7535170" y="3670424"/>
              <a:ext cx="74605" cy="7538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FC834A9-7D09-4123-8EE6-9B5C6DD66931}"/>
                </a:ext>
              </a:extLst>
            </p:cNvPr>
            <p:cNvSpPr/>
            <p:nvPr/>
          </p:nvSpPr>
          <p:spPr>
            <a:xfrm>
              <a:off x="4661032" y="2460761"/>
              <a:ext cx="1650337" cy="64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Distribution du cahier et</a:t>
              </a:r>
            </a:p>
            <a:p>
              <a:pPr algn="ctr"/>
              <a:r>
                <a:rPr lang="fr-FR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lancement en vidéo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A7FFF02-8B9B-4486-8C27-5752AD85571B}"/>
                </a:ext>
              </a:extLst>
            </p:cNvPr>
            <p:cNvSpPr/>
            <p:nvPr/>
          </p:nvSpPr>
          <p:spPr>
            <a:xfrm>
              <a:off x="4757341" y="3713535"/>
              <a:ext cx="1650337" cy="64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600"/>
                </a:spcBef>
              </a:pPr>
              <a:r>
                <a:rPr lang="fr-FR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Formation Top </a:t>
              </a:r>
              <a:r>
                <a:rPr lang="fr-FR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Chef </a:t>
              </a:r>
              <a:br>
                <a:rPr lang="fr-FR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</a:br>
              <a:r>
                <a:rPr lang="fr-FR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(managers</a:t>
              </a:r>
              <a:r>
                <a:rPr lang="fr-FR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)</a:t>
              </a: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1F5FEC96-B970-49AB-9E3E-C71E9D42ED93}"/>
                </a:ext>
              </a:extLst>
            </p:cNvPr>
            <p:cNvSpPr/>
            <p:nvPr/>
          </p:nvSpPr>
          <p:spPr>
            <a:xfrm>
              <a:off x="5448898" y="3676664"/>
              <a:ext cx="74605" cy="7538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30" name="Freeform 133">
              <a:extLst>
                <a:ext uri="{FF2B5EF4-FFF2-40B4-BE49-F238E27FC236}">
                  <a16:creationId xmlns:a16="http://schemas.microsoft.com/office/drawing/2014/main" id="{26114A8F-0C78-4C86-A2EE-4612833B6A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40006" y="3310830"/>
              <a:ext cx="292388" cy="283137"/>
            </a:xfrm>
            <a:custGeom>
              <a:avLst/>
              <a:gdLst>
                <a:gd name="T0" fmla="*/ 82665 w 207"/>
                <a:gd name="T1" fmla="*/ 364298 h 198"/>
                <a:gd name="T2" fmla="*/ 73480 w 207"/>
                <a:gd name="T3" fmla="*/ 360618 h 198"/>
                <a:gd name="T4" fmla="*/ 66132 w 207"/>
                <a:gd name="T5" fmla="*/ 344059 h 198"/>
                <a:gd name="T6" fmla="*/ 84502 w 207"/>
                <a:gd name="T7" fmla="*/ 235506 h 198"/>
                <a:gd name="T8" fmla="*/ 84502 w 207"/>
                <a:gd name="T9" fmla="*/ 231826 h 198"/>
                <a:gd name="T10" fmla="*/ 5511 w 207"/>
                <a:gd name="T11" fmla="*/ 154551 h 198"/>
                <a:gd name="T12" fmla="*/ 1837 w 207"/>
                <a:gd name="T13" fmla="*/ 137992 h 198"/>
                <a:gd name="T14" fmla="*/ 14696 w 207"/>
                <a:gd name="T15" fmla="*/ 126952 h 198"/>
                <a:gd name="T16" fmla="*/ 123079 w 207"/>
                <a:gd name="T17" fmla="*/ 110393 h 198"/>
                <a:gd name="T18" fmla="*/ 126753 w 207"/>
                <a:gd name="T19" fmla="*/ 108553 h 198"/>
                <a:gd name="T20" fmla="*/ 174515 w 207"/>
                <a:gd name="T21" fmla="*/ 9199 h 198"/>
                <a:gd name="T22" fmla="*/ 191047 w 207"/>
                <a:gd name="T23" fmla="*/ 0 h 198"/>
                <a:gd name="T24" fmla="*/ 191047 w 207"/>
                <a:gd name="T25" fmla="*/ 0 h 198"/>
                <a:gd name="T26" fmla="*/ 205743 w 207"/>
                <a:gd name="T27" fmla="*/ 9199 h 198"/>
                <a:gd name="T28" fmla="*/ 253505 w 207"/>
                <a:gd name="T29" fmla="*/ 108553 h 198"/>
                <a:gd name="T30" fmla="*/ 257179 w 207"/>
                <a:gd name="T31" fmla="*/ 110393 h 198"/>
                <a:gd name="T32" fmla="*/ 365562 w 207"/>
                <a:gd name="T33" fmla="*/ 126952 h 198"/>
                <a:gd name="T34" fmla="*/ 378421 w 207"/>
                <a:gd name="T35" fmla="*/ 137992 h 198"/>
                <a:gd name="T36" fmla="*/ 374747 w 207"/>
                <a:gd name="T37" fmla="*/ 154551 h 198"/>
                <a:gd name="T38" fmla="*/ 295756 w 207"/>
                <a:gd name="T39" fmla="*/ 231826 h 198"/>
                <a:gd name="T40" fmla="*/ 295756 w 207"/>
                <a:gd name="T41" fmla="*/ 235506 h 198"/>
                <a:gd name="T42" fmla="*/ 314126 w 207"/>
                <a:gd name="T43" fmla="*/ 344059 h 198"/>
                <a:gd name="T44" fmla="*/ 306778 w 207"/>
                <a:gd name="T45" fmla="*/ 360618 h 198"/>
                <a:gd name="T46" fmla="*/ 290245 w 207"/>
                <a:gd name="T47" fmla="*/ 362458 h 198"/>
                <a:gd name="T48" fmla="*/ 192884 w 207"/>
                <a:gd name="T49" fmla="*/ 310941 h 198"/>
                <a:gd name="T50" fmla="*/ 187374 w 207"/>
                <a:gd name="T51" fmla="*/ 310941 h 198"/>
                <a:gd name="T52" fmla="*/ 90013 w 207"/>
                <a:gd name="T53" fmla="*/ 362458 h 198"/>
                <a:gd name="T54" fmla="*/ 82665 w 207"/>
                <a:gd name="T55" fmla="*/ 364298 h 198"/>
                <a:gd name="T56" fmla="*/ 191047 w 207"/>
                <a:gd name="T57" fmla="*/ 12879 h 198"/>
                <a:gd name="T58" fmla="*/ 185537 w 207"/>
                <a:gd name="T59" fmla="*/ 14719 h 198"/>
                <a:gd name="T60" fmla="*/ 137775 w 207"/>
                <a:gd name="T61" fmla="*/ 114073 h 198"/>
                <a:gd name="T62" fmla="*/ 124916 w 207"/>
                <a:gd name="T63" fmla="*/ 123273 h 198"/>
                <a:gd name="T64" fmla="*/ 16533 w 207"/>
                <a:gd name="T65" fmla="*/ 137992 h 198"/>
                <a:gd name="T66" fmla="*/ 12859 w 207"/>
                <a:gd name="T67" fmla="*/ 141671 h 198"/>
                <a:gd name="T68" fmla="*/ 12859 w 207"/>
                <a:gd name="T69" fmla="*/ 147191 h 198"/>
                <a:gd name="T70" fmla="*/ 91850 w 207"/>
                <a:gd name="T71" fmla="*/ 222627 h 198"/>
                <a:gd name="T72" fmla="*/ 97361 w 207"/>
                <a:gd name="T73" fmla="*/ 237346 h 198"/>
                <a:gd name="T74" fmla="*/ 78991 w 207"/>
                <a:gd name="T75" fmla="*/ 345899 h 198"/>
                <a:gd name="T76" fmla="*/ 80828 w 207"/>
                <a:gd name="T77" fmla="*/ 351419 h 198"/>
                <a:gd name="T78" fmla="*/ 84502 w 207"/>
                <a:gd name="T79" fmla="*/ 351419 h 198"/>
                <a:gd name="T80" fmla="*/ 181863 w 207"/>
                <a:gd name="T81" fmla="*/ 299902 h 198"/>
                <a:gd name="T82" fmla="*/ 198395 w 207"/>
                <a:gd name="T83" fmla="*/ 299902 h 198"/>
                <a:gd name="T84" fmla="*/ 295756 w 207"/>
                <a:gd name="T85" fmla="*/ 351419 h 198"/>
                <a:gd name="T86" fmla="*/ 299430 w 207"/>
                <a:gd name="T87" fmla="*/ 351419 h 198"/>
                <a:gd name="T88" fmla="*/ 301267 w 207"/>
                <a:gd name="T89" fmla="*/ 345899 h 198"/>
                <a:gd name="T90" fmla="*/ 282897 w 207"/>
                <a:gd name="T91" fmla="*/ 237346 h 198"/>
                <a:gd name="T92" fmla="*/ 288408 w 207"/>
                <a:gd name="T93" fmla="*/ 222627 h 198"/>
                <a:gd name="T94" fmla="*/ 367399 w 207"/>
                <a:gd name="T95" fmla="*/ 147191 h 198"/>
                <a:gd name="T96" fmla="*/ 367399 w 207"/>
                <a:gd name="T97" fmla="*/ 141671 h 198"/>
                <a:gd name="T98" fmla="*/ 363725 w 207"/>
                <a:gd name="T99" fmla="*/ 137992 h 198"/>
                <a:gd name="T100" fmla="*/ 255342 w 207"/>
                <a:gd name="T101" fmla="*/ 123273 h 198"/>
                <a:gd name="T102" fmla="*/ 242483 w 207"/>
                <a:gd name="T103" fmla="*/ 114073 h 198"/>
                <a:gd name="T104" fmla="*/ 194721 w 207"/>
                <a:gd name="T105" fmla="*/ 14719 h 198"/>
                <a:gd name="T106" fmla="*/ 191047 w 207"/>
                <a:gd name="T107" fmla="*/ 12879 h 19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07" h="198">
                  <a:moveTo>
                    <a:pt x="45" y="198"/>
                  </a:moveTo>
                  <a:cubicBezTo>
                    <a:pt x="43" y="198"/>
                    <a:pt x="42" y="197"/>
                    <a:pt x="40" y="196"/>
                  </a:cubicBezTo>
                  <a:cubicBezTo>
                    <a:pt x="37" y="194"/>
                    <a:pt x="36" y="191"/>
                    <a:pt x="36" y="187"/>
                  </a:cubicBezTo>
                  <a:cubicBezTo>
                    <a:pt x="46" y="128"/>
                    <a:pt x="46" y="128"/>
                    <a:pt x="46" y="128"/>
                  </a:cubicBezTo>
                  <a:cubicBezTo>
                    <a:pt x="47" y="127"/>
                    <a:pt x="46" y="127"/>
                    <a:pt x="46" y="126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0" y="82"/>
                    <a:pt x="0" y="78"/>
                    <a:pt x="1" y="75"/>
                  </a:cubicBezTo>
                  <a:cubicBezTo>
                    <a:pt x="2" y="72"/>
                    <a:pt x="5" y="69"/>
                    <a:pt x="8" y="69"/>
                  </a:cubicBezTo>
                  <a:cubicBezTo>
                    <a:pt x="67" y="60"/>
                    <a:pt x="67" y="60"/>
                    <a:pt x="67" y="60"/>
                  </a:cubicBezTo>
                  <a:cubicBezTo>
                    <a:pt x="68" y="60"/>
                    <a:pt x="69" y="60"/>
                    <a:pt x="69" y="59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7" y="2"/>
                    <a:pt x="100" y="0"/>
                    <a:pt x="104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7" y="0"/>
                    <a:pt x="110" y="2"/>
                    <a:pt x="112" y="5"/>
                  </a:cubicBezTo>
                  <a:cubicBezTo>
                    <a:pt x="138" y="59"/>
                    <a:pt x="138" y="59"/>
                    <a:pt x="138" y="59"/>
                  </a:cubicBezTo>
                  <a:cubicBezTo>
                    <a:pt x="138" y="60"/>
                    <a:pt x="139" y="60"/>
                    <a:pt x="140" y="60"/>
                  </a:cubicBezTo>
                  <a:cubicBezTo>
                    <a:pt x="199" y="69"/>
                    <a:pt x="199" y="69"/>
                    <a:pt x="199" y="69"/>
                  </a:cubicBezTo>
                  <a:cubicBezTo>
                    <a:pt x="203" y="69"/>
                    <a:pt x="205" y="72"/>
                    <a:pt x="206" y="75"/>
                  </a:cubicBezTo>
                  <a:cubicBezTo>
                    <a:pt x="207" y="78"/>
                    <a:pt x="207" y="82"/>
                    <a:pt x="204" y="84"/>
                  </a:cubicBezTo>
                  <a:cubicBezTo>
                    <a:pt x="161" y="126"/>
                    <a:pt x="161" y="126"/>
                    <a:pt x="161" y="126"/>
                  </a:cubicBezTo>
                  <a:cubicBezTo>
                    <a:pt x="161" y="127"/>
                    <a:pt x="160" y="127"/>
                    <a:pt x="161" y="128"/>
                  </a:cubicBezTo>
                  <a:cubicBezTo>
                    <a:pt x="171" y="187"/>
                    <a:pt x="171" y="187"/>
                    <a:pt x="171" y="187"/>
                  </a:cubicBezTo>
                  <a:cubicBezTo>
                    <a:pt x="171" y="191"/>
                    <a:pt x="170" y="194"/>
                    <a:pt x="167" y="196"/>
                  </a:cubicBezTo>
                  <a:cubicBezTo>
                    <a:pt x="164" y="198"/>
                    <a:pt x="161" y="198"/>
                    <a:pt x="158" y="197"/>
                  </a:cubicBezTo>
                  <a:cubicBezTo>
                    <a:pt x="105" y="169"/>
                    <a:pt x="105" y="169"/>
                    <a:pt x="105" y="169"/>
                  </a:cubicBezTo>
                  <a:cubicBezTo>
                    <a:pt x="104" y="168"/>
                    <a:pt x="103" y="168"/>
                    <a:pt x="102" y="169"/>
                  </a:cubicBezTo>
                  <a:cubicBezTo>
                    <a:pt x="49" y="197"/>
                    <a:pt x="49" y="197"/>
                    <a:pt x="49" y="197"/>
                  </a:cubicBezTo>
                  <a:cubicBezTo>
                    <a:pt x="48" y="197"/>
                    <a:pt x="47" y="198"/>
                    <a:pt x="45" y="198"/>
                  </a:cubicBezTo>
                  <a:close/>
                  <a:moveTo>
                    <a:pt x="104" y="7"/>
                  </a:moveTo>
                  <a:cubicBezTo>
                    <a:pt x="103" y="7"/>
                    <a:pt x="102" y="7"/>
                    <a:pt x="101" y="8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3" y="64"/>
                    <a:pt x="71" y="66"/>
                    <a:pt x="68" y="67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7" y="75"/>
                    <a:pt x="7" y="77"/>
                    <a:pt x="7" y="77"/>
                  </a:cubicBezTo>
                  <a:cubicBezTo>
                    <a:pt x="7" y="77"/>
                    <a:pt x="6" y="79"/>
                    <a:pt x="7" y="80"/>
                  </a:cubicBezTo>
                  <a:cubicBezTo>
                    <a:pt x="50" y="121"/>
                    <a:pt x="50" y="121"/>
                    <a:pt x="50" y="121"/>
                  </a:cubicBezTo>
                  <a:cubicBezTo>
                    <a:pt x="52" y="123"/>
                    <a:pt x="53" y="126"/>
                    <a:pt x="53" y="129"/>
                  </a:cubicBezTo>
                  <a:cubicBezTo>
                    <a:pt x="43" y="188"/>
                    <a:pt x="43" y="188"/>
                    <a:pt x="43" y="188"/>
                  </a:cubicBezTo>
                  <a:cubicBezTo>
                    <a:pt x="42" y="190"/>
                    <a:pt x="43" y="190"/>
                    <a:pt x="44" y="191"/>
                  </a:cubicBezTo>
                  <a:cubicBezTo>
                    <a:pt x="44" y="191"/>
                    <a:pt x="45" y="192"/>
                    <a:pt x="46" y="191"/>
                  </a:cubicBezTo>
                  <a:cubicBezTo>
                    <a:pt x="99" y="163"/>
                    <a:pt x="99" y="163"/>
                    <a:pt x="99" y="163"/>
                  </a:cubicBezTo>
                  <a:cubicBezTo>
                    <a:pt x="102" y="162"/>
                    <a:pt x="105" y="162"/>
                    <a:pt x="108" y="163"/>
                  </a:cubicBezTo>
                  <a:cubicBezTo>
                    <a:pt x="161" y="191"/>
                    <a:pt x="161" y="191"/>
                    <a:pt x="161" y="191"/>
                  </a:cubicBezTo>
                  <a:cubicBezTo>
                    <a:pt x="162" y="192"/>
                    <a:pt x="163" y="191"/>
                    <a:pt x="163" y="191"/>
                  </a:cubicBezTo>
                  <a:cubicBezTo>
                    <a:pt x="164" y="190"/>
                    <a:pt x="165" y="190"/>
                    <a:pt x="164" y="188"/>
                  </a:cubicBezTo>
                  <a:cubicBezTo>
                    <a:pt x="154" y="129"/>
                    <a:pt x="154" y="129"/>
                    <a:pt x="154" y="129"/>
                  </a:cubicBezTo>
                  <a:cubicBezTo>
                    <a:pt x="154" y="126"/>
                    <a:pt x="155" y="123"/>
                    <a:pt x="157" y="121"/>
                  </a:cubicBezTo>
                  <a:cubicBezTo>
                    <a:pt x="200" y="80"/>
                    <a:pt x="200" y="80"/>
                    <a:pt x="200" y="80"/>
                  </a:cubicBezTo>
                  <a:cubicBezTo>
                    <a:pt x="201" y="79"/>
                    <a:pt x="200" y="77"/>
                    <a:pt x="200" y="77"/>
                  </a:cubicBezTo>
                  <a:cubicBezTo>
                    <a:pt x="200" y="77"/>
                    <a:pt x="200" y="75"/>
                    <a:pt x="198" y="75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6" y="66"/>
                    <a:pt x="134" y="64"/>
                    <a:pt x="132" y="62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5" y="7"/>
                    <a:pt x="104" y="7"/>
                    <a:pt x="104" y="7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endParaRPr>
            </a:p>
          </p:txBody>
        </p: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023A9727-AA89-4DF9-8B49-EFBE0AEB88C1}"/>
                </a:ext>
              </a:extLst>
            </p:cNvPr>
            <p:cNvGrpSpPr/>
            <p:nvPr/>
          </p:nvGrpSpPr>
          <p:grpSpPr>
            <a:xfrm>
              <a:off x="5332128" y="4559289"/>
              <a:ext cx="308172" cy="310140"/>
              <a:chOff x="9882188" y="1625601"/>
              <a:chExt cx="787400" cy="784225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40" name="Freeform 51">
                <a:extLst>
                  <a:ext uri="{FF2B5EF4-FFF2-40B4-BE49-F238E27FC236}">
                    <a16:creationId xmlns:a16="http://schemas.microsoft.com/office/drawing/2014/main" id="{7DADC9F7-7DF7-47B9-B223-699220A275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82188" y="1625601"/>
                <a:ext cx="536575" cy="536575"/>
              </a:xfrm>
              <a:custGeom>
                <a:avLst/>
                <a:gdLst>
                  <a:gd name="T0" fmla="*/ 66 w 133"/>
                  <a:gd name="T1" fmla="*/ 133 h 133"/>
                  <a:gd name="T2" fmla="*/ 0 w 133"/>
                  <a:gd name="T3" fmla="*/ 67 h 133"/>
                  <a:gd name="T4" fmla="*/ 66 w 133"/>
                  <a:gd name="T5" fmla="*/ 0 h 133"/>
                  <a:gd name="T6" fmla="*/ 133 w 133"/>
                  <a:gd name="T7" fmla="*/ 67 h 133"/>
                  <a:gd name="T8" fmla="*/ 66 w 133"/>
                  <a:gd name="T9" fmla="*/ 133 h 133"/>
                  <a:gd name="T10" fmla="*/ 66 w 133"/>
                  <a:gd name="T11" fmla="*/ 6 h 133"/>
                  <a:gd name="T12" fmla="*/ 6 w 133"/>
                  <a:gd name="T13" fmla="*/ 67 h 133"/>
                  <a:gd name="T14" fmla="*/ 66 w 133"/>
                  <a:gd name="T15" fmla="*/ 127 h 133"/>
                  <a:gd name="T16" fmla="*/ 127 w 133"/>
                  <a:gd name="T17" fmla="*/ 67 h 133"/>
                  <a:gd name="T18" fmla="*/ 66 w 133"/>
                  <a:gd name="T19" fmla="*/ 6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133">
                    <a:moveTo>
                      <a:pt x="66" y="133"/>
                    </a:moveTo>
                    <a:cubicBezTo>
                      <a:pt x="30" y="133"/>
                      <a:pt x="0" y="103"/>
                      <a:pt x="0" y="67"/>
                    </a:cubicBezTo>
                    <a:cubicBezTo>
                      <a:pt x="0" y="30"/>
                      <a:pt x="30" y="0"/>
                      <a:pt x="66" y="0"/>
                    </a:cubicBezTo>
                    <a:cubicBezTo>
                      <a:pt x="103" y="0"/>
                      <a:pt x="133" y="30"/>
                      <a:pt x="133" y="67"/>
                    </a:cubicBezTo>
                    <a:cubicBezTo>
                      <a:pt x="133" y="103"/>
                      <a:pt x="103" y="133"/>
                      <a:pt x="66" y="133"/>
                    </a:cubicBezTo>
                    <a:close/>
                    <a:moveTo>
                      <a:pt x="66" y="6"/>
                    </a:moveTo>
                    <a:cubicBezTo>
                      <a:pt x="33" y="6"/>
                      <a:pt x="6" y="33"/>
                      <a:pt x="6" y="67"/>
                    </a:cubicBezTo>
                    <a:cubicBezTo>
                      <a:pt x="6" y="100"/>
                      <a:pt x="33" y="127"/>
                      <a:pt x="66" y="127"/>
                    </a:cubicBezTo>
                    <a:cubicBezTo>
                      <a:pt x="100" y="127"/>
                      <a:pt x="127" y="100"/>
                      <a:pt x="127" y="67"/>
                    </a:cubicBezTo>
                    <a:cubicBezTo>
                      <a:pt x="127" y="33"/>
                      <a:pt x="100" y="6"/>
                      <a:pt x="66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Raleway" panose="020B0604020202020204" charset="0"/>
                  <a:cs typeface="Raleway" panose="020B0604020202020204" charset="0"/>
                </a:endParaRPr>
              </a:p>
            </p:txBody>
          </p:sp>
          <p:sp>
            <p:nvSpPr>
              <p:cNvPr id="41" name="Freeform 52">
                <a:extLst>
                  <a:ext uri="{FF2B5EF4-FFF2-40B4-BE49-F238E27FC236}">
                    <a16:creationId xmlns:a16="http://schemas.microsoft.com/office/drawing/2014/main" id="{34EF1386-5D02-45FC-9C35-0CFF2ECF10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39338" y="1682751"/>
                <a:ext cx="225425" cy="225425"/>
              </a:xfrm>
              <a:custGeom>
                <a:avLst/>
                <a:gdLst>
                  <a:gd name="T0" fmla="*/ 3 w 56"/>
                  <a:gd name="T1" fmla="*/ 56 h 56"/>
                  <a:gd name="T2" fmla="*/ 0 w 56"/>
                  <a:gd name="T3" fmla="*/ 53 h 56"/>
                  <a:gd name="T4" fmla="*/ 53 w 56"/>
                  <a:gd name="T5" fmla="*/ 0 h 56"/>
                  <a:gd name="T6" fmla="*/ 56 w 56"/>
                  <a:gd name="T7" fmla="*/ 3 h 56"/>
                  <a:gd name="T8" fmla="*/ 53 w 56"/>
                  <a:gd name="T9" fmla="*/ 6 h 56"/>
                  <a:gd name="T10" fmla="*/ 6 w 56"/>
                  <a:gd name="T11" fmla="*/ 53 h 56"/>
                  <a:gd name="T12" fmla="*/ 3 w 56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56">
                    <a:moveTo>
                      <a:pt x="3" y="56"/>
                    </a:moveTo>
                    <a:cubicBezTo>
                      <a:pt x="1" y="56"/>
                      <a:pt x="0" y="55"/>
                      <a:pt x="0" y="53"/>
                    </a:cubicBezTo>
                    <a:cubicBezTo>
                      <a:pt x="0" y="24"/>
                      <a:pt x="24" y="0"/>
                      <a:pt x="53" y="0"/>
                    </a:cubicBezTo>
                    <a:cubicBezTo>
                      <a:pt x="55" y="0"/>
                      <a:pt x="56" y="1"/>
                      <a:pt x="56" y="3"/>
                    </a:cubicBezTo>
                    <a:cubicBezTo>
                      <a:pt x="56" y="5"/>
                      <a:pt x="55" y="6"/>
                      <a:pt x="53" y="6"/>
                    </a:cubicBezTo>
                    <a:cubicBezTo>
                      <a:pt x="27" y="6"/>
                      <a:pt x="6" y="27"/>
                      <a:pt x="6" y="53"/>
                    </a:cubicBezTo>
                    <a:cubicBezTo>
                      <a:pt x="6" y="55"/>
                      <a:pt x="5" y="56"/>
                      <a:pt x="3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Raleway" panose="020B0604020202020204" charset="0"/>
                  <a:cs typeface="Raleway" panose="020B0604020202020204" charset="0"/>
                </a:endParaRPr>
              </a:p>
            </p:txBody>
          </p:sp>
          <p:sp>
            <p:nvSpPr>
              <p:cNvPr id="42" name="Freeform 53">
                <a:extLst>
                  <a:ext uri="{FF2B5EF4-FFF2-40B4-BE49-F238E27FC236}">
                    <a16:creationId xmlns:a16="http://schemas.microsoft.com/office/drawing/2014/main" id="{07F9A39A-FDEB-48C5-A8D4-488CBE6A11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310813" y="2054226"/>
                <a:ext cx="358775" cy="355600"/>
              </a:xfrm>
              <a:custGeom>
                <a:avLst/>
                <a:gdLst>
                  <a:gd name="T0" fmla="*/ 70 w 89"/>
                  <a:gd name="T1" fmla="*/ 88 h 88"/>
                  <a:gd name="T2" fmla="*/ 58 w 89"/>
                  <a:gd name="T3" fmla="*/ 83 h 88"/>
                  <a:gd name="T4" fmla="*/ 5 w 89"/>
                  <a:gd name="T5" fmla="*/ 30 h 88"/>
                  <a:gd name="T6" fmla="*/ 0 w 89"/>
                  <a:gd name="T7" fmla="*/ 18 h 88"/>
                  <a:gd name="T8" fmla="*/ 5 w 89"/>
                  <a:gd name="T9" fmla="*/ 5 h 88"/>
                  <a:gd name="T10" fmla="*/ 17 w 89"/>
                  <a:gd name="T11" fmla="*/ 0 h 88"/>
                  <a:gd name="T12" fmla="*/ 29 w 89"/>
                  <a:gd name="T13" fmla="*/ 5 h 88"/>
                  <a:gd name="T14" fmla="*/ 82 w 89"/>
                  <a:gd name="T15" fmla="*/ 59 h 88"/>
                  <a:gd name="T16" fmla="*/ 82 w 89"/>
                  <a:gd name="T17" fmla="*/ 83 h 88"/>
                  <a:gd name="T18" fmla="*/ 70 w 89"/>
                  <a:gd name="T19" fmla="*/ 88 h 88"/>
                  <a:gd name="T20" fmla="*/ 17 w 89"/>
                  <a:gd name="T21" fmla="*/ 7 h 88"/>
                  <a:gd name="T22" fmla="*/ 9 w 89"/>
                  <a:gd name="T23" fmla="*/ 10 h 88"/>
                  <a:gd name="T24" fmla="*/ 6 w 89"/>
                  <a:gd name="T25" fmla="*/ 18 h 88"/>
                  <a:gd name="T26" fmla="*/ 9 w 89"/>
                  <a:gd name="T27" fmla="*/ 25 h 88"/>
                  <a:gd name="T28" fmla="*/ 62 w 89"/>
                  <a:gd name="T29" fmla="*/ 78 h 88"/>
                  <a:gd name="T30" fmla="*/ 78 w 89"/>
                  <a:gd name="T31" fmla="*/ 78 h 88"/>
                  <a:gd name="T32" fmla="*/ 78 w 89"/>
                  <a:gd name="T33" fmla="*/ 63 h 88"/>
                  <a:gd name="T34" fmla="*/ 25 w 89"/>
                  <a:gd name="T35" fmla="*/ 10 h 88"/>
                  <a:gd name="T36" fmla="*/ 25 w 89"/>
                  <a:gd name="T37" fmla="*/ 10 h 88"/>
                  <a:gd name="T38" fmla="*/ 17 w 89"/>
                  <a:gd name="T39" fmla="*/ 7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9" h="88">
                    <a:moveTo>
                      <a:pt x="70" y="88"/>
                    </a:moveTo>
                    <a:cubicBezTo>
                      <a:pt x="66" y="88"/>
                      <a:pt x="61" y="86"/>
                      <a:pt x="58" y="83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2" y="27"/>
                      <a:pt x="0" y="22"/>
                      <a:pt x="0" y="18"/>
                    </a:cubicBezTo>
                    <a:cubicBezTo>
                      <a:pt x="0" y="13"/>
                      <a:pt x="2" y="9"/>
                      <a:pt x="5" y="5"/>
                    </a:cubicBezTo>
                    <a:cubicBezTo>
                      <a:pt x="8" y="2"/>
                      <a:pt x="12" y="0"/>
                      <a:pt x="17" y="0"/>
                    </a:cubicBezTo>
                    <a:cubicBezTo>
                      <a:pt x="22" y="0"/>
                      <a:pt x="26" y="2"/>
                      <a:pt x="29" y="5"/>
                    </a:cubicBezTo>
                    <a:cubicBezTo>
                      <a:pt x="82" y="59"/>
                      <a:pt x="82" y="59"/>
                      <a:pt x="82" y="59"/>
                    </a:cubicBezTo>
                    <a:cubicBezTo>
                      <a:pt x="89" y="65"/>
                      <a:pt x="89" y="76"/>
                      <a:pt x="82" y="83"/>
                    </a:cubicBezTo>
                    <a:cubicBezTo>
                      <a:pt x="79" y="86"/>
                      <a:pt x="74" y="88"/>
                      <a:pt x="70" y="88"/>
                    </a:cubicBezTo>
                    <a:close/>
                    <a:moveTo>
                      <a:pt x="17" y="7"/>
                    </a:moveTo>
                    <a:cubicBezTo>
                      <a:pt x="14" y="7"/>
                      <a:pt x="11" y="8"/>
                      <a:pt x="9" y="10"/>
                    </a:cubicBezTo>
                    <a:cubicBezTo>
                      <a:pt x="7" y="12"/>
                      <a:pt x="6" y="15"/>
                      <a:pt x="6" y="18"/>
                    </a:cubicBezTo>
                    <a:cubicBezTo>
                      <a:pt x="6" y="21"/>
                      <a:pt x="7" y="23"/>
                      <a:pt x="9" y="25"/>
                    </a:cubicBezTo>
                    <a:cubicBezTo>
                      <a:pt x="62" y="78"/>
                      <a:pt x="62" y="78"/>
                      <a:pt x="62" y="78"/>
                    </a:cubicBezTo>
                    <a:cubicBezTo>
                      <a:pt x="67" y="83"/>
                      <a:pt x="73" y="83"/>
                      <a:pt x="78" y="78"/>
                    </a:cubicBezTo>
                    <a:cubicBezTo>
                      <a:pt x="82" y="74"/>
                      <a:pt x="82" y="67"/>
                      <a:pt x="78" y="63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3" y="8"/>
                      <a:pt x="20" y="7"/>
                      <a:pt x="17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Raleway" panose="020B0604020202020204" charset="0"/>
                  <a:cs typeface="Raleway" panose="020B0604020202020204" charset="0"/>
                </a:endParaRPr>
              </a:p>
            </p:txBody>
          </p:sp>
        </p:grpSp>
        <p:pic>
          <p:nvPicPr>
            <p:cNvPr id="39" name="Graphique 81" descr="Pellicule">
              <a:extLst>
                <a:ext uri="{FF2B5EF4-FFF2-40B4-BE49-F238E27FC236}">
                  <a16:creationId xmlns:a16="http://schemas.microsoft.com/office/drawing/2014/main" id="{B17063FB-B081-4C15-870B-C08B69B27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xmlns:lc="http://schemas.openxmlformats.org/drawingml/2006/lockedCanvas" r:embed="rId9"/>
                </a:ext>
              </a:extLst>
            </a:blip>
            <a:stretch>
              <a:fillRect/>
            </a:stretch>
          </p:blipFill>
          <p:spPr>
            <a:xfrm>
              <a:off x="7392472" y="4509429"/>
              <a:ext cx="360000" cy="360000"/>
            </a:xfrm>
            <a:prstGeom prst="rect">
              <a:avLst/>
            </a:prstGeom>
          </p:spPr>
        </p:pic>
      </p:grpSp>
      <p:sp>
        <p:nvSpPr>
          <p:cNvPr id="91" name="Espace réservé du contenu 4"/>
          <p:cNvSpPr>
            <a:spLocks noGrp="1"/>
          </p:cNvSpPr>
          <p:nvPr>
            <p:ph idx="1"/>
          </p:nvPr>
        </p:nvSpPr>
        <p:spPr>
          <a:xfrm>
            <a:off x="521493" y="1851102"/>
            <a:ext cx="3848779" cy="2658327"/>
          </a:xfrm>
        </p:spPr>
        <p:txBody>
          <a:bodyPr/>
          <a:lstStyle/>
          <a:p>
            <a:r>
              <a:rPr lang="fr-FR" b="1" dirty="0" smtClean="0"/>
              <a:t>La formation socle « Cahier de Recettes : vers une expérience client de haute-qualité »</a:t>
            </a:r>
            <a:r>
              <a:rPr lang="fr-FR" dirty="0" smtClean="0"/>
              <a:t> permet de développer son Excellence Relationnelle grâce à un apprentissage ludique (ateliers théâtre)</a:t>
            </a:r>
          </a:p>
          <a:p>
            <a:endParaRPr lang="fr-FR" dirty="0" smtClean="0"/>
          </a:p>
          <a:p>
            <a:r>
              <a:rPr lang="fr-FR" b="1" dirty="0" smtClean="0"/>
              <a:t>La formation Top Chef </a:t>
            </a:r>
            <a:r>
              <a:rPr lang="fr-FR" dirty="0" smtClean="0"/>
              <a:t>positionne les Directeurs d’Agences au cœur de la démarche d’Excellence Relationnelle</a:t>
            </a:r>
          </a:p>
          <a:p>
            <a:endParaRPr lang="fr-FR" dirty="0" smtClean="0"/>
          </a:p>
          <a:p>
            <a:r>
              <a:rPr lang="fr-FR" b="1" dirty="0" smtClean="0"/>
              <a:t>Les capsules d’approfondissement </a:t>
            </a:r>
            <a:r>
              <a:rPr lang="fr-FR" dirty="0" smtClean="0"/>
              <a:t>permettent d’approfondir un des aspects de l’Excellence Relationnelle parmi trois thèmes proposés</a:t>
            </a:r>
          </a:p>
        </p:txBody>
      </p:sp>
      <p:sp>
        <p:nvSpPr>
          <p:cNvPr id="92" name="Espace réservé du texte 7"/>
          <p:cNvSpPr txBox="1">
            <a:spLocks/>
          </p:cNvSpPr>
          <p:nvPr/>
        </p:nvSpPr>
        <p:spPr>
          <a:xfrm>
            <a:off x="521494" y="1858722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93" name="Espace réservé du texte 7"/>
          <p:cNvSpPr txBox="1">
            <a:spLocks/>
          </p:cNvSpPr>
          <p:nvPr/>
        </p:nvSpPr>
        <p:spPr>
          <a:xfrm>
            <a:off x="520179" y="2892761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94" name="Espace réservé du texte 7"/>
          <p:cNvSpPr txBox="1">
            <a:spLocks/>
          </p:cNvSpPr>
          <p:nvPr/>
        </p:nvSpPr>
        <p:spPr>
          <a:xfrm>
            <a:off x="520179" y="381232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283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21494" y="1851102"/>
            <a:ext cx="8241506" cy="4386186"/>
          </a:xfrm>
        </p:spPr>
        <p:txBody>
          <a:bodyPr>
            <a:normAutofit/>
          </a:bodyPr>
          <a:lstStyle/>
          <a:p>
            <a:r>
              <a:rPr lang="fr-FR" b="1" dirty="0" smtClean="0"/>
              <a:t>Une journée présentielle </a:t>
            </a:r>
            <a:r>
              <a:rPr lang="fr-FR" dirty="0" smtClean="0"/>
              <a:t>pour </a:t>
            </a:r>
            <a:r>
              <a:rPr lang="fr-FR" b="1" dirty="0" smtClean="0"/>
              <a:t>mettre en pratique l’enjeu de nos postures</a:t>
            </a:r>
            <a:r>
              <a:rPr lang="fr-FR" dirty="0" smtClean="0"/>
              <a:t>, du choix de nos mots et de nos gestes, de l’accueil au suivi du client</a:t>
            </a:r>
          </a:p>
          <a:p>
            <a:r>
              <a:rPr lang="fr-FR" dirty="0" smtClean="0"/>
              <a:t>Une formation animée par des </a:t>
            </a:r>
            <a:r>
              <a:rPr lang="fr-FR" b="1" dirty="0" smtClean="0"/>
              <a:t>comédiens professionnels </a:t>
            </a:r>
          </a:p>
          <a:p>
            <a:r>
              <a:rPr lang="fr-FR" dirty="0" smtClean="0"/>
              <a:t>Un </a:t>
            </a:r>
            <a:r>
              <a:rPr lang="fr-FR" b="1" dirty="0" smtClean="0"/>
              <a:t>déroulé de la journée en 4 temps </a:t>
            </a:r>
          </a:p>
          <a:p>
            <a:pPr marL="579600" lvl="1" indent="-228600">
              <a:buFont typeface="+mj-lt"/>
              <a:buAutoNum type="arabicPeriod"/>
            </a:pPr>
            <a:r>
              <a:rPr lang="fr-FR" dirty="0" smtClean="0"/>
              <a:t>Propos </a:t>
            </a:r>
            <a:r>
              <a:rPr lang="fr-FR" dirty="0"/>
              <a:t>introductif et rappel sur le cahier de recettes ~30’</a:t>
            </a:r>
          </a:p>
          <a:p>
            <a:pPr marL="579600" lvl="1" indent="-228600">
              <a:buFont typeface="+mj-lt"/>
              <a:buAutoNum type="arabicPeriod"/>
            </a:pPr>
            <a:r>
              <a:rPr lang="fr-FR" dirty="0" smtClean="0"/>
              <a:t>Exercices </a:t>
            </a:r>
            <a:r>
              <a:rPr lang="fr-FR" dirty="0"/>
              <a:t>d’échauffement ~30’</a:t>
            </a:r>
          </a:p>
          <a:p>
            <a:pPr marL="579600" lvl="1" indent="-228600">
              <a:buFont typeface="+mj-lt"/>
              <a:buAutoNum type="arabicPeriod"/>
            </a:pPr>
            <a:r>
              <a:rPr lang="fr-FR" dirty="0" smtClean="0"/>
              <a:t>Mises </a:t>
            </a:r>
            <a:r>
              <a:rPr lang="fr-FR" dirty="0"/>
              <a:t>en situation ~</a:t>
            </a:r>
            <a:r>
              <a:rPr lang="fr-FR" dirty="0" smtClean="0"/>
              <a:t>5h</a:t>
            </a:r>
          </a:p>
          <a:p>
            <a:pPr lvl="2"/>
            <a:r>
              <a:rPr lang="fr-FR" dirty="0" smtClean="0"/>
              <a:t>Les situations s'inspirent </a:t>
            </a:r>
            <a:r>
              <a:rPr lang="fr-FR" dirty="0"/>
              <a:t>de situations métiers vécues</a:t>
            </a:r>
          </a:p>
          <a:p>
            <a:pPr lvl="2"/>
            <a:r>
              <a:rPr lang="fr-FR" dirty="0" smtClean="0"/>
              <a:t>Chaque </a:t>
            </a:r>
            <a:r>
              <a:rPr lang="fr-FR" dirty="0"/>
              <a:t>situation vient illustrer une ou plusieurs recettes du cahier (la préparation, l’accueil, l’effet de surprise, l’écoute …)</a:t>
            </a:r>
          </a:p>
          <a:p>
            <a:pPr marL="579600" lvl="1" indent="-228600">
              <a:buFont typeface="+mj-lt"/>
              <a:buAutoNum type="arabicPeriod"/>
            </a:pPr>
            <a:r>
              <a:rPr lang="fr-FR" dirty="0" smtClean="0"/>
              <a:t>Conclusion </a:t>
            </a:r>
            <a:r>
              <a:rPr lang="fr-FR" dirty="0"/>
              <a:t>et retour d’expérience ~45’</a:t>
            </a:r>
          </a:p>
          <a:p>
            <a:r>
              <a:rPr lang="fr-FR" dirty="0" smtClean="0">
                <a:solidFill>
                  <a:prstClr val="black">
                    <a:lumMod val="75000"/>
                    <a:lumOff val="25000"/>
                  </a:prstClr>
                </a:solidFill>
                <a:hlinkClick r:id="rId2"/>
              </a:rPr>
              <a:t>Découvrez </a:t>
            </a:r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  <a:hlinkClick r:id="rId2"/>
              </a:rPr>
              <a:t>en vidéo</a:t>
            </a:r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</a:rPr>
              <a:t> la </a:t>
            </a:r>
            <a:r>
              <a:rPr lang="fr-FR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session inaugurale </a:t>
            </a:r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</a:rPr>
              <a:t>où un groupe </a:t>
            </a:r>
            <a:r>
              <a:rPr lang="fr-FR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de </a:t>
            </a:r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</a:rPr>
              <a:t>10 directeurs d’agences de la région Moselle est monté sur la scène de l’amphithéâtre de Metz La Halle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La formation socle permet de développer son Excellence Relationnelle grâce à un apprentissage ludique (ateliers théâtre)</a:t>
            </a:r>
            <a:endParaRPr lang="fr-FR" dirty="0"/>
          </a:p>
        </p:txBody>
      </p:sp>
      <p:sp>
        <p:nvSpPr>
          <p:cNvPr id="78" name="Espace réservé du texte 7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smtClean="0"/>
              <a:t>Les formations Cahier de Recettes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smtClean="0"/>
              <a:t>1</a:t>
            </a:r>
            <a:endParaRPr lang="fr-FR" dirty="0"/>
          </a:p>
        </p:txBody>
      </p:sp>
      <p:pic>
        <p:nvPicPr>
          <p:cNvPr id="72" name="Image 71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873" y="4772090"/>
            <a:ext cx="2382729" cy="1335594"/>
          </a:xfrm>
          <a:prstGeom prst="rect">
            <a:avLst/>
          </a:prstGeom>
        </p:spPr>
      </p:pic>
      <p:pic>
        <p:nvPicPr>
          <p:cNvPr id="73" name="Image 72">
            <a:hlinkClick r:id="rId2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978" y="4886961"/>
            <a:ext cx="2448586" cy="1062135"/>
          </a:xfrm>
          <a:prstGeom prst="rect">
            <a:avLst/>
          </a:prstGeom>
        </p:spPr>
      </p:pic>
      <p:pic>
        <p:nvPicPr>
          <p:cNvPr id="74" name="Image 73">
            <a:hlinkClick r:id="rId2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5121" y="4594625"/>
            <a:ext cx="2267723" cy="1265269"/>
          </a:xfrm>
          <a:prstGeom prst="rect">
            <a:avLst/>
          </a:prstGeom>
        </p:spPr>
      </p:pic>
      <p:grpSp>
        <p:nvGrpSpPr>
          <p:cNvPr id="84" name="Groupe 83"/>
          <p:cNvGrpSpPr/>
          <p:nvPr/>
        </p:nvGrpSpPr>
        <p:grpSpPr>
          <a:xfrm>
            <a:off x="233363" y="0"/>
            <a:ext cx="1328737" cy="495383"/>
            <a:chOff x="233363" y="0"/>
            <a:chExt cx="1328737" cy="495383"/>
          </a:xfrm>
        </p:grpSpPr>
        <p:sp>
          <p:nvSpPr>
            <p:cNvPr id="83" name="Rectangle 82"/>
            <p:cNvSpPr/>
            <p:nvPr/>
          </p:nvSpPr>
          <p:spPr>
            <a:xfrm>
              <a:off x="233363" y="0"/>
              <a:ext cx="93335" cy="4953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1" name="Image 80"/>
            <p:cNvPicPr>
              <a:picLocks noChangeAspect="1"/>
            </p:cNvPicPr>
            <p:nvPr/>
          </p:nvPicPr>
          <p:blipFill rotWithShape="1">
            <a:blip r:embed="rId6">
              <a:grayscl/>
            </a:blip>
            <a:srcRect l="6237"/>
            <a:stretch/>
          </p:blipFill>
          <p:spPr>
            <a:xfrm>
              <a:off x="307648" y="1180"/>
              <a:ext cx="1254452" cy="494203"/>
            </a:xfrm>
            <a:prstGeom prst="rect">
              <a:avLst/>
            </a:prstGeom>
          </p:spPr>
        </p:pic>
      </p:grpSp>
      <p:pic>
        <p:nvPicPr>
          <p:cNvPr id="2054" name="Picture 6" descr="Doigt qui clique PNG transparents - Stick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143" y="5977011"/>
            <a:ext cx="343715" cy="343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82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233363" y="0"/>
            <a:ext cx="1328737" cy="495383"/>
            <a:chOff x="233363" y="0"/>
            <a:chExt cx="1328737" cy="495383"/>
          </a:xfrm>
        </p:grpSpPr>
        <p:sp>
          <p:nvSpPr>
            <p:cNvPr id="8" name="Rectangle 7"/>
            <p:cNvSpPr/>
            <p:nvPr/>
          </p:nvSpPr>
          <p:spPr>
            <a:xfrm>
              <a:off x="233363" y="0"/>
              <a:ext cx="93335" cy="4953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 rotWithShape="1">
            <a:blip r:embed="rId2">
              <a:grayscl/>
            </a:blip>
            <a:srcRect l="6237"/>
            <a:stretch/>
          </p:blipFill>
          <p:spPr>
            <a:xfrm>
              <a:off x="307648" y="1180"/>
              <a:ext cx="1254452" cy="494203"/>
            </a:xfrm>
            <a:prstGeom prst="rect">
              <a:avLst/>
            </a:prstGeom>
          </p:spPr>
        </p:pic>
      </p:grpSp>
      <p:sp>
        <p:nvSpPr>
          <p:cNvPr id="15" name="Espace réservé du contenu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Cette formation a pour objectif d’</a:t>
            </a:r>
            <a:r>
              <a:rPr lang="fr-FR" dirty="0"/>
              <a:t>i</a:t>
            </a:r>
            <a:r>
              <a:rPr lang="fr-FR" dirty="0" smtClean="0"/>
              <a:t>ntégrer la </a:t>
            </a:r>
            <a:r>
              <a:rPr lang="fr-FR" b="1" dirty="0"/>
              <a:t>satisfaction client </a:t>
            </a:r>
            <a:r>
              <a:rPr lang="fr-FR" dirty="0"/>
              <a:t>dans l’ensemble </a:t>
            </a:r>
            <a:r>
              <a:rPr lang="fr-FR" dirty="0" smtClean="0"/>
              <a:t>des </a:t>
            </a:r>
            <a:r>
              <a:rPr lang="fr-FR" b="1" dirty="0" smtClean="0"/>
              <a:t>pratiques </a:t>
            </a:r>
            <a:r>
              <a:rPr lang="fr-FR" b="1" dirty="0"/>
              <a:t>managériales</a:t>
            </a:r>
            <a:r>
              <a:rPr lang="fr-FR" dirty="0"/>
              <a:t>,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du </a:t>
            </a:r>
            <a:r>
              <a:rPr lang="fr-FR" dirty="0"/>
              <a:t>pilotage de la performance à l’animation de </a:t>
            </a:r>
            <a:r>
              <a:rPr lang="fr-FR" dirty="0" smtClean="0"/>
              <a:t>l’agence, </a:t>
            </a:r>
            <a:r>
              <a:rPr lang="fr-FR" dirty="0"/>
              <a:t>en passant par l’accompagnement de chacun </a:t>
            </a:r>
            <a:r>
              <a:rPr lang="fr-FR" dirty="0" smtClean="0"/>
              <a:t>des collaborateurs</a:t>
            </a:r>
            <a:endParaRPr lang="fr-FR" dirty="0"/>
          </a:p>
          <a:p>
            <a:r>
              <a:rPr lang="fr-FR" dirty="0" smtClean="0"/>
              <a:t>Contrairement aux autres formations, cette dernière est </a:t>
            </a:r>
            <a:r>
              <a:rPr lang="fr-FR" b="1" dirty="0" smtClean="0"/>
              <a:t>destinée aux DA et DAA uniquement</a:t>
            </a:r>
          </a:p>
          <a:p>
            <a:r>
              <a:rPr lang="fr-FR" dirty="0" smtClean="0"/>
              <a:t>Un </a:t>
            </a:r>
            <a:r>
              <a:rPr lang="fr-FR" b="1" dirty="0"/>
              <a:t>déroulé </a:t>
            </a:r>
            <a:r>
              <a:rPr lang="fr-FR" b="1" dirty="0" smtClean="0"/>
              <a:t>de la formation en 2 temps </a:t>
            </a:r>
          </a:p>
          <a:p>
            <a:pPr marL="579600" lvl="1" indent="-228600">
              <a:buFont typeface="+mj-lt"/>
              <a:buAutoNum type="arabicPeriod"/>
            </a:pPr>
            <a:r>
              <a:rPr lang="fr-FR" sz="1100" dirty="0" smtClean="0"/>
              <a:t>Tutoriels à suivre</a:t>
            </a:r>
            <a:r>
              <a:rPr lang="fr-FR" sz="1100" b="1" dirty="0" smtClean="0"/>
              <a:t> à distance</a:t>
            </a:r>
            <a:r>
              <a:rPr lang="fr-FR" sz="1100" dirty="0" smtClean="0"/>
              <a:t> via                       ~45’ </a:t>
            </a:r>
          </a:p>
          <a:p>
            <a:pPr lvl="2"/>
            <a:r>
              <a:rPr lang="fr-FR" sz="1100" dirty="0" smtClean="0"/>
              <a:t>L’excellence </a:t>
            </a:r>
            <a:r>
              <a:rPr lang="fr-FR" sz="1100" dirty="0"/>
              <a:t>relationnelle au cœur </a:t>
            </a:r>
            <a:r>
              <a:rPr lang="fr-FR" sz="1100" dirty="0" smtClean="0"/>
              <a:t>des </a:t>
            </a:r>
            <a:r>
              <a:rPr lang="fr-FR" sz="1100" dirty="0"/>
              <a:t>rituels de </a:t>
            </a:r>
            <a:r>
              <a:rPr lang="fr-FR" sz="1100" dirty="0" smtClean="0"/>
              <a:t>management : quels sont les clefs </a:t>
            </a:r>
            <a:r>
              <a:rPr lang="fr-FR" sz="1100" dirty="0"/>
              <a:t>de lecture et </a:t>
            </a:r>
            <a:r>
              <a:rPr lang="fr-FR" sz="1100" dirty="0" smtClean="0"/>
              <a:t>outils à votre disposition ?</a:t>
            </a:r>
            <a:endParaRPr lang="fr-FR" sz="1100" dirty="0"/>
          </a:p>
          <a:p>
            <a:pPr marL="579600" lvl="1" indent="-228600">
              <a:buFont typeface="+mj-lt"/>
              <a:buAutoNum type="arabicPeriod"/>
            </a:pPr>
            <a:r>
              <a:rPr lang="fr-FR" sz="1100" dirty="0" smtClean="0"/>
              <a:t>Demi-journée </a:t>
            </a:r>
            <a:r>
              <a:rPr lang="fr-FR" sz="1100" b="1" dirty="0" smtClean="0"/>
              <a:t>en</a:t>
            </a:r>
            <a:r>
              <a:rPr lang="fr-FR" sz="1100" dirty="0" smtClean="0"/>
              <a:t> </a:t>
            </a:r>
            <a:r>
              <a:rPr lang="fr-FR" sz="1100" b="1" dirty="0" smtClean="0"/>
              <a:t>présentiel</a:t>
            </a:r>
            <a:r>
              <a:rPr lang="fr-FR" sz="1100" dirty="0" smtClean="0"/>
              <a:t> </a:t>
            </a:r>
            <a:r>
              <a:rPr lang="fr-FR" sz="1100" b="1" dirty="0" smtClean="0"/>
              <a:t>animée par un coach </a:t>
            </a:r>
            <a:r>
              <a:rPr lang="fr-FR" sz="1100" dirty="0" smtClean="0"/>
              <a:t>~3h30</a:t>
            </a:r>
            <a:endParaRPr lang="fr-FR" sz="1100" dirty="0"/>
          </a:p>
          <a:p>
            <a:pPr lvl="2"/>
            <a:r>
              <a:rPr lang="fr-FR" sz="1100" dirty="0" smtClean="0"/>
              <a:t>Utilisation des </a:t>
            </a:r>
            <a:r>
              <a:rPr lang="fr-FR" sz="1100" dirty="0"/>
              <a:t>techniques de coaching afin de mieux observer et débriefer au quotidien les pratiques </a:t>
            </a:r>
            <a:r>
              <a:rPr lang="fr-FR" sz="1100" dirty="0" smtClean="0"/>
              <a:t>des équipes </a:t>
            </a:r>
            <a:r>
              <a:rPr lang="fr-FR" sz="1100" dirty="0"/>
              <a:t>en matière de relation client, en collectif comme en individuel ​</a:t>
            </a:r>
          </a:p>
          <a:p>
            <a:pPr lvl="2"/>
            <a:endParaRPr lang="fr-FR" sz="1100" dirty="0" smtClean="0"/>
          </a:p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La formation Top Chef positionne les Directeurs d’Agences au cœur de la démarche d’Excellence Relationnelle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Les formations Cahier de Recettes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smtClean="0"/>
              <a:t>2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468" y="3000375"/>
            <a:ext cx="737791" cy="20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9600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037" y="3291889"/>
            <a:ext cx="904875" cy="257006"/>
          </a:xfrm>
          <a:prstGeom prst="rect">
            <a:avLst/>
          </a:prstGeom>
        </p:spPr>
      </p:pic>
      <p:grpSp>
        <p:nvGrpSpPr>
          <p:cNvPr id="6" name="Groupe 5"/>
          <p:cNvGrpSpPr/>
          <p:nvPr/>
        </p:nvGrpSpPr>
        <p:grpSpPr>
          <a:xfrm>
            <a:off x="233363" y="0"/>
            <a:ext cx="1328737" cy="495383"/>
            <a:chOff x="233363" y="0"/>
            <a:chExt cx="1328737" cy="495383"/>
          </a:xfrm>
        </p:grpSpPr>
        <p:sp>
          <p:nvSpPr>
            <p:cNvPr id="7" name="Rectangle 6"/>
            <p:cNvSpPr/>
            <p:nvPr/>
          </p:nvSpPr>
          <p:spPr>
            <a:xfrm>
              <a:off x="233363" y="0"/>
              <a:ext cx="93335" cy="4953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3">
              <a:grayscl/>
            </a:blip>
            <a:srcRect l="6237"/>
            <a:stretch/>
          </p:blipFill>
          <p:spPr>
            <a:xfrm>
              <a:off x="307648" y="1180"/>
              <a:ext cx="1254452" cy="494203"/>
            </a:xfrm>
            <a:prstGeom prst="rect">
              <a:avLst/>
            </a:prstGeom>
          </p:spPr>
        </p:pic>
      </p:grp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521494" y="1851102"/>
            <a:ext cx="8235554" cy="2789002"/>
          </a:xfrm>
        </p:spPr>
        <p:txBody>
          <a:bodyPr/>
          <a:lstStyle/>
          <a:p>
            <a:r>
              <a:rPr lang="fr-FR" b="1" dirty="0"/>
              <a:t>Une demi-journée en </a:t>
            </a:r>
            <a:r>
              <a:rPr lang="fr-FR" b="1" dirty="0" smtClean="0"/>
              <a:t>présentiel</a:t>
            </a:r>
            <a:r>
              <a:rPr lang="fr-FR" dirty="0" smtClean="0"/>
              <a:t> pour </a:t>
            </a:r>
            <a:r>
              <a:rPr lang="fr-FR" b="1" dirty="0" smtClean="0"/>
              <a:t>d’approfondir</a:t>
            </a:r>
            <a:r>
              <a:rPr lang="fr-FR" dirty="0" smtClean="0"/>
              <a:t> une des 3 thématiques de l’Excellence Relationnelle : </a:t>
            </a:r>
          </a:p>
          <a:p>
            <a:pPr lvl="1"/>
            <a:r>
              <a:rPr lang="fr-FR" sz="1100" dirty="0" smtClean="0"/>
              <a:t>Capsule 1 : Maitriser les </a:t>
            </a:r>
            <a:r>
              <a:rPr lang="fr-FR" sz="1100" b="1" dirty="0" smtClean="0"/>
              <a:t>moments forts </a:t>
            </a:r>
            <a:r>
              <a:rPr lang="fr-FR" sz="1100" dirty="0" smtClean="0"/>
              <a:t>de la relation bancaire</a:t>
            </a:r>
          </a:p>
          <a:p>
            <a:pPr lvl="1"/>
            <a:r>
              <a:rPr lang="fr-FR" sz="1100" dirty="0" smtClean="0"/>
              <a:t>Capsule 2 : S’adapter au </a:t>
            </a:r>
            <a:r>
              <a:rPr lang="fr-FR" sz="1100" b="1" dirty="0" smtClean="0"/>
              <a:t>profil</a:t>
            </a:r>
            <a:r>
              <a:rPr lang="fr-FR" sz="1100" dirty="0" smtClean="0"/>
              <a:t> du client </a:t>
            </a:r>
          </a:p>
          <a:p>
            <a:pPr lvl="1"/>
            <a:r>
              <a:rPr lang="fr-FR" sz="1100" dirty="0" smtClean="0"/>
              <a:t>Capsule 3 : Travailler </a:t>
            </a:r>
            <a:r>
              <a:rPr lang="fr-FR" sz="1100" b="1" dirty="0" smtClean="0"/>
              <a:t>écoute</a:t>
            </a:r>
            <a:r>
              <a:rPr lang="fr-FR" sz="1100" dirty="0" smtClean="0"/>
              <a:t> </a:t>
            </a:r>
            <a:r>
              <a:rPr lang="fr-FR" sz="1100" b="1" dirty="0" smtClean="0"/>
              <a:t>et empathie </a:t>
            </a:r>
            <a:r>
              <a:rPr lang="fr-FR" sz="1100" dirty="0" smtClean="0"/>
              <a:t>avec chaque client</a:t>
            </a:r>
          </a:p>
          <a:p>
            <a:r>
              <a:rPr lang="fr-FR" dirty="0" smtClean="0"/>
              <a:t>Une formation animée par des </a:t>
            </a:r>
            <a:r>
              <a:rPr lang="fr-FR" b="1" dirty="0" smtClean="0"/>
              <a:t>formateurs externes ainsi que les Promoteurs de l’Excellence  </a:t>
            </a:r>
          </a:p>
          <a:p>
            <a:r>
              <a:rPr lang="fr-FR" b="1" dirty="0" smtClean="0"/>
              <a:t>Comment choisir sa capsule ? </a:t>
            </a:r>
            <a:endParaRPr lang="fr-FR" b="1" dirty="0"/>
          </a:p>
          <a:p>
            <a:pPr lvl="1"/>
            <a:r>
              <a:rPr lang="fr-FR" sz="1100" dirty="0" smtClean="0"/>
              <a:t>Une notification                             </a:t>
            </a:r>
            <a:r>
              <a:rPr lang="fr-FR" sz="1100" dirty="0"/>
              <a:t>vous sera </a:t>
            </a:r>
            <a:r>
              <a:rPr lang="fr-FR" sz="1100" dirty="0" smtClean="0"/>
              <a:t>envoyée dans les prochains jours. Elle vous permettra d’accéder à un sondage pour choisir </a:t>
            </a:r>
            <a:r>
              <a:rPr lang="fr-FR" sz="1100" dirty="0"/>
              <a:t>votre thème de </a:t>
            </a:r>
            <a:r>
              <a:rPr lang="fr-FR" sz="1100" dirty="0" smtClean="0"/>
              <a:t>capsule.</a:t>
            </a:r>
          </a:p>
          <a:p>
            <a:pPr lvl="1"/>
            <a:r>
              <a:rPr lang="fr-FR" sz="1100" b="1" dirty="0" smtClean="0">
                <a:solidFill>
                  <a:schemeClr val="accent1"/>
                </a:solidFill>
              </a:rPr>
              <a:t>Nous vous invitons à effectuer votre choix après avoir échangé </a:t>
            </a:r>
            <a:r>
              <a:rPr lang="fr-FR" sz="1100" b="1" dirty="0">
                <a:solidFill>
                  <a:schemeClr val="accent1"/>
                </a:solidFill>
              </a:rPr>
              <a:t>avec </a:t>
            </a:r>
            <a:r>
              <a:rPr lang="fr-FR" sz="1100" b="1" dirty="0" smtClean="0">
                <a:solidFill>
                  <a:schemeClr val="accent1"/>
                </a:solidFill>
              </a:rPr>
              <a:t>votre manager</a:t>
            </a:r>
          </a:p>
          <a:p>
            <a:pPr lvl="1"/>
            <a:r>
              <a:rPr lang="fr-FR" sz="1100" dirty="0"/>
              <a:t>Chaque collaborateur sélectionne </a:t>
            </a:r>
            <a:r>
              <a:rPr lang="fr-FR" sz="1100" b="1" dirty="0"/>
              <a:t>une seule capsule</a:t>
            </a:r>
            <a:r>
              <a:rPr lang="fr-FR" sz="1100" dirty="0"/>
              <a:t> </a:t>
            </a:r>
            <a:r>
              <a:rPr lang="fr-FR" sz="1100" dirty="0" smtClean="0"/>
              <a:t>d’approfondissement </a:t>
            </a:r>
            <a:r>
              <a:rPr lang="fr-FR" sz="1100" b="1" dirty="0" smtClean="0"/>
              <a:t>avant jeudi 25 mars </a:t>
            </a:r>
            <a:endParaRPr lang="fr-FR" sz="1100" b="1" dirty="0"/>
          </a:p>
          <a:p>
            <a:pPr lvl="1"/>
            <a:endParaRPr lang="fr-FR" sz="1100" b="1" dirty="0" smtClean="0">
              <a:solidFill>
                <a:schemeClr val="accent1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</a:rPr>
              <a:t>Les capsules </a:t>
            </a:r>
            <a:r>
              <a:rPr lang="fr-FR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d’approfondissement permettent </a:t>
            </a:r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</a:rPr>
              <a:t>d’approfondir un des aspects de l’Excellence Relationnelle parmi trois thèmes </a:t>
            </a:r>
            <a:r>
              <a:rPr lang="fr-FR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proposés</a:t>
            </a:r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Les formations Cahier de </a:t>
            </a:r>
            <a:r>
              <a:rPr lang="fr-FR" dirty="0" smtClean="0"/>
              <a:t>Recettes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68462A-FF0B-474A-A46F-19E4317CD626}"/>
              </a:ext>
            </a:extLst>
          </p:cNvPr>
          <p:cNvSpPr/>
          <p:nvPr/>
        </p:nvSpPr>
        <p:spPr>
          <a:xfrm>
            <a:off x="2932723" y="5473137"/>
            <a:ext cx="1398362" cy="277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t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fr-F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rPr>
              <a:t>Echange</a:t>
            </a:r>
            <a:r>
              <a:rPr lang="fr-F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rPr>
              <a:t> avec le manager </a:t>
            </a:r>
            <a:endParaRPr lang="fr-FR" sz="1000" dirty="0">
              <a:solidFill>
                <a:schemeClr val="tx1">
                  <a:lumMod val="75000"/>
                  <a:lumOff val="25000"/>
                </a:schemeClr>
              </a:solidFill>
              <a:latin typeface="Raleway" panose="020B0604020202020204" charset="0"/>
              <a:cs typeface="Raleway" panose="020B0604020202020204" charset="0"/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1484822" y="5357297"/>
            <a:ext cx="6373389" cy="75386"/>
            <a:chOff x="1484822" y="4825926"/>
            <a:chExt cx="6373389" cy="75386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A315E0E4-993A-48D0-8AEF-6F9121B15E39}"/>
                </a:ext>
              </a:extLst>
            </p:cNvPr>
            <p:cNvSpPr/>
            <p:nvPr/>
          </p:nvSpPr>
          <p:spPr>
            <a:xfrm>
              <a:off x="1484822" y="4825926"/>
              <a:ext cx="74605" cy="7538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20ED277-0984-4809-BB8F-90024CCB97EE}"/>
                </a:ext>
              </a:extLst>
            </p:cNvPr>
            <p:cNvSpPr/>
            <p:nvPr/>
          </p:nvSpPr>
          <p:spPr>
            <a:xfrm>
              <a:off x="3584417" y="4825926"/>
              <a:ext cx="74605" cy="7538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9D072EDD-9239-4753-877A-943BE777F131}"/>
                </a:ext>
              </a:extLst>
            </p:cNvPr>
            <p:cNvSpPr/>
            <p:nvPr/>
          </p:nvSpPr>
          <p:spPr>
            <a:xfrm>
              <a:off x="7783606" y="4825926"/>
              <a:ext cx="74605" cy="7538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1F5FEC96-B970-49AB-9E3E-C71E9D42ED93}"/>
                </a:ext>
              </a:extLst>
            </p:cNvPr>
            <p:cNvSpPr/>
            <p:nvPr/>
          </p:nvSpPr>
          <p:spPr>
            <a:xfrm>
              <a:off x="5684012" y="4825926"/>
              <a:ext cx="74605" cy="7538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endParaRPr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4855622" y="5473137"/>
            <a:ext cx="1731384" cy="759944"/>
            <a:chOff x="4339023" y="5206281"/>
            <a:chExt cx="1731384" cy="759944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FC834A9-7D09-4123-8EE6-9B5C6DD66931}"/>
                </a:ext>
              </a:extLst>
            </p:cNvPr>
            <p:cNvSpPr/>
            <p:nvPr/>
          </p:nvSpPr>
          <p:spPr>
            <a:xfrm>
              <a:off x="4339023" y="5206281"/>
              <a:ext cx="1731384" cy="7599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t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Notification</a:t>
              </a:r>
              <a:r>
                <a:rPr lang="fr-FR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 </a:t>
              </a:r>
            </a:p>
            <a:p>
              <a:pPr algn="ctr"/>
              <a:endParaRPr lang="fr-F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endParaRPr>
            </a:p>
            <a:p>
              <a:pPr algn="ctr"/>
              <a:endParaRPr 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endParaRPr>
            </a:p>
            <a:p>
              <a:pPr algn="ctr"/>
              <a:r>
                <a:rPr lang="fr-FR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permettant de sélectionner la capsule choisie </a:t>
              </a:r>
              <a:endParaRPr 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endParaRPr>
            </a:p>
          </p:txBody>
        </p:sp>
        <p:pic>
          <p:nvPicPr>
            <p:cNvPr id="47" name="Image 4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52278" y="5443457"/>
              <a:ext cx="904875" cy="257006"/>
            </a:xfrm>
            <a:prstGeom prst="rect">
              <a:avLst/>
            </a:prstGeom>
          </p:spPr>
        </p:pic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AFC834A9-7D09-4123-8EE6-9B5C6DD66931}"/>
              </a:ext>
            </a:extLst>
          </p:cNvPr>
          <p:cNvSpPr/>
          <p:nvPr/>
        </p:nvSpPr>
        <p:spPr>
          <a:xfrm>
            <a:off x="662909" y="5473137"/>
            <a:ext cx="1728477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t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rPr>
              <a:t>Découverte</a:t>
            </a:r>
            <a:r>
              <a:rPr lang="fr-F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rPr>
              <a:t> des 3 thèmes de capsule dans l’HDJ</a:t>
            </a:r>
          </a:p>
        </p:txBody>
      </p:sp>
      <p:grpSp>
        <p:nvGrpSpPr>
          <p:cNvPr id="9" name="Groupe 8"/>
          <p:cNvGrpSpPr/>
          <p:nvPr/>
        </p:nvGrpSpPr>
        <p:grpSpPr>
          <a:xfrm>
            <a:off x="7081167" y="5473137"/>
            <a:ext cx="1517800" cy="489462"/>
            <a:chOff x="7000561" y="5170439"/>
            <a:chExt cx="1517800" cy="489462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7068462A-FF0B-474A-A46F-19E4317CD626}"/>
                </a:ext>
              </a:extLst>
            </p:cNvPr>
            <p:cNvSpPr/>
            <p:nvPr/>
          </p:nvSpPr>
          <p:spPr>
            <a:xfrm>
              <a:off x="7000561" y="5170439"/>
              <a:ext cx="1517800" cy="4419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t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600"/>
                </a:spcBef>
              </a:pPr>
              <a:r>
                <a:rPr lang="fr-FR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Convocation</a:t>
              </a:r>
              <a:r>
                <a:rPr lang="fr-FR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 </a:t>
              </a:r>
              <a:endParaRPr 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endParaRPr>
            </a:p>
            <a:p>
              <a:pPr algn="ctr">
                <a:spcBef>
                  <a:spcPts val="600"/>
                </a:spcBef>
              </a:pPr>
              <a:endParaRPr 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fr-FR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à la demi-journée en présentiel</a:t>
              </a:r>
              <a:endParaRPr 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604020202020204" charset="0"/>
                <a:cs typeface="Raleway" panose="020B0604020202020204" charset="0"/>
              </a:endParaRPr>
            </a:p>
          </p:txBody>
        </p:sp>
        <p:pic>
          <p:nvPicPr>
            <p:cNvPr id="51" name="Image 5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07024" y="5402895"/>
              <a:ext cx="904875" cy="257006"/>
            </a:xfrm>
            <a:prstGeom prst="rect">
              <a:avLst/>
            </a:prstGeom>
          </p:spPr>
        </p:pic>
      </p:grpSp>
      <p:cxnSp>
        <p:nvCxnSpPr>
          <p:cNvPr id="52" name="Connecteur droit 51"/>
          <p:cNvCxnSpPr/>
          <p:nvPr/>
        </p:nvCxnSpPr>
        <p:spPr>
          <a:xfrm>
            <a:off x="609615" y="5394990"/>
            <a:ext cx="7971774" cy="0"/>
          </a:xfrm>
          <a:prstGeom prst="line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23" name="Groupe 22"/>
          <p:cNvGrpSpPr/>
          <p:nvPr/>
        </p:nvGrpSpPr>
        <p:grpSpPr>
          <a:xfrm>
            <a:off x="3380419" y="4557688"/>
            <a:ext cx="482600" cy="676275"/>
            <a:chOff x="3404106" y="4329088"/>
            <a:chExt cx="482600" cy="676275"/>
          </a:xfrm>
        </p:grpSpPr>
        <p:grpSp>
          <p:nvGrpSpPr>
            <p:cNvPr id="28" name="Groupe 27"/>
            <p:cNvGrpSpPr/>
            <p:nvPr/>
          </p:nvGrpSpPr>
          <p:grpSpPr>
            <a:xfrm>
              <a:off x="3718431" y="4332263"/>
              <a:ext cx="168275" cy="673100"/>
              <a:chOff x="4654550" y="2236788"/>
              <a:chExt cx="168275" cy="673100"/>
            </a:xfrm>
          </p:grpSpPr>
          <p:sp>
            <p:nvSpPr>
              <p:cNvPr id="31" name="Line 32"/>
              <p:cNvSpPr>
                <a:spLocks noChangeShapeType="1"/>
              </p:cNvSpPr>
              <p:nvPr/>
            </p:nvSpPr>
            <p:spPr bwMode="auto">
              <a:xfrm flipH="1">
                <a:off x="4654550" y="2909888"/>
                <a:ext cx="152400" cy="0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" name="Freeform 33"/>
              <p:cNvSpPr>
                <a:spLocks/>
              </p:cNvSpPr>
              <p:nvPr/>
            </p:nvSpPr>
            <p:spPr bwMode="auto">
              <a:xfrm>
                <a:off x="4670425" y="2533651"/>
                <a:ext cx="55563" cy="92075"/>
              </a:xfrm>
              <a:custGeom>
                <a:avLst/>
                <a:gdLst>
                  <a:gd name="T0" fmla="*/ 27 w 35"/>
                  <a:gd name="T1" fmla="*/ 0 h 58"/>
                  <a:gd name="T2" fmla="*/ 0 w 35"/>
                  <a:gd name="T3" fmla="*/ 0 h 58"/>
                  <a:gd name="T4" fmla="*/ 0 w 35"/>
                  <a:gd name="T5" fmla="*/ 58 h 58"/>
                  <a:gd name="T6" fmla="*/ 35 w 35"/>
                  <a:gd name="T7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58">
                    <a:moveTo>
                      <a:pt x="27" y="0"/>
                    </a:moveTo>
                    <a:lnTo>
                      <a:pt x="0" y="0"/>
                    </a:lnTo>
                    <a:lnTo>
                      <a:pt x="0" y="58"/>
                    </a:lnTo>
                    <a:lnTo>
                      <a:pt x="35" y="58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" name="Freeform 34"/>
              <p:cNvSpPr>
                <a:spLocks/>
              </p:cNvSpPr>
              <p:nvPr/>
            </p:nvSpPr>
            <p:spPr bwMode="auto">
              <a:xfrm>
                <a:off x="4745038" y="2533651"/>
                <a:ext cx="25400" cy="95250"/>
              </a:xfrm>
              <a:custGeom>
                <a:avLst/>
                <a:gdLst>
                  <a:gd name="T0" fmla="*/ 2 w 16"/>
                  <a:gd name="T1" fmla="*/ 60 h 60"/>
                  <a:gd name="T2" fmla="*/ 16 w 16"/>
                  <a:gd name="T3" fmla="*/ 60 h 60"/>
                  <a:gd name="T4" fmla="*/ 16 w 16"/>
                  <a:gd name="T5" fmla="*/ 0 h 60"/>
                  <a:gd name="T6" fmla="*/ 0 w 16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60">
                    <a:moveTo>
                      <a:pt x="2" y="60"/>
                    </a:moveTo>
                    <a:lnTo>
                      <a:pt x="16" y="60"/>
                    </a:lnTo>
                    <a:lnTo>
                      <a:pt x="16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" name="Line 35"/>
              <p:cNvSpPr>
                <a:spLocks noChangeShapeType="1"/>
              </p:cNvSpPr>
              <p:nvPr/>
            </p:nvSpPr>
            <p:spPr bwMode="auto">
              <a:xfrm>
                <a:off x="4686300" y="2339976"/>
                <a:ext cx="0" cy="6350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" name="Freeform 36"/>
              <p:cNvSpPr>
                <a:spLocks/>
              </p:cNvSpPr>
              <p:nvPr/>
            </p:nvSpPr>
            <p:spPr bwMode="auto">
              <a:xfrm>
                <a:off x="4676775" y="2371726"/>
                <a:ext cx="15875" cy="6350"/>
              </a:xfrm>
              <a:custGeom>
                <a:avLst/>
                <a:gdLst>
                  <a:gd name="T0" fmla="*/ 5 w 5"/>
                  <a:gd name="T1" fmla="*/ 0 h 2"/>
                  <a:gd name="T2" fmla="*/ 3 w 5"/>
                  <a:gd name="T3" fmla="*/ 2 h 2"/>
                  <a:gd name="T4" fmla="*/ 0 w 5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cubicBezTo>
                      <a:pt x="5" y="1"/>
                      <a:pt x="4" y="2"/>
                      <a:pt x="3" y="2"/>
                    </a:cubicBezTo>
                    <a:cubicBezTo>
                      <a:pt x="1" y="2"/>
                      <a:pt x="1" y="1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" name="Freeform 37"/>
              <p:cNvSpPr>
                <a:spLocks/>
              </p:cNvSpPr>
              <p:nvPr/>
            </p:nvSpPr>
            <p:spPr bwMode="auto">
              <a:xfrm>
                <a:off x="4670425" y="2343151"/>
                <a:ext cx="100013" cy="57150"/>
              </a:xfrm>
              <a:custGeom>
                <a:avLst/>
                <a:gdLst>
                  <a:gd name="T0" fmla="*/ 31 w 31"/>
                  <a:gd name="T1" fmla="*/ 0 h 18"/>
                  <a:gd name="T2" fmla="*/ 15 w 31"/>
                  <a:gd name="T3" fmla="*/ 18 h 18"/>
                  <a:gd name="T4" fmla="*/ 0 w 31"/>
                  <a:gd name="T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" h="18">
                    <a:moveTo>
                      <a:pt x="31" y="0"/>
                    </a:moveTo>
                    <a:cubicBezTo>
                      <a:pt x="31" y="10"/>
                      <a:pt x="24" y="18"/>
                      <a:pt x="15" y="18"/>
                    </a:cubicBezTo>
                    <a:cubicBezTo>
                      <a:pt x="7" y="18"/>
                      <a:pt x="0" y="10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" name="Freeform 38"/>
              <p:cNvSpPr>
                <a:spLocks/>
              </p:cNvSpPr>
              <p:nvPr/>
            </p:nvSpPr>
            <p:spPr bwMode="auto">
              <a:xfrm>
                <a:off x="4667250" y="2295526"/>
                <a:ext cx="77788" cy="60325"/>
              </a:xfrm>
              <a:custGeom>
                <a:avLst/>
                <a:gdLst>
                  <a:gd name="T0" fmla="*/ 0 w 24"/>
                  <a:gd name="T1" fmla="*/ 0 h 19"/>
                  <a:gd name="T2" fmla="*/ 7 w 24"/>
                  <a:gd name="T3" fmla="*/ 6 h 19"/>
                  <a:gd name="T4" fmla="*/ 24 w 24"/>
                  <a:gd name="T5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19">
                    <a:moveTo>
                      <a:pt x="0" y="0"/>
                    </a:moveTo>
                    <a:cubicBezTo>
                      <a:pt x="0" y="0"/>
                      <a:pt x="6" y="1"/>
                      <a:pt x="7" y="6"/>
                    </a:cubicBezTo>
                    <a:cubicBezTo>
                      <a:pt x="7" y="11"/>
                      <a:pt x="15" y="19"/>
                      <a:pt x="24" y="14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" name="Line 39"/>
              <p:cNvSpPr>
                <a:spLocks noChangeShapeType="1"/>
              </p:cNvSpPr>
              <p:nvPr/>
            </p:nvSpPr>
            <p:spPr bwMode="auto">
              <a:xfrm>
                <a:off x="4676775" y="2378076"/>
                <a:ext cx="0" cy="0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0" name="Freeform 40"/>
              <p:cNvSpPr>
                <a:spLocks/>
              </p:cNvSpPr>
              <p:nvPr/>
            </p:nvSpPr>
            <p:spPr bwMode="auto">
              <a:xfrm>
                <a:off x="4664075" y="2236788"/>
                <a:ext cx="158750" cy="168275"/>
              </a:xfrm>
              <a:custGeom>
                <a:avLst/>
                <a:gdLst>
                  <a:gd name="T0" fmla="*/ 31 w 49"/>
                  <a:gd name="T1" fmla="*/ 52 h 52"/>
                  <a:gd name="T2" fmla="*/ 40 w 49"/>
                  <a:gd name="T3" fmla="*/ 45 h 52"/>
                  <a:gd name="T4" fmla="*/ 49 w 49"/>
                  <a:gd name="T5" fmla="*/ 33 h 52"/>
                  <a:gd name="T6" fmla="*/ 40 w 49"/>
                  <a:gd name="T7" fmla="*/ 20 h 52"/>
                  <a:gd name="T8" fmla="*/ 31 w 49"/>
                  <a:gd name="T9" fmla="*/ 5 h 52"/>
                  <a:gd name="T10" fmla="*/ 14 w 49"/>
                  <a:gd name="T11" fmla="*/ 7 h 52"/>
                  <a:gd name="T12" fmla="*/ 0 w 49"/>
                  <a:gd name="T13" fmla="*/ 1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52">
                    <a:moveTo>
                      <a:pt x="31" y="52"/>
                    </a:moveTo>
                    <a:cubicBezTo>
                      <a:pt x="38" y="51"/>
                      <a:pt x="40" y="45"/>
                      <a:pt x="40" y="45"/>
                    </a:cubicBezTo>
                    <a:cubicBezTo>
                      <a:pt x="40" y="45"/>
                      <a:pt x="49" y="42"/>
                      <a:pt x="49" y="33"/>
                    </a:cubicBezTo>
                    <a:cubicBezTo>
                      <a:pt x="49" y="23"/>
                      <a:pt x="40" y="20"/>
                      <a:pt x="40" y="20"/>
                    </a:cubicBezTo>
                    <a:cubicBezTo>
                      <a:pt x="40" y="20"/>
                      <a:pt x="42" y="9"/>
                      <a:pt x="31" y="5"/>
                    </a:cubicBezTo>
                    <a:cubicBezTo>
                      <a:pt x="20" y="0"/>
                      <a:pt x="14" y="7"/>
                      <a:pt x="14" y="7"/>
                    </a:cubicBezTo>
                    <a:cubicBezTo>
                      <a:pt x="9" y="7"/>
                      <a:pt x="1" y="11"/>
                      <a:pt x="0" y="18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" name="Line 41"/>
              <p:cNvSpPr>
                <a:spLocks noChangeShapeType="1"/>
              </p:cNvSpPr>
              <p:nvPr/>
            </p:nvSpPr>
            <p:spPr bwMode="auto">
              <a:xfrm>
                <a:off x="4745038" y="2390776"/>
                <a:ext cx="0" cy="26988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" name="Freeform 42"/>
              <p:cNvSpPr>
                <a:spLocks/>
              </p:cNvSpPr>
              <p:nvPr/>
            </p:nvSpPr>
            <p:spPr bwMode="auto">
              <a:xfrm>
                <a:off x="4673600" y="2424113"/>
                <a:ext cx="36513" cy="106363"/>
              </a:xfrm>
              <a:custGeom>
                <a:avLst/>
                <a:gdLst>
                  <a:gd name="T0" fmla="*/ 5 w 11"/>
                  <a:gd name="T1" fmla="*/ 33 h 33"/>
                  <a:gd name="T2" fmla="*/ 5 w 11"/>
                  <a:gd name="T3" fmla="*/ 25 h 33"/>
                  <a:gd name="T4" fmla="*/ 0 w 11"/>
                  <a:gd name="T5" fmla="*/ 19 h 33"/>
                  <a:gd name="T6" fmla="*/ 11 w 11"/>
                  <a:gd name="T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33">
                    <a:moveTo>
                      <a:pt x="5" y="33"/>
                    </a:move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1" y="24"/>
                      <a:pt x="0" y="19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" name="Freeform 43"/>
              <p:cNvSpPr>
                <a:spLocks/>
              </p:cNvSpPr>
              <p:nvPr/>
            </p:nvSpPr>
            <p:spPr bwMode="auto">
              <a:xfrm>
                <a:off x="4686300" y="2603501"/>
                <a:ext cx="104775" cy="115888"/>
              </a:xfrm>
              <a:custGeom>
                <a:avLst/>
                <a:gdLst>
                  <a:gd name="T0" fmla="*/ 26 w 32"/>
                  <a:gd name="T1" fmla="*/ 0 h 36"/>
                  <a:gd name="T2" fmla="*/ 31 w 32"/>
                  <a:gd name="T3" fmla="*/ 36 h 36"/>
                  <a:gd name="T4" fmla="*/ 0 w 32"/>
                  <a:gd name="T5" fmla="*/ 36 h 36"/>
                  <a:gd name="T6" fmla="*/ 0 w 32"/>
                  <a:gd name="T7" fmla="*/ 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36">
                    <a:moveTo>
                      <a:pt x="26" y="0"/>
                    </a:moveTo>
                    <a:cubicBezTo>
                      <a:pt x="29" y="8"/>
                      <a:pt x="32" y="20"/>
                      <a:pt x="31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7"/>
                      <a:pt x="0" y="7"/>
                      <a:pt x="0" y="7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" name="Freeform 44"/>
              <p:cNvSpPr>
                <a:spLocks/>
              </p:cNvSpPr>
              <p:nvPr/>
            </p:nvSpPr>
            <p:spPr bwMode="auto">
              <a:xfrm>
                <a:off x="4751388" y="2427288"/>
                <a:ext cx="22225" cy="106363"/>
              </a:xfrm>
              <a:custGeom>
                <a:avLst/>
                <a:gdLst>
                  <a:gd name="T0" fmla="*/ 0 w 7"/>
                  <a:gd name="T1" fmla="*/ 0 h 33"/>
                  <a:gd name="T2" fmla="*/ 5 w 7"/>
                  <a:gd name="T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" h="33">
                    <a:moveTo>
                      <a:pt x="0" y="0"/>
                    </a:moveTo>
                    <a:cubicBezTo>
                      <a:pt x="0" y="0"/>
                      <a:pt x="7" y="15"/>
                      <a:pt x="5" y="33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" name="Freeform 45"/>
              <p:cNvSpPr>
                <a:spLocks/>
              </p:cNvSpPr>
              <p:nvPr/>
            </p:nvSpPr>
            <p:spPr bwMode="auto">
              <a:xfrm>
                <a:off x="4710113" y="2452688"/>
                <a:ext cx="34925" cy="153988"/>
              </a:xfrm>
              <a:custGeom>
                <a:avLst/>
                <a:gdLst>
                  <a:gd name="T0" fmla="*/ 11 w 11"/>
                  <a:gd name="T1" fmla="*/ 0 h 48"/>
                  <a:gd name="T2" fmla="*/ 11 w 11"/>
                  <a:gd name="T3" fmla="*/ 48 h 48"/>
                  <a:gd name="T4" fmla="*/ 6 w 11"/>
                  <a:gd name="T5" fmla="*/ 48 h 48"/>
                  <a:gd name="T6" fmla="*/ 0 w 11"/>
                  <a:gd name="T7" fmla="*/ 1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48">
                    <a:moveTo>
                      <a:pt x="11" y="0"/>
                    </a:moveTo>
                    <a:cubicBezTo>
                      <a:pt x="11" y="48"/>
                      <a:pt x="11" y="48"/>
                      <a:pt x="11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0" y="34"/>
                      <a:pt x="0" y="12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" name="Freeform 46"/>
              <p:cNvSpPr>
                <a:spLocks/>
              </p:cNvSpPr>
              <p:nvPr/>
            </p:nvSpPr>
            <p:spPr bwMode="auto">
              <a:xfrm>
                <a:off x="4722813" y="2606676"/>
                <a:ext cx="28575" cy="42863"/>
              </a:xfrm>
              <a:custGeom>
                <a:avLst/>
                <a:gdLst>
                  <a:gd name="T0" fmla="*/ 2 w 9"/>
                  <a:gd name="T1" fmla="*/ 0 h 13"/>
                  <a:gd name="T2" fmla="*/ 4 w 9"/>
                  <a:gd name="T3" fmla="*/ 12 h 13"/>
                  <a:gd name="T4" fmla="*/ 7 w 9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13">
                    <a:moveTo>
                      <a:pt x="2" y="0"/>
                    </a:moveTo>
                    <a:cubicBezTo>
                      <a:pt x="2" y="0"/>
                      <a:pt x="0" y="13"/>
                      <a:pt x="4" y="12"/>
                    </a:cubicBezTo>
                    <a:cubicBezTo>
                      <a:pt x="9" y="12"/>
                      <a:pt x="7" y="0"/>
                      <a:pt x="7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3" name="Freeform 47"/>
              <p:cNvSpPr>
                <a:spLocks/>
              </p:cNvSpPr>
              <p:nvPr/>
            </p:nvSpPr>
            <p:spPr bwMode="auto">
              <a:xfrm>
                <a:off x="4689475" y="2719388"/>
                <a:ext cx="80963" cy="190500"/>
              </a:xfrm>
              <a:custGeom>
                <a:avLst/>
                <a:gdLst>
                  <a:gd name="T0" fmla="*/ 7 w 25"/>
                  <a:gd name="T1" fmla="*/ 0 h 59"/>
                  <a:gd name="T2" fmla="*/ 11 w 25"/>
                  <a:gd name="T3" fmla="*/ 53 h 59"/>
                  <a:gd name="T4" fmla="*/ 0 w 25"/>
                  <a:gd name="T5" fmla="*/ 59 h 59"/>
                  <a:gd name="T6" fmla="*/ 18 w 25"/>
                  <a:gd name="T7" fmla="*/ 59 h 59"/>
                  <a:gd name="T8" fmla="*/ 17 w 25"/>
                  <a:gd name="T9" fmla="*/ 49 h 59"/>
                  <a:gd name="T10" fmla="*/ 17 w 25"/>
                  <a:gd name="T11" fmla="*/ 9 h 59"/>
                  <a:gd name="T12" fmla="*/ 20 w 25"/>
                  <a:gd name="T13" fmla="*/ 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59">
                    <a:moveTo>
                      <a:pt x="7" y="0"/>
                    </a:moveTo>
                    <a:cubicBezTo>
                      <a:pt x="11" y="53"/>
                      <a:pt x="11" y="53"/>
                      <a:pt x="11" y="53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49"/>
                      <a:pt x="25" y="21"/>
                      <a:pt x="17" y="9"/>
                    </a:cubicBezTo>
                    <a:cubicBezTo>
                      <a:pt x="20" y="1"/>
                      <a:pt x="20" y="1"/>
                      <a:pt x="20" y="1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4" name="Line 48"/>
              <p:cNvSpPr>
                <a:spLocks noChangeShapeType="1"/>
              </p:cNvSpPr>
              <p:nvPr/>
            </p:nvSpPr>
            <p:spPr bwMode="auto">
              <a:xfrm>
                <a:off x="4725988" y="2890838"/>
                <a:ext cx="19050" cy="0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55" name="Groupe 54"/>
            <p:cNvGrpSpPr/>
            <p:nvPr/>
          </p:nvGrpSpPr>
          <p:grpSpPr>
            <a:xfrm>
              <a:off x="3404106" y="4329088"/>
              <a:ext cx="184150" cy="676275"/>
              <a:chOff x="4314825" y="2233613"/>
              <a:chExt cx="184150" cy="676275"/>
            </a:xfrm>
          </p:grpSpPr>
          <p:sp>
            <p:nvSpPr>
              <p:cNvPr id="56" name="Line 49"/>
              <p:cNvSpPr>
                <a:spLocks noChangeShapeType="1"/>
              </p:cNvSpPr>
              <p:nvPr/>
            </p:nvSpPr>
            <p:spPr bwMode="auto">
              <a:xfrm flipH="1">
                <a:off x="4314825" y="2909888"/>
                <a:ext cx="158750" cy="0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7" name="Freeform 50"/>
              <p:cNvSpPr>
                <a:spLocks/>
              </p:cNvSpPr>
              <p:nvPr/>
            </p:nvSpPr>
            <p:spPr bwMode="auto">
              <a:xfrm>
                <a:off x="4454525" y="2530476"/>
                <a:ext cx="44450" cy="95250"/>
              </a:xfrm>
              <a:custGeom>
                <a:avLst/>
                <a:gdLst>
                  <a:gd name="T0" fmla="*/ 2 w 28"/>
                  <a:gd name="T1" fmla="*/ 0 h 60"/>
                  <a:gd name="T2" fmla="*/ 28 w 28"/>
                  <a:gd name="T3" fmla="*/ 0 h 60"/>
                  <a:gd name="T4" fmla="*/ 28 w 28"/>
                  <a:gd name="T5" fmla="*/ 60 h 60"/>
                  <a:gd name="T6" fmla="*/ 0 w 28"/>
                  <a:gd name="T7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60">
                    <a:moveTo>
                      <a:pt x="2" y="0"/>
                    </a:moveTo>
                    <a:lnTo>
                      <a:pt x="28" y="0"/>
                    </a:lnTo>
                    <a:lnTo>
                      <a:pt x="28" y="60"/>
                    </a:lnTo>
                    <a:lnTo>
                      <a:pt x="0" y="6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8" name="Line 51"/>
              <p:cNvSpPr>
                <a:spLocks noChangeShapeType="1"/>
              </p:cNvSpPr>
              <p:nvPr/>
            </p:nvSpPr>
            <p:spPr bwMode="auto">
              <a:xfrm>
                <a:off x="4440238" y="2536826"/>
                <a:ext cx="0" cy="6350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9" name="Line 52"/>
              <p:cNvSpPr>
                <a:spLocks noChangeShapeType="1"/>
              </p:cNvSpPr>
              <p:nvPr/>
            </p:nvSpPr>
            <p:spPr bwMode="auto">
              <a:xfrm>
                <a:off x="4440238" y="2584451"/>
                <a:ext cx="0" cy="9525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0" name="Line 53"/>
              <p:cNvSpPr>
                <a:spLocks noChangeShapeType="1"/>
              </p:cNvSpPr>
              <p:nvPr/>
            </p:nvSpPr>
            <p:spPr bwMode="auto">
              <a:xfrm>
                <a:off x="4430713" y="2320926"/>
                <a:ext cx="0" cy="9525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1" name="Freeform 54"/>
              <p:cNvSpPr>
                <a:spLocks/>
              </p:cNvSpPr>
              <p:nvPr/>
            </p:nvSpPr>
            <p:spPr bwMode="auto">
              <a:xfrm>
                <a:off x="4424363" y="2362201"/>
                <a:ext cx="15875" cy="3175"/>
              </a:xfrm>
              <a:custGeom>
                <a:avLst/>
                <a:gdLst>
                  <a:gd name="T0" fmla="*/ 5 w 5"/>
                  <a:gd name="T1" fmla="*/ 0 h 1"/>
                  <a:gd name="T2" fmla="*/ 3 w 5"/>
                  <a:gd name="T3" fmla="*/ 1 h 1"/>
                  <a:gd name="T4" fmla="*/ 0 w 5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5" y="0"/>
                    </a:moveTo>
                    <a:cubicBezTo>
                      <a:pt x="5" y="1"/>
                      <a:pt x="4" y="1"/>
                      <a:pt x="3" y="1"/>
                    </a:cubicBezTo>
                    <a:cubicBezTo>
                      <a:pt x="2" y="1"/>
                      <a:pt x="1" y="1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2" name="Freeform 55"/>
              <p:cNvSpPr>
                <a:spLocks/>
              </p:cNvSpPr>
              <p:nvPr/>
            </p:nvSpPr>
            <p:spPr bwMode="auto">
              <a:xfrm>
                <a:off x="4386263" y="2278063"/>
                <a:ext cx="87313" cy="42863"/>
              </a:xfrm>
              <a:custGeom>
                <a:avLst/>
                <a:gdLst>
                  <a:gd name="T0" fmla="*/ 0 w 27"/>
                  <a:gd name="T1" fmla="*/ 13 h 13"/>
                  <a:gd name="T2" fmla="*/ 12 w 27"/>
                  <a:gd name="T3" fmla="*/ 1 h 13"/>
                  <a:gd name="T4" fmla="*/ 23 w 27"/>
                  <a:gd name="T5" fmla="*/ 9 h 13"/>
                  <a:gd name="T6" fmla="*/ 26 w 27"/>
                  <a:gd name="T7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13">
                    <a:moveTo>
                      <a:pt x="0" y="13"/>
                    </a:moveTo>
                    <a:cubicBezTo>
                      <a:pt x="0" y="13"/>
                      <a:pt x="1" y="2"/>
                      <a:pt x="12" y="1"/>
                    </a:cubicBezTo>
                    <a:cubicBezTo>
                      <a:pt x="21" y="0"/>
                      <a:pt x="23" y="9"/>
                      <a:pt x="23" y="9"/>
                    </a:cubicBezTo>
                    <a:cubicBezTo>
                      <a:pt x="23" y="9"/>
                      <a:pt x="27" y="6"/>
                      <a:pt x="26" y="1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3" name="Line 56"/>
              <p:cNvSpPr>
                <a:spLocks noChangeShapeType="1"/>
              </p:cNvSpPr>
              <p:nvPr/>
            </p:nvSpPr>
            <p:spPr bwMode="auto">
              <a:xfrm>
                <a:off x="4470400" y="2333626"/>
                <a:ext cx="0" cy="0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4" name="Freeform 57"/>
              <p:cNvSpPr>
                <a:spLocks/>
              </p:cNvSpPr>
              <p:nvPr/>
            </p:nvSpPr>
            <p:spPr bwMode="auto">
              <a:xfrm>
                <a:off x="4333875" y="2233613"/>
                <a:ext cx="146050" cy="96838"/>
              </a:xfrm>
              <a:custGeom>
                <a:avLst/>
                <a:gdLst>
                  <a:gd name="T0" fmla="*/ 4 w 45"/>
                  <a:gd name="T1" fmla="*/ 30 h 30"/>
                  <a:gd name="T2" fmla="*/ 6 w 45"/>
                  <a:gd name="T3" fmla="*/ 14 h 30"/>
                  <a:gd name="T4" fmla="*/ 13 w 45"/>
                  <a:gd name="T5" fmla="*/ 8 h 30"/>
                  <a:gd name="T6" fmla="*/ 13 w 45"/>
                  <a:gd name="T7" fmla="*/ 4 h 30"/>
                  <a:gd name="T8" fmla="*/ 30 w 45"/>
                  <a:gd name="T9" fmla="*/ 5 h 30"/>
                  <a:gd name="T10" fmla="*/ 36 w 45"/>
                  <a:gd name="T11" fmla="*/ 9 h 30"/>
                  <a:gd name="T12" fmla="*/ 45 w 45"/>
                  <a:gd name="T13" fmla="*/ 13 h 30"/>
                  <a:gd name="T14" fmla="*/ 42 w 45"/>
                  <a:gd name="T1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30">
                    <a:moveTo>
                      <a:pt x="4" y="30"/>
                    </a:moveTo>
                    <a:cubicBezTo>
                      <a:pt x="4" y="30"/>
                      <a:pt x="0" y="18"/>
                      <a:pt x="6" y="14"/>
                    </a:cubicBezTo>
                    <a:cubicBezTo>
                      <a:pt x="6" y="14"/>
                      <a:pt x="5" y="8"/>
                      <a:pt x="13" y="8"/>
                    </a:cubicBezTo>
                    <a:cubicBezTo>
                      <a:pt x="13" y="8"/>
                      <a:pt x="14" y="6"/>
                      <a:pt x="13" y="4"/>
                    </a:cubicBezTo>
                    <a:cubicBezTo>
                      <a:pt x="13" y="4"/>
                      <a:pt x="24" y="0"/>
                      <a:pt x="30" y="5"/>
                    </a:cubicBezTo>
                    <a:cubicBezTo>
                      <a:pt x="30" y="5"/>
                      <a:pt x="35" y="4"/>
                      <a:pt x="36" y="9"/>
                    </a:cubicBezTo>
                    <a:cubicBezTo>
                      <a:pt x="36" y="9"/>
                      <a:pt x="42" y="8"/>
                      <a:pt x="45" y="13"/>
                    </a:cubicBezTo>
                    <a:cubicBezTo>
                      <a:pt x="45" y="13"/>
                      <a:pt x="42" y="13"/>
                      <a:pt x="42" y="15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5" name="Freeform 58"/>
              <p:cNvSpPr>
                <a:spLocks/>
              </p:cNvSpPr>
              <p:nvPr/>
            </p:nvSpPr>
            <p:spPr bwMode="auto">
              <a:xfrm>
                <a:off x="4349750" y="2346326"/>
                <a:ext cx="36513" cy="38100"/>
              </a:xfrm>
              <a:custGeom>
                <a:avLst/>
                <a:gdLst>
                  <a:gd name="T0" fmla="*/ 11 w 11"/>
                  <a:gd name="T1" fmla="*/ 12 h 12"/>
                  <a:gd name="T2" fmla="*/ 0 w 11"/>
                  <a:gd name="T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1" h="12">
                    <a:moveTo>
                      <a:pt x="11" y="12"/>
                    </a:moveTo>
                    <a:cubicBezTo>
                      <a:pt x="6" y="10"/>
                      <a:pt x="2" y="5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6" name="Freeform 59"/>
              <p:cNvSpPr>
                <a:spLocks/>
              </p:cNvSpPr>
              <p:nvPr/>
            </p:nvSpPr>
            <p:spPr bwMode="auto">
              <a:xfrm>
                <a:off x="4408488" y="2308226"/>
                <a:ext cx="58738" cy="79375"/>
              </a:xfrm>
              <a:custGeom>
                <a:avLst/>
                <a:gdLst>
                  <a:gd name="T0" fmla="*/ 17 w 18"/>
                  <a:gd name="T1" fmla="*/ 0 h 25"/>
                  <a:gd name="T2" fmla="*/ 18 w 18"/>
                  <a:gd name="T3" fmla="*/ 7 h 25"/>
                  <a:gd name="T4" fmla="*/ 0 w 18"/>
                  <a:gd name="T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25">
                    <a:moveTo>
                      <a:pt x="17" y="0"/>
                    </a:moveTo>
                    <a:cubicBezTo>
                      <a:pt x="17" y="2"/>
                      <a:pt x="18" y="4"/>
                      <a:pt x="18" y="7"/>
                    </a:cubicBezTo>
                    <a:cubicBezTo>
                      <a:pt x="18" y="17"/>
                      <a:pt x="10" y="25"/>
                      <a:pt x="0" y="25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7" name="Freeform 60"/>
              <p:cNvSpPr>
                <a:spLocks/>
              </p:cNvSpPr>
              <p:nvPr/>
            </p:nvSpPr>
            <p:spPr bwMode="auto">
              <a:xfrm>
                <a:off x="4370388" y="2320926"/>
                <a:ext cx="19050" cy="31750"/>
              </a:xfrm>
              <a:custGeom>
                <a:avLst/>
                <a:gdLst>
                  <a:gd name="T0" fmla="*/ 6 w 6"/>
                  <a:gd name="T1" fmla="*/ 10 h 10"/>
                  <a:gd name="T2" fmla="*/ 0 w 6"/>
                  <a:gd name="T3" fmla="*/ 5 h 10"/>
                  <a:gd name="T4" fmla="*/ 5 w 6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10">
                    <a:moveTo>
                      <a:pt x="6" y="10"/>
                    </a:moveTo>
                    <a:cubicBezTo>
                      <a:pt x="3" y="10"/>
                      <a:pt x="1" y="8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8" name="Freeform 61"/>
              <p:cNvSpPr>
                <a:spLocks/>
              </p:cNvSpPr>
              <p:nvPr/>
            </p:nvSpPr>
            <p:spPr bwMode="auto">
              <a:xfrm>
                <a:off x="4352925" y="2636838"/>
                <a:ext cx="30163" cy="38100"/>
              </a:xfrm>
              <a:custGeom>
                <a:avLst/>
                <a:gdLst>
                  <a:gd name="T0" fmla="*/ 9 w 9"/>
                  <a:gd name="T1" fmla="*/ 11 h 12"/>
                  <a:gd name="T2" fmla="*/ 0 w 9"/>
                  <a:gd name="T3" fmla="*/ 12 h 12"/>
                  <a:gd name="T4" fmla="*/ 2 w 9"/>
                  <a:gd name="T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12">
                    <a:moveTo>
                      <a:pt x="9" y="11"/>
                    </a:moveTo>
                    <a:cubicBezTo>
                      <a:pt x="6" y="12"/>
                      <a:pt x="3" y="12"/>
                      <a:pt x="0" y="1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9" name="Freeform 62"/>
              <p:cNvSpPr>
                <a:spLocks/>
              </p:cNvSpPr>
              <p:nvPr/>
            </p:nvSpPr>
            <p:spPr bwMode="auto">
              <a:xfrm>
                <a:off x="4337050" y="2414588"/>
                <a:ext cx="117475" cy="279400"/>
              </a:xfrm>
              <a:custGeom>
                <a:avLst/>
                <a:gdLst>
                  <a:gd name="T0" fmla="*/ 0 w 36"/>
                  <a:gd name="T1" fmla="*/ 20 h 87"/>
                  <a:gd name="T2" fmla="*/ 12 w 36"/>
                  <a:gd name="T3" fmla="*/ 2 h 87"/>
                  <a:gd name="T4" fmla="*/ 20 w 36"/>
                  <a:gd name="T5" fmla="*/ 0 h 87"/>
                  <a:gd name="T6" fmla="*/ 36 w 36"/>
                  <a:gd name="T7" fmla="*/ 31 h 87"/>
                  <a:gd name="T8" fmla="*/ 36 w 36"/>
                  <a:gd name="T9" fmla="*/ 62 h 87"/>
                  <a:gd name="T10" fmla="*/ 23 w 36"/>
                  <a:gd name="T11" fmla="*/ 78 h 87"/>
                  <a:gd name="T12" fmla="*/ 14 w 36"/>
                  <a:gd name="T1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87">
                    <a:moveTo>
                      <a:pt x="0" y="20"/>
                    </a:moveTo>
                    <a:cubicBezTo>
                      <a:pt x="2" y="10"/>
                      <a:pt x="6" y="4"/>
                      <a:pt x="12" y="2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36" y="31"/>
                      <a:pt x="36" y="31"/>
                      <a:pt x="36" y="31"/>
                    </a:cubicBezTo>
                    <a:cubicBezTo>
                      <a:pt x="36" y="62"/>
                      <a:pt x="36" y="62"/>
                      <a:pt x="36" y="62"/>
                    </a:cubicBezTo>
                    <a:cubicBezTo>
                      <a:pt x="36" y="62"/>
                      <a:pt x="36" y="73"/>
                      <a:pt x="23" y="78"/>
                    </a:cubicBezTo>
                    <a:cubicBezTo>
                      <a:pt x="14" y="87"/>
                      <a:pt x="14" y="87"/>
                      <a:pt x="14" y="87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0" name="Freeform 63"/>
              <p:cNvSpPr>
                <a:spLocks/>
              </p:cNvSpPr>
              <p:nvPr/>
            </p:nvSpPr>
            <p:spPr bwMode="auto">
              <a:xfrm>
                <a:off x="4402138" y="2414588"/>
                <a:ext cx="52388" cy="98425"/>
              </a:xfrm>
              <a:custGeom>
                <a:avLst/>
                <a:gdLst>
                  <a:gd name="T0" fmla="*/ 0 w 33"/>
                  <a:gd name="T1" fmla="*/ 0 h 62"/>
                  <a:gd name="T2" fmla="*/ 16 w 33"/>
                  <a:gd name="T3" fmla="*/ 0 h 62"/>
                  <a:gd name="T4" fmla="*/ 33 w 33"/>
                  <a:gd name="T5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" h="62">
                    <a:moveTo>
                      <a:pt x="0" y="0"/>
                    </a:moveTo>
                    <a:lnTo>
                      <a:pt x="16" y="0"/>
                    </a:lnTo>
                    <a:lnTo>
                      <a:pt x="33" y="62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1" name="Line 64"/>
              <p:cNvSpPr>
                <a:spLocks noChangeShapeType="1"/>
              </p:cNvSpPr>
              <p:nvPr/>
            </p:nvSpPr>
            <p:spPr bwMode="auto">
              <a:xfrm>
                <a:off x="4386263" y="2362201"/>
                <a:ext cx="0" cy="55563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" name="Freeform 65"/>
              <p:cNvSpPr>
                <a:spLocks/>
              </p:cNvSpPr>
              <p:nvPr/>
            </p:nvSpPr>
            <p:spPr bwMode="auto">
              <a:xfrm>
                <a:off x="4318000" y="2474913"/>
                <a:ext cx="93663" cy="209550"/>
              </a:xfrm>
              <a:custGeom>
                <a:avLst/>
                <a:gdLst>
                  <a:gd name="T0" fmla="*/ 45 w 59"/>
                  <a:gd name="T1" fmla="*/ 12 h 132"/>
                  <a:gd name="T2" fmla="*/ 31 w 59"/>
                  <a:gd name="T3" fmla="*/ 57 h 132"/>
                  <a:gd name="T4" fmla="*/ 59 w 59"/>
                  <a:gd name="T5" fmla="*/ 120 h 132"/>
                  <a:gd name="T6" fmla="*/ 47 w 59"/>
                  <a:gd name="T7" fmla="*/ 132 h 132"/>
                  <a:gd name="T8" fmla="*/ 0 w 59"/>
                  <a:gd name="T9" fmla="*/ 63 h 132"/>
                  <a:gd name="T10" fmla="*/ 12 w 59"/>
                  <a:gd name="T11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132">
                    <a:moveTo>
                      <a:pt x="45" y="12"/>
                    </a:moveTo>
                    <a:lnTo>
                      <a:pt x="31" y="57"/>
                    </a:lnTo>
                    <a:lnTo>
                      <a:pt x="59" y="120"/>
                    </a:lnTo>
                    <a:lnTo>
                      <a:pt x="47" y="132"/>
                    </a:lnTo>
                    <a:lnTo>
                      <a:pt x="0" y="63"/>
                    </a:lnTo>
                    <a:lnTo>
                      <a:pt x="12" y="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3" name="Freeform 66"/>
              <p:cNvSpPr>
                <a:spLocks/>
              </p:cNvSpPr>
              <p:nvPr/>
            </p:nvSpPr>
            <p:spPr bwMode="auto">
              <a:xfrm>
                <a:off x="4367213" y="2640013"/>
                <a:ext cx="79375" cy="241300"/>
              </a:xfrm>
              <a:custGeom>
                <a:avLst/>
                <a:gdLst>
                  <a:gd name="T0" fmla="*/ 50 w 50"/>
                  <a:gd name="T1" fmla="*/ 0 h 152"/>
                  <a:gd name="T2" fmla="*/ 18 w 50"/>
                  <a:gd name="T3" fmla="*/ 152 h 152"/>
                  <a:gd name="T4" fmla="*/ 0 w 50"/>
                  <a:gd name="T5" fmla="*/ 152 h 152"/>
                  <a:gd name="T6" fmla="*/ 0 w 50"/>
                  <a:gd name="T7" fmla="*/ 2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152">
                    <a:moveTo>
                      <a:pt x="50" y="0"/>
                    </a:moveTo>
                    <a:lnTo>
                      <a:pt x="18" y="152"/>
                    </a:lnTo>
                    <a:lnTo>
                      <a:pt x="0" y="152"/>
                    </a:lnTo>
                    <a:lnTo>
                      <a:pt x="0" y="22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4" name="Freeform 67"/>
              <p:cNvSpPr>
                <a:spLocks/>
              </p:cNvSpPr>
              <p:nvPr/>
            </p:nvSpPr>
            <p:spPr bwMode="auto">
              <a:xfrm>
                <a:off x="4367213" y="2881313"/>
                <a:ext cx="63500" cy="28575"/>
              </a:xfrm>
              <a:custGeom>
                <a:avLst/>
                <a:gdLst>
                  <a:gd name="T0" fmla="*/ 18 w 40"/>
                  <a:gd name="T1" fmla="*/ 0 h 18"/>
                  <a:gd name="T2" fmla="*/ 40 w 40"/>
                  <a:gd name="T3" fmla="*/ 18 h 18"/>
                  <a:gd name="T4" fmla="*/ 0 w 40"/>
                  <a:gd name="T5" fmla="*/ 18 h 18"/>
                  <a:gd name="T6" fmla="*/ 0 w 40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18">
                    <a:moveTo>
                      <a:pt x="18" y="0"/>
                    </a:moveTo>
                    <a:lnTo>
                      <a:pt x="40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75" name="Groupe 74"/>
          <p:cNvGrpSpPr/>
          <p:nvPr/>
        </p:nvGrpSpPr>
        <p:grpSpPr>
          <a:xfrm>
            <a:off x="7387630" y="4649774"/>
            <a:ext cx="668696" cy="622277"/>
            <a:chOff x="2938463" y="1712913"/>
            <a:chExt cx="846137" cy="787400"/>
          </a:xfrm>
        </p:grpSpPr>
        <p:sp>
          <p:nvSpPr>
            <p:cNvPr id="76" name="Freeform 5"/>
            <p:cNvSpPr>
              <a:spLocks/>
            </p:cNvSpPr>
            <p:nvPr/>
          </p:nvSpPr>
          <p:spPr bwMode="auto">
            <a:xfrm>
              <a:off x="3295650" y="1816101"/>
              <a:ext cx="244475" cy="112713"/>
            </a:xfrm>
            <a:custGeom>
              <a:avLst/>
              <a:gdLst>
                <a:gd name="T0" fmla="*/ 0 w 76"/>
                <a:gd name="T1" fmla="*/ 16 h 35"/>
                <a:gd name="T2" fmla="*/ 65 w 76"/>
                <a:gd name="T3" fmla="*/ 0 h 35"/>
                <a:gd name="T4" fmla="*/ 64 w 76"/>
                <a:gd name="T5" fmla="*/ 16 h 35"/>
                <a:gd name="T6" fmla="*/ 76 w 76"/>
                <a:gd name="T7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35">
                  <a:moveTo>
                    <a:pt x="0" y="16"/>
                  </a:moveTo>
                  <a:cubicBezTo>
                    <a:pt x="0" y="16"/>
                    <a:pt x="38" y="35"/>
                    <a:pt x="65" y="0"/>
                  </a:cubicBezTo>
                  <a:cubicBezTo>
                    <a:pt x="65" y="0"/>
                    <a:pt x="68" y="7"/>
                    <a:pt x="64" y="16"/>
                  </a:cubicBezTo>
                  <a:cubicBezTo>
                    <a:pt x="64" y="16"/>
                    <a:pt x="70" y="19"/>
                    <a:pt x="76" y="1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latin typeface="+mj-lt"/>
              </a:endParaRPr>
            </a:p>
          </p:txBody>
        </p:sp>
        <p:sp>
          <p:nvSpPr>
            <p:cNvPr id="77" name="Freeform 6"/>
            <p:cNvSpPr>
              <a:spLocks/>
            </p:cNvSpPr>
            <p:nvPr/>
          </p:nvSpPr>
          <p:spPr bwMode="auto">
            <a:xfrm>
              <a:off x="3211513" y="1712913"/>
              <a:ext cx="215900" cy="466725"/>
            </a:xfrm>
            <a:custGeom>
              <a:avLst/>
              <a:gdLst>
                <a:gd name="T0" fmla="*/ 67 w 67"/>
                <a:gd name="T1" fmla="*/ 145 h 145"/>
                <a:gd name="T2" fmla="*/ 21 w 67"/>
                <a:gd name="T3" fmla="*/ 104 h 145"/>
                <a:gd name="T4" fmla="*/ 11 w 67"/>
                <a:gd name="T5" fmla="*/ 94 h 145"/>
                <a:gd name="T6" fmla="*/ 18 w 67"/>
                <a:gd name="T7" fmla="*/ 81 h 145"/>
                <a:gd name="T8" fmla="*/ 64 w 67"/>
                <a:gd name="T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145">
                  <a:moveTo>
                    <a:pt x="67" y="145"/>
                  </a:moveTo>
                  <a:cubicBezTo>
                    <a:pt x="33" y="145"/>
                    <a:pt x="21" y="104"/>
                    <a:pt x="21" y="104"/>
                  </a:cubicBezTo>
                  <a:cubicBezTo>
                    <a:pt x="21" y="104"/>
                    <a:pt x="13" y="105"/>
                    <a:pt x="11" y="94"/>
                  </a:cubicBezTo>
                  <a:cubicBezTo>
                    <a:pt x="9" y="84"/>
                    <a:pt x="18" y="81"/>
                    <a:pt x="18" y="81"/>
                  </a:cubicBezTo>
                  <a:cubicBezTo>
                    <a:pt x="18" y="81"/>
                    <a:pt x="0" y="18"/>
                    <a:pt x="64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latin typeface="+mj-lt"/>
              </a:endParaRPr>
            </a:p>
          </p:txBody>
        </p:sp>
        <p:sp>
          <p:nvSpPr>
            <p:cNvPr id="78" name="Freeform 7"/>
            <p:cNvSpPr>
              <a:spLocks/>
            </p:cNvSpPr>
            <p:nvPr/>
          </p:nvSpPr>
          <p:spPr bwMode="auto">
            <a:xfrm>
              <a:off x="3433763" y="1735138"/>
              <a:ext cx="209550" cy="444500"/>
            </a:xfrm>
            <a:custGeom>
              <a:avLst/>
              <a:gdLst>
                <a:gd name="T0" fmla="*/ 0 w 65"/>
                <a:gd name="T1" fmla="*/ 138 h 138"/>
                <a:gd name="T2" fmla="*/ 47 w 65"/>
                <a:gd name="T3" fmla="*/ 97 h 138"/>
                <a:gd name="T4" fmla="*/ 58 w 65"/>
                <a:gd name="T5" fmla="*/ 87 h 138"/>
                <a:gd name="T6" fmla="*/ 50 w 65"/>
                <a:gd name="T7" fmla="*/ 74 h 138"/>
                <a:gd name="T8" fmla="*/ 21 w 65"/>
                <a:gd name="T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38">
                  <a:moveTo>
                    <a:pt x="0" y="138"/>
                  </a:moveTo>
                  <a:cubicBezTo>
                    <a:pt x="35" y="138"/>
                    <a:pt x="47" y="97"/>
                    <a:pt x="47" y="97"/>
                  </a:cubicBezTo>
                  <a:cubicBezTo>
                    <a:pt x="47" y="97"/>
                    <a:pt x="55" y="98"/>
                    <a:pt x="58" y="87"/>
                  </a:cubicBezTo>
                  <a:cubicBezTo>
                    <a:pt x="60" y="77"/>
                    <a:pt x="50" y="74"/>
                    <a:pt x="50" y="74"/>
                  </a:cubicBezTo>
                  <a:cubicBezTo>
                    <a:pt x="50" y="74"/>
                    <a:pt x="65" y="23"/>
                    <a:pt x="21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latin typeface="+mj-lt"/>
              </a:endParaRPr>
            </a:p>
          </p:txBody>
        </p:sp>
        <p:sp>
          <p:nvSpPr>
            <p:cNvPr id="79" name="Line 8"/>
            <p:cNvSpPr>
              <a:spLocks noChangeShapeType="1"/>
            </p:cNvSpPr>
            <p:nvPr/>
          </p:nvSpPr>
          <p:spPr bwMode="auto">
            <a:xfrm>
              <a:off x="3355975" y="1970088"/>
              <a:ext cx="0" cy="28575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latin typeface="+mj-lt"/>
              </a:endParaRPr>
            </a:p>
          </p:txBody>
        </p:sp>
        <p:sp>
          <p:nvSpPr>
            <p:cNvPr id="80" name="Line 9"/>
            <p:cNvSpPr>
              <a:spLocks noChangeShapeType="1"/>
            </p:cNvSpPr>
            <p:nvPr/>
          </p:nvSpPr>
          <p:spPr bwMode="auto">
            <a:xfrm>
              <a:off x="3484563" y="1966913"/>
              <a:ext cx="0" cy="3175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latin typeface="+mj-lt"/>
              </a:endParaRPr>
            </a:p>
          </p:txBody>
        </p:sp>
        <p:sp>
          <p:nvSpPr>
            <p:cNvPr id="81" name="Freeform 10"/>
            <p:cNvSpPr>
              <a:spLocks/>
            </p:cNvSpPr>
            <p:nvPr/>
          </p:nvSpPr>
          <p:spPr bwMode="auto">
            <a:xfrm>
              <a:off x="3398838" y="2082801"/>
              <a:ext cx="53975" cy="15875"/>
            </a:xfrm>
            <a:custGeom>
              <a:avLst/>
              <a:gdLst>
                <a:gd name="T0" fmla="*/ 17 w 17"/>
                <a:gd name="T1" fmla="*/ 0 h 5"/>
                <a:gd name="T2" fmla="*/ 0 w 17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5">
                  <a:moveTo>
                    <a:pt x="17" y="0"/>
                  </a:moveTo>
                  <a:cubicBezTo>
                    <a:pt x="13" y="5"/>
                    <a:pt x="4" y="5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latin typeface="+mj-lt"/>
              </a:endParaRPr>
            </a:p>
          </p:txBody>
        </p:sp>
        <p:sp>
          <p:nvSpPr>
            <p:cNvPr id="82" name="Freeform 11"/>
            <p:cNvSpPr>
              <a:spLocks/>
            </p:cNvSpPr>
            <p:nvPr/>
          </p:nvSpPr>
          <p:spPr bwMode="auto">
            <a:xfrm>
              <a:off x="3051175" y="2179638"/>
              <a:ext cx="379412" cy="320675"/>
            </a:xfrm>
            <a:custGeom>
              <a:avLst/>
              <a:gdLst>
                <a:gd name="T0" fmla="*/ 10 w 118"/>
                <a:gd name="T1" fmla="*/ 100 h 100"/>
                <a:gd name="T2" fmla="*/ 72 w 118"/>
                <a:gd name="T3" fmla="*/ 19 h 100"/>
                <a:gd name="T4" fmla="*/ 85 w 118"/>
                <a:gd name="T5" fmla="*/ 0 h 100"/>
                <a:gd name="T6" fmla="*/ 118 w 118"/>
                <a:gd name="T7" fmla="*/ 26 h 100"/>
                <a:gd name="T8" fmla="*/ 100 w 118"/>
                <a:gd name="T9" fmla="*/ 47 h 100"/>
                <a:gd name="T10" fmla="*/ 83 w 118"/>
                <a:gd name="T11" fmla="*/ 3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100">
                  <a:moveTo>
                    <a:pt x="10" y="100"/>
                  </a:moveTo>
                  <a:cubicBezTo>
                    <a:pt x="10" y="100"/>
                    <a:pt x="0" y="37"/>
                    <a:pt x="72" y="19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83" y="30"/>
                    <a:pt x="83" y="30"/>
                    <a:pt x="83" y="3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latin typeface="+mj-lt"/>
              </a:endParaRPr>
            </a:p>
          </p:txBody>
        </p:sp>
        <p:sp>
          <p:nvSpPr>
            <p:cNvPr id="83" name="Freeform 12"/>
            <p:cNvSpPr>
              <a:spLocks/>
            </p:cNvSpPr>
            <p:nvPr/>
          </p:nvSpPr>
          <p:spPr bwMode="auto">
            <a:xfrm>
              <a:off x="3433763" y="2179638"/>
              <a:ext cx="331787" cy="211138"/>
            </a:xfrm>
            <a:custGeom>
              <a:avLst/>
              <a:gdLst>
                <a:gd name="T0" fmla="*/ 103 w 103"/>
                <a:gd name="T1" fmla="*/ 66 h 66"/>
                <a:gd name="T2" fmla="*/ 45 w 103"/>
                <a:gd name="T3" fmla="*/ 19 h 66"/>
                <a:gd name="T4" fmla="*/ 32 w 103"/>
                <a:gd name="T5" fmla="*/ 0 h 66"/>
                <a:gd name="T6" fmla="*/ 0 w 103"/>
                <a:gd name="T7" fmla="*/ 27 h 66"/>
                <a:gd name="T8" fmla="*/ 17 w 103"/>
                <a:gd name="T9" fmla="*/ 48 h 66"/>
                <a:gd name="T10" fmla="*/ 35 w 103"/>
                <a:gd name="T11" fmla="*/ 3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66">
                  <a:moveTo>
                    <a:pt x="103" y="66"/>
                  </a:moveTo>
                  <a:cubicBezTo>
                    <a:pt x="96" y="48"/>
                    <a:pt x="81" y="28"/>
                    <a:pt x="45" y="1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35" y="30"/>
                    <a:pt x="35" y="30"/>
                    <a:pt x="35" y="3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latin typeface="+mj-lt"/>
              </a:endParaRPr>
            </a:p>
          </p:txBody>
        </p:sp>
        <p:sp>
          <p:nvSpPr>
            <p:cNvPr id="84" name="Freeform 13"/>
            <p:cNvSpPr>
              <a:spLocks/>
            </p:cNvSpPr>
            <p:nvPr/>
          </p:nvSpPr>
          <p:spPr bwMode="auto">
            <a:xfrm>
              <a:off x="3781425" y="2462213"/>
              <a:ext cx="3175" cy="38100"/>
            </a:xfrm>
            <a:custGeom>
              <a:avLst/>
              <a:gdLst>
                <a:gd name="T0" fmla="*/ 0 w 1"/>
                <a:gd name="T1" fmla="*/ 12 h 12"/>
                <a:gd name="T2" fmla="*/ 0 w 1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2">
                  <a:moveTo>
                    <a:pt x="0" y="12"/>
                  </a:moveTo>
                  <a:cubicBezTo>
                    <a:pt x="0" y="12"/>
                    <a:pt x="1" y="7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latin typeface="+mj-lt"/>
              </a:endParaRPr>
            </a:p>
          </p:txBody>
        </p:sp>
        <p:sp>
          <p:nvSpPr>
            <p:cNvPr id="85" name="Freeform 14"/>
            <p:cNvSpPr>
              <a:spLocks/>
            </p:cNvSpPr>
            <p:nvPr/>
          </p:nvSpPr>
          <p:spPr bwMode="auto">
            <a:xfrm>
              <a:off x="2938463" y="1728788"/>
              <a:ext cx="276225" cy="276225"/>
            </a:xfrm>
            <a:custGeom>
              <a:avLst/>
              <a:gdLst>
                <a:gd name="T0" fmla="*/ 86 w 86"/>
                <a:gd name="T1" fmla="*/ 34 h 86"/>
                <a:gd name="T2" fmla="*/ 86 w 86"/>
                <a:gd name="T3" fmla="*/ 75 h 86"/>
                <a:gd name="T4" fmla="*/ 75 w 86"/>
                <a:gd name="T5" fmla="*/ 86 h 86"/>
                <a:gd name="T6" fmla="*/ 11 w 86"/>
                <a:gd name="T7" fmla="*/ 86 h 86"/>
                <a:gd name="T8" fmla="*/ 0 w 86"/>
                <a:gd name="T9" fmla="*/ 75 h 86"/>
                <a:gd name="T10" fmla="*/ 0 w 86"/>
                <a:gd name="T11" fmla="*/ 11 h 86"/>
                <a:gd name="T12" fmla="*/ 11 w 86"/>
                <a:gd name="T13" fmla="*/ 0 h 86"/>
                <a:gd name="T14" fmla="*/ 75 w 86"/>
                <a:gd name="T1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86">
                  <a:moveTo>
                    <a:pt x="86" y="34"/>
                  </a:moveTo>
                  <a:cubicBezTo>
                    <a:pt x="86" y="75"/>
                    <a:pt x="86" y="75"/>
                    <a:pt x="86" y="75"/>
                  </a:cubicBezTo>
                  <a:cubicBezTo>
                    <a:pt x="86" y="81"/>
                    <a:pt x="81" y="86"/>
                    <a:pt x="75" y="86"/>
                  </a:cubicBezTo>
                  <a:cubicBezTo>
                    <a:pt x="11" y="86"/>
                    <a:pt x="11" y="86"/>
                    <a:pt x="11" y="86"/>
                  </a:cubicBezTo>
                  <a:cubicBezTo>
                    <a:pt x="5" y="86"/>
                    <a:pt x="0" y="81"/>
                    <a:pt x="0" y="7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75" y="0"/>
                    <a:pt x="75" y="0"/>
                    <a:pt x="75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latin typeface="+mj-lt"/>
              </a:endParaRPr>
            </a:p>
          </p:txBody>
        </p:sp>
        <p:sp>
          <p:nvSpPr>
            <p:cNvPr id="86" name="Freeform 15"/>
            <p:cNvSpPr>
              <a:spLocks/>
            </p:cNvSpPr>
            <p:nvPr/>
          </p:nvSpPr>
          <p:spPr bwMode="auto">
            <a:xfrm>
              <a:off x="2986088" y="1722438"/>
              <a:ext cx="271462" cy="187325"/>
            </a:xfrm>
            <a:custGeom>
              <a:avLst/>
              <a:gdLst>
                <a:gd name="T0" fmla="*/ 171 w 171"/>
                <a:gd name="T1" fmla="*/ 0 h 118"/>
                <a:gd name="T2" fmla="*/ 53 w 171"/>
                <a:gd name="T3" fmla="*/ 118 h 118"/>
                <a:gd name="T4" fmla="*/ 0 w 171"/>
                <a:gd name="T5" fmla="*/ 6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" h="118">
                  <a:moveTo>
                    <a:pt x="171" y="0"/>
                  </a:moveTo>
                  <a:lnTo>
                    <a:pt x="53" y="118"/>
                  </a:lnTo>
                  <a:lnTo>
                    <a:pt x="0" y="67"/>
                  </a:ln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latin typeface="+mj-lt"/>
              </a:endParaRPr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1293431" y="4552715"/>
            <a:ext cx="467435" cy="662198"/>
            <a:chOff x="1344959" y="4324115"/>
            <a:chExt cx="467435" cy="662198"/>
          </a:xfrm>
        </p:grpSpPr>
        <p:sp>
          <p:nvSpPr>
            <p:cNvPr id="104" name="Line 192"/>
            <p:cNvSpPr>
              <a:spLocks noChangeShapeType="1"/>
            </p:cNvSpPr>
            <p:nvPr/>
          </p:nvSpPr>
          <p:spPr bwMode="auto">
            <a:xfrm flipH="1">
              <a:off x="1344959" y="4986313"/>
              <a:ext cx="348628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" name="Line 193"/>
            <p:cNvSpPr>
              <a:spLocks noChangeShapeType="1"/>
            </p:cNvSpPr>
            <p:nvPr/>
          </p:nvSpPr>
          <p:spPr bwMode="auto">
            <a:xfrm flipH="1">
              <a:off x="1755913" y="4986313"/>
              <a:ext cx="33111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0" name="Rectangle 200"/>
            <p:cNvSpPr>
              <a:spLocks noChangeArrowheads="1"/>
            </p:cNvSpPr>
            <p:nvPr/>
          </p:nvSpPr>
          <p:spPr bwMode="auto">
            <a:xfrm>
              <a:off x="1344960" y="4324115"/>
              <a:ext cx="467434" cy="38953"/>
            </a:xfrm>
            <a:prstGeom prst="rect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1" name="Freeform 201"/>
            <p:cNvSpPr>
              <a:spLocks/>
            </p:cNvSpPr>
            <p:nvPr/>
          </p:nvSpPr>
          <p:spPr bwMode="auto">
            <a:xfrm>
              <a:off x="1376122" y="4363068"/>
              <a:ext cx="405109" cy="381738"/>
            </a:xfrm>
            <a:custGeom>
              <a:avLst/>
              <a:gdLst>
                <a:gd name="T0" fmla="*/ 0 w 208"/>
                <a:gd name="T1" fmla="*/ 102 h 196"/>
                <a:gd name="T2" fmla="*/ 0 w 208"/>
                <a:gd name="T3" fmla="*/ 0 h 196"/>
                <a:gd name="T4" fmla="*/ 208 w 208"/>
                <a:gd name="T5" fmla="*/ 0 h 196"/>
                <a:gd name="T6" fmla="*/ 208 w 208"/>
                <a:gd name="T7" fmla="*/ 196 h 196"/>
                <a:gd name="T8" fmla="*/ 0 w 208"/>
                <a:gd name="T9" fmla="*/ 196 h 196"/>
                <a:gd name="T10" fmla="*/ 0 w 208"/>
                <a:gd name="T11" fmla="*/ 159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8" h="196">
                  <a:moveTo>
                    <a:pt x="0" y="102"/>
                  </a:moveTo>
                  <a:lnTo>
                    <a:pt x="0" y="0"/>
                  </a:lnTo>
                  <a:lnTo>
                    <a:pt x="208" y="0"/>
                  </a:lnTo>
                  <a:lnTo>
                    <a:pt x="208" y="196"/>
                  </a:lnTo>
                  <a:lnTo>
                    <a:pt x="0" y="196"/>
                  </a:lnTo>
                  <a:lnTo>
                    <a:pt x="0" y="159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2" name="Line 202"/>
            <p:cNvSpPr>
              <a:spLocks noChangeShapeType="1"/>
            </p:cNvSpPr>
            <p:nvPr/>
          </p:nvSpPr>
          <p:spPr bwMode="auto">
            <a:xfrm>
              <a:off x="1356646" y="4744805"/>
              <a:ext cx="447957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3" name="Freeform 203"/>
            <p:cNvSpPr>
              <a:spLocks/>
            </p:cNvSpPr>
            <p:nvPr/>
          </p:nvSpPr>
          <p:spPr bwMode="auto">
            <a:xfrm>
              <a:off x="1494929" y="4935674"/>
              <a:ext cx="153864" cy="50639"/>
            </a:xfrm>
            <a:custGeom>
              <a:avLst/>
              <a:gdLst>
                <a:gd name="T0" fmla="*/ 0 w 79"/>
                <a:gd name="T1" fmla="*/ 26 h 26"/>
                <a:gd name="T2" fmla="*/ 41 w 79"/>
                <a:gd name="T3" fmla="*/ 0 h 26"/>
                <a:gd name="T4" fmla="*/ 79 w 79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26">
                  <a:moveTo>
                    <a:pt x="0" y="26"/>
                  </a:moveTo>
                  <a:lnTo>
                    <a:pt x="41" y="0"/>
                  </a:lnTo>
                  <a:lnTo>
                    <a:pt x="79" y="26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4" name="Line 204"/>
            <p:cNvSpPr>
              <a:spLocks noChangeShapeType="1"/>
            </p:cNvSpPr>
            <p:nvPr/>
          </p:nvSpPr>
          <p:spPr bwMode="auto">
            <a:xfrm flipV="1">
              <a:off x="1574782" y="4744805"/>
              <a:ext cx="0" cy="190869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17" name="Groupe 16"/>
            <p:cNvGrpSpPr/>
            <p:nvPr/>
          </p:nvGrpSpPr>
          <p:grpSpPr>
            <a:xfrm>
              <a:off x="1420924" y="4396183"/>
              <a:ext cx="299922" cy="321331"/>
              <a:chOff x="1420924" y="4396183"/>
              <a:chExt cx="299922" cy="321331"/>
            </a:xfrm>
          </p:grpSpPr>
          <p:sp>
            <p:nvSpPr>
              <p:cNvPr id="118" name="Freeform 205"/>
              <p:cNvSpPr>
                <a:spLocks/>
              </p:cNvSpPr>
              <p:nvPr/>
            </p:nvSpPr>
            <p:spPr bwMode="auto">
              <a:xfrm>
                <a:off x="1625412" y="4419550"/>
                <a:ext cx="95434" cy="272669"/>
              </a:xfrm>
              <a:custGeom>
                <a:avLst/>
                <a:gdLst>
                  <a:gd name="T0" fmla="*/ 3 w 24"/>
                  <a:gd name="T1" fmla="*/ 0 h 69"/>
                  <a:gd name="T2" fmla="*/ 24 w 24"/>
                  <a:gd name="T3" fmla="*/ 34 h 69"/>
                  <a:gd name="T4" fmla="*/ 0 w 24"/>
                  <a:gd name="T5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69">
                    <a:moveTo>
                      <a:pt x="3" y="0"/>
                    </a:moveTo>
                    <a:cubicBezTo>
                      <a:pt x="15" y="7"/>
                      <a:pt x="24" y="19"/>
                      <a:pt x="24" y="34"/>
                    </a:cubicBezTo>
                    <a:cubicBezTo>
                      <a:pt x="24" y="50"/>
                      <a:pt x="14" y="63"/>
                      <a:pt x="0" y="69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9" name="Freeform 206"/>
              <p:cNvSpPr>
                <a:spLocks/>
              </p:cNvSpPr>
              <p:nvPr/>
            </p:nvSpPr>
            <p:spPr bwMode="auto">
              <a:xfrm>
                <a:off x="1570878" y="4403969"/>
                <a:ext cx="66220" cy="15581"/>
              </a:xfrm>
              <a:custGeom>
                <a:avLst/>
                <a:gdLst>
                  <a:gd name="T0" fmla="*/ 0 w 17"/>
                  <a:gd name="T1" fmla="*/ 0 h 4"/>
                  <a:gd name="T2" fmla="*/ 17 w 17"/>
                  <a:gd name="T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7" h="4">
                    <a:moveTo>
                      <a:pt x="0" y="0"/>
                    </a:moveTo>
                    <a:cubicBezTo>
                      <a:pt x="6" y="0"/>
                      <a:pt x="12" y="2"/>
                      <a:pt x="17" y="4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0" name="Freeform 207"/>
              <p:cNvSpPr>
                <a:spLocks/>
              </p:cNvSpPr>
              <p:nvPr/>
            </p:nvSpPr>
            <p:spPr bwMode="auto">
              <a:xfrm>
                <a:off x="1420924" y="4415654"/>
                <a:ext cx="93487" cy="202555"/>
              </a:xfrm>
              <a:custGeom>
                <a:avLst/>
                <a:gdLst>
                  <a:gd name="T0" fmla="*/ 4 w 24"/>
                  <a:gd name="T1" fmla="*/ 51 h 51"/>
                  <a:gd name="T2" fmla="*/ 0 w 24"/>
                  <a:gd name="T3" fmla="*/ 35 h 51"/>
                  <a:gd name="T4" fmla="*/ 24 w 24"/>
                  <a:gd name="T5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51">
                    <a:moveTo>
                      <a:pt x="4" y="51"/>
                    </a:moveTo>
                    <a:cubicBezTo>
                      <a:pt x="2" y="46"/>
                      <a:pt x="0" y="41"/>
                      <a:pt x="0" y="35"/>
                    </a:cubicBezTo>
                    <a:cubicBezTo>
                      <a:pt x="0" y="19"/>
                      <a:pt x="10" y="5"/>
                      <a:pt x="24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1" name="Freeform 208"/>
              <p:cNvSpPr>
                <a:spLocks/>
              </p:cNvSpPr>
              <p:nvPr/>
            </p:nvSpPr>
            <p:spPr bwMode="auto">
              <a:xfrm>
                <a:off x="1494934" y="4680533"/>
                <a:ext cx="44795" cy="15581"/>
              </a:xfrm>
              <a:custGeom>
                <a:avLst/>
                <a:gdLst>
                  <a:gd name="T0" fmla="*/ 11 w 11"/>
                  <a:gd name="T1" fmla="*/ 4 h 4"/>
                  <a:gd name="T2" fmla="*/ 0 w 11"/>
                  <a:gd name="T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1" h="4">
                    <a:moveTo>
                      <a:pt x="11" y="4"/>
                    </a:moveTo>
                    <a:cubicBezTo>
                      <a:pt x="7" y="4"/>
                      <a:pt x="3" y="2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2" name="Line 209"/>
              <p:cNvSpPr>
                <a:spLocks noChangeShapeType="1"/>
              </p:cNvSpPr>
              <p:nvPr/>
            </p:nvSpPr>
            <p:spPr bwMode="auto">
              <a:xfrm flipV="1">
                <a:off x="1522200" y="4518879"/>
                <a:ext cx="0" cy="42848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3" name="Line 210"/>
              <p:cNvSpPr>
                <a:spLocks noChangeShapeType="1"/>
              </p:cNvSpPr>
              <p:nvPr/>
            </p:nvSpPr>
            <p:spPr bwMode="auto">
              <a:xfrm>
                <a:off x="1432615" y="4602628"/>
                <a:ext cx="46744" cy="0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4" name="Freeform 211"/>
              <p:cNvSpPr>
                <a:spLocks/>
              </p:cNvSpPr>
              <p:nvPr/>
            </p:nvSpPr>
            <p:spPr bwMode="auto">
              <a:xfrm>
                <a:off x="1582584" y="4550041"/>
                <a:ext cx="134388" cy="87644"/>
              </a:xfrm>
              <a:custGeom>
                <a:avLst/>
                <a:gdLst>
                  <a:gd name="T0" fmla="*/ 34 w 34"/>
                  <a:gd name="T1" fmla="*/ 0 h 22"/>
                  <a:gd name="T2" fmla="*/ 3 w 34"/>
                  <a:gd name="T3" fmla="*/ 0 h 22"/>
                  <a:gd name="T4" fmla="*/ 0 w 34"/>
                  <a:gd name="T5" fmla="*/ 3 h 22"/>
                  <a:gd name="T6" fmla="*/ 0 w 34"/>
                  <a:gd name="T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22">
                    <a:moveTo>
                      <a:pt x="3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22"/>
                      <a:pt x="0" y="22"/>
                      <a:pt x="0" y="22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5" name="Freeform 212"/>
              <p:cNvSpPr>
                <a:spLocks/>
              </p:cNvSpPr>
              <p:nvPr/>
            </p:nvSpPr>
            <p:spPr bwMode="auto">
              <a:xfrm>
                <a:off x="1621546" y="4450712"/>
                <a:ext cx="60379" cy="40901"/>
              </a:xfrm>
              <a:custGeom>
                <a:avLst/>
                <a:gdLst>
                  <a:gd name="T0" fmla="*/ 15 w 15"/>
                  <a:gd name="T1" fmla="*/ 0 h 10"/>
                  <a:gd name="T2" fmla="*/ 3 w 15"/>
                  <a:gd name="T3" fmla="*/ 0 h 10"/>
                  <a:gd name="T4" fmla="*/ 0 w 15"/>
                  <a:gd name="T5" fmla="*/ 3 h 10"/>
                  <a:gd name="T6" fmla="*/ 0 w 15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0">
                    <a:moveTo>
                      <a:pt x="15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0"/>
                      <a:pt x="0" y="10"/>
                      <a:pt x="0" y="1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6" name="Freeform 213"/>
              <p:cNvSpPr>
                <a:spLocks/>
              </p:cNvSpPr>
              <p:nvPr/>
            </p:nvSpPr>
            <p:spPr bwMode="auto">
              <a:xfrm>
                <a:off x="1475473" y="4403969"/>
                <a:ext cx="95436" cy="134388"/>
              </a:xfrm>
              <a:custGeom>
                <a:avLst/>
                <a:gdLst>
                  <a:gd name="T0" fmla="*/ 0 w 24"/>
                  <a:gd name="T1" fmla="*/ 34 h 34"/>
                  <a:gd name="T2" fmla="*/ 0 w 24"/>
                  <a:gd name="T3" fmla="*/ 16 h 34"/>
                  <a:gd name="T4" fmla="*/ 3 w 24"/>
                  <a:gd name="T5" fmla="*/ 13 h 34"/>
                  <a:gd name="T6" fmla="*/ 21 w 24"/>
                  <a:gd name="T7" fmla="*/ 13 h 34"/>
                  <a:gd name="T8" fmla="*/ 24 w 24"/>
                  <a:gd name="T9" fmla="*/ 10 h 34"/>
                  <a:gd name="T10" fmla="*/ 24 w 24"/>
                  <a:gd name="T1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34">
                    <a:moveTo>
                      <a:pt x="0" y="34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4"/>
                      <a:pt x="1" y="13"/>
                      <a:pt x="3" y="13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2" y="13"/>
                      <a:pt x="24" y="12"/>
                      <a:pt x="24" y="10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7" name="Freeform 214"/>
              <p:cNvSpPr>
                <a:spLocks/>
              </p:cNvSpPr>
              <p:nvPr/>
            </p:nvSpPr>
            <p:spPr bwMode="auto">
              <a:xfrm>
                <a:off x="1621557" y="4602628"/>
                <a:ext cx="48692" cy="85696"/>
              </a:xfrm>
              <a:custGeom>
                <a:avLst/>
                <a:gdLst>
                  <a:gd name="T0" fmla="*/ 3 w 12"/>
                  <a:gd name="T1" fmla="*/ 0 h 22"/>
                  <a:gd name="T2" fmla="*/ 9 w 12"/>
                  <a:gd name="T3" fmla="*/ 0 h 22"/>
                  <a:gd name="T4" fmla="*/ 12 w 12"/>
                  <a:gd name="T5" fmla="*/ 2 h 22"/>
                  <a:gd name="T6" fmla="*/ 12 w 12"/>
                  <a:gd name="T7" fmla="*/ 8 h 22"/>
                  <a:gd name="T8" fmla="*/ 9 w 12"/>
                  <a:gd name="T9" fmla="*/ 11 h 22"/>
                  <a:gd name="T10" fmla="*/ 3 w 12"/>
                  <a:gd name="T11" fmla="*/ 11 h 22"/>
                  <a:gd name="T12" fmla="*/ 0 w 12"/>
                  <a:gd name="T13" fmla="*/ 14 h 22"/>
                  <a:gd name="T14" fmla="*/ 0 w 12"/>
                  <a:gd name="T1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22">
                    <a:moveTo>
                      <a:pt x="3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11" y="0"/>
                      <a:pt x="12" y="1"/>
                      <a:pt x="12" y="2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10"/>
                      <a:pt x="10" y="11"/>
                      <a:pt x="9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0" y="13"/>
                      <a:pt x="0" y="14"/>
                    </a:cubicBezTo>
                    <a:cubicBezTo>
                      <a:pt x="0" y="22"/>
                      <a:pt x="0" y="22"/>
                      <a:pt x="0" y="22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8" name="Oval 215"/>
              <p:cNvSpPr>
                <a:spLocks noChangeArrowheads="1"/>
              </p:cNvSpPr>
              <p:nvPr/>
            </p:nvSpPr>
            <p:spPr bwMode="auto">
              <a:xfrm>
                <a:off x="1459883" y="4538356"/>
                <a:ext cx="27268" cy="31162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9" name="Oval 216"/>
              <p:cNvSpPr>
                <a:spLocks noChangeArrowheads="1"/>
              </p:cNvSpPr>
              <p:nvPr/>
            </p:nvSpPr>
            <p:spPr bwMode="auto">
              <a:xfrm>
                <a:off x="1510522" y="4491612"/>
                <a:ext cx="29215" cy="27267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0" name="Oval 217"/>
              <p:cNvSpPr>
                <a:spLocks noChangeArrowheads="1"/>
              </p:cNvSpPr>
              <p:nvPr/>
            </p:nvSpPr>
            <p:spPr bwMode="auto">
              <a:xfrm>
                <a:off x="1605941" y="4491612"/>
                <a:ext cx="27266" cy="27267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1" name="Oval 218"/>
              <p:cNvSpPr>
                <a:spLocks noChangeArrowheads="1"/>
              </p:cNvSpPr>
              <p:nvPr/>
            </p:nvSpPr>
            <p:spPr bwMode="auto">
              <a:xfrm>
                <a:off x="1605912" y="4585099"/>
                <a:ext cx="27266" cy="29215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2" name="Oval 219"/>
              <p:cNvSpPr>
                <a:spLocks noChangeArrowheads="1"/>
              </p:cNvSpPr>
              <p:nvPr/>
            </p:nvSpPr>
            <p:spPr bwMode="auto">
              <a:xfrm>
                <a:off x="1570880" y="4637685"/>
                <a:ext cx="27266" cy="27267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3" name="Oval 220"/>
              <p:cNvSpPr>
                <a:spLocks noChangeArrowheads="1"/>
              </p:cNvSpPr>
              <p:nvPr/>
            </p:nvSpPr>
            <p:spPr bwMode="auto">
              <a:xfrm>
                <a:off x="1510477" y="4622104"/>
                <a:ext cx="29215" cy="31162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4" name="Oval 221"/>
              <p:cNvSpPr>
                <a:spLocks noChangeArrowheads="1"/>
              </p:cNvSpPr>
              <p:nvPr/>
            </p:nvSpPr>
            <p:spPr bwMode="auto">
              <a:xfrm>
                <a:off x="1514307" y="4396183"/>
                <a:ext cx="29215" cy="27267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5" name="Oval 222"/>
              <p:cNvSpPr>
                <a:spLocks noChangeArrowheads="1"/>
              </p:cNvSpPr>
              <p:nvPr/>
            </p:nvSpPr>
            <p:spPr bwMode="auto">
              <a:xfrm>
                <a:off x="1539549" y="4688299"/>
                <a:ext cx="31162" cy="29215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cxnSp>
          <p:nvCxnSpPr>
            <p:cNvPr id="14" name="Connecteur droit 13"/>
            <p:cNvCxnSpPr/>
            <p:nvPr/>
          </p:nvCxnSpPr>
          <p:spPr>
            <a:xfrm>
              <a:off x="1376874" y="4370295"/>
              <a:ext cx="0" cy="321924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63" name="Groupe 162"/>
          <p:cNvGrpSpPr/>
          <p:nvPr/>
        </p:nvGrpSpPr>
        <p:grpSpPr>
          <a:xfrm>
            <a:off x="5285468" y="4552716"/>
            <a:ext cx="810285" cy="674122"/>
            <a:chOff x="2181225" y="1306513"/>
            <a:chExt cx="576262" cy="479425"/>
          </a:xfrm>
        </p:grpSpPr>
        <p:sp>
          <p:nvSpPr>
            <p:cNvPr id="164" name="Freeform 83"/>
            <p:cNvSpPr>
              <a:spLocks/>
            </p:cNvSpPr>
            <p:nvPr/>
          </p:nvSpPr>
          <p:spPr bwMode="auto">
            <a:xfrm>
              <a:off x="2181225" y="1624013"/>
              <a:ext cx="228600" cy="161925"/>
            </a:xfrm>
            <a:custGeom>
              <a:avLst/>
              <a:gdLst>
                <a:gd name="T0" fmla="*/ 144 w 144"/>
                <a:gd name="T1" fmla="*/ 102 h 102"/>
                <a:gd name="T2" fmla="*/ 144 w 144"/>
                <a:gd name="T3" fmla="*/ 93 h 102"/>
                <a:gd name="T4" fmla="*/ 50 w 144"/>
                <a:gd name="T5" fmla="*/ 93 h 102"/>
                <a:gd name="T6" fmla="*/ 9 w 144"/>
                <a:gd name="T7" fmla="*/ 0 h 102"/>
                <a:gd name="T8" fmla="*/ 0 w 144"/>
                <a:gd name="T9" fmla="*/ 0 h 102"/>
                <a:gd name="T10" fmla="*/ 22 w 144"/>
                <a:gd name="T11" fmla="*/ 5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02">
                  <a:moveTo>
                    <a:pt x="144" y="102"/>
                  </a:moveTo>
                  <a:lnTo>
                    <a:pt x="144" y="93"/>
                  </a:lnTo>
                  <a:lnTo>
                    <a:pt x="50" y="93"/>
                  </a:lnTo>
                  <a:lnTo>
                    <a:pt x="9" y="0"/>
                  </a:lnTo>
                  <a:lnTo>
                    <a:pt x="0" y="0"/>
                  </a:lnTo>
                  <a:lnTo>
                    <a:pt x="22" y="50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165" name="Groupe 164"/>
            <p:cNvGrpSpPr/>
            <p:nvPr/>
          </p:nvGrpSpPr>
          <p:grpSpPr>
            <a:xfrm>
              <a:off x="2290763" y="1306513"/>
              <a:ext cx="466724" cy="479425"/>
              <a:chOff x="2290763" y="1306513"/>
              <a:chExt cx="466724" cy="479425"/>
            </a:xfrm>
          </p:grpSpPr>
          <p:sp>
            <p:nvSpPr>
              <p:cNvPr id="166" name="Line 66"/>
              <p:cNvSpPr>
                <a:spLocks noChangeShapeType="1"/>
              </p:cNvSpPr>
              <p:nvPr/>
            </p:nvSpPr>
            <p:spPr bwMode="auto">
              <a:xfrm flipH="1">
                <a:off x="2290763" y="1785938"/>
                <a:ext cx="393700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7" name="Line 67"/>
              <p:cNvSpPr>
                <a:spLocks noChangeShapeType="1"/>
              </p:cNvSpPr>
              <p:nvPr/>
            </p:nvSpPr>
            <p:spPr bwMode="auto">
              <a:xfrm flipH="1">
                <a:off x="2730500" y="1785938"/>
                <a:ext cx="26987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8" name="Line 68"/>
              <p:cNvSpPr>
                <a:spLocks noChangeShapeType="1"/>
              </p:cNvSpPr>
              <p:nvPr/>
            </p:nvSpPr>
            <p:spPr bwMode="auto">
              <a:xfrm>
                <a:off x="2465388" y="1436688"/>
                <a:ext cx="3175" cy="9525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9" name="Freeform 69"/>
              <p:cNvSpPr>
                <a:spLocks/>
              </p:cNvSpPr>
              <p:nvPr/>
            </p:nvSpPr>
            <p:spPr bwMode="auto">
              <a:xfrm>
                <a:off x="2460625" y="1485900"/>
                <a:ext cx="17462" cy="9525"/>
              </a:xfrm>
              <a:custGeom>
                <a:avLst/>
                <a:gdLst>
                  <a:gd name="T0" fmla="*/ 0 w 10"/>
                  <a:gd name="T1" fmla="*/ 2 h 5"/>
                  <a:gd name="T2" fmla="*/ 6 w 10"/>
                  <a:gd name="T3" fmla="*/ 5 h 5"/>
                  <a:gd name="T4" fmla="*/ 10 w 10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5">
                    <a:moveTo>
                      <a:pt x="0" y="2"/>
                    </a:moveTo>
                    <a:cubicBezTo>
                      <a:pt x="1" y="4"/>
                      <a:pt x="3" y="5"/>
                      <a:pt x="6" y="5"/>
                    </a:cubicBezTo>
                    <a:cubicBezTo>
                      <a:pt x="8" y="4"/>
                      <a:pt x="10" y="3"/>
                      <a:pt x="10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0" name="Freeform 70"/>
              <p:cNvSpPr>
                <a:spLocks/>
              </p:cNvSpPr>
              <p:nvPr/>
            </p:nvSpPr>
            <p:spPr bwMode="auto">
              <a:xfrm>
                <a:off x="2413000" y="1393825"/>
                <a:ext cx="14287" cy="30162"/>
              </a:xfrm>
              <a:custGeom>
                <a:avLst/>
                <a:gdLst>
                  <a:gd name="T0" fmla="*/ 8 w 8"/>
                  <a:gd name="T1" fmla="*/ 16 h 16"/>
                  <a:gd name="T2" fmla="*/ 0 w 8"/>
                  <a:gd name="T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" h="16">
                    <a:moveTo>
                      <a:pt x="8" y="16"/>
                    </a:moveTo>
                    <a:cubicBezTo>
                      <a:pt x="8" y="16"/>
                      <a:pt x="0" y="11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1" name="Line 71"/>
              <p:cNvSpPr>
                <a:spLocks noChangeShapeType="1"/>
              </p:cNvSpPr>
              <p:nvPr/>
            </p:nvSpPr>
            <p:spPr bwMode="auto">
              <a:xfrm>
                <a:off x="2420938" y="1457325"/>
                <a:ext cx="0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2" name="Freeform 72"/>
              <p:cNvSpPr>
                <a:spLocks/>
              </p:cNvSpPr>
              <p:nvPr/>
            </p:nvSpPr>
            <p:spPr bwMode="auto">
              <a:xfrm>
                <a:off x="2427288" y="1306513"/>
                <a:ext cx="176212" cy="257175"/>
              </a:xfrm>
              <a:custGeom>
                <a:avLst/>
                <a:gdLst>
                  <a:gd name="T0" fmla="*/ 0 w 100"/>
                  <a:gd name="T1" fmla="*/ 32 h 138"/>
                  <a:gd name="T2" fmla="*/ 70 w 100"/>
                  <a:gd name="T3" fmla="*/ 34 h 138"/>
                  <a:gd name="T4" fmla="*/ 83 w 100"/>
                  <a:gd name="T5" fmla="*/ 82 h 138"/>
                  <a:gd name="T6" fmla="*/ 66 w 100"/>
                  <a:gd name="T7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0" h="138">
                    <a:moveTo>
                      <a:pt x="0" y="32"/>
                    </a:moveTo>
                    <a:cubicBezTo>
                      <a:pt x="64" y="0"/>
                      <a:pt x="70" y="34"/>
                      <a:pt x="70" y="34"/>
                    </a:cubicBezTo>
                    <a:cubicBezTo>
                      <a:pt x="94" y="44"/>
                      <a:pt x="83" y="82"/>
                      <a:pt x="83" y="82"/>
                    </a:cubicBezTo>
                    <a:cubicBezTo>
                      <a:pt x="83" y="82"/>
                      <a:pt x="100" y="127"/>
                      <a:pt x="66" y="138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3" name="Freeform 73"/>
              <p:cNvSpPr>
                <a:spLocks/>
              </p:cNvSpPr>
              <p:nvPr/>
            </p:nvSpPr>
            <p:spPr bwMode="auto">
              <a:xfrm>
                <a:off x="2424113" y="1423988"/>
                <a:ext cx="77787" cy="98425"/>
              </a:xfrm>
              <a:custGeom>
                <a:avLst/>
                <a:gdLst>
                  <a:gd name="T0" fmla="*/ 2 w 44"/>
                  <a:gd name="T1" fmla="*/ 0 h 53"/>
                  <a:gd name="T2" fmla="*/ 1 w 44"/>
                  <a:gd name="T3" fmla="*/ 16 h 53"/>
                  <a:gd name="T4" fmla="*/ 44 w 44"/>
                  <a:gd name="T5" fmla="*/ 5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53">
                    <a:moveTo>
                      <a:pt x="2" y="0"/>
                    </a:moveTo>
                    <a:cubicBezTo>
                      <a:pt x="0" y="5"/>
                      <a:pt x="0" y="11"/>
                      <a:pt x="1" y="16"/>
                    </a:cubicBezTo>
                    <a:cubicBezTo>
                      <a:pt x="4" y="38"/>
                      <a:pt x="23" y="53"/>
                      <a:pt x="44" y="51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4" name="Freeform 74"/>
              <p:cNvSpPr>
                <a:spLocks/>
              </p:cNvSpPr>
              <p:nvPr/>
            </p:nvSpPr>
            <p:spPr bwMode="auto">
              <a:xfrm>
                <a:off x="2562225" y="1716088"/>
                <a:ext cx="20637" cy="46037"/>
              </a:xfrm>
              <a:custGeom>
                <a:avLst/>
                <a:gdLst>
                  <a:gd name="T0" fmla="*/ 12 w 12"/>
                  <a:gd name="T1" fmla="*/ 0 h 25"/>
                  <a:gd name="T2" fmla="*/ 0 w 12"/>
                  <a:gd name="T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25">
                    <a:moveTo>
                      <a:pt x="12" y="0"/>
                    </a:moveTo>
                    <a:cubicBezTo>
                      <a:pt x="9" y="10"/>
                      <a:pt x="4" y="19"/>
                      <a:pt x="0" y="25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5" name="Freeform 75"/>
              <p:cNvSpPr>
                <a:spLocks/>
              </p:cNvSpPr>
              <p:nvPr/>
            </p:nvSpPr>
            <p:spPr bwMode="auto">
              <a:xfrm>
                <a:off x="2533650" y="1560513"/>
                <a:ext cx="57150" cy="80962"/>
              </a:xfrm>
              <a:custGeom>
                <a:avLst/>
                <a:gdLst>
                  <a:gd name="T0" fmla="*/ 0 w 33"/>
                  <a:gd name="T1" fmla="*/ 2 h 44"/>
                  <a:gd name="T2" fmla="*/ 32 w 33"/>
                  <a:gd name="T3" fmla="*/ 39 h 44"/>
                  <a:gd name="T4" fmla="*/ 33 w 33"/>
                  <a:gd name="T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" h="44">
                    <a:moveTo>
                      <a:pt x="0" y="2"/>
                    </a:moveTo>
                    <a:cubicBezTo>
                      <a:pt x="0" y="2"/>
                      <a:pt x="24" y="0"/>
                      <a:pt x="32" y="39"/>
                    </a:cubicBezTo>
                    <a:cubicBezTo>
                      <a:pt x="33" y="41"/>
                      <a:pt x="33" y="43"/>
                      <a:pt x="33" y="44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6" name="Freeform 76"/>
              <p:cNvSpPr>
                <a:spLocks/>
              </p:cNvSpPr>
              <p:nvPr/>
            </p:nvSpPr>
            <p:spPr bwMode="auto">
              <a:xfrm>
                <a:off x="2422525" y="1571625"/>
                <a:ext cx="73025" cy="214312"/>
              </a:xfrm>
              <a:custGeom>
                <a:avLst/>
                <a:gdLst>
                  <a:gd name="T0" fmla="*/ 17 w 42"/>
                  <a:gd name="T1" fmla="*/ 115 h 115"/>
                  <a:gd name="T2" fmla="*/ 19 w 42"/>
                  <a:gd name="T3" fmla="*/ 92 h 115"/>
                  <a:gd name="T4" fmla="*/ 2 w 42"/>
                  <a:gd name="T5" fmla="*/ 69 h 115"/>
                  <a:gd name="T6" fmla="*/ 42 w 42"/>
                  <a:gd name="T7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15">
                    <a:moveTo>
                      <a:pt x="17" y="115"/>
                    </a:moveTo>
                    <a:cubicBezTo>
                      <a:pt x="19" y="92"/>
                      <a:pt x="19" y="92"/>
                      <a:pt x="19" y="92"/>
                    </a:cubicBezTo>
                    <a:cubicBezTo>
                      <a:pt x="19" y="92"/>
                      <a:pt x="0" y="87"/>
                      <a:pt x="2" y="69"/>
                    </a:cubicBez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7" name="Freeform 77"/>
              <p:cNvSpPr>
                <a:spLocks/>
              </p:cNvSpPr>
              <p:nvPr/>
            </p:nvSpPr>
            <p:spPr bwMode="auto">
              <a:xfrm>
                <a:off x="2503488" y="1641475"/>
                <a:ext cx="158750" cy="144462"/>
              </a:xfrm>
              <a:custGeom>
                <a:avLst/>
                <a:gdLst>
                  <a:gd name="T0" fmla="*/ 50 w 90"/>
                  <a:gd name="T1" fmla="*/ 0 h 77"/>
                  <a:gd name="T2" fmla="*/ 90 w 90"/>
                  <a:gd name="T3" fmla="*/ 77 h 77"/>
                  <a:gd name="T4" fmla="*/ 0 w 90"/>
                  <a:gd name="T5" fmla="*/ 77 h 77"/>
                  <a:gd name="T6" fmla="*/ 58 w 90"/>
                  <a:gd name="T7" fmla="*/ 59 h 77"/>
                  <a:gd name="T8" fmla="*/ 28 w 90"/>
                  <a:gd name="T9" fmla="*/ 12 h 77"/>
                  <a:gd name="T10" fmla="*/ 40 w 90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7">
                    <a:moveTo>
                      <a:pt x="50" y="0"/>
                    </a:moveTo>
                    <a:cubicBezTo>
                      <a:pt x="90" y="77"/>
                      <a:pt x="90" y="77"/>
                      <a:pt x="90" y="7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58" y="59"/>
                      <a:pt x="58" y="59"/>
                      <a:pt x="58" y="59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8" y="12"/>
                      <a:pt x="26" y="5"/>
                      <a:pt x="40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8" name="Line 78"/>
              <p:cNvSpPr>
                <a:spLocks noChangeShapeType="1"/>
              </p:cNvSpPr>
              <p:nvPr/>
            </p:nvSpPr>
            <p:spPr bwMode="auto">
              <a:xfrm>
                <a:off x="2489200" y="1519238"/>
                <a:ext cx="6350" cy="52387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9" name="Freeform 79"/>
              <p:cNvSpPr>
                <a:spLocks/>
              </p:cNvSpPr>
              <p:nvPr/>
            </p:nvSpPr>
            <p:spPr bwMode="auto">
              <a:xfrm>
                <a:off x="2474913" y="1498600"/>
                <a:ext cx="58737" cy="142875"/>
              </a:xfrm>
              <a:custGeom>
                <a:avLst/>
                <a:gdLst>
                  <a:gd name="T0" fmla="*/ 0 w 37"/>
                  <a:gd name="T1" fmla="*/ 90 h 90"/>
                  <a:gd name="T2" fmla="*/ 37 w 37"/>
                  <a:gd name="T3" fmla="*/ 41 h 90"/>
                  <a:gd name="T4" fmla="*/ 31 w 37"/>
                  <a:gd name="T5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" h="90">
                    <a:moveTo>
                      <a:pt x="0" y="90"/>
                    </a:moveTo>
                    <a:lnTo>
                      <a:pt x="37" y="41"/>
                    </a:lnTo>
                    <a:lnTo>
                      <a:pt x="31" y="0"/>
                    </a:ln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0" name="Freeform 80"/>
              <p:cNvSpPr>
                <a:spLocks/>
              </p:cNvSpPr>
              <p:nvPr/>
            </p:nvSpPr>
            <p:spPr bwMode="auto">
              <a:xfrm>
                <a:off x="2422525" y="1531938"/>
                <a:ext cx="68262" cy="111125"/>
              </a:xfrm>
              <a:custGeom>
                <a:avLst/>
                <a:gdLst>
                  <a:gd name="T0" fmla="*/ 39 w 39"/>
                  <a:gd name="T1" fmla="*/ 0 h 60"/>
                  <a:gd name="T2" fmla="*/ 19 w 39"/>
                  <a:gd name="T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9" h="60">
                    <a:moveTo>
                      <a:pt x="39" y="0"/>
                    </a:moveTo>
                    <a:cubicBezTo>
                      <a:pt x="39" y="0"/>
                      <a:pt x="0" y="23"/>
                      <a:pt x="19" y="6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1" name="Freeform 81"/>
              <p:cNvSpPr>
                <a:spLocks/>
              </p:cNvSpPr>
              <p:nvPr/>
            </p:nvSpPr>
            <p:spPr bwMode="auto">
              <a:xfrm>
                <a:off x="2438400" y="1403350"/>
                <a:ext cx="109537" cy="74612"/>
              </a:xfrm>
              <a:custGeom>
                <a:avLst/>
                <a:gdLst>
                  <a:gd name="T0" fmla="*/ 0 w 62"/>
                  <a:gd name="T1" fmla="*/ 0 h 40"/>
                  <a:gd name="T2" fmla="*/ 62 w 62"/>
                  <a:gd name="T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2" h="40">
                    <a:moveTo>
                      <a:pt x="0" y="0"/>
                    </a:moveTo>
                    <a:cubicBezTo>
                      <a:pt x="0" y="0"/>
                      <a:pt x="37" y="9"/>
                      <a:pt x="62" y="4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2" name="Freeform 82"/>
              <p:cNvSpPr>
                <a:spLocks/>
              </p:cNvSpPr>
              <p:nvPr/>
            </p:nvSpPr>
            <p:spPr bwMode="auto">
              <a:xfrm>
                <a:off x="2520950" y="1468438"/>
                <a:ext cx="17462" cy="20637"/>
              </a:xfrm>
              <a:custGeom>
                <a:avLst/>
                <a:gdLst>
                  <a:gd name="T0" fmla="*/ 10 w 10"/>
                  <a:gd name="T1" fmla="*/ 0 h 11"/>
                  <a:gd name="T2" fmla="*/ 0 w 10"/>
                  <a:gd name="T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0" h="11">
                    <a:moveTo>
                      <a:pt x="10" y="0"/>
                    </a:moveTo>
                    <a:cubicBezTo>
                      <a:pt x="10" y="0"/>
                      <a:pt x="10" y="10"/>
                      <a:pt x="0" y="11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3" name="Freeform 84"/>
              <p:cNvSpPr>
                <a:spLocks/>
              </p:cNvSpPr>
              <p:nvPr/>
            </p:nvSpPr>
            <p:spPr bwMode="auto">
              <a:xfrm>
                <a:off x="2290763" y="1736725"/>
                <a:ext cx="165100" cy="33337"/>
              </a:xfrm>
              <a:custGeom>
                <a:avLst/>
                <a:gdLst>
                  <a:gd name="T0" fmla="*/ 93 w 93"/>
                  <a:gd name="T1" fmla="*/ 15 h 18"/>
                  <a:gd name="T2" fmla="*/ 44 w 93"/>
                  <a:gd name="T3" fmla="*/ 11 h 18"/>
                  <a:gd name="T4" fmla="*/ 22 w 93"/>
                  <a:gd name="T5" fmla="*/ 0 h 18"/>
                  <a:gd name="T6" fmla="*/ 1 w 93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3" h="18">
                    <a:moveTo>
                      <a:pt x="93" y="15"/>
                    </a:moveTo>
                    <a:cubicBezTo>
                      <a:pt x="44" y="11"/>
                      <a:pt x="44" y="11"/>
                      <a:pt x="44" y="11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0" y="0"/>
                      <a:pt x="1" y="18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25" name="Groupe 24"/>
          <p:cNvGrpSpPr/>
          <p:nvPr/>
        </p:nvGrpSpPr>
        <p:grpSpPr>
          <a:xfrm>
            <a:off x="5969599" y="4740738"/>
            <a:ext cx="147832" cy="130916"/>
            <a:chOff x="5969599" y="4343508"/>
            <a:chExt cx="252172" cy="223317"/>
          </a:xfrm>
        </p:grpSpPr>
        <p:sp>
          <p:nvSpPr>
            <p:cNvPr id="184" name="Freeform 14"/>
            <p:cNvSpPr>
              <a:spLocks/>
            </p:cNvSpPr>
            <p:nvPr/>
          </p:nvSpPr>
          <p:spPr bwMode="auto">
            <a:xfrm>
              <a:off x="5969599" y="4348526"/>
              <a:ext cx="218299" cy="218299"/>
            </a:xfrm>
            <a:custGeom>
              <a:avLst/>
              <a:gdLst>
                <a:gd name="T0" fmla="*/ 86 w 86"/>
                <a:gd name="T1" fmla="*/ 34 h 86"/>
                <a:gd name="T2" fmla="*/ 86 w 86"/>
                <a:gd name="T3" fmla="*/ 75 h 86"/>
                <a:gd name="T4" fmla="*/ 75 w 86"/>
                <a:gd name="T5" fmla="*/ 86 h 86"/>
                <a:gd name="T6" fmla="*/ 11 w 86"/>
                <a:gd name="T7" fmla="*/ 86 h 86"/>
                <a:gd name="T8" fmla="*/ 0 w 86"/>
                <a:gd name="T9" fmla="*/ 75 h 86"/>
                <a:gd name="T10" fmla="*/ 0 w 86"/>
                <a:gd name="T11" fmla="*/ 11 h 86"/>
                <a:gd name="T12" fmla="*/ 11 w 86"/>
                <a:gd name="T13" fmla="*/ 0 h 86"/>
                <a:gd name="T14" fmla="*/ 75 w 86"/>
                <a:gd name="T1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86">
                  <a:moveTo>
                    <a:pt x="86" y="34"/>
                  </a:moveTo>
                  <a:cubicBezTo>
                    <a:pt x="86" y="75"/>
                    <a:pt x="86" y="75"/>
                    <a:pt x="86" y="75"/>
                  </a:cubicBezTo>
                  <a:cubicBezTo>
                    <a:pt x="86" y="81"/>
                    <a:pt x="81" y="86"/>
                    <a:pt x="75" y="86"/>
                  </a:cubicBezTo>
                  <a:cubicBezTo>
                    <a:pt x="11" y="86"/>
                    <a:pt x="11" y="86"/>
                    <a:pt x="11" y="86"/>
                  </a:cubicBezTo>
                  <a:cubicBezTo>
                    <a:pt x="5" y="86"/>
                    <a:pt x="0" y="81"/>
                    <a:pt x="0" y="7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75" y="0"/>
                    <a:pt x="75" y="0"/>
                    <a:pt x="75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latin typeface="+mj-lt"/>
              </a:endParaRPr>
            </a:p>
          </p:txBody>
        </p:sp>
        <p:sp>
          <p:nvSpPr>
            <p:cNvPr id="185" name="Freeform 15"/>
            <p:cNvSpPr>
              <a:spLocks/>
            </p:cNvSpPr>
            <p:nvPr/>
          </p:nvSpPr>
          <p:spPr bwMode="auto">
            <a:xfrm>
              <a:off x="6007237" y="4343508"/>
              <a:ext cx="214534" cy="148042"/>
            </a:xfrm>
            <a:custGeom>
              <a:avLst/>
              <a:gdLst>
                <a:gd name="T0" fmla="*/ 171 w 171"/>
                <a:gd name="T1" fmla="*/ 0 h 118"/>
                <a:gd name="T2" fmla="*/ 53 w 171"/>
                <a:gd name="T3" fmla="*/ 118 h 118"/>
                <a:gd name="T4" fmla="*/ 0 w 171"/>
                <a:gd name="T5" fmla="*/ 6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" h="118">
                  <a:moveTo>
                    <a:pt x="171" y="0"/>
                  </a:moveTo>
                  <a:lnTo>
                    <a:pt x="53" y="118"/>
                  </a:lnTo>
                  <a:lnTo>
                    <a:pt x="0" y="67"/>
                  </a:ln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latin typeface="+mj-lt"/>
              </a:endParaRPr>
            </a:p>
          </p:txBody>
        </p:sp>
      </p:grpSp>
      <p:sp>
        <p:nvSpPr>
          <p:cNvPr id="27" name="Rectangle à coins arrondis 26"/>
          <p:cNvSpPr/>
          <p:nvPr/>
        </p:nvSpPr>
        <p:spPr>
          <a:xfrm>
            <a:off x="5966898" y="4918020"/>
            <a:ext cx="128122" cy="128122"/>
          </a:xfrm>
          <a:prstGeom prst="roundRect">
            <a:avLst/>
          </a:prstGeom>
          <a:noFill/>
          <a:ln w="9525" cap="rnd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7" name="Rectangle à coins arrondis 186"/>
          <p:cNvSpPr/>
          <p:nvPr/>
        </p:nvSpPr>
        <p:spPr>
          <a:xfrm>
            <a:off x="5966898" y="4575059"/>
            <a:ext cx="128122" cy="128122"/>
          </a:xfrm>
          <a:prstGeom prst="roundRect">
            <a:avLst/>
          </a:prstGeom>
          <a:noFill/>
          <a:ln w="9525" cap="rnd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997347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233363" y="0"/>
            <a:ext cx="1328737" cy="495383"/>
            <a:chOff x="233363" y="0"/>
            <a:chExt cx="1328737" cy="495383"/>
          </a:xfrm>
        </p:grpSpPr>
        <p:sp>
          <p:nvSpPr>
            <p:cNvPr id="7" name="Rectangle 6"/>
            <p:cNvSpPr/>
            <p:nvPr/>
          </p:nvSpPr>
          <p:spPr>
            <a:xfrm>
              <a:off x="233363" y="0"/>
              <a:ext cx="93335" cy="4953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2">
              <a:grayscl/>
            </a:blip>
            <a:srcRect l="6237"/>
            <a:stretch/>
          </p:blipFill>
          <p:spPr>
            <a:xfrm>
              <a:off x="307648" y="1180"/>
              <a:ext cx="1254452" cy="494203"/>
            </a:xfrm>
            <a:prstGeom prst="rect">
              <a:avLst/>
            </a:prstGeom>
          </p:spPr>
        </p:pic>
      </p:grp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</a:rPr>
              <a:t>L</a:t>
            </a:r>
            <a:r>
              <a:rPr lang="fr-FR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e tableau comparatif suivant vous aidera à vous positionner sur l’une des 3 capsules d’approfondissement</a:t>
            </a:r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Les formations Cahier de </a:t>
            </a:r>
            <a:r>
              <a:rPr lang="fr-FR" dirty="0" smtClean="0"/>
              <a:t>Recettes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006" y="1474509"/>
            <a:ext cx="6680894" cy="490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6150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6228F19-C875-4C20-A4DD-F8B74D82420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01973" y="1631693"/>
          <a:ext cx="8284791" cy="3344570"/>
        </p:xfrm>
        <a:graphic>
          <a:graphicData uri="http://schemas.openxmlformats.org/drawingml/2006/table">
            <a:tbl>
              <a:tblPr firstRow="1" bandRow="1"/>
              <a:tblGrid>
                <a:gridCol w="162273">
                  <a:extLst>
                    <a:ext uri="{9D8B030D-6E8A-4147-A177-3AD203B41FA5}">
                      <a16:colId xmlns:a16="http://schemas.microsoft.com/office/drawing/2014/main" val="942594365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4147604252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1657771584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2672842878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970075870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4040956376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4244555932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2322556472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1748005088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2105831431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2023046371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3166469968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1974707468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3016356461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3172963976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331003197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967085399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769790649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2919564015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3036629170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2632171146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3643519009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3314687644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3398200892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3380423938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3406517094"/>
                    </a:ext>
                  </a:extLst>
                </a:gridCol>
                <a:gridCol w="158400">
                  <a:extLst>
                    <a:ext uri="{9D8B030D-6E8A-4147-A177-3AD203B41FA5}">
                      <a16:colId xmlns:a16="http://schemas.microsoft.com/office/drawing/2014/main" val="1813101055"/>
                    </a:ext>
                  </a:extLst>
                </a:gridCol>
                <a:gridCol w="158400">
                  <a:extLst>
                    <a:ext uri="{9D8B030D-6E8A-4147-A177-3AD203B41FA5}">
                      <a16:colId xmlns:a16="http://schemas.microsoft.com/office/drawing/2014/main" val="2921922142"/>
                    </a:ext>
                  </a:extLst>
                </a:gridCol>
                <a:gridCol w="158400">
                  <a:extLst>
                    <a:ext uri="{9D8B030D-6E8A-4147-A177-3AD203B41FA5}">
                      <a16:colId xmlns:a16="http://schemas.microsoft.com/office/drawing/2014/main" val="3893137022"/>
                    </a:ext>
                  </a:extLst>
                </a:gridCol>
                <a:gridCol w="158400">
                  <a:extLst>
                    <a:ext uri="{9D8B030D-6E8A-4147-A177-3AD203B41FA5}">
                      <a16:colId xmlns:a16="http://schemas.microsoft.com/office/drawing/2014/main" val="953490782"/>
                    </a:ext>
                  </a:extLst>
                </a:gridCol>
                <a:gridCol w="158400">
                  <a:extLst>
                    <a:ext uri="{9D8B030D-6E8A-4147-A177-3AD203B41FA5}">
                      <a16:colId xmlns:a16="http://schemas.microsoft.com/office/drawing/2014/main" val="2107705441"/>
                    </a:ext>
                  </a:extLst>
                </a:gridCol>
                <a:gridCol w="158400">
                  <a:extLst>
                    <a:ext uri="{9D8B030D-6E8A-4147-A177-3AD203B41FA5}">
                      <a16:colId xmlns:a16="http://schemas.microsoft.com/office/drawing/2014/main" val="2240409225"/>
                    </a:ext>
                  </a:extLst>
                </a:gridCol>
                <a:gridCol w="158400">
                  <a:extLst>
                    <a:ext uri="{9D8B030D-6E8A-4147-A177-3AD203B41FA5}">
                      <a16:colId xmlns:a16="http://schemas.microsoft.com/office/drawing/2014/main" val="3227261192"/>
                    </a:ext>
                  </a:extLst>
                </a:gridCol>
                <a:gridCol w="158400">
                  <a:extLst>
                    <a:ext uri="{9D8B030D-6E8A-4147-A177-3AD203B41FA5}">
                      <a16:colId xmlns:a16="http://schemas.microsoft.com/office/drawing/2014/main" val="4272094376"/>
                    </a:ext>
                  </a:extLst>
                </a:gridCol>
                <a:gridCol w="158400">
                  <a:extLst>
                    <a:ext uri="{9D8B030D-6E8A-4147-A177-3AD203B41FA5}">
                      <a16:colId xmlns:a16="http://schemas.microsoft.com/office/drawing/2014/main" val="4211891868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2338430963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3322748791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489150803"/>
                    </a:ext>
                  </a:extLst>
                </a:gridCol>
                <a:gridCol w="207090">
                  <a:extLst>
                    <a:ext uri="{9D8B030D-6E8A-4147-A177-3AD203B41FA5}">
                      <a16:colId xmlns:a16="http://schemas.microsoft.com/office/drawing/2014/main" val="1394752306"/>
                    </a:ext>
                  </a:extLst>
                </a:gridCol>
                <a:gridCol w="162000">
                  <a:extLst>
                    <a:ext uri="{9D8B030D-6E8A-4147-A177-3AD203B41FA5}">
                      <a16:colId xmlns:a16="http://schemas.microsoft.com/office/drawing/2014/main" val="2681049993"/>
                    </a:ext>
                  </a:extLst>
                </a:gridCol>
                <a:gridCol w="162000">
                  <a:extLst>
                    <a:ext uri="{9D8B030D-6E8A-4147-A177-3AD203B41FA5}">
                      <a16:colId xmlns:a16="http://schemas.microsoft.com/office/drawing/2014/main" val="2065281673"/>
                    </a:ext>
                  </a:extLst>
                </a:gridCol>
                <a:gridCol w="162000">
                  <a:extLst>
                    <a:ext uri="{9D8B030D-6E8A-4147-A177-3AD203B41FA5}">
                      <a16:colId xmlns:a16="http://schemas.microsoft.com/office/drawing/2014/main" val="107161635"/>
                    </a:ext>
                  </a:extLst>
                </a:gridCol>
                <a:gridCol w="162000">
                  <a:extLst>
                    <a:ext uri="{9D8B030D-6E8A-4147-A177-3AD203B41FA5}">
                      <a16:colId xmlns:a16="http://schemas.microsoft.com/office/drawing/2014/main" val="3541645604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3910160378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2760483154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4207354531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843992204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1444908162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1982597609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2789359100"/>
                    </a:ext>
                  </a:extLst>
                </a:gridCol>
                <a:gridCol w="162273">
                  <a:extLst>
                    <a:ext uri="{9D8B030D-6E8A-4147-A177-3AD203B41FA5}">
                      <a16:colId xmlns:a16="http://schemas.microsoft.com/office/drawing/2014/main" val="322103962"/>
                    </a:ext>
                  </a:extLst>
                </a:gridCol>
              </a:tblGrid>
              <a:tr h="189354">
                <a:tc gridSpan="5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Narrow" panose="020B0606020202030204" pitchFamily="34" charset="0"/>
                          <a:cs typeface="Segoe UI Light" panose="020B0502040204020203" pitchFamily="34" charset="0"/>
                        </a:rPr>
                        <a:t>2021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511463"/>
                  </a:ext>
                </a:extLst>
              </a:tr>
              <a:tr h="189354"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cs typeface="Segoe UI Light" panose="020B0502040204020203" pitchFamily="34" charset="0"/>
                        </a:rPr>
                        <a:t>Janvier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cs typeface="Segoe UI Light" panose="020B0502040204020203" pitchFamily="34" charset="0"/>
                        </a:rPr>
                        <a:t>Février</a:t>
                      </a:r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cs typeface="Segoe UI Light" panose="020B0502040204020203" pitchFamily="34" charset="0"/>
                        </a:rPr>
                        <a:t>Mars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cs typeface="Segoe UI Light" panose="020B0502040204020203" pitchFamily="34" charset="0"/>
                        </a:rPr>
                        <a:t>Avril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cs typeface="Segoe UI Light" panose="020B0502040204020203" pitchFamily="34" charset="0"/>
                        </a:rPr>
                        <a:t>Mai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cs typeface="Segoe UI Light" panose="020B0502040204020203" pitchFamily="34" charset="0"/>
                        </a:rPr>
                        <a:t>Juin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cs typeface="Segoe UI Light" panose="020B0502040204020203" pitchFamily="34" charset="0"/>
                        </a:rPr>
                        <a:t>Juillet</a:t>
                      </a:r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cs typeface="Segoe UI Light" panose="020B0502040204020203" pitchFamily="34" charset="0"/>
                        </a:rPr>
                        <a:t>Août</a:t>
                      </a:r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cs typeface="Segoe UI Light" panose="020B0502040204020203" pitchFamily="34" charset="0"/>
                        </a:rPr>
                        <a:t>Sept.</a:t>
                      </a:r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cs typeface="Segoe UI Light" panose="020B0502040204020203" pitchFamily="34" charset="0"/>
                        </a:rPr>
                        <a:t>Octobre</a:t>
                      </a:r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cs typeface="Segoe UI Light" panose="020B0502040204020203" pitchFamily="34" charset="0"/>
                        </a:rPr>
                        <a:t>Novembre</a:t>
                      </a:r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cs typeface="Segoe UI Light" panose="020B0502040204020203" pitchFamily="34" charset="0"/>
                        </a:rPr>
                        <a:t>Décembre</a:t>
                      </a:r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286258"/>
                  </a:ext>
                </a:extLst>
              </a:tr>
              <a:tr h="2210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7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7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7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3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7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4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5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7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6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7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7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7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8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7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9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7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10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7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11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7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12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7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13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7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14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7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15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7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16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7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17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18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7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19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7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20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7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21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7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22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7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23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7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24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7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25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7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26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27</a:t>
                      </a:r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28</a:t>
                      </a:r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29</a:t>
                      </a:r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30</a:t>
                      </a:r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31</a:t>
                      </a:r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32</a:t>
                      </a:r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33</a:t>
                      </a:r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34</a:t>
                      </a:r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35</a:t>
                      </a:r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36</a:t>
                      </a:r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37</a:t>
                      </a:r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38</a:t>
                      </a:r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39</a:t>
                      </a:r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40</a:t>
                      </a:r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41</a:t>
                      </a:r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42</a:t>
                      </a:r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43</a:t>
                      </a:r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44</a:t>
                      </a:r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45</a:t>
                      </a:r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46</a:t>
                      </a:r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48</a:t>
                      </a:r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49</a:t>
                      </a:r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50</a:t>
                      </a:r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51</a:t>
                      </a:r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52</a:t>
                      </a:r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7451381"/>
                  </a:ext>
                </a:extLst>
              </a:tr>
              <a:tr h="26602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endParaRPr lang="fr-FR" sz="700" kern="1200" dirty="0">
                        <a:solidFill>
                          <a:schemeClr val="dk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1090730"/>
                  </a:ext>
                </a:extLst>
              </a:tr>
            </a:tbl>
          </a:graphicData>
        </a:graphic>
      </p:graphicFrame>
      <p:grpSp>
        <p:nvGrpSpPr>
          <p:cNvPr id="26" name="Groupe 25"/>
          <p:cNvGrpSpPr/>
          <p:nvPr/>
        </p:nvGrpSpPr>
        <p:grpSpPr>
          <a:xfrm>
            <a:off x="233363" y="0"/>
            <a:ext cx="1328737" cy="495383"/>
            <a:chOff x="233363" y="0"/>
            <a:chExt cx="1328737" cy="495383"/>
          </a:xfrm>
        </p:grpSpPr>
        <p:sp>
          <p:nvSpPr>
            <p:cNvPr id="27" name="Rectangle 26"/>
            <p:cNvSpPr/>
            <p:nvPr/>
          </p:nvSpPr>
          <p:spPr>
            <a:xfrm>
              <a:off x="233363" y="0"/>
              <a:ext cx="93335" cy="4953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8" name="Image 27"/>
            <p:cNvPicPr>
              <a:picLocks noChangeAspect="1"/>
            </p:cNvPicPr>
            <p:nvPr/>
          </p:nvPicPr>
          <p:blipFill rotWithShape="1">
            <a:blip r:embed="rId2">
              <a:grayscl/>
            </a:blip>
            <a:srcRect l="6237"/>
            <a:stretch/>
          </p:blipFill>
          <p:spPr>
            <a:xfrm>
              <a:off x="307648" y="1180"/>
              <a:ext cx="1254452" cy="494203"/>
            </a:xfrm>
            <a:prstGeom prst="rect">
              <a:avLst/>
            </a:prstGeom>
          </p:spPr>
        </p:pic>
      </p:grpSp>
      <p:sp>
        <p:nvSpPr>
          <p:cNvPr id="32" name="Espace réservé du contenu 31"/>
          <p:cNvSpPr>
            <a:spLocks noGrp="1"/>
          </p:cNvSpPr>
          <p:nvPr>
            <p:ph idx="1"/>
          </p:nvPr>
        </p:nvSpPr>
        <p:spPr>
          <a:xfrm>
            <a:off x="521494" y="5265612"/>
            <a:ext cx="8265270" cy="916894"/>
          </a:xfrm>
        </p:spPr>
        <p:txBody>
          <a:bodyPr>
            <a:noAutofit/>
          </a:bodyPr>
          <a:lstStyle/>
          <a:p>
            <a:r>
              <a:rPr lang="fr-FR" dirty="0" smtClean="0"/>
              <a:t>Des </a:t>
            </a:r>
            <a:r>
              <a:rPr lang="fr-FR" b="1" dirty="0" smtClean="0"/>
              <a:t>informations pratiques et logistiques </a:t>
            </a:r>
            <a:r>
              <a:rPr lang="fr-FR" dirty="0" smtClean="0"/>
              <a:t>ainsi que les </a:t>
            </a:r>
            <a:r>
              <a:rPr lang="fr-FR" b="1" dirty="0" smtClean="0"/>
              <a:t>convocations</a:t>
            </a:r>
            <a:r>
              <a:rPr lang="fr-FR" dirty="0" smtClean="0"/>
              <a:t> vous seront envoyées </a:t>
            </a:r>
            <a:r>
              <a:rPr lang="fr-FR" b="1" dirty="0" smtClean="0"/>
              <a:t>par email au fil de l’eau</a:t>
            </a:r>
            <a:r>
              <a:rPr lang="fr-FR" dirty="0" smtClean="0"/>
              <a:t> par le service Formation.</a:t>
            </a:r>
          </a:p>
          <a:p>
            <a:r>
              <a:rPr lang="fr-FR" dirty="0"/>
              <a:t>Nous vous remercions de nous signaler en avance tout problème vous empêchant d’être présent à cette/ces </a:t>
            </a:r>
            <a:r>
              <a:rPr lang="fr-FR" dirty="0" smtClean="0"/>
              <a:t>formations. Vos </a:t>
            </a:r>
            <a:r>
              <a:rPr lang="fr-FR" dirty="0"/>
              <a:t>interlocutrices Formation </a:t>
            </a:r>
            <a:r>
              <a:rPr lang="fr-FR" dirty="0" smtClean="0"/>
              <a:t>sont</a:t>
            </a:r>
            <a:r>
              <a:rPr lang="fr-FR" dirty="0"/>
              <a:t> : </a:t>
            </a:r>
            <a:r>
              <a:rPr lang="fr-FR" b="1" dirty="0"/>
              <a:t>Véronique PEREIRA </a:t>
            </a:r>
            <a:r>
              <a:rPr lang="fr-FR" dirty="0"/>
              <a:t>ou </a:t>
            </a:r>
            <a:r>
              <a:rPr lang="fr-FR" b="1" dirty="0"/>
              <a:t>Sylvie </a:t>
            </a:r>
            <a:r>
              <a:rPr lang="fr-FR" b="1" dirty="0" smtClean="0"/>
              <a:t>CHEVALLIER</a:t>
            </a:r>
            <a:endParaRPr lang="fr-FR" b="1" dirty="0"/>
          </a:p>
        </p:txBody>
      </p:sp>
      <p:sp>
        <p:nvSpPr>
          <p:cNvPr id="33" name="Espace réservé du texte 3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Les trois temps de formation seront déployés par </a:t>
            </a:r>
            <a:r>
              <a:rPr lang="fr-FR" dirty="0"/>
              <a:t>Direction </a:t>
            </a:r>
            <a:r>
              <a:rPr lang="fr-FR" dirty="0" smtClean="0"/>
              <a:t>Régionale selon le planning suivant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smtClean="0"/>
              <a:t>Les formations Cahier de Recettes</a:t>
            </a:r>
            <a:endParaRPr lang="fr-FR" dirty="0"/>
          </a:p>
        </p:txBody>
      </p:sp>
      <p:sp>
        <p:nvSpPr>
          <p:cNvPr id="7" name="Pentagone 6"/>
          <p:cNvSpPr/>
          <p:nvPr/>
        </p:nvSpPr>
        <p:spPr>
          <a:xfrm>
            <a:off x="1946807" y="2414650"/>
            <a:ext cx="2902933" cy="288000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1050" b="1" dirty="0">
                <a:solidFill>
                  <a:prstClr val="white"/>
                </a:solidFill>
                <a:latin typeface="Calibri"/>
              </a:rPr>
              <a:t>Formation socle (ateliers théâtre)</a:t>
            </a:r>
          </a:p>
        </p:txBody>
      </p:sp>
      <p:sp>
        <p:nvSpPr>
          <p:cNvPr id="8" name="Pentagone 7"/>
          <p:cNvSpPr/>
          <p:nvPr/>
        </p:nvSpPr>
        <p:spPr>
          <a:xfrm>
            <a:off x="3441599" y="4196323"/>
            <a:ext cx="4004230" cy="272623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1050" b="1" dirty="0">
                <a:solidFill>
                  <a:prstClr val="white"/>
                </a:solidFill>
                <a:latin typeface="Calibri"/>
              </a:rPr>
              <a:t>Capsules approfondissement</a:t>
            </a:r>
          </a:p>
        </p:txBody>
      </p:sp>
      <p:sp>
        <p:nvSpPr>
          <p:cNvPr id="9" name="Pentagone 8"/>
          <p:cNvSpPr/>
          <p:nvPr/>
        </p:nvSpPr>
        <p:spPr>
          <a:xfrm>
            <a:off x="2163267" y="4527100"/>
            <a:ext cx="998086" cy="288000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1000" b="1" dirty="0">
                <a:solidFill>
                  <a:prstClr val="white"/>
                </a:solidFill>
                <a:latin typeface="Calibri"/>
              </a:rPr>
              <a:t>Formation </a:t>
            </a:r>
            <a:br>
              <a:rPr lang="fr-FR" sz="1000" b="1" dirty="0">
                <a:solidFill>
                  <a:prstClr val="white"/>
                </a:solidFill>
                <a:latin typeface="Calibri"/>
              </a:rPr>
            </a:br>
            <a:r>
              <a:rPr lang="fr-FR" sz="1000" b="1" dirty="0">
                <a:solidFill>
                  <a:prstClr val="white"/>
                </a:solidFill>
                <a:latin typeface="Calibri"/>
              </a:rPr>
              <a:t>Top Chef</a:t>
            </a:r>
            <a:endParaRPr lang="fr-FR" sz="9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Pentagone 9"/>
          <p:cNvSpPr/>
          <p:nvPr/>
        </p:nvSpPr>
        <p:spPr>
          <a:xfrm>
            <a:off x="3441599" y="4540191"/>
            <a:ext cx="5335369" cy="261818"/>
          </a:xfrm>
          <a:prstGeom prst="homePlate">
            <a:avLst/>
          </a:prstGeom>
          <a:noFill/>
          <a:ln w="952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fr-FR" sz="1050" b="1" dirty="0">
                <a:solidFill>
                  <a:srgbClr val="C31632"/>
                </a:solidFill>
                <a:latin typeface="Calibri"/>
              </a:rPr>
              <a:t>Ancrage des pratiques (films </a:t>
            </a:r>
            <a:r>
              <a:rPr lang="fr-FR" sz="1050" b="1" dirty="0" smtClean="0">
                <a:solidFill>
                  <a:srgbClr val="C31632"/>
                </a:solidFill>
                <a:latin typeface="Calibri"/>
              </a:rPr>
              <a:t>pédagogiques)</a:t>
            </a:r>
            <a:endParaRPr lang="fr-FR" sz="1050" b="1" dirty="0">
              <a:solidFill>
                <a:srgbClr val="C31632"/>
              </a:solidFill>
              <a:latin typeface="Calibri"/>
            </a:endParaRPr>
          </a:p>
        </p:txBody>
      </p:sp>
      <p:sp>
        <p:nvSpPr>
          <p:cNvPr id="11" name="Pentagone 10"/>
          <p:cNvSpPr/>
          <p:nvPr/>
        </p:nvSpPr>
        <p:spPr>
          <a:xfrm>
            <a:off x="3622766" y="3095880"/>
            <a:ext cx="1226830" cy="288000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9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Pentagone 11"/>
          <p:cNvSpPr/>
          <p:nvPr/>
        </p:nvSpPr>
        <p:spPr>
          <a:xfrm>
            <a:off x="1957288" y="2765789"/>
            <a:ext cx="1915031" cy="288000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9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Pentagone 12"/>
          <p:cNvSpPr/>
          <p:nvPr/>
        </p:nvSpPr>
        <p:spPr>
          <a:xfrm>
            <a:off x="1957287" y="3095880"/>
            <a:ext cx="1728000" cy="288000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9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Pentagone 13"/>
          <p:cNvSpPr/>
          <p:nvPr/>
        </p:nvSpPr>
        <p:spPr>
          <a:xfrm>
            <a:off x="4070483" y="2767728"/>
            <a:ext cx="779256" cy="288000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9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entagone 14"/>
          <p:cNvSpPr/>
          <p:nvPr/>
        </p:nvSpPr>
        <p:spPr>
          <a:xfrm>
            <a:off x="1957288" y="3429300"/>
            <a:ext cx="831684" cy="288000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Pentagone 15"/>
          <p:cNvSpPr/>
          <p:nvPr/>
        </p:nvSpPr>
        <p:spPr>
          <a:xfrm>
            <a:off x="2610085" y="3752184"/>
            <a:ext cx="2223290" cy="288000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9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5681384" y="4976263"/>
            <a:ext cx="318548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fr-FR" sz="7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Aucune session de formation n’est planifiée pendant les vacances scolaires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794887" y="3405685"/>
            <a:ext cx="10496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AUBE - HTE MARNE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24699" y="2727623"/>
            <a:ext cx="18248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fr-FR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MEURTHE-ET- </a:t>
            </a:r>
            <a:br>
              <a:rPr lang="fr-FR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MOSELLE MEUSE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418843" y="3115513"/>
            <a:ext cx="74251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>
              <a:defRPr/>
            </a:pPr>
            <a:r>
              <a:rPr lang="fr-FR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BAS-RHIN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912846" y="3115513"/>
            <a:ext cx="67197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>
              <a:defRPr/>
            </a:pPr>
            <a:r>
              <a:rPr lang="fr-FR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VOSGES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000357" y="2796312"/>
            <a:ext cx="84938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defRPr/>
            </a:pPr>
            <a:r>
              <a:rPr lang="fr-FR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HAUT-RHIN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996083" y="3790877"/>
            <a:ext cx="135806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>
              <a:defRPr/>
            </a:pPr>
            <a:r>
              <a:rPr lang="fr-FR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MARNE - ARDENNES</a:t>
            </a:r>
          </a:p>
        </p:txBody>
      </p:sp>
      <p:sp>
        <p:nvSpPr>
          <p:cNvPr id="24" name="Pentagone 23"/>
          <p:cNvSpPr/>
          <p:nvPr/>
        </p:nvSpPr>
        <p:spPr>
          <a:xfrm>
            <a:off x="2830677" y="3424032"/>
            <a:ext cx="2019062" cy="288000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9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378302" y="3457632"/>
            <a:ext cx="74251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>
              <a:defRPr/>
            </a:pPr>
            <a:r>
              <a:rPr lang="fr-FR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MOSELLE</a:t>
            </a:r>
          </a:p>
        </p:txBody>
      </p:sp>
    </p:spTree>
    <p:extLst>
      <p:ext uri="{BB962C8B-B14F-4D97-AF65-F5344CB8AC3E}">
        <p14:creationId xmlns:p14="http://schemas.microsoft.com/office/powerpoint/2010/main" val="320094936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purl.org/dc/elements/1.1/"/>
    <ds:schemaRef ds:uri="402bd0e2-1d78-4f7d-9dde-91cd55d66e87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5277</TotalTime>
  <Words>2107</Words>
  <Application>Microsoft Office PowerPoint</Application>
  <PresentationFormat>Affichage à l'écran (4:3)</PresentationFormat>
  <Paragraphs>334</Paragraphs>
  <Slides>25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7" baseType="lpstr">
      <vt:lpstr>Arial</vt:lpstr>
      <vt:lpstr>Arial Black</vt:lpstr>
      <vt:lpstr>Arial Narrow</vt:lpstr>
      <vt:lpstr>Calibri</vt:lpstr>
      <vt:lpstr>Helvetica Neue Medium</vt:lpstr>
      <vt:lpstr>Montserrat Black</vt:lpstr>
      <vt:lpstr>Raleway</vt:lpstr>
      <vt:lpstr>Segoe UI Light</vt:lpstr>
      <vt:lpstr>Times New Roman</vt:lpstr>
      <vt:lpstr>Webdings</vt:lpstr>
      <vt:lpstr>Wingdings</vt:lpstr>
      <vt:lpstr>Thème Office</vt:lpstr>
      <vt:lpstr>Potentiel conso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formations Cahier de Recettes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DOLT Helene [CEGEE]</cp:lastModifiedBy>
  <cp:revision>547</cp:revision>
  <cp:lastPrinted>2021-03-02T15:39:28Z</cp:lastPrinted>
  <dcterms:created xsi:type="dcterms:W3CDTF">2020-06-24T09:20:11Z</dcterms:created>
  <dcterms:modified xsi:type="dcterms:W3CDTF">2021-04-15T16:33:45Z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