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91" r:id="rId6"/>
    <p:sldId id="296" r:id="rId7"/>
    <p:sldId id="294" r:id="rId8"/>
    <p:sldId id="306" r:id="rId9"/>
    <p:sldId id="312" r:id="rId10"/>
    <p:sldId id="307" r:id="rId11"/>
    <p:sldId id="322" r:id="rId12"/>
    <p:sldId id="323" r:id="rId13"/>
    <p:sldId id="321" r:id="rId14"/>
    <p:sldId id="324" r:id="rId15"/>
    <p:sldId id="325" r:id="rId16"/>
    <p:sldId id="308" r:id="rId17"/>
    <p:sldId id="318" r:id="rId18"/>
    <p:sldId id="309" r:id="rId19"/>
    <p:sldId id="292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1921"/>
    <a:srgbClr val="E7302A"/>
    <a:srgbClr val="CC99FF"/>
    <a:srgbClr val="6666FF"/>
    <a:srgbClr val="009999"/>
    <a:srgbClr val="000000"/>
    <a:srgbClr val="FBDCDD"/>
    <a:srgbClr val="C31632"/>
    <a:srgbClr val="EC1B24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88" d="100"/>
          <a:sy n="88" d="100"/>
        </p:scale>
        <p:origin x="10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67-4EF3-B3AA-6DD663EF0666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B5-4F14-9FF2-68E4B734E870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5-4F14-9FF2-68E4B734E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0.40793</cdr:x>
      <cdr:y>0.59161</cdr:y>
    </cdr:from>
    <cdr:to>
      <cdr:x>0.65529</cdr:x>
      <cdr:y>0.77197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358413" y="1362922"/>
          <a:ext cx="823717" cy="415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000" b="1" dirty="0" smtClean="0">
              <a:solidFill>
                <a:schemeClr val="bg1"/>
              </a:solidFill>
            </a:rPr>
            <a:t>87 %</a:t>
          </a:r>
          <a:endParaRPr lang="fr-FR" sz="1100" b="1" dirty="0">
            <a:solidFill>
              <a:schemeClr val="bg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86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articuliers/zoom-jeunes/campagne-jeunes-2020/" TargetMode="External"/><Relationship Id="rId7" Type="http://schemas.openxmlformats.org/officeDocument/2006/relationships/hyperlink" Target="http://commerciaux.celca.caisse-epargne.fr/particuliers/questionnaires-relationnels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s://www.caisse-epargne.fr/grand-est-europe/particuliers/questionnaire-epargne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Questionnaire relationnel Epargne</a:t>
            </a:r>
            <a:endParaRPr lang="fr-FR" dirty="0"/>
          </a:p>
        </p:txBody>
      </p:sp>
      <p:sp>
        <p:nvSpPr>
          <p:cNvPr id="7" name="Titre 3"/>
          <p:cNvSpPr>
            <a:spLocks noGrp="1"/>
          </p:cNvSpPr>
          <p:nvPr>
            <p:ph type="ctrTitle"/>
          </p:nvPr>
        </p:nvSpPr>
        <p:spPr>
          <a:xfrm>
            <a:off x="2120687" y="1758915"/>
            <a:ext cx="5343601" cy="1817320"/>
          </a:xfrm>
          <a:noFill/>
        </p:spPr>
        <p:txBody>
          <a:bodyPr>
            <a:normAutofit fontScale="90000"/>
          </a:bodyPr>
          <a:lstStyle/>
          <a:p>
            <a:r>
              <a:rPr lang="fr-FR" dirty="0" smtClean="0"/>
              <a:t>Questionnaire Relationnel Epargne</a:t>
            </a:r>
            <a:endParaRPr lang="fr-FR" dirty="0"/>
          </a:p>
        </p:txBody>
      </p:sp>
      <p:sp>
        <p:nvSpPr>
          <p:cNvPr id="8" name="Sous-titre 1"/>
          <p:cNvSpPr>
            <a:spLocks noGrp="1"/>
          </p:cNvSpPr>
          <p:nvPr>
            <p:ph type="subTitle" idx="1"/>
          </p:nvPr>
        </p:nvSpPr>
        <p:spPr>
          <a:xfrm>
            <a:off x="2200198" y="4110795"/>
            <a:ext cx="7893700" cy="282887"/>
          </a:xfrm>
        </p:spPr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00198" y="4471687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22 avril 2021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r="422"/>
          <a:stretch/>
        </p:blipFill>
        <p:spPr>
          <a:xfrm>
            <a:off x="7345017" y="966151"/>
            <a:ext cx="4194315" cy="470858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719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Introduction</a:t>
            </a:r>
            <a:endParaRPr lang="fr-FR" sz="20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5365352" y="1801568"/>
            <a:ext cx="5995076" cy="4598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600"/>
              </a:spcAft>
            </a:pPr>
            <a:r>
              <a:rPr lang="fr-FR" b="1" dirty="0" smtClean="0"/>
              <a:t>Dans la continuité de « Dois-je le quitter » pour l’IARD et de « Es-tu bien accompagné ? » pour les jeunes, nous poursuivons l’élargissement de la gamme des questionnaires relationnels.</a:t>
            </a:r>
          </a:p>
          <a:p>
            <a:pPr>
              <a:spcAft>
                <a:spcPts val="1600"/>
              </a:spcAft>
            </a:pPr>
            <a:r>
              <a:rPr lang="fr-FR" dirty="0" smtClean="0"/>
              <a:t>Cette démarche </a:t>
            </a:r>
            <a:r>
              <a:rPr lang="fr-FR" b="1" dirty="0" smtClean="0"/>
              <a:t>100% CEGEE </a:t>
            </a:r>
            <a:r>
              <a:rPr lang="fr-FR" dirty="0" smtClean="0"/>
              <a:t>est très appréciée par nos clients</a:t>
            </a:r>
            <a:r>
              <a:rPr lang="fr-FR" dirty="0"/>
              <a:t> </a:t>
            </a:r>
            <a:r>
              <a:rPr lang="fr-FR" dirty="0" smtClean="0"/>
              <a:t>(en effet </a:t>
            </a:r>
            <a:r>
              <a:rPr lang="fr-FR" b="1" dirty="0" smtClean="0"/>
              <a:t>près de la moitié des questionnaires envoyés par mail ont été ouverts</a:t>
            </a:r>
            <a:r>
              <a:rPr lang="fr-FR" dirty="0" smtClean="0"/>
              <a:t>, ce qui est très supérieur à des taux d’ouvertures classiques).</a:t>
            </a:r>
          </a:p>
          <a:p>
            <a:pPr>
              <a:spcAft>
                <a:spcPts val="1600"/>
              </a:spcAft>
            </a:pPr>
            <a:r>
              <a:rPr lang="fr-FR" dirty="0" smtClean="0"/>
              <a:t>Ces questionnaires relationnels, </a:t>
            </a:r>
            <a:r>
              <a:rPr lang="fr-FR" b="1" dirty="0" smtClean="0"/>
              <a:t>disponibles en papier et en digital</a:t>
            </a:r>
            <a:r>
              <a:rPr lang="fr-FR" dirty="0" smtClean="0"/>
              <a:t>, sont de précieux </a:t>
            </a:r>
            <a:r>
              <a:rPr lang="fr-FR" dirty="0"/>
              <a:t>outils </a:t>
            </a:r>
            <a:r>
              <a:rPr lang="fr-FR" dirty="0" smtClean="0"/>
              <a:t>pour connaitre nos clients et échanger avec eux. 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824232" y="1729932"/>
            <a:ext cx="2971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Dois-je le </a:t>
            </a:r>
            <a:r>
              <a:rPr lang="fr-FR" sz="1700" b="1" dirty="0" smtClean="0">
                <a:solidFill>
                  <a:srgbClr val="C00000"/>
                </a:solidFill>
              </a:rPr>
              <a:t>quitter ?</a:t>
            </a:r>
            <a:endParaRPr lang="fr-FR" sz="17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3464" y="3844895"/>
            <a:ext cx="2901756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Es-tu bien </a:t>
            </a:r>
            <a:r>
              <a:rPr lang="fr-FR" sz="1700" b="1" dirty="0" smtClean="0">
                <a:solidFill>
                  <a:srgbClr val="C00000"/>
                </a:solidFill>
              </a:rPr>
              <a:t>accompagné ?!</a:t>
            </a:r>
            <a:endParaRPr lang="fr-FR" sz="17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1852" y="5814115"/>
            <a:ext cx="30153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Donnez de la personnalité à votre </a:t>
            </a:r>
            <a:r>
              <a:rPr lang="fr-FR" sz="1700" b="1" dirty="0" smtClean="0">
                <a:solidFill>
                  <a:srgbClr val="C00000"/>
                </a:solidFill>
              </a:rPr>
              <a:t>épargne !</a:t>
            </a:r>
            <a:endParaRPr lang="fr-FR" sz="1700" b="1" dirty="0">
              <a:solidFill>
                <a:srgbClr val="C00000"/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2"/>
          <a:srcRect r="422" b="40264"/>
          <a:stretch/>
        </p:blipFill>
        <p:spPr>
          <a:xfrm>
            <a:off x="826608" y="4371658"/>
            <a:ext cx="2900564" cy="14138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3"/>
          <a:srcRect l="1920" t="2551" r="2375" b="15804"/>
          <a:stretch/>
        </p:blipFill>
        <p:spPr>
          <a:xfrm>
            <a:off x="826607" y="2242096"/>
            <a:ext cx="2900565" cy="1590262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4"/>
          <a:srcRect l="10159" t="1718" r="17173" b="23396"/>
          <a:stretch/>
        </p:blipFill>
        <p:spPr>
          <a:xfrm>
            <a:off x="778574" y="158600"/>
            <a:ext cx="2948599" cy="152068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93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Les objectifs </a:t>
            </a:r>
          </a:p>
          <a:p>
            <a:r>
              <a:rPr lang="fr-FR" sz="2000" dirty="0" smtClean="0"/>
              <a:t>Les clés de lecture du questionnaire</a:t>
            </a:r>
          </a:p>
          <a:p>
            <a:r>
              <a:rPr lang="fr-FR" sz="2000" dirty="0" smtClean="0"/>
              <a:t>Comment faire vivre le questionnaire</a:t>
            </a:r>
          </a:p>
          <a:p>
            <a:r>
              <a:rPr lang="fr-FR" sz="2000" dirty="0" smtClean="0"/>
              <a:t>Et vous, quelle personnalité avez-vous ?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7704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 objectifs</a:t>
            </a:r>
          </a:p>
          <a:p>
            <a:r>
              <a:rPr lang="fr-FR" dirty="0"/>
              <a:t>Les clés de lecture du questionnaire</a:t>
            </a:r>
          </a:p>
          <a:p>
            <a:r>
              <a:rPr lang="fr-FR" dirty="0"/>
              <a:t>Comment faire vivre le questionnaire</a:t>
            </a:r>
          </a:p>
          <a:p>
            <a:r>
              <a:rPr lang="fr-FR" dirty="0"/>
              <a:t>Et vous, quelle personnalité avez-vous ?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0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62037" y="615519"/>
            <a:ext cx="6107776" cy="86982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Les objectifs</a:t>
            </a:r>
            <a:endParaRPr lang="fr-FR" sz="20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5315656" y="1791629"/>
            <a:ext cx="6314026" cy="4598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fr-FR" b="1" dirty="0" smtClean="0"/>
              <a:t>Interpeller le client </a:t>
            </a:r>
            <a:r>
              <a:rPr lang="fr-FR" dirty="0" smtClean="0"/>
              <a:t>de façon ludique, l’accroche du questionnaire va le faire réfléchir sur ses attentes et sa propre situation</a:t>
            </a:r>
          </a:p>
          <a:p>
            <a:pPr>
              <a:spcAft>
                <a:spcPts val="600"/>
              </a:spcAft>
            </a:pPr>
            <a:r>
              <a:rPr lang="fr-FR" b="1" dirty="0" smtClean="0"/>
              <a:t>Etre pédagogue : </a:t>
            </a:r>
            <a:r>
              <a:rPr lang="fr-FR" dirty="0" smtClean="0"/>
              <a:t>toutes les réponses peuvent correspondre à des attitudes différentes. L’optique étant que chacun puisse s’y retrouver et que cela soit un outil de dialogue</a:t>
            </a:r>
          </a:p>
          <a:p>
            <a:pPr>
              <a:spcAft>
                <a:spcPts val="600"/>
              </a:spcAft>
            </a:pPr>
            <a:r>
              <a:rPr lang="fr-FR" b="1" dirty="0" smtClean="0"/>
              <a:t>Etre utile :</a:t>
            </a:r>
            <a:r>
              <a:rPr lang="fr-FR" dirty="0" smtClean="0"/>
              <a:t> au travers des explications apportées à chaque thématique et des conseils +, chacun pourra étoffer ses connaissances</a:t>
            </a:r>
          </a:p>
          <a:p>
            <a:r>
              <a:rPr lang="fr-FR" b="1" dirty="0" smtClean="0"/>
              <a:t>Ancrer le conseiller au cœur de la relation </a:t>
            </a:r>
            <a:r>
              <a:rPr lang="fr-FR" dirty="0" smtClean="0"/>
              <a:t>est la finalité de toute cette démarche afin de susciter chez le client l’envie d’un bilan épargne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34" y="1791629"/>
            <a:ext cx="3912498" cy="232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0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02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objectifs</a:t>
            </a:r>
          </a:p>
          <a:p>
            <a:r>
              <a:rPr lang="fr-FR" b="1" dirty="0"/>
              <a:t>Les clés de lecture du questionnaire</a:t>
            </a:r>
          </a:p>
          <a:p>
            <a:r>
              <a:rPr lang="fr-FR" dirty="0"/>
              <a:t>Comment faire vivre le questionnaire</a:t>
            </a:r>
          </a:p>
          <a:p>
            <a:r>
              <a:rPr lang="fr-FR" dirty="0"/>
              <a:t>Et vous, quelle personnalité avez-vous ?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869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70875" y="4250059"/>
            <a:ext cx="6530026" cy="19137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88915" y="617036"/>
            <a:ext cx="6107776" cy="86982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Une </a:t>
            </a:r>
            <a:r>
              <a:rPr lang="fr-FR" sz="2000" dirty="0"/>
              <a:t>é</a:t>
            </a:r>
            <a:r>
              <a:rPr lang="fr-FR" sz="2000" dirty="0" smtClean="0"/>
              <a:t>pargne de précautio</a:t>
            </a:r>
            <a:r>
              <a:rPr lang="fr-FR" sz="2000" dirty="0"/>
              <a:t>n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6"/>
          </p:nvPr>
        </p:nvSpPr>
        <p:spPr>
          <a:xfrm>
            <a:off x="470034" y="724179"/>
            <a:ext cx="216000" cy="216000"/>
          </a:xfrm>
          <a:prstGeom prst="ellipse">
            <a:avLst/>
          </a:prstGeo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93211" y="1762643"/>
            <a:ext cx="65236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 thématique a pour but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d’interroger les clients sur leur réaction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à un besoin d’argent immédiat.</a:t>
            </a:r>
          </a:p>
          <a:p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L’épargne de précaution : qu’est-ce que c’est ?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L’épargne de précaution correspond à une réserve d’argent placée en vue de pouvoir faire face aux dépenses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imprévues,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toucher à l’épargne placée à long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terme,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en évitant de contracter un crédit à la consommation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»</a:t>
            </a:r>
          </a:p>
          <a:p>
            <a:endParaRPr lang="fr-FR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incontournables :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 soit la situation financière du client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indispensable d’aborder la constitution d’une épargne de précaution avec lui.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L’abonnement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peut être mis en place dès 10 euros par mois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 chaque client sa capacité d’abonnement adaptée !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030" y="2549370"/>
            <a:ext cx="1091218" cy="104794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8816494" y="2680078"/>
            <a:ext cx="31280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Epargner 100 euros tous les mois,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cela représente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2400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euros au bout de 24 mois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64528" y="4536842"/>
            <a:ext cx="3080041" cy="9694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/>
          <a:srcRect t="9931" b="9973"/>
          <a:stretch/>
        </p:blipFill>
        <p:spPr>
          <a:xfrm>
            <a:off x="7285983" y="4599804"/>
            <a:ext cx="1477325" cy="9663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842352" y="4529147"/>
            <a:ext cx="318763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A l’échelle d’un portefeuille de 800 clients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ayant un abonnement  moyen de 100 euros, cela représente près d’1 M€ de collecte par an</a:t>
            </a: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85983" y="869658"/>
            <a:ext cx="45575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L’épargne de précaution, </a:t>
            </a:r>
            <a:r>
              <a:rPr lang="fr-FR" sz="1700" b="1" dirty="0" smtClean="0">
                <a:solidFill>
                  <a:srgbClr val="C00000"/>
                </a:solidFill>
                <a:latin typeface="+mj-lt"/>
              </a:rPr>
              <a:t>un enjeu gagnant-gagnant</a:t>
            </a:r>
            <a:endParaRPr lang="fr-FR" sz="17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816493" y="2590626"/>
            <a:ext cx="3128075" cy="9694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7285983" y="2026548"/>
            <a:ext cx="423180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Pour le client</a:t>
            </a:r>
            <a:endParaRPr lang="fr-FR" sz="17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34018" y="4079030"/>
            <a:ext cx="423180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Pour le conseiller</a:t>
            </a:r>
            <a:endParaRPr lang="fr-FR" sz="17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952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01546" y="4265269"/>
            <a:ext cx="6530026" cy="21135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86034" y="601212"/>
            <a:ext cx="6107776" cy="86982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Une épargne développement durable</a:t>
            </a:r>
            <a:endParaRPr lang="fr-FR" sz="2000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6"/>
          </p:nvPr>
        </p:nvSpPr>
        <p:spPr>
          <a:xfrm>
            <a:off x="470034" y="709804"/>
            <a:ext cx="216000" cy="216000"/>
          </a:xfrm>
          <a:prstGeom prst="ellipse">
            <a:avLst/>
          </a:prstGeom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86034" y="1500531"/>
            <a:ext cx="654553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Aujourd’hui,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l’investissement responsable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l’une des préoccupation majeure des français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Cela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impacte leurs décisions de placement.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L’épargne développement durable : qu’est-ce que c’est ?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s’agit d’un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placement qui vise à concilier performance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économique, impact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et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environnemental, en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finançant les entreprises et les entités publiques qui contribuent au développement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durable. »</a:t>
            </a:r>
          </a:p>
          <a:p>
            <a:pPr algn="just"/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incontournables :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Livret A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finance le logement social aux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fonds labélisés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elance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soutiennent l’emploi en France, la CEGEE saura répondre aux besoins de sens recherché par les clients pour leur épargne.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surcroît un simple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 de constituer un portefeuille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modèle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exclusivement constitué de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fonds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verts.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6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t="22188" r="51050" b="6310"/>
          <a:stretch/>
        </p:blipFill>
        <p:spPr bwMode="auto">
          <a:xfrm>
            <a:off x="8318340" y="1853129"/>
            <a:ext cx="2791088" cy="2702566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0"/>
          <a:stretch/>
        </p:blipFill>
        <p:spPr bwMode="auto">
          <a:xfrm>
            <a:off x="7767543" y="4691685"/>
            <a:ext cx="3892682" cy="168710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418440" y="858705"/>
            <a:ext cx="448350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Aujourd’hui, près de </a:t>
            </a:r>
            <a:r>
              <a:rPr lang="fr-FR" sz="1700" b="1" dirty="0" smtClean="0">
                <a:solidFill>
                  <a:srgbClr val="C00000"/>
                </a:solidFill>
                <a:latin typeface="+mj-lt"/>
              </a:rPr>
              <a:t>80% des Français sont demandeurs </a:t>
            </a:r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d’épargne responsable</a:t>
            </a:r>
            <a:endParaRPr lang="fr-FR" sz="17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423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3452" y="4347926"/>
            <a:ext cx="6530026" cy="19137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86034" y="608948"/>
            <a:ext cx="4676003" cy="86982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La fiscalité</a:t>
            </a:r>
            <a:endParaRPr lang="fr-FR" sz="2000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6"/>
          </p:nvPr>
        </p:nvSpPr>
        <p:spPr>
          <a:xfrm>
            <a:off x="475603" y="709803"/>
            <a:ext cx="210431" cy="203053"/>
          </a:xfrm>
          <a:prstGeom prst="ellipse">
            <a:avLst/>
          </a:prstGeom>
        </p:spPr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61513" y="1867605"/>
            <a:ext cx="6656553" cy="4362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 thématique a pour but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d’interpeller le client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 à sa propre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 fiscale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aux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conséquences sur ses placements.</a:t>
            </a:r>
          </a:p>
          <a:p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Réduire sa fiscalité par l’épargne : qu’est-ce que c’est ?</a:t>
            </a: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L’objectif est d’augmenter les revenus en limitant l’imposition. Cela peut concerner une multitude de dépenses et d’investissements. »</a:t>
            </a: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incontournables :</a:t>
            </a:r>
          </a:p>
          <a:p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LEP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clients faiblement ou bien non imposés.</a:t>
            </a:r>
          </a:p>
          <a:p>
            <a:pPr marL="285750" indent="-285750">
              <a:spcAft>
                <a:spcPts val="1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produits sans fiscalité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Livret A, LDDS, Livret jeune…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produits réduisant la fiscalité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PERI, LDDS via le don…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produits à fiscalité réduite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Assurance-vie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PEA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285750" indent="-285750">
              <a:spcAft>
                <a:spcPts val="1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L’investissement locatif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9401" y="1567889"/>
            <a:ext cx="1765690" cy="105299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9283876" y="1707006"/>
            <a:ext cx="2044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61%</a:t>
            </a: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Effectuent des dons aux associations</a:t>
            </a: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4"/>
          <a:srcRect l="53899" r="3885" b="53282"/>
          <a:stretch/>
        </p:blipFill>
        <p:spPr>
          <a:xfrm>
            <a:off x="7621596" y="2658580"/>
            <a:ext cx="1274766" cy="96662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283877" y="2784734"/>
            <a:ext cx="22078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31%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Eploient une aide à domicile ou garde d’enfant</a:t>
            </a: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273393" y="3845006"/>
            <a:ext cx="20489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30%</a:t>
            </a: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Dépensent en faveur de la transition énergétique</a:t>
            </a: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283876" y="1696933"/>
            <a:ext cx="2207804" cy="7800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9283876" y="2733848"/>
            <a:ext cx="2228768" cy="8299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9273393" y="3800791"/>
            <a:ext cx="2228769" cy="8436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/>
          <a:srcRect r="4394"/>
          <a:stretch/>
        </p:blipFill>
        <p:spPr>
          <a:xfrm>
            <a:off x="7543253" y="3690237"/>
            <a:ext cx="1356993" cy="101033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926912" y="5546424"/>
            <a:ext cx="36526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3 contribuables sur 4</a:t>
            </a: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nt déjà eu recours à des procédés de défiscalisation ou de réduction d’impôts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6"/>
          <a:srcRect t="16332" b="18084"/>
          <a:stretch/>
        </p:blipFill>
        <p:spPr>
          <a:xfrm>
            <a:off x="8442968" y="4694950"/>
            <a:ext cx="2064675" cy="84521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855228" y="5568892"/>
            <a:ext cx="3220280" cy="74697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1791085" y="6564895"/>
            <a:ext cx="857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 err="1" smtClean="0">
                <a:solidFill>
                  <a:schemeClr val="accent1"/>
                </a:solidFill>
              </a:rPr>
              <a:t>Franfinance</a:t>
            </a:r>
            <a:endParaRPr lang="fr-FR" sz="1000" dirty="0">
              <a:solidFill>
                <a:schemeClr val="accent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70892" y="845977"/>
            <a:ext cx="440882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Nos clients saisissent les occasions pour </a:t>
            </a:r>
            <a:r>
              <a:rPr lang="fr-FR" sz="1700" b="1" dirty="0" smtClean="0">
                <a:solidFill>
                  <a:srgbClr val="C00000"/>
                </a:solidFill>
                <a:latin typeface="+mj-lt"/>
              </a:rPr>
              <a:t>défiscaliser ou réduire leurs impôts</a:t>
            </a:r>
            <a:endParaRPr lang="fr-FR" sz="17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780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01546" y="4246521"/>
            <a:ext cx="6530026" cy="21446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88915" y="613498"/>
            <a:ext cx="6107776" cy="86982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Valoriser votre capital</a:t>
            </a:r>
            <a:endParaRPr lang="fr-FR" sz="2000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6"/>
          </p:nvPr>
        </p:nvSpPr>
        <p:spPr>
          <a:xfrm>
            <a:off x="470034" y="720641"/>
            <a:ext cx="216000" cy="216000"/>
          </a:xfrm>
          <a:prstGeom prst="ellipse">
            <a:avLst/>
          </a:prstGeom>
        </p:spPr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6156" y="1759105"/>
            <a:ext cx="6565416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 thématique a pour but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d’informer les clients sur les possibilités qui s’offrent à eux de faire fructifier leur argent. </a:t>
            </a: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Ceci en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démystifiant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préjugés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certains placements.</a:t>
            </a:r>
          </a:p>
          <a:p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valorisation de son capital : qu’est-ce que c’est ?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Valoriser son capital c’est le placer de façon à ce qu’il vous procure un certain rendement et continue de grandir ».</a:t>
            </a:r>
          </a:p>
          <a:p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incontournables :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 Livret A jusqu’au plan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d’épargne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retraite avec 100%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d’UC,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>
              <a:spcAft>
                <a:spcPts val="600"/>
              </a:spcAft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otre gamme de produit est de nature à satisfaire tous les profils en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terme de sécurité, de rendement ou d’horizon de placement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outil LEA proposera un portefeuille modèle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nature à valoriser le capital sur la durée, en fonction des appétences du client.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t="8922" b="10120"/>
          <a:stretch/>
        </p:blipFill>
        <p:spPr>
          <a:xfrm>
            <a:off x="7840438" y="4503225"/>
            <a:ext cx="1287932" cy="865714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9109958" y="4476387"/>
            <a:ext cx="28363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Proportion des français qui estiment avoir une connaissance moyenne ou faible sur les questions financières.</a:t>
            </a: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09958" y="4476387"/>
            <a:ext cx="2836397" cy="8925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714547" y="853020"/>
            <a:ext cx="42318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accent1"/>
                </a:solidFill>
                <a:latin typeface="+mj-lt"/>
              </a:rPr>
              <a:t>La pédagogie </a:t>
            </a:r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sur les produits financiers, </a:t>
            </a:r>
            <a:r>
              <a:rPr lang="fr-FR" sz="1700" b="1" dirty="0" smtClean="0">
                <a:solidFill>
                  <a:schemeClr val="accent1"/>
                </a:solidFill>
                <a:latin typeface="+mj-lt"/>
              </a:rPr>
              <a:t>une attente massive </a:t>
            </a:r>
            <a:endParaRPr lang="fr-FR" sz="1700" b="1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18" name="Graphique 17"/>
          <p:cNvGraphicFramePr/>
          <p:nvPr>
            <p:extLst>
              <p:ext uri="{D42A27DB-BD31-4B8C-83A1-F6EECF244321}">
                <p14:modId xmlns:p14="http://schemas.microsoft.com/office/powerpoint/2010/main" val="469920679"/>
              </p:ext>
            </p:extLst>
          </p:nvPr>
        </p:nvGraphicFramePr>
        <p:xfrm>
          <a:off x="8346026" y="1744518"/>
          <a:ext cx="3330037" cy="230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0574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24250" y="4580137"/>
            <a:ext cx="6530026" cy="16675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688915" y="600865"/>
            <a:ext cx="6107776" cy="86982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Préparer votre retraite</a:t>
            </a:r>
            <a:endParaRPr lang="fr-FR" sz="2000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5362037" y="137054"/>
            <a:ext cx="6314026" cy="172178"/>
          </a:xfrm>
        </p:spPr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6"/>
          </p:nvPr>
        </p:nvSpPr>
        <p:spPr>
          <a:xfrm>
            <a:off x="470034" y="708008"/>
            <a:ext cx="216000" cy="216000"/>
          </a:xfrm>
          <a:prstGeom prst="ellipse">
            <a:avLst/>
          </a:prstGeom>
        </p:spPr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6156" y="1746472"/>
            <a:ext cx="6588120" cy="4501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thématique a pour but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d’amener le client à s’interroger sur sa propre situation par rapport à la retraite.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préparation de la retraite : qu’est-ce que c’est ?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le fait d’anticiper une baisse de revenus et de protéger son niveau de vie. Ceci doit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concerner à tout âge.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parce que vous cotisez pour la retraite toute votre vie.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D’autre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parce qu’en gardant en tête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 objectif,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gèrerez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différemment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argent et votre patrimoine.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»</a:t>
            </a:r>
          </a:p>
          <a:p>
            <a:endParaRPr 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 incontournables :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duo gagnant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combinaison personnalisée des avantages de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l’assurance-vie et du PERI.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 personnalisation dépend du taux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marginal d’imposition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(TMI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votre client, le connaissez-vous ?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0168" y="2287317"/>
            <a:ext cx="1547779" cy="102749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791085" y="6564895"/>
            <a:ext cx="19143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>
                <a:solidFill>
                  <a:schemeClr val="accent1"/>
                </a:solidFill>
              </a:rPr>
              <a:t>BDF – Baromètre de l’épargne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81214" y="2419181"/>
            <a:ext cx="2665709" cy="7469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9371541" y="4365037"/>
            <a:ext cx="28204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Seulement 1 actif sur 5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Épargne régulièrement pour sa retraite…</a:t>
            </a: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0168" y="858804"/>
            <a:ext cx="423180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retraite : </a:t>
            </a:r>
            <a:r>
              <a:rPr lang="fr-FR" sz="1700" b="1" dirty="0" smtClean="0">
                <a:solidFill>
                  <a:srgbClr val="C00000"/>
                </a:solidFill>
                <a:latin typeface="+mj-lt"/>
              </a:rPr>
              <a:t>un sujet à investir</a:t>
            </a:r>
            <a:endParaRPr lang="fr-FR" sz="17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4"/>
          <a:srcRect t="5776" b="4751"/>
          <a:stretch/>
        </p:blipFill>
        <p:spPr>
          <a:xfrm>
            <a:off x="7736663" y="4153213"/>
            <a:ext cx="1108566" cy="102132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351663" y="2431734"/>
            <a:ext cx="28204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Plus de 70% des Français</a:t>
            </a:r>
            <a:r>
              <a:rPr lang="fr-FR" sz="1600" dirty="0"/>
              <a:t> </a:t>
            </a:r>
            <a:endParaRPr lang="fr-FR" sz="1600" dirty="0" smtClean="0"/>
          </a:p>
          <a:p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disent préoccupés par le financement de leur retraite.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381214" y="4363453"/>
            <a:ext cx="2665709" cy="7502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11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03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objectifs</a:t>
            </a:r>
          </a:p>
          <a:p>
            <a:r>
              <a:rPr lang="fr-FR" dirty="0"/>
              <a:t>Les clés de lecture du questionnaire</a:t>
            </a:r>
          </a:p>
          <a:p>
            <a:r>
              <a:rPr lang="fr-FR" b="1" dirty="0"/>
              <a:t>Comment faire vivre le </a:t>
            </a:r>
            <a:r>
              <a:rPr lang="fr-FR" b="1" dirty="0" smtClean="0"/>
              <a:t>questionnaire ?</a:t>
            </a:r>
            <a:endParaRPr lang="fr-FR" b="1" dirty="0"/>
          </a:p>
          <a:p>
            <a:r>
              <a:rPr lang="fr-FR" dirty="0"/>
              <a:t>Et vous, quelle personnalité avez-vous ?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184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62037" y="539978"/>
            <a:ext cx="6107776" cy="869823"/>
          </a:xfrm>
        </p:spPr>
        <p:txBody>
          <a:bodyPr/>
          <a:lstStyle/>
          <a:p>
            <a:r>
              <a:rPr lang="fr-FR" dirty="0" smtClean="0"/>
              <a:t>Comment faire vivre le questionnaire ?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Questionnaire relationnel </a:t>
            </a:r>
            <a:r>
              <a:rPr lang="fr-FR" dirty="0"/>
              <a:t>é</a:t>
            </a:r>
            <a:r>
              <a:rPr lang="fr-FR" dirty="0" smtClean="0"/>
              <a:t>pargne</a:t>
            </a:r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5514437" y="1791629"/>
            <a:ext cx="6314026" cy="4598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5235910" y="1468793"/>
            <a:ext cx="6592553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but est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d’interpeller le client afin de lui donner envie d’avoir un échange sur l’épargne.</a:t>
            </a: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canaux s’ouvrent à nous :</a:t>
            </a:r>
          </a:p>
          <a:p>
            <a:endParaRPr lang="fr-FR" sz="1400" b="1" dirty="0"/>
          </a:p>
          <a:p>
            <a:pPr>
              <a:spcAft>
                <a:spcPts val="600"/>
              </a:spcAft>
            </a:pPr>
            <a:r>
              <a:rPr lang="fr-FR" sz="1700" b="1" dirty="0" smtClean="0">
                <a:solidFill>
                  <a:srgbClr val="C00000"/>
                </a:solidFill>
              </a:rPr>
              <a:t>Marketing direct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Dans les prochains jours, 50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000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clients vont être destinataires du mailing les invitant à répondre au questionnaire.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 y aura ensuite des vagues successives en version digitale et/ou papier sur le reste de l’année pour une cible globale de 300 000 clients. Les envois du questionnaire en papier seront accompagnés d’une carte manuscrite signée du conseiller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 lien vers le questionnaire sera également intégré sur la banque à distance.</a:t>
            </a:r>
          </a:p>
          <a:p>
            <a:endParaRPr lang="fr-FR" sz="1400" b="1" dirty="0" smtClean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1700" b="1" dirty="0" smtClean="0">
                <a:solidFill>
                  <a:srgbClr val="C00000"/>
                </a:solidFill>
              </a:rPr>
              <a:t>Initiative du conseiller</a:t>
            </a:r>
            <a:endParaRPr lang="fr-FR" sz="17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questionnaire papier remis lors de l’entretien peut servir de base d’échange sur l’épargne.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lien vers le questionnaire digital peut être communiqué par mail en cas d’entretien à distance, avec la même finalité.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 modèle de signature contenant ce lien vous sera également proposé.</a:t>
            </a:r>
          </a:p>
        </p:txBody>
      </p:sp>
      <p:sp>
        <p:nvSpPr>
          <p:cNvPr id="10" name="Bulle ronde 9"/>
          <p:cNvSpPr/>
          <p:nvPr/>
        </p:nvSpPr>
        <p:spPr>
          <a:xfrm>
            <a:off x="3074774" y="1747688"/>
            <a:ext cx="882626" cy="674497"/>
          </a:xfrm>
          <a:prstGeom prst="wedgeEllipseCallou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3042375" y="1884881"/>
            <a:ext cx="955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Parlez-moi d’épargne</a:t>
            </a:r>
            <a:endParaRPr lang="fr-FR" sz="1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0177" y="2323093"/>
            <a:ext cx="2161136" cy="135207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083" y="3852120"/>
            <a:ext cx="1919004" cy="132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5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04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objectifs</a:t>
            </a:r>
          </a:p>
          <a:p>
            <a:r>
              <a:rPr lang="fr-FR" dirty="0"/>
              <a:t>Les clés de lecture du questionnaire</a:t>
            </a:r>
          </a:p>
          <a:p>
            <a:r>
              <a:rPr lang="fr-FR" dirty="0"/>
              <a:t>Comment faire vivre le questionnaire</a:t>
            </a:r>
          </a:p>
          <a:p>
            <a:r>
              <a:rPr lang="fr-FR" b="1" dirty="0"/>
              <a:t>Et vous, quelle personnalité avez-vous ?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85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Questionnaire relationnel épargne</a:t>
            </a:r>
            <a:endParaRPr lang="fr-FR" dirty="0"/>
          </a:p>
        </p:txBody>
      </p:sp>
      <p:pic>
        <p:nvPicPr>
          <p:cNvPr id="12" name="Espace réservé pour une image 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028" r="1028"/>
          <a:stretch/>
        </p:blipFill>
        <p:spPr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201646" y="3003611"/>
            <a:ext cx="4419023" cy="883653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9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60290" y="3728074"/>
            <a:ext cx="426776" cy="42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space réservé du texte 20"/>
          <p:cNvSpPr>
            <a:spLocks noGrp="1"/>
          </p:cNvSpPr>
          <p:nvPr>
            <p:ph type="body" sz="quarter" idx="12"/>
          </p:nvPr>
        </p:nvSpPr>
        <p:spPr>
          <a:xfrm>
            <a:off x="5362037" y="511965"/>
            <a:ext cx="6107776" cy="869823"/>
          </a:xfrm>
        </p:spPr>
        <p:txBody>
          <a:bodyPr/>
          <a:lstStyle/>
          <a:p>
            <a:r>
              <a:rPr lang="fr-FR" dirty="0" smtClean="0"/>
              <a:t>Et vous, quelle personnalité avez-vous ?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5352287" y="2054251"/>
            <a:ext cx="5327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C’est le moment de faire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chemeClr val="accent1"/>
                </a:solidFill>
              </a:rPr>
              <a:t>le test !</a:t>
            </a:r>
          </a:p>
          <a:p>
            <a:endParaRPr lang="fr-FR" dirty="0"/>
          </a:p>
        </p:txBody>
      </p:sp>
      <p:sp>
        <p:nvSpPr>
          <p:cNvPr id="3" name="Rectangle 2">
            <a:hlinkClick r:id="rId5"/>
          </p:cNvPr>
          <p:cNvSpPr/>
          <p:nvPr/>
        </p:nvSpPr>
        <p:spPr>
          <a:xfrm>
            <a:off x="6201403" y="3105834"/>
            <a:ext cx="44782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dirty="0">
                <a:latin typeface="+mj-lt"/>
                <a:cs typeface="Times New Roman" panose="02020603050405020304" pitchFamily="18" charset="0"/>
                <a:hlinkClick r:id="rId5"/>
              </a:rPr>
              <a:t>https://</a:t>
            </a:r>
            <a:r>
              <a:rPr lang="fr-FR" altLang="fr-FR" dirty="0" smtClean="0">
                <a:latin typeface="+mj-lt"/>
                <a:cs typeface="Times New Roman" panose="02020603050405020304" pitchFamily="18" charset="0"/>
                <a:hlinkClick r:id="rId5"/>
              </a:rPr>
              <a:t>www.caisse-epargne.fr/grand-est-europe/particuliers/questionnaire-epargne</a:t>
            </a:r>
            <a:endParaRPr lang="fr-FR" altLang="fr-FR" dirty="0" smtClean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9283" y="3989487"/>
            <a:ext cx="1808923" cy="12353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52287" y="5400114"/>
            <a:ext cx="6475919" cy="11184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Vous pouvez retrouver les 3 questionnaires </a:t>
            </a:r>
            <a:endParaRPr lang="fr-FR" sz="1600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relationnels </a:t>
            </a:r>
            <a:r>
              <a:rPr lang="fr-FR" sz="1600" b="1" dirty="0" smtClean="0">
                <a:solidFill>
                  <a:srgbClr val="C00000"/>
                </a:solidFill>
              </a:rPr>
              <a:t>dans la rubrique des commerciaux : </a:t>
            </a:r>
          </a:p>
          <a:p>
            <a:pPr algn="ctr"/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Particuliers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Moments de vie et besoins clients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Questionnaires relationnels </a:t>
            </a: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41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5451</TotalTime>
  <Words>1351</Words>
  <Application>Microsoft Office PowerPoint</Application>
  <PresentationFormat>Grand écran</PresentationFormat>
  <Paragraphs>164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Helvetica Neue Medium</vt:lpstr>
      <vt:lpstr>Montserrat Black</vt:lpstr>
      <vt:lpstr>Times New Roman</vt:lpstr>
      <vt:lpstr>Wingdings</vt:lpstr>
      <vt:lpstr>Thème Office</vt:lpstr>
      <vt:lpstr>Questionnaire Relationnel 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601</cp:revision>
  <dcterms:created xsi:type="dcterms:W3CDTF">2020-06-24T09:20:11Z</dcterms:created>
  <dcterms:modified xsi:type="dcterms:W3CDTF">2021-04-20T14:52:22Z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