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86" r:id="rId6"/>
    <p:sldMasterId id="2147483698" r:id="rId7"/>
  </p:sldMasterIdLst>
  <p:notesMasterIdLst>
    <p:notesMasterId r:id="rId29"/>
  </p:notesMasterIdLst>
  <p:sldIdLst>
    <p:sldId id="256" r:id="rId8"/>
    <p:sldId id="262" r:id="rId9"/>
    <p:sldId id="263" r:id="rId10"/>
    <p:sldId id="264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9" d="100"/>
          <a:sy n="69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36227-6A19-4950-B3E1-08A14CF9638C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4AC26-5B1E-4F8D-B956-D187EF7B3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849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3A4455-44E6-4550-A773-CA12061F001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8355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3A4455-44E6-4550-A773-CA12061F001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781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3A4455-44E6-4550-A773-CA12061F001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176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EBC34-A4AB-4922-B71E-C90D621ADB61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122664" y="147574"/>
            <a:ext cx="2743200" cy="365125"/>
          </a:xfrm>
        </p:spPr>
        <p:txBody>
          <a:bodyPr/>
          <a:lstStyle/>
          <a:p>
            <a:fld id="{075FC965-1B8D-485D-A751-12D44475247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3550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EBC34-A4AB-4922-B71E-C90D621ADB61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FC965-1B8D-485D-A751-12D4447524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499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EBC34-A4AB-4922-B71E-C90D621ADB61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FC965-1B8D-485D-A751-12D4447524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686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EBC34-A4AB-4922-B71E-C90D621ADB61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FC965-1B8D-485D-A751-12D4447524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93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EBC34-A4AB-4922-B71E-C90D621ADB61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FC965-1B8D-485D-A751-12D4447524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061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EBC34-A4AB-4922-B71E-C90D621ADB61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FC965-1B8D-485D-A751-12D4447524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612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EBC34-A4AB-4922-B71E-C90D621ADB61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FC965-1B8D-485D-A751-12D4447524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748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EBC34-A4AB-4922-B71E-C90D621ADB61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FC965-1B8D-485D-A751-12D4447524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752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EBC34-A4AB-4922-B71E-C90D621ADB61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FC965-1B8D-485D-A751-12D4447524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8215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EBC34-A4AB-4922-B71E-C90D621ADB61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FC965-1B8D-485D-A751-12D4447524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7990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EBC34-A4AB-4922-B71E-C90D621ADB61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FC965-1B8D-485D-A751-12D4447524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147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5834-FEEC-458C-9B6F-9465861D82C7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B03A1-D971-4961-A728-62DDD9450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0550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5834-FEEC-458C-9B6F-9465861D82C7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B03A1-D971-4961-A728-62DDD9450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0667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5834-FEEC-458C-9B6F-9465861D82C7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B03A1-D971-4961-A728-62DDD9450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3031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5834-FEEC-458C-9B6F-9465861D82C7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B03A1-D971-4961-A728-62DDD9450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4741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5834-FEEC-458C-9B6F-9465861D82C7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B03A1-D971-4961-A728-62DDD9450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3593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5834-FEEC-458C-9B6F-9465861D82C7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B03A1-D971-4961-A728-62DDD9450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4770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5834-FEEC-458C-9B6F-9465861D82C7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B03A1-D971-4961-A728-62DDD9450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22539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5834-FEEC-458C-9B6F-9465861D82C7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B03A1-D971-4961-A728-62DDD9450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6059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5834-FEEC-458C-9B6F-9465861D82C7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B03A1-D971-4961-A728-62DDD9450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4941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5834-FEEC-458C-9B6F-9465861D82C7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B03A1-D971-4961-A728-62DDD9450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2459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B5834-FEEC-458C-9B6F-9465861D82C7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B03A1-D971-4961-A728-62DDD9450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700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EBC34-A4AB-4922-B71E-C90D621ADB61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FC965-1B8D-485D-A751-12D4447524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932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B5834-FEEC-458C-9B6F-9465861D82C7}" type="datetimeFigureOut">
              <a:rPr lang="fr-FR" smtClean="0"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B03A1-D971-4961-A728-62DDD9450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962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hyperlink" Target="https://forms.office.com/Pages/ResponsePage.aspx?id=NW271YKKKUO0mlAwvWSXq4Oz4sWPWhFGtFUSuCoCIwdUMkxPMThDRzA0U1RXNkw5RTZZS1QzTEFCTy4u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groupebpce.sharepoint.com/sites/Cahierderecettes/Documents%20partages/20201016_Cahier%20de%20recettes.pdf?siteid=a1bfe86b-45db-4af6-a6e8-aed6655e2e46&amp;webid=e5cf4fac-7d82-48af-b775-2ddb877cfe20&amp;uniqueid=b930ffcd-6441-4924-b8f0-76b56b0c05c7" TargetMode="Externa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4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8/effectuer-une-operation-sensible/15589/mobile-securpass-activation-agence-memo-conseillers-11-2019.pdf" TargetMode="External"/><Relationship Id="rId7" Type="http://schemas.openxmlformats.org/officeDocument/2006/relationships/hyperlink" Target="https://www.caisse-epargne.fr/ile-de-france/particuliers/au-quotidien/vos-tutos" TargetMode="External"/><Relationship Id="rId2" Type="http://schemas.openxmlformats.org/officeDocument/2006/relationships/hyperlink" Target="http://commerciaux.celca.caisse-epargne.fr/download/1660/les-fonctionnalites-selfcare-par-canal/14482/les-fonctionnalites-selfcare-par-canal-recapitulatif.pdf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caisse-epargne.fr/particuliers/au-quotidien/conseil-consulter-gerer-comptes-a-distance" TargetMode="External"/><Relationship Id="rId5" Type="http://schemas.openxmlformats.org/officeDocument/2006/relationships/image" Target="../media/image23.png"/><Relationship Id="rId4" Type="http://schemas.openxmlformats.org/officeDocument/2006/relationships/hyperlink" Target="https://www.89c3.com/caisse-epargne-appdemo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hyperlink" Target="http://commerciaux.celca.caisse-epargne.fr/download/1603/les-bonnes-pratiques/12523/bibliotheque-de-mails.pptx" TargetMode="External"/><Relationship Id="rId7" Type="http://schemas.openxmlformats.org/officeDocument/2006/relationships/hyperlink" Target="https://online.qhd.fr/" TargetMode="External"/><Relationship Id="rId2" Type="http://schemas.openxmlformats.org/officeDocument/2006/relationships/hyperlink" Target="http://commerciaux.celca.caisse-epargne.fr/download/1603/les-bonnes-pratiques/12505/oge-outil-de-gestion-des-emails-cegee.ppt" TargetMode="Externa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://bi4-prod.sigce.caisse-epargne.fr/BOE/OpenDocument/opendoc/openDocument.jsp?sIDType=CUID&amp;iDocID=M2ATvqwABVCCAJYCgAAAWmH.An71mMoAAAA" TargetMode="External"/><Relationship Id="rId5" Type="http://schemas.openxmlformats.org/officeDocument/2006/relationships/hyperlink" Target="http://service-cegee-sps/sites/qualite/Obj_Quali/BDD/Forms/AllItems.aspx?RootFolder=/sites/qualite/Obj_Quali/BDD/QHD/R%C3%A9sultats&amp;FolderCTID=0x012000549A1825CC86B445AB8DB45A0172167C&amp;View=%7bF1302EDA-87F1-47B7-A844-F2B53BEA6DA0%7d" TargetMode="External"/><Relationship Id="rId4" Type="http://schemas.openxmlformats.org/officeDocument/2006/relationships/hyperlink" Target="http://commerciaux.celca.caisse-epargne.fr/download/1604/les-bonnes-pratiques/12506/mode-operatoire-rapide-cisco-cegee-2.ppt" TargetMode="External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604/les-bonnes-pratiques/13816/gestion-des-messages-dabsence-mail.pptx" TargetMode="External"/><Relationship Id="rId2" Type="http://schemas.openxmlformats.org/officeDocument/2006/relationships/hyperlink" Target="http://commerciaux.celca.caisse-epargne.fr/download/1604/les-bonnes-pratiques/12506/mode-operatoire-rapide-cisco-cegee-2.ppt" TargetMode="Externa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3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</a:t>
            </a:r>
            <a:r>
              <a:rPr lang="fr-FR" dirty="0" smtClean="0"/>
              <a:t>Jeudi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22 avril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Cahier de Recettes Joignabilité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Développement BDD et du Marché Grand Public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contenu 22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 marL="216000"/>
            <a:r>
              <a:rPr lang="fr-FR" dirty="0"/>
              <a:t>Dans un environnement concurrentiel complexe, la </a:t>
            </a:r>
            <a:r>
              <a:rPr lang="fr-FR" b="1" dirty="0"/>
              <a:t>stratégie gagnante </a:t>
            </a:r>
            <a:r>
              <a:rPr lang="fr-FR" dirty="0"/>
              <a:t>pour la CEGEE se fonde sur la </a:t>
            </a:r>
            <a:r>
              <a:rPr lang="fr-FR" b="1" dirty="0"/>
              <a:t>Relation Client</a:t>
            </a:r>
            <a:r>
              <a:rPr lang="fr-FR" dirty="0"/>
              <a:t>, et donne une place centrale à une </a:t>
            </a:r>
            <a:r>
              <a:rPr lang="fr-FR" b="1" dirty="0"/>
              <a:t>agence forte.</a:t>
            </a:r>
          </a:p>
          <a:p>
            <a:pPr marL="216000"/>
            <a:r>
              <a:rPr lang="fr-FR" dirty="0"/>
              <a:t>Le défi de la </a:t>
            </a:r>
            <a:r>
              <a:rPr lang="fr-FR" b="1" dirty="0"/>
              <a:t>Satisfaction Client </a:t>
            </a:r>
            <a:r>
              <a:rPr lang="fr-FR" dirty="0"/>
              <a:t>est crucial, car face à nos concurrents traditionnels, digitaux ou low-cost, c’est </a:t>
            </a:r>
            <a:r>
              <a:rPr lang="fr-FR" b="1" dirty="0"/>
              <a:t>l’Excellence Relationnelle </a:t>
            </a:r>
            <a:r>
              <a:rPr lang="fr-FR" dirty="0"/>
              <a:t>qui nous permettra de nous distinguer. </a:t>
            </a:r>
          </a:p>
          <a:p>
            <a:pPr marL="216000"/>
            <a:r>
              <a:rPr lang="fr-FR" dirty="0"/>
              <a:t>Les actions entreprises en 2020 et notamment le </a:t>
            </a:r>
            <a:r>
              <a:rPr lang="fr-FR" b="1" dirty="0"/>
              <a:t>Cahier de Recettes </a:t>
            </a:r>
            <a:r>
              <a:rPr lang="fr-FR" dirty="0"/>
              <a:t>ont permis de faire progresser le NPS de -13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à </a:t>
            </a:r>
            <a:r>
              <a:rPr lang="fr-FR" dirty="0"/>
              <a:t>+1 en mars 2021 … mais nous restons toutefois en dessous de nos concurrents </a:t>
            </a:r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mtClean="0"/>
              <a:t>La Satisfaction Client est un défi collectif majeur, qui est au cœur de notre Plan Stratégique</a:t>
            </a:r>
            <a:endParaRPr lang="fr-FR" dirty="0"/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Cahier de Recettes </a:t>
            </a:r>
            <a:r>
              <a:rPr lang="fr-FR" dirty="0" smtClean="0"/>
              <a:t>Joignabilité</a:t>
            </a:r>
            <a:endParaRPr lang="fr-FR" dirty="0"/>
          </a:p>
        </p:txBody>
      </p:sp>
      <p:grpSp>
        <p:nvGrpSpPr>
          <p:cNvPr id="12" name="Groupe 11"/>
          <p:cNvGrpSpPr/>
          <p:nvPr/>
        </p:nvGrpSpPr>
        <p:grpSpPr>
          <a:xfrm>
            <a:off x="224619" y="1"/>
            <a:ext cx="1257300" cy="468750"/>
            <a:chOff x="233363" y="0"/>
            <a:chExt cx="1328737" cy="495383"/>
          </a:xfrm>
        </p:grpSpPr>
        <p:sp>
          <p:nvSpPr>
            <p:cNvPr id="14" name="Rectangle 13"/>
            <p:cNvSpPr/>
            <p:nvPr/>
          </p:nvSpPr>
          <p:spPr>
            <a:xfrm>
              <a:off x="233363" y="0"/>
              <a:ext cx="93335" cy="495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2">
              <a:grayscl/>
            </a:blip>
            <a:srcRect l="6237"/>
            <a:stretch/>
          </p:blipFill>
          <p:spPr>
            <a:xfrm>
              <a:off x="307648" y="1180"/>
              <a:ext cx="1254452" cy="494203"/>
            </a:xfrm>
            <a:prstGeom prst="rect">
              <a:avLst/>
            </a:prstGeom>
          </p:spPr>
        </p:pic>
      </p:grpSp>
      <p:sp>
        <p:nvSpPr>
          <p:cNvPr id="24" name="Rectangle 23"/>
          <p:cNvSpPr/>
          <p:nvPr/>
        </p:nvSpPr>
        <p:spPr>
          <a:xfrm>
            <a:off x="3393554" y="4897159"/>
            <a:ext cx="5113496" cy="1226896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5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2881138" y="5130188"/>
            <a:ext cx="4395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dirty="0" smtClean="0">
                <a:solidFill>
                  <a:srgbClr val="FF0000"/>
                </a:solidFill>
              </a:rPr>
              <a:t>- 10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858696" y="5667010"/>
            <a:ext cx="4619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dirty="0" smtClean="0">
                <a:solidFill>
                  <a:srgbClr val="FF0000"/>
                </a:solidFill>
              </a:rPr>
              <a:t>- 20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585138" y="4645324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007434"/>
                </a:solidFill>
              </a:rPr>
              <a:t>NPS = 0</a:t>
            </a:r>
            <a:endParaRPr lang="fr-FR" sz="1400" b="1" dirty="0">
              <a:solidFill>
                <a:srgbClr val="007434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2844270" y="4068998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dirty="0" smtClean="0">
                <a:solidFill>
                  <a:srgbClr val="007434"/>
                </a:solidFill>
              </a:rPr>
              <a:t>+ 10</a:t>
            </a:r>
            <a:endParaRPr lang="fr-FR" sz="1400" b="1" dirty="0">
              <a:solidFill>
                <a:srgbClr val="007434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2844270" y="3532872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dirty="0" smtClean="0">
                <a:solidFill>
                  <a:srgbClr val="007434"/>
                </a:solidFill>
              </a:rPr>
              <a:t>+ 20</a:t>
            </a:r>
            <a:endParaRPr lang="fr-FR" sz="1400" b="1" dirty="0">
              <a:solidFill>
                <a:srgbClr val="007434"/>
              </a:solidFill>
            </a:endParaRPr>
          </a:p>
        </p:txBody>
      </p:sp>
      <p:cxnSp>
        <p:nvCxnSpPr>
          <p:cNvPr id="30" name="Connecteur droit 29"/>
          <p:cNvCxnSpPr/>
          <p:nvPr/>
        </p:nvCxnSpPr>
        <p:spPr>
          <a:xfrm>
            <a:off x="3403727" y="5292963"/>
            <a:ext cx="60858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3403727" y="5558880"/>
            <a:ext cx="60858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3403727" y="5845956"/>
            <a:ext cx="60858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 rot="10800000">
            <a:off x="4376057" y="3415598"/>
            <a:ext cx="5113496" cy="1516978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droit 33"/>
          <p:cNvCxnSpPr/>
          <p:nvPr/>
        </p:nvCxnSpPr>
        <p:spPr>
          <a:xfrm>
            <a:off x="3393554" y="4785571"/>
            <a:ext cx="609599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3505913" y="6188343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2017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4162945" y="6188343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2018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4819977" y="6188343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2019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5477009" y="6188343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2020</a:t>
            </a:r>
          </a:p>
        </p:txBody>
      </p:sp>
      <p:cxnSp>
        <p:nvCxnSpPr>
          <p:cNvPr id="39" name="Connecteur droit 38"/>
          <p:cNvCxnSpPr/>
          <p:nvPr/>
        </p:nvCxnSpPr>
        <p:spPr>
          <a:xfrm>
            <a:off x="3403727" y="3682346"/>
            <a:ext cx="60858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3403727" y="3942062"/>
            <a:ext cx="60858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3403727" y="4222886"/>
            <a:ext cx="60858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3403727" y="4483236"/>
            <a:ext cx="60858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3403727" y="5029336"/>
            <a:ext cx="60858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3403727" y="5859976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-25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4123227" y="5558414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-17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4790973" y="5284615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-13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5399092" y="5284615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-13</a:t>
            </a:r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150" y="5838451"/>
            <a:ext cx="321394" cy="349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Groupe 48"/>
          <p:cNvGrpSpPr/>
          <p:nvPr/>
        </p:nvGrpSpPr>
        <p:grpSpPr>
          <a:xfrm>
            <a:off x="4804929" y="3159039"/>
            <a:ext cx="231171" cy="234657"/>
            <a:chOff x="429721" y="1885951"/>
            <a:chExt cx="3508374" cy="3561270"/>
          </a:xfrm>
          <a:solidFill>
            <a:schemeClr val="bg1">
              <a:lumMod val="85000"/>
            </a:schemeClr>
          </a:solidFill>
        </p:grpSpPr>
        <p:grpSp>
          <p:nvGrpSpPr>
            <p:cNvPr id="50" name="Groupe 49"/>
            <p:cNvGrpSpPr/>
            <p:nvPr/>
          </p:nvGrpSpPr>
          <p:grpSpPr>
            <a:xfrm>
              <a:off x="429721" y="1885951"/>
              <a:ext cx="3508374" cy="3561270"/>
              <a:chOff x="0" y="457200"/>
              <a:chExt cx="5159375" cy="5237163"/>
            </a:xfrm>
            <a:grpFill/>
          </p:grpSpPr>
          <p:sp>
            <p:nvSpPr>
              <p:cNvPr id="53" name="Forme libre 3"/>
              <p:cNvSpPr>
                <a:spLocks/>
              </p:cNvSpPr>
              <p:nvPr/>
            </p:nvSpPr>
            <p:spPr bwMode="auto">
              <a:xfrm>
                <a:off x="563563" y="2601913"/>
                <a:ext cx="76200" cy="44450"/>
              </a:xfrm>
              <a:custGeom>
                <a:avLst/>
                <a:gdLst>
                  <a:gd name="T0" fmla="*/ 38340 w 214"/>
                  <a:gd name="T1" fmla="*/ 0 h 125"/>
                  <a:gd name="T2" fmla="*/ 0 w 214"/>
                  <a:gd name="T3" fmla="*/ 22320 h 125"/>
                  <a:gd name="T4" fmla="*/ 38340 w 214"/>
                  <a:gd name="T5" fmla="*/ 44640 h 125"/>
                  <a:gd name="T6" fmla="*/ 76680 w 214"/>
                  <a:gd name="T7" fmla="*/ 22320 h 12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4"/>
                  <a:gd name="T13" fmla="*/ 0 h 125"/>
                  <a:gd name="T14" fmla="*/ 214 w 214"/>
                  <a:gd name="T15" fmla="*/ 125 h 1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4" h="125">
                    <a:moveTo>
                      <a:pt x="214" y="92"/>
                    </a:moveTo>
                    <a:lnTo>
                      <a:pt x="78" y="0"/>
                    </a:lnTo>
                    <a:lnTo>
                      <a:pt x="0" y="11"/>
                    </a:lnTo>
                    <a:lnTo>
                      <a:pt x="21" y="99"/>
                    </a:lnTo>
                    <a:lnTo>
                      <a:pt x="110" y="125"/>
                    </a:lnTo>
                    <a:lnTo>
                      <a:pt x="214" y="9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Forme libre 4"/>
              <p:cNvSpPr>
                <a:spLocks/>
              </p:cNvSpPr>
              <p:nvPr/>
            </p:nvSpPr>
            <p:spPr bwMode="auto">
              <a:xfrm>
                <a:off x="850900" y="1954213"/>
                <a:ext cx="1390650" cy="1349375"/>
              </a:xfrm>
              <a:custGeom>
                <a:avLst/>
                <a:gdLst>
                  <a:gd name="T0" fmla="*/ 694980 w 3862"/>
                  <a:gd name="T1" fmla="*/ 0 h 3748"/>
                  <a:gd name="T2" fmla="*/ 0 w 3862"/>
                  <a:gd name="T3" fmla="*/ 674460 h 3748"/>
                  <a:gd name="T4" fmla="*/ 694980 w 3862"/>
                  <a:gd name="T5" fmla="*/ 1348920 h 3748"/>
                  <a:gd name="T6" fmla="*/ 1389960 w 3862"/>
                  <a:gd name="T7" fmla="*/ 674460 h 3748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862"/>
                  <a:gd name="T13" fmla="*/ 0 h 3748"/>
                  <a:gd name="T14" fmla="*/ 3862 w 3862"/>
                  <a:gd name="T15" fmla="*/ 3748 h 37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62" h="3748">
                    <a:moveTo>
                      <a:pt x="3805" y="624"/>
                    </a:moveTo>
                    <a:lnTo>
                      <a:pt x="3719" y="603"/>
                    </a:lnTo>
                    <a:lnTo>
                      <a:pt x="3634" y="508"/>
                    </a:lnTo>
                    <a:lnTo>
                      <a:pt x="3558" y="536"/>
                    </a:lnTo>
                    <a:lnTo>
                      <a:pt x="3362" y="404"/>
                    </a:lnTo>
                    <a:lnTo>
                      <a:pt x="3318" y="172"/>
                    </a:lnTo>
                    <a:lnTo>
                      <a:pt x="3244" y="134"/>
                    </a:lnTo>
                    <a:lnTo>
                      <a:pt x="2948" y="292"/>
                    </a:lnTo>
                    <a:lnTo>
                      <a:pt x="2867" y="287"/>
                    </a:lnTo>
                    <a:lnTo>
                      <a:pt x="2865" y="209"/>
                    </a:lnTo>
                    <a:lnTo>
                      <a:pt x="2777" y="167"/>
                    </a:lnTo>
                    <a:lnTo>
                      <a:pt x="2725" y="7"/>
                    </a:lnTo>
                    <a:lnTo>
                      <a:pt x="2650" y="0"/>
                    </a:lnTo>
                    <a:lnTo>
                      <a:pt x="2632" y="72"/>
                    </a:lnTo>
                    <a:lnTo>
                      <a:pt x="2389" y="74"/>
                    </a:lnTo>
                    <a:lnTo>
                      <a:pt x="2205" y="162"/>
                    </a:lnTo>
                    <a:lnTo>
                      <a:pt x="2138" y="116"/>
                    </a:lnTo>
                    <a:lnTo>
                      <a:pt x="2073" y="160"/>
                    </a:lnTo>
                    <a:lnTo>
                      <a:pt x="1981" y="58"/>
                    </a:lnTo>
                    <a:lnTo>
                      <a:pt x="1750" y="37"/>
                    </a:lnTo>
                    <a:lnTo>
                      <a:pt x="1748" y="363"/>
                    </a:lnTo>
                    <a:lnTo>
                      <a:pt x="1708" y="426"/>
                    </a:lnTo>
                    <a:lnTo>
                      <a:pt x="1759" y="894"/>
                    </a:lnTo>
                    <a:lnTo>
                      <a:pt x="1611" y="954"/>
                    </a:lnTo>
                    <a:lnTo>
                      <a:pt x="1514" y="1189"/>
                    </a:lnTo>
                    <a:lnTo>
                      <a:pt x="1503" y="1243"/>
                    </a:lnTo>
                    <a:lnTo>
                      <a:pt x="1318" y="1150"/>
                    </a:lnTo>
                    <a:lnTo>
                      <a:pt x="1076" y="1256"/>
                    </a:lnTo>
                    <a:lnTo>
                      <a:pt x="1032" y="1331"/>
                    </a:lnTo>
                    <a:lnTo>
                      <a:pt x="676" y="1344"/>
                    </a:lnTo>
                    <a:lnTo>
                      <a:pt x="536" y="1435"/>
                    </a:lnTo>
                    <a:lnTo>
                      <a:pt x="524" y="1598"/>
                    </a:lnTo>
                    <a:lnTo>
                      <a:pt x="120" y="1716"/>
                    </a:lnTo>
                    <a:lnTo>
                      <a:pt x="118" y="1716"/>
                    </a:lnTo>
                    <a:lnTo>
                      <a:pt x="120" y="1716"/>
                    </a:lnTo>
                    <a:lnTo>
                      <a:pt x="0" y="1832"/>
                    </a:lnTo>
                    <a:lnTo>
                      <a:pt x="63" y="2000"/>
                    </a:lnTo>
                    <a:lnTo>
                      <a:pt x="227" y="2028"/>
                    </a:lnTo>
                    <a:lnTo>
                      <a:pt x="282" y="2081"/>
                    </a:lnTo>
                    <a:lnTo>
                      <a:pt x="416" y="1982"/>
                    </a:lnTo>
                    <a:lnTo>
                      <a:pt x="612" y="1966"/>
                    </a:lnTo>
                    <a:lnTo>
                      <a:pt x="429" y="2035"/>
                    </a:lnTo>
                    <a:lnTo>
                      <a:pt x="411" y="2215"/>
                    </a:lnTo>
                    <a:lnTo>
                      <a:pt x="330" y="2250"/>
                    </a:lnTo>
                    <a:lnTo>
                      <a:pt x="490" y="2307"/>
                    </a:lnTo>
                    <a:lnTo>
                      <a:pt x="619" y="2443"/>
                    </a:lnTo>
                    <a:lnTo>
                      <a:pt x="409" y="2667"/>
                    </a:lnTo>
                    <a:lnTo>
                      <a:pt x="420" y="2787"/>
                    </a:lnTo>
                    <a:lnTo>
                      <a:pt x="702" y="3117"/>
                    </a:lnTo>
                    <a:lnTo>
                      <a:pt x="758" y="3307"/>
                    </a:lnTo>
                    <a:lnTo>
                      <a:pt x="977" y="3489"/>
                    </a:lnTo>
                    <a:lnTo>
                      <a:pt x="1108" y="3517"/>
                    </a:lnTo>
                    <a:lnTo>
                      <a:pt x="1148" y="3614"/>
                    </a:lnTo>
                    <a:lnTo>
                      <a:pt x="1311" y="3644"/>
                    </a:lnTo>
                    <a:lnTo>
                      <a:pt x="1438" y="3748"/>
                    </a:lnTo>
                    <a:lnTo>
                      <a:pt x="1455" y="3674"/>
                    </a:lnTo>
                    <a:lnTo>
                      <a:pt x="1522" y="3685"/>
                    </a:lnTo>
                    <a:lnTo>
                      <a:pt x="1531" y="3681"/>
                    </a:lnTo>
                    <a:lnTo>
                      <a:pt x="1533" y="3683"/>
                    </a:lnTo>
                    <a:lnTo>
                      <a:pt x="1761" y="3596"/>
                    </a:lnTo>
                    <a:lnTo>
                      <a:pt x="1722" y="3672"/>
                    </a:lnTo>
                    <a:lnTo>
                      <a:pt x="1898" y="3665"/>
                    </a:lnTo>
                    <a:lnTo>
                      <a:pt x="1962" y="3715"/>
                    </a:lnTo>
                    <a:lnTo>
                      <a:pt x="2207" y="3591"/>
                    </a:lnTo>
                    <a:lnTo>
                      <a:pt x="2140" y="3540"/>
                    </a:lnTo>
                    <a:lnTo>
                      <a:pt x="2147" y="3341"/>
                    </a:lnTo>
                    <a:lnTo>
                      <a:pt x="2018" y="2856"/>
                    </a:lnTo>
                    <a:lnTo>
                      <a:pt x="1905" y="2746"/>
                    </a:lnTo>
                    <a:lnTo>
                      <a:pt x="1843" y="2593"/>
                    </a:lnTo>
                    <a:lnTo>
                      <a:pt x="2175" y="2568"/>
                    </a:lnTo>
                    <a:lnTo>
                      <a:pt x="2274" y="2441"/>
                    </a:lnTo>
                    <a:lnTo>
                      <a:pt x="2424" y="2420"/>
                    </a:lnTo>
                    <a:lnTo>
                      <a:pt x="2687" y="2413"/>
                    </a:lnTo>
                    <a:lnTo>
                      <a:pt x="2747" y="2476"/>
                    </a:lnTo>
                    <a:lnTo>
                      <a:pt x="2930" y="2316"/>
                    </a:lnTo>
                    <a:lnTo>
                      <a:pt x="2928" y="2314"/>
                    </a:lnTo>
                    <a:lnTo>
                      <a:pt x="3084" y="1899"/>
                    </a:lnTo>
                    <a:lnTo>
                      <a:pt x="3128" y="1647"/>
                    </a:lnTo>
                    <a:lnTo>
                      <a:pt x="3147" y="1582"/>
                    </a:lnTo>
                    <a:lnTo>
                      <a:pt x="3313" y="1652"/>
                    </a:lnTo>
                    <a:lnTo>
                      <a:pt x="3301" y="1564"/>
                    </a:lnTo>
                    <a:lnTo>
                      <a:pt x="3376" y="1571"/>
                    </a:lnTo>
                    <a:lnTo>
                      <a:pt x="3585" y="1450"/>
                    </a:lnTo>
                    <a:lnTo>
                      <a:pt x="3599" y="1356"/>
                    </a:lnTo>
                    <a:lnTo>
                      <a:pt x="3685" y="1328"/>
                    </a:lnTo>
                    <a:lnTo>
                      <a:pt x="3855" y="1040"/>
                    </a:lnTo>
                    <a:lnTo>
                      <a:pt x="3846" y="894"/>
                    </a:lnTo>
                    <a:lnTo>
                      <a:pt x="3798" y="830"/>
                    </a:lnTo>
                    <a:lnTo>
                      <a:pt x="3851" y="776"/>
                    </a:lnTo>
                    <a:lnTo>
                      <a:pt x="3862" y="726"/>
                    </a:lnTo>
                    <a:lnTo>
                      <a:pt x="3805" y="62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Forme libre 5"/>
              <p:cNvSpPr>
                <a:spLocks/>
              </p:cNvSpPr>
              <p:nvPr/>
            </p:nvSpPr>
            <p:spPr bwMode="auto">
              <a:xfrm>
                <a:off x="850900" y="1954213"/>
                <a:ext cx="1390650" cy="1349375"/>
              </a:xfrm>
              <a:custGeom>
                <a:avLst/>
                <a:gdLst>
                  <a:gd name="T0" fmla="*/ 694980 w 3862"/>
                  <a:gd name="T1" fmla="*/ 0 h 3748"/>
                  <a:gd name="T2" fmla="*/ 0 w 3862"/>
                  <a:gd name="T3" fmla="*/ 674460 h 3748"/>
                  <a:gd name="T4" fmla="*/ 694980 w 3862"/>
                  <a:gd name="T5" fmla="*/ 1348920 h 3748"/>
                  <a:gd name="T6" fmla="*/ 1389960 w 3862"/>
                  <a:gd name="T7" fmla="*/ 674460 h 3748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862"/>
                  <a:gd name="T13" fmla="*/ 0 h 3748"/>
                  <a:gd name="T14" fmla="*/ 3862 w 3862"/>
                  <a:gd name="T15" fmla="*/ 3748 h 37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62" h="3748">
                    <a:moveTo>
                      <a:pt x="3805" y="624"/>
                    </a:moveTo>
                    <a:lnTo>
                      <a:pt x="3719" y="603"/>
                    </a:lnTo>
                    <a:lnTo>
                      <a:pt x="3634" y="508"/>
                    </a:lnTo>
                    <a:lnTo>
                      <a:pt x="3558" y="536"/>
                    </a:lnTo>
                    <a:lnTo>
                      <a:pt x="3362" y="404"/>
                    </a:lnTo>
                    <a:lnTo>
                      <a:pt x="3318" y="172"/>
                    </a:lnTo>
                    <a:lnTo>
                      <a:pt x="3244" y="134"/>
                    </a:lnTo>
                    <a:lnTo>
                      <a:pt x="2948" y="292"/>
                    </a:lnTo>
                    <a:lnTo>
                      <a:pt x="2867" y="287"/>
                    </a:lnTo>
                    <a:lnTo>
                      <a:pt x="2865" y="209"/>
                    </a:lnTo>
                    <a:lnTo>
                      <a:pt x="2777" y="167"/>
                    </a:lnTo>
                    <a:lnTo>
                      <a:pt x="2725" y="7"/>
                    </a:lnTo>
                    <a:lnTo>
                      <a:pt x="2650" y="0"/>
                    </a:lnTo>
                    <a:lnTo>
                      <a:pt x="2632" y="72"/>
                    </a:lnTo>
                    <a:lnTo>
                      <a:pt x="2389" y="74"/>
                    </a:lnTo>
                    <a:lnTo>
                      <a:pt x="2205" y="162"/>
                    </a:lnTo>
                    <a:lnTo>
                      <a:pt x="2138" y="116"/>
                    </a:lnTo>
                    <a:lnTo>
                      <a:pt x="2073" y="160"/>
                    </a:lnTo>
                    <a:lnTo>
                      <a:pt x="1981" y="58"/>
                    </a:lnTo>
                    <a:lnTo>
                      <a:pt x="1750" y="37"/>
                    </a:lnTo>
                    <a:lnTo>
                      <a:pt x="1748" y="363"/>
                    </a:lnTo>
                    <a:lnTo>
                      <a:pt x="1708" y="426"/>
                    </a:lnTo>
                    <a:lnTo>
                      <a:pt x="1759" y="894"/>
                    </a:lnTo>
                    <a:lnTo>
                      <a:pt x="1611" y="954"/>
                    </a:lnTo>
                    <a:lnTo>
                      <a:pt x="1514" y="1189"/>
                    </a:lnTo>
                    <a:lnTo>
                      <a:pt x="1503" y="1243"/>
                    </a:lnTo>
                    <a:lnTo>
                      <a:pt x="1318" y="1150"/>
                    </a:lnTo>
                    <a:lnTo>
                      <a:pt x="1076" y="1256"/>
                    </a:lnTo>
                    <a:lnTo>
                      <a:pt x="1032" y="1331"/>
                    </a:lnTo>
                    <a:lnTo>
                      <a:pt x="676" y="1344"/>
                    </a:lnTo>
                    <a:lnTo>
                      <a:pt x="536" y="1435"/>
                    </a:lnTo>
                    <a:lnTo>
                      <a:pt x="524" y="1598"/>
                    </a:lnTo>
                    <a:lnTo>
                      <a:pt x="120" y="1716"/>
                    </a:lnTo>
                    <a:lnTo>
                      <a:pt x="118" y="1716"/>
                    </a:lnTo>
                    <a:lnTo>
                      <a:pt x="120" y="1716"/>
                    </a:lnTo>
                    <a:lnTo>
                      <a:pt x="0" y="1832"/>
                    </a:lnTo>
                    <a:lnTo>
                      <a:pt x="63" y="2000"/>
                    </a:lnTo>
                    <a:lnTo>
                      <a:pt x="227" y="2028"/>
                    </a:lnTo>
                    <a:lnTo>
                      <a:pt x="282" y="2081"/>
                    </a:lnTo>
                    <a:lnTo>
                      <a:pt x="416" y="1982"/>
                    </a:lnTo>
                    <a:lnTo>
                      <a:pt x="612" y="1966"/>
                    </a:lnTo>
                    <a:lnTo>
                      <a:pt x="429" y="2035"/>
                    </a:lnTo>
                    <a:lnTo>
                      <a:pt x="411" y="2215"/>
                    </a:lnTo>
                    <a:lnTo>
                      <a:pt x="330" y="2250"/>
                    </a:lnTo>
                    <a:lnTo>
                      <a:pt x="490" y="2307"/>
                    </a:lnTo>
                    <a:lnTo>
                      <a:pt x="619" y="2443"/>
                    </a:lnTo>
                    <a:lnTo>
                      <a:pt x="409" y="2667"/>
                    </a:lnTo>
                    <a:lnTo>
                      <a:pt x="420" y="2787"/>
                    </a:lnTo>
                    <a:lnTo>
                      <a:pt x="702" y="3117"/>
                    </a:lnTo>
                    <a:lnTo>
                      <a:pt x="758" y="3307"/>
                    </a:lnTo>
                    <a:lnTo>
                      <a:pt x="977" y="3489"/>
                    </a:lnTo>
                    <a:lnTo>
                      <a:pt x="1108" y="3517"/>
                    </a:lnTo>
                    <a:lnTo>
                      <a:pt x="1148" y="3614"/>
                    </a:lnTo>
                    <a:lnTo>
                      <a:pt x="1311" y="3644"/>
                    </a:lnTo>
                    <a:lnTo>
                      <a:pt x="1438" y="3748"/>
                    </a:lnTo>
                    <a:lnTo>
                      <a:pt x="1455" y="3674"/>
                    </a:lnTo>
                    <a:lnTo>
                      <a:pt x="1522" y="3685"/>
                    </a:lnTo>
                    <a:lnTo>
                      <a:pt x="1531" y="3681"/>
                    </a:lnTo>
                    <a:lnTo>
                      <a:pt x="1533" y="3683"/>
                    </a:lnTo>
                    <a:lnTo>
                      <a:pt x="1761" y="3596"/>
                    </a:lnTo>
                    <a:lnTo>
                      <a:pt x="1722" y="3672"/>
                    </a:lnTo>
                    <a:lnTo>
                      <a:pt x="1898" y="3665"/>
                    </a:lnTo>
                    <a:lnTo>
                      <a:pt x="1962" y="3715"/>
                    </a:lnTo>
                    <a:lnTo>
                      <a:pt x="2207" y="3591"/>
                    </a:lnTo>
                    <a:lnTo>
                      <a:pt x="2140" y="3540"/>
                    </a:lnTo>
                    <a:lnTo>
                      <a:pt x="2147" y="3341"/>
                    </a:lnTo>
                    <a:lnTo>
                      <a:pt x="2018" y="2856"/>
                    </a:lnTo>
                    <a:lnTo>
                      <a:pt x="1905" y="2746"/>
                    </a:lnTo>
                    <a:lnTo>
                      <a:pt x="1843" y="2593"/>
                    </a:lnTo>
                    <a:lnTo>
                      <a:pt x="2175" y="2568"/>
                    </a:lnTo>
                    <a:lnTo>
                      <a:pt x="2274" y="2441"/>
                    </a:lnTo>
                    <a:lnTo>
                      <a:pt x="2424" y="2420"/>
                    </a:lnTo>
                    <a:lnTo>
                      <a:pt x="2687" y="2413"/>
                    </a:lnTo>
                    <a:lnTo>
                      <a:pt x="2747" y="2476"/>
                    </a:lnTo>
                    <a:lnTo>
                      <a:pt x="2930" y="2316"/>
                    </a:lnTo>
                    <a:lnTo>
                      <a:pt x="2928" y="2314"/>
                    </a:lnTo>
                    <a:lnTo>
                      <a:pt x="3084" y="1899"/>
                    </a:lnTo>
                    <a:lnTo>
                      <a:pt x="3128" y="1647"/>
                    </a:lnTo>
                    <a:lnTo>
                      <a:pt x="3147" y="1582"/>
                    </a:lnTo>
                    <a:lnTo>
                      <a:pt x="3313" y="1652"/>
                    </a:lnTo>
                    <a:lnTo>
                      <a:pt x="3301" y="1564"/>
                    </a:lnTo>
                    <a:lnTo>
                      <a:pt x="3376" y="1571"/>
                    </a:lnTo>
                    <a:lnTo>
                      <a:pt x="3585" y="1450"/>
                    </a:lnTo>
                    <a:lnTo>
                      <a:pt x="3599" y="1356"/>
                    </a:lnTo>
                    <a:lnTo>
                      <a:pt x="3685" y="1328"/>
                    </a:lnTo>
                    <a:lnTo>
                      <a:pt x="3855" y="1040"/>
                    </a:lnTo>
                    <a:lnTo>
                      <a:pt x="3846" y="894"/>
                    </a:lnTo>
                    <a:lnTo>
                      <a:pt x="3798" y="830"/>
                    </a:lnTo>
                    <a:lnTo>
                      <a:pt x="3851" y="776"/>
                    </a:lnTo>
                    <a:lnTo>
                      <a:pt x="3862" y="726"/>
                    </a:lnTo>
                    <a:lnTo>
                      <a:pt x="3805" y="62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" name="Forme libre 6"/>
              <p:cNvSpPr>
                <a:spLocks/>
              </p:cNvSpPr>
              <p:nvPr/>
            </p:nvSpPr>
            <p:spPr bwMode="auto">
              <a:xfrm>
                <a:off x="939800" y="2828925"/>
                <a:ext cx="58738" cy="79375"/>
              </a:xfrm>
              <a:custGeom>
                <a:avLst/>
                <a:gdLst>
                  <a:gd name="T0" fmla="*/ 29340 w 164"/>
                  <a:gd name="T1" fmla="*/ 0 h 219"/>
                  <a:gd name="T2" fmla="*/ 0 w 164"/>
                  <a:gd name="T3" fmla="*/ 39240 h 219"/>
                  <a:gd name="T4" fmla="*/ 29340 w 164"/>
                  <a:gd name="T5" fmla="*/ 78480 h 219"/>
                  <a:gd name="T6" fmla="*/ 58680 w 164"/>
                  <a:gd name="T7" fmla="*/ 39240 h 21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64"/>
                  <a:gd name="T13" fmla="*/ 0 h 219"/>
                  <a:gd name="T14" fmla="*/ 164 w 164"/>
                  <a:gd name="T15" fmla="*/ 219 h 2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4" h="219">
                    <a:moveTo>
                      <a:pt x="159" y="134"/>
                    </a:moveTo>
                    <a:lnTo>
                      <a:pt x="76" y="85"/>
                    </a:lnTo>
                    <a:lnTo>
                      <a:pt x="50" y="0"/>
                    </a:lnTo>
                    <a:lnTo>
                      <a:pt x="0" y="62"/>
                    </a:lnTo>
                    <a:lnTo>
                      <a:pt x="164" y="219"/>
                    </a:lnTo>
                    <a:lnTo>
                      <a:pt x="159" y="13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Forme libre 7"/>
              <p:cNvSpPr>
                <a:spLocks/>
              </p:cNvSpPr>
              <p:nvPr/>
            </p:nvSpPr>
            <p:spPr bwMode="auto">
              <a:xfrm>
                <a:off x="939800" y="2828925"/>
                <a:ext cx="58738" cy="79375"/>
              </a:xfrm>
              <a:custGeom>
                <a:avLst/>
                <a:gdLst>
                  <a:gd name="T0" fmla="*/ 29340 w 164"/>
                  <a:gd name="T1" fmla="*/ 0 h 219"/>
                  <a:gd name="T2" fmla="*/ 0 w 164"/>
                  <a:gd name="T3" fmla="*/ 39240 h 219"/>
                  <a:gd name="T4" fmla="*/ 29340 w 164"/>
                  <a:gd name="T5" fmla="*/ 78480 h 219"/>
                  <a:gd name="T6" fmla="*/ 58680 w 164"/>
                  <a:gd name="T7" fmla="*/ 39240 h 21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64"/>
                  <a:gd name="T13" fmla="*/ 0 h 219"/>
                  <a:gd name="T14" fmla="*/ 164 w 164"/>
                  <a:gd name="T15" fmla="*/ 219 h 2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4" h="219">
                    <a:moveTo>
                      <a:pt x="159" y="134"/>
                    </a:moveTo>
                    <a:lnTo>
                      <a:pt x="76" y="85"/>
                    </a:lnTo>
                    <a:lnTo>
                      <a:pt x="50" y="0"/>
                    </a:lnTo>
                    <a:lnTo>
                      <a:pt x="0" y="62"/>
                    </a:lnTo>
                    <a:lnTo>
                      <a:pt x="164" y="219"/>
                    </a:lnTo>
                    <a:lnTo>
                      <a:pt x="159" y="13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8" name="Forme libre 8"/>
              <p:cNvSpPr>
                <a:spLocks/>
              </p:cNvSpPr>
              <p:nvPr/>
            </p:nvSpPr>
            <p:spPr bwMode="auto">
              <a:xfrm>
                <a:off x="1903413" y="1736725"/>
                <a:ext cx="1241425" cy="1552575"/>
              </a:xfrm>
              <a:custGeom>
                <a:avLst/>
                <a:gdLst>
                  <a:gd name="T0" fmla="*/ 620460 w 3448"/>
                  <a:gd name="T1" fmla="*/ 0 h 4313"/>
                  <a:gd name="T2" fmla="*/ 0 w 3448"/>
                  <a:gd name="T3" fmla="*/ 776160 h 4313"/>
                  <a:gd name="T4" fmla="*/ 620460 w 3448"/>
                  <a:gd name="T5" fmla="*/ 1552319 h 4313"/>
                  <a:gd name="T6" fmla="*/ 1240920 w 3448"/>
                  <a:gd name="T7" fmla="*/ 776160 h 431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448"/>
                  <a:gd name="T13" fmla="*/ 0 h 4313"/>
                  <a:gd name="T14" fmla="*/ 3448 w 3448"/>
                  <a:gd name="T15" fmla="*/ 4313 h 43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48" h="4313">
                    <a:moveTo>
                      <a:pt x="1989" y="767"/>
                    </a:moveTo>
                    <a:lnTo>
                      <a:pt x="1955" y="617"/>
                    </a:lnTo>
                    <a:lnTo>
                      <a:pt x="1786" y="467"/>
                    </a:lnTo>
                    <a:lnTo>
                      <a:pt x="1773" y="176"/>
                    </a:lnTo>
                    <a:lnTo>
                      <a:pt x="1673" y="0"/>
                    </a:lnTo>
                    <a:lnTo>
                      <a:pt x="1514" y="185"/>
                    </a:lnTo>
                    <a:lnTo>
                      <a:pt x="1519" y="261"/>
                    </a:lnTo>
                    <a:lnTo>
                      <a:pt x="1359" y="296"/>
                    </a:lnTo>
                    <a:lnTo>
                      <a:pt x="1281" y="254"/>
                    </a:lnTo>
                    <a:lnTo>
                      <a:pt x="1138" y="340"/>
                    </a:lnTo>
                    <a:lnTo>
                      <a:pt x="978" y="368"/>
                    </a:lnTo>
                    <a:lnTo>
                      <a:pt x="911" y="439"/>
                    </a:lnTo>
                    <a:lnTo>
                      <a:pt x="914" y="525"/>
                    </a:lnTo>
                    <a:lnTo>
                      <a:pt x="1043" y="644"/>
                    </a:lnTo>
                    <a:lnTo>
                      <a:pt x="1050" y="889"/>
                    </a:lnTo>
                    <a:lnTo>
                      <a:pt x="851" y="1028"/>
                    </a:lnTo>
                    <a:lnTo>
                      <a:pt x="877" y="1229"/>
                    </a:lnTo>
                    <a:lnTo>
                      <a:pt x="877" y="1231"/>
                    </a:lnTo>
                    <a:lnTo>
                      <a:pt x="934" y="1333"/>
                    </a:lnTo>
                    <a:lnTo>
                      <a:pt x="923" y="1383"/>
                    </a:lnTo>
                    <a:lnTo>
                      <a:pt x="870" y="1437"/>
                    </a:lnTo>
                    <a:lnTo>
                      <a:pt x="918" y="1501"/>
                    </a:lnTo>
                    <a:lnTo>
                      <a:pt x="927" y="1647"/>
                    </a:lnTo>
                    <a:lnTo>
                      <a:pt x="757" y="1935"/>
                    </a:lnTo>
                    <a:lnTo>
                      <a:pt x="671" y="1963"/>
                    </a:lnTo>
                    <a:lnTo>
                      <a:pt x="657" y="2057"/>
                    </a:lnTo>
                    <a:lnTo>
                      <a:pt x="448" y="2178"/>
                    </a:lnTo>
                    <a:lnTo>
                      <a:pt x="373" y="2171"/>
                    </a:lnTo>
                    <a:lnTo>
                      <a:pt x="385" y="2259"/>
                    </a:lnTo>
                    <a:lnTo>
                      <a:pt x="219" y="2189"/>
                    </a:lnTo>
                    <a:lnTo>
                      <a:pt x="200" y="2254"/>
                    </a:lnTo>
                    <a:lnTo>
                      <a:pt x="156" y="2506"/>
                    </a:lnTo>
                    <a:lnTo>
                      <a:pt x="0" y="2921"/>
                    </a:lnTo>
                    <a:lnTo>
                      <a:pt x="2" y="2923"/>
                    </a:lnTo>
                    <a:lnTo>
                      <a:pt x="145" y="3009"/>
                    </a:lnTo>
                    <a:lnTo>
                      <a:pt x="156" y="3096"/>
                    </a:lnTo>
                    <a:lnTo>
                      <a:pt x="235" y="3089"/>
                    </a:lnTo>
                    <a:lnTo>
                      <a:pt x="270" y="3251"/>
                    </a:lnTo>
                    <a:lnTo>
                      <a:pt x="344" y="3291"/>
                    </a:lnTo>
                    <a:lnTo>
                      <a:pt x="614" y="3279"/>
                    </a:lnTo>
                    <a:lnTo>
                      <a:pt x="577" y="3200"/>
                    </a:lnTo>
                    <a:lnTo>
                      <a:pt x="720" y="3281"/>
                    </a:lnTo>
                    <a:lnTo>
                      <a:pt x="729" y="3364"/>
                    </a:lnTo>
                    <a:lnTo>
                      <a:pt x="974" y="3718"/>
                    </a:lnTo>
                    <a:lnTo>
                      <a:pt x="953" y="3875"/>
                    </a:lnTo>
                    <a:lnTo>
                      <a:pt x="1078" y="3990"/>
                    </a:lnTo>
                    <a:lnTo>
                      <a:pt x="1159" y="3990"/>
                    </a:lnTo>
                    <a:lnTo>
                      <a:pt x="1226" y="4136"/>
                    </a:lnTo>
                    <a:lnTo>
                      <a:pt x="1295" y="4172"/>
                    </a:lnTo>
                    <a:lnTo>
                      <a:pt x="1256" y="4249"/>
                    </a:lnTo>
                    <a:lnTo>
                      <a:pt x="1325" y="4279"/>
                    </a:lnTo>
                    <a:lnTo>
                      <a:pt x="1482" y="4249"/>
                    </a:lnTo>
                    <a:lnTo>
                      <a:pt x="1528" y="4313"/>
                    </a:lnTo>
                    <a:lnTo>
                      <a:pt x="1604" y="4237"/>
                    </a:lnTo>
                    <a:lnTo>
                      <a:pt x="1913" y="4209"/>
                    </a:lnTo>
                    <a:lnTo>
                      <a:pt x="1966" y="4140"/>
                    </a:lnTo>
                    <a:lnTo>
                      <a:pt x="2320" y="4214"/>
                    </a:lnTo>
                    <a:lnTo>
                      <a:pt x="2394" y="4193"/>
                    </a:lnTo>
                    <a:lnTo>
                      <a:pt x="2525" y="4198"/>
                    </a:lnTo>
                    <a:lnTo>
                      <a:pt x="2620" y="4036"/>
                    </a:lnTo>
                    <a:lnTo>
                      <a:pt x="2857" y="4009"/>
                    </a:lnTo>
                    <a:lnTo>
                      <a:pt x="2901" y="3944"/>
                    </a:lnTo>
                    <a:lnTo>
                      <a:pt x="2857" y="3799"/>
                    </a:lnTo>
                    <a:lnTo>
                      <a:pt x="2918" y="3750"/>
                    </a:lnTo>
                    <a:lnTo>
                      <a:pt x="3146" y="3672"/>
                    </a:lnTo>
                    <a:lnTo>
                      <a:pt x="3273" y="3572"/>
                    </a:lnTo>
                    <a:lnTo>
                      <a:pt x="3382" y="3570"/>
                    </a:lnTo>
                    <a:lnTo>
                      <a:pt x="3419" y="3332"/>
                    </a:lnTo>
                    <a:lnTo>
                      <a:pt x="3426" y="3173"/>
                    </a:lnTo>
                    <a:lnTo>
                      <a:pt x="3365" y="3119"/>
                    </a:lnTo>
                    <a:lnTo>
                      <a:pt x="3359" y="2960"/>
                    </a:lnTo>
                    <a:lnTo>
                      <a:pt x="3273" y="2755"/>
                    </a:lnTo>
                    <a:lnTo>
                      <a:pt x="3202" y="2699"/>
                    </a:lnTo>
                    <a:lnTo>
                      <a:pt x="3248" y="2542"/>
                    </a:lnTo>
                    <a:lnTo>
                      <a:pt x="3195" y="2365"/>
                    </a:lnTo>
                    <a:lnTo>
                      <a:pt x="3234" y="2300"/>
                    </a:lnTo>
                    <a:lnTo>
                      <a:pt x="3310" y="2282"/>
                    </a:lnTo>
                    <a:lnTo>
                      <a:pt x="3250" y="2095"/>
                    </a:lnTo>
                    <a:lnTo>
                      <a:pt x="3169" y="2021"/>
                    </a:lnTo>
                    <a:lnTo>
                      <a:pt x="3312" y="1928"/>
                    </a:lnTo>
                    <a:lnTo>
                      <a:pt x="3354" y="1866"/>
                    </a:lnTo>
                    <a:lnTo>
                      <a:pt x="3326" y="1788"/>
                    </a:lnTo>
                    <a:lnTo>
                      <a:pt x="3448" y="1654"/>
                    </a:lnTo>
                    <a:lnTo>
                      <a:pt x="3439" y="1501"/>
                    </a:lnTo>
                    <a:lnTo>
                      <a:pt x="3259" y="1296"/>
                    </a:lnTo>
                    <a:lnTo>
                      <a:pt x="3257" y="1295"/>
                    </a:lnTo>
                    <a:lnTo>
                      <a:pt x="2955" y="1369"/>
                    </a:lnTo>
                    <a:lnTo>
                      <a:pt x="2708" y="1351"/>
                    </a:lnTo>
                    <a:lnTo>
                      <a:pt x="2777" y="1310"/>
                    </a:lnTo>
                    <a:lnTo>
                      <a:pt x="2793" y="1235"/>
                    </a:lnTo>
                    <a:lnTo>
                      <a:pt x="2682" y="1120"/>
                    </a:lnTo>
                    <a:lnTo>
                      <a:pt x="2662" y="1037"/>
                    </a:lnTo>
                    <a:lnTo>
                      <a:pt x="2562" y="1021"/>
                    </a:lnTo>
                    <a:lnTo>
                      <a:pt x="2488" y="1069"/>
                    </a:lnTo>
                    <a:lnTo>
                      <a:pt x="2445" y="996"/>
                    </a:lnTo>
                    <a:lnTo>
                      <a:pt x="2394" y="1074"/>
                    </a:lnTo>
                    <a:lnTo>
                      <a:pt x="2209" y="1092"/>
                    </a:lnTo>
                    <a:lnTo>
                      <a:pt x="2130" y="808"/>
                    </a:lnTo>
                    <a:lnTo>
                      <a:pt x="2049" y="825"/>
                    </a:lnTo>
                    <a:lnTo>
                      <a:pt x="1989" y="76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" name="Forme libre 9"/>
              <p:cNvSpPr>
                <a:spLocks/>
              </p:cNvSpPr>
              <p:nvPr/>
            </p:nvSpPr>
            <p:spPr bwMode="auto">
              <a:xfrm>
                <a:off x="1903413" y="1736725"/>
                <a:ext cx="1241425" cy="1552575"/>
              </a:xfrm>
              <a:custGeom>
                <a:avLst/>
                <a:gdLst>
                  <a:gd name="T0" fmla="*/ 620460 w 3448"/>
                  <a:gd name="T1" fmla="*/ 0 h 4313"/>
                  <a:gd name="T2" fmla="*/ 0 w 3448"/>
                  <a:gd name="T3" fmla="*/ 776160 h 4313"/>
                  <a:gd name="T4" fmla="*/ 620460 w 3448"/>
                  <a:gd name="T5" fmla="*/ 1552319 h 4313"/>
                  <a:gd name="T6" fmla="*/ 1240920 w 3448"/>
                  <a:gd name="T7" fmla="*/ 776160 h 431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448"/>
                  <a:gd name="T13" fmla="*/ 0 h 4313"/>
                  <a:gd name="T14" fmla="*/ 3448 w 3448"/>
                  <a:gd name="T15" fmla="*/ 4313 h 43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48" h="4313">
                    <a:moveTo>
                      <a:pt x="1989" y="767"/>
                    </a:moveTo>
                    <a:lnTo>
                      <a:pt x="1955" y="617"/>
                    </a:lnTo>
                    <a:lnTo>
                      <a:pt x="1786" y="467"/>
                    </a:lnTo>
                    <a:lnTo>
                      <a:pt x="1773" y="176"/>
                    </a:lnTo>
                    <a:lnTo>
                      <a:pt x="1673" y="0"/>
                    </a:lnTo>
                    <a:lnTo>
                      <a:pt x="1514" y="185"/>
                    </a:lnTo>
                    <a:lnTo>
                      <a:pt x="1519" y="261"/>
                    </a:lnTo>
                    <a:lnTo>
                      <a:pt x="1359" y="296"/>
                    </a:lnTo>
                    <a:lnTo>
                      <a:pt x="1281" y="254"/>
                    </a:lnTo>
                    <a:lnTo>
                      <a:pt x="1138" y="340"/>
                    </a:lnTo>
                    <a:lnTo>
                      <a:pt x="978" y="368"/>
                    </a:lnTo>
                    <a:lnTo>
                      <a:pt x="911" y="439"/>
                    </a:lnTo>
                    <a:lnTo>
                      <a:pt x="914" y="525"/>
                    </a:lnTo>
                    <a:lnTo>
                      <a:pt x="1043" y="644"/>
                    </a:lnTo>
                    <a:lnTo>
                      <a:pt x="1050" y="889"/>
                    </a:lnTo>
                    <a:lnTo>
                      <a:pt x="851" y="1028"/>
                    </a:lnTo>
                    <a:lnTo>
                      <a:pt x="877" y="1229"/>
                    </a:lnTo>
                    <a:lnTo>
                      <a:pt x="877" y="1231"/>
                    </a:lnTo>
                    <a:lnTo>
                      <a:pt x="934" y="1333"/>
                    </a:lnTo>
                    <a:lnTo>
                      <a:pt x="923" y="1383"/>
                    </a:lnTo>
                    <a:lnTo>
                      <a:pt x="870" y="1437"/>
                    </a:lnTo>
                    <a:lnTo>
                      <a:pt x="918" y="1501"/>
                    </a:lnTo>
                    <a:lnTo>
                      <a:pt x="927" y="1647"/>
                    </a:lnTo>
                    <a:lnTo>
                      <a:pt x="757" y="1935"/>
                    </a:lnTo>
                    <a:lnTo>
                      <a:pt x="671" y="1963"/>
                    </a:lnTo>
                    <a:lnTo>
                      <a:pt x="657" y="2057"/>
                    </a:lnTo>
                    <a:lnTo>
                      <a:pt x="448" y="2178"/>
                    </a:lnTo>
                    <a:lnTo>
                      <a:pt x="373" y="2171"/>
                    </a:lnTo>
                    <a:lnTo>
                      <a:pt x="385" y="2259"/>
                    </a:lnTo>
                    <a:lnTo>
                      <a:pt x="219" y="2189"/>
                    </a:lnTo>
                    <a:lnTo>
                      <a:pt x="200" y="2254"/>
                    </a:lnTo>
                    <a:lnTo>
                      <a:pt x="156" y="2506"/>
                    </a:lnTo>
                    <a:lnTo>
                      <a:pt x="0" y="2921"/>
                    </a:lnTo>
                    <a:lnTo>
                      <a:pt x="2" y="2923"/>
                    </a:lnTo>
                    <a:lnTo>
                      <a:pt x="145" y="3009"/>
                    </a:lnTo>
                    <a:lnTo>
                      <a:pt x="156" y="3096"/>
                    </a:lnTo>
                    <a:lnTo>
                      <a:pt x="235" y="3089"/>
                    </a:lnTo>
                    <a:lnTo>
                      <a:pt x="270" y="3251"/>
                    </a:lnTo>
                    <a:lnTo>
                      <a:pt x="344" y="3291"/>
                    </a:lnTo>
                    <a:lnTo>
                      <a:pt x="614" y="3279"/>
                    </a:lnTo>
                    <a:lnTo>
                      <a:pt x="577" y="3200"/>
                    </a:lnTo>
                    <a:lnTo>
                      <a:pt x="720" y="3281"/>
                    </a:lnTo>
                    <a:lnTo>
                      <a:pt x="729" y="3364"/>
                    </a:lnTo>
                    <a:lnTo>
                      <a:pt x="974" y="3718"/>
                    </a:lnTo>
                    <a:lnTo>
                      <a:pt x="953" y="3875"/>
                    </a:lnTo>
                    <a:lnTo>
                      <a:pt x="1078" y="3990"/>
                    </a:lnTo>
                    <a:lnTo>
                      <a:pt x="1159" y="3990"/>
                    </a:lnTo>
                    <a:lnTo>
                      <a:pt x="1226" y="4136"/>
                    </a:lnTo>
                    <a:lnTo>
                      <a:pt x="1295" y="4172"/>
                    </a:lnTo>
                    <a:lnTo>
                      <a:pt x="1256" y="4249"/>
                    </a:lnTo>
                    <a:lnTo>
                      <a:pt x="1325" y="4279"/>
                    </a:lnTo>
                    <a:lnTo>
                      <a:pt x="1482" y="4249"/>
                    </a:lnTo>
                    <a:lnTo>
                      <a:pt x="1528" y="4313"/>
                    </a:lnTo>
                    <a:lnTo>
                      <a:pt x="1604" y="4237"/>
                    </a:lnTo>
                    <a:lnTo>
                      <a:pt x="1913" y="4209"/>
                    </a:lnTo>
                    <a:lnTo>
                      <a:pt x="1966" y="4140"/>
                    </a:lnTo>
                    <a:lnTo>
                      <a:pt x="2320" y="4214"/>
                    </a:lnTo>
                    <a:lnTo>
                      <a:pt x="2394" y="4193"/>
                    </a:lnTo>
                    <a:lnTo>
                      <a:pt x="2525" y="4198"/>
                    </a:lnTo>
                    <a:lnTo>
                      <a:pt x="2620" y="4036"/>
                    </a:lnTo>
                    <a:lnTo>
                      <a:pt x="2857" y="4009"/>
                    </a:lnTo>
                    <a:lnTo>
                      <a:pt x="2901" y="3944"/>
                    </a:lnTo>
                    <a:lnTo>
                      <a:pt x="2857" y="3799"/>
                    </a:lnTo>
                    <a:lnTo>
                      <a:pt x="2918" y="3750"/>
                    </a:lnTo>
                    <a:lnTo>
                      <a:pt x="3146" y="3672"/>
                    </a:lnTo>
                    <a:lnTo>
                      <a:pt x="3273" y="3572"/>
                    </a:lnTo>
                    <a:lnTo>
                      <a:pt x="3382" y="3570"/>
                    </a:lnTo>
                    <a:lnTo>
                      <a:pt x="3419" y="3332"/>
                    </a:lnTo>
                    <a:lnTo>
                      <a:pt x="3426" y="3173"/>
                    </a:lnTo>
                    <a:lnTo>
                      <a:pt x="3365" y="3119"/>
                    </a:lnTo>
                    <a:lnTo>
                      <a:pt x="3359" y="2960"/>
                    </a:lnTo>
                    <a:lnTo>
                      <a:pt x="3273" y="2755"/>
                    </a:lnTo>
                    <a:lnTo>
                      <a:pt x="3202" y="2699"/>
                    </a:lnTo>
                    <a:lnTo>
                      <a:pt x="3248" y="2542"/>
                    </a:lnTo>
                    <a:lnTo>
                      <a:pt x="3195" y="2365"/>
                    </a:lnTo>
                    <a:lnTo>
                      <a:pt x="3234" y="2300"/>
                    </a:lnTo>
                    <a:lnTo>
                      <a:pt x="3310" y="2282"/>
                    </a:lnTo>
                    <a:lnTo>
                      <a:pt x="3250" y="2095"/>
                    </a:lnTo>
                    <a:lnTo>
                      <a:pt x="3169" y="2021"/>
                    </a:lnTo>
                    <a:lnTo>
                      <a:pt x="3312" y="1928"/>
                    </a:lnTo>
                    <a:lnTo>
                      <a:pt x="3354" y="1866"/>
                    </a:lnTo>
                    <a:lnTo>
                      <a:pt x="3326" y="1788"/>
                    </a:lnTo>
                    <a:lnTo>
                      <a:pt x="3448" y="1654"/>
                    </a:lnTo>
                    <a:lnTo>
                      <a:pt x="3439" y="1501"/>
                    </a:lnTo>
                    <a:lnTo>
                      <a:pt x="3259" y="1296"/>
                    </a:lnTo>
                    <a:lnTo>
                      <a:pt x="3257" y="1295"/>
                    </a:lnTo>
                    <a:lnTo>
                      <a:pt x="2955" y="1369"/>
                    </a:lnTo>
                    <a:lnTo>
                      <a:pt x="2708" y="1351"/>
                    </a:lnTo>
                    <a:lnTo>
                      <a:pt x="2777" y="1310"/>
                    </a:lnTo>
                    <a:lnTo>
                      <a:pt x="2793" y="1235"/>
                    </a:lnTo>
                    <a:lnTo>
                      <a:pt x="2682" y="1120"/>
                    </a:lnTo>
                    <a:lnTo>
                      <a:pt x="2662" y="1037"/>
                    </a:lnTo>
                    <a:lnTo>
                      <a:pt x="2562" y="1021"/>
                    </a:lnTo>
                    <a:lnTo>
                      <a:pt x="2488" y="1069"/>
                    </a:lnTo>
                    <a:lnTo>
                      <a:pt x="2445" y="996"/>
                    </a:lnTo>
                    <a:lnTo>
                      <a:pt x="2394" y="1074"/>
                    </a:lnTo>
                    <a:lnTo>
                      <a:pt x="2209" y="1092"/>
                    </a:lnTo>
                    <a:lnTo>
                      <a:pt x="2130" y="808"/>
                    </a:lnTo>
                    <a:lnTo>
                      <a:pt x="2049" y="825"/>
                    </a:lnTo>
                    <a:lnTo>
                      <a:pt x="1989" y="76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" name="Forme libre 10"/>
              <p:cNvSpPr>
                <a:spLocks/>
              </p:cNvSpPr>
              <p:nvPr/>
            </p:nvSpPr>
            <p:spPr bwMode="auto">
              <a:xfrm>
                <a:off x="2489200" y="1562100"/>
                <a:ext cx="830263" cy="666750"/>
              </a:xfrm>
              <a:custGeom>
                <a:avLst/>
                <a:gdLst>
                  <a:gd name="T0" fmla="*/ 415080 w 2307"/>
                  <a:gd name="T1" fmla="*/ 0 h 1851"/>
                  <a:gd name="T2" fmla="*/ 0 w 2307"/>
                  <a:gd name="T3" fmla="*/ 333000 h 1851"/>
                  <a:gd name="T4" fmla="*/ 415080 w 2307"/>
                  <a:gd name="T5" fmla="*/ 666000 h 1851"/>
                  <a:gd name="T6" fmla="*/ 830159 w 2307"/>
                  <a:gd name="T7" fmla="*/ 333000 h 1851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307"/>
                  <a:gd name="T13" fmla="*/ 0 h 1851"/>
                  <a:gd name="T14" fmla="*/ 2307 w 2307"/>
                  <a:gd name="T15" fmla="*/ 1851 h 18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07" h="1851">
                    <a:moveTo>
                      <a:pt x="1838" y="207"/>
                    </a:moveTo>
                    <a:lnTo>
                      <a:pt x="1766" y="187"/>
                    </a:lnTo>
                    <a:lnTo>
                      <a:pt x="1547" y="268"/>
                    </a:lnTo>
                    <a:lnTo>
                      <a:pt x="1478" y="224"/>
                    </a:lnTo>
                    <a:lnTo>
                      <a:pt x="1425" y="281"/>
                    </a:lnTo>
                    <a:lnTo>
                      <a:pt x="1240" y="256"/>
                    </a:lnTo>
                    <a:lnTo>
                      <a:pt x="947" y="81"/>
                    </a:lnTo>
                    <a:lnTo>
                      <a:pt x="886" y="127"/>
                    </a:lnTo>
                    <a:lnTo>
                      <a:pt x="637" y="67"/>
                    </a:lnTo>
                    <a:lnTo>
                      <a:pt x="467" y="117"/>
                    </a:lnTo>
                    <a:lnTo>
                      <a:pt x="314" y="87"/>
                    </a:lnTo>
                    <a:lnTo>
                      <a:pt x="275" y="0"/>
                    </a:lnTo>
                    <a:lnTo>
                      <a:pt x="273" y="0"/>
                    </a:lnTo>
                    <a:lnTo>
                      <a:pt x="168" y="256"/>
                    </a:lnTo>
                    <a:lnTo>
                      <a:pt x="62" y="256"/>
                    </a:lnTo>
                    <a:lnTo>
                      <a:pt x="0" y="323"/>
                    </a:lnTo>
                    <a:lnTo>
                      <a:pt x="46" y="482"/>
                    </a:lnTo>
                    <a:lnTo>
                      <a:pt x="146" y="658"/>
                    </a:lnTo>
                    <a:lnTo>
                      <a:pt x="159" y="949"/>
                    </a:lnTo>
                    <a:lnTo>
                      <a:pt x="328" y="1099"/>
                    </a:lnTo>
                    <a:lnTo>
                      <a:pt x="362" y="1249"/>
                    </a:lnTo>
                    <a:lnTo>
                      <a:pt x="422" y="1307"/>
                    </a:lnTo>
                    <a:lnTo>
                      <a:pt x="503" y="1290"/>
                    </a:lnTo>
                    <a:lnTo>
                      <a:pt x="582" y="1574"/>
                    </a:lnTo>
                    <a:lnTo>
                      <a:pt x="767" y="1556"/>
                    </a:lnTo>
                    <a:lnTo>
                      <a:pt x="818" y="1478"/>
                    </a:lnTo>
                    <a:lnTo>
                      <a:pt x="861" y="1551"/>
                    </a:lnTo>
                    <a:lnTo>
                      <a:pt x="935" y="1503"/>
                    </a:lnTo>
                    <a:lnTo>
                      <a:pt x="1035" y="1519"/>
                    </a:lnTo>
                    <a:lnTo>
                      <a:pt x="1055" y="1602"/>
                    </a:lnTo>
                    <a:lnTo>
                      <a:pt x="1166" y="1717"/>
                    </a:lnTo>
                    <a:lnTo>
                      <a:pt x="1150" y="1792"/>
                    </a:lnTo>
                    <a:lnTo>
                      <a:pt x="1081" y="1833"/>
                    </a:lnTo>
                    <a:lnTo>
                      <a:pt x="1328" y="1851"/>
                    </a:lnTo>
                    <a:lnTo>
                      <a:pt x="1630" y="1777"/>
                    </a:lnTo>
                    <a:lnTo>
                      <a:pt x="1632" y="1778"/>
                    </a:lnTo>
                    <a:lnTo>
                      <a:pt x="1736" y="1637"/>
                    </a:lnTo>
                    <a:lnTo>
                      <a:pt x="1741" y="1477"/>
                    </a:lnTo>
                    <a:lnTo>
                      <a:pt x="2157" y="1396"/>
                    </a:lnTo>
                    <a:lnTo>
                      <a:pt x="2147" y="1163"/>
                    </a:lnTo>
                    <a:lnTo>
                      <a:pt x="2228" y="1143"/>
                    </a:lnTo>
                    <a:lnTo>
                      <a:pt x="2307" y="1011"/>
                    </a:lnTo>
                    <a:lnTo>
                      <a:pt x="2237" y="967"/>
                    </a:lnTo>
                    <a:lnTo>
                      <a:pt x="2143" y="741"/>
                    </a:lnTo>
                    <a:lnTo>
                      <a:pt x="2212" y="681"/>
                    </a:lnTo>
                    <a:lnTo>
                      <a:pt x="2223" y="626"/>
                    </a:lnTo>
                    <a:lnTo>
                      <a:pt x="1974" y="464"/>
                    </a:lnTo>
                    <a:lnTo>
                      <a:pt x="1866" y="349"/>
                    </a:lnTo>
                    <a:lnTo>
                      <a:pt x="1886" y="274"/>
                    </a:lnTo>
                    <a:lnTo>
                      <a:pt x="1838" y="20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" name="Forme libre 11"/>
              <p:cNvSpPr>
                <a:spLocks/>
              </p:cNvSpPr>
              <p:nvPr/>
            </p:nvSpPr>
            <p:spPr bwMode="auto">
              <a:xfrm>
                <a:off x="2489200" y="1562100"/>
                <a:ext cx="830263" cy="666750"/>
              </a:xfrm>
              <a:custGeom>
                <a:avLst/>
                <a:gdLst>
                  <a:gd name="T0" fmla="*/ 415080 w 2307"/>
                  <a:gd name="T1" fmla="*/ 0 h 1851"/>
                  <a:gd name="T2" fmla="*/ 0 w 2307"/>
                  <a:gd name="T3" fmla="*/ 333000 h 1851"/>
                  <a:gd name="T4" fmla="*/ 415080 w 2307"/>
                  <a:gd name="T5" fmla="*/ 666000 h 1851"/>
                  <a:gd name="T6" fmla="*/ 830159 w 2307"/>
                  <a:gd name="T7" fmla="*/ 333000 h 1851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307"/>
                  <a:gd name="T13" fmla="*/ 0 h 1851"/>
                  <a:gd name="T14" fmla="*/ 2307 w 2307"/>
                  <a:gd name="T15" fmla="*/ 1851 h 18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07" h="1851">
                    <a:moveTo>
                      <a:pt x="1838" y="207"/>
                    </a:moveTo>
                    <a:lnTo>
                      <a:pt x="1766" y="187"/>
                    </a:lnTo>
                    <a:lnTo>
                      <a:pt x="1547" y="268"/>
                    </a:lnTo>
                    <a:lnTo>
                      <a:pt x="1478" y="224"/>
                    </a:lnTo>
                    <a:lnTo>
                      <a:pt x="1425" y="281"/>
                    </a:lnTo>
                    <a:lnTo>
                      <a:pt x="1240" y="256"/>
                    </a:lnTo>
                    <a:lnTo>
                      <a:pt x="947" y="81"/>
                    </a:lnTo>
                    <a:lnTo>
                      <a:pt x="886" y="127"/>
                    </a:lnTo>
                    <a:lnTo>
                      <a:pt x="637" y="67"/>
                    </a:lnTo>
                    <a:lnTo>
                      <a:pt x="467" y="117"/>
                    </a:lnTo>
                    <a:lnTo>
                      <a:pt x="314" y="87"/>
                    </a:lnTo>
                    <a:lnTo>
                      <a:pt x="275" y="0"/>
                    </a:lnTo>
                    <a:lnTo>
                      <a:pt x="273" y="0"/>
                    </a:lnTo>
                    <a:lnTo>
                      <a:pt x="168" y="256"/>
                    </a:lnTo>
                    <a:lnTo>
                      <a:pt x="62" y="256"/>
                    </a:lnTo>
                    <a:lnTo>
                      <a:pt x="0" y="323"/>
                    </a:lnTo>
                    <a:lnTo>
                      <a:pt x="46" y="482"/>
                    </a:lnTo>
                    <a:lnTo>
                      <a:pt x="146" y="658"/>
                    </a:lnTo>
                    <a:lnTo>
                      <a:pt x="159" y="949"/>
                    </a:lnTo>
                    <a:lnTo>
                      <a:pt x="328" y="1099"/>
                    </a:lnTo>
                    <a:lnTo>
                      <a:pt x="362" y="1249"/>
                    </a:lnTo>
                    <a:lnTo>
                      <a:pt x="422" y="1307"/>
                    </a:lnTo>
                    <a:lnTo>
                      <a:pt x="503" y="1290"/>
                    </a:lnTo>
                    <a:lnTo>
                      <a:pt x="582" y="1574"/>
                    </a:lnTo>
                    <a:lnTo>
                      <a:pt x="767" y="1556"/>
                    </a:lnTo>
                    <a:lnTo>
                      <a:pt x="818" y="1478"/>
                    </a:lnTo>
                    <a:lnTo>
                      <a:pt x="861" y="1551"/>
                    </a:lnTo>
                    <a:lnTo>
                      <a:pt x="935" y="1503"/>
                    </a:lnTo>
                    <a:lnTo>
                      <a:pt x="1035" y="1519"/>
                    </a:lnTo>
                    <a:lnTo>
                      <a:pt x="1055" y="1602"/>
                    </a:lnTo>
                    <a:lnTo>
                      <a:pt x="1166" y="1717"/>
                    </a:lnTo>
                    <a:lnTo>
                      <a:pt x="1150" y="1792"/>
                    </a:lnTo>
                    <a:lnTo>
                      <a:pt x="1081" y="1833"/>
                    </a:lnTo>
                    <a:lnTo>
                      <a:pt x="1328" y="1851"/>
                    </a:lnTo>
                    <a:lnTo>
                      <a:pt x="1630" y="1777"/>
                    </a:lnTo>
                    <a:lnTo>
                      <a:pt x="1632" y="1778"/>
                    </a:lnTo>
                    <a:lnTo>
                      <a:pt x="1736" y="1637"/>
                    </a:lnTo>
                    <a:lnTo>
                      <a:pt x="1741" y="1477"/>
                    </a:lnTo>
                    <a:lnTo>
                      <a:pt x="2157" y="1396"/>
                    </a:lnTo>
                    <a:lnTo>
                      <a:pt x="2147" y="1163"/>
                    </a:lnTo>
                    <a:lnTo>
                      <a:pt x="2228" y="1143"/>
                    </a:lnTo>
                    <a:lnTo>
                      <a:pt x="2307" y="1011"/>
                    </a:lnTo>
                    <a:lnTo>
                      <a:pt x="2237" y="967"/>
                    </a:lnTo>
                    <a:lnTo>
                      <a:pt x="2143" y="741"/>
                    </a:lnTo>
                    <a:lnTo>
                      <a:pt x="2212" y="681"/>
                    </a:lnTo>
                    <a:lnTo>
                      <a:pt x="2223" y="626"/>
                    </a:lnTo>
                    <a:lnTo>
                      <a:pt x="1974" y="464"/>
                    </a:lnTo>
                    <a:lnTo>
                      <a:pt x="1866" y="349"/>
                    </a:lnTo>
                    <a:lnTo>
                      <a:pt x="1886" y="274"/>
                    </a:lnTo>
                    <a:lnTo>
                      <a:pt x="1838" y="20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" name="Forme libre 12"/>
              <p:cNvSpPr>
                <a:spLocks/>
              </p:cNvSpPr>
              <p:nvPr/>
            </p:nvSpPr>
            <p:spPr bwMode="auto">
              <a:xfrm>
                <a:off x="3663950" y="3979863"/>
                <a:ext cx="1495425" cy="1257300"/>
              </a:xfrm>
              <a:custGeom>
                <a:avLst/>
                <a:gdLst>
                  <a:gd name="T0" fmla="*/ 747900 w 4156"/>
                  <a:gd name="T1" fmla="*/ 0 h 3494"/>
                  <a:gd name="T2" fmla="*/ 0 w 4156"/>
                  <a:gd name="T3" fmla="*/ 628740 h 3494"/>
                  <a:gd name="T4" fmla="*/ 747900 w 4156"/>
                  <a:gd name="T5" fmla="*/ 1257480 h 3494"/>
                  <a:gd name="T6" fmla="*/ 1495799 w 4156"/>
                  <a:gd name="T7" fmla="*/ 628740 h 349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156"/>
                  <a:gd name="T13" fmla="*/ 0 h 3494"/>
                  <a:gd name="T14" fmla="*/ 4156 w 4156"/>
                  <a:gd name="T15" fmla="*/ 3494 h 349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56" h="3494">
                    <a:moveTo>
                      <a:pt x="2278" y="104"/>
                    </a:moveTo>
                    <a:lnTo>
                      <a:pt x="2323" y="217"/>
                    </a:lnTo>
                    <a:lnTo>
                      <a:pt x="2445" y="300"/>
                    </a:lnTo>
                    <a:lnTo>
                      <a:pt x="2433" y="459"/>
                    </a:lnTo>
                    <a:lnTo>
                      <a:pt x="2350" y="429"/>
                    </a:lnTo>
                    <a:lnTo>
                      <a:pt x="2009" y="531"/>
                    </a:lnTo>
                    <a:lnTo>
                      <a:pt x="1985" y="608"/>
                    </a:lnTo>
                    <a:lnTo>
                      <a:pt x="1837" y="640"/>
                    </a:lnTo>
                    <a:lnTo>
                      <a:pt x="1810" y="723"/>
                    </a:lnTo>
                    <a:lnTo>
                      <a:pt x="1803" y="813"/>
                    </a:lnTo>
                    <a:lnTo>
                      <a:pt x="1646" y="822"/>
                    </a:lnTo>
                    <a:lnTo>
                      <a:pt x="1579" y="1005"/>
                    </a:lnTo>
                    <a:lnTo>
                      <a:pt x="1660" y="1065"/>
                    </a:lnTo>
                    <a:lnTo>
                      <a:pt x="1593" y="1134"/>
                    </a:lnTo>
                    <a:lnTo>
                      <a:pt x="1480" y="1095"/>
                    </a:lnTo>
                    <a:lnTo>
                      <a:pt x="1394" y="1233"/>
                    </a:lnTo>
                    <a:lnTo>
                      <a:pt x="1433" y="1304"/>
                    </a:lnTo>
                    <a:lnTo>
                      <a:pt x="1704" y="1457"/>
                    </a:lnTo>
                    <a:lnTo>
                      <a:pt x="1699" y="1586"/>
                    </a:lnTo>
                    <a:lnTo>
                      <a:pt x="1607" y="1595"/>
                    </a:lnTo>
                    <a:lnTo>
                      <a:pt x="1493" y="1722"/>
                    </a:lnTo>
                    <a:lnTo>
                      <a:pt x="1351" y="1660"/>
                    </a:lnTo>
                    <a:lnTo>
                      <a:pt x="1350" y="1584"/>
                    </a:lnTo>
                    <a:lnTo>
                      <a:pt x="1099" y="1561"/>
                    </a:lnTo>
                    <a:lnTo>
                      <a:pt x="1085" y="1406"/>
                    </a:lnTo>
                    <a:lnTo>
                      <a:pt x="1016" y="1464"/>
                    </a:lnTo>
                    <a:lnTo>
                      <a:pt x="951" y="1425"/>
                    </a:lnTo>
                    <a:lnTo>
                      <a:pt x="716" y="1533"/>
                    </a:lnTo>
                    <a:lnTo>
                      <a:pt x="621" y="1416"/>
                    </a:lnTo>
                    <a:lnTo>
                      <a:pt x="464" y="1399"/>
                    </a:lnTo>
                    <a:lnTo>
                      <a:pt x="466" y="1498"/>
                    </a:lnTo>
                    <a:lnTo>
                      <a:pt x="535" y="1618"/>
                    </a:lnTo>
                    <a:lnTo>
                      <a:pt x="542" y="1766"/>
                    </a:lnTo>
                    <a:lnTo>
                      <a:pt x="713" y="1939"/>
                    </a:lnTo>
                    <a:lnTo>
                      <a:pt x="483" y="2184"/>
                    </a:lnTo>
                    <a:lnTo>
                      <a:pt x="432" y="2470"/>
                    </a:lnTo>
                    <a:lnTo>
                      <a:pt x="342" y="2447"/>
                    </a:lnTo>
                    <a:lnTo>
                      <a:pt x="229" y="2577"/>
                    </a:lnTo>
                    <a:lnTo>
                      <a:pt x="256" y="2648"/>
                    </a:lnTo>
                    <a:lnTo>
                      <a:pt x="101" y="2694"/>
                    </a:lnTo>
                    <a:lnTo>
                      <a:pt x="0" y="2856"/>
                    </a:lnTo>
                    <a:lnTo>
                      <a:pt x="7" y="2859"/>
                    </a:lnTo>
                    <a:lnTo>
                      <a:pt x="399" y="2872"/>
                    </a:lnTo>
                    <a:lnTo>
                      <a:pt x="452" y="2939"/>
                    </a:lnTo>
                    <a:lnTo>
                      <a:pt x="439" y="3013"/>
                    </a:lnTo>
                    <a:lnTo>
                      <a:pt x="538" y="3036"/>
                    </a:lnTo>
                    <a:lnTo>
                      <a:pt x="799" y="3008"/>
                    </a:lnTo>
                    <a:lnTo>
                      <a:pt x="741" y="2944"/>
                    </a:lnTo>
                    <a:lnTo>
                      <a:pt x="776" y="2875"/>
                    </a:lnTo>
                    <a:lnTo>
                      <a:pt x="850" y="2882"/>
                    </a:lnTo>
                    <a:lnTo>
                      <a:pt x="972" y="3031"/>
                    </a:lnTo>
                    <a:lnTo>
                      <a:pt x="1330" y="2990"/>
                    </a:lnTo>
                    <a:lnTo>
                      <a:pt x="1436" y="3226"/>
                    </a:lnTo>
                    <a:lnTo>
                      <a:pt x="1701" y="3290"/>
                    </a:lnTo>
                    <a:lnTo>
                      <a:pt x="1773" y="3269"/>
                    </a:lnTo>
                    <a:lnTo>
                      <a:pt x="1942" y="3367"/>
                    </a:lnTo>
                    <a:lnTo>
                      <a:pt x="1935" y="3445"/>
                    </a:lnTo>
                    <a:lnTo>
                      <a:pt x="2175" y="3374"/>
                    </a:lnTo>
                    <a:lnTo>
                      <a:pt x="2336" y="3417"/>
                    </a:lnTo>
                    <a:lnTo>
                      <a:pt x="2368" y="3494"/>
                    </a:lnTo>
                    <a:lnTo>
                      <a:pt x="2422" y="3345"/>
                    </a:lnTo>
                    <a:lnTo>
                      <a:pt x="2623" y="3378"/>
                    </a:lnTo>
                    <a:lnTo>
                      <a:pt x="2623" y="3302"/>
                    </a:lnTo>
                    <a:lnTo>
                      <a:pt x="2777" y="3267"/>
                    </a:lnTo>
                    <a:lnTo>
                      <a:pt x="2849" y="3202"/>
                    </a:lnTo>
                    <a:lnTo>
                      <a:pt x="2951" y="3210"/>
                    </a:lnTo>
                    <a:lnTo>
                      <a:pt x="3011" y="3066"/>
                    </a:lnTo>
                    <a:lnTo>
                      <a:pt x="2916" y="3020"/>
                    </a:lnTo>
                    <a:lnTo>
                      <a:pt x="3082" y="2799"/>
                    </a:lnTo>
                    <a:lnTo>
                      <a:pt x="3228" y="2782"/>
                    </a:lnTo>
                    <a:lnTo>
                      <a:pt x="3345" y="2574"/>
                    </a:lnTo>
                    <a:lnTo>
                      <a:pt x="3500" y="2500"/>
                    </a:lnTo>
                    <a:lnTo>
                      <a:pt x="3530" y="2388"/>
                    </a:lnTo>
                    <a:lnTo>
                      <a:pt x="3920" y="2177"/>
                    </a:lnTo>
                    <a:lnTo>
                      <a:pt x="3932" y="1979"/>
                    </a:lnTo>
                    <a:lnTo>
                      <a:pt x="4100" y="1748"/>
                    </a:lnTo>
                    <a:lnTo>
                      <a:pt x="4156" y="1628"/>
                    </a:lnTo>
                    <a:lnTo>
                      <a:pt x="4047" y="1487"/>
                    </a:lnTo>
                    <a:lnTo>
                      <a:pt x="3726" y="1602"/>
                    </a:lnTo>
                    <a:lnTo>
                      <a:pt x="3479" y="1469"/>
                    </a:lnTo>
                    <a:lnTo>
                      <a:pt x="3308" y="1436"/>
                    </a:lnTo>
                    <a:lnTo>
                      <a:pt x="3138" y="1231"/>
                    </a:lnTo>
                    <a:lnTo>
                      <a:pt x="3190" y="1099"/>
                    </a:lnTo>
                    <a:lnTo>
                      <a:pt x="3084" y="951"/>
                    </a:lnTo>
                    <a:lnTo>
                      <a:pt x="3144" y="903"/>
                    </a:lnTo>
                    <a:lnTo>
                      <a:pt x="3181" y="739"/>
                    </a:lnTo>
                    <a:lnTo>
                      <a:pt x="3234" y="677"/>
                    </a:lnTo>
                    <a:lnTo>
                      <a:pt x="3331" y="681"/>
                    </a:lnTo>
                    <a:lnTo>
                      <a:pt x="3228" y="427"/>
                    </a:lnTo>
                    <a:lnTo>
                      <a:pt x="3064" y="420"/>
                    </a:lnTo>
                    <a:lnTo>
                      <a:pt x="2923" y="330"/>
                    </a:lnTo>
                    <a:lnTo>
                      <a:pt x="2902" y="152"/>
                    </a:lnTo>
                    <a:lnTo>
                      <a:pt x="2826" y="148"/>
                    </a:lnTo>
                    <a:lnTo>
                      <a:pt x="2764" y="9"/>
                    </a:lnTo>
                    <a:lnTo>
                      <a:pt x="2585" y="42"/>
                    </a:lnTo>
                    <a:lnTo>
                      <a:pt x="2532" y="95"/>
                    </a:lnTo>
                    <a:lnTo>
                      <a:pt x="2320" y="0"/>
                    </a:lnTo>
                    <a:lnTo>
                      <a:pt x="2278" y="104"/>
                    </a:lnTo>
                    <a:close/>
                    <a:moveTo>
                      <a:pt x="1108" y="2997"/>
                    </a:moveTo>
                    <a:lnTo>
                      <a:pt x="1022" y="3027"/>
                    </a:lnTo>
                    <a:lnTo>
                      <a:pt x="897" y="2910"/>
                    </a:lnTo>
                    <a:lnTo>
                      <a:pt x="912" y="2822"/>
                    </a:lnTo>
                    <a:lnTo>
                      <a:pt x="1022" y="2822"/>
                    </a:lnTo>
                    <a:lnTo>
                      <a:pt x="1078" y="2932"/>
                    </a:lnTo>
                    <a:lnTo>
                      <a:pt x="1166" y="2895"/>
                    </a:lnTo>
                    <a:lnTo>
                      <a:pt x="1108" y="299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" name="Forme libre 13"/>
              <p:cNvSpPr>
                <a:spLocks/>
              </p:cNvSpPr>
              <p:nvPr/>
            </p:nvSpPr>
            <p:spPr bwMode="auto">
              <a:xfrm>
                <a:off x="3927475" y="4418013"/>
                <a:ext cx="82550" cy="73025"/>
              </a:xfrm>
              <a:custGeom>
                <a:avLst/>
                <a:gdLst>
                  <a:gd name="T0" fmla="*/ 40860 w 228"/>
                  <a:gd name="T1" fmla="*/ 0 h 204"/>
                  <a:gd name="T2" fmla="*/ 0 w 228"/>
                  <a:gd name="T3" fmla="*/ 36540 h 204"/>
                  <a:gd name="T4" fmla="*/ 40860 w 228"/>
                  <a:gd name="T5" fmla="*/ 73080 h 204"/>
                  <a:gd name="T6" fmla="*/ 81720 w 228"/>
                  <a:gd name="T7" fmla="*/ 36540 h 20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28"/>
                  <a:gd name="T13" fmla="*/ 0 h 204"/>
                  <a:gd name="T14" fmla="*/ 228 w 228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8" h="204">
                    <a:moveTo>
                      <a:pt x="228" y="74"/>
                    </a:moveTo>
                    <a:lnTo>
                      <a:pt x="106" y="0"/>
                    </a:lnTo>
                    <a:lnTo>
                      <a:pt x="35" y="62"/>
                    </a:lnTo>
                    <a:lnTo>
                      <a:pt x="0" y="144"/>
                    </a:lnTo>
                    <a:lnTo>
                      <a:pt x="53" y="204"/>
                    </a:lnTo>
                    <a:lnTo>
                      <a:pt x="162" y="171"/>
                    </a:lnTo>
                    <a:lnTo>
                      <a:pt x="228" y="7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" name="Forme libre 14"/>
              <p:cNvSpPr>
                <a:spLocks/>
              </p:cNvSpPr>
              <p:nvPr/>
            </p:nvSpPr>
            <p:spPr bwMode="auto">
              <a:xfrm>
                <a:off x="3927475" y="4418013"/>
                <a:ext cx="82550" cy="73025"/>
              </a:xfrm>
              <a:custGeom>
                <a:avLst/>
                <a:gdLst>
                  <a:gd name="T0" fmla="*/ 40860 w 228"/>
                  <a:gd name="T1" fmla="*/ 0 h 204"/>
                  <a:gd name="T2" fmla="*/ 0 w 228"/>
                  <a:gd name="T3" fmla="*/ 36540 h 204"/>
                  <a:gd name="T4" fmla="*/ 40860 w 228"/>
                  <a:gd name="T5" fmla="*/ 73080 h 204"/>
                  <a:gd name="T6" fmla="*/ 81720 w 228"/>
                  <a:gd name="T7" fmla="*/ 36540 h 20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28"/>
                  <a:gd name="T13" fmla="*/ 0 h 204"/>
                  <a:gd name="T14" fmla="*/ 228 w 228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8" h="204">
                    <a:moveTo>
                      <a:pt x="228" y="74"/>
                    </a:moveTo>
                    <a:lnTo>
                      <a:pt x="106" y="0"/>
                    </a:lnTo>
                    <a:lnTo>
                      <a:pt x="35" y="62"/>
                    </a:lnTo>
                    <a:lnTo>
                      <a:pt x="0" y="144"/>
                    </a:lnTo>
                    <a:lnTo>
                      <a:pt x="53" y="204"/>
                    </a:lnTo>
                    <a:lnTo>
                      <a:pt x="162" y="171"/>
                    </a:lnTo>
                    <a:lnTo>
                      <a:pt x="228" y="7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" name="Forme libre 17"/>
              <p:cNvSpPr>
                <a:spLocks/>
              </p:cNvSpPr>
              <p:nvPr/>
            </p:nvSpPr>
            <p:spPr bwMode="auto">
              <a:xfrm>
                <a:off x="1174750" y="1063625"/>
                <a:ext cx="1452563" cy="1116013"/>
              </a:xfrm>
              <a:custGeom>
                <a:avLst/>
                <a:gdLst>
                  <a:gd name="T0" fmla="*/ 726300 w 4036"/>
                  <a:gd name="T1" fmla="*/ 0 h 3101"/>
                  <a:gd name="T2" fmla="*/ 0 w 4036"/>
                  <a:gd name="T3" fmla="*/ 558000 h 3101"/>
                  <a:gd name="T4" fmla="*/ 726300 w 4036"/>
                  <a:gd name="T5" fmla="*/ 1116000 h 3101"/>
                  <a:gd name="T6" fmla="*/ 1452600 w 4036"/>
                  <a:gd name="T7" fmla="*/ 558000 h 3101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036"/>
                  <a:gd name="T13" fmla="*/ 0 h 3101"/>
                  <a:gd name="T14" fmla="*/ 4036 w 4036"/>
                  <a:gd name="T15" fmla="*/ 3101 h 310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36" h="3101">
                    <a:moveTo>
                      <a:pt x="3595" y="0"/>
                    </a:moveTo>
                    <a:lnTo>
                      <a:pt x="3593" y="0"/>
                    </a:lnTo>
                    <a:lnTo>
                      <a:pt x="3591" y="2"/>
                    </a:lnTo>
                    <a:lnTo>
                      <a:pt x="3307" y="203"/>
                    </a:lnTo>
                    <a:lnTo>
                      <a:pt x="2708" y="349"/>
                    </a:lnTo>
                    <a:lnTo>
                      <a:pt x="2323" y="557"/>
                    </a:lnTo>
                    <a:lnTo>
                      <a:pt x="2168" y="898"/>
                    </a:lnTo>
                    <a:lnTo>
                      <a:pt x="2214" y="958"/>
                    </a:lnTo>
                    <a:lnTo>
                      <a:pt x="2457" y="1014"/>
                    </a:lnTo>
                    <a:lnTo>
                      <a:pt x="2411" y="1032"/>
                    </a:lnTo>
                    <a:lnTo>
                      <a:pt x="2226" y="1074"/>
                    </a:lnTo>
                    <a:lnTo>
                      <a:pt x="2094" y="1189"/>
                    </a:lnTo>
                    <a:lnTo>
                      <a:pt x="1834" y="1261"/>
                    </a:lnTo>
                    <a:lnTo>
                      <a:pt x="1605" y="1166"/>
                    </a:lnTo>
                    <a:lnTo>
                      <a:pt x="1268" y="1129"/>
                    </a:lnTo>
                    <a:lnTo>
                      <a:pt x="1010" y="1039"/>
                    </a:lnTo>
                    <a:lnTo>
                      <a:pt x="866" y="1102"/>
                    </a:lnTo>
                    <a:lnTo>
                      <a:pt x="693" y="817"/>
                    </a:lnTo>
                    <a:lnTo>
                      <a:pt x="758" y="605"/>
                    </a:lnTo>
                    <a:lnTo>
                      <a:pt x="732" y="531"/>
                    </a:lnTo>
                    <a:lnTo>
                      <a:pt x="555" y="511"/>
                    </a:lnTo>
                    <a:lnTo>
                      <a:pt x="488" y="561"/>
                    </a:lnTo>
                    <a:lnTo>
                      <a:pt x="312" y="571"/>
                    </a:lnTo>
                    <a:lnTo>
                      <a:pt x="5" y="448"/>
                    </a:lnTo>
                    <a:lnTo>
                      <a:pt x="0" y="522"/>
                    </a:lnTo>
                    <a:lnTo>
                      <a:pt x="88" y="571"/>
                    </a:lnTo>
                    <a:lnTo>
                      <a:pt x="102" y="704"/>
                    </a:lnTo>
                    <a:lnTo>
                      <a:pt x="51" y="758"/>
                    </a:lnTo>
                    <a:lnTo>
                      <a:pt x="120" y="1034"/>
                    </a:lnTo>
                    <a:lnTo>
                      <a:pt x="349" y="1282"/>
                    </a:lnTo>
                    <a:lnTo>
                      <a:pt x="312" y="1554"/>
                    </a:lnTo>
                    <a:lnTo>
                      <a:pt x="365" y="1628"/>
                    </a:lnTo>
                    <a:lnTo>
                      <a:pt x="352" y="1790"/>
                    </a:lnTo>
                    <a:lnTo>
                      <a:pt x="291" y="1946"/>
                    </a:lnTo>
                    <a:lnTo>
                      <a:pt x="404" y="2200"/>
                    </a:lnTo>
                    <a:lnTo>
                      <a:pt x="474" y="2233"/>
                    </a:lnTo>
                    <a:lnTo>
                      <a:pt x="541" y="2189"/>
                    </a:lnTo>
                    <a:lnTo>
                      <a:pt x="515" y="2270"/>
                    </a:lnTo>
                    <a:lnTo>
                      <a:pt x="317" y="2291"/>
                    </a:lnTo>
                    <a:lnTo>
                      <a:pt x="310" y="2295"/>
                    </a:lnTo>
                    <a:lnTo>
                      <a:pt x="439" y="2554"/>
                    </a:lnTo>
                    <a:lnTo>
                      <a:pt x="509" y="2579"/>
                    </a:lnTo>
                    <a:lnTo>
                      <a:pt x="702" y="2450"/>
                    </a:lnTo>
                    <a:lnTo>
                      <a:pt x="850" y="2512"/>
                    </a:lnTo>
                    <a:lnTo>
                      <a:pt x="850" y="2514"/>
                    </a:lnTo>
                    <a:lnTo>
                      <a:pt x="1081" y="2535"/>
                    </a:lnTo>
                    <a:lnTo>
                      <a:pt x="1173" y="2637"/>
                    </a:lnTo>
                    <a:lnTo>
                      <a:pt x="1238" y="2593"/>
                    </a:lnTo>
                    <a:lnTo>
                      <a:pt x="1305" y="2639"/>
                    </a:lnTo>
                    <a:lnTo>
                      <a:pt x="1489" y="2551"/>
                    </a:lnTo>
                    <a:lnTo>
                      <a:pt x="1732" y="2549"/>
                    </a:lnTo>
                    <a:lnTo>
                      <a:pt x="1750" y="2477"/>
                    </a:lnTo>
                    <a:lnTo>
                      <a:pt x="1825" y="2484"/>
                    </a:lnTo>
                    <a:lnTo>
                      <a:pt x="1877" y="2644"/>
                    </a:lnTo>
                    <a:lnTo>
                      <a:pt x="1965" y="2686"/>
                    </a:lnTo>
                    <a:lnTo>
                      <a:pt x="1967" y="2764"/>
                    </a:lnTo>
                    <a:lnTo>
                      <a:pt x="2048" y="2769"/>
                    </a:lnTo>
                    <a:lnTo>
                      <a:pt x="2344" y="2611"/>
                    </a:lnTo>
                    <a:lnTo>
                      <a:pt x="2418" y="2649"/>
                    </a:lnTo>
                    <a:lnTo>
                      <a:pt x="2462" y="2881"/>
                    </a:lnTo>
                    <a:lnTo>
                      <a:pt x="2658" y="3013"/>
                    </a:lnTo>
                    <a:lnTo>
                      <a:pt x="2734" y="2985"/>
                    </a:lnTo>
                    <a:lnTo>
                      <a:pt x="2819" y="3080"/>
                    </a:lnTo>
                    <a:lnTo>
                      <a:pt x="2905" y="3101"/>
                    </a:lnTo>
                    <a:lnTo>
                      <a:pt x="2905" y="3099"/>
                    </a:lnTo>
                    <a:lnTo>
                      <a:pt x="2879" y="2898"/>
                    </a:lnTo>
                    <a:lnTo>
                      <a:pt x="3078" y="2759"/>
                    </a:lnTo>
                    <a:lnTo>
                      <a:pt x="3071" y="2514"/>
                    </a:lnTo>
                    <a:lnTo>
                      <a:pt x="2942" y="2395"/>
                    </a:lnTo>
                    <a:lnTo>
                      <a:pt x="2939" y="2309"/>
                    </a:lnTo>
                    <a:lnTo>
                      <a:pt x="3006" y="2238"/>
                    </a:lnTo>
                    <a:lnTo>
                      <a:pt x="3166" y="2210"/>
                    </a:lnTo>
                    <a:lnTo>
                      <a:pt x="3309" y="2124"/>
                    </a:lnTo>
                    <a:lnTo>
                      <a:pt x="3387" y="2166"/>
                    </a:lnTo>
                    <a:lnTo>
                      <a:pt x="3547" y="2131"/>
                    </a:lnTo>
                    <a:lnTo>
                      <a:pt x="3542" y="2055"/>
                    </a:lnTo>
                    <a:lnTo>
                      <a:pt x="3701" y="1870"/>
                    </a:lnTo>
                    <a:lnTo>
                      <a:pt x="3655" y="1711"/>
                    </a:lnTo>
                    <a:lnTo>
                      <a:pt x="3717" y="1644"/>
                    </a:lnTo>
                    <a:lnTo>
                      <a:pt x="3823" y="1644"/>
                    </a:lnTo>
                    <a:lnTo>
                      <a:pt x="3928" y="1388"/>
                    </a:lnTo>
                    <a:lnTo>
                      <a:pt x="3930" y="1388"/>
                    </a:lnTo>
                    <a:lnTo>
                      <a:pt x="4036" y="1321"/>
                    </a:lnTo>
                    <a:lnTo>
                      <a:pt x="3941" y="1094"/>
                    </a:lnTo>
                    <a:lnTo>
                      <a:pt x="3976" y="877"/>
                    </a:lnTo>
                    <a:lnTo>
                      <a:pt x="3937" y="640"/>
                    </a:lnTo>
                    <a:lnTo>
                      <a:pt x="4022" y="513"/>
                    </a:lnTo>
                    <a:lnTo>
                      <a:pt x="3928" y="287"/>
                    </a:lnTo>
                    <a:lnTo>
                      <a:pt x="3595" y="0"/>
                    </a:lnTo>
                    <a:close/>
                    <a:moveTo>
                      <a:pt x="3364" y="1579"/>
                    </a:moveTo>
                    <a:lnTo>
                      <a:pt x="3366" y="1579"/>
                    </a:lnTo>
                    <a:lnTo>
                      <a:pt x="3366" y="1581"/>
                    </a:lnTo>
                    <a:lnTo>
                      <a:pt x="3364" y="157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" name="Forme libre 18"/>
              <p:cNvSpPr>
                <a:spLocks/>
              </p:cNvSpPr>
              <p:nvPr/>
            </p:nvSpPr>
            <p:spPr bwMode="auto">
              <a:xfrm>
                <a:off x="2468563" y="457200"/>
                <a:ext cx="1109662" cy="1330325"/>
              </a:xfrm>
              <a:custGeom>
                <a:avLst/>
                <a:gdLst>
                  <a:gd name="T0" fmla="*/ 554940 w 3084"/>
                  <a:gd name="T1" fmla="*/ 0 h 3694"/>
                  <a:gd name="T2" fmla="*/ 0 w 3084"/>
                  <a:gd name="T3" fmla="*/ 664740 h 3694"/>
                  <a:gd name="T4" fmla="*/ 554940 w 3084"/>
                  <a:gd name="T5" fmla="*/ 1329480 h 3694"/>
                  <a:gd name="T6" fmla="*/ 1109880 w 3084"/>
                  <a:gd name="T7" fmla="*/ 664740 h 369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084"/>
                  <a:gd name="T13" fmla="*/ 0 h 3694"/>
                  <a:gd name="T14" fmla="*/ 3084 w 3084"/>
                  <a:gd name="T15" fmla="*/ 3694 h 369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84" h="3694">
                    <a:moveTo>
                      <a:pt x="2006" y="614"/>
                    </a:moveTo>
                    <a:lnTo>
                      <a:pt x="1900" y="494"/>
                    </a:lnTo>
                    <a:lnTo>
                      <a:pt x="1743" y="507"/>
                    </a:lnTo>
                    <a:lnTo>
                      <a:pt x="1593" y="611"/>
                    </a:lnTo>
                    <a:lnTo>
                      <a:pt x="1512" y="577"/>
                    </a:lnTo>
                    <a:lnTo>
                      <a:pt x="1434" y="436"/>
                    </a:lnTo>
                    <a:lnTo>
                      <a:pt x="1346" y="434"/>
                    </a:lnTo>
                    <a:lnTo>
                      <a:pt x="1311" y="364"/>
                    </a:lnTo>
                    <a:lnTo>
                      <a:pt x="1339" y="207"/>
                    </a:lnTo>
                    <a:lnTo>
                      <a:pt x="1272" y="45"/>
                    </a:lnTo>
                    <a:lnTo>
                      <a:pt x="1196" y="0"/>
                    </a:lnTo>
                    <a:lnTo>
                      <a:pt x="746" y="112"/>
                    </a:lnTo>
                    <a:lnTo>
                      <a:pt x="386" y="226"/>
                    </a:lnTo>
                    <a:lnTo>
                      <a:pt x="229" y="360"/>
                    </a:lnTo>
                    <a:lnTo>
                      <a:pt x="228" y="847"/>
                    </a:lnTo>
                    <a:lnTo>
                      <a:pt x="307" y="941"/>
                    </a:lnTo>
                    <a:lnTo>
                      <a:pt x="233" y="895"/>
                    </a:lnTo>
                    <a:lnTo>
                      <a:pt x="213" y="1054"/>
                    </a:lnTo>
                    <a:lnTo>
                      <a:pt x="226" y="1156"/>
                    </a:lnTo>
                    <a:lnTo>
                      <a:pt x="289" y="1200"/>
                    </a:lnTo>
                    <a:lnTo>
                      <a:pt x="187" y="1241"/>
                    </a:lnTo>
                    <a:lnTo>
                      <a:pt x="178" y="1320"/>
                    </a:lnTo>
                    <a:lnTo>
                      <a:pt x="261" y="1470"/>
                    </a:lnTo>
                    <a:lnTo>
                      <a:pt x="185" y="1429"/>
                    </a:lnTo>
                    <a:lnTo>
                      <a:pt x="3" y="1676"/>
                    </a:lnTo>
                    <a:lnTo>
                      <a:pt x="0" y="1680"/>
                    </a:lnTo>
                    <a:lnTo>
                      <a:pt x="333" y="1967"/>
                    </a:lnTo>
                    <a:lnTo>
                      <a:pt x="427" y="2193"/>
                    </a:lnTo>
                    <a:lnTo>
                      <a:pt x="342" y="2320"/>
                    </a:lnTo>
                    <a:lnTo>
                      <a:pt x="381" y="2557"/>
                    </a:lnTo>
                    <a:lnTo>
                      <a:pt x="346" y="2774"/>
                    </a:lnTo>
                    <a:lnTo>
                      <a:pt x="441" y="3001"/>
                    </a:lnTo>
                    <a:lnTo>
                      <a:pt x="335" y="3068"/>
                    </a:lnTo>
                    <a:lnTo>
                      <a:pt x="374" y="3155"/>
                    </a:lnTo>
                    <a:lnTo>
                      <a:pt x="527" y="3185"/>
                    </a:lnTo>
                    <a:lnTo>
                      <a:pt x="697" y="3135"/>
                    </a:lnTo>
                    <a:lnTo>
                      <a:pt x="946" y="3195"/>
                    </a:lnTo>
                    <a:lnTo>
                      <a:pt x="1007" y="3149"/>
                    </a:lnTo>
                    <a:lnTo>
                      <a:pt x="1300" y="3324"/>
                    </a:lnTo>
                    <a:lnTo>
                      <a:pt x="1485" y="3349"/>
                    </a:lnTo>
                    <a:lnTo>
                      <a:pt x="1538" y="3292"/>
                    </a:lnTo>
                    <a:lnTo>
                      <a:pt x="1607" y="3336"/>
                    </a:lnTo>
                    <a:lnTo>
                      <a:pt x="1826" y="3255"/>
                    </a:lnTo>
                    <a:lnTo>
                      <a:pt x="1898" y="3275"/>
                    </a:lnTo>
                    <a:lnTo>
                      <a:pt x="1946" y="3342"/>
                    </a:lnTo>
                    <a:lnTo>
                      <a:pt x="1926" y="3417"/>
                    </a:lnTo>
                    <a:lnTo>
                      <a:pt x="2034" y="3532"/>
                    </a:lnTo>
                    <a:lnTo>
                      <a:pt x="2281" y="3693"/>
                    </a:lnTo>
                    <a:lnTo>
                      <a:pt x="2281" y="3691"/>
                    </a:lnTo>
                    <a:lnTo>
                      <a:pt x="2281" y="3693"/>
                    </a:lnTo>
                    <a:lnTo>
                      <a:pt x="2283" y="3694"/>
                    </a:lnTo>
                    <a:lnTo>
                      <a:pt x="2285" y="3694"/>
                    </a:lnTo>
                    <a:lnTo>
                      <a:pt x="2491" y="3417"/>
                    </a:lnTo>
                    <a:lnTo>
                      <a:pt x="2422" y="3386"/>
                    </a:lnTo>
                    <a:lnTo>
                      <a:pt x="2447" y="3310"/>
                    </a:lnTo>
                    <a:lnTo>
                      <a:pt x="2403" y="3245"/>
                    </a:lnTo>
                    <a:lnTo>
                      <a:pt x="2549" y="3186"/>
                    </a:lnTo>
                    <a:lnTo>
                      <a:pt x="2463" y="2968"/>
                    </a:lnTo>
                    <a:lnTo>
                      <a:pt x="2498" y="2897"/>
                    </a:lnTo>
                    <a:lnTo>
                      <a:pt x="2711" y="2788"/>
                    </a:lnTo>
                    <a:lnTo>
                      <a:pt x="2854" y="2839"/>
                    </a:lnTo>
                    <a:lnTo>
                      <a:pt x="2883" y="2761"/>
                    </a:lnTo>
                    <a:lnTo>
                      <a:pt x="2872" y="2375"/>
                    </a:lnTo>
                    <a:lnTo>
                      <a:pt x="2948" y="2366"/>
                    </a:lnTo>
                    <a:lnTo>
                      <a:pt x="3084" y="2174"/>
                    </a:lnTo>
                    <a:lnTo>
                      <a:pt x="3047" y="2091"/>
                    </a:lnTo>
                    <a:lnTo>
                      <a:pt x="3084" y="1996"/>
                    </a:lnTo>
                    <a:lnTo>
                      <a:pt x="3061" y="1837"/>
                    </a:lnTo>
                    <a:lnTo>
                      <a:pt x="3059" y="1837"/>
                    </a:lnTo>
                    <a:lnTo>
                      <a:pt x="3059" y="1833"/>
                    </a:lnTo>
                    <a:lnTo>
                      <a:pt x="2805" y="1763"/>
                    </a:lnTo>
                    <a:lnTo>
                      <a:pt x="2969" y="1803"/>
                    </a:lnTo>
                    <a:lnTo>
                      <a:pt x="3057" y="1634"/>
                    </a:lnTo>
                    <a:lnTo>
                      <a:pt x="2976" y="1489"/>
                    </a:lnTo>
                    <a:lnTo>
                      <a:pt x="3033" y="1316"/>
                    </a:lnTo>
                    <a:lnTo>
                      <a:pt x="2957" y="1334"/>
                    </a:lnTo>
                    <a:lnTo>
                      <a:pt x="2846" y="1200"/>
                    </a:lnTo>
                    <a:lnTo>
                      <a:pt x="2683" y="1230"/>
                    </a:lnTo>
                    <a:lnTo>
                      <a:pt x="2535" y="1195"/>
                    </a:lnTo>
                    <a:lnTo>
                      <a:pt x="2475" y="1248"/>
                    </a:lnTo>
                    <a:lnTo>
                      <a:pt x="2417" y="1002"/>
                    </a:lnTo>
                    <a:lnTo>
                      <a:pt x="2270" y="969"/>
                    </a:lnTo>
                    <a:lnTo>
                      <a:pt x="2240" y="895"/>
                    </a:lnTo>
                    <a:lnTo>
                      <a:pt x="2161" y="951"/>
                    </a:lnTo>
                    <a:lnTo>
                      <a:pt x="2076" y="923"/>
                    </a:lnTo>
                    <a:lnTo>
                      <a:pt x="1993" y="694"/>
                    </a:lnTo>
                    <a:lnTo>
                      <a:pt x="2006" y="6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" name="Forme libre 19"/>
              <p:cNvSpPr>
                <a:spLocks/>
              </p:cNvSpPr>
              <p:nvPr/>
            </p:nvSpPr>
            <p:spPr bwMode="auto">
              <a:xfrm>
                <a:off x="2468563" y="457200"/>
                <a:ext cx="1109662" cy="1330325"/>
              </a:xfrm>
              <a:custGeom>
                <a:avLst/>
                <a:gdLst>
                  <a:gd name="T0" fmla="*/ 554940 w 3084"/>
                  <a:gd name="T1" fmla="*/ 0 h 3694"/>
                  <a:gd name="T2" fmla="*/ 0 w 3084"/>
                  <a:gd name="T3" fmla="*/ 664740 h 3694"/>
                  <a:gd name="T4" fmla="*/ 554940 w 3084"/>
                  <a:gd name="T5" fmla="*/ 1329480 h 3694"/>
                  <a:gd name="T6" fmla="*/ 1109880 w 3084"/>
                  <a:gd name="T7" fmla="*/ 664740 h 369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084"/>
                  <a:gd name="T13" fmla="*/ 0 h 3694"/>
                  <a:gd name="T14" fmla="*/ 3084 w 3084"/>
                  <a:gd name="T15" fmla="*/ 3694 h 369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84" h="3694">
                    <a:moveTo>
                      <a:pt x="2006" y="614"/>
                    </a:moveTo>
                    <a:lnTo>
                      <a:pt x="1900" y="494"/>
                    </a:lnTo>
                    <a:lnTo>
                      <a:pt x="1743" y="507"/>
                    </a:lnTo>
                    <a:lnTo>
                      <a:pt x="1593" y="611"/>
                    </a:lnTo>
                    <a:lnTo>
                      <a:pt x="1512" y="577"/>
                    </a:lnTo>
                    <a:lnTo>
                      <a:pt x="1434" y="436"/>
                    </a:lnTo>
                    <a:lnTo>
                      <a:pt x="1346" y="434"/>
                    </a:lnTo>
                    <a:lnTo>
                      <a:pt x="1311" y="364"/>
                    </a:lnTo>
                    <a:lnTo>
                      <a:pt x="1339" y="207"/>
                    </a:lnTo>
                    <a:lnTo>
                      <a:pt x="1272" y="45"/>
                    </a:lnTo>
                    <a:lnTo>
                      <a:pt x="1196" y="0"/>
                    </a:lnTo>
                    <a:lnTo>
                      <a:pt x="746" y="112"/>
                    </a:lnTo>
                    <a:lnTo>
                      <a:pt x="386" y="226"/>
                    </a:lnTo>
                    <a:lnTo>
                      <a:pt x="229" y="360"/>
                    </a:lnTo>
                    <a:lnTo>
                      <a:pt x="228" y="847"/>
                    </a:lnTo>
                    <a:lnTo>
                      <a:pt x="307" y="941"/>
                    </a:lnTo>
                    <a:lnTo>
                      <a:pt x="233" y="895"/>
                    </a:lnTo>
                    <a:lnTo>
                      <a:pt x="213" y="1054"/>
                    </a:lnTo>
                    <a:lnTo>
                      <a:pt x="226" y="1156"/>
                    </a:lnTo>
                    <a:lnTo>
                      <a:pt x="289" y="1200"/>
                    </a:lnTo>
                    <a:lnTo>
                      <a:pt x="187" y="1241"/>
                    </a:lnTo>
                    <a:lnTo>
                      <a:pt x="178" y="1320"/>
                    </a:lnTo>
                    <a:lnTo>
                      <a:pt x="261" y="1470"/>
                    </a:lnTo>
                    <a:lnTo>
                      <a:pt x="185" y="1429"/>
                    </a:lnTo>
                    <a:lnTo>
                      <a:pt x="3" y="1676"/>
                    </a:lnTo>
                    <a:lnTo>
                      <a:pt x="0" y="1680"/>
                    </a:lnTo>
                    <a:lnTo>
                      <a:pt x="333" y="1967"/>
                    </a:lnTo>
                    <a:lnTo>
                      <a:pt x="427" y="2193"/>
                    </a:lnTo>
                    <a:lnTo>
                      <a:pt x="342" y="2320"/>
                    </a:lnTo>
                    <a:lnTo>
                      <a:pt x="381" y="2557"/>
                    </a:lnTo>
                    <a:lnTo>
                      <a:pt x="346" y="2774"/>
                    </a:lnTo>
                    <a:lnTo>
                      <a:pt x="441" y="3001"/>
                    </a:lnTo>
                    <a:lnTo>
                      <a:pt x="335" y="3068"/>
                    </a:lnTo>
                    <a:lnTo>
                      <a:pt x="374" y="3155"/>
                    </a:lnTo>
                    <a:lnTo>
                      <a:pt x="527" y="3185"/>
                    </a:lnTo>
                    <a:lnTo>
                      <a:pt x="697" y="3135"/>
                    </a:lnTo>
                    <a:lnTo>
                      <a:pt x="946" y="3195"/>
                    </a:lnTo>
                    <a:lnTo>
                      <a:pt x="1007" y="3149"/>
                    </a:lnTo>
                    <a:lnTo>
                      <a:pt x="1300" y="3324"/>
                    </a:lnTo>
                    <a:lnTo>
                      <a:pt x="1485" y="3349"/>
                    </a:lnTo>
                    <a:lnTo>
                      <a:pt x="1538" y="3292"/>
                    </a:lnTo>
                    <a:lnTo>
                      <a:pt x="1607" y="3336"/>
                    </a:lnTo>
                    <a:lnTo>
                      <a:pt x="1826" y="3255"/>
                    </a:lnTo>
                    <a:lnTo>
                      <a:pt x="1898" y="3275"/>
                    </a:lnTo>
                    <a:lnTo>
                      <a:pt x="1946" y="3342"/>
                    </a:lnTo>
                    <a:lnTo>
                      <a:pt x="1926" y="3417"/>
                    </a:lnTo>
                    <a:lnTo>
                      <a:pt x="2034" y="3532"/>
                    </a:lnTo>
                    <a:lnTo>
                      <a:pt x="2281" y="3693"/>
                    </a:lnTo>
                    <a:lnTo>
                      <a:pt x="2281" y="3691"/>
                    </a:lnTo>
                    <a:lnTo>
                      <a:pt x="2281" y="3693"/>
                    </a:lnTo>
                    <a:lnTo>
                      <a:pt x="2283" y="3694"/>
                    </a:lnTo>
                    <a:lnTo>
                      <a:pt x="2285" y="3694"/>
                    </a:lnTo>
                    <a:lnTo>
                      <a:pt x="2491" y="3417"/>
                    </a:lnTo>
                    <a:lnTo>
                      <a:pt x="2422" y="3386"/>
                    </a:lnTo>
                    <a:lnTo>
                      <a:pt x="2447" y="3310"/>
                    </a:lnTo>
                    <a:lnTo>
                      <a:pt x="2403" y="3245"/>
                    </a:lnTo>
                    <a:lnTo>
                      <a:pt x="2549" y="3186"/>
                    </a:lnTo>
                    <a:lnTo>
                      <a:pt x="2463" y="2968"/>
                    </a:lnTo>
                    <a:lnTo>
                      <a:pt x="2498" y="2897"/>
                    </a:lnTo>
                    <a:lnTo>
                      <a:pt x="2711" y="2788"/>
                    </a:lnTo>
                    <a:lnTo>
                      <a:pt x="2854" y="2839"/>
                    </a:lnTo>
                    <a:lnTo>
                      <a:pt x="2883" y="2761"/>
                    </a:lnTo>
                    <a:lnTo>
                      <a:pt x="2872" y="2375"/>
                    </a:lnTo>
                    <a:lnTo>
                      <a:pt x="2948" y="2366"/>
                    </a:lnTo>
                    <a:lnTo>
                      <a:pt x="3084" y="2174"/>
                    </a:lnTo>
                    <a:lnTo>
                      <a:pt x="3047" y="2091"/>
                    </a:lnTo>
                    <a:lnTo>
                      <a:pt x="3084" y="1996"/>
                    </a:lnTo>
                    <a:lnTo>
                      <a:pt x="3061" y="1837"/>
                    </a:lnTo>
                    <a:lnTo>
                      <a:pt x="3059" y="1837"/>
                    </a:lnTo>
                    <a:lnTo>
                      <a:pt x="3059" y="1833"/>
                    </a:lnTo>
                    <a:lnTo>
                      <a:pt x="2805" y="1763"/>
                    </a:lnTo>
                    <a:lnTo>
                      <a:pt x="2969" y="1803"/>
                    </a:lnTo>
                    <a:lnTo>
                      <a:pt x="3057" y="1634"/>
                    </a:lnTo>
                    <a:lnTo>
                      <a:pt x="2976" y="1489"/>
                    </a:lnTo>
                    <a:lnTo>
                      <a:pt x="3033" y="1316"/>
                    </a:lnTo>
                    <a:lnTo>
                      <a:pt x="2957" y="1334"/>
                    </a:lnTo>
                    <a:lnTo>
                      <a:pt x="2846" y="1200"/>
                    </a:lnTo>
                    <a:lnTo>
                      <a:pt x="2683" y="1230"/>
                    </a:lnTo>
                    <a:lnTo>
                      <a:pt x="2535" y="1195"/>
                    </a:lnTo>
                    <a:lnTo>
                      <a:pt x="2475" y="1248"/>
                    </a:lnTo>
                    <a:lnTo>
                      <a:pt x="2417" y="1002"/>
                    </a:lnTo>
                    <a:lnTo>
                      <a:pt x="2270" y="969"/>
                    </a:lnTo>
                    <a:lnTo>
                      <a:pt x="2240" y="895"/>
                    </a:lnTo>
                    <a:lnTo>
                      <a:pt x="2161" y="951"/>
                    </a:lnTo>
                    <a:lnTo>
                      <a:pt x="2076" y="923"/>
                    </a:lnTo>
                    <a:lnTo>
                      <a:pt x="1993" y="694"/>
                    </a:lnTo>
                    <a:lnTo>
                      <a:pt x="2006" y="6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" name="Forme libre 20"/>
              <p:cNvSpPr>
                <a:spLocks/>
              </p:cNvSpPr>
              <p:nvPr/>
            </p:nvSpPr>
            <p:spPr bwMode="auto">
              <a:xfrm>
                <a:off x="3260725" y="987425"/>
                <a:ext cx="1889125" cy="1587500"/>
              </a:xfrm>
              <a:custGeom>
                <a:avLst/>
                <a:gdLst>
                  <a:gd name="T0" fmla="*/ 944820 w 5250"/>
                  <a:gd name="T1" fmla="*/ 0 h 4410"/>
                  <a:gd name="T2" fmla="*/ 0 w 5250"/>
                  <a:gd name="T3" fmla="*/ 793620 h 4410"/>
                  <a:gd name="T4" fmla="*/ 944820 w 5250"/>
                  <a:gd name="T5" fmla="*/ 1587240 h 4410"/>
                  <a:gd name="T6" fmla="*/ 1889640 w 5250"/>
                  <a:gd name="T7" fmla="*/ 793620 h 441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5250"/>
                  <a:gd name="T13" fmla="*/ 0 h 4410"/>
                  <a:gd name="T14" fmla="*/ 5250 w 5250"/>
                  <a:gd name="T15" fmla="*/ 4410 h 44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50" h="4410">
                    <a:moveTo>
                      <a:pt x="2908" y="1134"/>
                    </a:moveTo>
                    <a:lnTo>
                      <a:pt x="2832" y="1138"/>
                    </a:lnTo>
                    <a:lnTo>
                      <a:pt x="2684" y="1071"/>
                    </a:lnTo>
                    <a:lnTo>
                      <a:pt x="2597" y="995"/>
                    </a:lnTo>
                    <a:lnTo>
                      <a:pt x="2412" y="995"/>
                    </a:lnTo>
                    <a:lnTo>
                      <a:pt x="2378" y="1071"/>
                    </a:lnTo>
                    <a:lnTo>
                      <a:pt x="2227" y="1090"/>
                    </a:lnTo>
                    <a:lnTo>
                      <a:pt x="2135" y="894"/>
                    </a:lnTo>
                    <a:lnTo>
                      <a:pt x="2124" y="894"/>
                    </a:lnTo>
                    <a:lnTo>
                      <a:pt x="2121" y="896"/>
                    </a:lnTo>
                    <a:lnTo>
                      <a:pt x="2117" y="896"/>
                    </a:lnTo>
                    <a:lnTo>
                      <a:pt x="2047" y="903"/>
                    </a:lnTo>
                    <a:lnTo>
                      <a:pt x="2049" y="817"/>
                    </a:lnTo>
                    <a:lnTo>
                      <a:pt x="1884" y="776"/>
                    </a:lnTo>
                    <a:lnTo>
                      <a:pt x="1703" y="616"/>
                    </a:lnTo>
                    <a:lnTo>
                      <a:pt x="1542" y="619"/>
                    </a:lnTo>
                    <a:lnTo>
                      <a:pt x="1567" y="446"/>
                    </a:lnTo>
                    <a:lnTo>
                      <a:pt x="1489" y="291"/>
                    </a:lnTo>
                    <a:lnTo>
                      <a:pt x="1489" y="178"/>
                    </a:lnTo>
                    <a:lnTo>
                      <a:pt x="1562" y="42"/>
                    </a:lnTo>
                    <a:lnTo>
                      <a:pt x="1489" y="0"/>
                    </a:lnTo>
                    <a:lnTo>
                      <a:pt x="1378" y="116"/>
                    </a:lnTo>
                    <a:lnTo>
                      <a:pt x="1332" y="289"/>
                    </a:lnTo>
                    <a:lnTo>
                      <a:pt x="1096" y="395"/>
                    </a:lnTo>
                    <a:lnTo>
                      <a:pt x="949" y="347"/>
                    </a:lnTo>
                    <a:lnTo>
                      <a:pt x="858" y="367"/>
                    </a:lnTo>
                    <a:lnTo>
                      <a:pt x="881" y="526"/>
                    </a:lnTo>
                    <a:lnTo>
                      <a:pt x="844" y="621"/>
                    </a:lnTo>
                    <a:lnTo>
                      <a:pt x="881" y="704"/>
                    </a:lnTo>
                    <a:lnTo>
                      <a:pt x="745" y="896"/>
                    </a:lnTo>
                    <a:lnTo>
                      <a:pt x="669" y="905"/>
                    </a:lnTo>
                    <a:lnTo>
                      <a:pt x="680" y="1291"/>
                    </a:lnTo>
                    <a:lnTo>
                      <a:pt x="651" y="1369"/>
                    </a:lnTo>
                    <a:lnTo>
                      <a:pt x="508" y="1318"/>
                    </a:lnTo>
                    <a:lnTo>
                      <a:pt x="295" y="1427"/>
                    </a:lnTo>
                    <a:lnTo>
                      <a:pt x="260" y="1498"/>
                    </a:lnTo>
                    <a:lnTo>
                      <a:pt x="346" y="1716"/>
                    </a:lnTo>
                    <a:lnTo>
                      <a:pt x="200" y="1775"/>
                    </a:lnTo>
                    <a:lnTo>
                      <a:pt x="244" y="1840"/>
                    </a:lnTo>
                    <a:lnTo>
                      <a:pt x="219" y="1916"/>
                    </a:lnTo>
                    <a:lnTo>
                      <a:pt x="288" y="1947"/>
                    </a:lnTo>
                    <a:lnTo>
                      <a:pt x="82" y="2224"/>
                    </a:lnTo>
                    <a:lnTo>
                      <a:pt x="80" y="2224"/>
                    </a:lnTo>
                    <a:lnTo>
                      <a:pt x="69" y="2279"/>
                    </a:lnTo>
                    <a:lnTo>
                      <a:pt x="0" y="2339"/>
                    </a:lnTo>
                    <a:lnTo>
                      <a:pt x="94" y="2565"/>
                    </a:lnTo>
                    <a:lnTo>
                      <a:pt x="164" y="2609"/>
                    </a:lnTo>
                    <a:lnTo>
                      <a:pt x="85" y="2741"/>
                    </a:lnTo>
                    <a:lnTo>
                      <a:pt x="4" y="2761"/>
                    </a:lnTo>
                    <a:lnTo>
                      <a:pt x="14" y="2994"/>
                    </a:lnTo>
                    <a:lnTo>
                      <a:pt x="115" y="3032"/>
                    </a:lnTo>
                    <a:lnTo>
                      <a:pt x="235" y="3182"/>
                    </a:lnTo>
                    <a:lnTo>
                      <a:pt x="302" y="3408"/>
                    </a:lnTo>
                    <a:lnTo>
                      <a:pt x="355" y="3348"/>
                    </a:lnTo>
                    <a:lnTo>
                      <a:pt x="452" y="3459"/>
                    </a:lnTo>
                    <a:lnTo>
                      <a:pt x="588" y="3754"/>
                    </a:lnTo>
                    <a:lnTo>
                      <a:pt x="928" y="3711"/>
                    </a:lnTo>
                    <a:lnTo>
                      <a:pt x="1008" y="3749"/>
                    </a:lnTo>
                    <a:lnTo>
                      <a:pt x="1066" y="3696"/>
                    </a:lnTo>
                    <a:lnTo>
                      <a:pt x="1230" y="3671"/>
                    </a:lnTo>
                    <a:lnTo>
                      <a:pt x="1357" y="3563"/>
                    </a:lnTo>
                    <a:lnTo>
                      <a:pt x="1558" y="3595"/>
                    </a:lnTo>
                    <a:lnTo>
                      <a:pt x="1574" y="3671"/>
                    </a:lnTo>
                    <a:lnTo>
                      <a:pt x="1643" y="3697"/>
                    </a:lnTo>
                    <a:lnTo>
                      <a:pt x="1634" y="3777"/>
                    </a:lnTo>
                    <a:lnTo>
                      <a:pt x="1713" y="3784"/>
                    </a:lnTo>
                    <a:lnTo>
                      <a:pt x="1759" y="3846"/>
                    </a:lnTo>
                    <a:lnTo>
                      <a:pt x="1789" y="3927"/>
                    </a:lnTo>
                    <a:lnTo>
                      <a:pt x="1712" y="3992"/>
                    </a:lnTo>
                    <a:lnTo>
                      <a:pt x="1775" y="4122"/>
                    </a:lnTo>
                    <a:lnTo>
                      <a:pt x="2024" y="4175"/>
                    </a:lnTo>
                    <a:lnTo>
                      <a:pt x="2105" y="4218"/>
                    </a:lnTo>
                    <a:lnTo>
                      <a:pt x="2105" y="4295"/>
                    </a:lnTo>
                    <a:lnTo>
                      <a:pt x="2236" y="4242"/>
                    </a:lnTo>
                    <a:lnTo>
                      <a:pt x="2237" y="4241"/>
                    </a:lnTo>
                    <a:lnTo>
                      <a:pt x="2266" y="4175"/>
                    </a:lnTo>
                    <a:lnTo>
                      <a:pt x="2444" y="4070"/>
                    </a:lnTo>
                    <a:lnTo>
                      <a:pt x="2502" y="4119"/>
                    </a:lnTo>
                    <a:lnTo>
                      <a:pt x="2587" y="4091"/>
                    </a:lnTo>
                    <a:lnTo>
                      <a:pt x="2595" y="3867"/>
                    </a:lnTo>
                    <a:lnTo>
                      <a:pt x="2652" y="3801"/>
                    </a:lnTo>
                    <a:lnTo>
                      <a:pt x="2728" y="3812"/>
                    </a:lnTo>
                    <a:lnTo>
                      <a:pt x="2788" y="3724"/>
                    </a:lnTo>
                    <a:lnTo>
                      <a:pt x="2784" y="3685"/>
                    </a:lnTo>
                    <a:lnTo>
                      <a:pt x="2784" y="3683"/>
                    </a:lnTo>
                    <a:lnTo>
                      <a:pt x="3001" y="3528"/>
                    </a:lnTo>
                    <a:lnTo>
                      <a:pt x="3192" y="3643"/>
                    </a:lnTo>
                    <a:lnTo>
                      <a:pt x="3343" y="3599"/>
                    </a:lnTo>
                    <a:lnTo>
                      <a:pt x="3479" y="3699"/>
                    </a:lnTo>
                    <a:lnTo>
                      <a:pt x="3617" y="3639"/>
                    </a:lnTo>
                    <a:lnTo>
                      <a:pt x="3843" y="3817"/>
                    </a:lnTo>
                    <a:lnTo>
                      <a:pt x="3867" y="3801"/>
                    </a:lnTo>
                    <a:lnTo>
                      <a:pt x="3869" y="3801"/>
                    </a:lnTo>
                    <a:lnTo>
                      <a:pt x="4072" y="3936"/>
                    </a:lnTo>
                    <a:lnTo>
                      <a:pt x="4084" y="4177"/>
                    </a:lnTo>
                    <a:lnTo>
                      <a:pt x="4160" y="4175"/>
                    </a:lnTo>
                    <a:lnTo>
                      <a:pt x="4217" y="4313"/>
                    </a:lnTo>
                    <a:lnTo>
                      <a:pt x="4225" y="4311"/>
                    </a:lnTo>
                    <a:lnTo>
                      <a:pt x="4305" y="4329"/>
                    </a:lnTo>
                    <a:lnTo>
                      <a:pt x="4282" y="4408"/>
                    </a:lnTo>
                    <a:lnTo>
                      <a:pt x="4488" y="4410"/>
                    </a:lnTo>
                    <a:lnTo>
                      <a:pt x="4561" y="4384"/>
                    </a:lnTo>
                    <a:lnTo>
                      <a:pt x="4575" y="4301"/>
                    </a:lnTo>
                    <a:lnTo>
                      <a:pt x="4651" y="4297"/>
                    </a:lnTo>
                    <a:lnTo>
                      <a:pt x="4656" y="4212"/>
                    </a:lnTo>
                    <a:lnTo>
                      <a:pt x="4718" y="4160"/>
                    </a:lnTo>
                    <a:lnTo>
                      <a:pt x="4640" y="3950"/>
                    </a:lnTo>
                    <a:lnTo>
                      <a:pt x="4712" y="3533"/>
                    </a:lnTo>
                    <a:lnTo>
                      <a:pt x="4661" y="3253"/>
                    </a:lnTo>
                    <a:lnTo>
                      <a:pt x="4820" y="2879"/>
                    </a:lnTo>
                    <a:lnTo>
                      <a:pt x="4859" y="2454"/>
                    </a:lnTo>
                    <a:lnTo>
                      <a:pt x="5143" y="2085"/>
                    </a:lnTo>
                    <a:lnTo>
                      <a:pt x="5250" y="1797"/>
                    </a:lnTo>
                    <a:lnTo>
                      <a:pt x="5019" y="1716"/>
                    </a:lnTo>
                    <a:lnTo>
                      <a:pt x="4621" y="1700"/>
                    </a:lnTo>
                    <a:lnTo>
                      <a:pt x="4612" y="1699"/>
                    </a:lnTo>
                    <a:lnTo>
                      <a:pt x="4614" y="1695"/>
                    </a:lnTo>
                    <a:lnTo>
                      <a:pt x="4397" y="1499"/>
                    </a:lnTo>
                    <a:lnTo>
                      <a:pt x="4224" y="1610"/>
                    </a:lnTo>
                    <a:lnTo>
                      <a:pt x="4038" y="1579"/>
                    </a:lnTo>
                    <a:lnTo>
                      <a:pt x="3970" y="1612"/>
                    </a:lnTo>
                    <a:lnTo>
                      <a:pt x="3908" y="1506"/>
                    </a:lnTo>
                    <a:lnTo>
                      <a:pt x="3827" y="1469"/>
                    </a:lnTo>
                    <a:lnTo>
                      <a:pt x="3751" y="1510"/>
                    </a:lnTo>
                    <a:lnTo>
                      <a:pt x="3744" y="1589"/>
                    </a:lnTo>
                    <a:lnTo>
                      <a:pt x="3670" y="1570"/>
                    </a:lnTo>
                    <a:lnTo>
                      <a:pt x="3453" y="1325"/>
                    </a:lnTo>
                    <a:lnTo>
                      <a:pt x="3407" y="1166"/>
                    </a:lnTo>
                    <a:lnTo>
                      <a:pt x="3326" y="1111"/>
                    </a:lnTo>
                    <a:lnTo>
                      <a:pt x="3028" y="1041"/>
                    </a:lnTo>
                    <a:lnTo>
                      <a:pt x="2908" y="113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" name="Forme libre 21"/>
              <p:cNvSpPr>
                <a:spLocks/>
              </p:cNvSpPr>
              <p:nvPr/>
            </p:nvSpPr>
            <p:spPr bwMode="auto">
              <a:xfrm>
                <a:off x="3260725" y="987425"/>
                <a:ext cx="1889125" cy="1587500"/>
              </a:xfrm>
              <a:custGeom>
                <a:avLst/>
                <a:gdLst>
                  <a:gd name="T0" fmla="*/ 944820 w 5250"/>
                  <a:gd name="T1" fmla="*/ 0 h 4410"/>
                  <a:gd name="T2" fmla="*/ 0 w 5250"/>
                  <a:gd name="T3" fmla="*/ 793620 h 4410"/>
                  <a:gd name="T4" fmla="*/ 944820 w 5250"/>
                  <a:gd name="T5" fmla="*/ 1587240 h 4410"/>
                  <a:gd name="T6" fmla="*/ 1889640 w 5250"/>
                  <a:gd name="T7" fmla="*/ 793620 h 441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5250"/>
                  <a:gd name="T13" fmla="*/ 0 h 4410"/>
                  <a:gd name="T14" fmla="*/ 5250 w 5250"/>
                  <a:gd name="T15" fmla="*/ 4410 h 44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50" h="4410">
                    <a:moveTo>
                      <a:pt x="2908" y="1134"/>
                    </a:moveTo>
                    <a:lnTo>
                      <a:pt x="2832" y="1138"/>
                    </a:lnTo>
                    <a:lnTo>
                      <a:pt x="2684" y="1071"/>
                    </a:lnTo>
                    <a:lnTo>
                      <a:pt x="2597" y="995"/>
                    </a:lnTo>
                    <a:lnTo>
                      <a:pt x="2412" y="995"/>
                    </a:lnTo>
                    <a:lnTo>
                      <a:pt x="2378" y="1071"/>
                    </a:lnTo>
                    <a:lnTo>
                      <a:pt x="2227" y="1090"/>
                    </a:lnTo>
                    <a:lnTo>
                      <a:pt x="2135" y="894"/>
                    </a:lnTo>
                    <a:lnTo>
                      <a:pt x="2124" y="894"/>
                    </a:lnTo>
                    <a:lnTo>
                      <a:pt x="2121" y="896"/>
                    </a:lnTo>
                    <a:lnTo>
                      <a:pt x="2117" y="896"/>
                    </a:lnTo>
                    <a:lnTo>
                      <a:pt x="2047" y="903"/>
                    </a:lnTo>
                    <a:lnTo>
                      <a:pt x="2049" y="817"/>
                    </a:lnTo>
                    <a:lnTo>
                      <a:pt x="1884" y="776"/>
                    </a:lnTo>
                    <a:lnTo>
                      <a:pt x="1703" y="616"/>
                    </a:lnTo>
                    <a:lnTo>
                      <a:pt x="1542" y="619"/>
                    </a:lnTo>
                    <a:lnTo>
                      <a:pt x="1567" y="446"/>
                    </a:lnTo>
                    <a:lnTo>
                      <a:pt x="1489" y="291"/>
                    </a:lnTo>
                    <a:lnTo>
                      <a:pt x="1489" y="178"/>
                    </a:lnTo>
                    <a:lnTo>
                      <a:pt x="1562" y="42"/>
                    </a:lnTo>
                    <a:lnTo>
                      <a:pt x="1489" y="0"/>
                    </a:lnTo>
                    <a:lnTo>
                      <a:pt x="1378" y="116"/>
                    </a:lnTo>
                    <a:lnTo>
                      <a:pt x="1332" y="289"/>
                    </a:lnTo>
                    <a:lnTo>
                      <a:pt x="1096" y="395"/>
                    </a:lnTo>
                    <a:lnTo>
                      <a:pt x="949" y="347"/>
                    </a:lnTo>
                    <a:lnTo>
                      <a:pt x="858" y="367"/>
                    </a:lnTo>
                    <a:lnTo>
                      <a:pt x="881" y="526"/>
                    </a:lnTo>
                    <a:lnTo>
                      <a:pt x="844" y="621"/>
                    </a:lnTo>
                    <a:lnTo>
                      <a:pt x="881" y="704"/>
                    </a:lnTo>
                    <a:lnTo>
                      <a:pt x="745" y="896"/>
                    </a:lnTo>
                    <a:lnTo>
                      <a:pt x="669" y="905"/>
                    </a:lnTo>
                    <a:lnTo>
                      <a:pt x="680" y="1291"/>
                    </a:lnTo>
                    <a:lnTo>
                      <a:pt x="651" y="1369"/>
                    </a:lnTo>
                    <a:lnTo>
                      <a:pt x="508" y="1318"/>
                    </a:lnTo>
                    <a:lnTo>
                      <a:pt x="295" y="1427"/>
                    </a:lnTo>
                    <a:lnTo>
                      <a:pt x="260" y="1498"/>
                    </a:lnTo>
                    <a:lnTo>
                      <a:pt x="346" y="1716"/>
                    </a:lnTo>
                    <a:lnTo>
                      <a:pt x="200" y="1775"/>
                    </a:lnTo>
                    <a:lnTo>
                      <a:pt x="244" y="1840"/>
                    </a:lnTo>
                    <a:lnTo>
                      <a:pt x="219" y="1916"/>
                    </a:lnTo>
                    <a:lnTo>
                      <a:pt x="288" y="1947"/>
                    </a:lnTo>
                    <a:lnTo>
                      <a:pt x="82" y="2224"/>
                    </a:lnTo>
                    <a:lnTo>
                      <a:pt x="80" y="2224"/>
                    </a:lnTo>
                    <a:lnTo>
                      <a:pt x="69" y="2279"/>
                    </a:lnTo>
                    <a:lnTo>
                      <a:pt x="0" y="2339"/>
                    </a:lnTo>
                    <a:lnTo>
                      <a:pt x="94" y="2565"/>
                    </a:lnTo>
                    <a:lnTo>
                      <a:pt x="164" y="2609"/>
                    </a:lnTo>
                    <a:lnTo>
                      <a:pt x="85" y="2741"/>
                    </a:lnTo>
                    <a:lnTo>
                      <a:pt x="4" y="2761"/>
                    </a:lnTo>
                    <a:lnTo>
                      <a:pt x="14" y="2994"/>
                    </a:lnTo>
                    <a:lnTo>
                      <a:pt x="115" y="3032"/>
                    </a:lnTo>
                    <a:lnTo>
                      <a:pt x="235" y="3182"/>
                    </a:lnTo>
                    <a:lnTo>
                      <a:pt x="302" y="3408"/>
                    </a:lnTo>
                    <a:lnTo>
                      <a:pt x="355" y="3348"/>
                    </a:lnTo>
                    <a:lnTo>
                      <a:pt x="452" y="3459"/>
                    </a:lnTo>
                    <a:lnTo>
                      <a:pt x="588" y="3754"/>
                    </a:lnTo>
                    <a:lnTo>
                      <a:pt x="928" y="3711"/>
                    </a:lnTo>
                    <a:lnTo>
                      <a:pt x="1008" y="3749"/>
                    </a:lnTo>
                    <a:lnTo>
                      <a:pt x="1066" y="3696"/>
                    </a:lnTo>
                    <a:lnTo>
                      <a:pt x="1230" y="3671"/>
                    </a:lnTo>
                    <a:lnTo>
                      <a:pt x="1357" y="3563"/>
                    </a:lnTo>
                    <a:lnTo>
                      <a:pt x="1558" y="3595"/>
                    </a:lnTo>
                    <a:lnTo>
                      <a:pt x="1574" y="3671"/>
                    </a:lnTo>
                    <a:lnTo>
                      <a:pt x="1643" y="3697"/>
                    </a:lnTo>
                    <a:lnTo>
                      <a:pt x="1634" y="3777"/>
                    </a:lnTo>
                    <a:lnTo>
                      <a:pt x="1713" y="3784"/>
                    </a:lnTo>
                    <a:lnTo>
                      <a:pt x="1759" y="3846"/>
                    </a:lnTo>
                    <a:lnTo>
                      <a:pt x="1789" y="3927"/>
                    </a:lnTo>
                    <a:lnTo>
                      <a:pt x="1712" y="3992"/>
                    </a:lnTo>
                    <a:lnTo>
                      <a:pt x="1775" y="4122"/>
                    </a:lnTo>
                    <a:lnTo>
                      <a:pt x="2024" y="4175"/>
                    </a:lnTo>
                    <a:lnTo>
                      <a:pt x="2105" y="4218"/>
                    </a:lnTo>
                    <a:lnTo>
                      <a:pt x="2105" y="4295"/>
                    </a:lnTo>
                    <a:lnTo>
                      <a:pt x="2236" y="4242"/>
                    </a:lnTo>
                    <a:lnTo>
                      <a:pt x="2237" y="4241"/>
                    </a:lnTo>
                    <a:lnTo>
                      <a:pt x="2266" y="4175"/>
                    </a:lnTo>
                    <a:lnTo>
                      <a:pt x="2444" y="4070"/>
                    </a:lnTo>
                    <a:lnTo>
                      <a:pt x="2502" y="4119"/>
                    </a:lnTo>
                    <a:lnTo>
                      <a:pt x="2587" y="4091"/>
                    </a:lnTo>
                    <a:lnTo>
                      <a:pt x="2595" y="3867"/>
                    </a:lnTo>
                    <a:lnTo>
                      <a:pt x="2652" y="3801"/>
                    </a:lnTo>
                    <a:lnTo>
                      <a:pt x="2728" y="3812"/>
                    </a:lnTo>
                    <a:lnTo>
                      <a:pt x="2788" y="3724"/>
                    </a:lnTo>
                    <a:lnTo>
                      <a:pt x="2784" y="3685"/>
                    </a:lnTo>
                    <a:lnTo>
                      <a:pt x="2784" y="3683"/>
                    </a:lnTo>
                    <a:lnTo>
                      <a:pt x="3001" y="3528"/>
                    </a:lnTo>
                    <a:lnTo>
                      <a:pt x="3192" y="3643"/>
                    </a:lnTo>
                    <a:lnTo>
                      <a:pt x="3343" y="3599"/>
                    </a:lnTo>
                    <a:lnTo>
                      <a:pt x="3479" y="3699"/>
                    </a:lnTo>
                    <a:lnTo>
                      <a:pt x="3617" y="3639"/>
                    </a:lnTo>
                    <a:lnTo>
                      <a:pt x="3843" y="3817"/>
                    </a:lnTo>
                    <a:lnTo>
                      <a:pt x="3867" y="3801"/>
                    </a:lnTo>
                    <a:lnTo>
                      <a:pt x="3869" y="3801"/>
                    </a:lnTo>
                    <a:lnTo>
                      <a:pt x="4072" y="3936"/>
                    </a:lnTo>
                    <a:lnTo>
                      <a:pt x="4084" y="4177"/>
                    </a:lnTo>
                    <a:lnTo>
                      <a:pt x="4160" y="4175"/>
                    </a:lnTo>
                    <a:lnTo>
                      <a:pt x="4217" y="4313"/>
                    </a:lnTo>
                    <a:lnTo>
                      <a:pt x="4225" y="4311"/>
                    </a:lnTo>
                    <a:lnTo>
                      <a:pt x="4305" y="4329"/>
                    </a:lnTo>
                    <a:lnTo>
                      <a:pt x="4282" y="4408"/>
                    </a:lnTo>
                    <a:lnTo>
                      <a:pt x="4488" y="4410"/>
                    </a:lnTo>
                    <a:lnTo>
                      <a:pt x="4561" y="4384"/>
                    </a:lnTo>
                    <a:lnTo>
                      <a:pt x="4575" y="4301"/>
                    </a:lnTo>
                    <a:lnTo>
                      <a:pt x="4651" y="4297"/>
                    </a:lnTo>
                    <a:lnTo>
                      <a:pt x="4656" y="4212"/>
                    </a:lnTo>
                    <a:lnTo>
                      <a:pt x="4718" y="4160"/>
                    </a:lnTo>
                    <a:lnTo>
                      <a:pt x="4640" y="3950"/>
                    </a:lnTo>
                    <a:lnTo>
                      <a:pt x="4712" y="3533"/>
                    </a:lnTo>
                    <a:lnTo>
                      <a:pt x="4661" y="3253"/>
                    </a:lnTo>
                    <a:lnTo>
                      <a:pt x="4820" y="2879"/>
                    </a:lnTo>
                    <a:lnTo>
                      <a:pt x="4859" y="2454"/>
                    </a:lnTo>
                    <a:lnTo>
                      <a:pt x="5143" y="2085"/>
                    </a:lnTo>
                    <a:lnTo>
                      <a:pt x="5250" y="1797"/>
                    </a:lnTo>
                    <a:lnTo>
                      <a:pt x="5019" y="1716"/>
                    </a:lnTo>
                    <a:lnTo>
                      <a:pt x="4621" y="1700"/>
                    </a:lnTo>
                    <a:lnTo>
                      <a:pt x="4612" y="1699"/>
                    </a:lnTo>
                    <a:lnTo>
                      <a:pt x="4614" y="1695"/>
                    </a:lnTo>
                    <a:lnTo>
                      <a:pt x="4397" y="1499"/>
                    </a:lnTo>
                    <a:lnTo>
                      <a:pt x="4224" y="1610"/>
                    </a:lnTo>
                    <a:lnTo>
                      <a:pt x="4038" y="1579"/>
                    </a:lnTo>
                    <a:lnTo>
                      <a:pt x="3970" y="1612"/>
                    </a:lnTo>
                    <a:lnTo>
                      <a:pt x="3908" y="1506"/>
                    </a:lnTo>
                    <a:lnTo>
                      <a:pt x="3827" y="1469"/>
                    </a:lnTo>
                    <a:lnTo>
                      <a:pt x="3751" y="1510"/>
                    </a:lnTo>
                    <a:lnTo>
                      <a:pt x="3744" y="1589"/>
                    </a:lnTo>
                    <a:lnTo>
                      <a:pt x="3670" y="1570"/>
                    </a:lnTo>
                    <a:lnTo>
                      <a:pt x="3453" y="1325"/>
                    </a:lnTo>
                    <a:lnTo>
                      <a:pt x="3407" y="1166"/>
                    </a:lnTo>
                    <a:lnTo>
                      <a:pt x="3326" y="1111"/>
                    </a:lnTo>
                    <a:lnTo>
                      <a:pt x="3028" y="1041"/>
                    </a:lnTo>
                    <a:lnTo>
                      <a:pt x="2908" y="113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" name="Forme libre 22"/>
              <p:cNvSpPr>
                <a:spLocks/>
              </p:cNvSpPr>
              <p:nvPr/>
            </p:nvSpPr>
            <p:spPr bwMode="auto">
              <a:xfrm>
                <a:off x="3044825" y="2065338"/>
                <a:ext cx="1733550" cy="1328737"/>
              </a:xfrm>
              <a:custGeom>
                <a:avLst/>
                <a:gdLst>
                  <a:gd name="T0" fmla="*/ 867060 w 4818"/>
                  <a:gd name="T1" fmla="*/ 0 h 3693"/>
                  <a:gd name="T2" fmla="*/ 0 w 4818"/>
                  <a:gd name="T3" fmla="*/ 664560 h 3693"/>
                  <a:gd name="T4" fmla="*/ 867060 w 4818"/>
                  <a:gd name="T5" fmla="*/ 1329120 h 3693"/>
                  <a:gd name="T6" fmla="*/ 1734119 w 4818"/>
                  <a:gd name="T7" fmla="*/ 664560 h 369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818"/>
                  <a:gd name="T13" fmla="*/ 0 h 3693"/>
                  <a:gd name="T14" fmla="*/ 4818 w 4818"/>
                  <a:gd name="T15" fmla="*/ 3693 h 36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18" h="3693">
                    <a:moveTo>
                      <a:pt x="3602" y="534"/>
                    </a:moveTo>
                    <a:lnTo>
                      <a:pt x="3385" y="689"/>
                    </a:lnTo>
                    <a:lnTo>
                      <a:pt x="3385" y="691"/>
                    </a:lnTo>
                    <a:lnTo>
                      <a:pt x="3389" y="730"/>
                    </a:lnTo>
                    <a:lnTo>
                      <a:pt x="3329" y="818"/>
                    </a:lnTo>
                    <a:lnTo>
                      <a:pt x="3253" y="807"/>
                    </a:lnTo>
                    <a:lnTo>
                      <a:pt x="3196" y="873"/>
                    </a:lnTo>
                    <a:lnTo>
                      <a:pt x="3188" y="1097"/>
                    </a:lnTo>
                    <a:lnTo>
                      <a:pt x="3103" y="1125"/>
                    </a:lnTo>
                    <a:lnTo>
                      <a:pt x="3045" y="1076"/>
                    </a:lnTo>
                    <a:lnTo>
                      <a:pt x="2867" y="1181"/>
                    </a:lnTo>
                    <a:lnTo>
                      <a:pt x="2838" y="1247"/>
                    </a:lnTo>
                    <a:lnTo>
                      <a:pt x="2837" y="1248"/>
                    </a:lnTo>
                    <a:lnTo>
                      <a:pt x="2706" y="1301"/>
                    </a:lnTo>
                    <a:lnTo>
                      <a:pt x="2706" y="1224"/>
                    </a:lnTo>
                    <a:lnTo>
                      <a:pt x="2625" y="1181"/>
                    </a:lnTo>
                    <a:lnTo>
                      <a:pt x="2376" y="1128"/>
                    </a:lnTo>
                    <a:lnTo>
                      <a:pt x="2313" y="998"/>
                    </a:lnTo>
                    <a:lnTo>
                      <a:pt x="2390" y="933"/>
                    </a:lnTo>
                    <a:lnTo>
                      <a:pt x="2360" y="852"/>
                    </a:lnTo>
                    <a:lnTo>
                      <a:pt x="2314" y="790"/>
                    </a:lnTo>
                    <a:lnTo>
                      <a:pt x="2235" y="783"/>
                    </a:lnTo>
                    <a:lnTo>
                      <a:pt x="2244" y="703"/>
                    </a:lnTo>
                    <a:lnTo>
                      <a:pt x="2175" y="677"/>
                    </a:lnTo>
                    <a:lnTo>
                      <a:pt x="2159" y="601"/>
                    </a:lnTo>
                    <a:lnTo>
                      <a:pt x="1958" y="569"/>
                    </a:lnTo>
                    <a:lnTo>
                      <a:pt x="1831" y="677"/>
                    </a:lnTo>
                    <a:lnTo>
                      <a:pt x="1667" y="702"/>
                    </a:lnTo>
                    <a:lnTo>
                      <a:pt x="1609" y="755"/>
                    </a:lnTo>
                    <a:lnTo>
                      <a:pt x="1529" y="717"/>
                    </a:lnTo>
                    <a:lnTo>
                      <a:pt x="1189" y="760"/>
                    </a:lnTo>
                    <a:lnTo>
                      <a:pt x="1053" y="465"/>
                    </a:lnTo>
                    <a:lnTo>
                      <a:pt x="956" y="354"/>
                    </a:lnTo>
                    <a:lnTo>
                      <a:pt x="903" y="414"/>
                    </a:lnTo>
                    <a:lnTo>
                      <a:pt x="836" y="188"/>
                    </a:lnTo>
                    <a:lnTo>
                      <a:pt x="716" y="38"/>
                    </a:lnTo>
                    <a:lnTo>
                      <a:pt x="615" y="0"/>
                    </a:lnTo>
                    <a:lnTo>
                      <a:pt x="199" y="81"/>
                    </a:lnTo>
                    <a:lnTo>
                      <a:pt x="194" y="241"/>
                    </a:lnTo>
                    <a:lnTo>
                      <a:pt x="90" y="382"/>
                    </a:lnTo>
                    <a:lnTo>
                      <a:pt x="270" y="587"/>
                    </a:lnTo>
                    <a:lnTo>
                      <a:pt x="279" y="740"/>
                    </a:lnTo>
                    <a:lnTo>
                      <a:pt x="157" y="874"/>
                    </a:lnTo>
                    <a:lnTo>
                      <a:pt x="185" y="952"/>
                    </a:lnTo>
                    <a:lnTo>
                      <a:pt x="143" y="1014"/>
                    </a:lnTo>
                    <a:lnTo>
                      <a:pt x="0" y="1107"/>
                    </a:lnTo>
                    <a:lnTo>
                      <a:pt x="81" y="1181"/>
                    </a:lnTo>
                    <a:lnTo>
                      <a:pt x="141" y="1368"/>
                    </a:lnTo>
                    <a:lnTo>
                      <a:pt x="65" y="1386"/>
                    </a:lnTo>
                    <a:lnTo>
                      <a:pt x="26" y="1451"/>
                    </a:lnTo>
                    <a:lnTo>
                      <a:pt x="79" y="1628"/>
                    </a:lnTo>
                    <a:lnTo>
                      <a:pt x="33" y="1785"/>
                    </a:lnTo>
                    <a:lnTo>
                      <a:pt x="104" y="1841"/>
                    </a:lnTo>
                    <a:lnTo>
                      <a:pt x="190" y="2046"/>
                    </a:lnTo>
                    <a:lnTo>
                      <a:pt x="196" y="2205"/>
                    </a:lnTo>
                    <a:lnTo>
                      <a:pt x="257" y="2259"/>
                    </a:lnTo>
                    <a:lnTo>
                      <a:pt x="250" y="2418"/>
                    </a:lnTo>
                    <a:lnTo>
                      <a:pt x="213" y="2656"/>
                    </a:lnTo>
                    <a:lnTo>
                      <a:pt x="370" y="2827"/>
                    </a:lnTo>
                    <a:lnTo>
                      <a:pt x="543" y="2831"/>
                    </a:lnTo>
                    <a:lnTo>
                      <a:pt x="619" y="2787"/>
                    </a:lnTo>
                    <a:lnTo>
                      <a:pt x="737" y="2885"/>
                    </a:lnTo>
                    <a:lnTo>
                      <a:pt x="898" y="2723"/>
                    </a:lnTo>
                    <a:lnTo>
                      <a:pt x="1078" y="3088"/>
                    </a:lnTo>
                    <a:lnTo>
                      <a:pt x="1291" y="3168"/>
                    </a:lnTo>
                    <a:lnTo>
                      <a:pt x="1335" y="3229"/>
                    </a:lnTo>
                    <a:lnTo>
                      <a:pt x="1321" y="3379"/>
                    </a:lnTo>
                    <a:lnTo>
                      <a:pt x="1222" y="3506"/>
                    </a:lnTo>
                    <a:lnTo>
                      <a:pt x="1221" y="3588"/>
                    </a:lnTo>
                    <a:lnTo>
                      <a:pt x="1362" y="3676"/>
                    </a:lnTo>
                    <a:lnTo>
                      <a:pt x="1579" y="3635"/>
                    </a:lnTo>
                    <a:lnTo>
                      <a:pt x="1633" y="3693"/>
                    </a:lnTo>
                    <a:lnTo>
                      <a:pt x="1789" y="3588"/>
                    </a:lnTo>
                    <a:lnTo>
                      <a:pt x="1796" y="3508"/>
                    </a:lnTo>
                    <a:lnTo>
                      <a:pt x="1859" y="3457"/>
                    </a:lnTo>
                    <a:lnTo>
                      <a:pt x="1919" y="3505"/>
                    </a:lnTo>
                    <a:lnTo>
                      <a:pt x="1979" y="3457"/>
                    </a:lnTo>
                    <a:lnTo>
                      <a:pt x="2046" y="3503"/>
                    </a:lnTo>
                    <a:lnTo>
                      <a:pt x="2090" y="3439"/>
                    </a:lnTo>
                    <a:lnTo>
                      <a:pt x="2242" y="3646"/>
                    </a:lnTo>
                    <a:lnTo>
                      <a:pt x="2401" y="3081"/>
                    </a:lnTo>
                    <a:lnTo>
                      <a:pt x="2561" y="3122"/>
                    </a:lnTo>
                    <a:lnTo>
                      <a:pt x="2708" y="3088"/>
                    </a:lnTo>
                    <a:lnTo>
                      <a:pt x="2838" y="3175"/>
                    </a:lnTo>
                    <a:lnTo>
                      <a:pt x="2955" y="3381"/>
                    </a:lnTo>
                    <a:lnTo>
                      <a:pt x="3031" y="3383"/>
                    </a:lnTo>
                    <a:lnTo>
                      <a:pt x="3034" y="3466"/>
                    </a:lnTo>
                    <a:lnTo>
                      <a:pt x="3112" y="3459"/>
                    </a:lnTo>
                    <a:lnTo>
                      <a:pt x="3221" y="3342"/>
                    </a:lnTo>
                    <a:lnTo>
                      <a:pt x="3311" y="3386"/>
                    </a:lnTo>
                    <a:lnTo>
                      <a:pt x="3323" y="3461"/>
                    </a:lnTo>
                    <a:lnTo>
                      <a:pt x="3429" y="3455"/>
                    </a:lnTo>
                    <a:lnTo>
                      <a:pt x="3576" y="3367"/>
                    </a:lnTo>
                    <a:lnTo>
                      <a:pt x="3717" y="3191"/>
                    </a:lnTo>
                    <a:lnTo>
                      <a:pt x="3717" y="3189"/>
                    </a:lnTo>
                    <a:lnTo>
                      <a:pt x="3713" y="3187"/>
                    </a:lnTo>
                    <a:lnTo>
                      <a:pt x="3810" y="2863"/>
                    </a:lnTo>
                    <a:lnTo>
                      <a:pt x="4126" y="2570"/>
                    </a:lnTo>
                    <a:lnTo>
                      <a:pt x="4105" y="2309"/>
                    </a:lnTo>
                    <a:lnTo>
                      <a:pt x="4336" y="2148"/>
                    </a:lnTo>
                    <a:lnTo>
                      <a:pt x="4652" y="1756"/>
                    </a:lnTo>
                    <a:lnTo>
                      <a:pt x="4647" y="1681"/>
                    </a:lnTo>
                    <a:lnTo>
                      <a:pt x="4708" y="1622"/>
                    </a:lnTo>
                    <a:lnTo>
                      <a:pt x="4594" y="1525"/>
                    </a:lnTo>
                    <a:lnTo>
                      <a:pt x="4618" y="1446"/>
                    </a:lnTo>
                    <a:lnTo>
                      <a:pt x="4721" y="1331"/>
                    </a:lnTo>
                    <a:lnTo>
                      <a:pt x="4818" y="1319"/>
                    </a:lnTo>
                    <a:lnTo>
                      <a:pt x="4761" y="1181"/>
                    </a:lnTo>
                    <a:lnTo>
                      <a:pt x="4685" y="1183"/>
                    </a:lnTo>
                    <a:lnTo>
                      <a:pt x="4673" y="942"/>
                    </a:lnTo>
                    <a:lnTo>
                      <a:pt x="4470" y="807"/>
                    </a:lnTo>
                    <a:lnTo>
                      <a:pt x="4468" y="807"/>
                    </a:lnTo>
                    <a:lnTo>
                      <a:pt x="4444" y="823"/>
                    </a:lnTo>
                    <a:lnTo>
                      <a:pt x="4218" y="645"/>
                    </a:lnTo>
                    <a:lnTo>
                      <a:pt x="4080" y="705"/>
                    </a:lnTo>
                    <a:lnTo>
                      <a:pt x="3944" y="605"/>
                    </a:lnTo>
                    <a:lnTo>
                      <a:pt x="3793" y="649"/>
                    </a:lnTo>
                    <a:lnTo>
                      <a:pt x="3602" y="53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1" name="Forme libre 23"/>
              <p:cNvSpPr>
                <a:spLocks/>
              </p:cNvSpPr>
              <p:nvPr/>
            </p:nvSpPr>
            <p:spPr bwMode="auto">
              <a:xfrm>
                <a:off x="3044825" y="2065338"/>
                <a:ext cx="1733550" cy="1328737"/>
              </a:xfrm>
              <a:custGeom>
                <a:avLst/>
                <a:gdLst>
                  <a:gd name="T0" fmla="*/ 867060 w 4818"/>
                  <a:gd name="T1" fmla="*/ 0 h 3693"/>
                  <a:gd name="T2" fmla="*/ 0 w 4818"/>
                  <a:gd name="T3" fmla="*/ 664560 h 3693"/>
                  <a:gd name="T4" fmla="*/ 867060 w 4818"/>
                  <a:gd name="T5" fmla="*/ 1329120 h 3693"/>
                  <a:gd name="T6" fmla="*/ 1734119 w 4818"/>
                  <a:gd name="T7" fmla="*/ 664560 h 369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818"/>
                  <a:gd name="T13" fmla="*/ 0 h 3693"/>
                  <a:gd name="T14" fmla="*/ 4818 w 4818"/>
                  <a:gd name="T15" fmla="*/ 3693 h 36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18" h="3693">
                    <a:moveTo>
                      <a:pt x="3602" y="534"/>
                    </a:moveTo>
                    <a:lnTo>
                      <a:pt x="3385" y="689"/>
                    </a:lnTo>
                    <a:lnTo>
                      <a:pt x="3385" y="691"/>
                    </a:lnTo>
                    <a:lnTo>
                      <a:pt x="3389" y="730"/>
                    </a:lnTo>
                    <a:lnTo>
                      <a:pt x="3329" y="818"/>
                    </a:lnTo>
                    <a:lnTo>
                      <a:pt x="3253" y="807"/>
                    </a:lnTo>
                    <a:lnTo>
                      <a:pt x="3196" y="873"/>
                    </a:lnTo>
                    <a:lnTo>
                      <a:pt x="3188" y="1097"/>
                    </a:lnTo>
                    <a:lnTo>
                      <a:pt x="3103" y="1125"/>
                    </a:lnTo>
                    <a:lnTo>
                      <a:pt x="3045" y="1076"/>
                    </a:lnTo>
                    <a:lnTo>
                      <a:pt x="2867" y="1181"/>
                    </a:lnTo>
                    <a:lnTo>
                      <a:pt x="2838" y="1247"/>
                    </a:lnTo>
                    <a:lnTo>
                      <a:pt x="2837" y="1248"/>
                    </a:lnTo>
                    <a:lnTo>
                      <a:pt x="2706" y="1301"/>
                    </a:lnTo>
                    <a:lnTo>
                      <a:pt x="2706" y="1224"/>
                    </a:lnTo>
                    <a:lnTo>
                      <a:pt x="2625" y="1181"/>
                    </a:lnTo>
                    <a:lnTo>
                      <a:pt x="2376" y="1128"/>
                    </a:lnTo>
                    <a:lnTo>
                      <a:pt x="2313" y="998"/>
                    </a:lnTo>
                    <a:lnTo>
                      <a:pt x="2390" y="933"/>
                    </a:lnTo>
                    <a:lnTo>
                      <a:pt x="2360" y="852"/>
                    </a:lnTo>
                    <a:lnTo>
                      <a:pt x="2314" y="790"/>
                    </a:lnTo>
                    <a:lnTo>
                      <a:pt x="2235" y="783"/>
                    </a:lnTo>
                    <a:lnTo>
                      <a:pt x="2244" y="703"/>
                    </a:lnTo>
                    <a:lnTo>
                      <a:pt x="2175" y="677"/>
                    </a:lnTo>
                    <a:lnTo>
                      <a:pt x="2159" y="601"/>
                    </a:lnTo>
                    <a:lnTo>
                      <a:pt x="1958" y="569"/>
                    </a:lnTo>
                    <a:lnTo>
                      <a:pt x="1831" y="677"/>
                    </a:lnTo>
                    <a:lnTo>
                      <a:pt x="1667" y="702"/>
                    </a:lnTo>
                    <a:lnTo>
                      <a:pt x="1609" y="755"/>
                    </a:lnTo>
                    <a:lnTo>
                      <a:pt x="1529" y="717"/>
                    </a:lnTo>
                    <a:lnTo>
                      <a:pt x="1189" y="760"/>
                    </a:lnTo>
                    <a:lnTo>
                      <a:pt x="1053" y="465"/>
                    </a:lnTo>
                    <a:lnTo>
                      <a:pt x="956" y="354"/>
                    </a:lnTo>
                    <a:lnTo>
                      <a:pt x="903" y="414"/>
                    </a:lnTo>
                    <a:lnTo>
                      <a:pt x="836" y="188"/>
                    </a:lnTo>
                    <a:lnTo>
                      <a:pt x="716" y="38"/>
                    </a:lnTo>
                    <a:lnTo>
                      <a:pt x="615" y="0"/>
                    </a:lnTo>
                    <a:lnTo>
                      <a:pt x="199" y="81"/>
                    </a:lnTo>
                    <a:lnTo>
                      <a:pt x="194" y="241"/>
                    </a:lnTo>
                    <a:lnTo>
                      <a:pt x="90" y="382"/>
                    </a:lnTo>
                    <a:lnTo>
                      <a:pt x="270" y="587"/>
                    </a:lnTo>
                    <a:lnTo>
                      <a:pt x="279" y="740"/>
                    </a:lnTo>
                    <a:lnTo>
                      <a:pt x="157" y="874"/>
                    </a:lnTo>
                    <a:lnTo>
                      <a:pt x="185" y="952"/>
                    </a:lnTo>
                    <a:lnTo>
                      <a:pt x="143" y="1014"/>
                    </a:lnTo>
                    <a:lnTo>
                      <a:pt x="0" y="1107"/>
                    </a:lnTo>
                    <a:lnTo>
                      <a:pt x="81" y="1181"/>
                    </a:lnTo>
                    <a:lnTo>
                      <a:pt x="141" y="1368"/>
                    </a:lnTo>
                    <a:lnTo>
                      <a:pt x="65" y="1386"/>
                    </a:lnTo>
                    <a:lnTo>
                      <a:pt x="26" y="1451"/>
                    </a:lnTo>
                    <a:lnTo>
                      <a:pt x="79" y="1628"/>
                    </a:lnTo>
                    <a:lnTo>
                      <a:pt x="33" y="1785"/>
                    </a:lnTo>
                    <a:lnTo>
                      <a:pt x="104" y="1841"/>
                    </a:lnTo>
                    <a:lnTo>
                      <a:pt x="190" y="2046"/>
                    </a:lnTo>
                    <a:lnTo>
                      <a:pt x="196" y="2205"/>
                    </a:lnTo>
                    <a:lnTo>
                      <a:pt x="257" y="2259"/>
                    </a:lnTo>
                    <a:lnTo>
                      <a:pt x="250" y="2418"/>
                    </a:lnTo>
                    <a:lnTo>
                      <a:pt x="213" y="2656"/>
                    </a:lnTo>
                    <a:lnTo>
                      <a:pt x="370" y="2827"/>
                    </a:lnTo>
                    <a:lnTo>
                      <a:pt x="543" y="2831"/>
                    </a:lnTo>
                    <a:lnTo>
                      <a:pt x="619" y="2787"/>
                    </a:lnTo>
                    <a:lnTo>
                      <a:pt x="737" y="2885"/>
                    </a:lnTo>
                    <a:lnTo>
                      <a:pt x="898" y="2723"/>
                    </a:lnTo>
                    <a:lnTo>
                      <a:pt x="1078" y="3088"/>
                    </a:lnTo>
                    <a:lnTo>
                      <a:pt x="1291" y="3168"/>
                    </a:lnTo>
                    <a:lnTo>
                      <a:pt x="1335" y="3229"/>
                    </a:lnTo>
                    <a:lnTo>
                      <a:pt x="1321" y="3379"/>
                    </a:lnTo>
                    <a:lnTo>
                      <a:pt x="1222" y="3506"/>
                    </a:lnTo>
                    <a:lnTo>
                      <a:pt x="1221" y="3588"/>
                    </a:lnTo>
                    <a:lnTo>
                      <a:pt x="1362" y="3676"/>
                    </a:lnTo>
                    <a:lnTo>
                      <a:pt x="1579" y="3635"/>
                    </a:lnTo>
                    <a:lnTo>
                      <a:pt x="1633" y="3693"/>
                    </a:lnTo>
                    <a:lnTo>
                      <a:pt x="1789" y="3588"/>
                    </a:lnTo>
                    <a:lnTo>
                      <a:pt x="1796" y="3508"/>
                    </a:lnTo>
                    <a:lnTo>
                      <a:pt x="1859" y="3457"/>
                    </a:lnTo>
                    <a:lnTo>
                      <a:pt x="1919" y="3505"/>
                    </a:lnTo>
                    <a:lnTo>
                      <a:pt x="1979" y="3457"/>
                    </a:lnTo>
                    <a:lnTo>
                      <a:pt x="2046" y="3503"/>
                    </a:lnTo>
                    <a:lnTo>
                      <a:pt x="2090" y="3439"/>
                    </a:lnTo>
                    <a:lnTo>
                      <a:pt x="2242" y="3646"/>
                    </a:lnTo>
                    <a:lnTo>
                      <a:pt x="2401" y="3081"/>
                    </a:lnTo>
                    <a:lnTo>
                      <a:pt x="2561" y="3122"/>
                    </a:lnTo>
                    <a:lnTo>
                      <a:pt x="2708" y="3088"/>
                    </a:lnTo>
                    <a:lnTo>
                      <a:pt x="2838" y="3175"/>
                    </a:lnTo>
                    <a:lnTo>
                      <a:pt x="2955" y="3381"/>
                    </a:lnTo>
                    <a:lnTo>
                      <a:pt x="3031" y="3383"/>
                    </a:lnTo>
                    <a:lnTo>
                      <a:pt x="3034" y="3466"/>
                    </a:lnTo>
                    <a:lnTo>
                      <a:pt x="3112" y="3459"/>
                    </a:lnTo>
                    <a:lnTo>
                      <a:pt x="3221" y="3342"/>
                    </a:lnTo>
                    <a:lnTo>
                      <a:pt x="3311" y="3386"/>
                    </a:lnTo>
                    <a:lnTo>
                      <a:pt x="3323" y="3461"/>
                    </a:lnTo>
                    <a:lnTo>
                      <a:pt x="3429" y="3455"/>
                    </a:lnTo>
                    <a:lnTo>
                      <a:pt x="3576" y="3367"/>
                    </a:lnTo>
                    <a:lnTo>
                      <a:pt x="3717" y="3191"/>
                    </a:lnTo>
                    <a:lnTo>
                      <a:pt x="3717" y="3189"/>
                    </a:lnTo>
                    <a:lnTo>
                      <a:pt x="3713" y="3187"/>
                    </a:lnTo>
                    <a:lnTo>
                      <a:pt x="3810" y="2863"/>
                    </a:lnTo>
                    <a:lnTo>
                      <a:pt x="4126" y="2570"/>
                    </a:lnTo>
                    <a:lnTo>
                      <a:pt x="4105" y="2309"/>
                    </a:lnTo>
                    <a:lnTo>
                      <a:pt x="4336" y="2148"/>
                    </a:lnTo>
                    <a:lnTo>
                      <a:pt x="4652" y="1756"/>
                    </a:lnTo>
                    <a:lnTo>
                      <a:pt x="4647" y="1681"/>
                    </a:lnTo>
                    <a:lnTo>
                      <a:pt x="4708" y="1622"/>
                    </a:lnTo>
                    <a:lnTo>
                      <a:pt x="4594" y="1525"/>
                    </a:lnTo>
                    <a:lnTo>
                      <a:pt x="4618" y="1446"/>
                    </a:lnTo>
                    <a:lnTo>
                      <a:pt x="4721" y="1331"/>
                    </a:lnTo>
                    <a:lnTo>
                      <a:pt x="4818" y="1319"/>
                    </a:lnTo>
                    <a:lnTo>
                      <a:pt x="4761" y="1181"/>
                    </a:lnTo>
                    <a:lnTo>
                      <a:pt x="4685" y="1183"/>
                    </a:lnTo>
                    <a:lnTo>
                      <a:pt x="4673" y="942"/>
                    </a:lnTo>
                    <a:lnTo>
                      <a:pt x="4470" y="807"/>
                    </a:lnTo>
                    <a:lnTo>
                      <a:pt x="4468" y="807"/>
                    </a:lnTo>
                    <a:lnTo>
                      <a:pt x="4444" y="823"/>
                    </a:lnTo>
                    <a:lnTo>
                      <a:pt x="4218" y="645"/>
                    </a:lnTo>
                    <a:lnTo>
                      <a:pt x="4080" y="705"/>
                    </a:lnTo>
                    <a:lnTo>
                      <a:pt x="3944" y="605"/>
                    </a:lnTo>
                    <a:lnTo>
                      <a:pt x="3793" y="649"/>
                    </a:lnTo>
                    <a:lnTo>
                      <a:pt x="3602" y="53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" name="Forme libre 24"/>
              <p:cNvSpPr>
                <a:spLocks/>
              </p:cNvSpPr>
              <p:nvPr/>
            </p:nvSpPr>
            <p:spPr bwMode="auto">
              <a:xfrm>
                <a:off x="1050925" y="2787650"/>
                <a:ext cx="1898650" cy="2609850"/>
              </a:xfrm>
              <a:custGeom>
                <a:avLst/>
                <a:gdLst>
                  <a:gd name="T0" fmla="*/ 949140 w 5274"/>
                  <a:gd name="T1" fmla="*/ 0 h 7248"/>
                  <a:gd name="T2" fmla="*/ 0 w 5274"/>
                  <a:gd name="T3" fmla="*/ 1304460 h 7248"/>
                  <a:gd name="T4" fmla="*/ 949140 w 5274"/>
                  <a:gd name="T5" fmla="*/ 2608920 h 7248"/>
                  <a:gd name="T6" fmla="*/ 1898280 w 5274"/>
                  <a:gd name="T7" fmla="*/ 1304460 h 7248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5274"/>
                  <a:gd name="T13" fmla="*/ 0 h 7248"/>
                  <a:gd name="T14" fmla="*/ 5274 w 5274"/>
                  <a:gd name="T15" fmla="*/ 7248 h 72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74" h="7248">
                    <a:moveTo>
                      <a:pt x="3092" y="358"/>
                    </a:moveTo>
                    <a:lnTo>
                      <a:pt x="2949" y="277"/>
                    </a:lnTo>
                    <a:lnTo>
                      <a:pt x="2986" y="356"/>
                    </a:lnTo>
                    <a:lnTo>
                      <a:pt x="2716" y="368"/>
                    </a:lnTo>
                    <a:lnTo>
                      <a:pt x="2642" y="328"/>
                    </a:lnTo>
                    <a:lnTo>
                      <a:pt x="2607" y="166"/>
                    </a:lnTo>
                    <a:lnTo>
                      <a:pt x="2528" y="173"/>
                    </a:lnTo>
                    <a:lnTo>
                      <a:pt x="2517" y="86"/>
                    </a:lnTo>
                    <a:lnTo>
                      <a:pt x="2374" y="0"/>
                    </a:lnTo>
                    <a:lnTo>
                      <a:pt x="2191" y="160"/>
                    </a:lnTo>
                    <a:lnTo>
                      <a:pt x="2131" y="97"/>
                    </a:lnTo>
                    <a:lnTo>
                      <a:pt x="1868" y="104"/>
                    </a:lnTo>
                    <a:lnTo>
                      <a:pt x="1718" y="125"/>
                    </a:lnTo>
                    <a:lnTo>
                      <a:pt x="1619" y="252"/>
                    </a:lnTo>
                    <a:lnTo>
                      <a:pt x="1287" y="277"/>
                    </a:lnTo>
                    <a:lnTo>
                      <a:pt x="1349" y="430"/>
                    </a:lnTo>
                    <a:lnTo>
                      <a:pt x="1462" y="540"/>
                    </a:lnTo>
                    <a:lnTo>
                      <a:pt x="1591" y="1025"/>
                    </a:lnTo>
                    <a:lnTo>
                      <a:pt x="1584" y="1224"/>
                    </a:lnTo>
                    <a:lnTo>
                      <a:pt x="1651" y="1275"/>
                    </a:lnTo>
                    <a:lnTo>
                      <a:pt x="1406" y="1399"/>
                    </a:lnTo>
                    <a:lnTo>
                      <a:pt x="1342" y="1349"/>
                    </a:lnTo>
                    <a:lnTo>
                      <a:pt x="1166" y="1356"/>
                    </a:lnTo>
                    <a:lnTo>
                      <a:pt x="1205" y="1280"/>
                    </a:lnTo>
                    <a:lnTo>
                      <a:pt x="977" y="1367"/>
                    </a:lnTo>
                    <a:lnTo>
                      <a:pt x="977" y="1369"/>
                    </a:lnTo>
                    <a:lnTo>
                      <a:pt x="853" y="1630"/>
                    </a:lnTo>
                    <a:lnTo>
                      <a:pt x="933" y="1654"/>
                    </a:lnTo>
                    <a:lnTo>
                      <a:pt x="1044" y="1871"/>
                    </a:lnTo>
                    <a:lnTo>
                      <a:pt x="970" y="1884"/>
                    </a:lnTo>
                    <a:lnTo>
                      <a:pt x="1014" y="2027"/>
                    </a:lnTo>
                    <a:lnTo>
                      <a:pt x="933" y="2184"/>
                    </a:lnTo>
                    <a:lnTo>
                      <a:pt x="806" y="2270"/>
                    </a:lnTo>
                    <a:lnTo>
                      <a:pt x="839" y="2385"/>
                    </a:lnTo>
                    <a:lnTo>
                      <a:pt x="1051" y="2519"/>
                    </a:lnTo>
                    <a:lnTo>
                      <a:pt x="1332" y="2822"/>
                    </a:lnTo>
                    <a:lnTo>
                      <a:pt x="1388" y="3016"/>
                    </a:lnTo>
                    <a:lnTo>
                      <a:pt x="1388" y="3018"/>
                    </a:lnTo>
                    <a:lnTo>
                      <a:pt x="1390" y="3018"/>
                    </a:lnTo>
                    <a:lnTo>
                      <a:pt x="1390" y="3020"/>
                    </a:lnTo>
                    <a:lnTo>
                      <a:pt x="1390" y="3022"/>
                    </a:lnTo>
                    <a:lnTo>
                      <a:pt x="1404" y="3099"/>
                    </a:lnTo>
                    <a:lnTo>
                      <a:pt x="1347" y="3189"/>
                    </a:lnTo>
                    <a:lnTo>
                      <a:pt x="1279" y="2977"/>
                    </a:lnTo>
                    <a:lnTo>
                      <a:pt x="991" y="2693"/>
                    </a:lnTo>
                    <a:lnTo>
                      <a:pt x="965" y="2618"/>
                    </a:lnTo>
                    <a:lnTo>
                      <a:pt x="885" y="2773"/>
                    </a:lnTo>
                    <a:lnTo>
                      <a:pt x="719" y="4129"/>
                    </a:lnTo>
                    <a:lnTo>
                      <a:pt x="825" y="3918"/>
                    </a:lnTo>
                    <a:lnTo>
                      <a:pt x="945" y="4057"/>
                    </a:lnTo>
                    <a:lnTo>
                      <a:pt x="950" y="4135"/>
                    </a:lnTo>
                    <a:lnTo>
                      <a:pt x="779" y="4110"/>
                    </a:lnTo>
                    <a:lnTo>
                      <a:pt x="693" y="4297"/>
                    </a:lnTo>
                    <a:lnTo>
                      <a:pt x="695" y="4424"/>
                    </a:lnTo>
                    <a:lnTo>
                      <a:pt x="398" y="5775"/>
                    </a:lnTo>
                    <a:lnTo>
                      <a:pt x="294" y="5968"/>
                    </a:lnTo>
                    <a:lnTo>
                      <a:pt x="171" y="6139"/>
                    </a:lnTo>
                    <a:lnTo>
                      <a:pt x="0" y="6264"/>
                    </a:lnTo>
                    <a:lnTo>
                      <a:pt x="157" y="6336"/>
                    </a:lnTo>
                    <a:lnTo>
                      <a:pt x="171" y="6423"/>
                    </a:lnTo>
                    <a:lnTo>
                      <a:pt x="231" y="6364"/>
                    </a:lnTo>
                    <a:lnTo>
                      <a:pt x="409" y="6400"/>
                    </a:lnTo>
                    <a:lnTo>
                      <a:pt x="449" y="6477"/>
                    </a:lnTo>
                    <a:lnTo>
                      <a:pt x="397" y="6638"/>
                    </a:lnTo>
                    <a:lnTo>
                      <a:pt x="326" y="6700"/>
                    </a:lnTo>
                    <a:lnTo>
                      <a:pt x="359" y="6777"/>
                    </a:lnTo>
                    <a:lnTo>
                      <a:pt x="465" y="6802"/>
                    </a:lnTo>
                    <a:lnTo>
                      <a:pt x="478" y="6705"/>
                    </a:lnTo>
                    <a:lnTo>
                      <a:pt x="559" y="6680"/>
                    </a:lnTo>
                    <a:lnTo>
                      <a:pt x="564" y="6770"/>
                    </a:lnTo>
                    <a:lnTo>
                      <a:pt x="723" y="6855"/>
                    </a:lnTo>
                    <a:lnTo>
                      <a:pt x="984" y="6957"/>
                    </a:lnTo>
                    <a:lnTo>
                      <a:pt x="1153" y="6948"/>
                    </a:lnTo>
                    <a:lnTo>
                      <a:pt x="1224" y="7075"/>
                    </a:lnTo>
                    <a:lnTo>
                      <a:pt x="1436" y="7248"/>
                    </a:lnTo>
                    <a:lnTo>
                      <a:pt x="1497" y="7204"/>
                    </a:lnTo>
                    <a:lnTo>
                      <a:pt x="1561" y="7243"/>
                    </a:lnTo>
                    <a:lnTo>
                      <a:pt x="1718" y="7162"/>
                    </a:lnTo>
                    <a:lnTo>
                      <a:pt x="1718" y="7160"/>
                    </a:lnTo>
                    <a:lnTo>
                      <a:pt x="1748" y="6924"/>
                    </a:lnTo>
                    <a:lnTo>
                      <a:pt x="1790" y="6850"/>
                    </a:lnTo>
                    <a:lnTo>
                      <a:pt x="1880" y="6830"/>
                    </a:lnTo>
                    <a:lnTo>
                      <a:pt x="1870" y="6749"/>
                    </a:lnTo>
                    <a:lnTo>
                      <a:pt x="2087" y="6500"/>
                    </a:lnTo>
                    <a:lnTo>
                      <a:pt x="2065" y="6417"/>
                    </a:lnTo>
                    <a:lnTo>
                      <a:pt x="2138" y="6379"/>
                    </a:lnTo>
                    <a:lnTo>
                      <a:pt x="2125" y="6183"/>
                    </a:lnTo>
                    <a:lnTo>
                      <a:pt x="2046" y="6181"/>
                    </a:lnTo>
                    <a:lnTo>
                      <a:pt x="2087" y="6109"/>
                    </a:lnTo>
                    <a:lnTo>
                      <a:pt x="2018" y="5950"/>
                    </a:lnTo>
                    <a:lnTo>
                      <a:pt x="1841" y="5941"/>
                    </a:lnTo>
                    <a:lnTo>
                      <a:pt x="1799" y="5869"/>
                    </a:lnTo>
                    <a:lnTo>
                      <a:pt x="1912" y="5569"/>
                    </a:lnTo>
                    <a:lnTo>
                      <a:pt x="1898" y="5398"/>
                    </a:lnTo>
                    <a:lnTo>
                      <a:pt x="2152" y="5324"/>
                    </a:lnTo>
                    <a:lnTo>
                      <a:pt x="2169" y="5405"/>
                    </a:lnTo>
                    <a:lnTo>
                      <a:pt x="2237" y="5370"/>
                    </a:lnTo>
                    <a:lnTo>
                      <a:pt x="2245" y="5288"/>
                    </a:lnTo>
                    <a:lnTo>
                      <a:pt x="2348" y="5306"/>
                    </a:lnTo>
                    <a:lnTo>
                      <a:pt x="2383" y="5241"/>
                    </a:lnTo>
                    <a:lnTo>
                      <a:pt x="2609" y="5258"/>
                    </a:lnTo>
                    <a:lnTo>
                      <a:pt x="2745" y="5181"/>
                    </a:lnTo>
                    <a:lnTo>
                      <a:pt x="2976" y="5209"/>
                    </a:lnTo>
                    <a:lnTo>
                      <a:pt x="3048" y="5172"/>
                    </a:lnTo>
                    <a:lnTo>
                      <a:pt x="3145" y="5045"/>
                    </a:lnTo>
                    <a:lnTo>
                      <a:pt x="3221" y="5052"/>
                    </a:lnTo>
                    <a:lnTo>
                      <a:pt x="3186" y="4976"/>
                    </a:lnTo>
                    <a:lnTo>
                      <a:pt x="3306" y="4828"/>
                    </a:lnTo>
                    <a:lnTo>
                      <a:pt x="3239" y="4791"/>
                    </a:lnTo>
                    <a:lnTo>
                      <a:pt x="3240" y="4713"/>
                    </a:lnTo>
                    <a:lnTo>
                      <a:pt x="3443" y="4659"/>
                    </a:lnTo>
                    <a:lnTo>
                      <a:pt x="3371" y="4413"/>
                    </a:lnTo>
                    <a:lnTo>
                      <a:pt x="3461" y="4329"/>
                    </a:lnTo>
                    <a:lnTo>
                      <a:pt x="3590" y="4156"/>
                    </a:lnTo>
                    <a:lnTo>
                      <a:pt x="3750" y="4061"/>
                    </a:lnTo>
                    <a:lnTo>
                      <a:pt x="3734" y="3965"/>
                    </a:lnTo>
                    <a:lnTo>
                      <a:pt x="3856" y="3879"/>
                    </a:lnTo>
                    <a:lnTo>
                      <a:pt x="3895" y="3734"/>
                    </a:lnTo>
                    <a:lnTo>
                      <a:pt x="3912" y="3598"/>
                    </a:lnTo>
                    <a:lnTo>
                      <a:pt x="4131" y="3579"/>
                    </a:lnTo>
                    <a:lnTo>
                      <a:pt x="4315" y="3743"/>
                    </a:lnTo>
                    <a:lnTo>
                      <a:pt x="4454" y="3671"/>
                    </a:lnTo>
                    <a:lnTo>
                      <a:pt x="4639" y="3676"/>
                    </a:lnTo>
                    <a:lnTo>
                      <a:pt x="4726" y="3623"/>
                    </a:lnTo>
                    <a:lnTo>
                      <a:pt x="4685" y="3533"/>
                    </a:lnTo>
                    <a:lnTo>
                      <a:pt x="4768" y="3501"/>
                    </a:lnTo>
                    <a:lnTo>
                      <a:pt x="4775" y="3411"/>
                    </a:lnTo>
                    <a:lnTo>
                      <a:pt x="4839" y="3359"/>
                    </a:lnTo>
                    <a:lnTo>
                      <a:pt x="4789" y="3299"/>
                    </a:lnTo>
                    <a:lnTo>
                      <a:pt x="4994" y="3041"/>
                    </a:lnTo>
                    <a:lnTo>
                      <a:pt x="5013" y="2949"/>
                    </a:lnTo>
                    <a:lnTo>
                      <a:pt x="5181" y="3002"/>
                    </a:lnTo>
                    <a:lnTo>
                      <a:pt x="5126" y="2625"/>
                    </a:lnTo>
                    <a:lnTo>
                      <a:pt x="5174" y="2561"/>
                    </a:lnTo>
                    <a:lnTo>
                      <a:pt x="5142" y="2408"/>
                    </a:lnTo>
                    <a:lnTo>
                      <a:pt x="5020" y="2260"/>
                    </a:lnTo>
                    <a:lnTo>
                      <a:pt x="5274" y="2028"/>
                    </a:lnTo>
                    <a:lnTo>
                      <a:pt x="5213" y="1847"/>
                    </a:lnTo>
                    <a:lnTo>
                      <a:pt x="5225" y="1737"/>
                    </a:lnTo>
                    <a:lnTo>
                      <a:pt x="5126" y="1510"/>
                    </a:lnTo>
                    <a:lnTo>
                      <a:pt x="4930" y="1379"/>
                    </a:lnTo>
                    <a:lnTo>
                      <a:pt x="4897" y="1275"/>
                    </a:lnTo>
                    <a:lnTo>
                      <a:pt x="4766" y="1270"/>
                    </a:lnTo>
                    <a:lnTo>
                      <a:pt x="4692" y="1291"/>
                    </a:lnTo>
                    <a:lnTo>
                      <a:pt x="4338" y="1217"/>
                    </a:lnTo>
                    <a:lnTo>
                      <a:pt x="4285" y="1286"/>
                    </a:lnTo>
                    <a:lnTo>
                      <a:pt x="3976" y="1314"/>
                    </a:lnTo>
                    <a:lnTo>
                      <a:pt x="3900" y="1390"/>
                    </a:lnTo>
                    <a:lnTo>
                      <a:pt x="3854" y="1326"/>
                    </a:lnTo>
                    <a:lnTo>
                      <a:pt x="3697" y="1356"/>
                    </a:lnTo>
                    <a:lnTo>
                      <a:pt x="3628" y="1326"/>
                    </a:lnTo>
                    <a:lnTo>
                      <a:pt x="3667" y="1249"/>
                    </a:lnTo>
                    <a:lnTo>
                      <a:pt x="3598" y="1213"/>
                    </a:lnTo>
                    <a:lnTo>
                      <a:pt x="3531" y="1067"/>
                    </a:lnTo>
                    <a:lnTo>
                      <a:pt x="3450" y="1067"/>
                    </a:lnTo>
                    <a:lnTo>
                      <a:pt x="3325" y="952"/>
                    </a:lnTo>
                    <a:lnTo>
                      <a:pt x="3346" y="795"/>
                    </a:lnTo>
                    <a:lnTo>
                      <a:pt x="3101" y="441"/>
                    </a:lnTo>
                    <a:lnTo>
                      <a:pt x="3092" y="358"/>
                    </a:lnTo>
                    <a:close/>
                    <a:moveTo>
                      <a:pt x="2000" y="6334"/>
                    </a:moveTo>
                    <a:lnTo>
                      <a:pt x="2002" y="6408"/>
                    </a:lnTo>
                    <a:lnTo>
                      <a:pt x="1940" y="6363"/>
                    </a:lnTo>
                    <a:lnTo>
                      <a:pt x="2000" y="633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" name="Forme libre 25"/>
              <p:cNvSpPr>
                <a:spLocks/>
              </p:cNvSpPr>
              <p:nvPr/>
            </p:nvSpPr>
            <p:spPr bwMode="auto">
              <a:xfrm>
                <a:off x="1236663" y="3308350"/>
                <a:ext cx="23812" cy="25400"/>
              </a:xfrm>
              <a:custGeom>
                <a:avLst/>
                <a:gdLst>
                  <a:gd name="T0" fmla="*/ 11880 w 67"/>
                  <a:gd name="T1" fmla="*/ 0 h 73"/>
                  <a:gd name="T2" fmla="*/ 0 w 67"/>
                  <a:gd name="T3" fmla="*/ 12960 h 73"/>
                  <a:gd name="T4" fmla="*/ 11880 w 67"/>
                  <a:gd name="T5" fmla="*/ 25920 h 73"/>
                  <a:gd name="T6" fmla="*/ 23760 w 67"/>
                  <a:gd name="T7" fmla="*/ 12960 h 7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7"/>
                  <a:gd name="T13" fmla="*/ 0 h 73"/>
                  <a:gd name="T14" fmla="*/ 67 w 67"/>
                  <a:gd name="T15" fmla="*/ 73 h 7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73">
                    <a:moveTo>
                      <a:pt x="67" y="62"/>
                    </a:moveTo>
                    <a:lnTo>
                      <a:pt x="0" y="0"/>
                    </a:lnTo>
                    <a:lnTo>
                      <a:pt x="28" y="73"/>
                    </a:lnTo>
                    <a:lnTo>
                      <a:pt x="67" y="6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4" name="Forme libre 26"/>
              <p:cNvSpPr>
                <a:spLocks/>
              </p:cNvSpPr>
              <p:nvPr/>
            </p:nvSpPr>
            <p:spPr bwMode="auto">
              <a:xfrm>
                <a:off x="1236663" y="3308350"/>
                <a:ext cx="23812" cy="25400"/>
              </a:xfrm>
              <a:custGeom>
                <a:avLst/>
                <a:gdLst>
                  <a:gd name="T0" fmla="*/ 11880 w 67"/>
                  <a:gd name="T1" fmla="*/ 0 h 73"/>
                  <a:gd name="T2" fmla="*/ 0 w 67"/>
                  <a:gd name="T3" fmla="*/ 12960 h 73"/>
                  <a:gd name="T4" fmla="*/ 11880 w 67"/>
                  <a:gd name="T5" fmla="*/ 25920 h 73"/>
                  <a:gd name="T6" fmla="*/ 23760 w 67"/>
                  <a:gd name="T7" fmla="*/ 12960 h 7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7"/>
                  <a:gd name="T13" fmla="*/ 0 h 73"/>
                  <a:gd name="T14" fmla="*/ 67 w 67"/>
                  <a:gd name="T15" fmla="*/ 73 h 7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73">
                    <a:moveTo>
                      <a:pt x="67" y="62"/>
                    </a:moveTo>
                    <a:lnTo>
                      <a:pt x="0" y="0"/>
                    </a:lnTo>
                    <a:lnTo>
                      <a:pt x="28" y="73"/>
                    </a:lnTo>
                    <a:lnTo>
                      <a:pt x="67" y="6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" name="Forme libre 27"/>
              <p:cNvSpPr>
                <a:spLocks/>
              </p:cNvSpPr>
              <p:nvPr/>
            </p:nvSpPr>
            <p:spPr bwMode="auto">
              <a:xfrm>
                <a:off x="1260475" y="3324225"/>
                <a:ext cx="71438" cy="44450"/>
              </a:xfrm>
              <a:custGeom>
                <a:avLst/>
                <a:gdLst>
                  <a:gd name="T0" fmla="*/ 36000 w 201"/>
                  <a:gd name="T1" fmla="*/ 0 h 127"/>
                  <a:gd name="T2" fmla="*/ 0 w 201"/>
                  <a:gd name="T3" fmla="*/ 22680 h 127"/>
                  <a:gd name="T4" fmla="*/ 36000 w 201"/>
                  <a:gd name="T5" fmla="*/ 45360 h 127"/>
                  <a:gd name="T6" fmla="*/ 72000 w 201"/>
                  <a:gd name="T7" fmla="*/ 22680 h 12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01"/>
                  <a:gd name="T13" fmla="*/ 0 h 127"/>
                  <a:gd name="T14" fmla="*/ 201 w 201"/>
                  <a:gd name="T15" fmla="*/ 127 h 1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1" h="127">
                    <a:moveTo>
                      <a:pt x="55" y="0"/>
                    </a:moveTo>
                    <a:lnTo>
                      <a:pt x="0" y="17"/>
                    </a:lnTo>
                    <a:lnTo>
                      <a:pt x="122" y="127"/>
                    </a:lnTo>
                    <a:lnTo>
                      <a:pt x="201" y="93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6" name="Forme libre 28"/>
              <p:cNvSpPr>
                <a:spLocks/>
              </p:cNvSpPr>
              <p:nvPr/>
            </p:nvSpPr>
            <p:spPr bwMode="auto">
              <a:xfrm>
                <a:off x="1260475" y="3324225"/>
                <a:ext cx="71438" cy="44450"/>
              </a:xfrm>
              <a:custGeom>
                <a:avLst/>
                <a:gdLst>
                  <a:gd name="T0" fmla="*/ 36000 w 201"/>
                  <a:gd name="T1" fmla="*/ 0 h 127"/>
                  <a:gd name="T2" fmla="*/ 0 w 201"/>
                  <a:gd name="T3" fmla="*/ 22680 h 127"/>
                  <a:gd name="T4" fmla="*/ 36000 w 201"/>
                  <a:gd name="T5" fmla="*/ 45360 h 127"/>
                  <a:gd name="T6" fmla="*/ 72000 w 201"/>
                  <a:gd name="T7" fmla="*/ 22680 h 12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01"/>
                  <a:gd name="T13" fmla="*/ 0 h 127"/>
                  <a:gd name="T14" fmla="*/ 201 w 201"/>
                  <a:gd name="T15" fmla="*/ 127 h 1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1" h="127">
                    <a:moveTo>
                      <a:pt x="55" y="0"/>
                    </a:moveTo>
                    <a:lnTo>
                      <a:pt x="0" y="17"/>
                    </a:lnTo>
                    <a:lnTo>
                      <a:pt x="122" y="127"/>
                    </a:lnTo>
                    <a:lnTo>
                      <a:pt x="201" y="93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" name="Forme libre 29"/>
              <p:cNvSpPr>
                <a:spLocks/>
              </p:cNvSpPr>
              <p:nvPr/>
            </p:nvSpPr>
            <p:spPr bwMode="auto">
              <a:xfrm>
                <a:off x="1282700" y="3448050"/>
                <a:ext cx="76200" cy="134938"/>
              </a:xfrm>
              <a:custGeom>
                <a:avLst/>
                <a:gdLst>
                  <a:gd name="T0" fmla="*/ 37980 w 212"/>
                  <a:gd name="T1" fmla="*/ 0 h 377"/>
                  <a:gd name="T2" fmla="*/ 0 w 212"/>
                  <a:gd name="T3" fmla="*/ 67680 h 377"/>
                  <a:gd name="T4" fmla="*/ 37980 w 212"/>
                  <a:gd name="T5" fmla="*/ 135360 h 377"/>
                  <a:gd name="T6" fmla="*/ 75960 w 212"/>
                  <a:gd name="T7" fmla="*/ 67680 h 37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2"/>
                  <a:gd name="T13" fmla="*/ 0 h 377"/>
                  <a:gd name="T14" fmla="*/ 212 w 212"/>
                  <a:gd name="T15" fmla="*/ 377 h 37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2" h="377">
                    <a:moveTo>
                      <a:pt x="212" y="293"/>
                    </a:moveTo>
                    <a:lnTo>
                      <a:pt x="186" y="93"/>
                    </a:lnTo>
                    <a:lnTo>
                      <a:pt x="48" y="0"/>
                    </a:lnTo>
                    <a:lnTo>
                      <a:pt x="0" y="76"/>
                    </a:lnTo>
                    <a:lnTo>
                      <a:pt x="175" y="377"/>
                    </a:lnTo>
                    <a:lnTo>
                      <a:pt x="212" y="29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" name="Forme libre 30"/>
              <p:cNvSpPr>
                <a:spLocks/>
              </p:cNvSpPr>
              <p:nvPr/>
            </p:nvSpPr>
            <p:spPr bwMode="auto">
              <a:xfrm>
                <a:off x="1282700" y="3448050"/>
                <a:ext cx="76200" cy="134938"/>
              </a:xfrm>
              <a:custGeom>
                <a:avLst/>
                <a:gdLst>
                  <a:gd name="T0" fmla="*/ 37980 w 212"/>
                  <a:gd name="T1" fmla="*/ 0 h 377"/>
                  <a:gd name="T2" fmla="*/ 0 w 212"/>
                  <a:gd name="T3" fmla="*/ 67680 h 377"/>
                  <a:gd name="T4" fmla="*/ 37980 w 212"/>
                  <a:gd name="T5" fmla="*/ 135360 h 377"/>
                  <a:gd name="T6" fmla="*/ 75960 w 212"/>
                  <a:gd name="T7" fmla="*/ 67680 h 37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2"/>
                  <a:gd name="T13" fmla="*/ 0 h 377"/>
                  <a:gd name="T14" fmla="*/ 212 w 212"/>
                  <a:gd name="T15" fmla="*/ 377 h 37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2" h="377">
                    <a:moveTo>
                      <a:pt x="212" y="293"/>
                    </a:moveTo>
                    <a:lnTo>
                      <a:pt x="186" y="93"/>
                    </a:lnTo>
                    <a:lnTo>
                      <a:pt x="48" y="0"/>
                    </a:lnTo>
                    <a:lnTo>
                      <a:pt x="0" y="76"/>
                    </a:lnTo>
                    <a:lnTo>
                      <a:pt x="175" y="377"/>
                    </a:lnTo>
                    <a:lnTo>
                      <a:pt x="212" y="29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" name="Forme libre 31"/>
              <p:cNvSpPr>
                <a:spLocks/>
              </p:cNvSpPr>
              <p:nvPr/>
            </p:nvSpPr>
            <p:spPr bwMode="auto">
              <a:xfrm>
                <a:off x="1668463" y="4076700"/>
                <a:ext cx="2251075" cy="1617663"/>
              </a:xfrm>
              <a:custGeom>
                <a:avLst/>
                <a:gdLst>
                  <a:gd name="T0" fmla="*/ 1125540 w 6254"/>
                  <a:gd name="T1" fmla="*/ 0 h 4495"/>
                  <a:gd name="T2" fmla="*/ 0 w 6254"/>
                  <a:gd name="T3" fmla="*/ 808920 h 4495"/>
                  <a:gd name="T4" fmla="*/ 1125540 w 6254"/>
                  <a:gd name="T5" fmla="*/ 1617840 h 4495"/>
                  <a:gd name="T6" fmla="*/ 2251080 w 6254"/>
                  <a:gd name="T7" fmla="*/ 808920 h 449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254"/>
                  <a:gd name="T13" fmla="*/ 0 h 4495"/>
                  <a:gd name="T14" fmla="*/ 6254 w 6254"/>
                  <a:gd name="T15" fmla="*/ 4495 h 449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54" h="4495">
                    <a:moveTo>
                      <a:pt x="180" y="1819"/>
                    </a:moveTo>
                    <a:lnTo>
                      <a:pt x="194" y="1990"/>
                    </a:lnTo>
                    <a:lnTo>
                      <a:pt x="81" y="2290"/>
                    </a:lnTo>
                    <a:lnTo>
                      <a:pt x="123" y="2362"/>
                    </a:lnTo>
                    <a:lnTo>
                      <a:pt x="300" y="2371"/>
                    </a:lnTo>
                    <a:lnTo>
                      <a:pt x="369" y="2530"/>
                    </a:lnTo>
                    <a:lnTo>
                      <a:pt x="328" y="2602"/>
                    </a:lnTo>
                    <a:lnTo>
                      <a:pt x="407" y="2604"/>
                    </a:lnTo>
                    <a:lnTo>
                      <a:pt x="420" y="2800"/>
                    </a:lnTo>
                    <a:lnTo>
                      <a:pt x="347" y="2838"/>
                    </a:lnTo>
                    <a:lnTo>
                      <a:pt x="369" y="2921"/>
                    </a:lnTo>
                    <a:lnTo>
                      <a:pt x="152" y="3170"/>
                    </a:lnTo>
                    <a:lnTo>
                      <a:pt x="162" y="3251"/>
                    </a:lnTo>
                    <a:lnTo>
                      <a:pt x="72" y="3271"/>
                    </a:lnTo>
                    <a:lnTo>
                      <a:pt x="30" y="3345"/>
                    </a:lnTo>
                    <a:lnTo>
                      <a:pt x="0" y="3581"/>
                    </a:lnTo>
                    <a:lnTo>
                      <a:pt x="0" y="3583"/>
                    </a:lnTo>
                    <a:lnTo>
                      <a:pt x="3" y="3581"/>
                    </a:lnTo>
                    <a:lnTo>
                      <a:pt x="310" y="3851"/>
                    </a:lnTo>
                    <a:lnTo>
                      <a:pt x="640" y="3805"/>
                    </a:lnTo>
                    <a:lnTo>
                      <a:pt x="707" y="3863"/>
                    </a:lnTo>
                    <a:lnTo>
                      <a:pt x="968" y="3858"/>
                    </a:lnTo>
                    <a:lnTo>
                      <a:pt x="1143" y="3869"/>
                    </a:lnTo>
                    <a:lnTo>
                      <a:pt x="1205" y="3809"/>
                    </a:lnTo>
                    <a:lnTo>
                      <a:pt x="1194" y="3632"/>
                    </a:lnTo>
                    <a:lnTo>
                      <a:pt x="1261" y="3597"/>
                    </a:lnTo>
                    <a:lnTo>
                      <a:pt x="1713" y="3729"/>
                    </a:lnTo>
                    <a:lnTo>
                      <a:pt x="1842" y="3847"/>
                    </a:lnTo>
                    <a:lnTo>
                      <a:pt x="2015" y="3837"/>
                    </a:lnTo>
                    <a:lnTo>
                      <a:pt x="2170" y="4040"/>
                    </a:lnTo>
                    <a:lnTo>
                      <a:pt x="2198" y="3960"/>
                    </a:lnTo>
                    <a:lnTo>
                      <a:pt x="2286" y="3957"/>
                    </a:lnTo>
                    <a:lnTo>
                      <a:pt x="2568" y="4091"/>
                    </a:lnTo>
                    <a:lnTo>
                      <a:pt x="2574" y="4093"/>
                    </a:lnTo>
                    <a:lnTo>
                      <a:pt x="2523" y="4223"/>
                    </a:lnTo>
                    <a:lnTo>
                      <a:pt x="2759" y="4295"/>
                    </a:lnTo>
                    <a:lnTo>
                      <a:pt x="2823" y="4449"/>
                    </a:lnTo>
                    <a:lnTo>
                      <a:pt x="2909" y="4454"/>
                    </a:lnTo>
                    <a:lnTo>
                      <a:pt x="3031" y="4345"/>
                    </a:lnTo>
                    <a:lnTo>
                      <a:pt x="3115" y="4341"/>
                    </a:lnTo>
                    <a:lnTo>
                      <a:pt x="3371" y="4398"/>
                    </a:lnTo>
                    <a:lnTo>
                      <a:pt x="3495" y="4495"/>
                    </a:lnTo>
                    <a:lnTo>
                      <a:pt x="3664" y="4482"/>
                    </a:lnTo>
                    <a:lnTo>
                      <a:pt x="3664" y="4403"/>
                    </a:lnTo>
                    <a:lnTo>
                      <a:pt x="3883" y="4288"/>
                    </a:lnTo>
                    <a:lnTo>
                      <a:pt x="4052" y="4258"/>
                    </a:lnTo>
                    <a:lnTo>
                      <a:pt x="4285" y="4322"/>
                    </a:lnTo>
                    <a:lnTo>
                      <a:pt x="4128" y="4126"/>
                    </a:lnTo>
                    <a:lnTo>
                      <a:pt x="4117" y="3652"/>
                    </a:lnTo>
                    <a:lnTo>
                      <a:pt x="4130" y="3385"/>
                    </a:lnTo>
                    <a:lnTo>
                      <a:pt x="4283" y="3098"/>
                    </a:lnTo>
                    <a:lnTo>
                      <a:pt x="4352" y="3024"/>
                    </a:lnTo>
                    <a:lnTo>
                      <a:pt x="4502" y="2914"/>
                    </a:lnTo>
                    <a:lnTo>
                      <a:pt x="4685" y="2914"/>
                    </a:lnTo>
                    <a:lnTo>
                      <a:pt x="4864" y="2717"/>
                    </a:lnTo>
                    <a:lnTo>
                      <a:pt x="5160" y="2503"/>
                    </a:lnTo>
                    <a:lnTo>
                      <a:pt x="5388" y="2440"/>
                    </a:lnTo>
                    <a:lnTo>
                      <a:pt x="5467" y="2572"/>
                    </a:lnTo>
                    <a:lnTo>
                      <a:pt x="5538" y="2590"/>
                    </a:lnTo>
                    <a:lnTo>
                      <a:pt x="5539" y="2586"/>
                    </a:lnTo>
                    <a:lnTo>
                      <a:pt x="5541" y="2588"/>
                    </a:lnTo>
                    <a:lnTo>
                      <a:pt x="5642" y="2426"/>
                    </a:lnTo>
                    <a:lnTo>
                      <a:pt x="5797" y="2380"/>
                    </a:lnTo>
                    <a:lnTo>
                      <a:pt x="5770" y="2309"/>
                    </a:lnTo>
                    <a:lnTo>
                      <a:pt x="5883" y="2179"/>
                    </a:lnTo>
                    <a:lnTo>
                      <a:pt x="5973" y="2202"/>
                    </a:lnTo>
                    <a:lnTo>
                      <a:pt x="6024" y="1916"/>
                    </a:lnTo>
                    <a:lnTo>
                      <a:pt x="6254" y="1671"/>
                    </a:lnTo>
                    <a:lnTo>
                      <a:pt x="6083" y="1498"/>
                    </a:lnTo>
                    <a:lnTo>
                      <a:pt x="6076" y="1350"/>
                    </a:lnTo>
                    <a:lnTo>
                      <a:pt x="6007" y="1230"/>
                    </a:lnTo>
                    <a:lnTo>
                      <a:pt x="5843" y="1138"/>
                    </a:lnTo>
                    <a:lnTo>
                      <a:pt x="5769" y="1136"/>
                    </a:lnTo>
                    <a:lnTo>
                      <a:pt x="5700" y="1198"/>
                    </a:lnTo>
                    <a:lnTo>
                      <a:pt x="5696" y="1111"/>
                    </a:lnTo>
                    <a:lnTo>
                      <a:pt x="5508" y="1231"/>
                    </a:lnTo>
                    <a:lnTo>
                      <a:pt x="5296" y="1097"/>
                    </a:lnTo>
                    <a:lnTo>
                      <a:pt x="5107" y="711"/>
                    </a:lnTo>
                    <a:lnTo>
                      <a:pt x="5052" y="467"/>
                    </a:lnTo>
                    <a:lnTo>
                      <a:pt x="4809" y="259"/>
                    </a:lnTo>
                    <a:lnTo>
                      <a:pt x="4731" y="252"/>
                    </a:lnTo>
                    <a:lnTo>
                      <a:pt x="4726" y="330"/>
                    </a:lnTo>
                    <a:lnTo>
                      <a:pt x="4555" y="295"/>
                    </a:lnTo>
                    <a:lnTo>
                      <a:pt x="4514" y="141"/>
                    </a:lnTo>
                    <a:lnTo>
                      <a:pt x="4453" y="99"/>
                    </a:lnTo>
                    <a:lnTo>
                      <a:pt x="4243" y="277"/>
                    </a:lnTo>
                    <a:lnTo>
                      <a:pt x="4197" y="215"/>
                    </a:lnTo>
                    <a:lnTo>
                      <a:pt x="4012" y="646"/>
                    </a:lnTo>
                    <a:lnTo>
                      <a:pt x="4010" y="646"/>
                    </a:lnTo>
                    <a:lnTo>
                      <a:pt x="3937" y="506"/>
                    </a:lnTo>
                    <a:lnTo>
                      <a:pt x="3953" y="425"/>
                    </a:lnTo>
                    <a:lnTo>
                      <a:pt x="3886" y="383"/>
                    </a:lnTo>
                    <a:lnTo>
                      <a:pt x="3851" y="270"/>
                    </a:lnTo>
                    <a:lnTo>
                      <a:pt x="3713" y="159"/>
                    </a:lnTo>
                    <a:lnTo>
                      <a:pt x="3586" y="275"/>
                    </a:lnTo>
                    <a:lnTo>
                      <a:pt x="3503" y="519"/>
                    </a:lnTo>
                    <a:lnTo>
                      <a:pt x="3399" y="653"/>
                    </a:lnTo>
                    <a:lnTo>
                      <a:pt x="3228" y="609"/>
                    </a:lnTo>
                    <a:lnTo>
                      <a:pt x="3089" y="699"/>
                    </a:lnTo>
                    <a:lnTo>
                      <a:pt x="3002" y="561"/>
                    </a:lnTo>
                    <a:lnTo>
                      <a:pt x="3048" y="406"/>
                    </a:lnTo>
                    <a:lnTo>
                      <a:pt x="2944" y="243"/>
                    </a:lnTo>
                    <a:lnTo>
                      <a:pt x="2921" y="97"/>
                    </a:lnTo>
                    <a:lnTo>
                      <a:pt x="2736" y="92"/>
                    </a:lnTo>
                    <a:lnTo>
                      <a:pt x="2597" y="164"/>
                    </a:lnTo>
                    <a:lnTo>
                      <a:pt x="2413" y="0"/>
                    </a:lnTo>
                    <a:lnTo>
                      <a:pt x="2194" y="19"/>
                    </a:lnTo>
                    <a:lnTo>
                      <a:pt x="2177" y="155"/>
                    </a:lnTo>
                    <a:lnTo>
                      <a:pt x="2138" y="300"/>
                    </a:lnTo>
                    <a:lnTo>
                      <a:pt x="2016" y="386"/>
                    </a:lnTo>
                    <a:lnTo>
                      <a:pt x="2032" y="482"/>
                    </a:lnTo>
                    <a:lnTo>
                      <a:pt x="1872" y="577"/>
                    </a:lnTo>
                    <a:lnTo>
                      <a:pt x="1743" y="750"/>
                    </a:lnTo>
                    <a:lnTo>
                      <a:pt x="1653" y="834"/>
                    </a:lnTo>
                    <a:lnTo>
                      <a:pt x="1725" y="1080"/>
                    </a:lnTo>
                    <a:lnTo>
                      <a:pt x="1522" y="1134"/>
                    </a:lnTo>
                    <a:lnTo>
                      <a:pt x="1521" y="1212"/>
                    </a:lnTo>
                    <a:lnTo>
                      <a:pt x="1588" y="1249"/>
                    </a:lnTo>
                    <a:lnTo>
                      <a:pt x="1468" y="1397"/>
                    </a:lnTo>
                    <a:lnTo>
                      <a:pt x="1503" y="1473"/>
                    </a:lnTo>
                    <a:lnTo>
                      <a:pt x="1427" y="1466"/>
                    </a:lnTo>
                    <a:lnTo>
                      <a:pt x="1330" y="1593"/>
                    </a:lnTo>
                    <a:lnTo>
                      <a:pt x="1258" y="1630"/>
                    </a:lnTo>
                    <a:lnTo>
                      <a:pt x="1027" y="1602"/>
                    </a:lnTo>
                    <a:lnTo>
                      <a:pt x="891" y="1679"/>
                    </a:lnTo>
                    <a:lnTo>
                      <a:pt x="665" y="1662"/>
                    </a:lnTo>
                    <a:lnTo>
                      <a:pt x="630" y="1727"/>
                    </a:lnTo>
                    <a:lnTo>
                      <a:pt x="527" y="1709"/>
                    </a:lnTo>
                    <a:lnTo>
                      <a:pt x="519" y="1791"/>
                    </a:lnTo>
                    <a:lnTo>
                      <a:pt x="451" y="1826"/>
                    </a:lnTo>
                    <a:lnTo>
                      <a:pt x="434" y="1745"/>
                    </a:lnTo>
                    <a:lnTo>
                      <a:pt x="180" y="181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" name="Forme libre 32"/>
              <p:cNvSpPr>
                <a:spLocks/>
              </p:cNvSpPr>
              <p:nvPr/>
            </p:nvSpPr>
            <p:spPr bwMode="auto">
              <a:xfrm>
                <a:off x="1668463" y="4076700"/>
                <a:ext cx="2251075" cy="1617663"/>
              </a:xfrm>
              <a:custGeom>
                <a:avLst/>
                <a:gdLst>
                  <a:gd name="T0" fmla="*/ 1125540 w 6254"/>
                  <a:gd name="T1" fmla="*/ 0 h 4495"/>
                  <a:gd name="T2" fmla="*/ 0 w 6254"/>
                  <a:gd name="T3" fmla="*/ 808920 h 4495"/>
                  <a:gd name="T4" fmla="*/ 1125540 w 6254"/>
                  <a:gd name="T5" fmla="*/ 1617840 h 4495"/>
                  <a:gd name="T6" fmla="*/ 2251080 w 6254"/>
                  <a:gd name="T7" fmla="*/ 808920 h 449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254"/>
                  <a:gd name="T13" fmla="*/ 0 h 4495"/>
                  <a:gd name="T14" fmla="*/ 6254 w 6254"/>
                  <a:gd name="T15" fmla="*/ 4495 h 449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54" h="4495">
                    <a:moveTo>
                      <a:pt x="180" y="1819"/>
                    </a:moveTo>
                    <a:lnTo>
                      <a:pt x="194" y="1990"/>
                    </a:lnTo>
                    <a:lnTo>
                      <a:pt x="81" y="2290"/>
                    </a:lnTo>
                    <a:lnTo>
                      <a:pt x="123" y="2362"/>
                    </a:lnTo>
                    <a:lnTo>
                      <a:pt x="300" y="2371"/>
                    </a:lnTo>
                    <a:lnTo>
                      <a:pt x="369" y="2530"/>
                    </a:lnTo>
                    <a:lnTo>
                      <a:pt x="328" y="2602"/>
                    </a:lnTo>
                    <a:lnTo>
                      <a:pt x="407" y="2604"/>
                    </a:lnTo>
                    <a:lnTo>
                      <a:pt x="420" y="2800"/>
                    </a:lnTo>
                    <a:lnTo>
                      <a:pt x="347" y="2838"/>
                    </a:lnTo>
                    <a:lnTo>
                      <a:pt x="369" y="2921"/>
                    </a:lnTo>
                    <a:lnTo>
                      <a:pt x="152" y="3170"/>
                    </a:lnTo>
                    <a:lnTo>
                      <a:pt x="162" y="3251"/>
                    </a:lnTo>
                    <a:lnTo>
                      <a:pt x="72" y="3271"/>
                    </a:lnTo>
                    <a:lnTo>
                      <a:pt x="30" y="3345"/>
                    </a:lnTo>
                    <a:lnTo>
                      <a:pt x="0" y="3581"/>
                    </a:lnTo>
                    <a:lnTo>
                      <a:pt x="0" y="3583"/>
                    </a:lnTo>
                    <a:lnTo>
                      <a:pt x="3" y="3581"/>
                    </a:lnTo>
                    <a:lnTo>
                      <a:pt x="310" y="3851"/>
                    </a:lnTo>
                    <a:lnTo>
                      <a:pt x="640" y="3805"/>
                    </a:lnTo>
                    <a:lnTo>
                      <a:pt x="707" y="3863"/>
                    </a:lnTo>
                    <a:lnTo>
                      <a:pt x="968" y="3858"/>
                    </a:lnTo>
                    <a:lnTo>
                      <a:pt x="1143" y="3869"/>
                    </a:lnTo>
                    <a:lnTo>
                      <a:pt x="1205" y="3809"/>
                    </a:lnTo>
                    <a:lnTo>
                      <a:pt x="1194" y="3632"/>
                    </a:lnTo>
                    <a:lnTo>
                      <a:pt x="1261" y="3597"/>
                    </a:lnTo>
                    <a:lnTo>
                      <a:pt x="1713" y="3729"/>
                    </a:lnTo>
                    <a:lnTo>
                      <a:pt x="1842" y="3847"/>
                    </a:lnTo>
                    <a:lnTo>
                      <a:pt x="2015" y="3837"/>
                    </a:lnTo>
                    <a:lnTo>
                      <a:pt x="2170" y="4040"/>
                    </a:lnTo>
                    <a:lnTo>
                      <a:pt x="2198" y="3960"/>
                    </a:lnTo>
                    <a:lnTo>
                      <a:pt x="2286" y="3957"/>
                    </a:lnTo>
                    <a:lnTo>
                      <a:pt x="2568" y="4091"/>
                    </a:lnTo>
                    <a:lnTo>
                      <a:pt x="2574" y="4093"/>
                    </a:lnTo>
                    <a:lnTo>
                      <a:pt x="2523" y="4223"/>
                    </a:lnTo>
                    <a:lnTo>
                      <a:pt x="2759" y="4295"/>
                    </a:lnTo>
                    <a:lnTo>
                      <a:pt x="2823" y="4449"/>
                    </a:lnTo>
                    <a:lnTo>
                      <a:pt x="2909" y="4454"/>
                    </a:lnTo>
                    <a:lnTo>
                      <a:pt x="3031" y="4345"/>
                    </a:lnTo>
                    <a:lnTo>
                      <a:pt x="3115" y="4341"/>
                    </a:lnTo>
                    <a:lnTo>
                      <a:pt x="3371" y="4398"/>
                    </a:lnTo>
                    <a:lnTo>
                      <a:pt x="3495" y="4495"/>
                    </a:lnTo>
                    <a:lnTo>
                      <a:pt x="3664" y="4482"/>
                    </a:lnTo>
                    <a:lnTo>
                      <a:pt x="3664" y="4403"/>
                    </a:lnTo>
                    <a:lnTo>
                      <a:pt x="3883" y="4288"/>
                    </a:lnTo>
                    <a:lnTo>
                      <a:pt x="4052" y="4258"/>
                    </a:lnTo>
                    <a:lnTo>
                      <a:pt x="4285" y="4322"/>
                    </a:lnTo>
                    <a:lnTo>
                      <a:pt x="4128" y="4126"/>
                    </a:lnTo>
                    <a:lnTo>
                      <a:pt x="4117" y="3652"/>
                    </a:lnTo>
                    <a:lnTo>
                      <a:pt x="4130" y="3385"/>
                    </a:lnTo>
                    <a:lnTo>
                      <a:pt x="4283" y="3098"/>
                    </a:lnTo>
                    <a:lnTo>
                      <a:pt x="4352" y="3024"/>
                    </a:lnTo>
                    <a:lnTo>
                      <a:pt x="4502" y="2914"/>
                    </a:lnTo>
                    <a:lnTo>
                      <a:pt x="4685" y="2914"/>
                    </a:lnTo>
                    <a:lnTo>
                      <a:pt x="4864" y="2717"/>
                    </a:lnTo>
                    <a:lnTo>
                      <a:pt x="5160" y="2503"/>
                    </a:lnTo>
                    <a:lnTo>
                      <a:pt x="5388" y="2440"/>
                    </a:lnTo>
                    <a:lnTo>
                      <a:pt x="5467" y="2572"/>
                    </a:lnTo>
                    <a:lnTo>
                      <a:pt x="5538" y="2590"/>
                    </a:lnTo>
                    <a:lnTo>
                      <a:pt x="5539" y="2586"/>
                    </a:lnTo>
                    <a:lnTo>
                      <a:pt x="5541" y="2588"/>
                    </a:lnTo>
                    <a:lnTo>
                      <a:pt x="5642" y="2426"/>
                    </a:lnTo>
                    <a:lnTo>
                      <a:pt x="5797" y="2380"/>
                    </a:lnTo>
                    <a:lnTo>
                      <a:pt x="5770" y="2309"/>
                    </a:lnTo>
                    <a:lnTo>
                      <a:pt x="5883" y="2179"/>
                    </a:lnTo>
                    <a:lnTo>
                      <a:pt x="5973" y="2202"/>
                    </a:lnTo>
                    <a:lnTo>
                      <a:pt x="6024" y="1916"/>
                    </a:lnTo>
                    <a:lnTo>
                      <a:pt x="6254" y="1671"/>
                    </a:lnTo>
                    <a:lnTo>
                      <a:pt x="6083" y="1498"/>
                    </a:lnTo>
                    <a:lnTo>
                      <a:pt x="6076" y="1350"/>
                    </a:lnTo>
                    <a:lnTo>
                      <a:pt x="6007" y="1230"/>
                    </a:lnTo>
                    <a:lnTo>
                      <a:pt x="5843" y="1138"/>
                    </a:lnTo>
                    <a:lnTo>
                      <a:pt x="5769" y="1136"/>
                    </a:lnTo>
                    <a:lnTo>
                      <a:pt x="5700" y="1198"/>
                    </a:lnTo>
                    <a:lnTo>
                      <a:pt x="5696" y="1111"/>
                    </a:lnTo>
                    <a:lnTo>
                      <a:pt x="5508" y="1231"/>
                    </a:lnTo>
                    <a:lnTo>
                      <a:pt x="5296" y="1097"/>
                    </a:lnTo>
                    <a:lnTo>
                      <a:pt x="5107" y="711"/>
                    </a:lnTo>
                    <a:lnTo>
                      <a:pt x="5052" y="467"/>
                    </a:lnTo>
                    <a:lnTo>
                      <a:pt x="4809" y="259"/>
                    </a:lnTo>
                    <a:lnTo>
                      <a:pt x="4731" y="252"/>
                    </a:lnTo>
                    <a:lnTo>
                      <a:pt x="4726" y="330"/>
                    </a:lnTo>
                    <a:lnTo>
                      <a:pt x="4555" y="295"/>
                    </a:lnTo>
                    <a:lnTo>
                      <a:pt x="4514" y="141"/>
                    </a:lnTo>
                    <a:lnTo>
                      <a:pt x="4453" y="99"/>
                    </a:lnTo>
                    <a:lnTo>
                      <a:pt x="4243" y="277"/>
                    </a:lnTo>
                    <a:lnTo>
                      <a:pt x="4197" y="215"/>
                    </a:lnTo>
                    <a:lnTo>
                      <a:pt x="4012" y="646"/>
                    </a:lnTo>
                    <a:lnTo>
                      <a:pt x="4010" y="646"/>
                    </a:lnTo>
                    <a:lnTo>
                      <a:pt x="3937" y="506"/>
                    </a:lnTo>
                    <a:lnTo>
                      <a:pt x="3953" y="425"/>
                    </a:lnTo>
                    <a:lnTo>
                      <a:pt x="3886" y="383"/>
                    </a:lnTo>
                    <a:lnTo>
                      <a:pt x="3851" y="270"/>
                    </a:lnTo>
                    <a:lnTo>
                      <a:pt x="3713" y="159"/>
                    </a:lnTo>
                    <a:lnTo>
                      <a:pt x="3586" y="275"/>
                    </a:lnTo>
                    <a:lnTo>
                      <a:pt x="3503" y="519"/>
                    </a:lnTo>
                    <a:lnTo>
                      <a:pt x="3399" y="653"/>
                    </a:lnTo>
                    <a:lnTo>
                      <a:pt x="3228" y="609"/>
                    </a:lnTo>
                    <a:lnTo>
                      <a:pt x="3089" y="699"/>
                    </a:lnTo>
                    <a:lnTo>
                      <a:pt x="3002" y="561"/>
                    </a:lnTo>
                    <a:lnTo>
                      <a:pt x="3048" y="406"/>
                    </a:lnTo>
                    <a:lnTo>
                      <a:pt x="2944" y="243"/>
                    </a:lnTo>
                    <a:lnTo>
                      <a:pt x="2921" y="97"/>
                    </a:lnTo>
                    <a:lnTo>
                      <a:pt x="2736" y="92"/>
                    </a:lnTo>
                    <a:lnTo>
                      <a:pt x="2597" y="164"/>
                    </a:lnTo>
                    <a:lnTo>
                      <a:pt x="2413" y="0"/>
                    </a:lnTo>
                    <a:lnTo>
                      <a:pt x="2194" y="19"/>
                    </a:lnTo>
                    <a:lnTo>
                      <a:pt x="2177" y="155"/>
                    </a:lnTo>
                    <a:lnTo>
                      <a:pt x="2138" y="300"/>
                    </a:lnTo>
                    <a:lnTo>
                      <a:pt x="2016" y="386"/>
                    </a:lnTo>
                    <a:lnTo>
                      <a:pt x="2032" y="482"/>
                    </a:lnTo>
                    <a:lnTo>
                      <a:pt x="1872" y="577"/>
                    </a:lnTo>
                    <a:lnTo>
                      <a:pt x="1743" y="750"/>
                    </a:lnTo>
                    <a:lnTo>
                      <a:pt x="1653" y="834"/>
                    </a:lnTo>
                    <a:lnTo>
                      <a:pt x="1725" y="1080"/>
                    </a:lnTo>
                    <a:lnTo>
                      <a:pt x="1522" y="1134"/>
                    </a:lnTo>
                    <a:lnTo>
                      <a:pt x="1521" y="1212"/>
                    </a:lnTo>
                    <a:lnTo>
                      <a:pt x="1588" y="1249"/>
                    </a:lnTo>
                    <a:lnTo>
                      <a:pt x="1468" y="1397"/>
                    </a:lnTo>
                    <a:lnTo>
                      <a:pt x="1503" y="1473"/>
                    </a:lnTo>
                    <a:lnTo>
                      <a:pt x="1427" y="1466"/>
                    </a:lnTo>
                    <a:lnTo>
                      <a:pt x="1330" y="1593"/>
                    </a:lnTo>
                    <a:lnTo>
                      <a:pt x="1258" y="1630"/>
                    </a:lnTo>
                    <a:lnTo>
                      <a:pt x="1027" y="1602"/>
                    </a:lnTo>
                    <a:lnTo>
                      <a:pt x="891" y="1679"/>
                    </a:lnTo>
                    <a:lnTo>
                      <a:pt x="665" y="1662"/>
                    </a:lnTo>
                    <a:lnTo>
                      <a:pt x="630" y="1727"/>
                    </a:lnTo>
                    <a:lnTo>
                      <a:pt x="527" y="1709"/>
                    </a:lnTo>
                    <a:lnTo>
                      <a:pt x="519" y="1791"/>
                    </a:lnTo>
                    <a:lnTo>
                      <a:pt x="451" y="1826"/>
                    </a:lnTo>
                    <a:lnTo>
                      <a:pt x="434" y="1745"/>
                    </a:lnTo>
                    <a:lnTo>
                      <a:pt x="180" y="181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" name="Forme libre 33"/>
              <p:cNvSpPr>
                <a:spLocks/>
              </p:cNvSpPr>
              <p:nvPr/>
            </p:nvSpPr>
            <p:spPr bwMode="auto">
              <a:xfrm>
                <a:off x="2719388" y="3021013"/>
                <a:ext cx="2160587" cy="1577975"/>
              </a:xfrm>
              <a:custGeom>
                <a:avLst/>
                <a:gdLst>
                  <a:gd name="T0" fmla="*/ 1080540 w 6004"/>
                  <a:gd name="T1" fmla="*/ 0 h 4386"/>
                  <a:gd name="T2" fmla="*/ 0 w 6004"/>
                  <a:gd name="T3" fmla="*/ 789300 h 4386"/>
                  <a:gd name="T4" fmla="*/ 1080540 w 6004"/>
                  <a:gd name="T5" fmla="*/ 1578600 h 4386"/>
                  <a:gd name="T6" fmla="*/ 2161080 w 6004"/>
                  <a:gd name="T7" fmla="*/ 789300 h 4386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004"/>
                  <a:gd name="T13" fmla="*/ 0 h 4386"/>
                  <a:gd name="T14" fmla="*/ 6004 w 6004"/>
                  <a:gd name="T15" fmla="*/ 4386 h 4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04" h="4386">
                    <a:moveTo>
                      <a:pt x="5538" y="752"/>
                    </a:moveTo>
                    <a:lnTo>
                      <a:pt x="5437" y="605"/>
                    </a:lnTo>
                    <a:lnTo>
                      <a:pt x="5450" y="528"/>
                    </a:lnTo>
                    <a:lnTo>
                      <a:pt x="5360" y="508"/>
                    </a:lnTo>
                    <a:lnTo>
                      <a:pt x="5132" y="526"/>
                    </a:lnTo>
                    <a:lnTo>
                      <a:pt x="4996" y="639"/>
                    </a:lnTo>
                    <a:lnTo>
                      <a:pt x="4903" y="600"/>
                    </a:lnTo>
                    <a:lnTo>
                      <a:pt x="4829" y="757"/>
                    </a:lnTo>
                    <a:lnTo>
                      <a:pt x="4892" y="840"/>
                    </a:lnTo>
                    <a:lnTo>
                      <a:pt x="4704" y="984"/>
                    </a:lnTo>
                    <a:lnTo>
                      <a:pt x="4513" y="1011"/>
                    </a:lnTo>
                    <a:lnTo>
                      <a:pt x="4527" y="872"/>
                    </a:lnTo>
                    <a:lnTo>
                      <a:pt x="4684" y="776"/>
                    </a:lnTo>
                    <a:lnTo>
                      <a:pt x="4712" y="589"/>
                    </a:lnTo>
                    <a:lnTo>
                      <a:pt x="4619" y="533"/>
                    </a:lnTo>
                    <a:lnTo>
                      <a:pt x="4619" y="535"/>
                    </a:lnTo>
                    <a:lnTo>
                      <a:pt x="4478" y="711"/>
                    </a:lnTo>
                    <a:lnTo>
                      <a:pt x="4331" y="799"/>
                    </a:lnTo>
                    <a:lnTo>
                      <a:pt x="4225" y="805"/>
                    </a:lnTo>
                    <a:lnTo>
                      <a:pt x="4213" y="730"/>
                    </a:lnTo>
                    <a:lnTo>
                      <a:pt x="4123" y="686"/>
                    </a:lnTo>
                    <a:lnTo>
                      <a:pt x="4014" y="803"/>
                    </a:lnTo>
                    <a:lnTo>
                      <a:pt x="3936" y="810"/>
                    </a:lnTo>
                    <a:lnTo>
                      <a:pt x="3933" y="727"/>
                    </a:lnTo>
                    <a:lnTo>
                      <a:pt x="3857" y="725"/>
                    </a:lnTo>
                    <a:lnTo>
                      <a:pt x="3740" y="519"/>
                    </a:lnTo>
                    <a:lnTo>
                      <a:pt x="3610" y="432"/>
                    </a:lnTo>
                    <a:lnTo>
                      <a:pt x="3463" y="466"/>
                    </a:lnTo>
                    <a:lnTo>
                      <a:pt x="3303" y="425"/>
                    </a:lnTo>
                    <a:lnTo>
                      <a:pt x="3144" y="990"/>
                    </a:lnTo>
                    <a:lnTo>
                      <a:pt x="2992" y="783"/>
                    </a:lnTo>
                    <a:lnTo>
                      <a:pt x="2948" y="847"/>
                    </a:lnTo>
                    <a:lnTo>
                      <a:pt x="2881" y="801"/>
                    </a:lnTo>
                    <a:lnTo>
                      <a:pt x="2821" y="849"/>
                    </a:lnTo>
                    <a:lnTo>
                      <a:pt x="2761" y="801"/>
                    </a:lnTo>
                    <a:lnTo>
                      <a:pt x="2698" y="852"/>
                    </a:lnTo>
                    <a:lnTo>
                      <a:pt x="2691" y="932"/>
                    </a:lnTo>
                    <a:lnTo>
                      <a:pt x="2535" y="1037"/>
                    </a:lnTo>
                    <a:lnTo>
                      <a:pt x="2481" y="979"/>
                    </a:lnTo>
                    <a:lnTo>
                      <a:pt x="2264" y="1020"/>
                    </a:lnTo>
                    <a:lnTo>
                      <a:pt x="2123" y="932"/>
                    </a:lnTo>
                    <a:lnTo>
                      <a:pt x="2124" y="850"/>
                    </a:lnTo>
                    <a:lnTo>
                      <a:pt x="2223" y="723"/>
                    </a:lnTo>
                    <a:lnTo>
                      <a:pt x="2237" y="573"/>
                    </a:lnTo>
                    <a:lnTo>
                      <a:pt x="2193" y="512"/>
                    </a:lnTo>
                    <a:lnTo>
                      <a:pt x="1980" y="432"/>
                    </a:lnTo>
                    <a:lnTo>
                      <a:pt x="1800" y="67"/>
                    </a:lnTo>
                    <a:lnTo>
                      <a:pt x="1639" y="229"/>
                    </a:lnTo>
                    <a:lnTo>
                      <a:pt x="1521" y="131"/>
                    </a:lnTo>
                    <a:lnTo>
                      <a:pt x="1445" y="175"/>
                    </a:lnTo>
                    <a:lnTo>
                      <a:pt x="1272" y="171"/>
                    </a:lnTo>
                    <a:lnTo>
                      <a:pt x="1115" y="0"/>
                    </a:lnTo>
                    <a:lnTo>
                      <a:pt x="1006" y="2"/>
                    </a:lnTo>
                    <a:lnTo>
                      <a:pt x="879" y="102"/>
                    </a:lnTo>
                    <a:lnTo>
                      <a:pt x="651" y="180"/>
                    </a:lnTo>
                    <a:lnTo>
                      <a:pt x="590" y="229"/>
                    </a:lnTo>
                    <a:lnTo>
                      <a:pt x="634" y="374"/>
                    </a:lnTo>
                    <a:lnTo>
                      <a:pt x="590" y="439"/>
                    </a:lnTo>
                    <a:lnTo>
                      <a:pt x="353" y="466"/>
                    </a:lnTo>
                    <a:lnTo>
                      <a:pt x="258" y="628"/>
                    </a:lnTo>
                    <a:lnTo>
                      <a:pt x="291" y="732"/>
                    </a:lnTo>
                    <a:lnTo>
                      <a:pt x="487" y="863"/>
                    </a:lnTo>
                    <a:lnTo>
                      <a:pt x="586" y="1090"/>
                    </a:lnTo>
                    <a:lnTo>
                      <a:pt x="574" y="1200"/>
                    </a:lnTo>
                    <a:lnTo>
                      <a:pt x="635" y="1381"/>
                    </a:lnTo>
                    <a:lnTo>
                      <a:pt x="381" y="1613"/>
                    </a:lnTo>
                    <a:lnTo>
                      <a:pt x="503" y="1761"/>
                    </a:lnTo>
                    <a:lnTo>
                      <a:pt x="535" y="1914"/>
                    </a:lnTo>
                    <a:lnTo>
                      <a:pt x="487" y="1978"/>
                    </a:lnTo>
                    <a:lnTo>
                      <a:pt x="542" y="2355"/>
                    </a:lnTo>
                    <a:lnTo>
                      <a:pt x="374" y="2302"/>
                    </a:lnTo>
                    <a:lnTo>
                      <a:pt x="355" y="2394"/>
                    </a:lnTo>
                    <a:lnTo>
                      <a:pt x="150" y="2652"/>
                    </a:lnTo>
                    <a:lnTo>
                      <a:pt x="200" y="2712"/>
                    </a:lnTo>
                    <a:lnTo>
                      <a:pt x="136" y="2764"/>
                    </a:lnTo>
                    <a:lnTo>
                      <a:pt x="129" y="2854"/>
                    </a:lnTo>
                    <a:lnTo>
                      <a:pt x="46" y="2886"/>
                    </a:lnTo>
                    <a:lnTo>
                      <a:pt x="87" y="2976"/>
                    </a:lnTo>
                    <a:lnTo>
                      <a:pt x="0" y="3029"/>
                    </a:lnTo>
                    <a:lnTo>
                      <a:pt x="23" y="3175"/>
                    </a:lnTo>
                    <a:lnTo>
                      <a:pt x="127" y="3338"/>
                    </a:lnTo>
                    <a:lnTo>
                      <a:pt x="81" y="3493"/>
                    </a:lnTo>
                    <a:lnTo>
                      <a:pt x="168" y="3631"/>
                    </a:lnTo>
                    <a:lnTo>
                      <a:pt x="307" y="3541"/>
                    </a:lnTo>
                    <a:lnTo>
                      <a:pt x="478" y="3585"/>
                    </a:lnTo>
                    <a:lnTo>
                      <a:pt x="582" y="3451"/>
                    </a:lnTo>
                    <a:lnTo>
                      <a:pt x="665" y="3207"/>
                    </a:lnTo>
                    <a:lnTo>
                      <a:pt x="792" y="3091"/>
                    </a:lnTo>
                    <a:lnTo>
                      <a:pt x="930" y="3202"/>
                    </a:lnTo>
                    <a:lnTo>
                      <a:pt x="965" y="3315"/>
                    </a:lnTo>
                    <a:lnTo>
                      <a:pt x="1032" y="3357"/>
                    </a:lnTo>
                    <a:lnTo>
                      <a:pt x="1016" y="3438"/>
                    </a:lnTo>
                    <a:lnTo>
                      <a:pt x="1089" y="3578"/>
                    </a:lnTo>
                    <a:lnTo>
                      <a:pt x="1091" y="3578"/>
                    </a:lnTo>
                    <a:lnTo>
                      <a:pt x="1276" y="3147"/>
                    </a:lnTo>
                    <a:lnTo>
                      <a:pt x="1322" y="3209"/>
                    </a:lnTo>
                    <a:lnTo>
                      <a:pt x="1532" y="3031"/>
                    </a:lnTo>
                    <a:lnTo>
                      <a:pt x="1593" y="3073"/>
                    </a:lnTo>
                    <a:lnTo>
                      <a:pt x="1634" y="3227"/>
                    </a:lnTo>
                    <a:lnTo>
                      <a:pt x="1805" y="3262"/>
                    </a:lnTo>
                    <a:lnTo>
                      <a:pt x="1810" y="3184"/>
                    </a:lnTo>
                    <a:lnTo>
                      <a:pt x="1888" y="3191"/>
                    </a:lnTo>
                    <a:lnTo>
                      <a:pt x="2131" y="3399"/>
                    </a:lnTo>
                    <a:lnTo>
                      <a:pt x="2186" y="3643"/>
                    </a:lnTo>
                    <a:lnTo>
                      <a:pt x="2375" y="4029"/>
                    </a:lnTo>
                    <a:lnTo>
                      <a:pt x="2587" y="4163"/>
                    </a:lnTo>
                    <a:lnTo>
                      <a:pt x="2775" y="4043"/>
                    </a:lnTo>
                    <a:lnTo>
                      <a:pt x="2779" y="4130"/>
                    </a:lnTo>
                    <a:lnTo>
                      <a:pt x="2848" y="4068"/>
                    </a:lnTo>
                    <a:lnTo>
                      <a:pt x="2922" y="4070"/>
                    </a:lnTo>
                    <a:lnTo>
                      <a:pt x="3086" y="4162"/>
                    </a:lnTo>
                    <a:lnTo>
                      <a:pt x="3084" y="4063"/>
                    </a:lnTo>
                    <a:lnTo>
                      <a:pt x="3241" y="4080"/>
                    </a:lnTo>
                    <a:lnTo>
                      <a:pt x="3336" y="4197"/>
                    </a:lnTo>
                    <a:lnTo>
                      <a:pt x="3571" y="4089"/>
                    </a:lnTo>
                    <a:lnTo>
                      <a:pt x="3636" y="4128"/>
                    </a:lnTo>
                    <a:lnTo>
                      <a:pt x="3705" y="4070"/>
                    </a:lnTo>
                    <a:lnTo>
                      <a:pt x="3719" y="4225"/>
                    </a:lnTo>
                    <a:lnTo>
                      <a:pt x="3970" y="4248"/>
                    </a:lnTo>
                    <a:lnTo>
                      <a:pt x="3971" y="4324"/>
                    </a:lnTo>
                    <a:lnTo>
                      <a:pt x="4113" y="4386"/>
                    </a:lnTo>
                    <a:lnTo>
                      <a:pt x="4227" y="4259"/>
                    </a:lnTo>
                    <a:lnTo>
                      <a:pt x="4319" y="4250"/>
                    </a:lnTo>
                    <a:lnTo>
                      <a:pt x="4324" y="4121"/>
                    </a:lnTo>
                    <a:lnTo>
                      <a:pt x="4053" y="3968"/>
                    </a:lnTo>
                    <a:lnTo>
                      <a:pt x="4014" y="3897"/>
                    </a:lnTo>
                    <a:lnTo>
                      <a:pt x="4100" y="3759"/>
                    </a:lnTo>
                    <a:lnTo>
                      <a:pt x="4213" y="3798"/>
                    </a:lnTo>
                    <a:lnTo>
                      <a:pt x="4280" y="3729"/>
                    </a:lnTo>
                    <a:lnTo>
                      <a:pt x="4199" y="3669"/>
                    </a:lnTo>
                    <a:lnTo>
                      <a:pt x="4266" y="3486"/>
                    </a:lnTo>
                    <a:lnTo>
                      <a:pt x="4423" y="3477"/>
                    </a:lnTo>
                    <a:lnTo>
                      <a:pt x="4430" y="3387"/>
                    </a:lnTo>
                    <a:lnTo>
                      <a:pt x="4457" y="3304"/>
                    </a:lnTo>
                    <a:lnTo>
                      <a:pt x="4605" y="3272"/>
                    </a:lnTo>
                    <a:lnTo>
                      <a:pt x="4629" y="3195"/>
                    </a:lnTo>
                    <a:lnTo>
                      <a:pt x="4970" y="3093"/>
                    </a:lnTo>
                    <a:lnTo>
                      <a:pt x="5053" y="3123"/>
                    </a:lnTo>
                    <a:lnTo>
                      <a:pt x="5065" y="2964"/>
                    </a:lnTo>
                    <a:lnTo>
                      <a:pt x="4943" y="2881"/>
                    </a:lnTo>
                    <a:lnTo>
                      <a:pt x="4898" y="2768"/>
                    </a:lnTo>
                    <a:lnTo>
                      <a:pt x="4940" y="2664"/>
                    </a:lnTo>
                    <a:lnTo>
                      <a:pt x="5152" y="2759"/>
                    </a:lnTo>
                    <a:lnTo>
                      <a:pt x="5205" y="2706"/>
                    </a:lnTo>
                    <a:lnTo>
                      <a:pt x="5384" y="2673"/>
                    </a:lnTo>
                    <a:lnTo>
                      <a:pt x="5384" y="2669"/>
                    </a:lnTo>
                    <a:lnTo>
                      <a:pt x="5905" y="2447"/>
                    </a:lnTo>
                    <a:lnTo>
                      <a:pt x="5960" y="2348"/>
                    </a:lnTo>
                    <a:lnTo>
                      <a:pt x="5928" y="2276"/>
                    </a:lnTo>
                    <a:lnTo>
                      <a:pt x="6004" y="2136"/>
                    </a:lnTo>
                    <a:lnTo>
                      <a:pt x="5806" y="1999"/>
                    </a:lnTo>
                    <a:lnTo>
                      <a:pt x="5746" y="1851"/>
                    </a:lnTo>
                    <a:lnTo>
                      <a:pt x="5766" y="1768"/>
                    </a:lnTo>
                    <a:lnTo>
                      <a:pt x="5614" y="1704"/>
                    </a:lnTo>
                    <a:lnTo>
                      <a:pt x="5536" y="1634"/>
                    </a:lnTo>
                    <a:lnTo>
                      <a:pt x="5524" y="1547"/>
                    </a:lnTo>
                    <a:lnTo>
                      <a:pt x="5750" y="1325"/>
                    </a:lnTo>
                    <a:lnTo>
                      <a:pt x="5778" y="1242"/>
                    </a:lnTo>
                    <a:lnTo>
                      <a:pt x="5686" y="1119"/>
                    </a:lnTo>
                    <a:lnTo>
                      <a:pt x="5474" y="919"/>
                    </a:lnTo>
                    <a:lnTo>
                      <a:pt x="5538" y="752"/>
                    </a:lnTo>
                    <a:close/>
                    <a:moveTo>
                      <a:pt x="3580" y="3887"/>
                    </a:moveTo>
                    <a:lnTo>
                      <a:pt x="3471" y="3920"/>
                    </a:lnTo>
                    <a:lnTo>
                      <a:pt x="3418" y="3860"/>
                    </a:lnTo>
                    <a:lnTo>
                      <a:pt x="3453" y="3778"/>
                    </a:lnTo>
                    <a:lnTo>
                      <a:pt x="3524" y="3716"/>
                    </a:lnTo>
                    <a:lnTo>
                      <a:pt x="3646" y="3790"/>
                    </a:lnTo>
                    <a:lnTo>
                      <a:pt x="3580" y="388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" name="Forme libre 34"/>
              <p:cNvSpPr>
                <a:spLocks/>
              </p:cNvSpPr>
              <p:nvPr/>
            </p:nvSpPr>
            <p:spPr bwMode="auto">
              <a:xfrm>
                <a:off x="1752600" y="5097463"/>
                <a:ext cx="22225" cy="25400"/>
              </a:xfrm>
              <a:custGeom>
                <a:avLst/>
                <a:gdLst>
                  <a:gd name="T0" fmla="*/ 10980 w 62"/>
                  <a:gd name="T1" fmla="*/ 0 h 74"/>
                  <a:gd name="T2" fmla="*/ 0 w 62"/>
                  <a:gd name="T3" fmla="*/ 13140 h 74"/>
                  <a:gd name="T4" fmla="*/ 10980 w 62"/>
                  <a:gd name="T5" fmla="*/ 26280 h 74"/>
                  <a:gd name="T6" fmla="*/ 21960 w 62"/>
                  <a:gd name="T7" fmla="*/ 13140 h 7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2"/>
                  <a:gd name="T13" fmla="*/ 0 h 74"/>
                  <a:gd name="T14" fmla="*/ 62 w 62"/>
                  <a:gd name="T15" fmla="*/ 74 h 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" h="74">
                    <a:moveTo>
                      <a:pt x="0" y="29"/>
                    </a:moveTo>
                    <a:lnTo>
                      <a:pt x="62" y="74"/>
                    </a:lnTo>
                    <a:lnTo>
                      <a:pt x="60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Forme libre 35"/>
              <p:cNvSpPr>
                <a:spLocks/>
              </p:cNvSpPr>
              <p:nvPr/>
            </p:nvSpPr>
            <p:spPr bwMode="auto">
              <a:xfrm>
                <a:off x="1752600" y="5097463"/>
                <a:ext cx="22225" cy="25400"/>
              </a:xfrm>
              <a:custGeom>
                <a:avLst/>
                <a:gdLst>
                  <a:gd name="T0" fmla="*/ 10980 w 62"/>
                  <a:gd name="T1" fmla="*/ 0 h 74"/>
                  <a:gd name="T2" fmla="*/ 0 w 62"/>
                  <a:gd name="T3" fmla="*/ 13140 h 74"/>
                  <a:gd name="T4" fmla="*/ 10980 w 62"/>
                  <a:gd name="T5" fmla="*/ 26280 h 74"/>
                  <a:gd name="T6" fmla="*/ 21960 w 62"/>
                  <a:gd name="T7" fmla="*/ 13140 h 7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2"/>
                  <a:gd name="T13" fmla="*/ 0 h 74"/>
                  <a:gd name="T14" fmla="*/ 62 w 62"/>
                  <a:gd name="T15" fmla="*/ 74 h 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" h="74">
                    <a:moveTo>
                      <a:pt x="0" y="29"/>
                    </a:moveTo>
                    <a:lnTo>
                      <a:pt x="62" y="74"/>
                    </a:lnTo>
                    <a:lnTo>
                      <a:pt x="60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" name="Forme libre 36"/>
              <p:cNvSpPr>
                <a:spLocks/>
              </p:cNvSpPr>
              <p:nvPr/>
            </p:nvSpPr>
            <p:spPr bwMode="auto">
              <a:xfrm>
                <a:off x="242888" y="1308100"/>
                <a:ext cx="4916487" cy="4384675"/>
              </a:xfrm>
              <a:custGeom>
                <a:avLst/>
                <a:gdLst>
                  <a:gd name="T0" fmla="*/ 2458080 w 13657"/>
                  <a:gd name="T1" fmla="*/ 0 h 12182"/>
                  <a:gd name="T2" fmla="*/ 0 w 13657"/>
                  <a:gd name="T3" fmla="*/ 2192580 h 12182"/>
                  <a:gd name="T4" fmla="*/ 2458080 w 13657"/>
                  <a:gd name="T5" fmla="*/ 4385160 h 12182"/>
                  <a:gd name="T6" fmla="*/ 4916160 w 13657"/>
                  <a:gd name="T7" fmla="*/ 2192580 h 12182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3657"/>
                  <a:gd name="T13" fmla="*/ 0 h 12182"/>
                  <a:gd name="T14" fmla="*/ 13657 w 13657"/>
                  <a:gd name="T15" fmla="*/ 12182 h 121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657" h="12182" fill="none">
                    <a:moveTo>
                      <a:pt x="10505" y="2"/>
                    </a:moveTo>
                    <a:lnTo>
                      <a:pt x="10519" y="0"/>
                    </a:lnTo>
                    <a:lnTo>
                      <a:pt x="10611" y="196"/>
                    </a:lnTo>
                    <a:lnTo>
                      <a:pt x="10762" y="177"/>
                    </a:lnTo>
                    <a:lnTo>
                      <a:pt x="10796" y="101"/>
                    </a:lnTo>
                    <a:lnTo>
                      <a:pt x="10981" y="101"/>
                    </a:lnTo>
                    <a:lnTo>
                      <a:pt x="11068" y="177"/>
                    </a:lnTo>
                    <a:lnTo>
                      <a:pt x="11216" y="244"/>
                    </a:lnTo>
                    <a:lnTo>
                      <a:pt x="11292" y="240"/>
                    </a:lnTo>
                    <a:lnTo>
                      <a:pt x="11412" y="147"/>
                    </a:lnTo>
                    <a:lnTo>
                      <a:pt x="11710" y="217"/>
                    </a:lnTo>
                    <a:lnTo>
                      <a:pt x="11791" y="272"/>
                    </a:lnTo>
                    <a:lnTo>
                      <a:pt x="11837" y="431"/>
                    </a:lnTo>
                    <a:lnTo>
                      <a:pt x="12054" y="676"/>
                    </a:lnTo>
                    <a:lnTo>
                      <a:pt x="12128" y="695"/>
                    </a:lnTo>
                    <a:lnTo>
                      <a:pt x="12135" y="616"/>
                    </a:lnTo>
                    <a:lnTo>
                      <a:pt x="12211" y="575"/>
                    </a:lnTo>
                    <a:lnTo>
                      <a:pt x="12292" y="612"/>
                    </a:lnTo>
                    <a:lnTo>
                      <a:pt x="12354" y="718"/>
                    </a:lnTo>
                    <a:lnTo>
                      <a:pt x="12422" y="685"/>
                    </a:lnTo>
                    <a:lnTo>
                      <a:pt x="12608" y="716"/>
                    </a:lnTo>
                    <a:lnTo>
                      <a:pt x="12781" y="605"/>
                    </a:lnTo>
                    <a:lnTo>
                      <a:pt x="13005" y="806"/>
                    </a:lnTo>
                    <a:lnTo>
                      <a:pt x="13403" y="822"/>
                    </a:lnTo>
                    <a:lnTo>
                      <a:pt x="13634" y="903"/>
                    </a:lnTo>
                    <a:lnTo>
                      <a:pt x="13527" y="1191"/>
                    </a:lnTo>
                    <a:lnTo>
                      <a:pt x="13243" y="1560"/>
                    </a:lnTo>
                    <a:lnTo>
                      <a:pt x="13204" y="1985"/>
                    </a:lnTo>
                    <a:lnTo>
                      <a:pt x="13045" y="2359"/>
                    </a:lnTo>
                    <a:lnTo>
                      <a:pt x="13096" y="2639"/>
                    </a:lnTo>
                    <a:lnTo>
                      <a:pt x="13024" y="3056"/>
                    </a:lnTo>
                    <a:lnTo>
                      <a:pt x="13102" y="3266"/>
                    </a:lnTo>
                    <a:lnTo>
                      <a:pt x="13040" y="3318"/>
                    </a:lnTo>
                    <a:lnTo>
                      <a:pt x="13035" y="3403"/>
                    </a:lnTo>
                    <a:lnTo>
                      <a:pt x="12959" y="3407"/>
                    </a:lnTo>
                    <a:lnTo>
                      <a:pt x="12945" y="3490"/>
                    </a:lnTo>
                    <a:lnTo>
                      <a:pt x="12872" y="3516"/>
                    </a:lnTo>
                    <a:lnTo>
                      <a:pt x="12666" y="3514"/>
                    </a:lnTo>
                    <a:lnTo>
                      <a:pt x="12689" y="3435"/>
                    </a:lnTo>
                    <a:lnTo>
                      <a:pt x="12609" y="3417"/>
                    </a:lnTo>
                    <a:lnTo>
                      <a:pt x="12601" y="3419"/>
                    </a:lnTo>
                    <a:lnTo>
                      <a:pt x="12504" y="3431"/>
                    </a:lnTo>
                    <a:lnTo>
                      <a:pt x="12401" y="3546"/>
                    </a:lnTo>
                    <a:lnTo>
                      <a:pt x="12377" y="3625"/>
                    </a:lnTo>
                    <a:lnTo>
                      <a:pt x="12491" y="3722"/>
                    </a:lnTo>
                    <a:lnTo>
                      <a:pt x="12430" y="3781"/>
                    </a:lnTo>
                    <a:lnTo>
                      <a:pt x="12435" y="3856"/>
                    </a:lnTo>
                    <a:lnTo>
                      <a:pt x="12119" y="4248"/>
                    </a:lnTo>
                    <a:lnTo>
                      <a:pt x="11888" y="4409"/>
                    </a:lnTo>
                    <a:lnTo>
                      <a:pt x="11909" y="4670"/>
                    </a:lnTo>
                    <a:lnTo>
                      <a:pt x="11593" y="4963"/>
                    </a:lnTo>
                    <a:lnTo>
                      <a:pt x="11496" y="5287"/>
                    </a:lnTo>
                    <a:lnTo>
                      <a:pt x="11500" y="5289"/>
                    </a:lnTo>
                    <a:lnTo>
                      <a:pt x="11593" y="5345"/>
                    </a:lnTo>
                    <a:lnTo>
                      <a:pt x="11565" y="5532"/>
                    </a:lnTo>
                    <a:lnTo>
                      <a:pt x="11408" y="5628"/>
                    </a:lnTo>
                    <a:lnTo>
                      <a:pt x="11394" y="5767"/>
                    </a:lnTo>
                    <a:lnTo>
                      <a:pt x="11585" y="5740"/>
                    </a:lnTo>
                    <a:lnTo>
                      <a:pt x="11773" y="5596"/>
                    </a:lnTo>
                    <a:lnTo>
                      <a:pt x="11710" y="5513"/>
                    </a:lnTo>
                    <a:lnTo>
                      <a:pt x="11784" y="5356"/>
                    </a:lnTo>
                    <a:lnTo>
                      <a:pt x="11877" y="5395"/>
                    </a:lnTo>
                    <a:lnTo>
                      <a:pt x="12013" y="5282"/>
                    </a:lnTo>
                    <a:lnTo>
                      <a:pt x="12241" y="5264"/>
                    </a:lnTo>
                    <a:lnTo>
                      <a:pt x="12331" y="5284"/>
                    </a:lnTo>
                    <a:lnTo>
                      <a:pt x="12318" y="5361"/>
                    </a:lnTo>
                    <a:lnTo>
                      <a:pt x="12419" y="5508"/>
                    </a:lnTo>
                    <a:lnTo>
                      <a:pt x="12355" y="5675"/>
                    </a:lnTo>
                    <a:lnTo>
                      <a:pt x="12567" y="5875"/>
                    </a:lnTo>
                    <a:lnTo>
                      <a:pt x="12659" y="5998"/>
                    </a:lnTo>
                    <a:lnTo>
                      <a:pt x="12631" y="6081"/>
                    </a:lnTo>
                    <a:lnTo>
                      <a:pt x="12405" y="6303"/>
                    </a:lnTo>
                    <a:lnTo>
                      <a:pt x="12417" y="6390"/>
                    </a:lnTo>
                    <a:lnTo>
                      <a:pt x="12495" y="6460"/>
                    </a:lnTo>
                    <a:lnTo>
                      <a:pt x="12647" y="6524"/>
                    </a:lnTo>
                    <a:lnTo>
                      <a:pt x="12627" y="6607"/>
                    </a:lnTo>
                    <a:lnTo>
                      <a:pt x="12687" y="6755"/>
                    </a:lnTo>
                    <a:lnTo>
                      <a:pt x="12885" y="6892"/>
                    </a:lnTo>
                    <a:lnTo>
                      <a:pt x="12809" y="7032"/>
                    </a:lnTo>
                    <a:lnTo>
                      <a:pt x="12841" y="7104"/>
                    </a:lnTo>
                    <a:lnTo>
                      <a:pt x="12786" y="7203"/>
                    </a:lnTo>
                    <a:lnTo>
                      <a:pt x="12265" y="7425"/>
                    </a:lnTo>
                    <a:lnTo>
                      <a:pt x="12265" y="7429"/>
                    </a:lnTo>
                    <a:lnTo>
                      <a:pt x="12327" y="7568"/>
                    </a:lnTo>
                    <a:lnTo>
                      <a:pt x="12403" y="7572"/>
                    </a:lnTo>
                    <a:lnTo>
                      <a:pt x="12424" y="7750"/>
                    </a:lnTo>
                    <a:lnTo>
                      <a:pt x="12565" y="7840"/>
                    </a:lnTo>
                    <a:lnTo>
                      <a:pt x="12729" y="7847"/>
                    </a:lnTo>
                    <a:lnTo>
                      <a:pt x="12832" y="8101"/>
                    </a:lnTo>
                    <a:lnTo>
                      <a:pt x="12735" y="8097"/>
                    </a:lnTo>
                    <a:lnTo>
                      <a:pt x="12682" y="8159"/>
                    </a:lnTo>
                    <a:lnTo>
                      <a:pt x="12645" y="8323"/>
                    </a:lnTo>
                    <a:lnTo>
                      <a:pt x="12585" y="8370"/>
                    </a:lnTo>
                    <a:lnTo>
                      <a:pt x="12691" y="8518"/>
                    </a:lnTo>
                    <a:lnTo>
                      <a:pt x="12639" y="8650"/>
                    </a:lnTo>
                    <a:lnTo>
                      <a:pt x="12809" y="8855"/>
                    </a:lnTo>
                    <a:lnTo>
                      <a:pt x="12980" y="8888"/>
                    </a:lnTo>
                    <a:lnTo>
                      <a:pt x="13227" y="9021"/>
                    </a:lnTo>
                    <a:lnTo>
                      <a:pt x="13548" y="8906"/>
                    </a:lnTo>
                    <a:lnTo>
                      <a:pt x="13657" y="9047"/>
                    </a:lnTo>
                    <a:lnTo>
                      <a:pt x="13601" y="9167"/>
                    </a:lnTo>
                    <a:lnTo>
                      <a:pt x="13433" y="9398"/>
                    </a:lnTo>
                    <a:lnTo>
                      <a:pt x="13421" y="9596"/>
                    </a:lnTo>
                    <a:lnTo>
                      <a:pt x="13031" y="9807"/>
                    </a:lnTo>
                    <a:lnTo>
                      <a:pt x="13001" y="9919"/>
                    </a:lnTo>
                    <a:lnTo>
                      <a:pt x="12846" y="9993"/>
                    </a:lnTo>
                    <a:lnTo>
                      <a:pt x="12729" y="10201"/>
                    </a:lnTo>
                    <a:lnTo>
                      <a:pt x="12583" y="10218"/>
                    </a:lnTo>
                    <a:lnTo>
                      <a:pt x="12417" y="10439"/>
                    </a:lnTo>
                    <a:lnTo>
                      <a:pt x="12512" y="10485"/>
                    </a:lnTo>
                    <a:lnTo>
                      <a:pt x="12452" y="10629"/>
                    </a:lnTo>
                    <a:lnTo>
                      <a:pt x="12350" y="10621"/>
                    </a:lnTo>
                    <a:lnTo>
                      <a:pt x="12278" y="10686"/>
                    </a:lnTo>
                    <a:lnTo>
                      <a:pt x="12124" y="10721"/>
                    </a:lnTo>
                    <a:lnTo>
                      <a:pt x="12124" y="10797"/>
                    </a:lnTo>
                    <a:lnTo>
                      <a:pt x="11923" y="10764"/>
                    </a:lnTo>
                    <a:lnTo>
                      <a:pt x="11869" y="10913"/>
                    </a:lnTo>
                    <a:lnTo>
                      <a:pt x="11837" y="10836"/>
                    </a:lnTo>
                    <a:lnTo>
                      <a:pt x="11676" y="10793"/>
                    </a:lnTo>
                    <a:lnTo>
                      <a:pt x="11436" y="10864"/>
                    </a:lnTo>
                    <a:lnTo>
                      <a:pt x="11443" y="10786"/>
                    </a:lnTo>
                    <a:lnTo>
                      <a:pt x="11274" y="10688"/>
                    </a:lnTo>
                    <a:lnTo>
                      <a:pt x="11202" y="10709"/>
                    </a:lnTo>
                    <a:lnTo>
                      <a:pt x="10937" y="10645"/>
                    </a:lnTo>
                    <a:lnTo>
                      <a:pt x="10831" y="10409"/>
                    </a:lnTo>
                    <a:lnTo>
                      <a:pt x="10473" y="10450"/>
                    </a:lnTo>
                    <a:lnTo>
                      <a:pt x="10351" y="10301"/>
                    </a:lnTo>
                    <a:lnTo>
                      <a:pt x="10277" y="10294"/>
                    </a:lnTo>
                    <a:lnTo>
                      <a:pt x="10242" y="10363"/>
                    </a:lnTo>
                    <a:lnTo>
                      <a:pt x="10300" y="10427"/>
                    </a:lnTo>
                    <a:lnTo>
                      <a:pt x="10039" y="10455"/>
                    </a:lnTo>
                    <a:lnTo>
                      <a:pt x="9940" y="10432"/>
                    </a:lnTo>
                    <a:lnTo>
                      <a:pt x="9953" y="10358"/>
                    </a:lnTo>
                    <a:lnTo>
                      <a:pt x="9900" y="10291"/>
                    </a:lnTo>
                    <a:lnTo>
                      <a:pt x="9508" y="10278"/>
                    </a:lnTo>
                    <a:lnTo>
                      <a:pt x="9501" y="10277"/>
                    </a:lnTo>
                    <a:lnTo>
                      <a:pt x="9427" y="10259"/>
                    </a:lnTo>
                    <a:lnTo>
                      <a:pt x="9348" y="10127"/>
                    </a:lnTo>
                    <a:lnTo>
                      <a:pt x="9120" y="10190"/>
                    </a:lnTo>
                    <a:lnTo>
                      <a:pt x="8824" y="10404"/>
                    </a:lnTo>
                    <a:lnTo>
                      <a:pt x="8645" y="10601"/>
                    </a:lnTo>
                    <a:lnTo>
                      <a:pt x="8462" y="10601"/>
                    </a:lnTo>
                    <a:lnTo>
                      <a:pt x="8312" y="10711"/>
                    </a:lnTo>
                    <a:lnTo>
                      <a:pt x="8243" y="10785"/>
                    </a:lnTo>
                    <a:lnTo>
                      <a:pt x="8090" y="11072"/>
                    </a:lnTo>
                    <a:lnTo>
                      <a:pt x="8077" y="11339"/>
                    </a:lnTo>
                    <a:lnTo>
                      <a:pt x="8088" y="11813"/>
                    </a:lnTo>
                    <a:lnTo>
                      <a:pt x="8245" y="12009"/>
                    </a:lnTo>
                    <a:lnTo>
                      <a:pt x="8012" y="11945"/>
                    </a:lnTo>
                    <a:lnTo>
                      <a:pt x="7843" y="11975"/>
                    </a:lnTo>
                    <a:lnTo>
                      <a:pt x="7624" y="12090"/>
                    </a:lnTo>
                    <a:lnTo>
                      <a:pt x="7624" y="12169"/>
                    </a:lnTo>
                    <a:lnTo>
                      <a:pt x="7456" y="12182"/>
                    </a:lnTo>
                    <a:lnTo>
                      <a:pt x="7332" y="12085"/>
                    </a:lnTo>
                    <a:lnTo>
                      <a:pt x="7076" y="12028"/>
                    </a:lnTo>
                    <a:lnTo>
                      <a:pt x="6992" y="12032"/>
                    </a:lnTo>
                    <a:lnTo>
                      <a:pt x="6870" y="12141"/>
                    </a:lnTo>
                    <a:lnTo>
                      <a:pt x="6784" y="12136"/>
                    </a:lnTo>
                    <a:lnTo>
                      <a:pt x="6720" y="11982"/>
                    </a:lnTo>
                    <a:lnTo>
                      <a:pt x="6484" y="11910"/>
                    </a:lnTo>
                    <a:lnTo>
                      <a:pt x="6535" y="11780"/>
                    </a:lnTo>
                    <a:lnTo>
                      <a:pt x="6529" y="11778"/>
                    </a:lnTo>
                    <a:lnTo>
                      <a:pt x="6247" y="11644"/>
                    </a:lnTo>
                    <a:lnTo>
                      <a:pt x="6159" y="11647"/>
                    </a:lnTo>
                    <a:lnTo>
                      <a:pt x="6131" y="11727"/>
                    </a:lnTo>
                    <a:lnTo>
                      <a:pt x="5976" y="11524"/>
                    </a:lnTo>
                    <a:lnTo>
                      <a:pt x="5803" y="11534"/>
                    </a:lnTo>
                    <a:lnTo>
                      <a:pt x="5674" y="11416"/>
                    </a:lnTo>
                    <a:lnTo>
                      <a:pt x="5222" y="11284"/>
                    </a:lnTo>
                    <a:lnTo>
                      <a:pt x="5155" y="11319"/>
                    </a:lnTo>
                    <a:lnTo>
                      <a:pt x="5166" y="11496"/>
                    </a:lnTo>
                    <a:lnTo>
                      <a:pt x="5104" y="11556"/>
                    </a:lnTo>
                    <a:lnTo>
                      <a:pt x="4929" y="11545"/>
                    </a:lnTo>
                    <a:lnTo>
                      <a:pt x="4668" y="11550"/>
                    </a:lnTo>
                    <a:lnTo>
                      <a:pt x="4601" y="11492"/>
                    </a:lnTo>
                    <a:lnTo>
                      <a:pt x="4271" y="11538"/>
                    </a:lnTo>
                    <a:lnTo>
                      <a:pt x="3964" y="11268"/>
                    </a:lnTo>
                    <a:lnTo>
                      <a:pt x="3961" y="11270"/>
                    </a:lnTo>
                    <a:lnTo>
                      <a:pt x="3804" y="11351"/>
                    </a:lnTo>
                    <a:lnTo>
                      <a:pt x="3740" y="11312"/>
                    </a:lnTo>
                    <a:lnTo>
                      <a:pt x="3679" y="11356"/>
                    </a:lnTo>
                    <a:lnTo>
                      <a:pt x="3467" y="11183"/>
                    </a:lnTo>
                    <a:lnTo>
                      <a:pt x="3396" y="11056"/>
                    </a:lnTo>
                    <a:lnTo>
                      <a:pt x="3227" y="11065"/>
                    </a:lnTo>
                    <a:lnTo>
                      <a:pt x="2966" y="10963"/>
                    </a:lnTo>
                    <a:lnTo>
                      <a:pt x="2807" y="10878"/>
                    </a:lnTo>
                    <a:lnTo>
                      <a:pt x="2802" y="10788"/>
                    </a:lnTo>
                    <a:lnTo>
                      <a:pt x="2721" y="10813"/>
                    </a:lnTo>
                    <a:lnTo>
                      <a:pt x="2708" y="10910"/>
                    </a:lnTo>
                    <a:lnTo>
                      <a:pt x="2602" y="10885"/>
                    </a:lnTo>
                    <a:lnTo>
                      <a:pt x="2569" y="10808"/>
                    </a:lnTo>
                    <a:lnTo>
                      <a:pt x="2640" y="10746"/>
                    </a:lnTo>
                    <a:lnTo>
                      <a:pt x="2692" y="10585"/>
                    </a:lnTo>
                    <a:lnTo>
                      <a:pt x="2652" y="10508"/>
                    </a:lnTo>
                    <a:lnTo>
                      <a:pt x="2474" y="10472"/>
                    </a:lnTo>
                    <a:lnTo>
                      <a:pt x="2414" y="10531"/>
                    </a:lnTo>
                    <a:lnTo>
                      <a:pt x="2400" y="10444"/>
                    </a:lnTo>
                    <a:lnTo>
                      <a:pt x="2243" y="10372"/>
                    </a:lnTo>
                    <a:lnTo>
                      <a:pt x="2414" y="10247"/>
                    </a:lnTo>
                    <a:lnTo>
                      <a:pt x="2537" y="10076"/>
                    </a:lnTo>
                    <a:lnTo>
                      <a:pt x="2641" y="9883"/>
                    </a:lnTo>
                    <a:lnTo>
                      <a:pt x="2938" y="8532"/>
                    </a:lnTo>
                    <a:lnTo>
                      <a:pt x="2936" y="8405"/>
                    </a:lnTo>
                    <a:lnTo>
                      <a:pt x="3022" y="8219"/>
                    </a:lnTo>
                    <a:lnTo>
                      <a:pt x="3193" y="8244"/>
                    </a:lnTo>
                    <a:lnTo>
                      <a:pt x="3188" y="8166"/>
                    </a:lnTo>
                    <a:lnTo>
                      <a:pt x="3068" y="8027"/>
                    </a:lnTo>
                    <a:lnTo>
                      <a:pt x="2962" y="8238"/>
                    </a:lnTo>
                    <a:lnTo>
                      <a:pt x="3128" y="6882"/>
                    </a:lnTo>
                    <a:lnTo>
                      <a:pt x="3208" y="6727"/>
                    </a:lnTo>
                    <a:lnTo>
                      <a:pt x="3234" y="6802"/>
                    </a:lnTo>
                    <a:lnTo>
                      <a:pt x="3522" y="7086"/>
                    </a:lnTo>
                    <a:lnTo>
                      <a:pt x="3590" y="7298"/>
                    </a:lnTo>
                    <a:lnTo>
                      <a:pt x="3647" y="7208"/>
                    </a:lnTo>
                    <a:lnTo>
                      <a:pt x="3633" y="7129"/>
                    </a:lnTo>
                    <a:lnTo>
                      <a:pt x="3575" y="6931"/>
                    </a:lnTo>
                    <a:lnTo>
                      <a:pt x="3294" y="6628"/>
                    </a:lnTo>
                    <a:lnTo>
                      <a:pt x="3082" y="6494"/>
                    </a:lnTo>
                    <a:lnTo>
                      <a:pt x="3049" y="6379"/>
                    </a:lnTo>
                    <a:lnTo>
                      <a:pt x="3176" y="6293"/>
                    </a:lnTo>
                    <a:lnTo>
                      <a:pt x="3257" y="6136"/>
                    </a:lnTo>
                    <a:lnTo>
                      <a:pt x="3213" y="5993"/>
                    </a:lnTo>
                    <a:lnTo>
                      <a:pt x="3287" y="5980"/>
                    </a:lnTo>
                    <a:lnTo>
                      <a:pt x="3176" y="5763"/>
                    </a:lnTo>
                    <a:lnTo>
                      <a:pt x="3096" y="5739"/>
                    </a:lnTo>
                    <a:lnTo>
                      <a:pt x="3220" y="5478"/>
                    </a:lnTo>
                    <a:lnTo>
                      <a:pt x="3216" y="5478"/>
                    </a:lnTo>
                    <a:lnTo>
                      <a:pt x="3142" y="5467"/>
                    </a:lnTo>
                    <a:lnTo>
                      <a:pt x="3125" y="5541"/>
                    </a:lnTo>
                    <a:lnTo>
                      <a:pt x="2998" y="5437"/>
                    </a:lnTo>
                    <a:lnTo>
                      <a:pt x="2835" y="5407"/>
                    </a:lnTo>
                    <a:lnTo>
                      <a:pt x="2795" y="5310"/>
                    </a:lnTo>
                    <a:lnTo>
                      <a:pt x="2664" y="5282"/>
                    </a:lnTo>
                    <a:lnTo>
                      <a:pt x="2445" y="5100"/>
                    </a:lnTo>
                    <a:lnTo>
                      <a:pt x="2389" y="4910"/>
                    </a:lnTo>
                    <a:lnTo>
                      <a:pt x="2107" y="4580"/>
                    </a:lnTo>
                    <a:lnTo>
                      <a:pt x="2096" y="4460"/>
                    </a:lnTo>
                    <a:lnTo>
                      <a:pt x="2306" y="4236"/>
                    </a:lnTo>
                    <a:lnTo>
                      <a:pt x="2177" y="4100"/>
                    </a:lnTo>
                    <a:lnTo>
                      <a:pt x="2017" y="4043"/>
                    </a:lnTo>
                    <a:lnTo>
                      <a:pt x="2098" y="4008"/>
                    </a:lnTo>
                    <a:lnTo>
                      <a:pt x="2116" y="3828"/>
                    </a:lnTo>
                    <a:lnTo>
                      <a:pt x="2299" y="3759"/>
                    </a:lnTo>
                    <a:lnTo>
                      <a:pt x="2103" y="3775"/>
                    </a:lnTo>
                    <a:lnTo>
                      <a:pt x="1969" y="3874"/>
                    </a:lnTo>
                    <a:lnTo>
                      <a:pt x="1914" y="3821"/>
                    </a:lnTo>
                    <a:lnTo>
                      <a:pt x="1750" y="3793"/>
                    </a:lnTo>
                    <a:lnTo>
                      <a:pt x="1687" y="3625"/>
                    </a:lnTo>
                    <a:lnTo>
                      <a:pt x="1807" y="3509"/>
                    </a:lnTo>
                    <a:lnTo>
                      <a:pt x="1805" y="3509"/>
                    </a:lnTo>
                    <a:lnTo>
                      <a:pt x="1765" y="3440"/>
                    </a:lnTo>
                    <a:lnTo>
                      <a:pt x="1846" y="3435"/>
                    </a:lnTo>
                    <a:lnTo>
                      <a:pt x="1772" y="3393"/>
                    </a:lnTo>
                    <a:lnTo>
                      <a:pt x="1436" y="3421"/>
                    </a:lnTo>
                    <a:lnTo>
                      <a:pt x="1308" y="3318"/>
                    </a:lnTo>
                    <a:lnTo>
                      <a:pt x="1477" y="3340"/>
                    </a:lnTo>
                    <a:lnTo>
                      <a:pt x="1530" y="3273"/>
                    </a:lnTo>
                    <a:lnTo>
                      <a:pt x="1473" y="3209"/>
                    </a:lnTo>
                    <a:lnTo>
                      <a:pt x="1375" y="3191"/>
                    </a:lnTo>
                    <a:lnTo>
                      <a:pt x="1334" y="3260"/>
                    </a:lnTo>
                    <a:lnTo>
                      <a:pt x="1249" y="3128"/>
                    </a:lnTo>
                    <a:lnTo>
                      <a:pt x="1283" y="3288"/>
                    </a:lnTo>
                    <a:lnTo>
                      <a:pt x="1218" y="3237"/>
                    </a:lnTo>
                    <a:lnTo>
                      <a:pt x="1133" y="3260"/>
                    </a:lnTo>
                    <a:lnTo>
                      <a:pt x="1057" y="3324"/>
                    </a:lnTo>
                    <a:lnTo>
                      <a:pt x="1091" y="3401"/>
                    </a:lnTo>
                    <a:lnTo>
                      <a:pt x="1032" y="3338"/>
                    </a:lnTo>
                    <a:lnTo>
                      <a:pt x="1054" y="3237"/>
                    </a:lnTo>
                    <a:lnTo>
                      <a:pt x="995" y="3161"/>
                    </a:lnTo>
                    <a:lnTo>
                      <a:pt x="988" y="3087"/>
                    </a:lnTo>
                    <a:lnTo>
                      <a:pt x="1055" y="3052"/>
                    </a:lnTo>
                    <a:lnTo>
                      <a:pt x="981" y="3086"/>
                    </a:lnTo>
                    <a:lnTo>
                      <a:pt x="882" y="3043"/>
                    </a:lnTo>
                    <a:lnTo>
                      <a:pt x="844" y="2973"/>
                    </a:lnTo>
                    <a:lnTo>
                      <a:pt x="902" y="2914"/>
                    </a:lnTo>
                    <a:lnTo>
                      <a:pt x="821" y="2899"/>
                    </a:lnTo>
                    <a:lnTo>
                      <a:pt x="805" y="2817"/>
                    </a:lnTo>
                    <a:lnTo>
                      <a:pt x="817" y="2976"/>
                    </a:lnTo>
                    <a:lnTo>
                      <a:pt x="745" y="3012"/>
                    </a:lnTo>
                    <a:lnTo>
                      <a:pt x="676" y="2971"/>
                    </a:lnTo>
                    <a:lnTo>
                      <a:pt x="658" y="2763"/>
                    </a:lnTo>
                    <a:lnTo>
                      <a:pt x="651" y="2844"/>
                    </a:lnTo>
                    <a:lnTo>
                      <a:pt x="549" y="2886"/>
                    </a:lnTo>
                    <a:lnTo>
                      <a:pt x="471" y="2867"/>
                    </a:lnTo>
                    <a:lnTo>
                      <a:pt x="489" y="2793"/>
                    </a:lnTo>
                    <a:lnTo>
                      <a:pt x="418" y="2817"/>
                    </a:lnTo>
                    <a:lnTo>
                      <a:pt x="408" y="2740"/>
                    </a:lnTo>
                    <a:lnTo>
                      <a:pt x="408" y="2817"/>
                    </a:lnTo>
                    <a:lnTo>
                      <a:pt x="332" y="2833"/>
                    </a:lnTo>
                    <a:lnTo>
                      <a:pt x="203" y="2675"/>
                    </a:lnTo>
                    <a:lnTo>
                      <a:pt x="82" y="2719"/>
                    </a:lnTo>
                    <a:lnTo>
                      <a:pt x="0" y="2666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" name="Forme libre 37"/>
              <p:cNvSpPr>
                <a:spLocks/>
              </p:cNvSpPr>
              <p:nvPr/>
            </p:nvSpPr>
            <p:spPr bwMode="auto">
              <a:xfrm>
                <a:off x="3265488" y="2065338"/>
                <a:ext cx="1512887" cy="474662"/>
              </a:xfrm>
              <a:custGeom>
                <a:avLst/>
                <a:gdLst>
                  <a:gd name="T0" fmla="*/ 756360 w 4203"/>
                  <a:gd name="T1" fmla="*/ 0 h 1319"/>
                  <a:gd name="T2" fmla="*/ 0 w 4203"/>
                  <a:gd name="T3" fmla="*/ 237240 h 1319"/>
                  <a:gd name="T4" fmla="*/ 756360 w 4203"/>
                  <a:gd name="T5" fmla="*/ 474480 h 1319"/>
                  <a:gd name="T6" fmla="*/ 1512720 w 4203"/>
                  <a:gd name="T7" fmla="*/ 237240 h 131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203"/>
                  <a:gd name="T13" fmla="*/ 0 h 1319"/>
                  <a:gd name="T14" fmla="*/ 4203 w 4203"/>
                  <a:gd name="T15" fmla="*/ 1319 h 13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03" h="1319" fill="none">
                    <a:moveTo>
                      <a:pt x="4203" y="1319"/>
                    </a:moveTo>
                    <a:lnTo>
                      <a:pt x="4146" y="1181"/>
                    </a:lnTo>
                    <a:lnTo>
                      <a:pt x="4070" y="1183"/>
                    </a:lnTo>
                    <a:lnTo>
                      <a:pt x="4058" y="942"/>
                    </a:lnTo>
                    <a:lnTo>
                      <a:pt x="3855" y="807"/>
                    </a:lnTo>
                    <a:lnTo>
                      <a:pt x="3853" y="807"/>
                    </a:lnTo>
                    <a:lnTo>
                      <a:pt x="3829" y="823"/>
                    </a:lnTo>
                    <a:lnTo>
                      <a:pt x="3603" y="645"/>
                    </a:lnTo>
                    <a:lnTo>
                      <a:pt x="3465" y="705"/>
                    </a:lnTo>
                    <a:lnTo>
                      <a:pt x="3329" y="605"/>
                    </a:lnTo>
                    <a:lnTo>
                      <a:pt x="3178" y="649"/>
                    </a:lnTo>
                    <a:lnTo>
                      <a:pt x="2987" y="534"/>
                    </a:lnTo>
                    <a:lnTo>
                      <a:pt x="2770" y="689"/>
                    </a:lnTo>
                    <a:lnTo>
                      <a:pt x="2770" y="691"/>
                    </a:lnTo>
                    <a:lnTo>
                      <a:pt x="2774" y="730"/>
                    </a:lnTo>
                    <a:lnTo>
                      <a:pt x="2714" y="818"/>
                    </a:lnTo>
                    <a:lnTo>
                      <a:pt x="2638" y="807"/>
                    </a:lnTo>
                    <a:lnTo>
                      <a:pt x="2581" y="873"/>
                    </a:lnTo>
                    <a:lnTo>
                      <a:pt x="2573" y="1097"/>
                    </a:lnTo>
                    <a:lnTo>
                      <a:pt x="2488" y="1125"/>
                    </a:lnTo>
                    <a:lnTo>
                      <a:pt x="2430" y="1076"/>
                    </a:lnTo>
                    <a:lnTo>
                      <a:pt x="2252" y="1181"/>
                    </a:lnTo>
                    <a:lnTo>
                      <a:pt x="2223" y="1247"/>
                    </a:lnTo>
                    <a:lnTo>
                      <a:pt x="2222" y="1248"/>
                    </a:lnTo>
                    <a:lnTo>
                      <a:pt x="2091" y="1301"/>
                    </a:lnTo>
                    <a:lnTo>
                      <a:pt x="2091" y="1224"/>
                    </a:lnTo>
                    <a:lnTo>
                      <a:pt x="2010" y="1181"/>
                    </a:lnTo>
                    <a:lnTo>
                      <a:pt x="1761" y="1128"/>
                    </a:lnTo>
                    <a:lnTo>
                      <a:pt x="1698" y="998"/>
                    </a:lnTo>
                    <a:lnTo>
                      <a:pt x="1775" y="933"/>
                    </a:lnTo>
                    <a:lnTo>
                      <a:pt x="1745" y="852"/>
                    </a:lnTo>
                    <a:lnTo>
                      <a:pt x="1699" y="790"/>
                    </a:lnTo>
                    <a:lnTo>
                      <a:pt x="1620" y="783"/>
                    </a:lnTo>
                    <a:lnTo>
                      <a:pt x="1629" y="703"/>
                    </a:lnTo>
                    <a:lnTo>
                      <a:pt x="1560" y="677"/>
                    </a:lnTo>
                    <a:lnTo>
                      <a:pt x="1544" y="601"/>
                    </a:lnTo>
                    <a:lnTo>
                      <a:pt x="1343" y="569"/>
                    </a:lnTo>
                    <a:lnTo>
                      <a:pt x="1216" y="677"/>
                    </a:lnTo>
                    <a:lnTo>
                      <a:pt x="1052" y="702"/>
                    </a:lnTo>
                    <a:lnTo>
                      <a:pt x="994" y="755"/>
                    </a:lnTo>
                    <a:lnTo>
                      <a:pt x="914" y="717"/>
                    </a:lnTo>
                    <a:lnTo>
                      <a:pt x="574" y="760"/>
                    </a:lnTo>
                    <a:lnTo>
                      <a:pt x="438" y="465"/>
                    </a:lnTo>
                    <a:lnTo>
                      <a:pt x="341" y="354"/>
                    </a:lnTo>
                    <a:lnTo>
                      <a:pt x="288" y="414"/>
                    </a:lnTo>
                    <a:lnTo>
                      <a:pt x="221" y="188"/>
                    </a:lnTo>
                    <a:lnTo>
                      <a:pt x="101" y="38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" name="Forme libre 38"/>
              <p:cNvSpPr>
                <a:spLocks/>
              </p:cNvSpPr>
              <p:nvPr/>
            </p:nvSpPr>
            <p:spPr bwMode="auto">
              <a:xfrm>
                <a:off x="3121025" y="3021013"/>
                <a:ext cx="1260475" cy="373062"/>
              </a:xfrm>
              <a:custGeom>
                <a:avLst/>
                <a:gdLst>
                  <a:gd name="T0" fmla="*/ 630540 w 3504"/>
                  <a:gd name="T1" fmla="*/ 0 h 1037"/>
                  <a:gd name="T2" fmla="*/ 0 w 3504"/>
                  <a:gd name="T3" fmla="*/ 186480 h 1037"/>
                  <a:gd name="T4" fmla="*/ 630540 w 3504"/>
                  <a:gd name="T5" fmla="*/ 372960 h 1037"/>
                  <a:gd name="T6" fmla="*/ 1261080 w 3504"/>
                  <a:gd name="T7" fmla="*/ 186480 h 103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504"/>
                  <a:gd name="T13" fmla="*/ 0 h 1037"/>
                  <a:gd name="T14" fmla="*/ 3504 w 3504"/>
                  <a:gd name="T15" fmla="*/ 1037 h 10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04" h="1037" fill="none">
                    <a:moveTo>
                      <a:pt x="3504" y="533"/>
                    </a:moveTo>
                    <a:lnTo>
                      <a:pt x="3504" y="535"/>
                    </a:lnTo>
                    <a:lnTo>
                      <a:pt x="3363" y="711"/>
                    </a:lnTo>
                    <a:lnTo>
                      <a:pt x="3216" y="799"/>
                    </a:lnTo>
                    <a:lnTo>
                      <a:pt x="3110" y="805"/>
                    </a:lnTo>
                    <a:lnTo>
                      <a:pt x="3098" y="730"/>
                    </a:lnTo>
                    <a:lnTo>
                      <a:pt x="3008" y="686"/>
                    </a:lnTo>
                    <a:lnTo>
                      <a:pt x="2899" y="803"/>
                    </a:lnTo>
                    <a:lnTo>
                      <a:pt x="2821" y="810"/>
                    </a:lnTo>
                    <a:lnTo>
                      <a:pt x="2818" y="727"/>
                    </a:lnTo>
                    <a:lnTo>
                      <a:pt x="2742" y="725"/>
                    </a:lnTo>
                    <a:lnTo>
                      <a:pt x="2625" y="519"/>
                    </a:lnTo>
                    <a:lnTo>
                      <a:pt x="2495" y="432"/>
                    </a:lnTo>
                    <a:lnTo>
                      <a:pt x="2348" y="466"/>
                    </a:lnTo>
                    <a:lnTo>
                      <a:pt x="2188" y="425"/>
                    </a:lnTo>
                    <a:lnTo>
                      <a:pt x="2029" y="990"/>
                    </a:lnTo>
                    <a:lnTo>
                      <a:pt x="1877" y="783"/>
                    </a:lnTo>
                    <a:lnTo>
                      <a:pt x="1833" y="847"/>
                    </a:lnTo>
                    <a:lnTo>
                      <a:pt x="1766" y="801"/>
                    </a:lnTo>
                    <a:lnTo>
                      <a:pt x="1706" y="849"/>
                    </a:lnTo>
                    <a:lnTo>
                      <a:pt x="1646" y="801"/>
                    </a:lnTo>
                    <a:lnTo>
                      <a:pt x="1583" y="852"/>
                    </a:lnTo>
                    <a:lnTo>
                      <a:pt x="1576" y="932"/>
                    </a:lnTo>
                    <a:lnTo>
                      <a:pt x="1420" y="1037"/>
                    </a:lnTo>
                    <a:lnTo>
                      <a:pt x="1366" y="979"/>
                    </a:lnTo>
                    <a:lnTo>
                      <a:pt x="1149" y="1020"/>
                    </a:lnTo>
                    <a:lnTo>
                      <a:pt x="1008" y="932"/>
                    </a:lnTo>
                    <a:lnTo>
                      <a:pt x="1009" y="850"/>
                    </a:lnTo>
                    <a:lnTo>
                      <a:pt x="1108" y="723"/>
                    </a:lnTo>
                    <a:lnTo>
                      <a:pt x="1122" y="573"/>
                    </a:lnTo>
                    <a:lnTo>
                      <a:pt x="1078" y="512"/>
                    </a:lnTo>
                    <a:lnTo>
                      <a:pt x="865" y="432"/>
                    </a:lnTo>
                    <a:lnTo>
                      <a:pt x="685" y="67"/>
                    </a:lnTo>
                    <a:lnTo>
                      <a:pt x="524" y="229"/>
                    </a:lnTo>
                    <a:lnTo>
                      <a:pt x="406" y="131"/>
                    </a:lnTo>
                    <a:lnTo>
                      <a:pt x="330" y="175"/>
                    </a:lnTo>
                    <a:lnTo>
                      <a:pt x="157" y="171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" name="Forme libre 39"/>
              <p:cNvSpPr>
                <a:spLocks/>
              </p:cNvSpPr>
              <p:nvPr/>
            </p:nvSpPr>
            <p:spPr bwMode="auto">
              <a:xfrm>
                <a:off x="3830638" y="3979863"/>
                <a:ext cx="827087" cy="619125"/>
              </a:xfrm>
              <a:custGeom>
                <a:avLst/>
                <a:gdLst>
                  <a:gd name="T0" fmla="*/ 413820 w 2300"/>
                  <a:gd name="T1" fmla="*/ 0 h 1722"/>
                  <a:gd name="T2" fmla="*/ 0 w 2300"/>
                  <a:gd name="T3" fmla="*/ 309780 h 1722"/>
                  <a:gd name="T4" fmla="*/ 413820 w 2300"/>
                  <a:gd name="T5" fmla="*/ 619560 h 1722"/>
                  <a:gd name="T6" fmla="*/ 827640 w 2300"/>
                  <a:gd name="T7" fmla="*/ 309780 h 1722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300"/>
                  <a:gd name="T13" fmla="*/ 0 h 1722"/>
                  <a:gd name="T14" fmla="*/ 2300 w 2300"/>
                  <a:gd name="T15" fmla="*/ 1722 h 17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00" h="1722" fill="none">
                    <a:moveTo>
                      <a:pt x="2300" y="9"/>
                    </a:moveTo>
                    <a:lnTo>
                      <a:pt x="2121" y="42"/>
                    </a:lnTo>
                    <a:lnTo>
                      <a:pt x="2068" y="95"/>
                    </a:lnTo>
                    <a:lnTo>
                      <a:pt x="1856" y="0"/>
                    </a:lnTo>
                    <a:lnTo>
                      <a:pt x="1814" y="104"/>
                    </a:lnTo>
                    <a:lnTo>
                      <a:pt x="1859" y="217"/>
                    </a:lnTo>
                    <a:lnTo>
                      <a:pt x="1981" y="300"/>
                    </a:lnTo>
                    <a:lnTo>
                      <a:pt x="1969" y="459"/>
                    </a:lnTo>
                    <a:lnTo>
                      <a:pt x="1886" y="429"/>
                    </a:lnTo>
                    <a:lnTo>
                      <a:pt x="1545" y="531"/>
                    </a:lnTo>
                    <a:lnTo>
                      <a:pt x="1521" y="608"/>
                    </a:lnTo>
                    <a:lnTo>
                      <a:pt x="1373" y="640"/>
                    </a:lnTo>
                    <a:lnTo>
                      <a:pt x="1346" y="723"/>
                    </a:lnTo>
                    <a:lnTo>
                      <a:pt x="1339" y="813"/>
                    </a:lnTo>
                    <a:lnTo>
                      <a:pt x="1182" y="822"/>
                    </a:lnTo>
                    <a:lnTo>
                      <a:pt x="1115" y="1005"/>
                    </a:lnTo>
                    <a:lnTo>
                      <a:pt x="1196" y="1065"/>
                    </a:lnTo>
                    <a:lnTo>
                      <a:pt x="1129" y="1134"/>
                    </a:lnTo>
                    <a:lnTo>
                      <a:pt x="1016" y="1095"/>
                    </a:lnTo>
                    <a:lnTo>
                      <a:pt x="930" y="1233"/>
                    </a:lnTo>
                    <a:lnTo>
                      <a:pt x="969" y="1304"/>
                    </a:lnTo>
                    <a:lnTo>
                      <a:pt x="1240" y="1457"/>
                    </a:lnTo>
                    <a:lnTo>
                      <a:pt x="1235" y="1586"/>
                    </a:lnTo>
                    <a:lnTo>
                      <a:pt x="1143" y="1595"/>
                    </a:lnTo>
                    <a:lnTo>
                      <a:pt x="1029" y="1722"/>
                    </a:lnTo>
                    <a:lnTo>
                      <a:pt x="887" y="1660"/>
                    </a:lnTo>
                    <a:lnTo>
                      <a:pt x="886" y="1584"/>
                    </a:lnTo>
                    <a:lnTo>
                      <a:pt x="635" y="1561"/>
                    </a:lnTo>
                    <a:lnTo>
                      <a:pt x="621" y="1406"/>
                    </a:lnTo>
                    <a:lnTo>
                      <a:pt x="552" y="1464"/>
                    </a:lnTo>
                    <a:lnTo>
                      <a:pt x="487" y="1425"/>
                    </a:lnTo>
                    <a:lnTo>
                      <a:pt x="252" y="1533"/>
                    </a:lnTo>
                    <a:lnTo>
                      <a:pt x="157" y="1416"/>
                    </a:lnTo>
                    <a:lnTo>
                      <a:pt x="0" y="1399"/>
                    </a:lnTo>
                    <a:lnTo>
                      <a:pt x="2" y="1498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" name="Forme libre 41"/>
              <p:cNvSpPr>
                <a:spLocks/>
              </p:cNvSpPr>
              <p:nvPr/>
            </p:nvSpPr>
            <p:spPr bwMode="auto">
              <a:xfrm>
                <a:off x="3538538" y="987425"/>
                <a:ext cx="485775" cy="323850"/>
              </a:xfrm>
              <a:custGeom>
                <a:avLst/>
                <a:gdLst>
                  <a:gd name="T0" fmla="*/ 242640 w 1349"/>
                  <a:gd name="T1" fmla="*/ 0 h 903"/>
                  <a:gd name="T2" fmla="*/ 0 w 1349"/>
                  <a:gd name="T3" fmla="*/ 162360 h 903"/>
                  <a:gd name="T4" fmla="*/ 242640 w 1349"/>
                  <a:gd name="T5" fmla="*/ 324720 h 903"/>
                  <a:gd name="T6" fmla="*/ 485280 w 1349"/>
                  <a:gd name="T7" fmla="*/ 162360 h 90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349"/>
                  <a:gd name="T13" fmla="*/ 0 h 903"/>
                  <a:gd name="T14" fmla="*/ 1349 w 1349"/>
                  <a:gd name="T15" fmla="*/ 903 h 90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49" h="903" fill="none">
                    <a:moveTo>
                      <a:pt x="0" y="335"/>
                    </a:moveTo>
                    <a:lnTo>
                      <a:pt x="89" y="363"/>
                    </a:lnTo>
                    <a:lnTo>
                      <a:pt x="95" y="365"/>
                    </a:lnTo>
                    <a:lnTo>
                      <a:pt x="179" y="347"/>
                    </a:lnTo>
                    <a:lnTo>
                      <a:pt x="326" y="395"/>
                    </a:lnTo>
                    <a:lnTo>
                      <a:pt x="562" y="289"/>
                    </a:lnTo>
                    <a:lnTo>
                      <a:pt x="608" y="116"/>
                    </a:lnTo>
                    <a:lnTo>
                      <a:pt x="719" y="0"/>
                    </a:lnTo>
                    <a:lnTo>
                      <a:pt x="792" y="42"/>
                    </a:lnTo>
                    <a:lnTo>
                      <a:pt x="719" y="178"/>
                    </a:lnTo>
                    <a:lnTo>
                      <a:pt x="719" y="291"/>
                    </a:lnTo>
                    <a:lnTo>
                      <a:pt x="797" y="446"/>
                    </a:lnTo>
                    <a:lnTo>
                      <a:pt x="772" y="619"/>
                    </a:lnTo>
                    <a:lnTo>
                      <a:pt x="933" y="616"/>
                    </a:lnTo>
                    <a:lnTo>
                      <a:pt x="1114" y="776"/>
                    </a:lnTo>
                    <a:lnTo>
                      <a:pt x="1279" y="817"/>
                    </a:lnTo>
                    <a:lnTo>
                      <a:pt x="1277" y="903"/>
                    </a:lnTo>
                    <a:lnTo>
                      <a:pt x="1349" y="896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" name="Forme libre 42"/>
              <p:cNvSpPr>
                <a:spLocks/>
              </p:cNvSpPr>
              <p:nvPr/>
            </p:nvSpPr>
            <p:spPr bwMode="auto">
              <a:xfrm>
                <a:off x="0" y="457200"/>
                <a:ext cx="3568700" cy="1854200"/>
              </a:xfrm>
              <a:custGeom>
                <a:avLst/>
                <a:gdLst>
                  <a:gd name="T0" fmla="*/ 1783980 w 9912"/>
                  <a:gd name="T1" fmla="*/ 0 h 5153"/>
                  <a:gd name="T2" fmla="*/ 0 w 9912"/>
                  <a:gd name="T3" fmla="*/ 927360 h 5153"/>
                  <a:gd name="T4" fmla="*/ 1783980 w 9912"/>
                  <a:gd name="T5" fmla="*/ 1854719 h 5153"/>
                  <a:gd name="T6" fmla="*/ 3567960 w 9912"/>
                  <a:gd name="T7" fmla="*/ 927360 h 515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9912"/>
                  <a:gd name="T13" fmla="*/ 0 h 5153"/>
                  <a:gd name="T14" fmla="*/ 9912 w 9912"/>
                  <a:gd name="T15" fmla="*/ 5153 h 51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912" h="5153" fill="none">
                    <a:moveTo>
                      <a:pt x="674" y="5030"/>
                    </a:moveTo>
                    <a:lnTo>
                      <a:pt x="674" y="5040"/>
                    </a:lnTo>
                    <a:lnTo>
                      <a:pt x="576" y="5153"/>
                    </a:lnTo>
                    <a:lnTo>
                      <a:pt x="378" y="5136"/>
                    </a:lnTo>
                    <a:lnTo>
                      <a:pt x="406" y="4987"/>
                    </a:lnTo>
                    <a:lnTo>
                      <a:pt x="306" y="4820"/>
                    </a:lnTo>
                    <a:lnTo>
                      <a:pt x="48" y="4723"/>
                    </a:lnTo>
                    <a:lnTo>
                      <a:pt x="90" y="4656"/>
                    </a:lnTo>
                    <a:lnTo>
                      <a:pt x="431" y="4622"/>
                    </a:lnTo>
                    <a:lnTo>
                      <a:pt x="496" y="4658"/>
                    </a:lnTo>
                    <a:lnTo>
                      <a:pt x="539" y="4591"/>
                    </a:lnTo>
                    <a:lnTo>
                      <a:pt x="516" y="4504"/>
                    </a:lnTo>
                    <a:lnTo>
                      <a:pt x="369" y="4418"/>
                    </a:lnTo>
                    <a:lnTo>
                      <a:pt x="293" y="4412"/>
                    </a:lnTo>
                    <a:lnTo>
                      <a:pt x="247" y="4486"/>
                    </a:lnTo>
                    <a:lnTo>
                      <a:pt x="180" y="4345"/>
                    </a:lnTo>
                    <a:lnTo>
                      <a:pt x="223" y="4247"/>
                    </a:lnTo>
                    <a:lnTo>
                      <a:pt x="269" y="4312"/>
                    </a:lnTo>
                    <a:lnTo>
                      <a:pt x="426" y="4342"/>
                    </a:lnTo>
                    <a:lnTo>
                      <a:pt x="526" y="4314"/>
                    </a:lnTo>
                    <a:lnTo>
                      <a:pt x="563" y="4382"/>
                    </a:lnTo>
                    <a:lnTo>
                      <a:pt x="724" y="4419"/>
                    </a:lnTo>
                    <a:lnTo>
                      <a:pt x="553" y="4349"/>
                    </a:lnTo>
                    <a:lnTo>
                      <a:pt x="637" y="4331"/>
                    </a:lnTo>
                    <a:lnTo>
                      <a:pt x="558" y="4296"/>
                    </a:lnTo>
                    <a:lnTo>
                      <a:pt x="570" y="4218"/>
                    </a:lnTo>
                    <a:lnTo>
                      <a:pt x="410" y="4257"/>
                    </a:lnTo>
                    <a:lnTo>
                      <a:pt x="424" y="4165"/>
                    </a:lnTo>
                    <a:lnTo>
                      <a:pt x="524" y="4118"/>
                    </a:lnTo>
                    <a:lnTo>
                      <a:pt x="195" y="4217"/>
                    </a:lnTo>
                    <a:lnTo>
                      <a:pt x="122" y="4185"/>
                    </a:lnTo>
                    <a:lnTo>
                      <a:pt x="48" y="4215"/>
                    </a:lnTo>
                    <a:lnTo>
                      <a:pt x="0" y="4153"/>
                    </a:lnTo>
                    <a:lnTo>
                      <a:pt x="39" y="3910"/>
                    </a:lnTo>
                    <a:lnTo>
                      <a:pt x="90" y="3846"/>
                    </a:lnTo>
                    <a:lnTo>
                      <a:pt x="316" y="3869"/>
                    </a:lnTo>
                    <a:lnTo>
                      <a:pt x="246" y="3832"/>
                    </a:lnTo>
                    <a:lnTo>
                      <a:pt x="521" y="3684"/>
                    </a:lnTo>
                    <a:lnTo>
                      <a:pt x="561" y="3753"/>
                    </a:lnTo>
                    <a:lnTo>
                      <a:pt x="951" y="3638"/>
                    </a:lnTo>
                    <a:lnTo>
                      <a:pt x="953" y="3814"/>
                    </a:lnTo>
                    <a:lnTo>
                      <a:pt x="997" y="3726"/>
                    </a:lnTo>
                    <a:lnTo>
                      <a:pt x="1057" y="3800"/>
                    </a:lnTo>
                    <a:lnTo>
                      <a:pt x="1073" y="3707"/>
                    </a:lnTo>
                    <a:lnTo>
                      <a:pt x="1149" y="3691"/>
                    </a:lnTo>
                    <a:lnTo>
                      <a:pt x="1281" y="3770"/>
                    </a:lnTo>
                    <a:lnTo>
                      <a:pt x="1371" y="3760"/>
                    </a:lnTo>
                    <a:lnTo>
                      <a:pt x="1378" y="3592"/>
                    </a:lnTo>
                    <a:lnTo>
                      <a:pt x="1500" y="3493"/>
                    </a:lnTo>
                    <a:lnTo>
                      <a:pt x="1541" y="3559"/>
                    </a:lnTo>
                    <a:lnTo>
                      <a:pt x="1779" y="3460"/>
                    </a:lnTo>
                    <a:lnTo>
                      <a:pt x="1795" y="3557"/>
                    </a:lnTo>
                    <a:lnTo>
                      <a:pt x="1922" y="3470"/>
                    </a:lnTo>
                    <a:lnTo>
                      <a:pt x="1886" y="3649"/>
                    </a:lnTo>
                    <a:lnTo>
                      <a:pt x="1930" y="3567"/>
                    </a:lnTo>
                    <a:lnTo>
                      <a:pt x="2012" y="3557"/>
                    </a:lnTo>
                    <a:lnTo>
                      <a:pt x="1996" y="3634"/>
                    </a:lnTo>
                    <a:lnTo>
                      <a:pt x="2073" y="3650"/>
                    </a:lnTo>
                    <a:lnTo>
                      <a:pt x="2197" y="3864"/>
                    </a:lnTo>
                    <a:lnTo>
                      <a:pt x="2199" y="3947"/>
                    </a:lnTo>
                    <a:lnTo>
                      <a:pt x="2308" y="4019"/>
                    </a:lnTo>
                    <a:lnTo>
                      <a:pt x="2333" y="4118"/>
                    </a:lnTo>
                    <a:lnTo>
                      <a:pt x="2622" y="3876"/>
                    </a:lnTo>
                    <a:lnTo>
                      <a:pt x="2719" y="3869"/>
                    </a:lnTo>
                    <a:lnTo>
                      <a:pt x="2747" y="3938"/>
                    </a:lnTo>
                    <a:lnTo>
                      <a:pt x="2830" y="3901"/>
                    </a:lnTo>
                    <a:lnTo>
                      <a:pt x="2857" y="3984"/>
                    </a:lnTo>
                    <a:lnTo>
                      <a:pt x="2968" y="3975"/>
                    </a:lnTo>
                    <a:lnTo>
                      <a:pt x="2968" y="3924"/>
                    </a:lnTo>
                    <a:lnTo>
                      <a:pt x="3045" y="3924"/>
                    </a:lnTo>
                    <a:lnTo>
                      <a:pt x="3091" y="4045"/>
                    </a:lnTo>
                    <a:lnTo>
                      <a:pt x="3155" y="4095"/>
                    </a:lnTo>
                    <a:lnTo>
                      <a:pt x="3086" y="3943"/>
                    </a:lnTo>
                    <a:lnTo>
                      <a:pt x="3192" y="3839"/>
                    </a:lnTo>
                    <a:lnTo>
                      <a:pt x="3282" y="3820"/>
                    </a:lnTo>
                    <a:lnTo>
                      <a:pt x="3273" y="3973"/>
                    </a:lnTo>
                    <a:lnTo>
                      <a:pt x="3571" y="3971"/>
                    </a:lnTo>
                    <a:lnTo>
                      <a:pt x="3578" y="3971"/>
                    </a:lnTo>
                    <a:lnTo>
                      <a:pt x="3776" y="3950"/>
                    </a:lnTo>
                    <a:lnTo>
                      <a:pt x="3802" y="3869"/>
                    </a:lnTo>
                    <a:lnTo>
                      <a:pt x="3735" y="3913"/>
                    </a:lnTo>
                    <a:lnTo>
                      <a:pt x="3665" y="3880"/>
                    </a:lnTo>
                    <a:lnTo>
                      <a:pt x="3552" y="3626"/>
                    </a:lnTo>
                    <a:lnTo>
                      <a:pt x="3613" y="3470"/>
                    </a:lnTo>
                    <a:lnTo>
                      <a:pt x="3626" y="3308"/>
                    </a:lnTo>
                    <a:lnTo>
                      <a:pt x="3573" y="3234"/>
                    </a:lnTo>
                    <a:lnTo>
                      <a:pt x="3610" y="2962"/>
                    </a:lnTo>
                    <a:lnTo>
                      <a:pt x="3381" y="2714"/>
                    </a:lnTo>
                    <a:lnTo>
                      <a:pt x="3312" y="2438"/>
                    </a:lnTo>
                    <a:lnTo>
                      <a:pt x="3363" y="2384"/>
                    </a:lnTo>
                    <a:lnTo>
                      <a:pt x="3349" y="2251"/>
                    </a:lnTo>
                    <a:lnTo>
                      <a:pt x="3261" y="2202"/>
                    </a:lnTo>
                    <a:lnTo>
                      <a:pt x="3266" y="2128"/>
                    </a:lnTo>
                    <a:lnTo>
                      <a:pt x="3573" y="2251"/>
                    </a:lnTo>
                    <a:lnTo>
                      <a:pt x="3749" y="2241"/>
                    </a:lnTo>
                    <a:lnTo>
                      <a:pt x="3816" y="2191"/>
                    </a:lnTo>
                    <a:lnTo>
                      <a:pt x="3993" y="2211"/>
                    </a:lnTo>
                    <a:lnTo>
                      <a:pt x="4019" y="2285"/>
                    </a:lnTo>
                    <a:lnTo>
                      <a:pt x="3954" y="2497"/>
                    </a:lnTo>
                    <a:lnTo>
                      <a:pt x="4127" y="2782"/>
                    </a:lnTo>
                    <a:lnTo>
                      <a:pt x="4271" y="2719"/>
                    </a:lnTo>
                    <a:lnTo>
                      <a:pt x="4529" y="2809"/>
                    </a:lnTo>
                    <a:lnTo>
                      <a:pt x="4866" y="2846"/>
                    </a:lnTo>
                    <a:lnTo>
                      <a:pt x="5095" y="2941"/>
                    </a:lnTo>
                    <a:lnTo>
                      <a:pt x="5355" y="2869"/>
                    </a:lnTo>
                    <a:lnTo>
                      <a:pt x="5487" y="2754"/>
                    </a:lnTo>
                    <a:lnTo>
                      <a:pt x="5672" y="2712"/>
                    </a:lnTo>
                    <a:lnTo>
                      <a:pt x="5718" y="2694"/>
                    </a:lnTo>
                    <a:lnTo>
                      <a:pt x="5475" y="2638"/>
                    </a:lnTo>
                    <a:lnTo>
                      <a:pt x="5429" y="2578"/>
                    </a:lnTo>
                    <a:lnTo>
                      <a:pt x="5584" y="2237"/>
                    </a:lnTo>
                    <a:lnTo>
                      <a:pt x="5969" y="2029"/>
                    </a:lnTo>
                    <a:lnTo>
                      <a:pt x="6568" y="1883"/>
                    </a:lnTo>
                    <a:lnTo>
                      <a:pt x="6856" y="1680"/>
                    </a:lnTo>
                    <a:lnTo>
                      <a:pt x="7041" y="1429"/>
                    </a:lnTo>
                    <a:lnTo>
                      <a:pt x="7117" y="1470"/>
                    </a:lnTo>
                    <a:lnTo>
                      <a:pt x="7034" y="1320"/>
                    </a:lnTo>
                    <a:lnTo>
                      <a:pt x="7043" y="1241"/>
                    </a:lnTo>
                    <a:lnTo>
                      <a:pt x="7145" y="1200"/>
                    </a:lnTo>
                    <a:lnTo>
                      <a:pt x="7082" y="1156"/>
                    </a:lnTo>
                    <a:lnTo>
                      <a:pt x="7069" y="1054"/>
                    </a:lnTo>
                    <a:lnTo>
                      <a:pt x="7089" y="895"/>
                    </a:lnTo>
                    <a:lnTo>
                      <a:pt x="7163" y="941"/>
                    </a:lnTo>
                    <a:lnTo>
                      <a:pt x="7084" y="847"/>
                    </a:lnTo>
                    <a:lnTo>
                      <a:pt x="7085" y="360"/>
                    </a:lnTo>
                    <a:lnTo>
                      <a:pt x="7242" y="226"/>
                    </a:lnTo>
                    <a:lnTo>
                      <a:pt x="7601" y="112"/>
                    </a:lnTo>
                    <a:lnTo>
                      <a:pt x="8051" y="0"/>
                    </a:lnTo>
                    <a:lnTo>
                      <a:pt x="8127" y="45"/>
                    </a:lnTo>
                    <a:lnTo>
                      <a:pt x="8194" y="207"/>
                    </a:lnTo>
                    <a:lnTo>
                      <a:pt x="8166" y="364"/>
                    </a:lnTo>
                    <a:lnTo>
                      <a:pt x="8201" y="434"/>
                    </a:lnTo>
                    <a:lnTo>
                      <a:pt x="8289" y="436"/>
                    </a:lnTo>
                    <a:lnTo>
                      <a:pt x="8367" y="577"/>
                    </a:lnTo>
                    <a:lnTo>
                      <a:pt x="8448" y="611"/>
                    </a:lnTo>
                    <a:lnTo>
                      <a:pt x="8598" y="507"/>
                    </a:lnTo>
                    <a:lnTo>
                      <a:pt x="8755" y="494"/>
                    </a:lnTo>
                    <a:lnTo>
                      <a:pt x="8861" y="614"/>
                    </a:lnTo>
                    <a:lnTo>
                      <a:pt x="8848" y="694"/>
                    </a:lnTo>
                    <a:lnTo>
                      <a:pt x="8931" y="923"/>
                    </a:lnTo>
                    <a:lnTo>
                      <a:pt x="9016" y="951"/>
                    </a:lnTo>
                    <a:lnTo>
                      <a:pt x="9095" y="895"/>
                    </a:lnTo>
                    <a:lnTo>
                      <a:pt x="9125" y="969"/>
                    </a:lnTo>
                    <a:lnTo>
                      <a:pt x="9272" y="1002"/>
                    </a:lnTo>
                    <a:lnTo>
                      <a:pt x="9330" y="1248"/>
                    </a:lnTo>
                    <a:lnTo>
                      <a:pt x="9390" y="1195"/>
                    </a:lnTo>
                    <a:lnTo>
                      <a:pt x="9538" y="1230"/>
                    </a:lnTo>
                    <a:lnTo>
                      <a:pt x="9701" y="1200"/>
                    </a:lnTo>
                    <a:lnTo>
                      <a:pt x="9812" y="1334"/>
                    </a:lnTo>
                    <a:lnTo>
                      <a:pt x="9888" y="1316"/>
                    </a:lnTo>
                    <a:lnTo>
                      <a:pt x="9831" y="1489"/>
                    </a:lnTo>
                    <a:lnTo>
                      <a:pt x="9912" y="1634"/>
                    </a:lnTo>
                    <a:lnTo>
                      <a:pt x="9824" y="1803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90" name="Connecteur droit 89"/>
              <p:cNvCxnSpPr/>
              <p:nvPr/>
            </p:nvCxnSpPr>
            <p:spPr>
              <a:xfrm>
                <a:off x="3968115" y="1081405"/>
                <a:ext cx="1270" cy="635"/>
              </a:xfrm>
              <a:prstGeom prst="line">
                <a:avLst/>
              </a:prstGeom>
              <a:grpFill/>
              <a:ln w="3175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</p:cxnSp>
          <p:sp>
            <p:nvSpPr>
              <p:cNvPr id="91" name="Forme libre 44"/>
              <p:cNvSpPr>
                <a:spLocks/>
              </p:cNvSpPr>
              <p:nvPr/>
            </p:nvSpPr>
            <p:spPr bwMode="auto">
              <a:xfrm>
                <a:off x="3289300" y="1117600"/>
                <a:ext cx="288925" cy="669925"/>
              </a:xfrm>
              <a:custGeom>
                <a:avLst/>
                <a:gdLst>
                  <a:gd name="T0" fmla="*/ 144000 w 801"/>
                  <a:gd name="T1" fmla="*/ 0 h 1861"/>
                  <a:gd name="T2" fmla="*/ 0 w 801"/>
                  <a:gd name="T3" fmla="*/ 334800 h 1861"/>
                  <a:gd name="T4" fmla="*/ 144000 w 801"/>
                  <a:gd name="T5" fmla="*/ 669600 h 1861"/>
                  <a:gd name="T6" fmla="*/ 288000 w 801"/>
                  <a:gd name="T7" fmla="*/ 334800 h 1861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801"/>
                  <a:gd name="T13" fmla="*/ 0 h 1861"/>
                  <a:gd name="T14" fmla="*/ 801 w 801"/>
                  <a:gd name="T15" fmla="*/ 1861 h 18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01" h="1861" fill="none">
                    <a:moveTo>
                      <a:pt x="0" y="1861"/>
                    </a:moveTo>
                    <a:lnTo>
                      <a:pt x="2" y="1861"/>
                    </a:lnTo>
                    <a:lnTo>
                      <a:pt x="208" y="1584"/>
                    </a:lnTo>
                    <a:lnTo>
                      <a:pt x="139" y="1553"/>
                    </a:lnTo>
                    <a:lnTo>
                      <a:pt x="164" y="1477"/>
                    </a:lnTo>
                    <a:lnTo>
                      <a:pt x="120" y="1412"/>
                    </a:lnTo>
                    <a:lnTo>
                      <a:pt x="266" y="1353"/>
                    </a:lnTo>
                    <a:lnTo>
                      <a:pt x="180" y="1135"/>
                    </a:lnTo>
                    <a:lnTo>
                      <a:pt x="215" y="1064"/>
                    </a:lnTo>
                    <a:lnTo>
                      <a:pt x="428" y="955"/>
                    </a:lnTo>
                    <a:lnTo>
                      <a:pt x="571" y="1006"/>
                    </a:lnTo>
                    <a:lnTo>
                      <a:pt x="600" y="928"/>
                    </a:lnTo>
                    <a:lnTo>
                      <a:pt x="589" y="542"/>
                    </a:lnTo>
                    <a:lnTo>
                      <a:pt x="665" y="533"/>
                    </a:lnTo>
                    <a:lnTo>
                      <a:pt x="801" y="341"/>
                    </a:lnTo>
                    <a:lnTo>
                      <a:pt x="764" y="258"/>
                    </a:lnTo>
                    <a:lnTo>
                      <a:pt x="801" y="163"/>
                    </a:lnTo>
                    <a:lnTo>
                      <a:pt x="779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" name="Forme libre 45"/>
              <p:cNvSpPr>
                <a:spLocks/>
              </p:cNvSpPr>
              <p:nvPr/>
            </p:nvSpPr>
            <p:spPr bwMode="auto">
              <a:xfrm>
                <a:off x="2589213" y="1562100"/>
                <a:ext cx="701675" cy="225425"/>
              </a:xfrm>
              <a:custGeom>
                <a:avLst/>
                <a:gdLst>
                  <a:gd name="T0" fmla="*/ 350460 w 1948"/>
                  <a:gd name="T1" fmla="*/ 0 h 626"/>
                  <a:gd name="T2" fmla="*/ 0 w 1948"/>
                  <a:gd name="T3" fmla="*/ 112500 h 626"/>
                  <a:gd name="T4" fmla="*/ 350460 w 1948"/>
                  <a:gd name="T5" fmla="*/ 225000 h 626"/>
                  <a:gd name="T6" fmla="*/ 700920 w 1948"/>
                  <a:gd name="T7" fmla="*/ 112500 h 626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948"/>
                  <a:gd name="T13" fmla="*/ 0 h 626"/>
                  <a:gd name="T14" fmla="*/ 1948 w 1948"/>
                  <a:gd name="T15" fmla="*/ 626 h 6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48" h="626" fill="none">
                    <a:moveTo>
                      <a:pt x="0" y="0"/>
                    </a:moveTo>
                    <a:lnTo>
                      <a:pt x="39" y="87"/>
                    </a:lnTo>
                    <a:lnTo>
                      <a:pt x="192" y="117"/>
                    </a:lnTo>
                    <a:lnTo>
                      <a:pt x="362" y="67"/>
                    </a:lnTo>
                    <a:lnTo>
                      <a:pt x="611" y="127"/>
                    </a:lnTo>
                    <a:lnTo>
                      <a:pt x="672" y="81"/>
                    </a:lnTo>
                    <a:lnTo>
                      <a:pt x="965" y="256"/>
                    </a:lnTo>
                    <a:lnTo>
                      <a:pt x="1150" y="281"/>
                    </a:lnTo>
                    <a:lnTo>
                      <a:pt x="1203" y="224"/>
                    </a:lnTo>
                    <a:lnTo>
                      <a:pt x="1272" y="268"/>
                    </a:lnTo>
                    <a:lnTo>
                      <a:pt x="1491" y="187"/>
                    </a:lnTo>
                    <a:lnTo>
                      <a:pt x="1563" y="207"/>
                    </a:lnTo>
                    <a:lnTo>
                      <a:pt x="1611" y="274"/>
                    </a:lnTo>
                    <a:lnTo>
                      <a:pt x="1591" y="349"/>
                    </a:lnTo>
                    <a:lnTo>
                      <a:pt x="1699" y="464"/>
                    </a:lnTo>
                    <a:lnTo>
                      <a:pt x="1948" y="626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93" name="Connecteur droit 92"/>
              <p:cNvCxnSpPr/>
              <p:nvPr/>
            </p:nvCxnSpPr>
            <p:spPr>
              <a:xfrm>
                <a:off x="4455160" y="1283970"/>
                <a:ext cx="635" cy="0"/>
              </a:xfrm>
              <a:prstGeom prst="line">
                <a:avLst/>
              </a:prstGeom>
              <a:grpFill/>
              <a:ln w="3175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</p:cxnSp>
          <p:sp>
            <p:nvSpPr>
              <p:cNvPr id="94" name="Forme libre 47"/>
              <p:cNvSpPr>
                <a:spLocks/>
              </p:cNvSpPr>
              <p:nvPr/>
            </p:nvSpPr>
            <p:spPr bwMode="auto">
              <a:xfrm>
                <a:off x="2489200" y="1562100"/>
                <a:ext cx="98425" cy="173038"/>
              </a:xfrm>
              <a:custGeom>
                <a:avLst/>
                <a:gdLst>
                  <a:gd name="T0" fmla="*/ 49320 w 275"/>
                  <a:gd name="T1" fmla="*/ 0 h 482"/>
                  <a:gd name="T2" fmla="*/ 0 w 275"/>
                  <a:gd name="T3" fmla="*/ 86580 h 482"/>
                  <a:gd name="T4" fmla="*/ 49320 w 275"/>
                  <a:gd name="T5" fmla="*/ 173160 h 482"/>
                  <a:gd name="T6" fmla="*/ 98640 w 275"/>
                  <a:gd name="T7" fmla="*/ 86580 h 482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75"/>
                  <a:gd name="T13" fmla="*/ 0 h 482"/>
                  <a:gd name="T14" fmla="*/ 275 w 275"/>
                  <a:gd name="T15" fmla="*/ 482 h 4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5" h="482" fill="none">
                    <a:moveTo>
                      <a:pt x="46" y="482"/>
                    </a:moveTo>
                    <a:lnTo>
                      <a:pt x="0" y="323"/>
                    </a:lnTo>
                    <a:lnTo>
                      <a:pt x="62" y="256"/>
                    </a:lnTo>
                    <a:lnTo>
                      <a:pt x="168" y="256"/>
                    </a:lnTo>
                    <a:lnTo>
                      <a:pt x="273" y="0"/>
                    </a:lnTo>
                    <a:lnTo>
                      <a:pt x="275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" name="Forme libre 48"/>
              <p:cNvSpPr>
                <a:spLocks/>
              </p:cNvSpPr>
              <p:nvPr/>
            </p:nvSpPr>
            <p:spPr bwMode="auto">
              <a:xfrm>
                <a:off x="2468563" y="1063625"/>
                <a:ext cx="158750" cy="498475"/>
              </a:xfrm>
              <a:custGeom>
                <a:avLst/>
                <a:gdLst>
                  <a:gd name="T0" fmla="*/ 79200 w 441"/>
                  <a:gd name="T1" fmla="*/ 0 h 1388"/>
                  <a:gd name="T2" fmla="*/ 0 w 441"/>
                  <a:gd name="T3" fmla="*/ 249660 h 1388"/>
                  <a:gd name="T4" fmla="*/ 79200 w 441"/>
                  <a:gd name="T5" fmla="*/ 499320 h 1388"/>
                  <a:gd name="T6" fmla="*/ 158400 w 441"/>
                  <a:gd name="T7" fmla="*/ 249660 h 1388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41"/>
                  <a:gd name="T13" fmla="*/ 0 h 1388"/>
                  <a:gd name="T14" fmla="*/ 441 w 441"/>
                  <a:gd name="T15" fmla="*/ 1388 h 13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41" h="1388" fill="none">
                    <a:moveTo>
                      <a:pt x="335" y="1388"/>
                    </a:moveTo>
                    <a:lnTo>
                      <a:pt x="441" y="1321"/>
                    </a:lnTo>
                    <a:lnTo>
                      <a:pt x="346" y="1094"/>
                    </a:lnTo>
                    <a:lnTo>
                      <a:pt x="381" y="877"/>
                    </a:lnTo>
                    <a:lnTo>
                      <a:pt x="342" y="640"/>
                    </a:lnTo>
                    <a:lnTo>
                      <a:pt x="427" y="513"/>
                    </a:lnTo>
                    <a:lnTo>
                      <a:pt x="333" y="287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" name="Forme libre 49"/>
              <p:cNvSpPr>
                <a:spLocks/>
              </p:cNvSpPr>
              <p:nvPr/>
            </p:nvSpPr>
            <p:spPr bwMode="auto">
              <a:xfrm>
                <a:off x="2506663" y="1736725"/>
                <a:ext cx="571500" cy="492125"/>
              </a:xfrm>
              <a:custGeom>
                <a:avLst/>
                <a:gdLst>
                  <a:gd name="T0" fmla="*/ 285300 w 1586"/>
                  <a:gd name="T1" fmla="*/ 0 h 1369"/>
                  <a:gd name="T2" fmla="*/ 0 w 1586"/>
                  <a:gd name="T3" fmla="*/ 246240 h 1369"/>
                  <a:gd name="T4" fmla="*/ 285300 w 1586"/>
                  <a:gd name="T5" fmla="*/ 492480 h 1369"/>
                  <a:gd name="T6" fmla="*/ 570600 w 1586"/>
                  <a:gd name="T7" fmla="*/ 246240 h 136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586"/>
                  <a:gd name="T13" fmla="*/ 0 h 1369"/>
                  <a:gd name="T14" fmla="*/ 1586 w 1586"/>
                  <a:gd name="T15" fmla="*/ 1369 h 136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86" h="1369" fill="none">
                    <a:moveTo>
                      <a:pt x="1586" y="1296"/>
                    </a:moveTo>
                    <a:lnTo>
                      <a:pt x="1584" y="1295"/>
                    </a:lnTo>
                    <a:lnTo>
                      <a:pt x="1282" y="1369"/>
                    </a:lnTo>
                    <a:lnTo>
                      <a:pt x="1035" y="1351"/>
                    </a:lnTo>
                    <a:lnTo>
                      <a:pt x="1104" y="1310"/>
                    </a:lnTo>
                    <a:lnTo>
                      <a:pt x="1120" y="1235"/>
                    </a:lnTo>
                    <a:lnTo>
                      <a:pt x="1009" y="1120"/>
                    </a:lnTo>
                    <a:lnTo>
                      <a:pt x="989" y="1037"/>
                    </a:lnTo>
                    <a:lnTo>
                      <a:pt x="889" y="1021"/>
                    </a:lnTo>
                    <a:lnTo>
                      <a:pt x="815" y="1069"/>
                    </a:lnTo>
                    <a:lnTo>
                      <a:pt x="772" y="996"/>
                    </a:lnTo>
                    <a:lnTo>
                      <a:pt x="721" y="1074"/>
                    </a:lnTo>
                    <a:lnTo>
                      <a:pt x="536" y="1092"/>
                    </a:lnTo>
                    <a:lnTo>
                      <a:pt x="457" y="808"/>
                    </a:lnTo>
                    <a:lnTo>
                      <a:pt x="376" y="825"/>
                    </a:lnTo>
                    <a:lnTo>
                      <a:pt x="316" y="767"/>
                    </a:lnTo>
                    <a:lnTo>
                      <a:pt x="282" y="617"/>
                    </a:lnTo>
                    <a:lnTo>
                      <a:pt x="113" y="467"/>
                    </a:lnTo>
                    <a:lnTo>
                      <a:pt x="100" y="176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" name="Forme libre 50"/>
              <p:cNvSpPr>
                <a:spLocks/>
              </p:cNvSpPr>
              <p:nvPr/>
            </p:nvSpPr>
            <p:spPr bwMode="auto">
              <a:xfrm>
                <a:off x="2209800" y="1736725"/>
                <a:ext cx="295275" cy="442913"/>
              </a:xfrm>
              <a:custGeom>
                <a:avLst/>
                <a:gdLst>
                  <a:gd name="T0" fmla="*/ 147780 w 822"/>
                  <a:gd name="T1" fmla="*/ 0 h 1231"/>
                  <a:gd name="T2" fmla="*/ 0 w 822"/>
                  <a:gd name="T3" fmla="*/ 221400 h 1231"/>
                  <a:gd name="T4" fmla="*/ 147780 w 822"/>
                  <a:gd name="T5" fmla="*/ 442800 h 1231"/>
                  <a:gd name="T6" fmla="*/ 295560 w 822"/>
                  <a:gd name="T7" fmla="*/ 221400 h 1231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822"/>
                  <a:gd name="T13" fmla="*/ 0 h 1231"/>
                  <a:gd name="T14" fmla="*/ 822 w 822"/>
                  <a:gd name="T15" fmla="*/ 1231 h 12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22" h="1231" fill="none">
                    <a:moveTo>
                      <a:pt x="822" y="0"/>
                    </a:moveTo>
                    <a:lnTo>
                      <a:pt x="663" y="185"/>
                    </a:lnTo>
                    <a:lnTo>
                      <a:pt x="668" y="261"/>
                    </a:lnTo>
                    <a:lnTo>
                      <a:pt x="508" y="296"/>
                    </a:lnTo>
                    <a:lnTo>
                      <a:pt x="430" y="254"/>
                    </a:lnTo>
                    <a:lnTo>
                      <a:pt x="287" y="340"/>
                    </a:lnTo>
                    <a:lnTo>
                      <a:pt x="127" y="368"/>
                    </a:lnTo>
                    <a:lnTo>
                      <a:pt x="60" y="439"/>
                    </a:lnTo>
                    <a:lnTo>
                      <a:pt x="63" y="525"/>
                    </a:lnTo>
                    <a:lnTo>
                      <a:pt x="192" y="644"/>
                    </a:lnTo>
                    <a:lnTo>
                      <a:pt x="199" y="889"/>
                    </a:lnTo>
                    <a:lnTo>
                      <a:pt x="0" y="1028"/>
                    </a:lnTo>
                    <a:lnTo>
                      <a:pt x="26" y="1229"/>
                    </a:lnTo>
                    <a:lnTo>
                      <a:pt x="26" y="1231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" name="Forme libre 51"/>
              <p:cNvSpPr>
                <a:spLocks/>
              </p:cNvSpPr>
              <p:nvPr/>
            </p:nvSpPr>
            <p:spPr bwMode="auto">
              <a:xfrm>
                <a:off x="1479550" y="1954213"/>
                <a:ext cx="739775" cy="223837"/>
              </a:xfrm>
              <a:custGeom>
                <a:avLst/>
                <a:gdLst>
                  <a:gd name="T0" fmla="*/ 369720 w 2055"/>
                  <a:gd name="T1" fmla="*/ 0 h 624"/>
                  <a:gd name="T2" fmla="*/ 0 w 2055"/>
                  <a:gd name="T3" fmla="*/ 112140 h 624"/>
                  <a:gd name="T4" fmla="*/ 369720 w 2055"/>
                  <a:gd name="T5" fmla="*/ 224280 h 624"/>
                  <a:gd name="T6" fmla="*/ 739439 w 2055"/>
                  <a:gd name="T7" fmla="*/ 112140 h 62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055"/>
                  <a:gd name="T13" fmla="*/ 0 h 624"/>
                  <a:gd name="T14" fmla="*/ 2055 w 2055"/>
                  <a:gd name="T15" fmla="*/ 624 h 6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55" h="624" fill="none">
                    <a:moveTo>
                      <a:pt x="2055" y="624"/>
                    </a:moveTo>
                    <a:lnTo>
                      <a:pt x="1969" y="603"/>
                    </a:lnTo>
                    <a:lnTo>
                      <a:pt x="1884" y="508"/>
                    </a:lnTo>
                    <a:lnTo>
                      <a:pt x="1808" y="536"/>
                    </a:lnTo>
                    <a:lnTo>
                      <a:pt x="1612" y="404"/>
                    </a:lnTo>
                    <a:lnTo>
                      <a:pt x="1568" y="172"/>
                    </a:lnTo>
                    <a:lnTo>
                      <a:pt x="1494" y="134"/>
                    </a:lnTo>
                    <a:lnTo>
                      <a:pt x="1198" y="292"/>
                    </a:lnTo>
                    <a:lnTo>
                      <a:pt x="1117" y="287"/>
                    </a:lnTo>
                    <a:lnTo>
                      <a:pt x="1115" y="209"/>
                    </a:lnTo>
                    <a:lnTo>
                      <a:pt x="1027" y="167"/>
                    </a:lnTo>
                    <a:lnTo>
                      <a:pt x="975" y="7"/>
                    </a:lnTo>
                    <a:lnTo>
                      <a:pt x="900" y="0"/>
                    </a:lnTo>
                    <a:lnTo>
                      <a:pt x="882" y="72"/>
                    </a:lnTo>
                    <a:lnTo>
                      <a:pt x="639" y="74"/>
                    </a:lnTo>
                    <a:lnTo>
                      <a:pt x="455" y="162"/>
                    </a:lnTo>
                    <a:lnTo>
                      <a:pt x="388" y="116"/>
                    </a:lnTo>
                    <a:lnTo>
                      <a:pt x="323" y="160"/>
                    </a:lnTo>
                    <a:lnTo>
                      <a:pt x="231" y="58"/>
                    </a:lnTo>
                    <a:lnTo>
                      <a:pt x="0" y="37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" name="Forme libre 52"/>
              <p:cNvSpPr>
                <a:spLocks/>
              </p:cNvSpPr>
              <p:nvPr/>
            </p:nvSpPr>
            <p:spPr bwMode="auto">
              <a:xfrm>
                <a:off x="1903413" y="2179638"/>
                <a:ext cx="336550" cy="609600"/>
              </a:xfrm>
              <a:custGeom>
                <a:avLst/>
                <a:gdLst>
                  <a:gd name="T0" fmla="*/ 167940 w 934"/>
                  <a:gd name="T1" fmla="*/ 0 h 1692"/>
                  <a:gd name="T2" fmla="*/ 0 w 934"/>
                  <a:gd name="T3" fmla="*/ 304380 h 1692"/>
                  <a:gd name="T4" fmla="*/ 167940 w 934"/>
                  <a:gd name="T5" fmla="*/ 608760 h 1692"/>
                  <a:gd name="T6" fmla="*/ 335880 w 934"/>
                  <a:gd name="T7" fmla="*/ 304380 h 1692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934"/>
                  <a:gd name="T13" fmla="*/ 0 h 1692"/>
                  <a:gd name="T14" fmla="*/ 934 w 934"/>
                  <a:gd name="T15" fmla="*/ 1692 h 16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34" h="1692" fill="none">
                    <a:moveTo>
                      <a:pt x="2" y="1692"/>
                    </a:moveTo>
                    <a:lnTo>
                      <a:pt x="0" y="1690"/>
                    </a:lnTo>
                    <a:lnTo>
                      <a:pt x="156" y="1275"/>
                    </a:lnTo>
                    <a:lnTo>
                      <a:pt x="200" y="1023"/>
                    </a:lnTo>
                    <a:lnTo>
                      <a:pt x="219" y="958"/>
                    </a:lnTo>
                    <a:lnTo>
                      <a:pt x="385" y="1028"/>
                    </a:lnTo>
                    <a:lnTo>
                      <a:pt x="373" y="940"/>
                    </a:lnTo>
                    <a:lnTo>
                      <a:pt x="448" y="947"/>
                    </a:lnTo>
                    <a:lnTo>
                      <a:pt x="657" y="826"/>
                    </a:lnTo>
                    <a:lnTo>
                      <a:pt x="671" y="732"/>
                    </a:lnTo>
                    <a:lnTo>
                      <a:pt x="757" y="704"/>
                    </a:lnTo>
                    <a:lnTo>
                      <a:pt x="927" y="416"/>
                    </a:lnTo>
                    <a:lnTo>
                      <a:pt x="918" y="270"/>
                    </a:lnTo>
                    <a:lnTo>
                      <a:pt x="870" y="206"/>
                    </a:lnTo>
                    <a:lnTo>
                      <a:pt x="923" y="152"/>
                    </a:lnTo>
                    <a:lnTo>
                      <a:pt x="934" y="102"/>
                    </a:lnTo>
                    <a:lnTo>
                      <a:pt x="877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Forme libre 53"/>
              <p:cNvSpPr>
                <a:spLocks/>
              </p:cNvSpPr>
              <p:nvPr/>
            </p:nvSpPr>
            <p:spPr bwMode="auto">
              <a:xfrm>
                <a:off x="1905000" y="2787650"/>
                <a:ext cx="908050" cy="500063"/>
              </a:xfrm>
              <a:custGeom>
                <a:avLst/>
                <a:gdLst>
                  <a:gd name="T0" fmla="*/ 453960 w 2523"/>
                  <a:gd name="T1" fmla="*/ 0 h 1390"/>
                  <a:gd name="T2" fmla="*/ 0 w 2523"/>
                  <a:gd name="T3" fmla="*/ 250020 h 1390"/>
                  <a:gd name="T4" fmla="*/ 453960 w 2523"/>
                  <a:gd name="T5" fmla="*/ 500040 h 1390"/>
                  <a:gd name="T6" fmla="*/ 907919 w 2523"/>
                  <a:gd name="T7" fmla="*/ 250020 h 139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523"/>
                  <a:gd name="T13" fmla="*/ 0 h 1390"/>
                  <a:gd name="T14" fmla="*/ 2523 w 2523"/>
                  <a:gd name="T15" fmla="*/ 1390 h 139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23" h="1390" fill="none">
                    <a:moveTo>
                      <a:pt x="2523" y="1275"/>
                    </a:moveTo>
                    <a:lnTo>
                      <a:pt x="2392" y="1270"/>
                    </a:lnTo>
                    <a:lnTo>
                      <a:pt x="2318" y="1291"/>
                    </a:lnTo>
                    <a:lnTo>
                      <a:pt x="1964" y="1217"/>
                    </a:lnTo>
                    <a:lnTo>
                      <a:pt x="1911" y="1286"/>
                    </a:lnTo>
                    <a:lnTo>
                      <a:pt x="1602" y="1314"/>
                    </a:lnTo>
                    <a:lnTo>
                      <a:pt x="1526" y="1390"/>
                    </a:lnTo>
                    <a:lnTo>
                      <a:pt x="1480" y="1326"/>
                    </a:lnTo>
                    <a:lnTo>
                      <a:pt x="1323" y="1356"/>
                    </a:lnTo>
                    <a:lnTo>
                      <a:pt x="1254" y="1326"/>
                    </a:lnTo>
                    <a:lnTo>
                      <a:pt x="1293" y="1249"/>
                    </a:lnTo>
                    <a:lnTo>
                      <a:pt x="1224" y="1213"/>
                    </a:lnTo>
                    <a:lnTo>
                      <a:pt x="1157" y="1067"/>
                    </a:lnTo>
                    <a:lnTo>
                      <a:pt x="1076" y="1067"/>
                    </a:lnTo>
                    <a:lnTo>
                      <a:pt x="951" y="952"/>
                    </a:lnTo>
                    <a:lnTo>
                      <a:pt x="972" y="795"/>
                    </a:lnTo>
                    <a:lnTo>
                      <a:pt x="727" y="441"/>
                    </a:lnTo>
                    <a:lnTo>
                      <a:pt x="718" y="358"/>
                    </a:lnTo>
                    <a:lnTo>
                      <a:pt x="575" y="277"/>
                    </a:lnTo>
                    <a:lnTo>
                      <a:pt x="612" y="356"/>
                    </a:lnTo>
                    <a:lnTo>
                      <a:pt x="342" y="368"/>
                    </a:lnTo>
                    <a:lnTo>
                      <a:pt x="268" y="328"/>
                    </a:lnTo>
                    <a:lnTo>
                      <a:pt x="233" y="166"/>
                    </a:lnTo>
                    <a:lnTo>
                      <a:pt x="154" y="173"/>
                    </a:lnTo>
                    <a:lnTo>
                      <a:pt x="143" y="86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Forme libre 54"/>
              <p:cNvSpPr>
                <a:spLocks/>
              </p:cNvSpPr>
              <p:nvPr/>
            </p:nvSpPr>
            <p:spPr bwMode="auto">
              <a:xfrm>
                <a:off x="3044825" y="2201863"/>
                <a:ext cx="100013" cy="819150"/>
              </a:xfrm>
              <a:custGeom>
                <a:avLst/>
                <a:gdLst>
                  <a:gd name="T0" fmla="*/ 50040 w 279"/>
                  <a:gd name="T1" fmla="*/ 0 h 2274"/>
                  <a:gd name="T2" fmla="*/ 0 w 279"/>
                  <a:gd name="T3" fmla="*/ 409140 h 2274"/>
                  <a:gd name="T4" fmla="*/ 50040 w 279"/>
                  <a:gd name="T5" fmla="*/ 818280 h 2274"/>
                  <a:gd name="T6" fmla="*/ 100080 w 279"/>
                  <a:gd name="T7" fmla="*/ 409140 h 227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79"/>
                  <a:gd name="T13" fmla="*/ 0 h 2274"/>
                  <a:gd name="T14" fmla="*/ 279 w 279"/>
                  <a:gd name="T15" fmla="*/ 2274 h 22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9" h="2274" fill="none">
                    <a:moveTo>
                      <a:pt x="90" y="0"/>
                    </a:moveTo>
                    <a:lnTo>
                      <a:pt x="270" y="205"/>
                    </a:lnTo>
                    <a:lnTo>
                      <a:pt x="279" y="358"/>
                    </a:lnTo>
                    <a:lnTo>
                      <a:pt x="157" y="492"/>
                    </a:lnTo>
                    <a:lnTo>
                      <a:pt x="185" y="570"/>
                    </a:lnTo>
                    <a:lnTo>
                      <a:pt x="143" y="632"/>
                    </a:lnTo>
                    <a:lnTo>
                      <a:pt x="0" y="725"/>
                    </a:lnTo>
                    <a:lnTo>
                      <a:pt x="81" y="799"/>
                    </a:lnTo>
                    <a:lnTo>
                      <a:pt x="141" y="986"/>
                    </a:lnTo>
                    <a:lnTo>
                      <a:pt x="65" y="1004"/>
                    </a:lnTo>
                    <a:lnTo>
                      <a:pt x="26" y="1069"/>
                    </a:lnTo>
                    <a:lnTo>
                      <a:pt x="79" y="1246"/>
                    </a:lnTo>
                    <a:lnTo>
                      <a:pt x="33" y="1403"/>
                    </a:lnTo>
                    <a:lnTo>
                      <a:pt x="104" y="1459"/>
                    </a:lnTo>
                    <a:lnTo>
                      <a:pt x="190" y="1664"/>
                    </a:lnTo>
                    <a:lnTo>
                      <a:pt x="196" y="1823"/>
                    </a:lnTo>
                    <a:lnTo>
                      <a:pt x="257" y="1877"/>
                    </a:lnTo>
                    <a:lnTo>
                      <a:pt x="250" y="2036"/>
                    </a:lnTo>
                    <a:lnTo>
                      <a:pt x="213" y="227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Forme libre 55"/>
              <p:cNvSpPr>
                <a:spLocks/>
              </p:cNvSpPr>
              <p:nvPr/>
            </p:nvSpPr>
            <p:spPr bwMode="auto">
              <a:xfrm>
                <a:off x="3260725" y="1787525"/>
                <a:ext cx="58738" cy="276225"/>
              </a:xfrm>
              <a:custGeom>
                <a:avLst/>
                <a:gdLst>
                  <a:gd name="T0" fmla="*/ 29340 w 164"/>
                  <a:gd name="T1" fmla="*/ 0 h 770"/>
                  <a:gd name="T2" fmla="*/ 0 w 164"/>
                  <a:gd name="T3" fmla="*/ 138420 h 770"/>
                  <a:gd name="T4" fmla="*/ 29340 w 164"/>
                  <a:gd name="T5" fmla="*/ 276840 h 770"/>
                  <a:gd name="T6" fmla="*/ 58680 w 164"/>
                  <a:gd name="T7" fmla="*/ 138420 h 77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64"/>
                  <a:gd name="T13" fmla="*/ 0 h 770"/>
                  <a:gd name="T14" fmla="*/ 164 w 164"/>
                  <a:gd name="T15" fmla="*/ 770 h 77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4" h="770" fill="none">
                    <a:moveTo>
                      <a:pt x="14" y="770"/>
                    </a:moveTo>
                    <a:lnTo>
                      <a:pt x="4" y="537"/>
                    </a:lnTo>
                    <a:lnTo>
                      <a:pt x="85" y="517"/>
                    </a:lnTo>
                    <a:lnTo>
                      <a:pt x="164" y="385"/>
                    </a:lnTo>
                    <a:lnTo>
                      <a:pt x="94" y="341"/>
                    </a:lnTo>
                    <a:lnTo>
                      <a:pt x="0" y="115"/>
                    </a:lnTo>
                    <a:lnTo>
                      <a:pt x="69" y="55"/>
                    </a:lnTo>
                    <a:lnTo>
                      <a:pt x="8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" name="Forme libre 56"/>
              <p:cNvSpPr>
                <a:spLocks/>
              </p:cNvSpPr>
              <p:nvPr/>
            </p:nvSpPr>
            <p:spPr bwMode="auto">
              <a:xfrm>
                <a:off x="3076575" y="2065338"/>
                <a:ext cx="188913" cy="136525"/>
              </a:xfrm>
              <a:custGeom>
                <a:avLst/>
                <a:gdLst>
                  <a:gd name="T0" fmla="*/ 94320 w 525"/>
                  <a:gd name="T1" fmla="*/ 0 h 382"/>
                  <a:gd name="T2" fmla="*/ 0 w 525"/>
                  <a:gd name="T3" fmla="*/ 68580 h 382"/>
                  <a:gd name="T4" fmla="*/ 94320 w 525"/>
                  <a:gd name="T5" fmla="*/ 137160 h 382"/>
                  <a:gd name="T6" fmla="*/ 188640 w 525"/>
                  <a:gd name="T7" fmla="*/ 68580 h 382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525"/>
                  <a:gd name="T13" fmla="*/ 0 h 382"/>
                  <a:gd name="T14" fmla="*/ 525 w 525"/>
                  <a:gd name="T15" fmla="*/ 382 h 3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5" h="382" fill="none">
                    <a:moveTo>
                      <a:pt x="525" y="0"/>
                    </a:moveTo>
                    <a:lnTo>
                      <a:pt x="109" y="81"/>
                    </a:lnTo>
                    <a:lnTo>
                      <a:pt x="104" y="241"/>
                    </a:lnTo>
                    <a:lnTo>
                      <a:pt x="0" y="38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Forme libre 57"/>
              <p:cNvSpPr>
                <a:spLocks/>
              </p:cNvSpPr>
              <p:nvPr/>
            </p:nvSpPr>
            <p:spPr bwMode="auto">
              <a:xfrm>
                <a:off x="234950" y="2238375"/>
                <a:ext cx="9525" cy="28575"/>
              </a:xfrm>
              <a:custGeom>
                <a:avLst/>
                <a:gdLst>
                  <a:gd name="T0" fmla="*/ 4860 w 28"/>
                  <a:gd name="T1" fmla="*/ 0 h 83"/>
                  <a:gd name="T2" fmla="*/ 0 w 28"/>
                  <a:gd name="T3" fmla="*/ 14760 h 83"/>
                  <a:gd name="T4" fmla="*/ 4860 w 28"/>
                  <a:gd name="T5" fmla="*/ 29520 h 83"/>
                  <a:gd name="T6" fmla="*/ 9720 w 28"/>
                  <a:gd name="T7" fmla="*/ 14760 h 8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8"/>
                  <a:gd name="T13" fmla="*/ 0 h 83"/>
                  <a:gd name="T14" fmla="*/ 28 w 28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83" fill="none">
                    <a:moveTo>
                      <a:pt x="28" y="0"/>
                    </a:moveTo>
                    <a:lnTo>
                      <a:pt x="0" y="3"/>
                    </a:lnTo>
                    <a:lnTo>
                      <a:pt x="21" y="81"/>
                    </a:lnTo>
                    <a:lnTo>
                      <a:pt x="21" y="83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Forme libre 58"/>
              <p:cNvSpPr>
                <a:spLocks/>
              </p:cNvSpPr>
              <p:nvPr/>
            </p:nvSpPr>
            <p:spPr bwMode="auto">
              <a:xfrm>
                <a:off x="244475" y="2208213"/>
                <a:ext cx="17463" cy="30162"/>
              </a:xfrm>
              <a:custGeom>
                <a:avLst/>
                <a:gdLst>
                  <a:gd name="T0" fmla="*/ 8460 w 48"/>
                  <a:gd name="T1" fmla="*/ 0 h 85"/>
                  <a:gd name="T2" fmla="*/ 0 w 48"/>
                  <a:gd name="T3" fmla="*/ 15120 h 85"/>
                  <a:gd name="T4" fmla="*/ 8460 w 48"/>
                  <a:gd name="T5" fmla="*/ 30240 h 85"/>
                  <a:gd name="T6" fmla="*/ 16920 w 48"/>
                  <a:gd name="T7" fmla="*/ 15120 h 8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8"/>
                  <a:gd name="T13" fmla="*/ 0 h 85"/>
                  <a:gd name="T14" fmla="*/ 48 w 48"/>
                  <a:gd name="T15" fmla="*/ 85 h 8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" h="85">
                    <a:moveTo>
                      <a:pt x="0" y="85"/>
                    </a:moveTo>
                    <a:lnTo>
                      <a:pt x="48" y="78"/>
                    </a:lnTo>
                    <a:lnTo>
                      <a:pt x="9" y="0"/>
                    </a:lnTo>
                    <a:lnTo>
                      <a:pt x="0" y="85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06" name="Connecteur droit 105"/>
              <p:cNvCxnSpPr/>
              <p:nvPr/>
            </p:nvCxnSpPr>
            <p:spPr>
              <a:xfrm flipV="1">
                <a:off x="674370" y="2212975"/>
                <a:ext cx="1905" cy="29845"/>
              </a:xfrm>
              <a:prstGeom prst="line">
                <a:avLst/>
              </a:prstGeom>
              <a:grpFill/>
              <a:ln w="3175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</p:spPr>
          </p:cxnSp>
          <p:sp>
            <p:nvSpPr>
              <p:cNvPr id="107" name="Forme libre 60"/>
              <p:cNvSpPr>
                <a:spLocks/>
              </p:cNvSpPr>
              <p:nvPr/>
            </p:nvSpPr>
            <p:spPr bwMode="auto">
              <a:xfrm>
                <a:off x="892175" y="1968500"/>
                <a:ext cx="590550" cy="603250"/>
              </a:xfrm>
              <a:custGeom>
                <a:avLst/>
                <a:gdLst>
                  <a:gd name="T0" fmla="*/ 295200 w 1641"/>
                  <a:gd name="T1" fmla="*/ 0 h 1679"/>
                  <a:gd name="T2" fmla="*/ 0 w 1641"/>
                  <a:gd name="T3" fmla="*/ 302040 h 1679"/>
                  <a:gd name="T4" fmla="*/ 295200 w 1641"/>
                  <a:gd name="T5" fmla="*/ 604080 h 1679"/>
                  <a:gd name="T6" fmla="*/ 590400 w 1641"/>
                  <a:gd name="T7" fmla="*/ 302040 h 167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641"/>
                  <a:gd name="T13" fmla="*/ 0 h 1679"/>
                  <a:gd name="T14" fmla="*/ 1641 w 1641"/>
                  <a:gd name="T15" fmla="*/ 1679 h 16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41" h="1679" fill="none">
                    <a:moveTo>
                      <a:pt x="1632" y="0"/>
                    </a:moveTo>
                    <a:lnTo>
                      <a:pt x="1630" y="326"/>
                    </a:lnTo>
                    <a:lnTo>
                      <a:pt x="1590" y="389"/>
                    </a:lnTo>
                    <a:lnTo>
                      <a:pt x="1641" y="857"/>
                    </a:lnTo>
                    <a:lnTo>
                      <a:pt x="1493" y="917"/>
                    </a:lnTo>
                    <a:lnTo>
                      <a:pt x="1396" y="1152"/>
                    </a:lnTo>
                    <a:lnTo>
                      <a:pt x="1385" y="1206"/>
                    </a:lnTo>
                    <a:lnTo>
                      <a:pt x="1200" y="1113"/>
                    </a:lnTo>
                    <a:lnTo>
                      <a:pt x="958" y="1219"/>
                    </a:lnTo>
                    <a:lnTo>
                      <a:pt x="914" y="1294"/>
                    </a:lnTo>
                    <a:lnTo>
                      <a:pt x="558" y="1307"/>
                    </a:lnTo>
                    <a:lnTo>
                      <a:pt x="418" y="1398"/>
                    </a:lnTo>
                    <a:lnTo>
                      <a:pt x="406" y="1561"/>
                    </a:lnTo>
                    <a:lnTo>
                      <a:pt x="2" y="1679"/>
                    </a:lnTo>
                    <a:lnTo>
                      <a:pt x="0" y="1679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Forme libre 61"/>
              <p:cNvSpPr>
                <a:spLocks/>
              </p:cNvSpPr>
              <p:nvPr/>
            </p:nvSpPr>
            <p:spPr bwMode="auto">
              <a:xfrm>
                <a:off x="563563" y="2601913"/>
                <a:ext cx="76200" cy="44450"/>
              </a:xfrm>
              <a:custGeom>
                <a:avLst/>
                <a:gdLst>
                  <a:gd name="T0" fmla="*/ 38340 w 214"/>
                  <a:gd name="T1" fmla="*/ 0 h 125"/>
                  <a:gd name="T2" fmla="*/ 0 w 214"/>
                  <a:gd name="T3" fmla="*/ 22320 h 125"/>
                  <a:gd name="T4" fmla="*/ 38340 w 214"/>
                  <a:gd name="T5" fmla="*/ 44640 h 125"/>
                  <a:gd name="T6" fmla="*/ 76680 w 214"/>
                  <a:gd name="T7" fmla="*/ 22320 h 12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4"/>
                  <a:gd name="T13" fmla="*/ 0 h 125"/>
                  <a:gd name="T14" fmla="*/ 214 w 214"/>
                  <a:gd name="T15" fmla="*/ 125 h 1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4" h="125">
                    <a:moveTo>
                      <a:pt x="21" y="99"/>
                    </a:moveTo>
                    <a:lnTo>
                      <a:pt x="110" y="125"/>
                    </a:lnTo>
                    <a:lnTo>
                      <a:pt x="214" y="92"/>
                    </a:lnTo>
                    <a:lnTo>
                      <a:pt x="78" y="0"/>
                    </a:lnTo>
                    <a:lnTo>
                      <a:pt x="0" y="11"/>
                    </a:lnTo>
                    <a:lnTo>
                      <a:pt x="21" y="9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" name="Forme libre 62"/>
              <p:cNvSpPr>
                <a:spLocks/>
              </p:cNvSpPr>
              <p:nvPr/>
            </p:nvSpPr>
            <p:spPr bwMode="auto">
              <a:xfrm>
                <a:off x="939800" y="2828925"/>
                <a:ext cx="58738" cy="79375"/>
              </a:xfrm>
              <a:custGeom>
                <a:avLst/>
                <a:gdLst>
                  <a:gd name="T0" fmla="*/ 29340 w 164"/>
                  <a:gd name="T1" fmla="*/ 0 h 219"/>
                  <a:gd name="T2" fmla="*/ 0 w 164"/>
                  <a:gd name="T3" fmla="*/ 39240 h 219"/>
                  <a:gd name="T4" fmla="*/ 29340 w 164"/>
                  <a:gd name="T5" fmla="*/ 78480 h 219"/>
                  <a:gd name="T6" fmla="*/ 58680 w 164"/>
                  <a:gd name="T7" fmla="*/ 39240 h 21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64"/>
                  <a:gd name="T13" fmla="*/ 0 h 219"/>
                  <a:gd name="T14" fmla="*/ 164 w 164"/>
                  <a:gd name="T15" fmla="*/ 219 h 2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4" h="219">
                    <a:moveTo>
                      <a:pt x="76" y="85"/>
                    </a:moveTo>
                    <a:lnTo>
                      <a:pt x="50" y="0"/>
                    </a:lnTo>
                    <a:lnTo>
                      <a:pt x="0" y="62"/>
                    </a:lnTo>
                    <a:lnTo>
                      <a:pt x="164" y="219"/>
                    </a:lnTo>
                    <a:lnTo>
                      <a:pt x="159" y="134"/>
                    </a:lnTo>
                    <a:lnTo>
                      <a:pt x="76" y="85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Forme libre 63"/>
              <p:cNvSpPr>
                <a:spLocks/>
              </p:cNvSpPr>
              <p:nvPr/>
            </p:nvSpPr>
            <p:spPr bwMode="auto">
              <a:xfrm>
                <a:off x="1285875" y="1887538"/>
                <a:ext cx="193675" cy="103187"/>
              </a:xfrm>
              <a:custGeom>
                <a:avLst/>
                <a:gdLst>
                  <a:gd name="T0" fmla="*/ 97020 w 540"/>
                  <a:gd name="T1" fmla="*/ 0 h 288"/>
                  <a:gd name="T2" fmla="*/ 0 w 540"/>
                  <a:gd name="T3" fmla="*/ 51660 h 288"/>
                  <a:gd name="T4" fmla="*/ 97020 w 540"/>
                  <a:gd name="T5" fmla="*/ 103320 h 288"/>
                  <a:gd name="T6" fmla="*/ 194040 w 540"/>
                  <a:gd name="T7" fmla="*/ 51660 h 288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540"/>
                  <a:gd name="T13" fmla="*/ 0 h 288"/>
                  <a:gd name="T14" fmla="*/ 540 w 540"/>
                  <a:gd name="T15" fmla="*/ 288 h 2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40" h="288" fill="none">
                    <a:moveTo>
                      <a:pt x="540" y="223"/>
                    </a:moveTo>
                    <a:lnTo>
                      <a:pt x="540" y="221"/>
                    </a:lnTo>
                    <a:lnTo>
                      <a:pt x="392" y="159"/>
                    </a:lnTo>
                    <a:lnTo>
                      <a:pt x="199" y="288"/>
                    </a:lnTo>
                    <a:lnTo>
                      <a:pt x="129" y="263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Forme libre 64"/>
              <p:cNvSpPr>
                <a:spLocks/>
              </p:cNvSpPr>
              <p:nvPr/>
            </p:nvSpPr>
            <p:spPr bwMode="auto">
              <a:xfrm>
                <a:off x="1400175" y="2787650"/>
                <a:ext cx="504825" cy="503238"/>
              </a:xfrm>
              <a:custGeom>
                <a:avLst/>
                <a:gdLst>
                  <a:gd name="T0" fmla="*/ 252000 w 1401"/>
                  <a:gd name="T1" fmla="*/ 0 h 1399"/>
                  <a:gd name="T2" fmla="*/ 0 w 1401"/>
                  <a:gd name="T3" fmla="*/ 251640 h 1399"/>
                  <a:gd name="T4" fmla="*/ 252000 w 1401"/>
                  <a:gd name="T5" fmla="*/ 503280 h 1399"/>
                  <a:gd name="T6" fmla="*/ 503999 w 1401"/>
                  <a:gd name="T7" fmla="*/ 251640 h 1399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1401"/>
                  <a:gd name="T13" fmla="*/ 0 h 1399"/>
                  <a:gd name="T14" fmla="*/ 1401 w 1401"/>
                  <a:gd name="T15" fmla="*/ 1399 h 139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01" h="1399" fill="none">
                    <a:moveTo>
                      <a:pt x="1401" y="0"/>
                    </a:moveTo>
                    <a:lnTo>
                      <a:pt x="1218" y="160"/>
                    </a:lnTo>
                    <a:lnTo>
                      <a:pt x="1158" y="97"/>
                    </a:lnTo>
                    <a:lnTo>
                      <a:pt x="895" y="104"/>
                    </a:lnTo>
                    <a:lnTo>
                      <a:pt x="745" y="125"/>
                    </a:lnTo>
                    <a:lnTo>
                      <a:pt x="646" y="252"/>
                    </a:lnTo>
                    <a:lnTo>
                      <a:pt x="314" y="277"/>
                    </a:lnTo>
                    <a:lnTo>
                      <a:pt x="376" y="430"/>
                    </a:lnTo>
                    <a:lnTo>
                      <a:pt x="489" y="540"/>
                    </a:lnTo>
                    <a:lnTo>
                      <a:pt x="618" y="1025"/>
                    </a:lnTo>
                    <a:lnTo>
                      <a:pt x="611" y="1224"/>
                    </a:lnTo>
                    <a:lnTo>
                      <a:pt x="678" y="1275"/>
                    </a:lnTo>
                    <a:lnTo>
                      <a:pt x="433" y="1399"/>
                    </a:lnTo>
                    <a:lnTo>
                      <a:pt x="369" y="1349"/>
                    </a:lnTo>
                    <a:lnTo>
                      <a:pt x="193" y="1356"/>
                    </a:lnTo>
                    <a:lnTo>
                      <a:pt x="232" y="1280"/>
                    </a:lnTo>
                    <a:lnTo>
                      <a:pt x="4" y="1367"/>
                    </a:lnTo>
                    <a:lnTo>
                      <a:pt x="0" y="1369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" name="Forme libre 65"/>
              <p:cNvSpPr>
                <a:spLocks/>
              </p:cNvSpPr>
              <p:nvPr/>
            </p:nvSpPr>
            <p:spPr bwMode="auto">
              <a:xfrm>
                <a:off x="1260475" y="3324225"/>
                <a:ext cx="71438" cy="44450"/>
              </a:xfrm>
              <a:custGeom>
                <a:avLst/>
                <a:gdLst>
                  <a:gd name="T0" fmla="*/ 36000 w 201"/>
                  <a:gd name="T1" fmla="*/ 0 h 127"/>
                  <a:gd name="T2" fmla="*/ 0 w 201"/>
                  <a:gd name="T3" fmla="*/ 22680 h 127"/>
                  <a:gd name="T4" fmla="*/ 36000 w 201"/>
                  <a:gd name="T5" fmla="*/ 45360 h 127"/>
                  <a:gd name="T6" fmla="*/ 72000 w 201"/>
                  <a:gd name="T7" fmla="*/ 22680 h 12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01"/>
                  <a:gd name="T13" fmla="*/ 0 h 127"/>
                  <a:gd name="T14" fmla="*/ 201 w 201"/>
                  <a:gd name="T15" fmla="*/ 127 h 1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1" h="127">
                    <a:moveTo>
                      <a:pt x="0" y="17"/>
                    </a:moveTo>
                    <a:lnTo>
                      <a:pt x="122" y="127"/>
                    </a:lnTo>
                    <a:lnTo>
                      <a:pt x="201" y="93"/>
                    </a:lnTo>
                    <a:lnTo>
                      <a:pt x="55" y="0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Forme libre 66"/>
              <p:cNvSpPr>
                <a:spLocks/>
              </p:cNvSpPr>
              <p:nvPr/>
            </p:nvSpPr>
            <p:spPr bwMode="auto">
              <a:xfrm>
                <a:off x="1236663" y="3308350"/>
                <a:ext cx="23812" cy="25400"/>
              </a:xfrm>
              <a:custGeom>
                <a:avLst/>
                <a:gdLst>
                  <a:gd name="T0" fmla="*/ 11880 w 67"/>
                  <a:gd name="T1" fmla="*/ 0 h 73"/>
                  <a:gd name="T2" fmla="*/ 0 w 67"/>
                  <a:gd name="T3" fmla="*/ 12960 h 73"/>
                  <a:gd name="T4" fmla="*/ 11880 w 67"/>
                  <a:gd name="T5" fmla="*/ 25920 h 73"/>
                  <a:gd name="T6" fmla="*/ 23760 w 67"/>
                  <a:gd name="T7" fmla="*/ 12960 h 7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7"/>
                  <a:gd name="T13" fmla="*/ 0 h 73"/>
                  <a:gd name="T14" fmla="*/ 67 w 67"/>
                  <a:gd name="T15" fmla="*/ 73 h 7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73">
                    <a:moveTo>
                      <a:pt x="28" y="73"/>
                    </a:moveTo>
                    <a:lnTo>
                      <a:pt x="67" y="62"/>
                    </a:lnTo>
                    <a:lnTo>
                      <a:pt x="0" y="0"/>
                    </a:lnTo>
                    <a:lnTo>
                      <a:pt x="28" y="7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Forme libre 67"/>
              <p:cNvSpPr>
                <a:spLocks/>
              </p:cNvSpPr>
              <p:nvPr/>
            </p:nvSpPr>
            <p:spPr bwMode="auto">
              <a:xfrm>
                <a:off x="1282700" y="3448050"/>
                <a:ext cx="76200" cy="134938"/>
              </a:xfrm>
              <a:custGeom>
                <a:avLst/>
                <a:gdLst>
                  <a:gd name="T0" fmla="*/ 37980 w 212"/>
                  <a:gd name="T1" fmla="*/ 0 h 377"/>
                  <a:gd name="T2" fmla="*/ 0 w 212"/>
                  <a:gd name="T3" fmla="*/ 67680 h 377"/>
                  <a:gd name="T4" fmla="*/ 37980 w 212"/>
                  <a:gd name="T5" fmla="*/ 135360 h 377"/>
                  <a:gd name="T6" fmla="*/ 75960 w 212"/>
                  <a:gd name="T7" fmla="*/ 67680 h 377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2"/>
                  <a:gd name="T13" fmla="*/ 0 h 377"/>
                  <a:gd name="T14" fmla="*/ 212 w 212"/>
                  <a:gd name="T15" fmla="*/ 377 h 37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2" h="377">
                    <a:moveTo>
                      <a:pt x="186" y="93"/>
                    </a:moveTo>
                    <a:lnTo>
                      <a:pt x="48" y="0"/>
                    </a:lnTo>
                    <a:lnTo>
                      <a:pt x="0" y="76"/>
                    </a:lnTo>
                    <a:lnTo>
                      <a:pt x="175" y="377"/>
                    </a:lnTo>
                    <a:lnTo>
                      <a:pt x="212" y="293"/>
                    </a:lnTo>
                    <a:lnTo>
                      <a:pt x="186" y="9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" name="Forme libre 68"/>
              <p:cNvSpPr>
                <a:spLocks/>
              </p:cNvSpPr>
              <p:nvPr/>
            </p:nvSpPr>
            <p:spPr bwMode="auto">
              <a:xfrm>
                <a:off x="1668463" y="4076700"/>
                <a:ext cx="1050925" cy="1289050"/>
              </a:xfrm>
              <a:custGeom>
                <a:avLst/>
                <a:gdLst>
                  <a:gd name="T0" fmla="*/ 525600 w 2921"/>
                  <a:gd name="T1" fmla="*/ 0 h 3583"/>
                  <a:gd name="T2" fmla="*/ 0 w 2921"/>
                  <a:gd name="T3" fmla="*/ 644760 h 3583"/>
                  <a:gd name="T4" fmla="*/ 525600 w 2921"/>
                  <a:gd name="T5" fmla="*/ 1289520 h 3583"/>
                  <a:gd name="T6" fmla="*/ 1051200 w 2921"/>
                  <a:gd name="T7" fmla="*/ 644760 h 358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921"/>
                  <a:gd name="T13" fmla="*/ 0 h 3583"/>
                  <a:gd name="T14" fmla="*/ 2921 w 2921"/>
                  <a:gd name="T15" fmla="*/ 3583 h 35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21" h="3583" fill="none">
                    <a:moveTo>
                      <a:pt x="2921" y="97"/>
                    </a:moveTo>
                    <a:lnTo>
                      <a:pt x="2736" y="92"/>
                    </a:lnTo>
                    <a:lnTo>
                      <a:pt x="2597" y="164"/>
                    </a:lnTo>
                    <a:lnTo>
                      <a:pt x="2413" y="0"/>
                    </a:lnTo>
                    <a:lnTo>
                      <a:pt x="2194" y="19"/>
                    </a:lnTo>
                    <a:lnTo>
                      <a:pt x="2177" y="155"/>
                    </a:lnTo>
                    <a:lnTo>
                      <a:pt x="2138" y="300"/>
                    </a:lnTo>
                    <a:lnTo>
                      <a:pt x="2016" y="386"/>
                    </a:lnTo>
                    <a:lnTo>
                      <a:pt x="2032" y="482"/>
                    </a:lnTo>
                    <a:lnTo>
                      <a:pt x="1872" y="577"/>
                    </a:lnTo>
                    <a:lnTo>
                      <a:pt x="1743" y="750"/>
                    </a:lnTo>
                    <a:lnTo>
                      <a:pt x="1653" y="834"/>
                    </a:lnTo>
                    <a:lnTo>
                      <a:pt x="1725" y="1080"/>
                    </a:lnTo>
                    <a:lnTo>
                      <a:pt x="1522" y="1134"/>
                    </a:lnTo>
                    <a:lnTo>
                      <a:pt x="1521" y="1212"/>
                    </a:lnTo>
                    <a:lnTo>
                      <a:pt x="1588" y="1249"/>
                    </a:lnTo>
                    <a:lnTo>
                      <a:pt x="1468" y="1397"/>
                    </a:lnTo>
                    <a:lnTo>
                      <a:pt x="1503" y="1473"/>
                    </a:lnTo>
                    <a:lnTo>
                      <a:pt x="1427" y="1466"/>
                    </a:lnTo>
                    <a:lnTo>
                      <a:pt x="1330" y="1593"/>
                    </a:lnTo>
                    <a:lnTo>
                      <a:pt x="1258" y="1630"/>
                    </a:lnTo>
                    <a:lnTo>
                      <a:pt x="1027" y="1602"/>
                    </a:lnTo>
                    <a:lnTo>
                      <a:pt x="891" y="1679"/>
                    </a:lnTo>
                    <a:lnTo>
                      <a:pt x="665" y="1662"/>
                    </a:lnTo>
                    <a:lnTo>
                      <a:pt x="630" y="1727"/>
                    </a:lnTo>
                    <a:lnTo>
                      <a:pt x="527" y="1709"/>
                    </a:lnTo>
                    <a:lnTo>
                      <a:pt x="519" y="1791"/>
                    </a:lnTo>
                    <a:lnTo>
                      <a:pt x="451" y="1826"/>
                    </a:lnTo>
                    <a:lnTo>
                      <a:pt x="434" y="1745"/>
                    </a:lnTo>
                    <a:lnTo>
                      <a:pt x="180" y="1819"/>
                    </a:lnTo>
                    <a:lnTo>
                      <a:pt x="194" y="1990"/>
                    </a:lnTo>
                    <a:lnTo>
                      <a:pt x="81" y="2290"/>
                    </a:lnTo>
                    <a:lnTo>
                      <a:pt x="123" y="2362"/>
                    </a:lnTo>
                    <a:lnTo>
                      <a:pt x="300" y="2371"/>
                    </a:lnTo>
                    <a:lnTo>
                      <a:pt x="369" y="2530"/>
                    </a:lnTo>
                    <a:lnTo>
                      <a:pt x="328" y="2602"/>
                    </a:lnTo>
                    <a:lnTo>
                      <a:pt x="407" y="2604"/>
                    </a:lnTo>
                    <a:lnTo>
                      <a:pt x="420" y="2800"/>
                    </a:lnTo>
                    <a:lnTo>
                      <a:pt x="347" y="2838"/>
                    </a:lnTo>
                    <a:lnTo>
                      <a:pt x="369" y="2921"/>
                    </a:lnTo>
                    <a:lnTo>
                      <a:pt x="152" y="3170"/>
                    </a:lnTo>
                    <a:lnTo>
                      <a:pt x="162" y="3251"/>
                    </a:lnTo>
                    <a:lnTo>
                      <a:pt x="72" y="3271"/>
                    </a:lnTo>
                    <a:lnTo>
                      <a:pt x="30" y="3345"/>
                    </a:lnTo>
                    <a:lnTo>
                      <a:pt x="0" y="3581"/>
                    </a:lnTo>
                    <a:lnTo>
                      <a:pt x="0" y="3583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Forme libre 69"/>
              <p:cNvSpPr>
                <a:spLocks/>
              </p:cNvSpPr>
              <p:nvPr/>
            </p:nvSpPr>
            <p:spPr bwMode="auto">
              <a:xfrm>
                <a:off x="1752600" y="5097463"/>
                <a:ext cx="22225" cy="25400"/>
              </a:xfrm>
              <a:custGeom>
                <a:avLst/>
                <a:gdLst>
                  <a:gd name="T0" fmla="*/ 10980 w 62"/>
                  <a:gd name="T1" fmla="*/ 0 h 74"/>
                  <a:gd name="T2" fmla="*/ 0 w 62"/>
                  <a:gd name="T3" fmla="*/ 13140 h 74"/>
                  <a:gd name="T4" fmla="*/ 10980 w 62"/>
                  <a:gd name="T5" fmla="*/ 26280 h 74"/>
                  <a:gd name="T6" fmla="*/ 21960 w 62"/>
                  <a:gd name="T7" fmla="*/ 13140 h 7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2"/>
                  <a:gd name="T13" fmla="*/ 0 h 74"/>
                  <a:gd name="T14" fmla="*/ 62 w 62"/>
                  <a:gd name="T15" fmla="*/ 74 h 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" h="74">
                    <a:moveTo>
                      <a:pt x="0" y="29"/>
                    </a:moveTo>
                    <a:lnTo>
                      <a:pt x="60" y="0"/>
                    </a:lnTo>
                    <a:lnTo>
                      <a:pt x="62" y="74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Forme libre 70"/>
              <p:cNvSpPr>
                <a:spLocks/>
              </p:cNvSpPr>
              <p:nvPr/>
            </p:nvSpPr>
            <p:spPr bwMode="auto">
              <a:xfrm>
                <a:off x="2719388" y="4111625"/>
                <a:ext cx="1111250" cy="407988"/>
              </a:xfrm>
              <a:custGeom>
                <a:avLst/>
                <a:gdLst>
                  <a:gd name="T0" fmla="*/ 555300 w 3086"/>
                  <a:gd name="T1" fmla="*/ 0 h 1134"/>
                  <a:gd name="T2" fmla="*/ 0 w 3086"/>
                  <a:gd name="T3" fmla="*/ 203940 h 1134"/>
                  <a:gd name="T4" fmla="*/ 555300 w 3086"/>
                  <a:gd name="T5" fmla="*/ 407880 h 1134"/>
                  <a:gd name="T6" fmla="*/ 1110600 w 3086"/>
                  <a:gd name="T7" fmla="*/ 203940 h 113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3086"/>
                  <a:gd name="T13" fmla="*/ 0 h 1134"/>
                  <a:gd name="T14" fmla="*/ 3086 w 3086"/>
                  <a:gd name="T15" fmla="*/ 1134 h 11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86" h="1134" fill="none">
                    <a:moveTo>
                      <a:pt x="0" y="0"/>
                    </a:moveTo>
                    <a:lnTo>
                      <a:pt x="23" y="146"/>
                    </a:lnTo>
                    <a:lnTo>
                      <a:pt x="127" y="309"/>
                    </a:lnTo>
                    <a:lnTo>
                      <a:pt x="81" y="464"/>
                    </a:lnTo>
                    <a:lnTo>
                      <a:pt x="168" y="602"/>
                    </a:lnTo>
                    <a:lnTo>
                      <a:pt x="307" y="512"/>
                    </a:lnTo>
                    <a:lnTo>
                      <a:pt x="478" y="556"/>
                    </a:lnTo>
                    <a:lnTo>
                      <a:pt x="582" y="422"/>
                    </a:lnTo>
                    <a:lnTo>
                      <a:pt x="665" y="178"/>
                    </a:lnTo>
                    <a:lnTo>
                      <a:pt x="792" y="62"/>
                    </a:lnTo>
                    <a:lnTo>
                      <a:pt x="930" y="173"/>
                    </a:lnTo>
                    <a:lnTo>
                      <a:pt x="965" y="286"/>
                    </a:lnTo>
                    <a:lnTo>
                      <a:pt x="1032" y="328"/>
                    </a:lnTo>
                    <a:lnTo>
                      <a:pt x="1016" y="409"/>
                    </a:lnTo>
                    <a:lnTo>
                      <a:pt x="1089" y="549"/>
                    </a:lnTo>
                    <a:lnTo>
                      <a:pt x="1091" y="549"/>
                    </a:lnTo>
                    <a:lnTo>
                      <a:pt x="1276" y="118"/>
                    </a:lnTo>
                    <a:lnTo>
                      <a:pt x="1322" y="180"/>
                    </a:lnTo>
                    <a:lnTo>
                      <a:pt x="1532" y="2"/>
                    </a:lnTo>
                    <a:lnTo>
                      <a:pt x="1593" y="44"/>
                    </a:lnTo>
                    <a:lnTo>
                      <a:pt x="1634" y="198"/>
                    </a:lnTo>
                    <a:lnTo>
                      <a:pt x="1805" y="233"/>
                    </a:lnTo>
                    <a:lnTo>
                      <a:pt x="1810" y="155"/>
                    </a:lnTo>
                    <a:lnTo>
                      <a:pt x="1888" y="162"/>
                    </a:lnTo>
                    <a:lnTo>
                      <a:pt x="2131" y="370"/>
                    </a:lnTo>
                    <a:lnTo>
                      <a:pt x="2186" y="614"/>
                    </a:lnTo>
                    <a:lnTo>
                      <a:pt x="2375" y="1000"/>
                    </a:lnTo>
                    <a:lnTo>
                      <a:pt x="2587" y="1134"/>
                    </a:lnTo>
                    <a:lnTo>
                      <a:pt x="2775" y="1014"/>
                    </a:lnTo>
                    <a:lnTo>
                      <a:pt x="2779" y="1101"/>
                    </a:lnTo>
                    <a:lnTo>
                      <a:pt x="2848" y="1039"/>
                    </a:lnTo>
                    <a:lnTo>
                      <a:pt x="2922" y="1041"/>
                    </a:lnTo>
                    <a:lnTo>
                      <a:pt x="3086" y="1133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" name="Forme libre 71"/>
              <p:cNvSpPr>
                <a:spLocks/>
              </p:cNvSpPr>
              <p:nvPr/>
            </p:nvSpPr>
            <p:spPr bwMode="auto">
              <a:xfrm>
                <a:off x="2813050" y="3021013"/>
                <a:ext cx="307975" cy="225425"/>
              </a:xfrm>
              <a:custGeom>
                <a:avLst/>
                <a:gdLst>
                  <a:gd name="T0" fmla="*/ 154080 w 857"/>
                  <a:gd name="T1" fmla="*/ 0 h 628"/>
                  <a:gd name="T2" fmla="*/ 0 w 857"/>
                  <a:gd name="T3" fmla="*/ 112860 h 628"/>
                  <a:gd name="T4" fmla="*/ 154080 w 857"/>
                  <a:gd name="T5" fmla="*/ 225720 h 628"/>
                  <a:gd name="T6" fmla="*/ 308160 w 857"/>
                  <a:gd name="T7" fmla="*/ 112860 h 628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857"/>
                  <a:gd name="T13" fmla="*/ 0 h 628"/>
                  <a:gd name="T14" fmla="*/ 857 w 857"/>
                  <a:gd name="T15" fmla="*/ 628 h 6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57" h="628" fill="none">
                    <a:moveTo>
                      <a:pt x="857" y="0"/>
                    </a:moveTo>
                    <a:lnTo>
                      <a:pt x="748" y="2"/>
                    </a:lnTo>
                    <a:lnTo>
                      <a:pt x="621" y="102"/>
                    </a:lnTo>
                    <a:lnTo>
                      <a:pt x="393" y="180"/>
                    </a:lnTo>
                    <a:lnTo>
                      <a:pt x="332" y="229"/>
                    </a:lnTo>
                    <a:lnTo>
                      <a:pt x="376" y="374"/>
                    </a:lnTo>
                    <a:lnTo>
                      <a:pt x="332" y="439"/>
                    </a:lnTo>
                    <a:lnTo>
                      <a:pt x="95" y="466"/>
                    </a:lnTo>
                    <a:lnTo>
                      <a:pt x="0" y="628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" name="Forme libre 72"/>
              <p:cNvSpPr>
                <a:spLocks/>
              </p:cNvSpPr>
              <p:nvPr/>
            </p:nvSpPr>
            <p:spPr bwMode="auto">
              <a:xfrm>
                <a:off x="2719388" y="3248025"/>
                <a:ext cx="228600" cy="863600"/>
              </a:xfrm>
              <a:custGeom>
                <a:avLst/>
                <a:gdLst>
                  <a:gd name="T0" fmla="*/ 114120 w 635"/>
                  <a:gd name="T1" fmla="*/ 0 h 2401"/>
                  <a:gd name="T2" fmla="*/ 0 w 635"/>
                  <a:gd name="T3" fmla="*/ 432000 h 2401"/>
                  <a:gd name="T4" fmla="*/ 114120 w 635"/>
                  <a:gd name="T5" fmla="*/ 864000 h 2401"/>
                  <a:gd name="T6" fmla="*/ 228240 w 635"/>
                  <a:gd name="T7" fmla="*/ 432000 h 2401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635"/>
                  <a:gd name="T13" fmla="*/ 0 h 2401"/>
                  <a:gd name="T14" fmla="*/ 635 w 635"/>
                  <a:gd name="T15" fmla="*/ 2401 h 240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5" h="2401" fill="none">
                    <a:moveTo>
                      <a:pt x="258" y="0"/>
                    </a:moveTo>
                    <a:lnTo>
                      <a:pt x="291" y="104"/>
                    </a:lnTo>
                    <a:lnTo>
                      <a:pt x="487" y="235"/>
                    </a:lnTo>
                    <a:lnTo>
                      <a:pt x="586" y="462"/>
                    </a:lnTo>
                    <a:lnTo>
                      <a:pt x="574" y="572"/>
                    </a:lnTo>
                    <a:lnTo>
                      <a:pt x="635" y="753"/>
                    </a:lnTo>
                    <a:lnTo>
                      <a:pt x="381" y="985"/>
                    </a:lnTo>
                    <a:lnTo>
                      <a:pt x="503" y="1133"/>
                    </a:lnTo>
                    <a:lnTo>
                      <a:pt x="535" y="1286"/>
                    </a:lnTo>
                    <a:lnTo>
                      <a:pt x="487" y="1350"/>
                    </a:lnTo>
                    <a:lnTo>
                      <a:pt x="542" y="1727"/>
                    </a:lnTo>
                    <a:lnTo>
                      <a:pt x="374" y="1674"/>
                    </a:lnTo>
                    <a:lnTo>
                      <a:pt x="355" y="1766"/>
                    </a:lnTo>
                    <a:lnTo>
                      <a:pt x="150" y="2024"/>
                    </a:lnTo>
                    <a:lnTo>
                      <a:pt x="200" y="2084"/>
                    </a:lnTo>
                    <a:lnTo>
                      <a:pt x="136" y="2136"/>
                    </a:lnTo>
                    <a:lnTo>
                      <a:pt x="129" y="2226"/>
                    </a:lnTo>
                    <a:lnTo>
                      <a:pt x="46" y="2258"/>
                    </a:lnTo>
                    <a:lnTo>
                      <a:pt x="87" y="2348"/>
                    </a:lnTo>
                    <a:lnTo>
                      <a:pt x="0" y="2401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Forme libre 73"/>
              <p:cNvSpPr>
                <a:spLocks/>
              </p:cNvSpPr>
              <p:nvPr/>
            </p:nvSpPr>
            <p:spPr bwMode="auto">
              <a:xfrm>
                <a:off x="3927475" y="4418013"/>
                <a:ext cx="82550" cy="73025"/>
              </a:xfrm>
              <a:custGeom>
                <a:avLst/>
                <a:gdLst>
                  <a:gd name="T0" fmla="*/ 40860 w 228"/>
                  <a:gd name="T1" fmla="*/ 0 h 204"/>
                  <a:gd name="T2" fmla="*/ 0 w 228"/>
                  <a:gd name="T3" fmla="*/ 36540 h 204"/>
                  <a:gd name="T4" fmla="*/ 40860 w 228"/>
                  <a:gd name="T5" fmla="*/ 73080 h 204"/>
                  <a:gd name="T6" fmla="*/ 81720 w 228"/>
                  <a:gd name="T7" fmla="*/ 36540 h 204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28"/>
                  <a:gd name="T13" fmla="*/ 0 h 204"/>
                  <a:gd name="T14" fmla="*/ 228 w 228"/>
                  <a:gd name="T15" fmla="*/ 204 h 2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8" h="204">
                    <a:moveTo>
                      <a:pt x="106" y="0"/>
                    </a:moveTo>
                    <a:lnTo>
                      <a:pt x="228" y="74"/>
                    </a:lnTo>
                    <a:lnTo>
                      <a:pt x="162" y="171"/>
                    </a:lnTo>
                    <a:lnTo>
                      <a:pt x="53" y="204"/>
                    </a:lnTo>
                    <a:lnTo>
                      <a:pt x="0" y="144"/>
                    </a:lnTo>
                    <a:lnTo>
                      <a:pt x="35" y="62"/>
                    </a:lnTo>
                    <a:lnTo>
                      <a:pt x="10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Forme libre 74"/>
              <p:cNvSpPr>
                <a:spLocks/>
              </p:cNvSpPr>
              <p:nvPr/>
            </p:nvSpPr>
            <p:spPr bwMode="auto">
              <a:xfrm>
                <a:off x="3663950" y="4519613"/>
                <a:ext cx="257175" cy="488950"/>
              </a:xfrm>
              <a:custGeom>
                <a:avLst/>
                <a:gdLst>
                  <a:gd name="T0" fmla="*/ 128160 w 713"/>
                  <a:gd name="T1" fmla="*/ 0 h 1360"/>
                  <a:gd name="T2" fmla="*/ 0 w 713"/>
                  <a:gd name="T3" fmla="*/ 244620 h 1360"/>
                  <a:gd name="T4" fmla="*/ 128160 w 713"/>
                  <a:gd name="T5" fmla="*/ 489240 h 1360"/>
                  <a:gd name="T6" fmla="*/ 256320 w 713"/>
                  <a:gd name="T7" fmla="*/ 244620 h 136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713"/>
                  <a:gd name="T13" fmla="*/ 0 h 1360"/>
                  <a:gd name="T14" fmla="*/ 713 w 713"/>
                  <a:gd name="T15" fmla="*/ 1360 h 13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13" h="1360" fill="none">
                    <a:moveTo>
                      <a:pt x="466" y="0"/>
                    </a:moveTo>
                    <a:lnTo>
                      <a:pt x="535" y="120"/>
                    </a:lnTo>
                    <a:lnTo>
                      <a:pt x="542" y="268"/>
                    </a:lnTo>
                    <a:lnTo>
                      <a:pt x="713" y="441"/>
                    </a:lnTo>
                    <a:lnTo>
                      <a:pt x="483" y="686"/>
                    </a:lnTo>
                    <a:lnTo>
                      <a:pt x="432" y="972"/>
                    </a:lnTo>
                    <a:lnTo>
                      <a:pt x="342" y="949"/>
                    </a:lnTo>
                    <a:lnTo>
                      <a:pt x="229" y="1079"/>
                    </a:lnTo>
                    <a:lnTo>
                      <a:pt x="256" y="1150"/>
                    </a:lnTo>
                    <a:lnTo>
                      <a:pt x="101" y="1196"/>
                    </a:lnTo>
                    <a:lnTo>
                      <a:pt x="0" y="136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" name="Forme libre 75"/>
              <p:cNvSpPr>
                <a:spLocks/>
              </p:cNvSpPr>
              <p:nvPr/>
            </p:nvSpPr>
            <p:spPr bwMode="auto">
              <a:xfrm>
                <a:off x="4000500" y="4957763"/>
                <a:ext cx="96838" cy="73025"/>
              </a:xfrm>
              <a:custGeom>
                <a:avLst/>
                <a:gdLst>
                  <a:gd name="T0" fmla="*/ 48240 w 269"/>
                  <a:gd name="T1" fmla="*/ 0 h 205"/>
                  <a:gd name="T2" fmla="*/ 0 w 269"/>
                  <a:gd name="T3" fmla="*/ 36720 h 205"/>
                  <a:gd name="T4" fmla="*/ 48240 w 269"/>
                  <a:gd name="T5" fmla="*/ 73440 h 205"/>
                  <a:gd name="T6" fmla="*/ 96480 w 269"/>
                  <a:gd name="T7" fmla="*/ 36720 h 20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69"/>
                  <a:gd name="T13" fmla="*/ 0 h 205"/>
                  <a:gd name="T14" fmla="*/ 269 w 269"/>
                  <a:gd name="T15" fmla="*/ 205 h 20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9" h="205">
                    <a:moveTo>
                      <a:pt x="15" y="0"/>
                    </a:moveTo>
                    <a:lnTo>
                      <a:pt x="125" y="0"/>
                    </a:lnTo>
                    <a:lnTo>
                      <a:pt x="181" y="110"/>
                    </a:lnTo>
                    <a:lnTo>
                      <a:pt x="269" y="73"/>
                    </a:lnTo>
                    <a:lnTo>
                      <a:pt x="211" y="175"/>
                    </a:lnTo>
                    <a:lnTo>
                      <a:pt x="125" y="205"/>
                    </a:lnTo>
                    <a:lnTo>
                      <a:pt x="0" y="88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360" tIns="9360" rIns="9360" bIns="936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Forme libre 1"/>
              <p:cNvSpPr>
                <a:spLocks/>
              </p:cNvSpPr>
              <p:nvPr/>
            </p:nvSpPr>
            <p:spPr bwMode="auto">
              <a:xfrm>
                <a:off x="0" y="1703388"/>
                <a:ext cx="1482725" cy="868362"/>
              </a:xfrm>
              <a:custGeom>
                <a:avLst/>
                <a:gdLst>
                  <a:gd name="T0" fmla="*/ 741420 w 4120"/>
                  <a:gd name="T1" fmla="*/ 0 h 2413"/>
                  <a:gd name="T2" fmla="*/ 0 w 4120"/>
                  <a:gd name="T3" fmla="*/ 434160 h 2413"/>
                  <a:gd name="T4" fmla="*/ 741420 w 4120"/>
                  <a:gd name="T5" fmla="*/ 868319 h 2413"/>
                  <a:gd name="T6" fmla="*/ 1482840 w 4120"/>
                  <a:gd name="T7" fmla="*/ 434160 h 2413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4120"/>
                  <a:gd name="T13" fmla="*/ 0 h 2413"/>
                  <a:gd name="T14" fmla="*/ 4120 w 4120"/>
                  <a:gd name="T15" fmla="*/ 2413 h 2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20" h="2413">
                    <a:moveTo>
                      <a:pt x="2719" y="409"/>
                    </a:moveTo>
                    <a:lnTo>
                      <a:pt x="2622" y="416"/>
                    </a:lnTo>
                    <a:lnTo>
                      <a:pt x="2333" y="658"/>
                    </a:lnTo>
                    <a:lnTo>
                      <a:pt x="2308" y="559"/>
                    </a:lnTo>
                    <a:lnTo>
                      <a:pt x="2199" y="487"/>
                    </a:lnTo>
                    <a:lnTo>
                      <a:pt x="2197" y="404"/>
                    </a:lnTo>
                    <a:lnTo>
                      <a:pt x="2073" y="190"/>
                    </a:lnTo>
                    <a:lnTo>
                      <a:pt x="1996" y="174"/>
                    </a:lnTo>
                    <a:lnTo>
                      <a:pt x="2012" y="97"/>
                    </a:lnTo>
                    <a:lnTo>
                      <a:pt x="1930" y="107"/>
                    </a:lnTo>
                    <a:lnTo>
                      <a:pt x="1886" y="189"/>
                    </a:lnTo>
                    <a:lnTo>
                      <a:pt x="1922" y="10"/>
                    </a:lnTo>
                    <a:lnTo>
                      <a:pt x="1795" y="97"/>
                    </a:lnTo>
                    <a:lnTo>
                      <a:pt x="1779" y="0"/>
                    </a:lnTo>
                    <a:lnTo>
                      <a:pt x="1541" y="99"/>
                    </a:lnTo>
                    <a:lnTo>
                      <a:pt x="1500" y="33"/>
                    </a:lnTo>
                    <a:lnTo>
                      <a:pt x="1378" y="132"/>
                    </a:lnTo>
                    <a:lnTo>
                      <a:pt x="1371" y="300"/>
                    </a:lnTo>
                    <a:lnTo>
                      <a:pt x="1281" y="310"/>
                    </a:lnTo>
                    <a:lnTo>
                      <a:pt x="1149" y="231"/>
                    </a:lnTo>
                    <a:lnTo>
                      <a:pt x="1073" y="247"/>
                    </a:lnTo>
                    <a:lnTo>
                      <a:pt x="1057" y="340"/>
                    </a:lnTo>
                    <a:lnTo>
                      <a:pt x="997" y="266"/>
                    </a:lnTo>
                    <a:lnTo>
                      <a:pt x="953" y="354"/>
                    </a:lnTo>
                    <a:lnTo>
                      <a:pt x="951" y="178"/>
                    </a:lnTo>
                    <a:lnTo>
                      <a:pt x="561" y="293"/>
                    </a:lnTo>
                    <a:lnTo>
                      <a:pt x="521" y="224"/>
                    </a:lnTo>
                    <a:lnTo>
                      <a:pt x="246" y="372"/>
                    </a:lnTo>
                    <a:lnTo>
                      <a:pt x="316" y="409"/>
                    </a:lnTo>
                    <a:lnTo>
                      <a:pt x="90" y="386"/>
                    </a:lnTo>
                    <a:lnTo>
                      <a:pt x="39" y="450"/>
                    </a:lnTo>
                    <a:lnTo>
                      <a:pt x="0" y="693"/>
                    </a:lnTo>
                    <a:lnTo>
                      <a:pt x="48" y="755"/>
                    </a:lnTo>
                    <a:lnTo>
                      <a:pt x="122" y="725"/>
                    </a:lnTo>
                    <a:lnTo>
                      <a:pt x="195" y="757"/>
                    </a:lnTo>
                    <a:lnTo>
                      <a:pt x="524" y="658"/>
                    </a:lnTo>
                    <a:lnTo>
                      <a:pt x="424" y="705"/>
                    </a:lnTo>
                    <a:lnTo>
                      <a:pt x="410" y="797"/>
                    </a:lnTo>
                    <a:lnTo>
                      <a:pt x="570" y="758"/>
                    </a:lnTo>
                    <a:lnTo>
                      <a:pt x="558" y="836"/>
                    </a:lnTo>
                    <a:lnTo>
                      <a:pt x="637" y="871"/>
                    </a:lnTo>
                    <a:lnTo>
                      <a:pt x="553" y="889"/>
                    </a:lnTo>
                    <a:lnTo>
                      <a:pt x="724" y="959"/>
                    </a:lnTo>
                    <a:lnTo>
                      <a:pt x="563" y="922"/>
                    </a:lnTo>
                    <a:lnTo>
                      <a:pt x="526" y="854"/>
                    </a:lnTo>
                    <a:lnTo>
                      <a:pt x="426" y="882"/>
                    </a:lnTo>
                    <a:lnTo>
                      <a:pt x="269" y="852"/>
                    </a:lnTo>
                    <a:lnTo>
                      <a:pt x="223" y="787"/>
                    </a:lnTo>
                    <a:lnTo>
                      <a:pt x="180" y="885"/>
                    </a:lnTo>
                    <a:lnTo>
                      <a:pt x="247" y="1026"/>
                    </a:lnTo>
                    <a:lnTo>
                      <a:pt x="293" y="952"/>
                    </a:lnTo>
                    <a:lnTo>
                      <a:pt x="369" y="958"/>
                    </a:lnTo>
                    <a:lnTo>
                      <a:pt x="516" y="1044"/>
                    </a:lnTo>
                    <a:lnTo>
                      <a:pt x="539" y="1131"/>
                    </a:lnTo>
                    <a:lnTo>
                      <a:pt x="496" y="1198"/>
                    </a:lnTo>
                    <a:lnTo>
                      <a:pt x="431" y="1162"/>
                    </a:lnTo>
                    <a:lnTo>
                      <a:pt x="90" y="1196"/>
                    </a:lnTo>
                    <a:lnTo>
                      <a:pt x="48" y="1263"/>
                    </a:lnTo>
                    <a:lnTo>
                      <a:pt x="306" y="1360"/>
                    </a:lnTo>
                    <a:lnTo>
                      <a:pt x="406" y="1527"/>
                    </a:lnTo>
                    <a:lnTo>
                      <a:pt x="378" y="1676"/>
                    </a:lnTo>
                    <a:lnTo>
                      <a:pt x="576" y="1693"/>
                    </a:lnTo>
                    <a:lnTo>
                      <a:pt x="674" y="1580"/>
                    </a:lnTo>
                    <a:lnTo>
                      <a:pt x="674" y="1570"/>
                    </a:lnTo>
                    <a:lnTo>
                      <a:pt x="674" y="1568"/>
                    </a:lnTo>
                    <a:lnTo>
                      <a:pt x="653" y="1490"/>
                    </a:lnTo>
                    <a:lnTo>
                      <a:pt x="681" y="1487"/>
                    </a:lnTo>
                    <a:lnTo>
                      <a:pt x="690" y="1402"/>
                    </a:lnTo>
                    <a:lnTo>
                      <a:pt x="729" y="1480"/>
                    </a:lnTo>
                    <a:lnTo>
                      <a:pt x="681" y="1487"/>
                    </a:lnTo>
                    <a:lnTo>
                      <a:pt x="674" y="1570"/>
                    </a:lnTo>
                    <a:lnTo>
                      <a:pt x="756" y="1623"/>
                    </a:lnTo>
                    <a:lnTo>
                      <a:pt x="877" y="1579"/>
                    </a:lnTo>
                    <a:lnTo>
                      <a:pt x="1006" y="1737"/>
                    </a:lnTo>
                    <a:lnTo>
                      <a:pt x="1082" y="1721"/>
                    </a:lnTo>
                    <a:lnTo>
                      <a:pt x="1082" y="1644"/>
                    </a:lnTo>
                    <a:lnTo>
                      <a:pt x="1092" y="1721"/>
                    </a:lnTo>
                    <a:lnTo>
                      <a:pt x="1163" y="1697"/>
                    </a:lnTo>
                    <a:lnTo>
                      <a:pt x="1145" y="1771"/>
                    </a:lnTo>
                    <a:lnTo>
                      <a:pt x="1223" y="1790"/>
                    </a:lnTo>
                    <a:lnTo>
                      <a:pt x="1325" y="1748"/>
                    </a:lnTo>
                    <a:lnTo>
                      <a:pt x="1332" y="1667"/>
                    </a:lnTo>
                    <a:lnTo>
                      <a:pt x="1350" y="1875"/>
                    </a:lnTo>
                    <a:lnTo>
                      <a:pt x="1419" y="1916"/>
                    </a:lnTo>
                    <a:lnTo>
                      <a:pt x="1491" y="1880"/>
                    </a:lnTo>
                    <a:lnTo>
                      <a:pt x="1479" y="1721"/>
                    </a:lnTo>
                    <a:lnTo>
                      <a:pt x="1495" y="1803"/>
                    </a:lnTo>
                    <a:lnTo>
                      <a:pt x="1576" y="1818"/>
                    </a:lnTo>
                    <a:lnTo>
                      <a:pt x="1518" y="1877"/>
                    </a:lnTo>
                    <a:lnTo>
                      <a:pt x="1556" y="1947"/>
                    </a:lnTo>
                    <a:lnTo>
                      <a:pt x="1655" y="1990"/>
                    </a:lnTo>
                    <a:lnTo>
                      <a:pt x="1729" y="1956"/>
                    </a:lnTo>
                    <a:lnTo>
                      <a:pt x="1662" y="1991"/>
                    </a:lnTo>
                    <a:lnTo>
                      <a:pt x="1669" y="2065"/>
                    </a:lnTo>
                    <a:lnTo>
                      <a:pt x="1728" y="2141"/>
                    </a:lnTo>
                    <a:lnTo>
                      <a:pt x="1706" y="2242"/>
                    </a:lnTo>
                    <a:lnTo>
                      <a:pt x="1765" y="2305"/>
                    </a:lnTo>
                    <a:lnTo>
                      <a:pt x="1731" y="2228"/>
                    </a:lnTo>
                    <a:lnTo>
                      <a:pt x="1807" y="2164"/>
                    </a:lnTo>
                    <a:lnTo>
                      <a:pt x="1892" y="2141"/>
                    </a:lnTo>
                    <a:lnTo>
                      <a:pt x="1957" y="2192"/>
                    </a:lnTo>
                    <a:lnTo>
                      <a:pt x="1923" y="2032"/>
                    </a:lnTo>
                    <a:lnTo>
                      <a:pt x="2008" y="2164"/>
                    </a:lnTo>
                    <a:lnTo>
                      <a:pt x="2049" y="2095"/>
                    </a:lnTo>
                    <a:lnTo>
                      <a:pt x="2147" y="2113"/>
                    </a:lnTo>
                    <a:lnTo>
                      <a:pt x="2204" y="2177"/>
                    </a:lnTo>
                    <a:lnTo>
                      <a:pt x="2151" y="2244"/>
                    </a:lnTo>
                    <a:lnTo>
                      <a:pt x="1982" y="2222"/>
                    </a:lnTo>
                    <a:lnTo>
                      <a:pt x="2110" y="2325"/>
                    </a:lnTo>
                    <a:lnTo>
                      <a:pt x="2446" y="2297"/>
                    </a:lnTo>
                    <a:lnTo>
                      <a:pt x="2520" y="2339"/>
                    </a:lnTo>
                    <a:lnTo>
                      <a:pt x="2439" y="2344"/>
                    </a:lnTo>
                    <a:lnTo>
                      <a:pt x="2479" y="2413"/>
                    </a:lnTo>
                    <a:lnTo>
                      <a:pt x="2481" y="2413"/>
                    </a:lnTo>
                    <a:lnTo>
                      <a:pt x="2885" y="2295"/>
                    </a:lnTo>
                    <a:lnTo>
                      <a:pt x="2897" y="2132"/>
                    </a:lnTo>
                    <a:lnTo>
                      <a:pt x="3037" y="2041"/>
                    </a:lnTo>
                    <a:lnTo>
                      <a:pt x="3393" y="2028"/>
                    </a:lnTo>
                    <a:lnTo>
                      <a:pt x="3437" y="1953"/>
                    </a:lnTo>
                    <a:lnTo>
                      <a:pt x="3679" y="1847"/>
                    </a:lnTo>
                    <a:lnTo>
                      <a:pt x="3864" y="1940"/>
                    </a:lnTo>
                    <a:lnTo>
                      <a:pt x="3875" y="1886"/>
                    </a:lnTo>
                    <a:lnTo>
                      <a:pt x="3972" y="1651"/>
                    </a:lnTo>
                    <a:lnTo>
                      <a:pt x="4120" y="1591"/>
                    </a:lnTo>
                    <a:lnTo>
                      <a:pt x="4069" y="1123"/>
                    </a:lnTo>
                    <a:lnTo>
                      <a:pt x="4109" y="1060"/>
                    </a:lnTo>
                    <a:lnTo>
                      <a:pt x="4111" y="732"/>
                    </a:lnTo>
                    <a:lnTo>
                      <a:pt x="3963" y="670"/>
                    </a:lnTo>
                    <a:lnTo>
                      <a:pt x="3770" y="799"/>
                    </a:lnTo>
                    <a:lnTo>
                      <a:pt x="3700" y="774"/>
                    </a:lnTo>
                    <a:lnTo>
                      <a:pt x="3571" y="515"/>
                    </a:lnTo>
                    <a:lnTo>
                      <a:pt x="3569" y="515"/>
                    </a:lnTo>
                    <a:lnTo>
                      <a:pt x="3568" y="511"/>
                    </a:lnTo>
                    <a:lnTo>
                      <a:pt x="3273" y="513"/>
                    </a:lnTo>
                    <a:lnTo>
                      <a:pt x="3282" y="360"/>
                    </a:lnTo>
                    <a:lnTo>
                      <a:pt x="3192" y="379"/>
                    </a:lnTo>
                    <a:lnTo>
                      <a:pt x="3086" y="483"/>
                    </a:lnTo>
                    <a:lnTo>
                      <a:pt x="3155" y="635"/>
                    </a:lnTo>
                    <a:lnTo>
                      <a:pt x="3091" y="585"/>
                    </a:lnTo>
                    <a:lnTo>
                      <a:pt x="3045" y="464"/>
                    </a:lnTo>
                    <a:lnTo>
                      <a:pt x="2968" y="464"/>
                    </a:lnTo>
                    <a:lnTo>
                      <a:pt x="2968" y="515"/>
                    </a:lnTo>
                    <a:lnTo>
                      <a:pt x="2857" y="524"/>
                    </a:lnTo>
                    <a:lnTo>
                      <a:pt x="2830" y="441"/>
                    </a:lnTo>
                    <a:lnTo>
                      <a:pt x="2747" y="478"/>
                    </a:lnTo>
                    <a:lnTo>
                      <a:pt x="2719" y="409"/>
                    </a:lnTo>
                    <a:close/>
                    <a:moveTo>
                      <a:pt x="3843" y="1813"/>
                    </a:moveTo>
                    <a:lnTo>
                      <a:pt x="3832" y="1869"/>
                    </a:lnTo>
                    <a:lnTo>
                      <a:pt x="3818" y="1862"/>
                    </a:lnTo>
                    <a:lnTo>
                      <a:pt x="3843" y="181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Forme libre 2"/>
              <p:cNvSpPr>
                <a:spLocks/>
              </p:cNvSpPr>
              <p:nvPr/>
            </p:nvSpPr>
            <p:spPr bwMode="auto">
              <a:xfrm>
                <a:off x="563563" y="2601913"/>
                <a:ext cx="76200" cy="44450"/>
              </a:xfrm>
              <a:custGeom>
                <a:avLst/>
                <a:gdLst>
                  <a:gd name="T0" fmla="*/ 38340 w 214"/>
                  <a:gd name="T1" fmla="*/ 0 h 125"/>
                  <a:gd name="T2" fmla="*/ 0 w 214"/>
                  <a:gd name="T3" fmla="*/ 22320 h 125"/>
                  <a:gd name="T4" fmla="*/ 38340 w 214"/>
                  <a:gd name="T5" fmla="*/ 44640 h 125"/>
                  <a:gd name="T6" fmla="*/ 76680 w 214"/>
                  <a:gd name="T7" fmla="*/ 22320 h 125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4"/>
                  <a:gd name="T13" fmla="*/ 0 h 125"/>
                  <a:gd name="T14" fmla="*/ 214 w 214"/>
                  <a:gd name="T15" fmla="*/ 125 h 1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4" h="125">
                    <a:moveTo>
                      <a:pt x="214" y="92"/>
                    </a:moveTo>
                    <a:lnTo>
                      <a:pt x="78" y="0"/>
                    </a:lnTo>
                    <a:lnTo>
                      <a:pt x="0" y="11"/>
                    </a:lnTo>
                    <a:lnTo>
                      <a:pt x="21" y="99"/>
                    </a:lnTo>
                    <a:lnTo>
                      <a:pt x="110" y="125"/>
                    </a:lnTo>
                    <a:lnTo>
                      <a:pt x="214" y="9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0000" tIns="45000" rIns="90000" bIns="4500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" name="Forme libre 22"/>
            <p:cNvSpPr>
              <a:spLocks/>
            </p:cNvSpPr>
            <p:nvPr/>
          </p:nvSpPr>
          <p:spPr bwMode="auto">
            <a:xfrm>
              <a:off x="2500202" y="2979458"/>
              <a:ext cx="1178814" cy="903541"/>
            </a:xfrm>
            <a:custGeom>
              <a:avLst/>
              <a:gdLst>
                <a:gd name="T0" fmla="*/ 867060 w 4818"/>
                <a:gd name="T1" fmla="*/ 0 h 3693"/>
                <a:gd name="T2" fmla="*/ 0 w 4818"/>
                <a:gd name="T3" fmla="*/ 664560 h 3693"/>
                <a:gd name="T4" fmla="*/ 867060 w 4818"/>
                <a:gd name="T5" fmla="*/ 1329120 h 3693"/>
                <a:gd name="T6" fmla="*/ 1734119 w 4818"/>
                <a:gd name="T7" fmla="*/ 664560 h 3693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4818"/>
                <a:gd name="T13" fmla="*/ 0 h 3693"/>
                <a:gd name="T14" fmla="*/ 4818 w 4818"/>
                <a:gd name="T15" fmla="*/ 3693 h 36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18" h="3693">
                  <a:moveTo>
                    <a:pt x="3602" y="534"/>
                  </a:moveTo>
                  <a:lnTo>
                    <a:pt x="3385" y="689"/>
                  </a:lnTo>
                  <a:lnTo>
                    <a:pt x="3385" y="691"/>
                  </a:lnTo>
                  <a:lnTo>
                    <a:pt x="3389" y="730"/>
                  </a:lnTo>
                  <a:lnTo>
                    <a:pt x="3329" y="818"/>
                  </a:lnTo>
                  <a:lnTo>
                    <a:pt x="3253" y="807"/>
                  </a:lnTo>
                  <a:lnTo>
                    <a:pt x="3196" y="873"/>
                  </a:lnTo>
                  <a:lnTo>
                    <a:pt x="3188" y="1097"/>
                  </a:lnTo>
                  <a:lnTo>
                    <a:pt x="3103" y="1125"/>
                  </a:lnTo>
                  <a:lnTo>
                    <a:pt x="3045" y="1076"/>
                  </a:lnTo>
                  <a:lnTo>
                    <a:pt x="2867" y="1181"/>
                  </a:lnTo>
                  <a:lnTo>
                    <a:pt x="2838" y="1247"/>
                  </a:lnTo>
                  <a:lnTo>
                    <a:pt x="2837" y="1248"/>
                  </a:lnTo>
                  <a:lnTo>
                    <a:pt x="2706" y="1301"/>
                  </a:lnTo>
                  <a:lnTo>
                    <a:pt x="2706" y="1224"/>
                  </a:lnTo>
                  <a:lnTo>
                    <a:pt x="2625" y="1181"/>
                  </a:lnTo>
                  <a:lnTo>
                    <a:pt x="2376" y="1128"/>
                  </a:lnTo>
                  <a:lnTo>
                    <a:pt x="2313" y="998"/>
                  </a:lnTo>
                  <a:lnTo>
                    <a:pt x="2390" y="933"/>
                  </a:lnTo>
                  <a:lnTo>
                    <a:pt x="2360" y="852"/>
                  </a:lnTo>
                  <a:lnTo>
                    <a:pt x="2314" y="790"/>
                  </a:lnTo>
                  <a:lnTo>
                    <a:pt x="2235" y="783"/>
                  </a:lnTo>
                  <a:lnTo>
                    <a:pt x="2244" y="703"/>
                  </a:lnTo>
                  <a:lnTo>
                    <a:pt x="2175" y="677"/>
                  </a:lnTo>
                  <a:lnTo>
                    <a:pt x="2159" y="601"/>
                  </a:lnTo>
                  <a:lnTo>
                    <a:pt x="1958" y="569"/>
                  </a:lnTo>
                  <a:lnTo>
                    <a:pt x="1831" y="677"/>
                  </a:lnTo>
                  <a:lnTo>
                    <a:pt x="1667" y="702"/>
                  </a:lnTo>
                  <a:lnTo>
                    <a:pt x="1609" y="755"/>
                  </a:lnTo>
                  <a:lnTo>
                    <a:pt x="1529" y="717"/>
                  </a:lnTo>
                  <a:lnTo>
                    <a:pt x="1189" y="760"/>
                  </a:lnTo>
                  <a:lnTo>
                    <a:pt x="1053" y="465"/>
                  </a:lnTo>
                  <a:lnTo>
                    <a:pt x="956" y="354"/>
                  </a:lnTo>
                  <a:lnTo>
                    <a:pt x="903" y="414"/>
                  </a:lnTo>
                  <a:lnTo>
                    <a:pt x="836" y="188"/>
                  </a:lnTo>
                  <a:lnTo>
                    <a:pt x="716" y="38"/>
                  </a:lnTo>
                  <a:lnTo>
                    <a:pt x="615" y="0"/>
                  </a:lnTo>
                  <a:lnTo>
                    <a:pt x="199" y="81"/>
                  </a:lnTo>
                  <a:lnTo>
                    <a:pt x="194" y="241"/>
                  </a:lnTo>
                  <a:lnTo>
                    <a:pt x="90" y="382"/>
                  </a:lnTo>
                  <a:lnTo>
                    <a:pt x="270" y="587"/>
                  </a:lnTo>
                  <a:lnTo>
                    <a:pt x="279" y="740"/>
                  </a:lnTo>
                  <a:lnTo>
                    <a:pt x="157" y="874"/>
                  </a:lnTo>
                  <a:lnTo>
                    <a:pt x="185" y="952"/>
                  </a:lnTo>
                  <a:lnTo>
                    <a:pt x="143" y="1014"/>
                  </a:lnTo>
                  <a:lnTo>
                    <a:pt x="0" y="1107"/>
                  </a:lnTo>
                  <a:lnTo>
                    <a:pt x="81" y="1181"/>
                  </a:lnTo>
                  <a:lnTo>
                    <a:pt x="141" y="1368"/>
                  </a:lnTo>
                  <a:lnTo>
                    <a:pt x="65" y="1386"/>
                  </a:lnTo>
                  <a:lnTo>
                    <a:pt x="26" y="1451"/>
                  </a:lnTo>
                  <a:lnTo>
                    <a:pt x="79" y="1628"/>
                  </a:lnTo>
                  <a:lnTo>
                    <a:pt x="33" y="1785"/>
                  </a:lnTo>
                  <a:lnTo>
                    <a:pt x="104" y="1841"/>
                  </a:lnTo>
                  <a:lnTo>
                    <a:pt x="190" y="2046"/>
                  </a:lnTo>
                  <a:lnTo>
                    <a:pt x="196" y="2205"/>
                  </a:lnTo>
                  <a:lnTo>
                    <a:pt x="257" y="2259"/>
                  </a:lnTo>
                  <a:lnTo>
                    <a:pt x="250" y="2418"/>
                  </a:lnTo>
                  <a:lnTo>
                    <a:pt x="213" y="2656"/>
                  </a:lnTo>
                  <a:lnTo>
                    <a:pt x="370" y="2827"/>
                  </a:lnTo>
                  <a:lnTo>
                    <a:pt x="543" y="2831"/>
                  </a:lnTo>
                  <a:lnTo>
                    <a:pt x="619" y="2787"/>
                  </a:lnTo>
                  <a:lnTo>
                    <a:pt x="737" y="2885"/>
                  </a:lnTo>
                  <a:lnTo>
                    <a:pt x="898" y="2723"/>
                  </a:lnTo>
                  <a:lnTo>
                    <a:pt x="1078" y="3088"/>
                  </a:lnTo>
                  <a:lnTo>
                    <a:pt x="1291" y="3168"/>
                  </a:lnTo>
                  <a:lnTo>
                    <a:pt x="1335" y="3229"/>
                  </a:lnTo>
                  <a:lnTo>
                    <a:pt x="1321" y="3379"/>
                  </a:lnTo>
                  <a:lnTo>
                    <a:pt x="1222" y="3506"/>
                  </a:lnTo>
                  <a:lnTo>
                    <a:pt x="1221" y="3588"/>
                  </a:lnTo>
                  <a:lnTo>
                    <a:pt x="1362" y="3676"/>
                  </a:lnTo>
                  <a:lnTo>
                    <a:pt x="1579" y="3635"/>
                  </a:lnTo>
                  <a:lnTo>
                    <a:pt x="1633" y="3693"/>
                  </a:lnTo>
                  <a:lnTo>
                    <a:pt x="1789" y="3588"/>
                  </a:lnTo>
                  <a:lnTo>
                    <a:pt x="1796" y="3508"/>
                  </a:lnTo>
                  <a:lnTo>
                    <a:pt x="1859" y="3457"/>
                  </a:lnTo>
                  <a:lnTo>
                    <a:pt x="1919" y="3505"/>
                  </a:lnTo>
                  <a:lnTo>
                    <a:pt x="1979" y="3457"/>
                  </a:lnTo>
                  <a:lnTo>
                    <a:pt x="2046" y="3503"/>
                  </a:lnTo>
                  <a:lnTo>
                    <a:pt x="2090" y="3439"/>
                  </a:lnTo>
                  <a:lnTo>
                    <a:pt x="2242" y="3646"/>
                  </a:lnTo>
                  <a:lnTo>
                    <a:pt x="2401" y="3081"/>
                  </a:lnTo>
                  <a:lnTo>
                    <a:pt x="2561" y="3122"/>
                  </a:lnTo>
                  <a:lnTo>
                    <a:pt x="2708" y="3088"/>
                  </a:lnTo>
                  <a:lnTo>
                    <a:pt x="2838" y="3175"/>
                  </a:lnTo>
                  <a:lnTo>
                    <a:pt x="2955" y="3381"/>
                  </a:lnTo>
                  <a:lnTo>
                    <a:pt x="3031" y="3383"/>
                  </a:lnTo>
                  <a:lnTo>
                    <a:pt x="3034" y="3466"/>
                  </a:lnTo>
                  <a:lnTo>
                    <a:pt x="3112" y="3459"/>
                  </a:lnTo>
                  <a:lnTo>
                    <a:pt x="3221" y="3342"/>
                  </a:lnTo>
                  <a:lnTo>
                    <a:pt x="3311" y="3386"/>
                  </a:lnTo>
                  <a:lnTo>
                    <a:pt x="3323" y="3461"/>
                  </a:lnTo>
                  <a:lnTo>
                    <a:pt x="3429" y="3455"/>
                  </a:lnTo>
                  <a:lnTo>
                    <a:pt x="3576" y="3367"/>
                  </a:lnTo>
                  <a:lnTo>
                    <a:pt x="3717" y="3191"/>
                  </a:lnTo>
                  <a:lnTo>
                    <a:pt x="3717" y="3189"/>
                  </a:lnTo>
                  <a:lnTo>
                    <a:pt x="3713" y="3187"/>
                  </a:lnTo>
                  <a:lnTo>
                    <a:pt x="3810" y="2863"/>
                  </a:lnTo>
                  <a:lnTo>
                    <a:pt x="4126" y="2570"/>
                  </a:lnTo>
                  <a:lnTo>
                    <a:pt x="4105" y="2309"/>
                  </a:lnTo>
                  <a:lnTo>
                    <a:pt x="4336" y="2148"/>
                  </a:lnTo>
                  <a:lnTo>
                    <a:pt x="4652" y="1756"/>
                  </a:lnTo>
                  <a:lnTo>
                    <a:pt x="4647" y="1681"/>
                  </a:lnTo>
                  <a:lnTo>
                    <a:pt x="4708" y="1622"/>
                  </a:lnTo>
                  <a:lnTo>
                    <a:pt x="4594" y="1525"/>
                  </a:lnTo>
                  <a:lnTo>
                    <a:pt x="4618" y="1446"/>
                  </a:lnTo>
                  <a:lnTo>
                    <a:pt x="4721" y="1331"/>
                  </a:lnTo>
                  <a:lnTo>
                    <a:pt x="4818" y="1319"/>
                  </a:lnTo>
                  <a:lnTo>
                    <a:pt x="4761" y="1181"/>
                  </a:lnTo>
                  <a:lnTo>
                    <a:pt x="4685" y="1183"/>
                  </a:lnTo>
                  <a:lnTo>
                    <a:pt x="4673" y="942"/>
                  </a:lnTo>
                  <a:lnTo>
                    <a:pt x="4470" y="807"/>
                  </a:lnTo>
                  <a:lnTo>
                    <a:pt x="4468" y="807"/>
                  </a:lnTo>
                  <a:lnTo>
                    <a:pt x="4444" y="823"/>
                  </a:lnTo>
                  <a:lnTo>
                    <a:pt x="4218" y="645"/>
                  </a:lnTo>
                  <a:lnTo>
                    <a:pt x="4080" y="705"/>
                  </a:lnTo>
                  <a:lnTo>
                    <a:pt x="3944" y="605"/>
                  </a:lnTo>
                  <a:lnTo>
                    <a:pt x="3793" y="649"/>
                  </a:lnTo>
                  <a:lnTo>
                    <a:pt x="3602" y="534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vert="horz" wrap="square" lIns="90000" tIns="45000" rIns="90000" bIns="45000" numCol="1" anchor="ctr" anchorCtr="1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Forme libre 22"/>
            <p:cNvSpPr>
              <a:spLocks/>
            </p:cNvSpPr>
            <p:nvPr/>
          </p:nvSpPr>
          <p:spPr bwMode="auto">
            <a:xfrm>
              <a:off x="2500202" y="2993107"/>
              <a:ext cx="1178814" cy="903541"/>
            </a:xfrm>
            <a:custGeom>
              <a:avLst/>
              <a:gdLst>
                <a:gd name="T0" fmla="*/ 867060 w 4818"/>
                <a:gd name="T1" fmla="*/ 0 h 3693"/>
                <a:gd name="T2" fmla="*/ 0 w 4818"/>
                <a:gd name="T3" fmla="*/ 664560 h 3693"/>
                <a:gd name="T4" fmla="*/ 867060 w 4818"/>
                <a:gd name="T5" fmla="*/ 1329120 h 3693"/>
                <a:gd name="T6" fmla="*/ 1734119 w 4818"/>
                <a:gd name="T7" fmla="*/ 664560 h 3693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4818"/>
                <a:gd name="T13" fmla="*/ 0 h 3693"/>
                <a:gd name="T14" fmla="*/ 4818 w 4818"/>
                <a:gd name="T15" fmla="*/ 3693 h 36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18" h="3693">
                  <a:moveTo>
                    <a:pt x="3602" y="534"/>
                  </a:moveTo>
                  <a:lnTo>
                    <a:pt x="3385" y="689"/>
                  </a:lnTo>
                  <a:lnTo>
                    <a:pt x="3385" y="691"/>
                  </a:lnTo>
                  <a:lnTo>
                    <a:pt x="3389" y="730"/>
                  </a:lnTo>
                  <a:lnTo>
                    <a:pt x="3329" y="818"/>
                  </a:lnTo>
                  <a:lnTo>
                    <a:pt x="3253" y="807"/>
                  </a:lnTo>
                  <a:lnTo>
                    <a:pt x="3196" y="873"/>
                  </a:lnTo>
                  <a:lnTo>
                    <a:pt x="3188" y="1097"/>
                  </a:lnTo>
                  <a:lnTo>
                    <a:pt x="3103" y="1125"/>
                  </a:lnTo>
                  <a:lnTo>
                    <a:pt x="3045" y="1076"/>
                  </a:lnTo>
                  <a:lnTo>
                    <a:pt x="2867" y="1181"/>
                  </a:lnTo>
                  <a:lnTo>
                    <a:pt x="2838" y="1247"/>
                  </a:lnTo>
                  <a:lnTo>
                    <a:pt x="2837" y="1248"/>
                  </a:lnTo>
                  <a:lnTo>
                    <a:pt x="2706" y="1301"/>
                  </a:lnTo>
                  <a:lnTo>
                    <a:pt x="2706" y="1224"/>
                  </a:lnTo>
                  <a:lnTo>
                    <a:pt x="2625" y="1181"/>
                  </a:lnTo>
                  <a:lnTo>
                    <a:pt x="2376" y="1128"/>
                  </a:lnTo>
                  <a:lnTo>
                    <a:pt x="2313" y="998"/>
                  </a:lnTo>
                  <a:lnTo>
                    <a:pt x="2390" y="933"/>
                  </a:lnTo>
                  <a:lnTo>
                    <a:pt x="2360" y="852"/>
                  </a:lnTo>
                  <a:lnTo>
                    <a:pt x="2314" y="790"/>
                  </a:lnTo>
                  <a:lnTo>
                    <a:pt x="2235" y="783"/>
                  </a:lnTo>
                  <a:lnTo>
                    <a:pt x="2244" y="703"/>
                  </a:lnTo>
                  <a:lnTo>
                    <a:pt x="2175" y="677"/>
                  </a:lnTo>
                  <a:lnTo>
                    <a:pt x="2159" y="601"/>
                  </a:lnTo>
                  <a:lnTo>
                    <a:pt x="1958" y="569"/>
                  </a:lnTo>
                  <a:lnTo>
                    <a:pt x="1831" y="677"/>
                  </a:lnTo>
                  <a:lnTo>
                    <a:pt x="1667" y="702"/>
                  </a:lnTo>
                  <a:lnTo>
                    <a:pt x="1609" y="755"/>
                  </a:lnTo>
                  <a:lnTo>
                    <a:pt x="1529" y="717"/>
                  </a:lnTo>
                  <a:lnTo>
                    <a:pt x="1189" y="760"/>
                  </a:lnTo>
                  <a:lnTo>
                    <a:pt x="1053" y="465"/>
                  </a:lnTo>
                  <a:lnTo>
                    <a:pt x="956" y="354"/>
                  </a:lnTo>
                  <a:lnTo>
                    <a:pt x="903" y="414"/>
                  </a:lnTo>
                  <a:lnTo>
                    <a:pt x="836" y="188"/>
                  </a:lnTo>
                  <a:lnTo>
                    <a:pt x="716" y="38"/>
                  </a:lnTo>
                  <a:lnTo>
                    <a:pt x="615" y="0"/>
                  </a:lnTo>
                  <a:lnTo>
                    <a:pt x="199" y="81"/>
                  </a:lnTo>
                  <a:lnTo>
                    <a:pt x="194" y="241"/>
                  </a:lnTo>
                  <a:lnTo>
                    <a:pt x="90" y="382"/>
                  </a:lnTo>
                  <a:lnTo>
                    <a:pt x="270" y="587"/>
                  </a:lnTo>
                  <a:lnTo>
                    <a:pt x="279" y="740"/>
                  </a:lnTo>
                  <a:lnTo>
                    <a:pt x="157" y="874"/>
                  </a:lnTo>
                  <a:lnTo>
                    <a:pt x="185" y="952"/>
                  </a:lnTo>
                  <a:lnTo>
                    <a:pt x="143" y="1014"/>
                  </a:lnTo>
                  <a:lnTo>
                    <a:pt x="0" y="1107"/>
                  </a:lnTo>
                  <a:lnTo>
                    <a:pt x="81" y="1181"/>
                  </a:lnTo>
                  <a:lnTo>
                    <a:pt x="141" y="1368"/>
                  </a:lnTo>
                  <a:lnTo>
                    <a:pt x="65" y="1386"/>
                  </a:lnTo>
                  <a:lnTo>
                    <a:pt x="26" y="1451"/>
                  </a:lnTo>
                  <a:lnTo>
                    <a:pt x="79" y="1628"/>
                  </a:lnTo>
                  <a:lnTo>
                    <a:pt x="33" y="1785"/>
                  </a:lnTo>
                  <a:lnTo>
                    <a:pt x="104" y="1841"/>
                  </a:lnTo>
                  <a:lnTo>
                    <a:pt x="190" y="2046"/>
                  </a:lnTo>
                  <a:lnTo>
                    <a:pt x="196" y="2205"/>
                  </a:lnTo>
                  <a:lnTo>
                    <a:pt x="257" y="2259"/>
                  </a:lnTo>
                  <a:lnTo>
                    <a:pt x="250" y="2418"/>
                  </a:lnTo>
                  <a:lnTo>
                    <a:pt x="213" y="2656"/>
                  </a:lnTo>
                  <a:lnTo>
                    <a:pt x="370" y="2827"/>
                  </a:lnTo>
                  <a:lnTo>
                    <a:pt x="543" y="2831"/>
                  </a:lnTo>
                  <a:lnTo>
                    <a:pt x="619" y="2787"/>
                  </a:lnTo>
                  <a:lnTo>
                    <a:pt x="737" y="2885"/>
                  </a:lnTo>
                  <a:lnTo>
                    <a:pt x="898" y="2723"/>
                  </a:lnTo>
                  <a:lnTo>
                    <a:pt x="1078" y="3088"/>
                  </a:lnTo>
                  <a:lnTo>
                    <a:pt x="1291" y="3168"/>
                  </a:lnTo>
                  <a:lnTo>
                    <a:pt x="1335" y="3229"/>
                  </a:lnTo>
                  <a:lnTo>
                    <a:pt x="1321" y="3379"/>
                  </a:lnTo>
                  <a:lnTo>
                    <a:pt x="1222" y="3506"/>
                  </a:lnTo>
                  <a:lnTo>
                    <a:pt x="1221" y="3588"/>
                  </a:lnTo>
                  <a:lnTo>
                    <a:pt x="1362" y="3676"/>
                  </a:lnTo>
                  <a:lnTo>
                    <a:pt x="1579" y="3635"/>
                  </a:lnTo>
                  <a:lnTo>
                    <a:pt x="1633" y="3693"/>
                  </a:lnTo>
                  <a:lnTo>
                    <a:pt x="1789" y="3588"/>
                  </a:lnTo>
                  <a:lnTo>
                    <a:pt x="1796" y="3508"/>
                  </a:lnTo>
                  <a:lnTo>
                    <a:pt x="1859" y="3457"/>
                  </a:lnTo>
                  <a:lnTo>
                    <a:pt x="1919" y="3505"/>
                  </a:lnTo>
                  <a:lnTo>
                    <a:pt x="1979" y="3457"/>
                  </a:lnTo>
                  <a:lnTo>
                    <a:pt x="2046" y="3503"/>
                  </a:lnTo>
                  <a:lnTo>
                    <a:pt x="2090" y="3439"/>
                  </a:lnTo>
                  <a:lnTo>
                    <a:pt x="2242" y="3646"/>
                  </a:lnTo>
                  <a:lnTo>
                    <a:pt x="2401" y="3081"/>
                  </a:lnTo>
                  <a:lnTo>
                    <a:pt x="2561" y="3122"/>
                  </a:lnTo>
                  <a:lnTo>
                    <a:pt x="2708" y="3088"/>
                  </a:lnTo>
                  <a:lnTo>
                    <a:pt x="2838" y="3175"/>
                  </a:lnTo>
                  <a:lnTo>
                    <a:pt x="2955" y="3381"/>
                  </a:lnTo>
                  <a:lnTo>
                    <a:pt x="3031" y="3383"/>
                  </a:lnTo>
                  <a:lnTo>
                    <a:pt x="3034" y="3466"/>
                  </a:lnTo>
                  <a:lnTo>
                    <a:pt x="3112" y="3459"/>
                  </a:lnTo>
                  <a:lnTo>
                    <a:pt x="3221" y="3342"/>
                  </a:lnTo>
                  <a:lnTo>
                    <a:pt x="3311" y="3386"/>
                  </a:lnTo>
                  <a:lnTo>
                    <a:pt x="3323" y="3461"/>
                  </a:lnTo>
                  <a:lnTo>
                    <a:pt x="3429" y="3455"/>
                  </a:lnTo>
                  <a:lnTo>
                    <a:pt x="3576" y="3367"/>
                  </a:lnTo>
                  <a:lnTo>
                    <a:pt x="3717" y="3191"/>
                  </a:lnTo>
                  <a:lnTo>
                    <a:pt x="3717" y="3189"/>
                  </a:lnTo>
                  <a:lnTo>
                    <a:pt x="3713" y="3187"/>
                  </a:lnTo>
                  <a:lnTo>
                    <a:pt x="3810" y="2863"/>
                  </a:lnTo>
                  <a:lnTo>
                    <a:pt x="4126" y="2570"/>
                  </a:lnTo>
                  <a:lnTo>
                    <a:pt x="4105" y="2309"/>
                  </a:lnTo>
                  <a:lnTo>
                    <a:pt x="4336" y="2148"/>
                  </a:lnTo>
                  <a:lnTo>
                    <a:pt x="4652" y="1756"/>
                  </a:lnTo>
                  <a:lnTo>
                    <a:pt x="4647" y="1681"/>
                  </a:lnTo>
                  <a:lnTo>
                    <a:pt x="4708" y="1622"/>
                  </a:lnTo>
                  <a:lnTo>
                    <a:pt x="4594" y="1525"/>
                  </a:lnTo>
                  <a:lnTo>
                    <a:pt x="4618" y="1446"/>
                  </a:lnTo>
                  <a:lnTo>
                    <a:pt x="4721" y="1331"/>
                  </a:lnTo>
                  <a:lnTo>
                    <a:pt x="4818" y="1319"/>
                  </a:lnTo>
                  <a:lnTo>
                    <a:pt x="4761" y="1181"/>
                  </a:lnTo>
                  <a:lnTo>
                    <a:pt x="4685" y="1183"/>
                  </a:lnTo>
                  <a:lnTo>
                    <a:pt x="4673" y="942"/>
                  </a:lnTo>
                  <a:lnTo>
                    <a:pt x="4470" y="807"/>
                  </a:lnTo>
                  <a:lnTo>
                    <a:pt x="4468" y="807"/>
                  </a:lnTo>
                  <a:lnTo>
                    <a:pt x="4444" y="823"/>
                  </a:lnTo>
                  <a:lnTo>
                    <a:pt x="4218" y="645"/>
                  </a:lnTo>
                  <a:lnTo>
                    <a:pt x="4080" y="705"/>
                  </a:lnTo>
                  <a:lnTo>
                    <a:pt x="3944" y="605"/>
                  </a:lnTo>
                  <a:lnTo>
                    <a:pt x="3793" y="649"/>
                  </a:lnTo>
                  <a:lnTo>
                    <a:pt x="3602" y="534"/>
                  </a:lnTo>
                  <a:close/>
                </a:path>
              </a:pathLst>
            </a:custGeom>
            <a:grpFill/>
            <a:ln w="31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vert="horz" wrap="square" lIns="90000" tIns="45000" rIns="90000" bIns="45000" numCol="1" anchor="ctr" anchorCtr="1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25" name="Picture 2" descr="C:\Users\Emilie.Droulers\Desktop\Marques Kampus\TNS\Logo\Kantar TNS Black\Kantar TNS noi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609" y="3265158"/>
            <a:ext cx="647120" cy="7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8" descr="Résultat de recherche d'images pour &quot;CIC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646" y="3566062"/>
            <a:ext cx="529686" cy="24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6" descr="credit-mutuel-4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387" y="3280199"/>
            <a:ext cx="383890" cy="311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Imag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317" y="4241952"/>
            <a:ext cx="440934" cy="31053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29" name="Picture 2" descr="Accueil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15"/>
          <a:stretch/>
        </p:blipFill>
        <p:spPr bwMode="auto">
          <a:xfrm>
            <a:off x="7788188" y="3648293"/>
            <a:ext cx="529490" cy="63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Image 1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9648" y="4261443"/>
            <a:ext cx="333036" cy="333036"/>
          </a:xfrm>
          <a:prstGeom prst="rect">
            <a:avLst/>
          </a:prstGeom>
        </p:spPr>
      </p:pic>
      <p:sp>
        <p:nvSpPr>
          <p:cNvPr id="131" name="Rectangle 130"/>
          <p:cNvSpPr/>
          <p:nvPr/>
        </p:nvSpPr>
        <p:spPr>
          <a:xfrm>
            <a:off x="2338123" y="3165779"/>
            <a:ext cx="25122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Net Promoter Score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Particuliers</a:t>
            </a:r>
          </a:p>
        </p:txBody>
      </p:sp>
      <p:sp>
        <p:nvSpPr>
          <p:cNvPr id="132" name="ZoneTexte 131"/>
          <p:cNvSpPr txBox="1"/>
          <p:nvPr/>
        </p:nvSpPr>
        <p:spPr>
          <a:xfrm>
            <a:off x="6134041" y="6188343"/>
            <a:ext cx="524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C00000"/>
                </a:solidFill>
              </a:rPr>
              <a:t>2021</a:t>
            </a:r>
          </a:p>
        </p:txBody>
      </p:sp>
      <p:sp>
        <p:nvSpPr>
          <p:cNvPr id="133" name="ZoneTexte 132"/>
          <p:cNvSpPr txBox="1"/>
          <p:nvPr/>
        </p:nvSpPr>
        <p:spPr>
          <a:xfrm>
            <a:off x="6300391" y="447013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B050"/>
                </a:solidFill>
              </a:rPr>
              <a:t>+1</a:t>
            </a:r>
          </a:p>
        </p:txBody>
      </p:sp>
    </p:spTree>
    <p:extLst>
      <p:ext uri="{BB962C8B-B14F-4D97-AF65-F5344CB8AC3E}">
        <p14:creationId xmlns:p14="http://schemas.microsoft.com/office/powerpoint/2010/main" val="166421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250"/>
                            </p:stCondLst>
                            <p:childTnLst>
                              <p:par>
                                <p:cTn id="70" presetID="0" presetClass="path" presetSubtype="0" ac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0.07534 -0.0669 C 0.10138 -0.0831 0.12465 -0.09514 0.15104 -0.11111 C 0.17309 -0.11921 0.18767 -0.1213 0.22135 -0.11852 " pathEditMode="relative" rAng="0" ptsTypes="AAAA">
                                      <p:cBhvr>
                                        <p:cTn id="71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9" y="-5995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mph" presetSubtype="2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0" presetID="3" presetClass="emph" presetSubtype="2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mph" presetSubtype="2" fill="hold" grpId="1" nodeType="withEffect">
                                  <p:stCondLst>
                                    <p:cond delay="24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0" presetID="3" presetClass="emph" presetSubtype="2" fill="hold" grpId="1" nodeType="withEffect">
                                  <p:stCondLst>
                                    <p:cond delay="25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50"/>
                            </p:stCondLst>
                            <p:childTnLst>
                              <p:par>
                                <p:cTn id="10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35 -0.11852 L 0.22135 -0.11829 C 0.22309 -0.12106 0.22482 -0.12384 0.22691 -0.12616 C 0.22864 -0.12801 0.23073 -0.1294 0.23263 -0.13125 C 0.23385 -0.13241 0.23507 -0.1338 0.23628 -0.13495 C 0.23819 -0.1368 0.24045 -0.13796 0.24201 -0.14005 C 0.24566 -0.14491 0.24375 -0.14282 0.24757 -0.1463 C 0.25 -0.15579 0.24687 -0.14421 0.25052 -0.15393 C 0.25225 -0.1588 0.25052 -0.15694 0.25225 -0.16273 C 0.25277 -0.16412 0.25364 -0.16528 0.25416 -0.16643 C 0.25538 -0.17569 0.25642 -0.18241 0.25607 -0.19282 C 0.2559 -0.19768 0.25468 -0.20208 0.25416 -0.20671 C 0.25416 -0.20764 0.25416 -0.20833 0.25416 -0.20926 L 0.25329 -0.21042 " pathEditMode="relative" rAng="0" ptsTypes="AAAAAAAAAAAAAA">
                                      <p:cBhvr>
                                        <p:cTn id="10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" y="-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550"/>
                            </p:stCondLst>
                            <p:childTnLst>
                              <p:par>
                                <p:cTn id="10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7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300"/>
                            </p:stCondLst>
                            <p:childTnLst>
                              <p:par>
                                <p:cTn id="113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17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1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1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1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1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/>
      <p:bldP spid="27" grpId="0"/>
      <p:bldP spid="28" grpId="0"/>
      <p:bldP spid="29" grpId="0"/>
      <p:bldP spid="33" grpId="0" animBg="1"/>
      <p:bldP spid="35" grpId="0"/>
      <p:bldP spid="35" grpId="1"/>
      <p:bldP spid="36" grpId="0"/>
      <p:bldP spid="36" grpId="1"/>
      <p:bldP spid="37" grpId="0"/>
      <p:bldP spid="37" grpId="1"/>
      <p:bldP spid="38" grpId="0"/>
      <p:bldP spid="44" grpId="0"/>
      <p:bldP spid="44" grpId="1"/>
      <p:bldP spid="45" grpId="0"/>
      <p:bldP spid="45" grpId="1"/>
      <p:bldP spid="46" grpId="0"/>
      <p:bldP spid="46" grpId="1"/>
      <p:bldP spid="47" grpId="0"/>
      <p:bldP spid="132" grpId="0"/>
      <p:bldP spid="1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contenu 1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Nos clients nous indiquent que la joignabilité reste encore un point de progression fort</a:t>
            </a:r>
          </a:p>
          <a:p>
            <a:pPr lvl="1"/>
            <a:r>
              <a:rPr lang="fr-FR" sz="1600" dirty="0"/>
              <a:t>63% de clients </a:t>
            </a:r>
            <a:r>
              <a:rPr lang="fr-FR" sz="1600" dirty="0" smtClean="0"/>
              <a:t>satisfaits, </a:t>
            </a:r>
            <a:r>
              <a:rPr lang="fr-FR" sz="1600" dirty="0"/>
              <a:t>pour un objectif dans la Part Variable supérieur à 70%</a:t>
            </a:r>
          </a:p>
          <a:p>
            <a:r>
              <a:rPr lang="fr-FR" dirty="0"/>
              <a:t>Pour vous accompagner dans cette progression, deux projets structurants ont été lancés </a:t>
            </a:r>
            <a:r>
              <a:rPr lang="fr-FR" dirty="0" smtClean="0"/>
              <a:t>:</a:t>
            </a:r>
            <a:endParaRPr lang="fr-FR" dirty="0"/>
          </a:p>
          <a:p>
            <a:pPr lvl="1"/>
            <a:r>
              <a:rPr lang="fr-FR" sz="1600" b="1" dirty="0"/>
              <a:t>L’amélioration des parcours téléphoniques </a:t>
            </a:r>
            <a:r>
              <a:rPr lang="fr-FR" sz="1600" dirty="0"/>
              <a:t>avec un pilote en cours sur 15 agences</a:t>
            </a:r>
          </a:p>
          <a:p>
            <a:pPr lvl="1"/>
            <a:r>
              <a:rPr lang="fr-FR" sz="1600" b="1" dirty="0"/>
              <a:t>La mise à disposition d’un Cahier de Recettes dédié à la Joignabilité </a:t>
            </a:r>
          </a:p>
          <a:p>
            <a:pPr lvl="2"/>
            <a:r>
              <a:rPr lang="fr-FR" sz="1600" dirty="0"/>
              <a:t>Il a été conçu sur la base de savoir-faire internes et d’expertises externes </a:t>
            </a:r>
          </a:p>
          <a:p>
            <a:pPr lvl="2"/>
            <a:r>
              <a:rPr lang="fr-FR" sz="1600" dirty="0"/>
              <a:t>Il</a:t>
            </a:r>
            <a:r>
              <a:rPr lang="fr-FR" sz="1600" b="1" dirty="0"/>
              <a:t> </a:t>
            </a:r>
            <a:r>
              <a:rPr lang="fr-FR" sz="1600" dirty="0"/>
              <a:t>constitue un </a:t>
            </a:r>
            <a:r>
              <a:rPr lang="fr-FR" sz="1600" b="1" dirty="0"/>
              <a:t>recueil de bonnes pratiques </a:t>
            </a:r>
            <a:r>
              <a:rPr lang="fr-FR" sz="1600" dirty="0"/>
              <a:t>au travers de</a:t>
            </a:r>
            <a:r>
              <a:rPr lang="fr-FR" sz="1600" b="1" dirty="0"/>
              <a:t> 5 recettes</a:t>
            </a:r>
            <a:endParaRPr lang="fr-FR" sz="1600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Nous avons encore un défi à relever qui mérite notre attention dès maintenant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la joignabilité</a:t>
            </a:r>
            <a:endParaRPr lang="fr-FR" dirty="0"/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Cahier de Recettes </a:t>
            </a:r>
            <a:r>
              <a:rPr lang="fr-FR" dirty="0" smtClean="0"/>
              <a:t>Joignabilité</a:t>
            </a:r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224619" y="1"/>
            <a:ext cx="1257300" cy="468750"/>
            <a:chOff x="233363" y="0"/>
            <a:chExt cx="1328737" cy="495383"/>
          </a:xfrm>
        </p:grpSpPr>
        <p:sp>
          <p:nvSpPr>
            <p:cNvPr id="7" name="Rectangle 6"/>
            <p:cNvSpPr/>
            <p:nvPr/>
          </p:nvSpPr>
          <p:spPr>
            <a:xfrm>
              <a:off x="233363" y="0"/>
              <a:ext cx="93335" cy="495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2">
              <a:grayscl/>
            </a:blip>
            <a:srcRect l="6237"/>
            <a:stretch/>
          </p:blipFill>
          <p:spPr>
            <a:xfrm>
              <a:off x="307648" y="1180"/>
              <a:ext cx="1254452" cy="494203"/>
            </a:xfrm>
            <a:prstGeom prst="rect">
              <a:avLst/>
            </a:prstGeom>
          </p:spPr>
        </p:pic>
      </p:grp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289" y="3668558"/>
            <a:ext cx="2444938" cy="270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Bonne lecture !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Cahier de Recettes </a:t>
            </a:r>
            <a:r>
              <a:rPr lang="fr-FR" dirty="0" smtClean="0"/>
              <a:t>Joignabilité</a:t>
            </a:r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1724144" y="1602587"/>
            <a:ext cx="6432884" cy="4192210"/>
            <a:chOff x="2362531" y="2296039"/>
            <a:chExt cx="3944853" cy="2570799"/>
          </a:xfrm>
        </p:grpSpPr>
        <p:sp>
          <p:nvSpPr>
            <p:cNvPr id="7" name="Rectangle 6"/>
            <p:cNvSpPr/>
            <p:nvPr/>
          </p:nvSpPr>
          <p:spPr>
            <a:xfrm rot="21396480">
              <a:off x="4584208" y="4605171"/>
              <a:ext cx="821393" cy="21835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9" name="Groupe 8"/>
            <p:cNvGrpSpPr/>
            <p:nvPr/>
          </p:nvGrpSpPr>
          <p:grpSpPr>
            <a:xfrm>
              <a:off x="2362531" y="2296039"/>
              <a:ext cx="3944853" cy="2253066"/>
              <a:chOff x="102723" y="1780487"/>
              <a:chExt cx="4038188" cy="2277813"/>
            </a:xfrm>
          </p:grpSpPr>
          <p:pic>
            <p:nvPicPr>
              <p:cNvPr id="12" name="Image 1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21400089">
                <a:off x="179796" y="1837833"/>
                <a:ext cx="3955907" cy="2220467"/>
              </a:xfrm>
              <a:prstGeom prst="rect">
                <a:avLst/>
              </a:prstGeom>
            </p:spPr>
          </p:pic>
          <p:pic>
            <p:nvPicPr>
              <p:cNvPr id="13" name="Picture 2" descr="Création d'images incrustées pour les options de propriété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1292"/>
              <a:stretch/>
            </p:blipFill>
            <p:spPr bwMode="auto">
              <a:xfrm rot="5206671">
                <a:off x="2034877" y="-151667"/>
                <a:ext cx="173880" cy="40381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" name="Rectangle 9"/>
            <p:cNvSpPr/>
            <p:nvPr/>
          </p:nvSpPr>
          <p:spPr>
            <a:xfrm rot="21371844">
              <a:off x="2850625" y="4640352"/>
              <a:ext cx="3098756" cy="226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spc="-2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Cahier de Recettes  </a:t>
              </a:r>
              <a:r>
                <a:rPr lang="fr-FR" b="1" spc="-2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joignabilité</a:t>
              </a:r>
              <a:r>
                <a:rPr lang="fr-FR" sz="1600" b="1" spc="-2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fr-FR" sz="1600" spc="-2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 rot="21348695">
            <a:off x="8986448" y="4307236"/>
            <a:ext cx="2623280" cy="1844410"/>
            <a:chOff x="9088434" y="2713108"/>
            <a:chExt cx="4072751" cy="2863525"/>
          </a:xfrm>
        </p:grpSpPr>
        <p:grpSp>
          <p:nvGrpSpPr>
            <p:cNvPr id="15" name="Groupe 14"/>
            <p:cNvGrpSpPr/>
            <p:nvPr/>
          </p:nvGrpSpPr>
          <p:grpSpPr>
            <a:xfrm rot="236641">
              <a:off x="9088434" y="2713108"/>
              <a:ext cx="4016484" cy="2329420"/>
              <a:chOff x="887089" y="1262985"/>
              <a:chExt cx="2866630" cy="1662544"/>
            </a:xfrm>
          </p:grpSpPr>
          <p:pic>
            <p:nvPicPr>
              <p:cNvPr id="18" name="Image 17">
                <a:hlinkClick r:id="rId4"/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324" r="3714"/>
              <a:stretch/>
            </p:blipFill>
            <p:spPr>
              <a:xfrm rot="21380129">
                <a:off x="1030902" y="1305324"/>
                <a:ext cx="2687864" cy="1620205"/>
              </a:xfrm>
              <a:prstGeom prst="rect">
                <a:avLst/>
              </a:prstGeom>
            </p:spPr>
          </p:pic>
          <p:pic>
            <p:nvPicPr>
              <p:cNvPr id="19" name="Picture 2" descr="Création d'images incrustées pour les options de propriété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1292"/>
              <a:stretch/>
            </p:blipFill>
            <p:spPr bwMode="auto">
              <a:xfrm rot="5196340">
                <a:off x="2258687" y="-108613"/>
                <a:ext cx="123434" cy="2866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6" name="Rectangle 15"/>
            <p:cNvSpPr/>
            <p:nvPr/>
          </p:nvSpPr>
          <p:spPr>
            <a:xfrm>
              <a:off x="9480144" y="5096130"/>
              <a:ext cx="3260856" cy="4778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400" b="1" spc="-2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Cahier de Recettes</a:t>
              </a:r>
              <a:endParaRPr lang="fr-FR" sz="14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Picture 4" descr="Résultat de recherche d'images pour &quot;clic ici&quot;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37741">
              <a:off x="12619811" y="4944687"/>
              <a:ext cx="541374" cy="631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e 19"/>
          <p:cNvGrpSpPr/>
          <p:nvPr/>
        </p:nvGrpSpPr>
        <p:grpSpPr>
          <a:xfrm>
            <a:off x="224619" y="1"/>
            <a:ext cx="1257300" cy="468750"/>
            <a:chOff x="233363" y="0"/>
            <a:chExt cx="1328737" cy="495383"/>
          </a:xfrm>
        </p:grpSpPr>
        <p:sp>
          <p:nvSpPr>
            <p:cNvPr id="21" name="Rectangle 20"/>
            <p:cNvSpPr/>
            <p:nvPr/>
          </p:nvSpPr>
          <p:spPr>
            <a:xfrm>
              <a:off x="233363" y="0"/>
              <a:ext cx="93335" cy="495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2" name="Image 21"/>
            <p:cNvPicPr>
              <a:picLocks noChangeAspect="1"/>
            </p:cNvPicPr>
            <p:nvPr/>
          </p:nvPicPr>
          <p:blipFill rotWithShape="1">
            <a:blip r:embed="rId9">
              <a:grayscl/>
            </a:blip>
            <a:srcRect l="6237"/>
            <a:stretch/>
          </p:blipFill>
          <p:spPr>
            <a:xfrm>
              <a:off x="307648" y="1180"/>
              <a:ext cx="1254452" cy="4942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30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7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t="25985" b="38377"/>
          <a:stretch/>
        </p:blipFill>
        <p:spPr>
          <a:xfrm>
            <a:off x="165099" y="1024191"/>
            <a:ext cx="11516215" cy="2940312"/>
          </a:xfrm>
          <a:prstGeom prst="rect">
            <a:avLst/>
          </a:prstGeom>
        </p:spPr>
      </p:pic>
      <p:grpSp>
        <p:nvGrpSpPr>
          <p:cNvPr id="3" name="Groupe 2"/>
          <p:cNvGrpSpPr/>
          <p:nvPr/>
        </p:nvGrpSpPr>
        <p:grpSpPr>
          <a:xfrm>
            <a:off x="1220338" y="5585853"/>
            <a:ext cx="10032062" cy="929161"/>
            <a:chOff x="1220338" y="5585853"/>
            <a:chExt cx="10032062" cy="929161"/>
          </a:xfrm>
        </p:grpSpPr>
        <p:grpSp>
          <p:nvGrpSpPr>
            <p:cNvPr id="17" name="Groupe 16"/>
            <p:cNvGrpSpPr/>
            <p:nvPr/>
          </p:nvGrpSpPr>
          <p:grpSpPr>
            <a:xfrm>
              <a:off x="2746714" y="5634553"/>
              <a:ext cx="962538" cy="222090"/>
              <a:chOff x="360000" y="340802"/>
              <a:chExt cx="4115332" cy="949546"/>
            </a:xfrm>
          </p:grpSpPr>
          <p:pic>
            <p:nvPicPr>
              <p:cNvPr id="18" name="Image 17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163"/>
              <a:stretch/>
            </p:blipFill>
            <p:spPr>
              <a:xfrm>
                <a:off x="1343889" y="340802"/>
                <a:ext cx="3131443" cy="935692"/>
              </a:xfrm>
              <a:prstGeom prst="rect">
                <a:avLst/>
              </a:prstGeom>
            </p:spPr>
          </p:pic>
          <p:pic>
            <p:nvPicPr>
              <p:cNvPr id="19" name="Espace réservé pour une image  11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0000" y="357948"/>
                <a:ext cx="932400" cy="932400"/>
              </a:xfrm>
              <a:prstGeom prst="rect">
                <a:avLst/>
              </a:prstGeom>
            </p:spPr>
          </p:pic>
        </p:grpSp>
        <p:sp>
          <p:nvSpPr>
            <p:cNvPr id="20" name="TextBox 7"/>
            <p:cNvSpPr txBox="1"/>
            <p:nvPr/>
          </p:nvSpPr>
          <p:spPr>
            <a:xfrm>
              <a:off x="3518735" y="5585853"/>
              <a:ext cx="6692066" cy="3206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2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178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VERS UNE EXPÉRIENCE </a:t>
              </a:r>
              <a:r>
                <a:rPr kumimoji="0" lang="en-US" sz="1600" b="0" i="0" u="none" strike="noStrike" kern="1200" cap="none" spc="178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CLIENT DE </a:t>
              </a:r>
              <a:r>
                <a:rPr kumimoji="0" lang="en-US" sz="1600" b="0" i="0" u="none" strike="noStrike" kern="1200" cap="none" spc="178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HAUTE QUALITÉ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220338" y="5991794"/>
              <a:ext cx="1003206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Times New Roman" panose="02020603050405020304" pitchFamily="18" charset="0"/>
                  <a:cs typeface="Times New Roman" panose="02020603050405020304" pitchFamily="18" charset="0"/>
                </a:rPr>
                <a:t>Conseil de lecture :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Times New Roman" panose="02020603050405020304" pitchFamily="18" charset="0"/>
                  <a:cs typeface="Times New Roman" panose="02020603050405020304" pitchFamily="18" charset="0"/>
                </a:rPr>
                <a:t> Le bonheur de la cuisine réside dans le plaisir que l’on prend à la </a:t>
              </a:r>
              <a: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Times New Roman" panose="02020603050405020304" pitchFamily="18" charset="0"/>
                  <a:cs typeface="Times New Roman" panose="02020603050405020304" pitchFamily="18" charset="0"/>
                </a:rPr>
                <a:t>faire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Times New Roman" panose="02020603050405020304" pitchFamily="18" charset="0"/>
                  <a:cs typeface="Times New Roman" panose="02020603050405020304" pitchFamily="18" charset="0"/>
                </a:rPr>
                <a:t>et à la déguster. </a:t>
              </a:r>
              <a: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Times New Roman" panose="02020603050405020304" pitchFamily="18" charset="0"/>
                  <a:cs typeface="Times New Roman" panose="02020603050405020304" pitchFamily="18" charset="0"/>
                </a:rPr>
                <a:t/>
              </a:r>
              <a:b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Times New Roman" panose="02020603050405020304" pitchFamily="18" charset="0"/>
                  <a:cs typeface="Times New Roman" panose="02020603050405020304" pitchFamily="18" charset="0"/>
                </a:rPr>
                <a:t>Ne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Times New Roman" panose="02020603050405020304" pitchFamily="18" charset="0"/>
                  <a:cs typeface="Times New Roman" panose="02020603050405020304" pitchFamily="18" charset="0"/>
                </a:rPr>
                <a:t>vous focalisez pas sur les quantités, allez-y au feeling. Prenez des idées, de l’inspiration </a:t>
              </a:r>
              <a: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Times New Roman" panose="02020603050405020304" pitchFamily="18" charset="0"/>
                  <a:cs typeface="Times New Roman" panose="02020603050405020304" pitchFamily="18" charset="0"/>
                </a:rPr>
                <a:t>de-ci de-là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 rot="21421691">
            <a:off x="4516326" y="3987811"/>
            <a:ext cx="3219582" cy="6223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9" name="Groupe 28"/>
          <p:cNvGrpSpPr/>
          <p:nvPr/>
        </p:nvGrpSpPr>
        <p:grpSpPr>
          <a:xfrm rot="206591">
            <a:off x="4184373" y="3268471"/>
            <a:ext cx="3883489" cy="2255716"/>
            <a:chOff x="4218056" y="3444350"/>
            <a:chExt cx="3883489" cy="2255716"/>
          </a:xfrm>
        </p:grpSpPr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8056" y="3444350"/>
              <a:ext cx="3883489" cy="2255716"/>
            </a:xfrm>
            <a:prstGeom prst="rect">
              <a:avLst/>
            </a:prstGeom>
          </p:spPr>
        </p:pic>
        <p:pic>
          <p:nvPicPr>
            <p:cNvPr id="28" name="Image 27"/>
            <p:cNvPicPr>
              <a:picLocks noChangeAspect="1"/>
            </p:cNvPicPr>
            <p:nvPr/>
          </p:nvPicPr>
          <p:blipFill rotWithShape="1">
            <a:blip r:embed="rId7"/>
            <a:srcRect t="38676" b="24213"/>
            <a:stretch/>
          </p:blipFill>
          <p:spPr>
            <a:xfrm>
              <a:off x="6534737" y="3771900"/>
              <a:ext cx="1566808" cy="952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543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b="8093"/>
          <a:stretch/>
        </p:blipFill>
        <p:spPr>
          <a:xfrm>
            <a:off x="10867231" y="6224288"/>
            <a:ext cx="1097375" cy="605137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38864" y="2463996"/>
            <a:ext cx="9714271" cy="351427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fr-FR" sz="1600" b="1" dirty="0" smtClean="0">
                <a:latin typeface="Raleway" panose="020B0503030101060003" pitchFamily="34" charset="0"/>
              </a:rPr>
              <a:t>La </a:t>
            </a:r>
            <a:r>
              <a:rPr lang="fr-FR" sz="1600" b="1" dirty="0">
                <a:latin typeface="Raleway" panose="020B0503030101060003" pitchFamily="34" charset="0"/>
              </a:rPr>
              <a:t>joignabilité</a:t>
            </a:r>
            <a:r>
              <a:rPr lang="fr-FR" sz="1600" dirty="0">
                <a:latin typeface="Raleway" panose="020B0503030101060003" pitchFamily="34" charset="0"/>
              </a:rPr>
              <a:t>, </a:t>
            </a:r>
            <a:r>
              <a:rPr lang="fr-FR" sz="1600" dirty="0" smtClean="0">
                <a:latin typeface="Raleway" panose="020B0503030101060003" pitchFamily="34" charset="0"/>
              </a:rPr>
              <a:t>c’est la porte </a:t>
            </a:r>
            <a:r>
              <a:rPr lang="fr-FR" sz="1600" dirty="0">
                <a:latin typeface="Raleway" panose="020B0503030101060003" pitchFamily="34" charset="0"/>
              </a:rPr>
              <a:t>d’entrée de toute relation </a:t>
            </a:r>
            <a:r>
              <a:rPr lang="fr-FR" sz="1600" dirty="0" smtClean="0">
                <a:latin typeface="Raleway" panose="020B0503030101060003" pitchFamily="34" charset="0"/>
              </a:rPr>
              <a:t>: </a:t>
            </a:r>
            <a:r>
              <a:rPr lang="fr-FR" sz="1600" b="1" dirty="0" smtClean="0">
                <a:latin typeface="Raleway" panose="020B0503030101060003" pitchFamily="34" charset="0"/>
              </a:rPr>
              <a:t>rendez-vous</a:t>
            </a:r>
            <a:r>
              <a:rPr lang="fr-FR" sz="1600" b="1" dirty="0">
                <a:latin typeface="Raleway" panose="020B0503030101060003" pitchFamily="34" charset="0"/>
              </a:rPr>
              <a:t>, visite en agence, appels téléphoniques, mails, </a:t>
            </a:r>
            <a:r>
              <a:rPr lang="fr-FR" sz="1600" b="1" dirty="0" err="1" smtClean="0">
                <a:latin typeface="Raleway" panose="020B0503030101060003" pitchFamily="34" charset="0"/>
              </a:rPr>
              <a:t>visio</a:t>
            </a:r>
            <a:r>
              <a:rPr lang="fr-FR" sz="1600" b="1" dirty="0" smtClean="0">
                <a:latin typeface="Raleway" panose="020B0503030101060003" pitchFamily="34" charset="0"/>
              </a:rPr>
              <a:t>-clients</a:t>
            </a:r>
            <a:r>
              <a:rPr lang="fr-FR" sz="1600" dirty="0" smtClean="0">
                <a:latin typeface="Raleway" panose="020B0503030101060003" pitchFamily="34" charset="0"/>
              </a:rPr>
              <a:t> autant </a:t>
            </a:r>
            <a:r>
              <a:rPr lang="fr-FR" sz="1600" dirty="0">
                <a:latin typeface="Raleway" panose="020B0503030101060003" pitchFamily="34" charset="0"/>
              </a:rPr>
              <a:t>de portes que poussent quotidiennement nos </a:t>
            </a:r>
            <a:r>
              <a:rPr lang="fr-FR" sz="1600" dirty="0" smtClean="0">
                <a:latin typeface="Raleway" panose="020B0503030101060003" pitchFamily="34" charset="0"/>
              </a:rPr>
              <a:t>clients.</a:t>
            </a:r>
            <a:endParaRPr lang="fr-FR" sz="1600" dirty="0">
              <a:solidFill>
                <a:srgbClr val="AC00AC"/>
              </a:solidFill>
              <a:latin typeface="Raleway" panose="020B0503030101060003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1600" dirty="0">
                <a:latin typeface="Raleway" panose="020B0503030101060003" pitchFamily="34" charset="0"/>
              </a:rPr>
              <a:t>Aujourd’hui, </a:t>
            </a:r>
            <a:r>
              <a:rPr lang="fr-FR" sz="1600" dirty="0" smtClean="0">
                <a:latin typeface="Raleway" panose="020B0503030101060003" pitchFamily="34" charset="0"/>
              </a:rPr>
              <a:t>le besoin d’immédiateté est essentiel.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1600" dirty="0" smtClean="0">
                <a:latin typeface="Raleway" panose="020B0503030101060003" pitchFamily="34" charset="0"/>
              </a:rPr>
              <a:t>Alors, comment atteindre </a:t>
            </a:r>
            <a:r>
              <a:rPr lang="fr-FR" sz="1600" b="1" dirty="0" smtClean="0">
                <a:latin typeface="Raleway" panose="020B0503030101060003" pitchFamily="34" charset="0"/>
              </a:rPr>
              <a:t>l’excellence de la joignabilité</a:t>
            </a:r>
            <a:r>
              <a:rPr lang="fr-FR" sz="1600" dirty="0" smtClean="0">
                <a:latin typeface="Raleway" panose="020B0503030101060003" pitchFamily="34" charset="0"/>
              </a:rPr>
              <a:t> ? Quelles recettes vont donner envie de </a:t>
            </a:r>
            <a:r>
              <a:rPr lang="fr-FR" sz="1600" b="1" dirty="0" smtClean="0">
                <a:latin typeface="Raleway" panose="020B0503030101060003" pitchFamily="34" charset="0"/>
              </a:rPr>
              <a:t>prendre un dessert</a:t>
            </a:r>
            <a:r>
              <a:rPr lang="fr-FR" sz="1600" dirty="0" smtClean="0">
                <a:latin typeface="Raleway" panose="020B0503030101060003" pitchFamily="34" charset="0"/>
              </a:rPr>
              <a:t> 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1600" dirty="0" smtClean="0">
                <a:latin typeface="Raleway" panose="020B0503030101060003" pitchFamily="34" charset="0"/>
              </a:rPr>
              <a:t>Imprégnez vous de ce </a:t>
            </a:r>
            <a:r>
              <a:rPr lang="fr-FR" sz="1600" dirty="0">
                <a:latin typeface="Raleway" panose="020B0503030101060003" pitchFamily="34" charset="0"/>
              </a:rPr>
              <a:t>cahier de recettes </a:t>
            </a:r>
            <a:r>
              <a:rPr lang="fr-FR" sz="1600" b="1" dirty="0" smtClean="0">
                <a:latin typeface="Raleway" panose="020B0503030101060003" pitchFamily="34" charset="0"/>
              </a:rPr>
              <a:t>joignabilité</a:t>
            </a:r>
            <a:r>
              <a:rPr lang="fr-FR" sz="1600" dirty="0" smtClean="0">
                <a:latin typeface="Raleway" panose="020B0503030101060003" pitchFamily="34" charset="0"/>
              </a:rPr>
              <a:t> </a:t>
            </a:r>
            <a:r>
              <a:rPr lang="fr-FR" sz="1600" dirty="0">
                <a:latin typeface="Raleway" panose="020B0503030101060003" pitchFamily="34" charset="0"/>
              </a:rPr>
              <a:t>et </a:t>
            </a:r>
            <a:r>
              <a:rPr lang="fr-FR" sz="1600" dirty="0" smtClean="0">
                <a:latin typeface="Raleway" panose="020B0503030101060003" pitchFamily="34" charset="0"/>
              </a:rPr>
              <a:t>partagez </a:t>
            </a:r>
            <a:r>
              <a:rPr lang="fr-FR" sz="1600" dirty="0">
                <a:latin typeface="Raleway" panose="020B0503030101060003" pitchFamily="34" charset="0"/>
              </a:rPr>
              <a:t>avec votre </a:t>
            </a:r>
            <a:r>
              <a:rPr lang="fr-FR" sz="1600" dirty="0" smtClean="0">
                <a:latin typeface="Raleway" panose="020B0503030101060003" pitchFamily="34" charset="0"/>
              </a:rPr>
              <a:t>équipe, </a:t>
            </a:r>
            <a:r>
              <a:rPr lang="fr-FR" sz="1600" b="1" dirty="0" smtClean="0">
                <a:latin typeface="Raleway" panose="020B0503030101060003" pitchFamily="34" charset="0"/>
              </a:rPr>
              <a:t>les </a:t>
            </a:r>
            <a:r>
              <a:rPr lang="fr-FR" sz="1600" b="1" dirty="0">
                <a:latin typeface="Raleway" panose="020B0503030101060003" pitchFamily="34" charset="0"/>
              </a:rPr>
              <a:t>plats qui vont enthousiasmer </a:t>
            </a:r>
            <a:r>
              <a:rPr lang="fr-FR" sz="1600" b="1" dirty="0" smtClean="0">
                <a:latin typeface="Raleway" panose="020B0503030101060003" pitchFamily="34" charset="0"/>
              </a:rPr>
              <a:t>vos </a:t>
            </a:r>
            <a:r>
              <a:rPr lang="fr-FR" sz="1600" b="1" dirty="0">
                <a:latin typeface="Raleway" panose="020B0503030101060003" pitchFamily="34" charset="0"/>
              </a:rPr>
              <a:t>papilles </a:t>
            </a:r>
            <a:r>
              <a:rPr lang="fr-FR" sz="1600" b="1" dirty="0" smtClean="0">
                <a:latin typeface="Raleway" panose="020B0503030101060003" pitchFamily="34" charset="0"/>
              </a:rPr>
              <a:t>et celles de </a:t>
            </a:r>
            <a:r>
              <a:rPr lang="fr-FR" sz="1600" b="1" dirty="0">
                <a:latin typeface="Raleway" panose="020B0503030101060003" pitchFamily="34" charset="0"/>
              </a:rPr>
              <a:t>vos clients</a:t>
            </a:r>
            <a:r>
              <a:rPr lang="fr-FR" sz="1600" dirty="0" smtClean="0">
                <a:latin typeface="Raleway" panose="020B0503030101060003" pitchFamily="34" charset="0"/>
              </a:rPr>
              <a:t>.</a:t>
            </a:r>
            <a:endParaRPr lang="fr-FR" sz="1600" dirty="0">
              <a:latin typeface="Raleway" panose="020B0503030101060003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10744850" y="396240"/>
            <a:ext cx="1092820" cy="2704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57" y="6325441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6457" y="638518"/>
            <a:ext cx="5519087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1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532" y="662854"/>
            <a:ext cx="4278936" cy="2160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092000" y="3603426"/>
            <a:ext cx="4798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NOS VALEURS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.....................................................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p.4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A89C86"/>
              </a:solidFill>
              <a:effectLst/>
              <a:uLnTx/>
              <a:uFillTx/>
              <a:latin typeface="Raleway" panose="020B0503030101060003" pitchFamily="34" charset="0"/>
              <a:ea typeface="DejaVu Sans Light" panose="020B0203030804020204" pitchFamily="34" charset="0"/>
              <a:cs typeface="DejaVu Sans Light" panose="020B0203030804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2000" y="2891495"/>
            <a:ext cx="4844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LES ATTENTES DE NOS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CLIENTS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...........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p.3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A89C86"/>
              </a:solidFill>
              <a:effectLst/>
              <a:uLnTx/>
              <a:uFillTx/>
              <a:latin typeface="Raleway" panose="020B0503030101060003" pitchFamily="34" charset="0"/>
              <a:ea typeface="DejaVu Sans Light" panose="020B0203030804020204" pitchFamily="34" charset="0"/>
              <a:cs typeface="DejaVu Sans Light" panose="020B0203030804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8942" y="2891495"/>
            <a:ext cx="4729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NOS RECETTES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................................................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p.5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A89C86"/>
              </a:solidFill>
              <a:effectLst/>
              <a:uLnTx/>
              <a:uFillTx/>
              <a:latin typeface="Raleway" panose="020B0503030101060003" pitchFamily="34" charset="0"/>
              <a:ea typeface="DejaVu Sans Light" panose="020B0203030804020204" pitchFamily="34" charset="0"/>
              <a:cs typeface="DejaVu Sans Light" panose="020B0203030804020204" pitchFamily="34" charset="0"/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6137563" y="2819009"/>
            <a:ext cx="0" cy="2134725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951524" y="3311627"/>
            <a:ext cx="481743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2E53">
                    <a:lumMod val="60000"/>
                    <a:lumOff val="4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Les préférences de contact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……....................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p.7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722E53">
                  <a:lumMod val="60000"/>
                  <a:lumOff val="4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CBE04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La magie du self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CBE04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care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.......................................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p.9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C31632">
                  <a:lumMod val="60000"/>
                  <a:lumOff val="4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La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réactivité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..............................................................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p.11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49D63">
                    <a:lumMod val="7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La gestion de l’indisponibilité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.....................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p.13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CBE04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9B2AF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Le changement de portefeuille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….............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89C86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p.15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A5CC74">
                  <a:lumMod val="75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10744850" y="396240"/>
            <a:ext cx="1092820" cy="2704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57" y="6325441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/>
          <a:srcRect b="8093"/>
          <a:stretch/>
        </p:blipFill>
        <p:spPr>
          <a:xfrm>
            <a:off x="10867231" y="6224288"/>
            <a:ext cx="1097375" cy="60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5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121" y="81910"/>
            <a:ext cx="6572058" cy="1774090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0295" y="1110009"/>
            <a:ext cx="10695710" cy="58351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fr-FR" sz="1200" b="1" dirty="0" smtClean="0">
                <a:latin typeface="Raleway" panose="020B0503030101060003" pitchFamily="34" charset="0"/>
              </a:rPr>
              <a:t>ATTENDRE ET PATIENTER</a:t>
            </a:r>
            <a:r>
              <a:rPr lang="fr-FR" sz="1200" dirty="0" smtClean="0">
                <a:latin typeface="Raleway" panose="020B0503030101060003" pitchFamily="34" charset="0"/>
              </a:rPr>
              <a:t> </a:t>
            </a:r>
            <a:r>
              <a:rPr lang="fr-FR" sz="1200" b="1" dirty="0" smtClean="0">
                <a:latin typeface="Raleway" panose="020B0503030101060003" pitchFamily="34" charset="0"/>
              </a:rPr>
              <a:t>- LE « CAUCHEMAR » DES CLIENTS</a:t>
            </a:r>
            <a:endParaRPr lang="fr-FR" sz="1200" b="1" dirty="0">
              <a:latin typeface="Raleway" panose="020B05030301010600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2593" y="3067106"/>
            <a:ext cx="306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En 2013, 34%</a:t>
            </a:r>
            <a:r>
              <a:rPr kumimoji="0" lang="fr-FR" sz="1600" b="0" i="0" u="none" strike="noStrike" kern="1200" cap="none" spc="-70" normalizeH="0" baseline="3000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1</a:t>
            </a:r>
            <a:r>
              <a:rPr kumimoji="0" lang="fr-FR" sz="1600" b="0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des clients estimaient que le temps d’attente au téléphone était trop long. </a:t>
            </a:r>
            <a:br>
              <a:rPr kumimoji="0" lang="fr-FR" sz="1600" b="0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</a:br>
            <a:r>
              <a:rPr kumimoji="0" lang="fr-FR" sz="1600" b="1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En 2019, ils étaient 61%</a:t>
            </a:r>
            <a:r>
              <a:rPr kumimoji="0" lang="fr-FR" sz="1600" b="1" i="0" u="none" strike="noStrike" kern="1200" cap="none" spc="-70" normalizeH="0" baseline="3000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2</a:t>
            </a:r>
            <a:r>
              <a:rPr kumimoji="0" lang="fr-FR" sz="1600" b="1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à partager le même sentiment</a:t>
            </a:r>
            <a:r>
              <a:rPr kumimoji="0" lang="fr-FR" sz="1600" b="1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! </a:t>
            </a:r>
            <a:endParaRPr kumimoji="0" lang="fr-FR" sz="1100" b="0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2593" y="4415014"/>
            <a:ext cx="306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-4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En 2020 en CEGEE, 45 % des appels sont perdus en raison d’un décroché trop long.</a:t>
            </a:r>
            <a:endParaRPr kumimoji="0" lang="fr-FR" sz="1600" b="0" i="1" u="none" strike="noStrike" kern="1200" cap="none" spc="-4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pic>
        <p:nvPicPr>
          <p:cNvPr id="2052" name="Picture 4" descr="Résultat de recherche d'images pour &quot;image graphique téléphone fixe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3" b="13110"/>
          <a:stretch/>
        </p:blipFill>
        <p:spPr bwMode="auto">
          <a:xfrm>
            <a:off x="1730838" y="1797348"/>
            <a:ext cx="1358756" cy="111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509299" y="3067106"/>
            <a:ext cx="306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Le « ghosting » - non </a:t>
            </a:r>
            <a:r>
              <a:rPr kumimoji="0" lang="fr-FR" sz="1600" b="0" i="0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réponse aux demandes par mails ou </a:t>
            </a:r>
            <a:r>
              <a:rPr kumimoji="0" lang="fr-FR" sz="1600" b="0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téléphone -  devient de plus en plus courant, tant sur un plan privé que professionnel.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09299" y="4415926"/>
            <a:ext cx="306000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-4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Les clients se sentent non respectés,  non considérés, voire rejetés.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Calibri Light" panose="020F0302020204030204" pitchFamily="34" charset="0"/>
                <a:sym typeface="Wingdings" panose="05000000000000000000" pitchFamily="2" charset="2"/>
              </a:rPr>
              <a:t>Les clients ont une mauvaise image de l’entreprise : conseillers mal </a:t>
            </a:r>
            <a: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Calibri Light" panose="020F0302020204030204" pitchFamily="34" charset="0"/>
                <a:sym typeface="Wingdings" panose="05000000000000000000" pitchFamily="2" charset="2"/>
              </a:rPr>
              <a:t>organisés, peu fiables, arrogants.</a:t>
            </a:r>
            <a:endParaRPr kumimoji="0" lang="fr-FR" sz="1600" b="0" i="1" u="none" strike="noStrike" kern="1200" cap="none" spc="-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116005" y="3067106"/>
            <a:ext cx="30600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2 types de délais :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le délai de prise en charge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le délai de réponse</a:t>
            </a:r>
            <a:endParaRPr kumimoji="0" lang="fr-FR" sz="1600" b="1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116005" y="4064642"/>
            <a:ext cx="3060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-4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Les délais </a:t>
            </a:r>
            <a: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Calibri Light" panose="020F0302020204030204" pitchFamily="34" charset="0"/>
                <a:sym typeface="Wingdings" panose="05000000000000000000" pitchFamily="2" charset="2"/>
              </a:rPr>
              <a:t>souhaités, pour la prise </a:t>
            </a:r>
            <a: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en charge et la réponse, sont de 3 heures pour le téléphone et 1 jour pour le mail.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-4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Calibri Light" panose="020F0302020204030204" pitchFamily="34" charset="0"/>
                <a:sym typeface="Wingdings" panose="05000000000000000000" pitchFamily="2" charset="2"/>
              </a:rPr>
              <a:t>80%</a:t>
            </a:r>
            <a:r>
              <a:rPr kumimoji="0" lang="fr-FR" sz="1600" b="0" i="1" u="none" strike="noStrike" kern="1200" cap="none" spc="-40" normalizeH="0" baseline="3000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Calibri Light" panose="020F0302020204030204" pitchFamily="34" charset="0"/>
                <a:sym typeface="Wingdings" panose="05000000000000000000" pitchFamily="2" charset="2"/>
              </a:rPr>
              <a:t>3</a:t>
            </a:r>
            <a: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Calibri Light" panose="020F0302020204030204" pitchFamily="34" charset="0"/>
                <a:sym typeface="Wingdings" panose="05000000000000000000" pitchFamily="2" charset="2"/>
              </a:rPr>
              <a:t> </a:t>
            </a:r>
            <a:r>
              <a:rPr kumimoji="0" lang="fr-FR" sz="1600" b="0" i="1" u="none" strike="noStrike" kern="1200" cap="none" spc="-4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Calibri Light" panose="020F0302020204030204" pitchFamily="34" charset="0"/>
                <a:sym typeface="Wingdings" panose="05000000000000000000" pitchFamily="2" charset="2"/>
              </a:rPr>
              <a:t>des clients préfèrent une réponse négative plutôt </a:t>
            </a:r>
            <a: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Calibri Light" panose="020F0302020204030204" pitchFamily="34" charset="0"/>
                <a:sym typeface="Wingdings" panose="05000000000000000000" pitchFamily="2" charset="2"/>
              </a:rPr>
              <a:t>qu’une non-réponse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Calibri Light" panose="020F0302020204030204" pitchFamily="34" charset="0"/>
                <a:sym typeface="Wingdings" panose="05000000000000000000" pitchFamily="2" charset="2"/>
              </a:rPr>
              <a:t/>
            </a:r>
            <a:br>
              <a:rPr kumimoji="0" lang="fr-FR" sz="1600" b="0" i="1" u="none" strike="noStrike" kern="1200" cap="none" spc="-4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Calibri Light" panose="020F0302020204030204" pitchFamily="34" charset="0"/>
                <a:sym typeface="Wingdings" panose="05000000000000000000" pitchFamily="2" charset="2"/>
              </a:rPr>
            </a:br>
            <a:endParaRPr kumimoji="0" lang="fr-FR" sz="1600" b="0" i="1" u="none" strike="noStrike" kern="1200" cap="none" spc="-4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18" y="1930158"/>
            <a:ext cx="544974" cy="6089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57" y="6325441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ZoneTexte 29"/>
          <p:cNvSpPr txBox="1"/>
          <p:nvPr/>
        </p:nvSpPr>
        <p:spPr>
          <a:xfrm>
            <a:off x="2665097" y="481931"/>
            <a:ext cx="362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Times New Roman" panose="02020603050405020304" pitchFamily="18" charset="0"/>
              </a:rPr>
              <a:t>I.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6"/>
          <a:srcRect b="8093"/>
          <a:stretch/>
        </p:blipFill>
        <p:spPr>
          <a:xfrm>
            <a:off x="10867231" y="6224288"/>
            <a:ext cx="1097375" cy="605137"/>
          </a:xfrm>
          <a:prstGeom prst="rect">
            <a:avLst/>
          </a:prstGeom>
        </p:spPr>
      </p:pic>
      <p:sp>
        <p:nvSpPr>
          <p:cNvPr id="18" name="TextBox 11"/>
          <p:cNvSpPr txBox="1"/>
          <p:nvPr/>
        </p:nvSpPr>
        <p:spPr>
          <a:xfrm>
            <a:off x="10744850" y="396240"/>
            <a:ext cx="1092820" cy="2704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90919" y="6403745"/>
            <a:ext cx="43247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Sources : </a:t>
            </a:r>
            <a:r>
              <a:rPr kumimoji="0" lang="fr-FR" sz="1000" b="0" i="1" u="none" strike="noStrike" kern="1200" cap="none" spc="-70" normalizeH="0" baseline="3000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1</a:t>
            </a:r>
            <a:r>
              <a:rPr kumimoji="0" lang="fr-FR" sz="1000" b="0" i="1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Le </a:t>
            </a:r>
            <a:r>
              <a:rPr kumimoji="0" lang="fr-FR" sz="1000" b="0" i="1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journal du </a:t>
            </a:r>
            <a:r>
              <a:rPr kumimoji="0" lang="fr-FR" sz="1000" b="0" i="1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net ²Meilleure </a:t>
            </a:r>
            <a:r>
              <a:rPr kumimoji="0" lang="fr-FR" sz="1000" b="0" i="1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banque .</a:t>
            </a:r>
            <a:r>
              <a:rPr kumimoji="0" lang="fr-FR" sz="1000" b="0" i="1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com </a:t>
            </a:r>
            <a:r>
              <a:rPr kumimoji="0" lang="fr-FR" sz="1000" b="0" i="1" u="none" strike="noStrike" kern="1200" cap="none" spc="-70" normalizeH="0" baseline="3000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3</a:t>
            </a:r>
            <a:r>
              <a:rPr kumimoji="0" lang="fr-FR" sz="1000" b="0" i="1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« Je </a:t>
            </a:r>
            <a:r>
              <a:rPr kumimoji="0" lang="fr-FR" sz="1000" b="0" i="1" u="none" strike="noStrike" kern="1200" cap="none" spc="-7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te réponds, moi non plus </a:t>
            </a:r>
            <a:r>
              <a:rPr kumimoji="0" lang="fr-FR" sz="1000" b="0" i="1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»</a:t>
            </a:r>
            <a:endParaRPr kumimoji="0" lang="fr-FR" sz="1000" b="0" i="1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85770987-81F2-4E8C-B443-AE8EB4402452}"/>
              </a:ext>
            </a:extLst>
          </p:cNvPr>
          <p:cNvGrpSpPr/>
          <p:nvPr/>
        </p:nvGrpSpPr>
        <p:grpSpPr>
          <a:xfrm>
            <a:off x="8838572" y="1868651"/>
            <a:ext cx="1468688" cy="999675"/>
            <a:chOff x="3332119" y="1840504"/>
            <a:chExt cx="818846" cy="557355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45E76EC7-9A41-4AB8-8BD2-2EF047E8A479}"/>
                </a:ext>
              </a:extLst>
            </p:cNvPr>
            <p:cNvGrpSpPr/>
            <p:nvPr/>
          </p:nvGrpSpPr>
          <p:grpSpPr>
            <a:xfrm>
              <a:off x="3408350" y="1908049"/>
              <a:ext cx="742615" cy="489810"/>
              <a:chOff x="1229786" y="2883965"/>
              <a:chExt cx="447705" cy="295295"/>
            </a:xfrm>
          </p:grpSpPr>
          <p:sp>
            <p:nvSpPr>
              <p:cNvPr id="40" name="Freeform 94">
                <a:extLst>
                  <a:ext uri="{FF2B5EF4-FFF2-40B4-BE49-F238E27FC236}">
                    <a16:creationId xmlns:a16="http://schemas.microsoft.com/office/drawing/2014/main" id="{2448B67A-2BAD-4610-A561-B7B035700C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387" y="2883965"/>
                <a:ext cx="183104" cy="141826"/>
              </a:xfrm>
              <a:custGeom>
                <a:avLst/>
                <a:gdLst>
                  <a:gd name="T0" fmla="*/ 0 w 173"/>
                  <a:gd name="T1" fmla="*/ 38 h 134"/>
                  <a:gd name="T2" fmla="*/ 95 w 173"/>
                  <a:gd name="T3" fmla="*/ 38 h 134"/>
                  <a:gd name="T4" fmla="*/ 95 w 173"/>
                  <a:gd name="T5" fmla="*/ 0 h 134"/>
                  <a:gd name="T6" fmla="*/ 173 w 173"/>
                  <a:gd name="T7" fmla="*/ 67 h 134"/>
                  <a:gd name="T8" fmla="*/ 95 w 173"/>
                  <a:gd name="T9" fmla="*/ 134 h 134"/>
                  <a:gd name="T10" fmla="*/ 95 w 173"/>
                  <a:gd name="T11" fmla="*/ 95 h 134"/>
                  <a:gd name="T12" fmla="*/ 57 w 173"/>
                  <a:gd name="T13" fmla="*/ 9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3" h="134">
                    <a:moveTo>
                      <a:pt x="0" y="38"/>
                    </a:moveTo>
                    <a:lnTo>
                      <a:pt x="95" y="38"/>
                    </a:lnTo>
                    <a:lnTo>
                      <a:pt x="95" y="0"/>
                    </a:lnTo>
                    <a:lnTo>
                      <a:pt x="173" y="67"/>
                    </a:lnTo>
                    <a:lnTo>
                      <a:pt x="95" y="134"/>
                    </a:lnTo>
                    <a:lnTo>
                      <a:pt x="95" y="95"/>
                    </a:lnTo>
                    <a:lnTo>
                      <a:pt x="57" y="95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41" name="Line 97">
                <a:extLst>
                  <a:ext uri="{FF2B5EF4-FFF2-40B4-BE49-F238E27FC236}">
                    <a16:creationId xmlns:a16="http://schemas.microsoft.com/office/drawing/2014/main" id="{40E7FF88-8ABB-4B60-8CAA-62D4CD3893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13400" y="3045900"/>
                <a:ext cx="80439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42" name="Line 98">
                <a:extLst>
                  <a:ext uri="{FF2B5EF4-FFF2-40B4-BE49-F238E27FC236}">
                    <a16:creationId xmlns:a16="http://schemas.microsoft.com/office/drawing/2014/main" id="{A7DB8857-089B-43CC-80C1-9A785BB00D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70006" y="3045900"/>
                <a:ext cx="20110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43" name="Line 99">
                <a:extLst>
                  <a:ext uri="{FF2B5EF4-FFF2-40B4-BE49-F238E27FC236}">
                    <a16:creationId xmlns:a16="http://schemas.microsoft.com/office/drawing/2014/main" id="{756101F4-8528-40C0-B887-474F52D579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29786" y="3045900"/>
                <a:ext cx="20110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44" name="Line 100">
                <a:extLst>
                  <a:ext uri="{FF2B5EF4-FFF2-40B4-BE49-F238E27FC236}">
                    <a16:creationId xmlns:a16="http://schemas.microsoft.com/office/drawing/2014/main" id="{434E030D-C4FC-4BD9-BE96-FBCDC79F55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29786" y="3106229"/>
                <a:ext cx="20110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45" name="Freeform 101">
                <a:extLst>
                  <a:ext uri="{FF2B5EF4-FFF2-40B4-BE49-F238E27FC236}">
                    <a16:creationId xmlns:a16="http://schemas.microsoft.com/office/drawing/2014/main" id="{D154E890-AB7F-474E-B8D8-9C85D56F18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006" y="2944294"/>
                <a:ext cx="304820" cy="234966"/>
              </a:xfrm>
              <a:custGeom>
                <a:avLst/>
                <a:gdLst>
                  <a:gd name="T0" fmla="*/ 79 w 288"/>
                  <a:gd name="T1" fmla="*/ 57 h 222"/>
                  <a:gd name="T2" fmla="*/ 174 w 288"/>
                  <a:gd name="T3" fmla="*/ 57 h 222"/>
                  <a:gd name="T4" fmla="*/ 174 w 288"/>
                  <a:gd name="T5" fmla="*/ 0 h 222"/>
                  <a:gd name="T6" fmla="*/ 288 w 288"/>
                  <a:gd name="T7" fmla="*/ 105 h 222"/>
                  <a:gd name="T8" fmla="*/ 174 w 288"/>
                  <a:gd name="T9" fmla="*/ 222 h 222"/>
                  <a:gd name="T10" fmla="*/ 174 w 288"/>
                  <a:gd name="T11" fmla="*/ 153 h 222"/>
                  <a:gd name="T12" fmla="*/ 0 w 288"/>
                  <a:gd name="T13" fmla="*/ 153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22">
                    <a:moveTo>
                      <a:pt x="79" y="57"/>
                    </a:moveTo>
                    <a:lnTo>
                      <a:pt x="174" y="57"/>
                    </a:lnTo>
                    <a:lnTo>
                      <a:pt x="174" y="0"/>
                    </a:lnTo>
                    <a:lnTo>
                      <a:pt x="288" y="105"/>
                    </a:lnTo>
                    <a:lnTo>
                      <a:pt x="174" y="222"/>
                    </a:lnTo>
                    <a:lnTo>
                      <a:pt x="174" y="153"/>
                    </a:lnTo>
                    <a:lnTo>
                      <a:pt x="0" y="153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1089C816-94B8-400D-BB5A-3BBD5CEA7129}"/>
                </a:ext>
              </a:extLst>
            </p:cNvPr>
            <p:cNvGrpSpPr/>
            <p:nvPr/>
          </p:nvGrpSpPr>
          <p:grpSpPr>
            <a:xfrm flipH="1">
              <a:off x="3332119" y="1840504"/>
              <a:ext cx="409826" cy="256758"/>
              <a:chOff x="1200151" y="2789767"/>
              <a:chExt cx="263543" cy="165111"/>
            </a:xfrm>
          </p:grpSpPr>
          <p:sp>
            <p:nvSpPr>
              <p:cNvPr id="37" name="Freeform 93">
                <a:extLst>
                  <a:ext uri="{FF2B5EF4-FFF2-40B4-BE49-F238E27FC236}">
                    <a16:creationId xmlns:a16="http://schemas.microsoft.com/office/drawing/2014/main" id="{01A97160-EA1F-4D2E-9517-315BE306F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006" y="2789767"/>
                <a:ext cx="193688" cy="165111"/>
              </a:xfrm>
              <a:custGeom>
                <a:avLst/>
                <a:gdLst>
                  <a:gd name="T0" fmla="*/ 0 w 183"/>
                  <a:gd name="T1" fmla="*/ 41 h 156"/>
                  <a:gd name="T2" fmla="*/ 98 w 183"/>
                  <a:gd name="T3" fmla="*/ 41 h 156"/>
                  <a:gd name="T4" fmla="*/ 98 w 183"/>
                  <a:gd name="T5" fmla="*/ 0 h 156"/>
                  <a:gd name="T6" fmla="*/ 183 w 183"/>
                  <a:gd name="T7" fmla="*/ 79 h 156"/>
                  <a:gd name="T8" fmla="*/ 98 w 183"/>
                  <a:gd name="T9" fmla="*/ 156 h 156"/>
                  <a:gd name="T10" fmla="*/ 98 w 183"/>
                  <a:gd name="T11" fmla="*/ 117 h 156"/>
                  <a:gd name="T12" fmla="*/ 29 w 183"/>
                  <a:gd name="T13" fmla="*/ 11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3" h="156">
                    <a:moveTo>
                      <a:pt x="0" y="41"/>
                    </a:moveTo>
                    <a:lnTo>
                      <a:pt x="98" y="41"/>
                    </a:lnTo>
                    <a:lnTo>
                      <a:pt x="98" y="0"/>
                    </a:lnTo>
                    <a:lnTo>
                      <a:pt x="183" y="79"/>
                    </a:lnTo>
                    <a:lnTo>
                      <a:pt x="98" y="156"/>
                    </a:lnTo>
                    <a:lnTo>
                      <a:pt x="98" y="117"/>
                    </a:lnTo>
                    <a:lnTo>
                      <a:pt x="29" y="117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38" name="Line 95">
                <a:extLst>
                  <a:ext uri="{FF2B5EF4-FFF2-40B4-BE49-F238E27FC236}">
                    <a16:creationId xmlns:a16="http://schemas.microsoft.com/office/drawing/2014/main" id="{94AF39B4-4D7B-4E10-A5C3-B80BE1BBFD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40370" y="2873381"/>
                <a:ext cx="73030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39" name="Line 96">
                <a:extLst>
                  <a:ext uri="{FF2B5EF4-FFF2-40B4-BE49-F238E27FC236}">
                    <a16:creationId xmlns:a16="http://schemas.microsoft.com/office/drawing/2014/main" id="{7B9E25A0-045C-4174-87AF-41964069B6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00151" y="2873381"/>
                <a:ext cx="20110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7" name="Groupe 46"/>
          <p:cNvGrpSpPr/>
          <p:nvPr/>
        </p:nvGrpSpPr>
        <p:grpSpPr>
          <a:xfrm>
            <a:off x="5659485" y="2065096"/>
            <a:ext cx="597444" cy="717753"/>
            <a:chOff x="9589502" y="1559549"/>
            <a:chExt cx="360000" cy="432494"/>
          </a:xfrm>
        </p:grpSpPr>
        <p:sp>
          <p:nvSpPr>
            <p:cNvPr id="48" name="Arc 47"/>
            <p:cNvSpPr/>
            <p:nvPr/>
          </p:nvSpPr>
          <p:spPr>
            <a:xfrm>
              <a:off x="9589502" y="1632043"/>
              <a:ext cx="360000" cy="360000"/>
            </a:xfrm>
            <a:prstGeom prst="arc">
              <a:avLst>
                <a:gd name="adj1" fmla="val 15797886"/>
                <a:gd name="adj2" fmla="val 11124825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9" name="Groupe 48"/>
            <p:cNvGrpSpPr/>
            <p:nvPr/>
          </p:nvGrpSpPr>
          <p:grpSpPr>
            <a:xfrm>
              <a:off x="9720294" y="1559549"/>
              <a:ext cx="74463" cy="56331"/>
              <a:chOff x="9720294" y="1559549"/>
              <a:chExt cx="74463" cy="56331"/>
            </a:xfrm>
          </p:grpSpPr>
          <p:cxnSp>
            <p:nvCxnSpPr>
              <p:cNvPr id="55" name="Connecteur droit 54"/>
              <p:cNvCxnSpPr/>
              <p:nvPr/>
            </p:nvCxnSpPr>
            <p:spPr>
              <a:xfrm>
                <a:off x="9757597" y="1559935"/>
                <a:ext cx="0" cy="55945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necteur droit 55"/>
              <p:cNvCxnSpPr/>
              <p:nvPr/>
            </p:nvCxnSpPr>
            <p:spPr>
              <a:xfrm rot="16200000">
                <a:off x="9757526" y="1522317"/>
                <a:ext cx="0" cy="74463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e 49"/>
            <p:cNvGrpSpPr/>
            <p:nvPr/>
          </p:nvGrpSpPr>
          <p:grpSpPr>
            <a:xfrm rot="1863765" flipH="1">
              <a:off x="9825813" y="1598727"/>
              <a:ext cx="36000" cy="36000"/>
              <a:chOff x="9720294" y="1559549"/>
              <a:chExt cx="74463" cy="56331"/>
            </a:xfrm>
          </p:grpSpPr>
          <p:cxnSp>
            <p:nvCxnSpPr>
              <p:cNvPr id="53" name="Connecteur droit 52"/>
              <p:cNvCxnSpPr/>
              <p:nvPr/>
            </p:nvCxnSpPr>
            <p:spPr>
              <a:xfrm>
                <a:off x="9757597" y="1559935"/>
                <a:ext cx="0" cy="55945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cteur droit 53"/>
              <p:cNvCxnSpPr/>
              <p:nvPr/>
            </p:nvCxnSpPr>
            <p:spPr>
              <a:xfrm rot="16200000">
                <a:off x="9757526" y="1522317"/>
                <a:ext cx="0" cy="74463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Connecteur droit 50"/>
            <p:cNvCxnSpPr/>
            <p:nvPr/>
          </p:nvCxnSpPr>
          <p:spPr>
            <a:xfrm>
              <a:off x="9757158" y="1712912"/>
              <a:ext cx="0" cy="11006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 flipH="1">
              <a:off x="9752465" y="1772422"/>
              <a:ext cx="95717" cy="4993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424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6457" y="-161145"/>
            <a:ext cx="5519087" cy="2160000"/>
          </a:xfrm>
          <a:prstGeom prst="rect">
            <a:avLst/>
          </a:prstGeom>
        </p:spPr>
      </p:pic>
      <p:sp>
        <p:nvSpPr>
          <p:cNvPr id="10" name="Freeform 19"/>
          <p:cNvSpPr>
            <a:spLocks noEditPoints="1"/>
          </p:cNvSpPr>
          <p:nvPr/>
        </p:nvSpPr>
        <p:spPr bwMode="auto">
          <a:xfrm>
            <a:off x="8803276" y="2430210"/>
            <a:ext cx="1604980" cy="1299430"/>
          </a:xfrm>
          <a:custGeom>
            <a:avLst/>
            <a:gdLst>
              <a:gd name="T0" fmla="*/ 98 w 129"/>
              <a:gd name="T1" fmla="*/ 18 h 106"/>
              <a:gd name="T2" fmla="*/ 78 w 129"/>
              <a:gd name="T3" fmla="*/ 2 h 106"/>
              <a:gd name="T4" fmla="*/ 70 w 129"/>
              <a:gd name="T5" fmla="*/ 25 h 106"/>
              <a:gd name="T6" fmla="*/ 80 w 129"/>
              <a:gd name="T7" fmla="*/ 8 h 106"/>
              <a:gd name="T8" fmla="*/ 96 w 129"/>
              <a:gd name="T9" fmla="*/ 14 h 106"/>
              <a:gd name="T10" fmla="*/ 85 w 129"/>
              <a:gd name="T11" fmla="*/ 29 h 106"/>
              <a:gd name="T12" fmla="*/ 79 w 129"/>
              <a:gd name="T13" fmla="*/ 49 h 106"/>
              <a:gd name="T14" fmla="*/ 64 w 129"/>
              <a:gd name="T15" fmla="*/ 24 h 106"/>
              <a:gd name="T16" fmla="*/ 51 w 129"/>
              <a:gd name="T17" fmla="*/ 42 h 106"/>
              <a:gd name="T18" fmla="*/ 57 w 129"/>
              <a:gd name="T19" fmla="*/ 38 h 106"/>
              <a:gd name="T20" fmla="*/ 76 w 129"/>
              <a:gd name="T21" fmla="*/ 40 h 106"/>
              <a:gd name="T22" fmla="*/ 74 w 129"/>
              <a:gd name="T23" fmla="*/ 43 h 106"/>
              <a:gd name="T24" fmla="*/ 42 w 129"/>
              <a:gd name="T25" fmla="*/ 37 h 106"/>
              <a:gd name="T26" fmla="*/ 52 w 129"/>
              <a:gd name="T27" fmla="*/ 98 h 106"/>
              <a:gd name="T28" fmla="*/ 116 w 129"/>
              <a:gd name="T29" fmla="*/ 74 h 106"/>
              <a:gd name="T30" fmla="*/ 9 w 129"/>
              <a:gd name="T31" fmla="*/ 106 h 106"/>
              <a:gd name="T32" fmla="*/ 102 w 129"/>
              <a:gd name="T33" fmla="*/ 34 h 106"/>
              <a:gd name="T34" fmla="*/ 117 w 129"/>
              <a:gd name="T35" fmla="*/ 38 h 106"/>
              <a:gd name="T36" fmla="*/ 107 w 129"/>
              <a:gd name="T37" fmla="*/ 52 h 106"/>
              <a:gd name="T38" fmla="*/ 95 w 129"/>
              <a:gd name="T39" fmla="*/ 40 h 106"/>
              <a:gd name="T40" fmla="*/ 107 w 129"/>
              <a:gd name="T41" fmla="*/ 24 h 106"/>
              <a:gd name="T42" fmla="*/ 110 w 129"/>
              <a:gd name="T43" fmla="*/ 63 h 106"/>
              <a:gd name="T44" fmla="*/ 115 w 129"/>
              <a:gd name="T45" fmla="*/ 57 h 106"/>
              <a:gd name="T46" fmla="*/ 101 w 129"/>
              <a:gd name="T47" fmla="*/ 61 h 106"/>
              <a:gd name="T48" fmla="*/ 101 w 129"/>
              <a:gd name="T49" fmla="*/ 54 h 106"/>
              <a:gd name="T50" fmla="*/ 87 w 129"/>
              <a:gd name="T51" fmla="*/ 89 h 106"/>
              <a:gd name="T52" fmla="*/ 86 w 129"/>
              <a:gd name="T53" fmla="*/ 46 h 106"/>
              <a:gd name="T54" fmla="*/ 37 w 129"/>
              <a:gd name="T55" fmla="*/ 11 h 106"/>
              <a:gd name="T56" fmla="*/ 52 w 129"/>
              <a:gd name="T57" fmla="*/ 19 h 106"/>
              <a:gd name="T58" fmla="*/ 52 w 129"/>
              <a:gd name="T59" fmla="*/ 13 h 106"/>
              <a:gd name="T60" fmla="*/ 52 w 129"/>
              <a:gd name="T61" fmla="*/ 19 h 106"/>
              <a:gd name="T62" fmla="*/ 32 w 129"/>
              <a:gd name="T63" fmla="*/ 14 h 106"/>
              <a:gd name="T64" fmla="*/ 42 w 129"/>
              <a:gd name="T65" fmla="*/ 29 h 106"/>
              <a:gd name="T66" fmla="*/ 43 w 129"/>
              <a:gd name="T67" fmla="*/ 37 h 106"/>
              <a:gd name="T68" fmla="*/ 84 w 129"/>
              <a:gd name="T69" fmla="*/ 73 h 106"/>
              <a:gd name="T70" fmla="*/ 64 w 129"/>
              <a:gd name="T71" fmla="*/ 59 h 106"/>
              <a:gd name="T72" fmla="*/ 56 w 129"/>
              <a:gd name="T73" fmla="*/ 58 h 106"/>
              <a:gd name="T74" fmla="*/ 61 w 129"/>
              <a:gd name="T75" fmla="*/ 63 h 106"/>
              <a:gd name="T76" fmla="*/ 33 w 129"/>
              <a:gd name="T77" fmla="*/ 40 h 106"/>
              <a:gd name="T78" fmla="*/ 21 w 129"/>
              <a:gd name="T79" fmla="*/ 24 h 106"/>
              <a:gd name="T80" fmla="*/ 11 w 129"/>
              <a:gd name="T81" fmla="*/ 43 h 106"/>
              <a:gd name="T82" fmla="*/ 11 w 129"/>
              <a:gd name="T83" fmla="*/ 37 h 106"/>
              <a:gd name="T84" fmla="*/ 12 w 129"/>
              <a:gd name="T85" fmla="*/ 43 h 106"/>
              <a:gd name="T86" fmla="*/ 27 w 129"/>
              <a:gd name="T87" fmla="*/ 54 h 106"/>
              <a:gd name="T88" fmla="*/ 41 w 129"/>
              <a:gd name="T89" fmla="*/ 85 h 106"/>
              <a:gd name="T90" fmla="*/ 21 w 129"/>
              <a:gd name="T91" fmla="*/ 59 h 106"/>
              <a:gd name="T92" fmla="*/ 2 w 129"/>
              <a:gd name="T9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9" h="106">
                <a:moveTo>
                  <a:pt x="91" y="27"/>
                </a:moveTo>
                <a:cubicBezTo>
                  <a:pt x="93" y="28"/>
                  <a:pt x="96" y="29"/>
                  <a:pt x="100" y="25"/>
                </a:cubicBezTo>
                <a:cubicBezTo>
                  <a:pt x="100" y="25"/>
                  <a:pt x="96" y="24"/>
                  <a:pt x="98" y="18"/>
                </a:cubicBezTo>
                <a:cubicBezTo>
                  <a:pt x="99" y="12"/>
                  <a:pt x="95" y="0"/>
                  <a:pt x="85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83" y="0"/>
                  <a:pt x="80" y="1"/>
                  <a:pt x="78" y="2"/>
                </a:cubicBezTo>
                <a:moveTo>
                  <a:pt x="74" y="7"/>
                </a:moveTo>
                <a:cubicBezTo>
                  <a:pt x="73" y="11"/>
                  <a:pt x="72" y="15"/>
                  <a:pt x="73" y="18"/>
                </a:cubicBezTo>
                <a:cubicBezTo>
                  <a:pt x="74" y="24"/>
                  <a:pt x="70" y="25"/>
                  <a:pt x="70" y="25"/>
                </a:cubicBezTo>
                <a:cubicBezTo>
                  <a:pt x="76" y="30"/>
                  <a:pt x="80" y="26"/>
                  <a:pt x="80" y="26"/>
                </a:cubicBezTo>
                <a:moveTo>
                  <a:pt x="90" y="15"/>
                </a:moveTo>
                <a:cubicBezTo>
                  <a:pt x="88" y="14"/>
                  <a:pt x="84" y="13"/>
                  <a:pt x="80" y="8"/>
                </a:cubicBezTo>
                <a:moveTo>
                  <a:pt x="95" y="19"/>
                </a:moveTo>
                <a:cubicBezTo>
                  <a:pt x="96" y="19"/>
                  <a:pt x="97" y="18"/>
                  <a:pt x="97" y="17"/>
                </a:cubicBezTo>
                <a:cubicBezTo>
                  <a:pt x="97" y="15"/>
                  <a:pt x="97" y="14"/>
                  <a:pt x="96" y="14"/>
                </a:cubicBezTo>
                <a:moveTo>
                  <a:pt x="86" y="29"/>
                </a:moveTo>
                <a:cubicBezTo>
                  <a:pt x="90" y="29"/>
                  <a:pt x="94" y="25"/>
                  <a:pt x="95" y="19"/>
                </a:cubicBezTo>
                <a:moveTo>
                  <a:pt x="85" y="29"/>
                </a:moveTo>
                <a:cubicBezTo>
                  <a:pt x="81" y="29"/>
                  <a:pt x="77" y="25"/>
                  <a:pt x="76" y="19"/>
                </a:cubicBezTo>
                <a:moveTo>
                  <a:pt x="70" y="51"/>
                </a:moveTo>
                <a:cubicBezTo>
                  <a:pt x="71" y="51"/>
                  <a:pt x="75" y="52"/>
                  <a:pt x="79" y="49"/>
                </a:cubicBezTo>
                <a:cubicBezTo>
                  <a:pt x="79" y="49"/>
                  <a:pt x="75" y="48"/>
                  <a:pt x="76" y="42"/>
                </a:cubicBezTo>
                <a:cubicBezTo>
                  <a:pt x="78" y="36"/>
                  <a:pt x="73" y="24"/>
                  <a:pt x="64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61" y="24"/>
                  <a:pt x="59" y="25"/>
                  <a:pt x="57" y="26"/>
                </a:cubicBezTo>
                <a:moveTo>
                  <a:pt x="53" y="31"/>
                </a:moveTo>
                <a:cubicBezTo>
                  <a:pt x="51" y="35"/>
                  <a:pt x="51" y="39"/>
                  <a:pt x="51" y="42"/>
                </a:cubicBezTo>
                <a:cubicBezTo>
                  <a:pt x="53" y="48"/>
                  <a:pt x="49" y="49"/>
                  <a:pt x="49" y="49"/>
                </a:cubicBezTo>
                <a:cubicBezTo>
                  <a:pt x="54" y="53"/>
                  <a:pt x="58" y="50"/>
                  <a:pt x="58" y="50"/>
                </a:cubicBezTo>
                <a:moveTo>
                  <a:pt x="57" y="38"/>
                </a:moveTo>
                <a:cubicBezTo>
                  <a:pt x="59" y="38"/>
                  <a:pt x="63" y="36"/>
                  <a:pt x="68" y="32"/>
                </a:cubicBezTo>
                <a:moveTo>
                  <a:pt x="74" y="43"/>
                </a:moveTo>
                <a:cubicBezTo>
                  <a:pt x="75" y="43"/>
                  <a:pt x="76" y="42"/>
                  <a:pt x="76" y="40"/>
                </a:cubicBezTo>
                <a:cubicBezTo>
                  <a:pt x="76" y="39"/>
                  <a:pt x="75" y="38"/>
                  <a:pt x="74" y="38"/>
                </a:cubicBezTo>
                <a:moveTo>
                  <a:pt x="64" y="52"/>
                </a:moveTo>
                <a:cubicBezTo>
                  <a:pt x="69" y="52"/>
                  <a:pt x="72" y="49"/>
                  <a:pt x="74" y="43"/>
                </a:cubicBezTo>
                <a:moveTo>
                  <a:pt x="64" y="52"/>
                </a:moveTo>
                <a:cubicBezTo>
                  <a:pt x="60" y="52"/>
                  <a:pt x="56" y="49"/>
                  <a:pt x="55" y="43"/>
                </a:cubicBezTo>
                <a:moveTo>
                  <a:pt x="42" y="37"/>
                </a:moveTo>
                <a:cubicBezTo>
                  <a:pt x="42" y="54"/>
                  <a:pt x="42" y="54"/>
                  <a:pt x="42" y="54"/>
                </a:cubicBezTo>
                <a:moveTo>
                  <a:pt x="52" y="70"/>
                </a:moveTo>
                <a:cubicBezTo>
                  <a:pt x="52" y="98"/>
                  <a:pt x="52" y="98"/>
                  <a:pt x="52" y="98"/>
                </a:cubicBezTo>
                <a:moveTo>
                  <a:pt x="74" y="75"/>
                </a:moveTo>
                <a:cubicBezTo>
                  <a:pt x="74" y="84"/>
                  <a:pt x="74" y="84"/>
                  <a:pt x="74" y="84"/>
                </a:cubicBezTo>
                <a:moveTo>
                  <a:pt x="116" y="74"/>
                </a:moveTo>
                <a:cubicBezTo>
                  <a:pt x="116" y="101"/>
                  <a:pt x="116" y="101"/>
                  <a:pt x="116" y="101"/>
                </a:cubicBezTo>
                <a:moveTo>
                  <a:pt x="9" y="72"/>
                </a:moveTo>
                <a:cubicBezTo>
                  <a:pt x="9" y="106"/>
                  <a:pt x="9" y="106"/>
                  <a:pt x="9" y="106"/>
                </a:cubicBezTo>
                <a:moveTo>
                  <a:pt x="113" y="35"/>
                </a:moveTo>
                <a:cubicBezTo>
                  <a:pt x="113" y="35"/>
                  <a:pt x="107" y="37"/>
                  <a:pt x="103" y="31"/>
                </a:cubicBezTo>
                <a:cubicBezTo>
                  <a:pt x="102" y="34"/>
                  <a:pt x="102" y="34"/>
                  <a:pt x="102" y="34"/>
                </a:cubicBezTo>
                <a:moveTo>
                  <a:pt x="117" y="43"/>
                </a:moveTo>
                <a:cubicBezTo>
                  <a:pt x="118" y="43"/>
                  <a:pt x="119" y="42"/>
                  <a:pt x="119" y="40"/>
                </a:cubicBezTo>
                <a:cubicBezTo>
                  <a:pt x="119" y="39"/>
                  <a:pt x="118" y="38"/>
                  <a:pt x="117" y="38"/>
                </a:cubicBezTo>
                <a:moveTo>
                  <a:pt x="117" y="37"/>
                </a:moveTo>
                <a:cubicBezTo>
                  <a:pt x="117" y="30"/>
                  <a:pt x="112" y="24"/>
                  <a:pt x="107" y="24"/>
                </a:cubicBezTo>
                <a:moveTo>
                  <a:pt x="107" y="52"/>
                </a:moveTo>
                <a:cubicBezTo>
                  <a:pt x="111" y="52"/>
                  <a:pt x="115" y="49"/>
                  <a:pt x="116" y="43"/>
                </a:cubicBezTo>
                <a:moveTo>
                  <a:pt x="97" y="43"/>
                </a:moveTo>
                <a:cubicBezTo>
                  <a:pt x="96" y="43"/>
                  <a:pt x="95" y="42"/>
                  <a:pt x="95" y="40"/>
                </a:cubicBezTo>
                <a:cubicBezTo>
                  <a:pt x="95" y="39"/>
                  <a:pt x="96" y="38"/>
                  <a:pt x="97" y="38"/>
                </a:cubicBezTo>
                <a:moveTo>
                  <a:pt x="97" y="37"/>
                </a:moveTo>
                <a:cubicBezTo>
                  <a:pt x="97" y="30"/>
                  <a:pt x="102" y="24"/>
                  <a:pt x="107" y="24"/>
                </a:cubicBezTo>
                <a:moveTo>
                  <a:pt x="107" y="52"/>
                </a:moveTo>
                <a:cubicBezTo>
                  <a:pt x="102" y="52"/>
                  <a:pt x="99" y="49"/>
                  <a:pt x="98" y="43"/>
                </a:cubicBezTo>
                <a:moveTo>
                  <a:pt x="110" y="63"/>
                </a:moveTo>
                <a:cubicBezTo>
                  <a:pt x="107" y="59"/>
                  <a:pt x="107" y="59"/>
                  <a:pt x="107" y="59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5" y="57"/>
                  <a:pt x="115" y="57"/>
                  <a:pt x="115" y="57"/>
                </a:cubicBezTo>
                <a:cubicBezTo>
                  <a:pt x="129" y="62"/>
                  <a:pt x="126" y="73"/>
                  <a:pt x="126" y="73"/>
                </a:cubicBezTo>
                <a:cubicBezTo>
                  <a:pt x="126" y="90"/>
                  <a:pt x="126" y="90"/>
                  <a:pt x="126" y="90"/>
                </a:cubicBezTo>
                <a:moveTo>
                  <a:pt x="101" y="61"/>
                </a:moveTo>
                <a:cubicBezTo>
                  <a:pt x="103" y="63"/>
                  <a:pt x="103" y="63"/>
                  <a:pt x="103" y="63"/>
                </a:cubicBezTo>
                <a:cubicBezTo>
                  <a:pt x="106" y="59"/>
                  <a:pt x="106" y="59"/>
                  <a:pt x="106" y="59"/>
                </a:cubicBezTo>
                <a:cubicBezTo>
                  <a:pt x="101" y="54"/>
                  <a:pt x="101" y="54"/>
                  <a:pt x="101" y="54"/>
                </a:cubicBezTo>
                <a:cubicBezTo>
                  <a:pt x="98" y="58"/>
                  <a:pt x="98" y="58"/>
                  <a:pt x="98" y="58"/>
                </a:cubicBezTo>
                <a:cubicBezTo>
                  <a:pt x="85" y="63"/>
                  <a:pt x="87" y="73"/>
                  <a:pt x="87" y="73"/>
                </a:cubicBezTo>
                <a:cubicBezTo>
                  <a:pt x="87" y="89"/>
                  <a:pt x="87" y="89"/>
                  <a:pt x="87" y="89"/>
                </a:cubicBezTo>
                <a:moveTo>
                  <a:pt x="91" y="32"/>
                </a:moveTo>
                <a:cubicBezTo>
                  <a:pt x="86" y="37"/>
                  <a:pt x="86" y="37"/>
                  <a:pt x="86" y="37"/>
                </a:cubicBezTo>
                <a:cubicBezTo>
                  <a:pt x="86" y="46"/>
                  <a:pt x="86" y="46"/>
                  <a:pt x="86" y="46"/>
                </a:cubicBezTo>
                <a:moveTo>
                  <a:pt x="79" y="32"/>
                </a:moveTo>
                <a:cubicBezTo>
                  <a:pt x="85" y="37"/>
                  <a:pt x="85" y="37"/>
                  <a:pt x="85" y="37"/>
                </a:cubicBezTo>
                <a:moveTo>
                  <a:pt x="37" y="11"/>
                </a:moveTo>
                <a:cubicBezTo>
                  <a:pt x="37" y="11"/>
                  <a:pt x="42" y="13"/>
                  <a:pt x="46" y="7"/>
                </a:cubicBezTo>
                <a:cubicBezTo>
                  <a:pt x="47" y="10"/>
                  <a:pt x="47" y="10"/>
                  <a:pt x="47" y="10"/>
                </a:cubicBezTo>
                <a:moveTo>
                  <a:pt x="52" y="19"/>
                </a:moveTo>
                <a:cubicBezTo>
                  <a:pt x="53" y="19"/>
                  <a:pt x="54" y="18"/>
                  <a:pt x="54" y="16"/>
                </a:cubicBezTo>
                <a:cubicBezTo>
                  <a:pt x="54" y="15"/>
                  <a:pt x="54" y="14"/>
                  <a:pt x="52" y="14"/>
                </a:cubicBezTo>
                <a:moveTo>
                  <a:pt x="52" y="13"/>
                </a:moveTo>
                <a:cubicBezTo>
                  <a:pt x="52" y="6"/>
                  <a:pt x="48" y="1"/>
                  <a:pt x="43" y="1"/>
                </a:cubicBezTo>
                <a:moveTo>
                  <a:pt x="43" y="29"/>
                </a:moveTo>
                <a:cubicBezTo>
                  <a:pt x="47" y="29"/>
                  <a:pt x="50" y="25"/>
                  <a:pt x="52" y="19"/>
                </a:cubicBezTo>
                <a:moveTo>
                  <a:pt x="32" y="19"/>
                </a:moveTo>
                <a:cubicBezTo>
                  <a:pt x="31" y="19"/>
                  <a:pt x="30" y="18"/>
                  <a:pt x="30" y="16"/>
                </a:cubicBezTo>
                <a:cubicBezTo>
                  <a:pt x="30" y="15"/>
                  <a:pt x="31" y="14"/>
                  <a:pt x="32" y="14"/>
                </a:cubicBezTo>
                <a:moveTo>
                  <a:pt x="32" y="13"/>
                </a:moveTo>
                <a:cubicBezTo>
                  <a:pt x="33" y="6"/>
                  <a:pt x="37" y="1"/>
                  <a:pt x="42" y="1"/>
                </a:cubicBezTo>
                <a:moveTo>
                  <a:pt x="42" y="29"/>
                </a:moveTo>
                <a:cubicBezTo>
                  <a:pt x="38" y="29"/>
                  <a:pt x="34" y="25"/>
                  <a:pt x="33" y="19"/>
                </a:cubicBezTo>
                <a:moveTo>
                  <a:pt x="48" y="32"/>
                </a:moveTo>
                <a:cubicBezTo>
                  <a:pt x="43" y="37"/>
                  <a:pt x="43" y="37"/>
                  <a:pt x="43" y="37"/>
                </a:cubicBezTo>
                <a:moveTo>
                  <a:pt x="36" y="32"/>
                </a:moveTo>
                <a:cubicBezTo>
                  <a:pt x="42" y="37"/>
                  <a:pt x="42" y="37"/>
                  <a:pt x="42" y="37"/>
                </a:cubicBezTo>
                <a:moveTo>
                  <a:pt x="84" y="73"/>
                </a:moveTo>
                <a:cubicBezTo>
                  <a:pt x="84" y="73"/>
                  <a:pt x="86" y="62"/>
                  <a:pt x="72" y="57"/>
                </a:cubicBezTo>
                <a:cubicBezTo>
                  <a:pt x="70" y="54"/>
                  <a:pt x="70" y="54"/>
                  <a:pt x="70" y="54"/>
                </a:cubicBezTo>
                <a:cubicBezTo>
                  <a:pt x="64" y="59"/>
                  <a:pt x="64" y="59"/>
                  <a:pt x="64" y="59"/>
                </a:cubicBezTo>
                <a:cubicBezTo>
                  <a:pt x="67" y="63"/>
                  <a:pt x="67" y="63"/>
                  <a:pt x="67" y="63"/>
                </a:cubicBezTo>
                <a:moveTo>
                  <a:pt x="45" y="73"/>
                </a:moveTo>
                <a:cubicBezTo>
                  <a:pt x="45" y="73"/>
                  <a:pt x="42" y="63"/>
                  <a:pt x="56" y="58"/>
                </a:cubicBezTo>
                <a:cubicBezTo>
                  <a:pt x="58" y="54"/>
                  <a:pt x="58" y="54"/>
                  <a:pt x="58" y="5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63"/>
                  <a:pt x="61" y="63"/>
                  <a:pt x="61" y="63"/>
                </a:cubicBezTo>
                <a:cubicBezTo>
                  <a:pt x="58" y="61"/>
                  <a:pt x="58" y="61"/>
                  <a:pt x="58" y="61"/>
                </a:cubicBezTo>
                <a:moveTo>
                  <a:pt x="31" y="43"/>
                </a:moveTo>
                <a:cubicBezTo>
                  <a:pt x="32" y="43"/>
                  <a:pt x="33" y="42"/>
                  <a:pt x="33" y="40"/>
                </a:cubicBezTo>
                <a:cubicBezTo>
                  <a:pt x="33" y="39"/>
                  <a:pt x="32" y="38"/>
                  <a:pt x="31" y="38"/>
                </a:cubicBezTo>
                <a:moveTo>
                  <a:pt x="31" y="37"/>
                </a:moveTo>
                <a:cubicBezTo>
                  <a:pt x="31" y="30"/>
                  <a:pt x="27" y="24"/>
                  <a:pt x="21" y="24"/>
                </a:cubicBezTo>
                <a:moveTo>
                  <a:pt x="21" y="52"/>
                </a:moveTo>
                <a:cubicBezTo>
                  <a:pt x="26" y="52"/>
                  <a:pt x="29" y="49"/>
                  <a:pt x="31" y="43"/>
                </a:cubicBezTo>
                <a:moveTo>
                  <a:pt x="11" y="43"/>
                </a:moveTo>
                <a:cubicBezTo>
                  <a:pt x="10" y="43"/>
                  <a:pt x="9" y="42"/>
                  <a:pt x="9" y="40"/>
                </a:cubicBezTo>
                <a:cubicBezTo>
                  <a:pt x="9" y="39"/>
                  <a:pt x="10" y="38"/>
                  <a:pt x="11" y="38"/>
                </a:cubicBezTo>
                <a:moveTo>
                  <a:pt x="11" y="37"/>
                </a:moveTo>
                <a:cubicBezTo>
                  <a:pt x="12" y="30"/>
                  <a:pt x="16" y="24"/>
                  <a:pt x="21" y="24"/>
                </a:cubicBezTo>
                <a:moveTo>
                  <a:pt x="21" y="52"/>
                </a:moveTo>
                <a:cubicBezTo>
                  <a:pt x="17" y="52"/>
                  <a:pt x="13" y="49"/>
                  <a:pt x="12" y="43"/>
                </a:cubicBezTo>
                <a:moveTo>
                  <a:pt x="25" y="63"/>
                </a:moveTo>
                <a:cubicBezTo>
                  <a:pt x="22" y="59"/>
                  <a:pt x="22" y="59"/>
                  <a:pt x="22" y="59"/>
                </a:cubicBezTo>
                <a:cubicBezTo>
                  <a:pt x="27" y="54"/>
                  <a:pt x="27" y="54"/>
                  <a:pt x="27" y="54"/>
                </a:cubicBezTo>
                <a:cubicBezTo>
                  <a:pt x="30" y="57"/>
                  <a:pt x="30" y="57"/>
                  <a:pt x="30" y="57"/>
                </a:cubicBezTo>
                <a:cubicBezTo>
                  <a:pt x="43" y="62"/>
                  <a:pt x="41" y="73"/>
                  <a:pt x="41" y="73"/>
                </a:cubicBezTo>
                <a:cubicBezTo>
                  <a:pt x="41" y="85"/>
                  <a:pt x="41" y="85"/>
                  <a:pt x="41" y="85"/>
                </a:cubicBezTo>
                <a:moveTo>
                  <a:pt x="15" y="61"/>
                </a:moveTo>
                <a:cubicBezTo>
                  <a:pt x="18" y="63"/>
                  <a:pt x="18" y="63"/>
                  <a:pt x="18" y="63"/>
                </a:cubicBezTo>
                <a:cubicBezTo>
                  <a:pt x="21" y="59"/>
                  <a:pt x="21" y="59"/>
                  <a:pt x="21" y="59"/>
                </a:cubicBezTo>
                <a:cubicBezTo>
                  <a:pt x="15" y="54"/>
                  <a:pt x="15" y="54"/>
                  <a:pt x="15" y="54"/>
                </a:cubicBezTo>
                <a:cubicBezTo>
                  <a:pt x="13" y="58"/>
                  <a:pt x="13" y="58"/>
                  <a:pt x="13" y="58"/>
                </a:cubicBezTo>
                <a:cubicBezTo>
                  <a:pt x="0" y="63"/>
                  <a:pt x="2" y="73"/>
                  <a:pt x="2" y="73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0" y="99"/>
                  <a:pt x="9" y="99"/>
                </a:cubicBezTo>
              </a:path>
            </a:pathLst>
          </a:custGeom>
          <a:noFill/>
          <a:ln w="9525" cap="rnd">
            <a:solidFill>
              <a:schemeClr val="tx1">
                <a:lumMod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8055235" y="3971322"/>
            <a:ext cx="31677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8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C’est </a:t>
            </a:r>
            <a:r>
              <a:rPr kumimoji="0" lang="fr-FR" sz="1600" b="0" i="0" u="none" strike="noStrike" kern="1200" cap="none" spc="-8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le combustible </a:t>
            </a:r>
            <a:r>
              <a:rPr kumimoji="0" lang="fr-FR" sz="1600" b="0" i="0" u="none" strike="noStrike" kern="1200" cap="none" spc="-8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indispensable pour alimenter</a:t>
            </a:r>
            <a:r>
              <a:rPr kumimoji="0" lang="fr-FR" sz="1600" b="1" i="0" u="none" strike="noStrike" kern="1200" cap="none" spc="-8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-8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les valeurs </a:t>
            </a:r>
            <a:r>
              <a:rPr kumimoji="0" lang="fr-FR" sz="1600" b="1" i="0" u="none" strike="noStrike" kern="1200" cap="none" spc="-8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d’Attention </a:t>
            </a:r>
            <a:r>
              <a:rPr kumimoji="0" lang="fr-FR" sz="1600" b="1" i="0" u="none" strike="noStrike" kern="1200" cap="none" spc="-8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et de </a:t>
            </a:r>
            <a:r>
              <a:rPr kumimoji="0" lang="fr-FR" sz="1600" b="1" i="0" u="none" strike="noStrike" kern="1200" cap="none" spc="-8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Bienveillance </a:t>
            </a:r>
            <a:r>
              <a:rPr kumimoji="0" lang="fr-FR" sz="1600" b="0" i="0" u="none" strike="noStrike" kern="1200" cap="none" spc="-8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et </a:t>
            </a:r>
            <a:r>
              <a:rPr kumimoji="0" lang="fr-FR" sz="1600" b="0" i="0" u="none" strike="noStrike" kern="1200" cap="none" spc="-8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satisfaire le </a:t>
            </a:r>
            <a:r>
              <a:rPr kumimoji="0" lang="fr-FR" sz="1600" b="0" i="0" u="none" strike="noStrike" kern="1200" cap="none" spc="-8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niveau d’attente sans cesse plus grand de nos </a:t>
            </a:r>
            <a:r>
              <a:rPr kumimoji="0" lang="fr-FR" sz="1600" b="0" i="0" u="none" strike="noStrike" kern="1200" cap="none" spc="-8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clients.</a:t>
            </a:r>
            <a:endParaRPr kumimoji="0" lang="fr-FR" sz="1600" b="1" i="0" u="none" strike="noStrike" kern="1200" cap="none" spc="-80" normalizeH="0" baseline="0" noProof="0" dirty="0" smtClean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05936" y="5294761"/>
            <a:ext cx="2988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 S</a:t>
            </a:r>
            <a:r>
              <a:rPr kumimoji="0" lang="fr-FR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 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mettre en mode « ON » </a:t>
            </a:r>
            <a:r>
              <a:rPr kumimoji="0" lang="fr-FR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(disponibilité, engagement, esprit d’équipe…)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pic>
        <p:nvPicPr>
          <p:cNvPr id="82" name="Image 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189" y="1459477"/>
            <a:ext cx="2344287" cy="130544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617975" y="3971322"/>
            <a:ext cx="2988000" cy="920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4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Une </a:t>
            </a:r>
            <a:r>
              <a:rPr kumimoji="0" lang="fr-FR" sz="1600" b="1" i="0" u="none" strike="noStrike" kern="1200" cap="none" spc="-4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attitude sincère et une oreille attentive</a:t>
            </a:r>
            <a:r>
              <a:rPr kumimoji="0" lang="fr-FR" sz="1600" b="0" i="0" u="none" strike="noStrike" kern="1200" cap="none" spc="-4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donnent toute sa valeur à la Bienveillance.</a:t>
            </a:r>
            <a:endParaRPr kumimoji="0" lang="fr-FR" sz="1600" b="1" i="0" u="none" strike="noStrike" kern="1200" cap="none" spc="-40" normalizeH="0" baseline="0" noProof="0" dirty="0" smtClean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pSp>
        <p:nvGrpSpPr>
          <p:cNvPr id="47" name="Groupe 46"/>
          <p:cNvGrpSpPr/>
          <p:nvPr/>
        </p:nvGrpSpPr>
        <p:grpSpPr>
          <a:xfrm>
            <a:off x="5198343" y="2490631"/>
            <a:ext cx="1672290" cy="1158853"/>
            <a:chOff x="3328989" y="2205038"/>
            <a:chExt cx="609599" cy="427037"/>
          </a:xfrm>
        </p:grpSpPr>
        <p:sp>
          <p:nvSpPr>
            <p:cNvPr id="48" name="Freeform 33"/>
            <p:cNvSpPr>
              <a:spLocks/>
            </p:cNvSpPr>
            <p:nvPr/>
          </p:nvSpPr>
          <p:spPr bwMode="auto">
            <a:xfrm>
              <a:off x="3373439" y="2319338"/>
              <a:ext cx="65088" cy="90487"/>
            </a:xfrm>
            <a:custGeom>
              <a:avLst/>
              <a:gdLst>
                <a:gd name="T0" fmla="*/ 20 w 20"/>
                <a:gd name="T1" fmla="*/ 28 h 28"/>
                <a:gd name="T2" fmla="*/ 4 w 20"/>
                <a:gd name="T3" fmla="*/ 14 h 28"/>
                <a:gd name="T4" fmla="*/ 1 w 20"/>
                <a:gd name="T5" fmla="*/ 10 h 28"/>
                <a:gd name="T6" fmla="*/ 3 w 20"/>
                <a:gd name="T7" fmla="*/ 6 h 28"/>
                <a:gd name="T8" fmla="*/ 2 w 20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8">
                  <a:moveTo>
                    <a:pt x="20" y="28"/>
                  </a:moveTo>
                  <a:cubicBezTo>
                    <a:pt x="8" y="28"/>
                    <a:pt x="4" y="14"/>
                    <a:pt x="4" y="14"/>
                  </a:cubicBezTo>
                  <a:cubicBezTo>
                    <a:pt x="4" y="14"/>
                    <a:pt x="1" y="14"/>
                    <a:pt x="1" y="10"/>
                  </a:cubicBezTo>
                  <a:cubicBezTo>
                    <a:pt x="0" y="7"/>
                    <a:pt x="3" y="6"/>
                    <a:pt x="3" y="6"/>
                  </a:cubicBezTo>
                  <a:cubicBezTo>
                    <a:pt x="3" y="6"/>
                    <a:pt x="2" y="4"/>
                    <a:pt x="2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9" name="Line 34"/>
            <p:cNvSpPr>
              <a:spLocks noChangeShapeType="1"/>
            </p:cNvSpPr>
            <p:nvPr/>
          </p:nvSpPr>
          <p:spPr bwMode="auto">
            <a:xfrm>
              <a:off x="3463927" y="2257425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0" name="Freeform 35"/>
            <p:cNvSpPr>
              <a:spLocks/>
            </p:cNvSpPr>
            <p:nvPr/>
          </p:nvSpPr>
          <p:spPr bwMode="auto">
            <a:xfrm>
              <a:off x="3441702" y="2338388"/>
              <a:ext cx="65088" cy="71437"/>
            </a:xfrm>
            <a:custGeom>
              <a:avLst/>
              <a:gdLst>
                <a:gd name="T0" fmla="*/ 0 w 20"/>
                <a:gd name="T1" fmla="*/ 22 h 22"/>
                <a:gd name="T2" fmla="*/ 15 w 20"/>
                <a:gd name="T3" fmla="*/ 8 h 22"/>
                <a:gd name="T4" fmla="*/ 19 w 20"/>
                <a:gd name="T5" fmla="*/ 4 h 22"/>
                <a:gd name="T6" fmla="*/ 16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0" y="22"/>
                  </a:moveTo>
                  <a:cubicBezTo>
                    <a:pt x="11" y="22"/>
                    <a:pt x="15" y="8"/>
                    <a:pt x="15" y="8"/>
                  </a:cubicBezTo>
                  <a:cubicBezTo>
                    <a:pt x="15" y="8"/>
                    <a:pt x="18" y="8"/>
                    <a:pt x="19" y="4"/>
                  </a:cubicBezTo>
                  <a:cubicBezTo>
                    <a:pt x="20" y="1"/>
                    <a:pt x="16" y="0"/>
                    <a:pt x="16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1" name="Line 36"/>
            <p:cNvSpPr>
              <a:spLocks noChangeShapeType="1"/>
            </p:cNvSpPr>
            <p:nvPr/>
          </p:nvSpPr>
          <p:spPr bwMode="auto">
            <a:xfrm>
              <a:off x="3419477" y="2332038"/>
              <a:ext cx="0" cy="9525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2" name="Line 37"/>
            <p:cNvSpPr>
              <a:spLocks noChangeShapeType="1"/>
            </p:cNvSpPr>
            <p:nvPr/>
          </p:nvSpPr>
          <p:spPr bwMode="auto">
            <a:xfrm>
              <a:off x="3457577" y="2328863"/>
              <a:ext cx="0" cy="12700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3" name="Freeform 38"/>
            <p:cNvSpPr>
              <a:spLocks/>
            </p:cNvSpPr>
            <p:nvPr/>
          </p:nvSpPr>
          <p:spPr bwMode="auto">
            <a:xfrm>
              <a:off x="3425827" y="2374900"/>
              <a:ext cx="22225" cy="6350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4" name="Freeform 39"/>
            <p:cNvSpPr>
              <a:spLocks/>
            </p:cNvSpPr>
            <p:nvPr/>
          </p:nvSpPr>
          <p:spPr bwMode="auto">
            <a:xfrm>
              <a:off x="3328989" y="2406650"/>
              <a:ext cx="109538" cy="68262"/>
            </a:xfrm>
            <a:custGeom>
              <a:avLst/>
              <a:gdLst>
                <a:gd name="T0" fmla="*/ 0 w 34"/>
                <a:gd name="T1" fmla="*/ 21 h 21"/>
                <a:gd name="T2" fmla="*/ 19 w 34"/>
                <a:gd name="T3" fmla="*/ 7 h 21"/>
                <a:gd name="T4" fmla="*/ 23 w 34"/>
                <a:gd name="T5" fmla="*/ 0 h 21"/>
                <a:gd name="T6" fmla="*/ 34 w 34"/>
                <a:gd name="T7" fmla="*/ 10 h 21"/>
                <a:gd name="T8" fmla="*/ 28 w 34"/>
                <a:gd name="T9" fmla="*/ 17 h 21"/>
                <a:gd name="T10" fmla="*/ 22 w 34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1">
                  <a:moveTo>
                    <a:pt x="0" y="21"/>
                  </a:moveTo>
                  <a:cubicBezTo>
                    <a:pt x="2" y="15"/>
                    <a:pt x="8" y="10"/>
                    <a:pt x="19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2" y="11"/>
                    <a:pt x="22" y="11"/>
                    <a:pt x="22" y="1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5" name="Freeform 40"/>
            <p:cNvSpPr>
              <a:spLocks/>
            </p:cNvSpPr>
            <p:nvPr/>
          </p:nvSpPr>
          <p:spPr bwMode="auto">
            <a:xfrm>
              <a:off x="3438526" y="2409825"/>
              <a:ext cx="100013" cy="52387"/>
            </a:xfrm>
            <a:custGeom>
              <a:avLst/>
              <a:gdLst>
                <a:gd name="T0" fmla="*/ 31 w 31"/>
                <a:gd name="T1" fmla="*/ 14 h 16"/>
                <a:gd name="T2" fmla="*/ 16 w 31"/>
                <a:gd name="T3" fmla="*/ 6 h 16"/>
                <a:gd name="T4" fmla="*/ 11 w 31"/>
                <a:gd name="T5" fmla="*/ 0 h 16"/>
                <a:gd name="T6" fmla="*/ 0 w 31"/>
                <a:gd name="T7" fmla="*/ 9 h 16"/>
                <a:gd name="T8" fmla="*/ 6 w 31"/>
                <a:gd name="T9" fmla="*/ 16 h 16"/>
                <a:gd name="T10" fmla="*/ 12 w 31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6">
                  <a:moveTo>
                    <a:pt x="31" y="14"/>
                  </a:moveTo>
                  <a:cubicBezTo>
                    <a:pt x="28" y="11"/>
                    <a:pt x="23" y="8"/>
                    <a:pt x="16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6" name="Freeform 41"/>
            <p:cNvSpPr>
              <a:spLocks/>
            </p:cNvSpPr>
            <p:nvPr/>
          </p:nvSpPr>
          <p:spPr bwMode="auto">
            <a:xfrm>
              <a:off x="3754438" y="2344738"/>
              <a:ext cx="65088" cy="71437"/>
            </a:xfrm>
            <a:custGeom>
              <a:avLst/>
              <a:gdLst>
                <a:gd name="T0" fmla="*/ 20 w 20"/>
                <a:gd name="T1" fmla="*/ 22 h 22"/>
                <a:gd name="T2" fmla="*/ 4 w 20"/>
                <a:gd name="T3" fmla="*/ 8 h 22"/>
                <a:gd name="T4" fmla="*/ 1 w 20"/>
                <a:gd name="T5" fmla="*/ 5 h 22"/>
                <a:gd name="T6" fmla="*/ 3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cubicBezTo>
                    <a:pt x="8" y="22"/>
                    <a:pt x="4" y="8"/>
                    <a:pt x="4" y="8"/>
                  </a:cubicBezTo>
                  <a:cubicBezTo>
                    <a:pt x="4" y="8"/>
                    <a:pt x="1" y="8"/>
                    <a:pt x="1" y="5"/>
                  </a:cubicBezTo>
                  <a:cubicBezTo>
                    <a:pt x="0" y="1"/>
                    <a:pt x="3" y="0"/>
                    <a:pt x="3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7" name="Freeform 42"/>
            <p:cNvSpPr>
              <a:spLocks/>
            </p:cNvSpPr>
            <p:nvPr/>
          </p:nvSpPr>
          <p:spPr bwMode="auto">
            <a:xfrm>
              <a:off x="3819527" y="2344738"/>
              <a:ext cx="66675" cy="71437"/>
            </a:xfrm>
            <a:custGeom>
              <a:avLst/>
              <a:gdLst>
                <a:gd name="T0" fmla="*/ 0 w 21"/>
                <a:gd name="T1" fmla="*/ 22 h 22"/>
                <a:gd name="T2" fmla="*/ 16 w 21"/>
                <a:gd name="T3" fmla="*/ 8 h 22"/>
                <a:gd name="T4" fmla="*/ 20 w 21"/>
                <a:gd name="T5" fmla="*/ 5 h 22"/>
                <a:gd name="T6" fmla="*/ 17 w 21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0" y="22"/>
                  </a:moveTo>
                  <a:cubicBezTo>
                    <a:pt x="12" y="22"/>
                    <a:pt x="16" y="8"/>
                    <a:pt x="16" y="8"/>
                  </a:cubicBezTo>
                  <a:cubicBezTo>
                    <a:pt x="16" y="8"/>
                    <a:pt x="19" y="8"/>
                    <a:pt x="20" y="5"/>
                  </a:cubicBezTo>
                  <a:cubicBezTo>
                    <a:pt x="21" y="1"/>
                    <a:pt x="17" y="0"/>
                    <a:pt x="17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8" name="Line 43"/>
            <p:cNvSpPr>
              <a:spLocks noChangeShapeType="1"/>
            </p:cNvSpPr>
            <p:nvPr/>
          </p:nvSpPr>
          <p:spPr bwMode="auto">
            <a:xfrm>
              <a:off x="3792539" y="2338388"/>
              <a:ext cx="0" cy="9525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9" name="Line 44"/>
            <p:cNvSpPr>
              <a:spLocks noChangeShapeType="1"/>
            </p:cNvSpPr>
            <p:nvPr/>
          </p:nvSpPr>
          <p:spPr bwMode="auto">
            <a:xfrm>
              <a:off x="3844927" y="2338388"/>
              <a:ext cx="0" cy="9525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0" name="Freeform 45"/>
            <p:cNvSpPr>
              <a:spLocks/>
            </p:cNvSpPr>
            <p:nvPr/>
          </p:nvSpPr>
          <p:spPr bwMode="auto">
            <a:xfrm>
              <a:off x="3806827" y="2384425"/>
              <a:ext cx="19050" cy="3175"/>
            </a:xfrm>
            <a:custGeom>
              <a:avLst/>
              <a:gdLst>
                <a:gd name="T0" fmla="*/ 6 w 6"/>
                <a:gd name="T1" fmla="*/ 0 h 1"/>
                <a:gd name="T2" fmla="*/ 0 w 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1" name="Freeform 46"/>
            <p:cNvSpPr>
              <a:spLocks/>
            </p:cNvSpPr>
            <p:nvPr/>
          </p:nvSpPr>
          <p:spPr bwMode="auto">
            <a:xfrm>
              <a:off x="3741739" y="2416175"/>
              <a:ext cx="77788" cy="52387"/>
            </a:xfrm>
            <a:custGeom>
              <a:avLst/>
              <a:gdLst>
                <a:gd name="T0" fmla="*/ 0 w 24"/>
                <a:gd name="T1" fmla="*/ 10 h 16"/>
                <a:gd name="T2" fmla="*/ 8 w 24"/>
                <a:gd name="T3" fmla="*/ 6 h 16"/>
                <a:gd name="T4" fmla="*/ 13 w 24"/>
                <a:gd name="T5" fmla="*/ 0 h 16"/>
                <a:gd name="T6" fmla="*/ 24 w 24"/>
                <a:gd name="T7" fmla="*/ 9 h 16"/>
                <a:gd name="T8" fmla="*/ 18 w 24"/>
                <a:gd name="T9" fmla="*/ 16 h 16"/>
                <a:gd name="T10" fmla="*/ 12 w 24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0" y="10"/>
                  </a:moveTo>
                  <a:cubicBezTo>
                    <a:pt x="2" y="8"/>
                    <a:pt x="5" y="7"/>
                    <a:pt x="8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2" name="Freeform 47"/>
            <p:cNvSpPr>
              <a:spLocks/>
            </p:cNvSpPr>
            <p:nvPr/>
          </p:nvSpPr>
          <p:spPr bwMode="auto">
            <a:xfrm>
              <a:off x="3819527" y="2416175"/>
              <a:ext cx="112713" cy="73025"/>
            </a:xfrm>
            <a:custGeom>
              <a:avLst/>
              <a:gdLst>
                <a:gd name="T0" fmla="*/ 35 w 35"/>
                <a:gd name="T1" fmla="*/ 22 h 22"/>
                <a:gd name="T2" fmla="*/ 16 w 35"/>
                <a:gd name="T3" fmla="*/ 6 h 22"/>
                <a:gd name="T4" fmla="*/ 11 w 35"/>
                <a:gd name="T5" fmla="*/ 0 h 22"/>
                <a:gd name="T6" fmla="*/ 0 w 35"/>
                <a:gd name="T7" fmla="*/ 9 h 22"/>
                <a:gd name="T8" fmla="*/ 6 w 35"/>
                <a:gd name="T9" fmla="*/ 16 h 22"/>
                <a:gd name="T10" fmla="*/ 12 w 35"/>
                <a:gd name="T1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35" y="22"/>
                  </a:moveTo>
                  <a:cubicBezTo>
                    <a:pt x="33" y="16"/>
                    <a:pt x="28" y="9"/>
                    <a:pt x="16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3" name="Freeform 48"/>
            <p:cNvSpPr>
              <a:spLocks/>
            </p:cNvSpPr>
            <p:nvPr/>
          </p:nvSpPr>
          <p:spPr bwMode="auto">
            <a:xfrm>
              <a:off x="3938588" y="2514600"/>
              <a:ext cx="0" cy="12700"/>
            </a:xfrm>
            <a:custGeom>
              <a:avLst/>
              <a:gdLst>
                <a:gd name="T0" fmla="*/ 4 h 4"/>
                <a:gd name="T1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4" name="Freeform 49"/>
            <p:cNvSpPr>
              <a:spLocks/>
            </p:cNvSpPr>
            <p:nvPr/>
          </p:nvSpPr>
          <p:spPr bwMode="auto">
            <a:xfrm>
              <a:off x="3348038" y="2238375"/>
              <a:ext cx="190500" cy="103187"/>
            </a:xfrm>
            <a:custGeom>
              <a:avLst/>
              <a:gdLst>
                <a:gd name="T0" fmla="*/ 39 w 59"/>
                <a:gd name="T1" fmla="*/ 12 h 32"/>
                <a:gd name="T2" fmla="*/ 15 w 59"/>
                <a:gd name="T3" fmla="*/ 20 h 32"/>
                <a:gd name="T4" fmla="*/ 8 w 59"/>
                <a:gd name="T5" fmla="*/ 2 h 32"/>
                <a:gd name="T6" fmla="*/ 35 w 59"/>
                <a:gd name="T7" fmla="*/ 3 h 32"/>
                <a:gd name="T8" fmla="*/ 44 w 59"/>
                <a:gd name="T9" fmla="*/ 32 h 32"/>
                <a:gd name="T10" fmla="*/ 41 w 59"/>
                <a:gd name="T11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32">
                  <a:moveTo>
                    <a:pt x="39" y="12"/>
                  </a:moveTo>
                  <a:cubicBezTo>
                    <a:pt x="39" y="12"/>
                    <a:pt x="31" y="21"/>
                    <a:pt x="15" y="20"/>
                  </a:cubicBezTo>
                  <a:cubicBezTo>
                    <a:pt x="0" y="19"/>
                    <a:pt x="8" y="2"/>
                    <a:pt x="8" y="2"/>
                  </a:cubicBezTo>
                  <a:cubicBezTo>
                    <a:pt x="12" y="14"/>
                    <a:pt x="20" y="0"/>
                    <a:pt x="35" y="3"/>
                  </a:cubicBezTo>
                  <a:cubicBezTo>
                    <a:pt x="59" y="7"/>
                    <a:pt x="44" y="32"/>
                    <a:pt x="44" y="32"/>
                  </a:cubicBezTo>
                  <a:cubicBezTo>
                    <a:pt x="44" y="32"/>
                    <a:pt x="44" y="25"/>
                    <a:pt x="41" y="2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5" name="Freeform 50"/>
            <p:cNvSpPr>
              <a:spLocks/>
            </p:cNvSpPr>
            <p:nvPr/>
          </p:nvSpPr>
          <p:spPr bwMode="auto">
            <a:xfrm>
              <a:off x="3795712" y="2293938"/>
              <a:ext cx="80963" cy="44450"/>
            </a:xfrm>
            <a:custGeom>
              <a:avLst/>
              <a:gdLst>
                <a:gd name="T0" fmla="*/ 25 w 25"/>
                <a:gd name="T1" fmla="*/ 12 h 14"/>
                <a:gd name="T2" fmla="*/ 0 w 25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14">
                  <a:moveTo>
                    <a:pt x="25" y="12"/>
                  </a:moveTo>
                  <a:cubicBezTo>
                    <a:pt x="25" y="12"/>
                    <a:pt x="14" y="14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6" name="Freeform 51"/>
            <p:cNvSpPr>
              <a:spLocks/>
            </p:cNvSpPr>
            <p:nvPr/>
          </p:nvSpPr>
          <p:spPr bwMode="auto">
            <a:xfrm>
              <a:off x="3870324" y="2289175"/>
              <a:ext cx="36513" cy="114300"/>
            </a:xfrm>
            <a:custGeom>
              <a:avLst/>
              <a:gdLst>
                <a:gd name="T0" fmla="*/ 3 w 11"/>
                <a:gd name="T1" fmla="*/ 0 h 35"/>
                <a:gd name="T2" fmla="*/ 6 w 11"/>
                <a:gd name="T3" fmla="*/ 19 h 35"/>
                <a:gd name="T4" fmla="*/ 11 w 11"/>
                <a:gd name="T5" fmla="*/ 31 h 35"/>
                <a:gd name="T6" fmla="*/ 0 w 11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5">
                  <a:moveTo>
                    <a:pt x="3" y="0"/>
                  </a:moveTo>
                  <a:cubicBezTo>
                    <a:pt x="7" y="6"/>
                    <a:pt x="8" y="13"/>
                    <a:pt x="6" y="19"/>
                  </a:cubicBezTo>
                  <a:cubicBezTo>
                    <a:pt x="3" y="29"/>
                    <a:pt x="11" y="31"/>
                    <a:pt x="11" y="31"/>
                  </a:cubicBezTo>
                  <a:cubicBezTo>
                    <a:pt x="6" y="34"/>
                    <a:pt x="2" y="35"/>
                    <a:pt x="0" y="35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67" name="Freeform 52"/>
            <p:cNvSpPr>
              <a:spLocks/>
            </p:cNvSpPr>
            <p:nvPr/>
          </p:nvSpPr>
          <p:spPr bwMode="auto">
            <a:xfrm>
              <a:off x="3735387" y="2251075"/>
              <a:ext cx="122238" cy="158750"/>
            </a:xfrm>
            <a:custGeom>
              <a:avLst/>
              <a:gdLst>
                <a:gd name="T0" fmla="*/ 15 w 38"/>
                <a:gd name="T1" fmla="*/ 46 h 49"/>
                <a:gd name="T2" fmla="*/ 0 w 38"/>
                <a:gd name="T3" fmla="*/ 43 h 49"/>
                <a:gd name="T4" fmla="*/ 4 w 38"/>
                <a:gd name="T5" fmla="*/ 31 h 49"/>
                <a:gd name="T6" fmla="*/ 26 w 38"/>
                <a:gd name="T7" fmla="*/ 0 h 49"/>
                <a:gd name="T8" fmla="*/ 26 w 38"/>
                <a:gd name="T9" fmla="*/ 0 h 49"/>
                <a:gd name="T10" fmla="*/ 38 w 38"/>
                <a:gd name="T11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9">
                  <a:moveTo>
                    <a:pt x="15" y="46"/>
                  </a:moveTo>
                  <a:cubicBezTo>
                    <a:pt x="12" y="47"/>
                    <a:pt x="7" y="49"/>
                    <a:pt x="0" y="43"/>
                  </a:cubicBezTo>
                  <a:cubicBezTo>
                    <a:pt x="0" y="43"/>
                    <a:pt x="7" y="41"/>
                    <a:pt x="4" y="31"/>
                  </a:cubicBezTo>
                  <a:cubicBezTo>
                    <a:pt x="1" y="20"/>
                    <a:pt x="9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1" y="0"/>
                    <a:pt x="35" y="1"/>
                    <a:pt x="38" y="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grpSp>
          <p:nvGrpSpPr>
            <p:cNvPr id="68" name="Groupe 67"/>
            <p:cNvGrpSpPr/>
            <p:nvPr/>
          </p:nvGrpSpPr>
          <p:grpSpPr>
            <a:xfrm>
              <a:off x="3451226" y="2205038"/>
              <a:ext cx="328613" cy="427037"/>
              <a:chOff x="3451226" y="2205038"/>
              <a:chExt cx="328613" cy="427037"/>
            </a:xfrm>
          </p:grpSpPr>
          <p:sp>
            <p:nvSpPr>
              <p:cNvPr id="69" name="Freeform 26"/>
              <p:cNvSpPr>
                <a:spLocks/>
              </p:cNvSpPr>
              <p:nvPr/>
            </p:nvSpPr>
            <p:spPr bwMode="auto">
              <a:xfrm>
                <a:off x="3525838" y="2205038"/>
                <a:ext cx="100013" cy="214312"/>
              </a:xfrm>
              <a:custGeom>
                <a:avLst/>
                <a:gdLst>
                  <a:gd name="T0" fmla="*/ 31 w 31"/>
                  <a:gd name="T1" fmla="*/ 66 h 66"/>
                  <a:gd name="T2" fmla="*/ 10 w 31"/>
                  <a:gd name="T3" fmla="*/ 48 h 66"/>
                  <a:gd name="T4" fmla="*/ 5 w 31"/>
                  <a:gd name="T5" fmla="*/ 43 h 66"/>
                  <a:gd name="T6" fmla="*/ 9 w 31"/>
                  <a:gd name="T7" fmla="*/ 37 h 66"/>
                  <a:gd name="T8" fmla="*/ 30 w 3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66">
                    <a:moveTo>
                      <a:pt x="31" y="66"/>
                    </a:moveTo>
                    <a:cubicBezTo>
                      <a:pt x="15" y="66"/>
                      <a:pt x="10" y="48"/>
                      <a:pt x="10" y="48"/>
                    </a:cubicBezTo>
                    <a:cubicBezTo>
                      <a:pt x="10" y="48"/>
                      <a:pt x="6" y="48"/>
                      <a:pt x="5" y="43"/>
                    </a:cubicBezTo>
                    <a:cubicBezTo>
                      <a:pt x="4" y="38"/>
                      <a:pt x="9" y="37"/>
                      <a:pt x="9" y="37"/>
                    </a:cubicBezTo>
                    <a:cubicBezTo>
                      <a:pt x="9" y="37"/>
                      <a:pt x="0" y="8"/>
                      <a:pt x="30" y="0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endParaRPr>
              </a:p>
            </p:txBody>
          </p:sp>
          <p:grpSp>
            <p:nvGrpSpPr>
              <p:cNvPr id="70" name="Groupe 69"/>
              <p:cNvGrpSpPr/>
              <p:nvPr/>
            </p:nvGrpSpPr>
            <p:grpSpPr>
              <a:xfrm>
                <a:off x="3451226" y="2214563"/>
                <a:ext cx="328613" cy="417512"/>
                <a:chOff x="3451226" y="2214563"/>
                <a:chExt cx="328613" cy="417512"/>
              </a:xfrm>
            </p:grpSpPr>
            <p:sp>
              <p:nvSpPr>
                <p:cNvPr id="71" name="Freeform 24"/>
                <p:cNvSpPr>
                  <a:spLocks/>
                </p:cNvSpPr>
                <p:nvPr/>
              </p:nvSpPr>
              <p:spPr bwMode="auto">
                <a:xfrm>
                  <a:off x="3600451" y="2495550"/>
                  <a:ext cx="47625" cy="136525"/>
                </a:xfrm>
                <a:custGeom>
                  <a:avLst/>
                  <a:gdLst>
                    <a:gd name="T0" fmla="*/ 16 w 30"/>
                    <a:gd name="T1" fmla="*/ 0 h 86"/>
                    <a:gd name="T2" fmla="*/ 30 w 30"/>
                    <a:gd name="T3" fmla="*/ 65 h 86"/>
                    <a:gd name="T4" fmla="*/ 14 w 30"/>
                    <a:gd name="T5" fmla="*/ 86 h 86"/>
                    <a:gd name="T6" fmla="*/ 0 w 30"/>
                    <a:gd name="T7" fmla="*/ 67 h 86"/>
                    <a:gd name="T8" fmla="*/ 16 w 30"/>
                    <a:gd name="T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86">
                      <a:moveTo>
                        <a:pt x="16" y="0"/>
                      </a:moveTo>
                      <a:lnTo>
                        <a:pt x="30" y="65"/>
                      </a:lnTo>
                      <a:lnTo>
                        <a:pt x="14" y="86"/>
                      </a:lnTo>
                      <a:lnTo>
                        <a:pt x="0" y="67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noFill/>
                <a:ln w="9525" cap="rnd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Freeform 25"/>
                <p:cNvSpPr>
                  <a:spLocks/>
                </p:cNvSpPr>
                <p:nvPr/>
              </p:nvSpPr>
              <p:spPr bwMode="auto">
                <a:xfrm>
                  <a:off x="3563938" y="2254250"/>
                  <a:ext cx="112713" cy="52387"/>
                </a:xfrm>
                <a:custGeom>
                  <a:avLst/>
                  <a:gdLst>
                    <a:gd name="T0" fmla="*/ 0 w 35"/>
                    <a:gd name="T1" fmla="*/ 7 h 16"/>
                    <a:gd name="T2" fmla="*/ 30 w 35"/>
                    <a:gd name="T3" fmla="*/ 0 h 16"/>
                    <a:gd name="T4" fmla="*/ 29 w 35"/>
                    <a:gd name="T5" fmla="*/ 7 h 16"/>
                    <a:gd name="T6" fmla="*/ 35 w 35"/>
                    <a:gd name="T7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16">
                      <a:moveTo>
                        <a:pt x="0" y="7"/>
                      </a:moveTo>
                      <a:cubicBezTo>
                        <a:pt x="0" y="7"/>
                        <a:pt x="18" y="16"/>
                        <a:pt x="30" y="0"/>
                      </a:cubicBezTo>
                      <a:cubicBezTo>
                        <a:pt x="30" y="0"/>
                        <a:pt x="31" y="3"/>
                        <a:pt x="29" y="7"/>
                      </a:cubicBezTo>
                      <a:cubicBezTo>
                        <a:pt x="29" y="7"/>
                        <a:pt x="32" y="8"/>
                        <a:pt x="35" y="5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Freeform 27"/>
                <p:cNvSpPr>
                  <a:spLocks/>
                </p:cNvSpPr>
                <p:nvPr/>
              </p:nvSpPr>
              <p:spPr bwMode="auto">
                <a:xfrm>
                  <a:off x="3629026" y="2214563"/>
                  <a:ext cx="96838" cy="204787"/>
                </a:xfrm>
                <a:custGeom>
                  <a:avLst/>
                  <a:gdLst>
                    <a:gd name="T0" fmla="*/ 0 w 30"/>
                    <a:gd name="T1" fmla="*/ 63 h 63"/>
                    <a:gd name="T2" fmla="*/ 22 w 30"/>
                    <a:gd name="T3" fmla="*/ 45 h 63"/>
                    <a:gd name="T4" fmla="*/ 26 w 30"/>
                    <a:gd name="T5" fmla="*/ 40 h 63"/>
                    <a:gd name="T6" fmla="*/ 23 w 30"/>
                    <a:gd name="T7" fmla="*/ 34 h 63"/>
                    <a:gd name="T8" fmla="*/ 10 w 30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3">
                      <a:moveTo>
                        <a:pt x="0" y="63"/>
                      </a:moveTo>
                      <a:cubicBezTo>
                        <a:pt x="16" y="63"/>
                        <a:pt x="22" y="45"/>
                        <a:pt x="22" y="45"/>
                      </a:cubicBezTo>
                      <a:cubicBezTo>
                        <a:pt x="22" y="45"/>
                        <a:pt x="25" y="45"/>
                        <a:pt x="26" y="40"/>
                      </a:cubicBezTo>
                      <a:cubicBezTo>
                        <a:pt x="27" y="35"/>
                        <a:pt x="23" y="34"/>
                        <a:pt x="23" y="34"/>
                      </a:cubicBezTo>
                      <a:cubicBezTo>
                        <a:pt x="23" y="34"/>
                        <a:pt x="30" y="10"/>
                        <a:pt x="1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Line 28"/>
                <p:cNvSpPr>
                  <a:spLocks noChangeShapeType="1"/>
                </p:cNvSpPr>
                <p:nvPr/>
              </p:nvSpPr>
              <p:spPr bwMode="auto">
                <a:xfrm>
                  <a:off x="3594101" y="2322513"/>
                  <a:ext cx="0" cy="15875"/>
                </a:xfrm>
                <a:prstGeom prst="line">
                  <a:avLst/>
                </a:prstGeom>
                <a:noFill/>
                <a:ln w="9525" cap="rnd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Line 29"/>
                <p:cNvSpPr>
                  <a:spLocks noChangeShapeType="1"/>
                </p:cNvSpPr>
                <p:nvPr/>
              </p:nvSpPr>
              <p:spPr bwMode="auto">
                <a:xfrm>
                  <a:off x="3651251" y="2322513"/>
                  <a:ext cx="0" cy="15875"/>
                </a:xfrm>
                <a:prstGeom prst="line">
                  <a:avLst/>
                </a:prstGeom>
                <a:noFill/>
                <a:ln w="9525" cap="rnd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Freeform 30"/>
                <p:cNvSpPr>
                  <a:spLocks/>
                </p:cNvSpPr>
                <p:nvPr/>
              </p:nvSpPr>
              <p:spPr bwMode="auto">
                <a:xfrm>
                  <a:off x="3613151" y="2378075"/>
                  <a:ext cx="25400" cy="6350"/>
                </a:xfrm>
                <a:custGeom>
                  <a:avLst/>
                  <a:gdLst>
                    <a:gd name="T0" fmla="*/ 8 w 8"/>
                    <a:gd name="T1" fmla="*/ 0 h 2"/>
                    <a:gd name="T2" fmla="*/ 0 w 8"/>
                    <a:gd name="T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8" h="2">
                      <a:moveTo>
                        <a:pt x="8" y="0"/>
                      </a:moveTo>
                      <a:cubicBezTo>
                        <a:pt x="6" y="2"/>
                        <a:pt x="2" y="2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Freeform 31"/>
                <p:cNvSpPr>
                  <a:spLocks/>
                </p:cNvSpPr>
                <p:nvPr/>
              </p:nvSpPr>
              <p:spPr bwMode="auto">
                <a:xfrm>
                  <a:off x="3451226" y="2419350"/>
                  <a:ext cx="174625" cy="150812"/>
                </a:xfrm>
                <a:custGeom>
                  <a:avLst/>
                  <a:gdLst>
                    <a:gd name="T0" fmla="*/ 5 w 54"/>
                    <a:gd name="T1" fmla="*/ 46 h 46"/>
                    <a:gd name="T2" fmla="*/ 33 w 54"/>
                    <a:gd name="T3" fmla="*/ 9 h 46"/>
                    <a:gd name="T4" fmla="*/ 39 w 54"/>
                    <a:gd name="T5" fmla="*/ 0 h 46"/>
                    <a:gd name="T6" fmla="*/ 54 w 54"/>
                    <a:gd name="T7" fmla="*/ 13 h 46"/>
                    <a:gd name="T8" fmla="*/ 46 w 54"/>
                    <a:gd name="T9" fmla="*/ 22 h 46"/>
                    <a:gd name="T10" fmla="*/ 38 w 54"/>
                    <a:gd name="T11" fmla="*/ 1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4" h="46">
                      <a:moveTo>
                        <a:pt x="5" y="46"/>
                      </a:moveTo>
                      <a:cubicBezTo>
                        <a:pt x="5" y="46"/>
                        <a:pt x="0" y="18"/>
                        <a:pt x="33" y="9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46" y="22"/>
                        <a:pt x="46" y="22"/>
                        <a:pt x="46" y="22"/>
                      </a:cubicBezTo>
                      <a:cubicBezTo>
                        <a:pt x="38" y="14"/>
                        <a:pt x="38" y="14"/>
                        <a:pt x="38" y="14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reeform 32"/>
                <p:cNvSpPr>
                  <a:spLocks/>
                </p:cNvSpPr>
                <p:nvPr/>
              </p:nvSpPr>
              <p:spPr bwMode="auto">
                <a:xfrm>
                  <a:off x="3629026" y="2424113"/>
                  <a:ext cx="150813" cy="96837"/>
                </a:xfrm>
                <a:custGeom>
                  <a:avLst/>
                  <a:gdLst>
                    <a:gd name="T0" fmla="*/ 47 w 47"/>
                    <a:gd name="T1" fmla="*/ 30 h 30"/>
                    <a:gd name="T2" fmla="*/ 21 w 47"/>
                    <a:gd name="T3" fmla="*/ 8 h 30"/>
                    <a:gd name="T4" fmla="*/ 15 w 47"/>
                    <a:gd name="T5" fmla="*/ 0 h 30"/>
                    <a:gd name="T6" fmla="*/ 0 w 47"/>
                    <a:gd name="T7" fmla="*/ 12 h 30"/>
                    <a:gd name="T8" fmla="*/ 8 w 47"/>
                    <a:gd name="T9" fmla="*/ 21 h 30"/>
                    <a:gd name="T10" fmla="*/ 16 w 47"/>
                    <a:gd name="T11" fmla="*/ 1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30">
                      <a:moveTo>
                        <a:pt x="47" y="30"/>
                      </a:moveTo>
                      <a:cubicBezTo>
                        <a:pt x="44" y="22"/>
                        <a:pt x="37" y="12"/>
                        <a:pt x="21" y="8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16" y="13"/>
                        <a:pt x="16" y="13"/>
                        <a:pt x="16" y="13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Line 53"/>
                <p:cNvSpPr>
                  <a:spLocks noChangeShapeType="1"/>
                </p:cNvSpPr>
                <p:nvPr/>
              </p:nvSpPr>
              <p:spPr bwMode="auto">
                <a:xfrm>
                  <a:off x="3476626" y="2514600"/>
                  <a:ext cx="36513" cy="0"/>
                </a:xfrm>
                <a:prstGeom prst="line">
                  <a:avLst/>
                </a:prstGeom>
                <a:noFill/>
                <a:ln w="9525" cap="rnd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Line 54"/>
                <p:cNvSpPr>
                  <a:spLocks noChangeShapeType="1"/>
                </p:cNvSpPr>
                <p:nvPr/>
              </p:nvSpPr>
              <p:spPr bwMode="auto">
                <a:xfrm>
                  <a:off x="3470276" y="2533650"/>
                  <a:ext cx="65088" cy="0"/>
                </a:xfrm>
                <a:prstGeom prst="line">
                  <a:avLst/>
                </a:prstGeom>
                <a:noFill/>
                <a:ln w="9525" cap="rnd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Line 55"/>
                <p:cNvSpPr>
                  <a:spLocks noChangeShapeType="1"/>
                </p:cNvSpPr>
                <p:nvPr/>
              </p:nvSpPr>
              <p:spPr bwMode="auto">
                <a:xfrm>
                  <a:off x="3463926" y="2589213"/>
                  <a:ext cx="0" cy="9525"/>
                </a:xfrm>
                <a:prstGeom prst="line">
                  <a:avLst/>
                </a:prstGeom>
                <a:noFill/>
                <a:ln w="9525" cap="rnd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Rectangle 2"/>
          <p:cNvSpPr/>
          <p:nvPr/>
        </p:nvSpPr>
        <p:spPr>
          <a:xfrm>
            <a:off x="4617975" y="4893908"/>
            <a:ext cx="298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-7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600" b="0" i="1" u="none" strike="noStrike" kern="1200" cap="none" spc="-7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 Un sourire « s’entend » au téléphone</a:t>
            </a:r>
            <a:endParaRPr kumimoji="0" lang="fr-FR" sz="1600" b="0" i="1" u="none" strike="noStrike" kern="1200" cap="none" spc="-7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pic>
        <p:nvPicPr>
          <p:cNvPr id="83" name="Image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255" y="1459479"/>
            <a:ext cx="3364742" cy="130544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57111" y="3971322"/>
            <a:ext cx="2988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La joignabilité pour nos clients, c’est une Attention qui s’articule autour d’une </a:t>
            </a:r>
            <a:r>
              <a:rPr kumimoji="0" lang="fr-FR" sz="1600" b="1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disponibilité constante </a:t>
            </a:r>
            <a:r>
              <a:rPr kumimoji="0" lang="fr-FR" sz="1600" b="0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et d’une </a:t>
            </a:r>
            <a:r>
              <a:rPr kumimoji="0" lang="fr-FR" sz="1600" b="1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écoute active.</a:t>
            </a:r>
            <a:r>
              <a:rPr kumimoji="0" lang="fr-FR" sz="1600" b="0" i="0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endParaRPr kumimoji="0" lang="fr-FR" sz="1600" b="1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1858931" y="2446120"/>
            <a:ext cx="1122210" cy="1267611"/>
            <a:chOff x="5216525" y="1954213"/>
            <a:chExt cx="458788" cy="523876"/>
          </a:xfrm>
        </p:grpSpPr>
        <p:sp>
          <p:nvSpPr>
            <p:cNvPr id="12" name="Freeform 67"/>
            <p:cNvSpPr>
              <a:spLocks/>
            </p:cNvSpPr>
            <p:nvPr/>
          </p:nvSpPr>
          <p:spPr bwMode="auto">
            <a:xfrm>
              <a:off x="5268913" y="2028826"/>
              <a:ext cx="12700" cy="254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4 h 8"/>
                <a:gd name="T4" fmla="*/ 4 w 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cubicBezTo>
                    <a:pt x="4" y="8"/>
                    <a:pt x="1" y="8"/>
                    <a:pt x="0" y="4"/>
                  </a:cubicBezTo>
                  <a:cubicBezTo>
                    <a:pt x="0" y="1"/>
                    <a:pt x="4" y="0"/>
                    <a:pt x="4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3" name="Freeform 68"/>
            <p:cNvSpPr>
              <a:spLocks/>
            </p:cNvSpPr>
            <p:nvPr/>
          </p:nvSpPr>
          <p:spPr bwMode="auto">
            <a:xfrm>
              <a:off x="5241925" y="2109788"/>
              <a:ext cx="49213" cy="177800"/>
            </a:xfrm>
            <a:custGeom>
              <a:avLst/>
              <a:gdLst>
                <a:gd name="T0" fmla="*/ 13 w 15"/>
                <a:gd name="T1" fmla="*/ 55 h 55"/>
                <a:gd name="T2" fmla="*/ 0 w 15"/>
                <a:gd name="T3" fmla="*/ 40 h 55"/>
                <a:gd name="T4" fmla="*/ 0 w 15"/>
                <a:gd name="T5" fmla="*/ 18 h 55"/>
                <a:gd name="T6" fmla="*/ 15 w 15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5">
                  <a:moveTo>
                    <a:pt x="13" y="55"/>
                  </a:moveTo>
                  <a:cubicBezTo>
                    <a:pt x="6" y="54"/>
                    <a:pt x="0" y="47"/>
                    <a:pt x="0" y="4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9"/>
                    <a:pt x="6" y="0"/>
                    <a:pt x="15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4" name="Line 69"/>
            <p:cNvSpPr>
              <a:spLocks noChangeShapeType="1"/>
            </p:cNvSpPr>
            <p:nvPr/>
          </p:nvSpPr>
          <p:spPr bwMode="auto">
            <a:xfrm>
              <a:off x="5626100" y="2209801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5" name="Line 70"/>
            <p:cNvSpPr>
              <a:spLocks noChangeShapeType="1"/>
            </p:cNvSpPr>
            <p:nvPr/>
          </p:nvSpPr>
          <p:spPr bwMode="auto">
            <a:xfrm>
              <a:off x="5372100" y="2284413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6" name="Freeform 71"/>
            <p:cNvSpPr>
              <a:spLocks/>
            </p:cNvSpPr>
            <p:nvPr/>
          </p:nvSpPr>
          <p:spPr bwMode="auto">
            <a:xfrm>
              <a:off x="5265738" y="2174876"/>
              <a:ext cx="136525" cy="300038"/>
            </a:xfrm>
            <a:custGeom>
              <a:avLst/>
              <a:gdLst>
                <a:gd name="T0" fmla="*/ 10 w 86"/>
                <a:gd name="T1" fmla="*/ 0 h 189"/>
                <a:gd name="T2" fmla="*/ 16 w 86"/>
                <a:gd name="T3" fmla="*/ 173 h 189"/>
                <a:gd name="T4" fmla="*/ 0 w 86"/>
                <a:gd name="T5" fmla="*/ 189 h 189"/>
                <a:gd name="T6" fmla="*/ 86 w 86"/>
                <a:gd name="T7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189">
                  <a:moveTo>
                    <a:pt x="10" y="0"/>
                  </a:moveTo>
                  <a:lnTo>
                    <a:pt x="16" y="173"/>
                  </a:lnTo>
                  <a:lnTo>
                    <a:pt x="0" y="189"/>
                  </a:lnTo>
                  <a:lnTo>
                    <a:pt x="86" y="189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7" name="Line 72"/>
            <p:cNvSpPr>
              <a:spLocks noChangeShapeType="1"/>
            </p:cNvSpPr>
            <p:nvPr/>
          </p:nvSpPr>
          <p:spPr bwMode="auto">
            <a:xfrm>
              <a:off x="5318125" y="2449513"/>
              <a:ext cx="5715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8" name="Line 73"/>
            <p:cNvSpPr>
              <a:spLocks noChangeShapeType="1"/>
            </p:cNvSpPr>
            <p:nvPr/>
          </p:nvSpPr>
          <p:spPr bwMode="auto">
            <a:xfrm flipV="1">
              <a:off x="5337175" y="2309813"/>
              <a:ext cx="0" cy="9525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9" name="Line 74"/>
            <p:cNvSpPr>
              <a:spLocks noChangeShapeType="1"/>
            </p:cNvSpPr>
            <p:nvPr/>
          </p:nvSpPr>
          <p:spPr bwMode="auto">
            <a:xfrm flipV="1">
              <a:off x="5337175" y="2344738"/>
              <a:ext cx="0" cy="130175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5662613" y="2478088"/>
              <a:ext cx="1270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1" name="Line 76"/>
            <p:cNvSpPr>
              <a:spLocks noChangeShapeType="1"/>
            </p:cNvSpPr>
            <p:nvPr/>
          </p:nvSpPr>
          <p:spPr bwMode="auto">
            <a:xfrm>
              <a:off x="5216525" y="2478088"/>
              <a:ext cx="41910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5284788" y="2035176"/>
              <a:ext cx="111125" cy="58738"/>
            </a:xfrm>
            <a:custGeom>
              <a:avLst/>
              <a:gdLst>
                <a:gd name="T0" fmla="*/ 34 w 34"/>
                <a:gd name="T1" fmla="*/ 0 h 18"/>
                <a:gd name="T2" fmla="*/ 16 w 34"/>
                <a:gd name="T3" fmla="*/ 18 h 18"/>
                <a:gd name="T4" fmla="*/ 0 w 34"/>
                <a:gd name="T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8">
                  <a:moveTo>
                    <a:pt x="34" y="0"/>
                  </a:moveTo>
                  <a:cubicBezTo>
                    <a:pt x="34" y="10"/>
                    <a:pt x="26" y="18"/>
                    <a:pt x="16" y="18"/>
                  </a:cubicBezTo>
                  <a:cubicBezTo>
                    <a:pt x="9" y="18"/>
                    <a:pt x="2" y="14"/>
                    <a:pt x="0" y="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5265738" y="1954213"/>
              <a:ext cx="155575" cy="68263"/>
            </a:xfrm>
            <a:custGeom>
              <a:avLst/>
              <a:gdLst>
                <a:gd name="T0" fmla="*/ 13 w 48"/>
                <a:gd name="T1" fmla="*/ 9 h 21"/>
                <a:gd name="T2" fmla="*/ 33 w 48"/>
                <a:gd name="T3" fmla="*/ 19 h 21"/>
                <a:gd name="T4" fmla="*/ 41 w 48"/>
                <a:gd name="T5" fmla="*/ 0 h 21"/>
                <a:gd name="T6" fmla="*/ 17 w 48"/>
                <a:gd name="T7" fmla="*/ 1 h 21"/>
                <a:gd name="T8" fmla="*/ 4 w 48"/>
                <a:gd name="T9" fmla="*/ 21 h 21"/>
                <a:gd name="T10" fmla="*/ 14 w 48"/>
                <a:gd name="T11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21">
                  <a:moveTo>
                    <a:pt x="13" y="9"/>
                  </a:moveTo>
                  <a:cubicBezTo>
                    <a:pt x="13" y="9"/>
                    <a:pt x="18" y="18"/>
                    <a:pt x="33" y="19"/>
                  </a:cubicBezTo>
                  <a:cubicBezTo>
                    <a:pt x="48" y="19"/>
                    <a:pt x="41" y="0"/>
                    <a:pt x="41" y="0"/>
                  </a:cubicBezTo>
                  <a:cubicBezTo>
                    <a:pt x="35" y="11"/>
                    <a:pt x="27" y="0"/>
                    <a:pt x="17" y="1"/>
                  </a:cubicBezTo>
                  <a:cubicBezTo>
                    <a:pt x="0" y="1"/>
                    <a:pt x="4" y="21"/>
                    <a:pt x="4" y="21"/>
                  </a:cubicBezTo>
                  <a:cubicBezTo>
                    <a:pt x="4" y="21"/>
                    <a:pt x="7" y="12"/>
                    <a:pt x="14" y="1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" name="Freeform 79"/>
            <p:cNvSpPr>
              <a:spLocks/>
            </p:cNvSpPr>
            <p:nvPr/>
          </p:nvSpPr>
          <p:spPr bwMode="auto">
            <a:xfrm>
              <a:off x="5551488" y="2119313"/>
              <a:ext cx="65088" cy="138113"/>
            </a:xfrm>
            <a:custGeom>
              <a:avLst/>
              <a:gdLst>
                <a:gd name="T0" fmla="*/ 5 w 20"/>
                <a:gd name="T1" fmla="*/ 0 h 43"/>
                <a:gd name="T2" fmla="*/ 20 w 20"/>
                <a:gd name="T3" fmla="*/ 15 h 43"/>
                <a:gd name="T4" fmla="*/ 20 w 20"/>
                <a:gd name="T5" fmla="*/ 28 h 43"/>
                <a:gd name="T6" fmla="*/ 6 w 20"/>
                <a:gd name="T7" fmla="*/ 43 h 43"/>
                <a:gd name="T8" fmla="*/ 0 w 20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3">
                  <a:moveTo>
                    <a:pt x="5" y="0"/>
                  </a:moveTo>
                  <a:cubicBezTo>
                    <a:pt x="13" y="0"/>
                    <a:pt x="20" y="6"/>
                    <a:pt x="20" y="15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36"/>
                    <a:pt x="14" y="43"/>
                    <a:pt x="6" y="43"/>
                  </a:cubicBezTo>
                  <a:cubicBezTo>
                    <a:pt x="0" y="43"/>
                    <a:pt x="0" y="43"/>
                    <a:pt x="0" y="4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5" name="Freeform 80"/>
            <p:cNvSpPr>
              <a:spLocks/>
            </p:cNvSpPr>
            <p:nvPr/>
          </p:nvSpPr>
          <p:spPr bwMode="auto">
            <a:xfrm>
              <a:off x="5470525" y="2116138"/>
              <a:ext cx="49213" cy="47625"/>
            </a:xfrm>
            <a:custGeom>
              <a:avLst/>
              <a:gdLst>
                <a:gd name="T0" fmla="*/ 0 w 15"/>
                <a:gd name="T1" fmla="*/ 15 h 15"/>
                <a:gd name="T2" fmla="*/ 15 w 15"/>
                <a:gd name="T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15">
                  <a:moveTo>
                    <a:pt x="0" y="15"/>
                  </a:moveTo>
                  <a:cubicBezTo>
                    <a:pt x="0" y="7"/>
                    <a:pt x="6" y="0"/>
                    <a:pt x="15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6" name="Freeform 81"/>
            <p:cNvSpPr>
              <a:spLocks/>
            </p:cNvSpPr>
            <p:nvPr/>
          </p:nvSpPr>
          <p:spPr bwMode="auto">
            <a:xfrm>
              <a:off x="5451475" y="2166938"/>
              <a:ext cx="19050" cy="39688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cubicBezTo>
                    <a:pt x="6" y="5"/>
                    <a:pt x="3" y="9"/>
                    <a:pt x="0" y="1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7" name="Freeform 82"/>
            <p:cNvSpPr>
              <a:spLocks/>
            </p:cNvSpPr>
            <p:nvPr/>
          </p:nvSpPr>
          <p:spPr bwMode="auto">
            <a:xfrm>
              <a:off x="5372100" y="2109788"/>
              <a:ext cx="49213" cy="47625"/>
            </a:xfrm>
            <a:custGeom>
              <a:avLst/>
              <a:gdLst>
                <a:gd name="T0" fmla="*/ 15 w 15"/>
                <a:gd name="T1" fmla="*/ 15 h 15"/>
                <a:gd name="T2" fmla="*/ 0 w 15"/>
                <a:gd name="T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15">
                  <a:moveTo>
                    <a:pt x="15" y="15"/>
                  </a:moveTo>
                  <a:cubicBezTo>
                    <a:pt x="15" y="7"/>
                    <a:pt x="8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8" name="Line 83"/>
            <p:cNvSpPr>
              <a:spLocks noChangeShapeType="1"/>
            </p:cNvSpPr>
            <p:nvPr/>
          </p:nvSpPr>
          <p:spPr bwMode="auto">
            <a:xfrm>
              <a:off x="5511800" y="2284413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9" name="Freeform 84"/>
            <p:cNvSpPr>
              <a:spLocks/>
            </p:cNvSpPr>
            <p:nvPr/>
          </p:nvSpPr>
          <p:spPr bwMode="auto">
            <a:xfrm>
              <a:off x="5454650" y="2287588"/>
              <a:ext cx="136525" cy="190500"/>
            </a:xfrm>
            <a:custGeom>
              <a:avLst/>
              <a:gdLst>
                <a:gd name="T0" fmla="*/ 69 w 86"/>
                <a:gd name="T1" fmla="*/ 71 h 120"/>
                <a:gd name="T2" fmla="*/ 67 w 86"/>
                <a:gd name="T3" fmla="*/ 102 h 120"/>
                <a:gd name="T4" fmla="*/ 86 w 86"/>
                <a:gd name="T5" fmla="*/ 120 h 120"/>
                <a:gd name="T6" fmla="*/ 0 w 86"/>
                <a:gd name="T7" fmla="*/ 120 h 120"/>
                <a:gd name="T8" fmla="*/ 16 w 86"/>
                <a:gd name="T9" fmla="*/ 102 h 120"/>
                <a:gd name="T10" fmla="*/ 12 w 86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20">
                  <a:moveTo>
                    <a:pt x="69" y="71"/>
                  </a:moveTo>
                  <a:lnTo>
                    <a:pt x="67" y="102"/>
                  </a:lnTo>
                  <a:lnTo>
                    <a:pt x="86" y="120"/>
                  </a:lnTo>
                  <a:lnTo>
                    <a:pt x="0" y="120"/>
                  </a:lnTo>
                  <a:lnTo>
                    <a:pt x="16" y="102"/>
                  </a:lnTo>
                  <a:lnTo>
                    <a:pt x="12" y="0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0" name="Line 85"/>
            <p:cNvSpPr>
              <a:spLocks noChangeShapeType="1"/>
            </p:cNvSpPr>
            <p:nvPr/>
          </p:nvSpPr>
          <p:spPr bwMode="auto">
            <a:xfrm flipH="1">
              <a:off x="5502275" y="2449513"/>
              <a:ext cx="58738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1" name="Line 86"/>
            <p:cNvSpPr>
              <a:spLocks noChangeShapeType="1"/>
            </p:cNvSpPr>
            <p:nvPr/>
          </p:nvSpPr>
          <p:spPr bwMode="auto">
            <a:xfrm flipV="1">
              <a:off x="5519738" y="2378076"/>
              <a:ext cx="0" cy="96838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2" name="Freeform 87"/>
            <p:cNvSpPr>
              <a:spLocks/>
            </p:cNvSpPr>
            <p:nvPr/>
          </p:nvSpPr>
          <p:spPr bwMode="auto">
            <a:xfrm>
              <a:off x="5492750" y="2003426"/>
              <a:ext cx="98425" cy="90488"/>
            </a:xfrm>
            <a:custGeom>
              <a:avLst/>
              <a:gdLst>
                <a:gd name="T0" fmla="*/ 2 w 30"/>
                <a:gd name="T1" fmla="*/ 7 h 28"/>
                <a:gd name="T2" fmla="*/ 0 w 30"/>
                <a:gd name="T3" fmla="*/ 13 h 28"/>
                <a:gd name="T4" fmla="*/ 15 w 30"/>
                <a:gd name="T5" fmla="*/ 28 h 28"/>
                <a:gd name="T6" fmla="*/ 30 w 30"/>
                <a:gd name="T7" fmla="*/ 13 h 28"/>
                <a:gd name="T8" fmla="*/ 30 w 30"/>
                <a:gd name="T9" fmla="*/ 10 h 28"/>
                <a:gd name="T10" fmla="*/ 9 w 30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8">
                  <a:moveTo>
                    <a:pt x="2" y="7"/>
                  </a:moveTo>
                  <a:cubicBezTo>
                    <a:pt x="1" y="9"/>
                    <a:pt x="0" y="11"/>
                    <a:pt x="0" y="13"/>
                  </a:cubicBezTo>
                  <a:cubicBezTo>
                    <a:pt x="0" y="22"/>
                    <a:pt x="7" y="28"/>
                    <a:pt x="15" y="28"/>
                  </a:cubicBezTo>
                  <a:cubicBezTo>
                    <a:pt x="23" y="28"/>
                    <a:pt x="30" y="22"/>
                    <a:pt x="30" y="13"/>
                  </a:cubicBezTo>
                  <a:cubicBezTo>
                    <a:pt x="30" y="12"/>
                    <a:pt x="30" y="11"/>
                    <a:pt x="30" y="10"/>
                  </a:cubicBezTo>
                  <a:cubicBezTo>
                    <a:pt x="30" y="10"/>
                    <a:pt x="21" y="12"/>
                    <a:pt x="9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3" name="Freeform 88"/>
            <p:cNvSpPr>
              <a:spLocks/>
            </p:cNvSpPr>
            <p:nvPr/>
          </p:nvSpPr>
          <p:spPr bwMode="auto">
            <a:xfrm>
              <a:off x="5567363" y="2000251"/>
              <a:ext cx="46038" cy="106363"/>
            </a:xfrm>
            <a:custGeom>
              <a:avLst/>
              <a:gdLst>
                <a:gd name="T0" fmla="*/ 8 w 14"/>
                <a:gd name="T1" fmla="*/ 0 h 33"/>
                <a:gd name="T2" fmla="*/ 11 w 14"/>
                <a:gd name="T3" fmla="*/ 16 h 33"/>
                <a:gd name="T4" fmla="*/ 14 w 14"/>
                <a:gd name="T5" fmla="*/ 26 h 33"/>
                <a:gd name="T6" fmla="*/ 0 w 14"/>
                <a:gd name="T7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3">
                  <a:moveTo>
                    <a:pt x="8" y="0"/>
                  </a:moveTo>
                  <a:cubicBezTo>
                    <a:pt x="11" y="5"/>
                    <a:pt x="12" y="12"/>
                    <a:pt x="11" y="16"/>
                  </a:cubicBezTo>
                  <a:cubicBezTo>
                    <a:pt x="8" y="25"/>
                    <a:pt x="14" y="26"/>
                    <a:pt x="14" y="26"/>
                  </a:cubicBezTo>
                  <a:cubicBezTo>
                    <a:pt x="6" y="33"/>
                    <a:pt x="0" y="28"/>
                    <a:pt x="0" y="28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4" name="Freeform 89"/>
            <p:cNvSpPr>
              <a:spLocks/>
            </p:cNvSpPr>
            <p:nvPr/>
          </p:nvSpPr>
          <p:spPr bwMode="auto">
            <a:xfrm>
              <a:off x="5470525" y="1966913"/>
              <a:ext cx="103188" cy="139700"/>
            </a:xfrm>
            <a:custGeom>
              <a:avLst/>
              <a:gdLst>
                <a:gd name="T0" fmla="*/ 14 w 32"/>
                <a:gd name="T1" fmla="*/ 38 h 43"/>
                <a:gd name="T2" fmla="*/ 0 w 32"/>
                <a:gd name="T3" fmla="*/ 36 h 43"/>
                <a:gd name="T4" fmla="*/ 4 w 32"/>
                <a:gd name="T5" fmla="*/ 26 h 43"/>
                <a:gd name="T6" fmla="*/ 22 w 32"/>
                <a:gd name="T7" fmla="*/ 0 h 43"/>
                <a:gd name="T8" fmla="*/ 22 w 32"/>
                <a:gd name="T9" fmla="*/ 0 h 43"/>
                <a:gd name="T10" fmla="*/ 32 w 32"/>
                <a:gd name="T11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3">
                  <a:moveTo>
                    <a:pt x="14" y="38"/>
                  </a:moveTo>
                  <a:cubicBezTo>
                    <a:pt x="14" y="38"/>
                    <a:pt x="8" y="43"/>
                    <a:pt x="0" y="36"/>
                  </a:cubicBezTo>
                  <a:cubicBezTo>
                    <a:pt x="0" y="36"/>
                    <a:pt x="6" y="35"/>
                    <a:pt x="4" y="26"/>
                  </a:cubicBezTo>
                  <a:cubicBezTo>
                    <a:pt x="1" y="17"/>
                    <a:pt x="8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30" y="1"/>
                    <a:pt x="32" y="3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5" name="Oval 90"/>
            <p:cNvSpPr>
              <a:spLocks noChangeArrowheads="1"/>
            </p:cNvSpPr>
            <p:nvPr/>
          </p:nvSpPr>
          <p:spPr bwMode="auto">
            <a:xfrm>
              <a:off x="5362575" y="2178051"/>
              <a:ext cx="92075" cy="90488"/>
            </a:xfrm>
            <a:prstGeom prst="ellips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6" name="Line 91"/>
            <p:cNvSpPr>
              <a:spLocks noChangeShapeType="1"/>
            </p:cNvSpPr>
            <p:nvPr/>
          </p:nvSpPr>
          <p:spPr bwMode="auto">
            <a:xfrm>
              <a:off x="5362575" y="2306638"/>
              <a:ext cx="19050" cy="161925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7" name="Freeform 92"/>
            <p:cNvSpPr>
              <a:spLocks/>
            </p:cNvSpPr>
            <p:nvPr/>
          </p:nvSpPr>
          <p:spPr bwMode="auto">
            <a:xfrm>
              <a:off x="5430838" y="2309813"/>
              <a:ext cx="30163" cy="161925"/>
            </a:xfrm>
            <a:custGeom>
              <a:avLst/>
              <a:gdLst>
                <a:gd name="T0" fmla="*/ 0 w 9"/>
                <a:gd name="T1" fmla="*/ 50 h 50"/>
                <a:gd name="T2" fmla="*/ 6 w 9"/>
                <a:gd name="T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50">
                  <a:moveTo>
                    <a:pt x="0" y="50"/>
                  </a:moveTo>
                  <a:cubicBezTo>
                    <a:pt x="0" y="50"/>
                    <a:pt x="9" y="33"/>
                    <a:pt x="6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8" name="Freeform 93"/>
            <p:cNvSpPr>
              <a:spLocks/>
            </p:cNvSpPr>
            <p:nvPr/>
          </p:nvSpPr>
          <p:spPr bwMode="auto">
            <a:xfrm>
              <a:off x="5307013" y="2222501"/>
              <a:ext cx="82550" cy="61913"/>
            </a:xfrm>
            <a:custGeom>
              <a:avLst/>
              <a:gdLst>
                <a:gd name="T0" fmla="*/ 12 w 25"/>
                <a:gd name="T1" fmla="*/ 19 h 19"/>
                <a:gd name="T2" fmla="*/ 2 w 25"/>
                <a:gd name="T3" fmla="*/ 9 h 19"/>
                <a:gd name="T4" fmla="*/ 2 w 25"/>
                <a:gd name="T5" fmla="*/ 2 h 19"/>
                <a:gd name="T6" fmla="*/ 2 w 25"/>
                <a:gd name="T7" fmla="*/ 2 h 19"/>
                <a:gd name="T8" fmla="*/ 9 w 25"/>
                <a:gd name="T9" fmla="*/ 2 h 19"/>
                <a:gd name="T10" fmla="*/ 25 w 25"/>
                <a:gd name="T1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9">
                  <a:moveTo>
                    <a:pt x="12" y="1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25" y="17"/>
                    <a:pt x="25" y="17"/>
                    <a:pt x="25" y="17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39" name="Freeform 94"/>
            <p:cNvSpPr>
              <a:spLocks/>
            </p:cNvSpPr>
            <p:nvPr/>
          </p:nvSpPr>
          <p:spPr bwMode="auto">
            <a:xfrm>
              <a:off x="5446713" y="2216151"/>
              <a:ext cx="68263" cy="87313"/>
            </a:xfrm>
            <a:custGeom>
              <a:avLst/>
              <a:gdLst>
                <a:gd name="T0" fmla="*/ 0 w 21"/>
                <a:gd name="T1" fmla="*/ 27 h 27"/>
                <a:gd name="T2" fmla="*/ 19 w 21"/>
                <a:gd name="T3" fmla="*/ 9 h 27"/>
                <a:gd name="T4" fmla="*/ 19 w 21"/>
                <a:gd name="T5" fmla="*/ 2 h 27"/>
                <a:gd name="T6" fmla="*/ 19 w 21"/>
                <a:gd name="T7" fmla="*/ 2 h 27"/>
                <a:gd name="T8" fmla="*/ 12 w 21"/>
                <a:gd name="T9" fmla="*/ 2 h 27"/>
                <a:gd name="T10" fmla="*/ 8 w 21"/>
                <a:gd name="T11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7">
                  <a:moveTo>
                    <a:pt x="0" y="27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21" y="7"/>
                    <a:pt x="21" y="4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4" y="0"/>
                    <a:pt x="12" y="2"/>
                  </a:cubicBezTo>
                  <a:cubicBezTo>
                    <a:pt x="8" y="6"/>
                    <a:pt x="8" y="6"/>
                    <a:pt x="8" y="6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0" name="Line 95"/>
            <p:cNvSpPr>
              <a:spLocks noChangeShapeType="1"/>
            </p:cNvSpPr>
            <p:nvPr/>
          </p:nvSpPr>
          <p:spPr bwMode="auto">
            <a:xfrm flipH="1">
              <a:off x="5408613" y="2397126"/>
              <a:ext cx="6350" cy="80963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1" name="Freeform 96"/>
            <p:cNvSpPr>
              <a:spLocks/>
            </p:cNvSpPr>
            <p:nvPr/>
          </p:nvSpPr>
          <p:spPr bwMode="auto">
            <a:xfrm>
              <a:off x="5476875" y="2254251"/>
              <a:ext cx="111125" cy="120650"/>
            </a:xfrm>
            <a:custGeom>
              <a:avLst/>
              <a:gdLst>
                <a:gd name="T0" fmla="*/ 70 w 70"/>
                <a:gd name="T1" fmla="*/ 0 h 76"/>
                <a:gd name="T2" fmla="*/ 70 w 70"/>
                <a:gd name="T3" fmla="*/ 76 h 76"/>
                <a:gd name="T4" fmla="*/ 0 w 70"/>
                <a:gd name="T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76">
                  <a:moveTo>
                    <a:pt x="70" y="0"/>
                  </a:moveTo>
                  <a:lnTo>
                    <a:pt x="70" y="76"/>
                  </a:lnTo>
                  <a:lnTo>
                    <a:pt x="0" y="76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2" name="Freeform 97"/>
            <p:cNvSpPr>
              <a:spLocks/>
            </p:cNvSpPr>
            <p:nvPr/>
          </p:nvSpPr>
          <p:spPr bwMode="auto">
            <a:xfrm>
              <a:off x="5294313" y="2109788"/>
              <a:ext cx="3175" cy="19050"/>
            </a:xfrm>
            <a:custGeom>
              <a:avLst/>
              <a:gdLst>
                <a:gd name="T0" fmla="*/ 1 w 1"/>
                <a:gd name="T1" fmla="*/ 6 h 6"/>
                <a:gd name="T2" fmla="*/ 0 w 1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6">
                  <a:moveTo>
                    <a:pt x="1" y="6"/>
                  </a:move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3" name="Freeform 98"/>
            <p:cNvSpPr>
              <a:spLocks/>
            </p:cNvSpPr>
            <p:nvPr/>
          </p:nvSpPr>
          <p:spPr bwMode="auto">
            <a:xfrm>
              <a:off x="5321300" y="2109788"/>
              <a:ext cx="47625" cy="38100"/>
            </a:xfrm>
            <a:custGeom>
              <a:avLst/>
              <a:gdLst>
                <a:gd name="T0" fmla="*/ 15 w 15"/>
                <a:gd name="T1" fmla="*/ 0 h 12"/>
                <a:gd name="T2" fmla="*/ 3 w 15"/>
                <a:gd name="T3" fmla="*/ 12 h 12"/>
                <a:gd name="T4" fmla="*/ 0 w 15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15" y="0"/>
                  </a:moveTo>
                  <a:cubicBezTo>
                    <a:pt x="15" y="7"/>
                    <a:pt x="10" y="12"/>
                    <a:pt x="3" y="12"/>
                  </a:cubicBezTo>
                  <a:cubicBezTo>
                    <a:pt x="2" y="12"/>
                    <a:pt x="1" y="12"/>
                    <a:pt x="0" y="11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4" name="Line 99"/>
            <p:cNvSpPr>
              <a:spLocks noChangeShapeType="1"/>
            </p:cNvSpPr>
            <p:nvPr/>
          </p:nvSpPr>
          <p:spPr bwMode="auto">
            <a:xfrm>
              <a:off x="5399088" y="2387601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5" name="Line 100"/>
            <p:cNvSpPr>
              <a:spLocks noChangeShapeType="1"/>
            </p:cNvSpPr>
            <p:nvPr/>
          </p:nvSpPr>
          <p:spPr bwMode="auto">
            <a:xfrm>
              <a:off x="5372100" y="2371726"/>
              <a:ext cx="52388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6" name="Freeform 101"/>
            <p:cNvSpPr>
              <a:spLocks/>
            </p:cNvSpPr>
            <p:nvPr/>
          </p:nvSpPr>
          <p:spPr bwMode="auto">
            <a:xfrm>
              <a:off x="5514975" y="2128838"/>
              <a:ext cx="39688" cy="49213"/>
            </a:xfrm>
            <a:custGeom>
              <a:avLst/>
              <a:gdLst>
                <a:gd name="T0" fmla="*/ 0 w 25"/>
                <a:gd name="T1" fmla="*/ 0 h 31"/>
                <a:gd name="T2" fmla="*/ 15 w 25"/>
                <a:gd name="T3" fmla="*/ 31 h 31"/>
                <a:gd name="T4" fmla="*/ 25 w 25"/>
                <a:gd name="T5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1">
                  <a:moveTo>
                    <a:pt x="0" y="0"/>
                  </a:moveTo>
                  <a:lnTo>
                    <a:pt x="15" y="31"/>
                  </a:lnTo>
                  <a:lnTo>
                    <a:pt x="25" y="14"/>
                  </a:lnTo>
                </a:path>
              </a:pathLst>
            </a:custGeom>
            <a:noFill/>
            <a:ln w="9525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925294" y="5294761"/>
            <a:ext cx="2988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-4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600" b="0" i="1" u="none" strike="noStrike" kern="1200" cap="none" spc="-7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Chaque contact client est unique et mérite l’implication de chacun</a:t>
            </a:r>
            <a:endParaRPr kumimoji="0" lang="fr-FR" sz="1600" b="1" i="1" u="none" strike="noStrike" kern="1200" cap="none" spc="-4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pic>
        <p:nvPicPr>
          <p:cNvPr id="89" name="Image 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759" y="1460527"/>
            <a:ext cx="2643071" cy="1305447"/>
          </a:xfrm>
          <a:prstGeom prst="rect">
            <a:avLst/>
          </a:prstGeom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57" y="6325441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ZoneTexte 99"/>
          <p:cNvSpPr txBox="1"/>
          <p:nvPr/>
        </p:nvSpPr>
        <p:spPr>
          <a:xfrm>
            <a:off x="3945111" y="481931"/>
            <a:ext cx="463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Times New Roman" panose="02020603050405020304" pitchFamily="18" charset="0"/>
              </a:rPr>
              <a:t>II.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2" name="Espace réservé du contenu 2"/>
          <p:cNvSpPr txBox="1">
            <a:spLocks/>
          </p:cNvSpPr>
          <p:nvPr/>
        </p:nvSpPr>
        <p:spPr>
          <a:xfrm>
            <a:off x="748145" y="897661"/>
            <a:ext cx="10695710" cy="10252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EN ADÉQUATION AVEC LES ATTENTES DE NOS CLIENTS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pic>
        <p:nvPicPr>
          <p:cNvPr id="90" name="Image 89"/>
          <p:cNvPicPr>
            <a:picLocks noChangeAspect="1"/>
          </p:cNvPicPr>
          <p:nvPr/>
        </p:nvPicPr>
        <p:blipFill rotWithShape="1">
          <a:blip r:embed="rId7"/>
          <a:srcRect b="8093"/>
          <a:stretch/>
        </p:blipFill>
        <p:spPr>
          <a:xfrm>
            <a:off x="10867231" y="6224288"/>
            <a:ext cx="1097375" cy="605137"/>
          </a:xfrm>
          <a:prstGeom prst="rect">
            <a:avLst/>
          </a:prstGeom>
        </p:spPr>
      </p:pic>
      <p:sp>
        <p:nvSpPr>
          <p:cNvPr id="92" name="TextBox 11"/>
          <p:cNvSpPr txBox="1"/>
          <p:nvPr/>
        </p:nvSpPr>
        <p:spPr>
          <a:xfrm>
            <a:off x="10744850" y="396240"/>
            <a:ext cx="1092820" cy="2704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17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space réservé du contenu 2"/>
          <p:cNvSpPr txBox="1">
            <a:spLocks/>
          </p:cNvSpPr>
          <p:nvPr/>
        </p:nvSpPr>
        <p:spPr>
          <a:xfrm>
            <a:off x="2230189" y="895401"/>
            <a:ext cx="7662610" cy="10252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POUR ACCOMPAGNER NOS CLIENTS DANS LEUR PARCOURS RELATIONNEL 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38864" y="2224325"/>
            <a:ext cx="9714271" cy="283075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fr-FR" sz="1600" dirty="0" smtClean="0">
                <a:latin typeface="Raleway" panose="020B0503030101060003" pitchFamily="34" charset="0"/>
                <a:cs typeface="Calibri" panose="020F0502020204030204" pitchFamily="34" charset="0"/>
              </a:rPr>
              <a:t>Nous </a:t>
            </a:r>
            <a:r>
              <a:rPr lang="fr-FR" sz="1600" dirty="0">
                <a:latin typeface="Raleway" panose="020B0503030101060003" pitchFamily="34" charset="0"/>
                <a:cs typeface="Calibri" panose="020F0502020204030204" pitchFamily="34" charset="0"/>
              </a:rPr>
              <a:t>nous sommes </a:t>
            </a:r>
            <a:r>
              <a:rPr lang="fr-FR" sz="1600" dirty="0">
                <a:latin typeface="Raleway" panose="020B0503030101060003" pitchFamily="34" charset="0"/>
              </a:rPr>
              <a:t>entourés des plus grands </a:t>
            </a:r>
            <a:r>
              <a:rPr lang="fr-FR" sz="1600" dirty="0" smtClean="0">
                <a:latin typeface="Raleway" panose="020B0503030101060003" pitchFamily="34" charset="0"/>
              </a:rPr>
              <a:t>chefs, pour mijoter les</a:t>
            </a:r>
            <a:r>
              <a:rPr lang="fr-FR" sz="1600" b="1" dirty="0" smtClean="0">
                <a:latin typeface="Raleway" panose="020B0503030101060003" pitchFamily="34" charset="0"/>
              </a:rPr>
              <a:t> </a:t>
            </a:r>
            <a:r>
              <a:rPr lang="fr-FR" sz="1600" b="1" dirty="0">
                <a:latin typeface="Raleway" panose="020B0503030101060003" pitchFamily="34" charset="0"/>
              </a:rPr>
              <a:t>5 </a:t>
            </a:r>
            <a:r>
              <a:rPr lang="fr-FR" sz="1600" b="1" dirty="0" smtClean="0">
                <a:latin typeface="Raleway" panose="020B0503030101060003" pitchFamily="34" charset="0"/>
              </a:rPr>
              <a:t>recettes </a:t>
            </a:r>
            <a:r>
              <a:rPr lang="fr-FR" sz="1600" dirty="0" smtClean="0">
                <a:latin typeface="Raleway" panose="020B0503030101060003" pitchFamily="34" charset="0"/>
              </a:rPr>
              <a:t>qui composent le menu de la </a:t>
            </a:r>
            <a:r>
              <a:rPr lang="fr-FR" sz="1600" b="1" dirty="0" smtClean="0">
                <a:latin typeface="Raleway" panose="020B0503030101060003" pitchFamily="34" charset="0"/>
              </a:rPr>
              <a:t>joignabilité</a:t>
            </a:r>
            <a:r>
              <a:rPr lang="fr-FR" sz="1600" dirty="0" smtClean="0">
                <a:latin typeface="Raleway" panose="020B0503030101060003" pitchFamily="34" charset="0"/>
              </a:rPr>
              <a:t> :</a:t>
            </a:r>
            <a:endParaRPr lang="fr-FR" sz="1600" dirty="0">
              <a:latin typeface="Raleway" panose="020B0503030101060003" pitchFamily="34" charset="0"/>
            </a:endParaRPr>
          </a:p>
          <a:p>
            <a:pPr lvl="1">
              <a:lnSpc>
                <a:spcPct val="150000"/>
              </a:lnSpc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Raleway" panose="020B0503030101060003" pitchFamily="34" charset="0"/>
              </a:rPr>
              <a:t>En amuse bouche, les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anose="020B0503030101060003" pitchFamily="34" charset="0"/>
              </a:rPr>
              <a:t>préférences de contact, </a:t>
            </a:r>
            <a:r>
              <a:rPr lang="fr-FR" sz="1600" dirty="0" smtClean="0">
                <a:latin typeface="Raleway" panose="020B0503030101060003" pitchFamily="34" charset="0"/>
              </a:rPr>
              <a:t>pour personnaliser la relation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Raleway" panose="020B0503030101060003" pitchFamily="34" charset="0"/>
              </a:rPr>
              <a:t>En entrée, la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anose="020B0503030101060003" pitchFamily="34" charset="0"/>
              </a:rPr>
              <a:t>magie du selfcare, </a:t>
            </a:r>
            <a:r>
              <a:rPr lang="fr-FR" sz="1600" dirty="0" smtClean="0">
                <a:latin typeface="Raleway" panose="020B0503030101060003" pitchFamily="34" charset="0"/>
              </a:rPr>
              <a:t>pour répondre aux besoins quotidiens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Raleway" panose="020B0503030101060003" pitchFamily="34" charset="0"/>
              </a:rPr>
              <a:t>En plat de résistance, la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anose="020B0503030101060003" pitchFamily="34" charset="0"/>
              </a:rPr>
              <a:t>réactivité</a:t>
            </a:r>
            <a:r>
              <a:rPr lang="fr-FR" sz="1600" dirty="0" smtClean="0">
                <a:latin typeface="Raleway" panose="020B0503030101060003" pitchFamily="34" charset="0"/>
              </a:rPr>
              <a:t>, le remède anti cauchemar du client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Raleway" panose="020B0503030101060003" pitchFamily="34" charset="0"/>
              </a:rPr>
              <a:t>En dessert, la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anose="020B0503030101060003" pitchFamily="34" charset="0"/>
              </a:rPr>
              <a:t>gestion de l’indisponibilité</a:t>
            </a:r>
            <a:r>
              <a:rPr lang="fr-FR" sz="1600" dirty="0" smtClean="0">
                <a:latin typeface="Raleway" panose="020B0503030101060003" pitchFamily="34" charset="0"/>
              </a:rPr>
              <a:t>, pour garder le contact en toute circonstance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Raleway" panose="020B0503030101060003" pitchFamily="34" charset="0"/>
              </a:rPr>
              <a:t>En fin de service, le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anose="020B0503030101060003" pitchFamily="34" charset="0"/>
              </a:rPr>
              <a:t>changement de conseiller</a:t>
            </a:r>
            <a:r>
              <a:rPr lang="fr-FR" sz="1600" dirty="0" smtClean="0">
                <a:latin typeface="Raleway" panose="020B0503030101060003" pitchFamily="34" charset="0"/>
              </a:rPr>
              <a:t>, pour transmettre le témoin en toute sérénité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fr-FR" sz="1600" dirty="0" smtClean="0">
              <a:latin typeface="Raleway" panose="020B0503030101060003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fr-FR" sz="1600" dirty="0"/>
          </a:p>
        </p:txBody>
      </p:sp>
      <p:sp>
        <p:nvSpPr>
          <p:cNvPr id="8" name="TextBox 11"/>
          <p:cNvSpPr txBox="1"/>
          <p:nvPr/>
        </p:nvSpPr>
        <p:spPr>
          <a:xfrm>
            <a:off x="10744850" y="396240"/>
            <a:ext cx="1092820" cy="2704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57" y="6325441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9957" y="-161856"/>
            <a:ext cx="5519087" cy="2160000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3945111" y="481931"/>
            <a:ext cx="564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Times New Roman" panose="02020603050405020304" pitchFamily="18" charset="0"/>
              </a:rPr>
              <a:t>III.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/>
          <a:srcRect b="8093"/>
          <a:stretch/>
        </p:blipFill>
        <p:spPr>
          <a:xfrm>
            <a:off x="10867231" y="6224288"/>
            <a:ext cx="1097375" cy="60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9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3709439" y="499401"/>
            <a:ext cx="5232231" cy="972000"/>
            <a:chOff x="3087139" y="407386"/>
            <a:chExt cx="5232231" cy="972000"/>
          </a:xfrm>
        </p:grpSpPr>
        <p:grpSp>
          <p:nvGrpSpPr>
            <p:cNvPr id="24" name="Groupe 23"/>
            <p:cNvGrpSpPr/>
            <p:nvPr/>
          </p:nvGrpSpPr>
          <p:grpSpPr>
            <a:xfrm>
              <a:off x="3087139" y="407386"/>
              <a:ext cx="972000" cy="972000"/>
              <a:chOff x="2934518" y="730511"/>
              <a:chExt cx="972000" cy="972000"/>
            </a:xfrm>
          </p:grpSpPr>
          <p:sp>
            <p:nvSpPr>
              <p:cNvPr id="4" name="Rectangle 3"/>
              <p:cNvSpPr/>
              <p:nvPr/>
            </p:nvSpPr>
            <p:spPr>
              <a:xfrm flipV="1">
                <a:off x="2934518" y="730511"/>
                <a:ext cx="972000" cy="972000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3" name="Groupe 22"/>
              <p:cNvGrpSpPr/>
              <p:nvPr/>
            </p:nvGrpSpPr>
            <p:grpSpPr>
              <a:xfrm>
                <a:off x="3041945" y="865361"/>
                <a:ext cx="718338" cy="697630"/>
                <a:chOff x="-711212" y="955558"/>
                <a:chExt cx="600076" cy="582777"/>
              </a:xfrm>
            </p:grpSpPr>
            <p:grpSp>
              <p:nvGrpSpPr>
                <p:cNvPr id="21" name="Groupe 20"/>
                <p:cNvGrpSpPr/>
                <p:nvPr/>
              </p:nvGrpSpPr>
              <p:grpSpPr>
                <a:xfrm>
                  <a:off x="-711212" y="1279573"/>
                  <a:ext cx="600076" cy="258762"/>
                  <a:chOff x="-1120380" y="2600267"/>
                  <a:chExt cx="600076" cy="258762"/>
                </a:xfrm>
              </p:grpSpPr>
              <p:sp>
                <p:nvSpPr>
                  <p:cNvPr id="301" name="Line 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-1120380" y="2844742"/>
                    <a:ext cx="11113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9" name="Freeform 6"/>
                  <p:cNvSpPr>
                    <a:spLocks/>
                  </p:cNvSpPr>
                  <p:nvPr/>
                </p:nvSpPr>
                <p:spPr bwMode="auto">
                  <a:xfrm>
                    <a:off x="-1120380" y="2600267"/>
                    <a:ext cx="95250" cy="244475"/>
                  </a:xfrm>
                  <a:custGeom>
                    <a:avLst/>
                    <a:gdLst>
                      <a:gd name="T0" fmla="*/ 0 w 26"/>
                      <a:gd name="T1" fmla="*/ 0 h 66"/>
                      <a:gd name="T2" fmla="*/ 24 w 26"/>
                      <a:gd name="T3" fmla="*/ 0 h 66"/>
                      <a:gd name="T4" fmla="*/ 26 w 26"/>
                      <a:gd name="T5" fmla="*/ 3 h 66"/>
                      <a:gd name="T6" fmla="*/ 26 w 26"/>
                      <a:gd name="T7" fmla="*/ 64 h 66"/>
                      <a:gd name="T8" fmla="*/ 24 w 26"/>
                      <a:gd name="T9" fmla="*/ 66 h 66"/>
                      <a:gd name="T10" fmla="*/ 11 w 26"/>
                      <a:gd name="T11" fmla="*/ 66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" h="66">
                        <a:moveTo>
                          <a:pt x="0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5" y="0"/>
                          <a:pt x="26" y="1"/>
                          <a:pt x="26" y="3"/>
                        </a:cubicBezTo>
                        <a:cubicBezTo>
                          <a:pt x="26" y="64"/>
                          <a:pt x="26" y="64"/>
                          <a:pt x="26" y="64"/>
                        </a:cubicBezTo>
                        <a:cubicBezTo>
                          <a:pt x="26" y="65"/>
                          <a:pt x="25" y="66"/>
                          <a:pt x="24" y="66"/>
                        </a:cubicBezTo>
                        <a:cubicBezTo>
                          <a:pt x="11" y="66"/>
                          <a:pt x="11" y="66"/>
                          <a:pt x="11" y="66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0" name="Freeform 7"/>
                  <p:cNvSpPr>
                    <a:spLocks/>
                  </p:cNvSpPr>
                  <p:nvPr/>
                </p:nvSpPr>
                <p:spPr bwMode="auto">
                  <a:xfrm>
                    <a:off x="-1021955" y="2752667"/>
                    <a:ext cx="36513" cy="61913"/>
                  </a:xfrm>
                  <a:custGeom>
                    <a:avLst/>
                    <a:gdLst>
                      <a:gd name="T0" fmla="*/ 10 w 10"/>
                      <a:gd name="T1" fmla="*/ 0 h 17"/>
                      <a:gd name="T2" fmla="*/ 10 w 10"/>
                      <a:gd name="T3" fmla="*/ 15 h 17"/>
                      <a:gd name="T4" fmla="*/ 8 w 10"/>
                      <a:gd name="T5" fmla="*/ 17 h 17"/>
                      <a:gd name="T6" fmla="*/ 0 w 10"/>
                      <a:gd name="T7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17">
                        <a:moveTo>
                          <a:pt x="10" y="0"/>
                        </a:moveTo>
                        <a:cubicBezTo>
                          <a:pt x="10" y="15"/>
                          <a:pt x="10" y="15"/>
                          <a:pt x="10" y="15"/>
                        </a:cubicBezTo>
                        <a:cubicBezTo>
                          <a:pt x="10" y="16"/>
                          <a:pt x="9" y="17"/>
                          <a:pt x="8" y="17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1" name="Freeform 8"/>
                  <p:cNvSpPr>
                    <a:spLocks/>
                  </p:cNvSpPr>
                  <p:nvPr/>
                </p:nvSpPr>
                <p:spPr bwMode="auto">
                  <a:xfrm>
                    <a:off x="-1025130" y="2622492"/>
                    <a:ext cx="39688" cy="93663"/>
                  </a:xfrm>
                  <a:custGeom>
                    <a:avLst/>
                    <a:gdLst>
                      <a:gd name="T0" fmla="*/ 0 w 11"/>
                      <a:gd name="T1" fmla="*/ 0 h 25"/>
                      <a:gd name="T2" fmla="*/ 9 w 11"/>
                      <a:gd name="T3" fmla="*/ 0 h 25"/>
                      <a:gd name="T4" fmla="*/ 11 w 11"/>
                      <a:gd name="T5" fmla="*/ 2 h 25"/>
                      <a:gd name="T6" fmla="*/ 11 w 11"/>
                      <a:gd name="T7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1" h="25">
                        <a:moveTo>
                          <a:pt x="0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10" y="0"/>
                          <a:pt x="11" y="1"/>
                          <a:pt x="11" y="2"/>
                        </a:cubicBezTo>
                        <a:cubicBezTo>
                          <a:pt x="11" y="25"/>
                          <a:pt x="11" y="25"/>
                          <a:pt x="11" y="25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2" name="Freeform 9"/>
                  <p:cNvSpPr>
                    <a:spLocks/>
                  </p:cNvSpPr>
                  <p:nvPr/>
                </p:nvSpPr>
                <p:spPr bwMode="auto">
                  <a:xfrm>
                    <a:off x="-985442" y="2633604"/>
                    <a:ext cx="274638" cy="125413"/>
                  </a:xfrm>
                  <a:custGeom>
                    <a:avLst/>
                    <a:gdLst>
                      <a:gd name="T0" fmla="*/ 0 w 75"/>
                      <a:gd name="T1" fmla="*/ 3 h 34"/>
                      <a:gd name="T2" fmla="*/ 42 w 75"/>
                      <a:gd name="T3" fmla="*/ 12 h 34"/>
                      <a:gd name="T4" fmla="*/ 67 w 75"/>
                      <a:gd name="T5" fmla="*/ 12 h 34"/>
                      <a:gd name="T6" fmla="*/ 75 w 75"/>
                      <a:gd name="T7" fmla="*/ 19 h 34"/>
                      <a:gd name="T8" fmla="*/ 66 w 75"/>
                      <a:gd name="T9" fmla="*/ 27 h 34"/>
                      <a:gd name="T10" fmla="*/ 46 w 75"/>
                      <a:gd name="T11" fmla="*/ 27 h 34"/>
                      <a:gd name="T12" fmla="*/ 39 w 75"/>
                      <a:gd name="T13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5" h="34">
                        <a:moveTo>
                          <a:pt x="0" y="3"/>
                        </a:moveTo>
                        <a:cubicBezTo>
                          <a:pt x="0" y="3"/>
                          <a:pt x="26" y="0"/>
                          <a:pt x="42" y="12"/>
                        </a:cubicBezTo>
                        <a:cubicBezTo>
                          <a:pt x="67" y="12"/>
                          <a:pt x="67" y="12"/>
                          <a:pt x="67" y="12"/>
                        </a:cubicBezTo>
                        <a:cubicBezTo>
                          <a:pt x="67" y="12"/>
                          <a:pt x="75" y="11"/>
                          <a:pt x="75" y="19"/>
                        </a:cubicBezTo>
                        <a:cubicBezTo>
                          <a:pt x="75" y="27"/>
                          <a:pt x="66" y="27"/>
                          <a:pt x="66" y="27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39" y="34"/>
                          <a:pt x="39" y="34"/>
                          <a:pt x="39" y="34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3" name="Freeform 10"/>
                  <p:cNvSpPr>
                    <a:spLocks/>
                  </p:cNvSpPr>
                  <p:nvPr/>
                </p:nvSpPr>
                <p:spPr bwMode="auto">
                  <a:xfrm>
                    <a:off x="-980680" y="2786004"/>
                    <a:ext cx="207963" cy="73025"/>
                  </a:xfrm>
                  <a:custGeom>
                    <a:avLst/>
                    <a:gdLst>
                      <a:gd name="T0" fmla="*/ 57 w 57"/>
                      <a:gd name="T1" fmla="*/ 19 h 20"/>
                      <a:gd name="T2" fmla="*/ 47 w 57"/>
                      <a:gd name="T3" fmla="*/ 17 h 20"/>
                      <a:gd name="T4" fmla="*/ 15 w 57"/>
                      <a:gd name="T5" fmla="*/ 0 h 20"/>
                      <a:gd name="T6" fmla="*/ 0 w 57"/>
                      <a:gd name="T7" fmla="*/ 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7" h="20">
                        <a:moveTo>
                          <a:pt x="57" y="19"/>
                        </a:moveTo>
                        <a:cubicBezTo>
                          <a:pt x="57" y="19"/>
                          <a:pt x="53" y="20"/>
                          <a:pt x="47" y="17"/>
                        </a:cubicBezTo>
                        <a:cubicBezTo>
                          <a:pt x="41" y="14"/>
                          <a:pt x="15" y="0"/>
                          <a:pt x="1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4" name="Freeform 11"/>
                  <p:cNvSpPr>
                    <a:spLocks/>
                  </p:cNvSpPr>
                  <p:nvPr/>
                </p:nvSpPr>
                <p:spPr bwMode="auto">
                  <a:xfrm>
                    <a:off x="-750492" y="2674879"/>
                    <a:ext cx="230188" cy="169863"/>
                  </a:xfrm>
                  <a:custGeom>
                    <a:avLst/>
                    <a:gdLst>
                      <a:gd name="T0" fmla="*/ 21 w 63"/>
                      <a:gd name="T1" fmla="*/ 15 h 46"/>
                      <a:gd name="T2" fmla="*/ 56 w 63"/>
                      <a:gd name="T3" fmla="*/ 9 h 46"/>
                      <a:gd name="T4" fmla="*/ 0 w 63"/>
                      <a:gd name="T5" fmla="*/ 46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" h="46">
                        <a:moveTo>
                          <a:pt x="21" y="15"/>
                        </a:moveTo>
                        <a:cubicBezTo>
                          <a:pt x="21" y="15"/>
                          <a:pt x="48" y="0"/>
                          <a:pt x="56" y="9"/>
                        </a:cubicBezTo>
                        <a:cubicBezTo>
                          <a:pt x="63" y="16"/>
                          <a:pt x="18" y="38"/>
                          <a:pt x="0" y="46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2" name="Cœur 21"/>
                <p:cNvSpPr/>
                <p:nvPr/>
              </p:nvSpPr>
              <p:spPr>
                <a:xfrm>
                  <a:off x="-524090" y="955558"/>
                  <a:ext cx="321082" cy="319163"/>
                </a:xfrm>
                <a:prstGeom prst="hear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49" name="ZoneTexte 448"/>
            <p:cNvSpPr txBox="1"/>
            <p:nvPr/>
          </p:nvSpPr>
          <p:spPr>
            <a:xfrm>
              <a:off x="4276276" y="993725"/>
              <a:ext cx="40430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1200" cap="none" spc="150" normalizeH="0" baseline="0" noProof="0" dirty="0" smtClean="0">
                  <a:ln>
                    <a:noFill/>
                  </a:ln>
                  <a:solidFill>
                    <a:srgbClr val="B34A8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QUAND LA MAYONNAISE PREND</a:t>
              </a:r>
              <a:endParaRPr kumimoji="0" lang="fr-FR" sz="900" b="0" i="0" u="none" strike="noStrike" kern="1200" cap="none" spc="150" normalizeH="0" baseline="0" noProof="0" dirty="0">
                <a:ln>
                  <a:noFill/>
                </a:ln>
                <a:solidFill>
                  <a:srgbClr val="B34A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 flipH="1">
              <a:off x="3864458" y="465813"/>
              <a:ext cx="414000" cy="288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B34A8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01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4276276" y="498507"/>
              <a:ext cx="3610284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Les préférences de contact</a:t>
              </a:r>
              <a:endParaRPr kumimoji="0" lang="fr-FR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endParaRP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3700856" y="5089069"/>
            <a:ext cx="5642246" cy="972000"/>
            <a:chOff x="3078556" y="5537453"/>
            <a:chExt cx="5642246" cy="972000"/>
          </a:xfrm>
        </p:grpSpPr>
        <p:grpSp>
          <p:nvGrpSpPr>
            <p:cNvPr id="28" name="Groupe 27"/>
            <p:cNvGrpSpPr/>
            <p:nvPr/>
          </p:nvGrpSpPr>
          <p:grpSpPr>
            <a:xfrm>
              <a:off x="3078556" y="5537453"/>
              <a:ext cx="972000" cy="972000"/>
              <a:chOff x="2933702" y="5388552"/>
              <a:chExt cx="972000" cy="972000"/>
            </a:xfrm>
          </p:grpSpPr>
          <p:sp>
            <p:nvSpPr>
              <p:cNvPr id="175" name="Rectangle 174"/>
              <p:cNvSpPr/>
              <p:nvPr/>
            </p:nvSpPr>
            <p:spPr>
              <a:xfrm flipV="1">
                <a:off x="2933702" y="5388552"/>
                <a:ext cx="972000" cy="972000"/>
              </a:xfrm>
              <a:prstGeom prst="rect">
                <a:avLst/>
              </a:prstGeom>
              <a:solidFill>
                <a:srgbClr val="55C0B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grpSp>
            <p:nvGrpSpPr>
              <p:cNvPr id="27" name="Groupe 26"/>
              <p:cNvGrpSpPr/>
              <p:nvPr/>
            </p:nvGrpSpPr>
            <p:grpSpPr>
              <a:xfrm>
                <a:off x="3025843" y="5556194"/>
                <a:ext cx="789351" cy="555086"/>
                <a:chOff x="3041945" y="5553442"/>
                <a:chExt cx="789351" cy="555086"/>
              </a:xfrm>
            </p:grpSpPr>
            <p:grpSp>
              <p:nvGrpSpPr>
                <p:cNvPr id="404" name="Groupe 403"/>
                <p:cNvGrpSpPr/>
                <p:nvPr/>
              </p:nvGrpSpPr>
              <p:grpSpPr>
                <a:xfrm>
                  <a:off x="3041945" y="5798769"/>
                  <a:ext cx="718338" cy="309759"/>
                  <a:chOff x="-1120380" y="2600267"/>
                  <a:chExt cx="600076" cy="258762"/>
                </a:xfrm>
              </p:grpSpPr>
              <p:sp>
                <p:nvSpPr>
                  <p:cNvPr id="406" name="Line 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-1120380" y="2844742"/>
                    <a:ext cx="11113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7" name="Freeform 6"/>
                  <p:cNvSpPr>
                    <a:spLocks/>
                  </p:cNvSpPr>
                  <p:nvPr/>
                </p:nvSpPr>
                <p:spPr bwMode="auto">
                  <a:xfrm>
                    <a:off x="-1120380" y="2600267"/>
                    <a:ext cx="95250" cy="244475"/>
                  </a:xfrm>
                  <a:custGeom>
                    <a:avLst/>
                    <a:gdLst>
                      <a:gd name="T0" fmla="*/ 0 w 26"/>
                      <a:gd name="T1" fmla="*/ 0 h 66"/>
                      <a:gd name="T2" fmla="*/ 24 w 26"/>
                      <a:gd name="T3" fmla="*/ 0 h 66"/>
                      <a:gd name="T4" fmla="*/ 26 w 26"/>
                      <a:gd name="T5" fmla="*/ 3 h 66"/>
                      <a:gd name="T6" fmla="*/ 26 w 26"/>
                      <a:gd name="T7" fmla="*/ 64 h 66"/>
                      <a:gd name="T8" fmla="*/ 24 w 26"/>
                      <a:gd name="T9" fmla="*/ 66 h 66"/>
                      <a:gd name="T10" fmla="*/ 11 w 26"/>
                      <a:gd name="T11" fmla="*/ 66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" h="66">
                        <a:moveTo>
                          <a:pt x="0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5" y="0"/>
                          <a:pt x="26" y="1"/>
                          <a:pt x="26" y="3"/>
                        </a:cubicBezTo>
                        <a:cubicBezTo>
                          <a:pt x="26" y="64"/>
                          <a:pt x="26" y="64"/>
                          <a:pt x="26" y="64"/>
                        </a:cubicBezTo>
                        <a:cubicBezTo>
                          <a:pt x="26" y="65"/>
                          <a:pt x="25" y="66"/>
                          <a:pt x="24" y="66"/>
                        </a:cubicBezTo>
                        <a:cubicBezTo>
                          <a:pt x="11" y="66"/>
                          <a:pt x="11" y="66"/>
                          <a:pt x="11" y="66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8" name="Freeform 7"/>
                  <p:cNvSpPr>
                    <a:spLocks/>
                  </p:cNvSpPr>
                  <p:nvPr/>
                </p:nvSpPr>
                <p:spPr bwMode="auto">
                  <a:xfrm>
                    <a:off x="-1021955" y="2752667"/>
                    <a:ext cx="36513" cy="61913"/>
                  </a:xfrm>
                  <a:custGeom>
                    <a:avLst/>
                    <a:gdLst>
                      <a:gd name="T0" fmla="*/ 10 w 10"/>
                      <a:gd name="T1" fmla="*/ 0 h 17"/>
                      <a:gd name="T2" fmla="*/ 10 w 10"/>
                      <a:gd name="T3" fmla="*/ 15 h 17"/>
                      <a:gd name="T4" fmla="*/ 8 w 10"/>
                      <a:gd name="T5" fmla="*/ 17 h 17"/>
                      <a:gd name="T6" fmla="*/ 0 w 10"/>
                      <a:gd name="T7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17">
                        <a:moveTo>
                          <a:pt x="10" y="0"/>
                        </a:moveTo>
                        <a:cubicBezTo>
                          <a:pt x="10" y="15"/>
                          <a:pt x="10" y="15"/>
                          <a:pt x="10" y="15"/>
                        </a:cubicBezTo>
                        <a:cubicBezTo>
                          <a:pt x="10" y="16"/>
                          <a:pt x="9" y="17"/>
                          <a:pt x="8" y="17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9" name="Freeform 8"/>
                  <p:cNvSpPr>
                    <a:spLocks/>
                  </p:cNvSpPr>
                  <p:nvPr/>
                </p:nvSpPr>
                <p:spPr bwMode="auto">
                  <a:xfrm>
                    <a:off x="-1025130" y="2622492"/>
                    <a:ext cx="39688" cy="93663"/>
                  </a:xfrm>
                  <a:custGeom>
                    <a:avLst/>
                    <a:gdLst>
                      <a:gd name="T0" fmla="*/ 0 w 11"/>
                      <a:gd name="T1" fmla="*/ 0 h 25"/>
                      <a:gd name="T2" fmla="*/ 9 w 11"/>
                      <a:gd name="T3" fmla="*/ 0 h 25"/>
                      <a:gd name="T4" fmla="*/ 11 w 11"/>
                      <a:gd name="T5" fmla="*/ 2 h 25"/>
                      <a:gd name="T6" fmla="*/ 11 w 11"/>
                      <a:gd name="T7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1" h="25">
                        <a:moveTo>
                          <a:pt x="0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10" y="0"/>
                          <a:pt x="11" y="1"/>
                          <a:pt x="11" y="2"/>
                        </a:cubicBezTo>
                        <a:cubicBezTo>
                          <a:pt x="11" y="25"/>
                          <a:pt x="11" y="25"/>
                          <a:pt x="11" y="25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0" name="Freeform 9"/>
                  <p:cNvSpPr>
                    <a:spLocks/>
                  </p:cNvSpPr>
                  <p:nvPr/>
                </p:nvSpPr>
                <p:spPr bwMode="auto">
                  <a:xfrm>
                    <a:off x="-985442" y="2633604"/>
                    <a:ext cx="274638" cy="125413"/>
                  </a:xfrm>
                  <a:custGeom>
                    <a:avLst/>
                    <a:gdLst>
                      <a:gd name="T0" fmla="*/ 0 w 75"/>
                      <a:gd name="T1" fmla="*/ 3 h 34"/>
                      <a:gd name="T2" fmla="*/ 42 w 75"/>
                      <a:gd name="T3" fmla="*/ 12 h 34"/>
                      <a:gd name="T4" fmla="*/ 67 w 75"/>
                      <a:gd name="T5" fmla="*/ 12 h 34"/>
                      <a:gd name="T6" fmla="*/ 75 w 75"/>
                      <a:gd name="T7" fmla="*/ 19 h 34"/>
                      <a:gd name="T8" fmla="*/ 66 w 75"/>
                      <a:gd name="T9" fmla="*/ 27 h 34"/>
                      <a:gd name="T10" fmla="*/ 46 w 75"/>
                      <a:gd name="T11" fmla="*/ 27 h 34"/>
                      <a:gd name="T12" fmla="*/ 39 w 75"/>
                      <a:gd name="T13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5" h="34">
                        <a:moveTo>
                          <a:pt x="0" y="3"/>
                        </a:moveTo>
                        <a:cubicBezTo>
                          <a:pt x="0" y="3"/>
                          <a:pt x="26" y="0"/>
                          <a:pt x="42" y="12"/>
                        </a:cubicBezTo>
                        <a:cubicBezTo>
                          <a:pt x="67" y="12"/>
                          <a:pt x="67" y="12"/>
                          <a:pt x="67" y="12"/>
                        </a:cubicBezTo>
                        <a:cubicBezTo>
                          <a:pt x="67" y="12"/>
                          <a:pt x="75" y="11"/>
                          <a:pt x="75" y="19"/>
                        </a:cubicBezTo>
                        <a:cubicBezTo>
                          <a:pt x="75" y="27"/>
                          <a:pt x="66" y="27"/>
                          <a:pt x="66" y="27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39" y="34"/>
                          <a:pt x="39" y="34"/>
                          <a:pt x="39" y="34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1" name="Freeform 10"/>
                  <p:cNvSpPr>
                    <a:spLocks/>
                  </p:cNvSpPr>
                  <p:nvPr/>
                </p:nvSpPr>
                <p:spPr bwMode="auto">
                  <a:xfrm>
                    <a:off x="-980680" y="2786004"/>
                    <a:ext cx="207963" cy="73025"/>
                  </a:xfrm>
                  <a:custGeom>
                    <a:avLst/>
                    <a:gdLst>
                      <a:gd name="T0" fmla="*/ 57 w 57"/>
                      <a:gd name="T1" fmla="*/ 19 h 20"/>
                      <a:gd name="T2" fmla="*/ 47 w 57"/>
                      <a:gd name="T3" fmla="*/ 17 h 20"/>
                      <a:gd name="T4" fmla="*/ 15 w 57"/>
                      <a:gd name="T5" fmla="*/ 0 h 20"/>
                      <a:gd name="T6" fmla="*/ 0 w 57"/>
                      <a:gd name="T7" fmla="*/ 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7" h="20">
                        <a:moveTo>
                          <a:pt x="57" y="19"/>
                        </a:moveTo>
                        <a:cubicBezTo>
                          <a:pt x="57" y="19"/>
                          <a:pt x="53" y="20"/>
                          <a:pt x="47" y="17"/>
                        </a:cubicBezTo>
                        <a:cubicBezTo>
                          <a:pt x="41" y="14"/>
                          <a:pt x="15" y="0"/>
                          <a:pt x="1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2" name="Freeform 11"/>
                  <p:cNvSpPr>
                    <a:spLocks/>
                  </p:cNvSpPr>
                  <p:nvPr/>
                </p:nvSpPr>
                <p:spPr bwMode="auto">
                  <a:xfrm>
                    <a:off x="-750492" y="2674879"/>
                    <a:ext cx="230188" cy="169863"/>
                  </a:xfrm>
                  <a:custGeom>
                    <a:avLst/>
                    <a:gdLst>
                      <a:gd name="T0" fmla="*/ 21 w 63"/>
                      <a:gd name="T1" fmla="*/ 15 h 46"/>
                      <a:gd name="T2" fmla="*/ 56 w 63"/>
                      <a:gd name="T3" fmla="*/ 9 h 46"/>
                      <a:gd name="T4" fmla="*/ 0 w 63"/>
                      <a:gd name="T5" fmla="*/ 46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" h="46">
                        <a:moveTo>
                          <a:pt x="21" y="15"/>
                        </a:moveTo>
                        <a:cubicBezTo>
                          <a:pt x="21" y="15"/>
                          <a:pt x="48" y="0"/>
                          <a:pt x="56" y="9"/>
                        </a:cubicBezTo>
                        <a:cubicBezTo>
                          <a:pt x="63" y="16"/>
                          <a:pt x="18" y="38"/>
                          <a:pt x="0" y="46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13" name="Groupe 412"/>
                <p:cNvGrpSpPr/>
                <p:nvPr/>
              </p:nvGrpSpPr>
              <p:grpSpPr>
                <a:xfrm rot="10800000">
                  <a:off x="3112958" y="5553442"/>
                  <a:ext cx="718338" cy="309759"/>
                  <a:chOff x="-1120380" y="2600267"/>
                  <a:chExt cx="600076" cy="258762"/>
                </a:xfrm>
              </p:grpSpPr>
              <p:sp>
                <p:nvSpPr>
                  <p:cNvPr id="414" name="Line 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-1120380" y="2844742"/>
                    <a:ext cx="11113" cy="0"/>
                  </a:xfrm>
                  <a:prstGeom prst="line">
                    <a:avLst/>
                  </a:pr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5" name="Freeform 6"/>
                  <p:cNvSpPr>
                    <a:spLocks/>
                  </p:cNvSpPr>
                  <p:nvPr/>
                </p:nvSpPr>
                <p:spPr bwMode="auto">
                  <a:xfrm>
                    <a:off x="-1120380" y="2600267"/>
                    <a:ext cx="95250" cy="244475"/>
                  </a:xfrm>
                  <a:custGeom>
                    <a:avLst/>
                    <a:gdLst>
                      <a:gd name="T0" fmla="*/ 0 w 26"/>
                      <a:gd name="T1" fmla="*/ 0 h 66"/>
                      <a:gd name="T2" fmla="*/ 24 w 26"/>
                      <a:gd name="T3" fmla="*/ 0 h 66"/>
                      <a:gd name="T4" fmla="*/ 26 w 26"/>
                      <a:gd name="T5" fmla="*/ 3 h 66"/>
                      <a:gd name="T6" fmla="*/ 26 w 26"/>
                      <a:gd name="T7" fmla="*/ 64 h 66"/>
                      <a:gd name="T8" fmla="*/ 24 w 26"/>
                      <a:gd name="T9" fmla="*/ 66 h 66"/>
                      <a:gd name="T10" fmla="*/ 11 w 26"/>
                      <a:gd name="T11" fmla="*/ 66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" h="66">
                        <a:moveTo>
                          <a:pt x="0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5" y="0"/>
                          <a:pt x="26" y="1"/>
                          <a:pt x="26" y="3"/>
                        </a:cubicBezTo>
                        <a:cubicBezTo>
                          <a:pt x="26" y="64"/>
                          <a:pt x="26" y="64"/>
                          <a:pt x="26" y="64"/>
                        </a:cubicBezTo>
                        <a:cubicBezTo>
                          <a:pt x="26" y="65"/>
                          <a:pt x="25" y="66"/>
                          <a:pt x="24" y="66"/>
                        </a:cubicBezTo>
                        <a:cubicBezTo>
                          <a:pt x="11" y="66"/>
                          <a:pt x="11" y="66"/>
                          <a:pt x="11" y="66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6" name="Freeform 7"/>
                  <p:cNvSpPr>
                    <a:spLocks/>
                  </p:cNvSpPr>
                  <p:nvPr/>
                </p:nvSpPr>
                <p:spPr bwMode="auto">
                  <a:xfrm>
                    <a:off x="-1021955" y="2752667"/>
                    <a:ext cx="36513" cy="61913"/>
                  </a:xfrm>
                  <a:custGeom>
                    <a:avLst/>
                    <a:gdLst>
                      <a:gd name="T0" fmla="*/ 10 w 10"/>
                      <a:gd name="T1" fmla="*/ 0 h 17"/>
                      <a:gd name="T2" fmla="*/ 10 w 10"/>
                      <a:gd name="T3" fmla="*/ 15 h 17"/>
                      <a:gd name="T4" fmla="*/ 8 w 10"/>
                      <a:gd name="T5" fmla="*/ 17 h 17"/>
                      <a:gd name="T6" fmla="*/ 0 w 10"/>
                      <a:gd name="T7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" h="17">
                        <a:moveTo>
                          <a:pt x="10" y="0"/>
                        </a:moveTo>
                        <a:cubicBezTo>
                          <a:pt x="10" y="15"/>
                          <a:pt x="10" y="15"/>
                          <a:pt x="10" y="15"/>
                        </a:cubicBezTo>
                        <a:cubicBezTo>
                          <a:pt x="10" y="16"/>
                          <a:pt x="9" y="17"/>
                          <a:pt x="8" y="17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7" name="Freeform 8"/>
                  <p:cNvSpPr>
                    <a:spLocks/>
                  </p:cNvSpPr>
                  <p:nvPr/>
                </p:nvSpPr>
                <p:spPr bwMode="auto">
                  <a:xfrm>
                    <a:off x="-1025130" y="2622492"/>
                    <a:ext cx="39688" cy="93663"/>
                  </a:xfrm>
                  <a:custGeom>
                    <a:avLst/>
                    <a:gdLst>
                      <a:gd name="T0" fmla="*/ 0 w 11"/>
                      <a:gd name="T1" fmla="*/ 0 h 25"/>
                      <a:gd name="T2" fmla="*/ 9 w 11"/>
                      <a:gd name="T3" fmla="*/ 0 h 25"/>
                      <a:gd name="T4" fmla="*/ 11 w 11"/>
                      <a:gd name="T5" fmla="*/ 2 h 25"/>
                      <a:gd name="T6" fmla="*/ 11 w 11"/>
                      <a:gd name="T7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1" h="25">
                        <a:moveTo>
                          <a:pt x="0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10" y="0"/>
                          <a:pt x="11" y="1"/>
                          <a:pt x="11" y="2"/>
                        </a:cubicBezTo>
                        <a:cubicBezTo>
                          <a:pt x="11" y="25"/>
                          <a:pt x="11" y="25"/>
                          <a:pt x="11" y="25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8" name="Freeform 9"/>
                  <p:cNvSpPr>
                    <a:spLocks/>
                  </p:cNvSpPr>
                  <p:nvPr/>
                </p:nvSpPr>
                <p:spPr bwMode="auto">
                  <a:xfrm>
                    <a:off x="-985442" y="2633604"/>
                    <a:ext cx="274638" cy="125413"/>
                  </a:xfrm>
                  <a:custGeom>
                    <a:avLst/>
                    <a:gdLst>
                      <a:gd name="T0" fmla="*/ 0 w 75"/>
                      <a:gd name="T1" fmla="*/ 3 h 34"/>
                      <a:gd name="T2" fmla="*/ 42 w 75"/>
                      <a:gd name="T3" fmla="*/ 12 h 34"/>
                      <a:gd name="T4" fmla="*/ 67 w 75"/>
                      <a:gd name="T5" fmla="*/ 12 h 34"/>
                      <a:gd name="T6" fmla="*/ 75 w 75"/>
                      <a:gd name="T7" fmla="*/ 19 h 34"/>
                      <a:gd name="T8" fmla="*/ 66 w 75"/>
                      <a:gd name="T9" fmla="*/ 27 h 34"/>
                      <a:gd name="T10" fmla="*/ 46 w 75"/>
                      <a:gd name="T11" fmla="*/ 27 h 34"/>
                      <a:gd name="T12" fmla="*/ 39 w 75"/>
                      <a:gd name="T13" fmla="*/ 34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5" h="34">
                        <a:moveTo>
                          <a:pt x="0" y="3"/>
                        </a:moveTo>
                        <a:cubicBezTo>
                          <a:pt x="0" y="3"/>
                          <a:pt x="26" y="0"/>
                          <a:pt x="42" y="12"/>
                        </a:cubicBezTo>
                        <a:cubicBezTo>
                          <a:pt x="67" y="12"/>
                          <a:pt x="67" y="12"/>
                          <a:pt x="67" y="12"/>
                        </a:cubicBezTo>
                        <a:cubicBezTo>
                          <a:pt x="67" y="12"/>
                          <a:pt x="75" y="11"/>
                          <a:pt x="75" y="19"/>
                        </a:cubicBezTo>
                        <a:cubicBezTo>
                          <a:pt x="75" y="27"/>
                          <a:pt x="66" y="27"/>
                          <a:pt x="66" y="27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39" y="34"/>
                          <a:pt x="39" y="34"/>
                          <a:pt x="39" y="34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9" name="Freeform 10"/>
                  <p:cNvSpPr>
                    <a:spLocks/>
                  </p:cNvSpPr>
                  <p:nvPr/>
                </p:nvSpPr>
                <p:spPr bwMode="auto">
                  <a:xfrm>
                    <a:off x="-980680" y="2786004"/>
                    <a:ext cx="207963" cy="73025"/>
                  </a:xfrm>
                  <a:custGeom>
                    <a:avLst/>
                    <a:gdLst>
                      <a:gd name="T0" fmla="*/ 57 w 57"/>
                      <a:gd name="T1" fmla="*/ 19 h 20"/>
                      <a:gd name="T2" fmla="*/ 47 w 57"/>
                      <a:gd name="T3" fmla="*/ 17 h 20"/>
                      <a:gd name="T4" fmla="*/ 15 w 57"/>
                      <a:gd name="T5" fmla="*/ 0 h 20"/>
                      <a:gd name="T6" fmla="*/ 0 w 57"/>
                      <a:gd name="T7" fmla="*/ 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7" h="20">
                        <a:moveTo>
                          <a:pt x="57" y="19"/>
                        </a:moveTo>
                        <a:cubicBezTo>
                          <a:pt x="57" y="19"/>
                          <a:pt x="53" y="20"/>
                          <a:pt x="47" y="17"/>
                        </a:cubicBezTo>
                        <a:cubicBezTo>
                          <a:pt x="41" y="14"/>
                          <a:pt x="15" y="0"/>
                          <a:pt x="1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0" name="Freeform 11"/>
                  <p:cNvSpPr>
                    <a:spLocks/>
                  </p:cNvSpPr>
                  <p:nvPr/>
                </p:nvSpPr>
                <p:spPr bwMode="auto">
                  <a:xfrm>
                    <a:off x="-750492" y="2674879"/>
                    <a:ext cx="230188" cy="169863"/>
                  </a:xfrm>
                  <a:custGeom>
                    <a:avLst/>
                    <a:gdLst>
                      <a:gd name="T0" fmla="*/ 21 w 63"/>
                      <a:gd name="T1" fmla="*/ 15 h 46"/>
                      <a:gd name="T2" fmla="*/ 56 w 63"/>
                      <a:gd name="T3" fmla="*/ 9 h 46"/>
                      <a:gd name="T4" fmla="*/ 0 w 63"/>
                      <a:gd name="T5" fmla="*/ 46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3" h="46">
                        <a:moveTo>
                          <a:pt x="21" y="15"/>
                        </a:moveTo>
                        <a:cubicBezTo>
                          <a:pt x="21" y="15"/>
                          <a:pt x="48" y="0"/>
                          <a:pt x="56" y="9"/>
                        </a:cubicBezTo>
                        <a:cubicBezTo>
                          <a:pt x="63" y="16"/>
                          <a:pt x="18" y="38"/>
                          <a:pt x="0" y="46"/>
                        </a:cubicBezTo>
                      </a:path>
                    </a:pathLst>
                  </a:custGeom>
                  <a:noFill/>
                  <a:ln w="9525" cap="rnd">
                    <a:solidFill>
                      <a:schemeClr val="bg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460" name="ZoneTexte 459"/>
            <p:cNvSpPr txBox="1"/>
            <p:nvPr/>
          </p:nvSpPr>
          <p:spPr>
            <a:xfrm>
              <a:off x="4259104" y="6101056"/>
              <a:ext cx="446169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1200" cap="all" spc="150" normalizeH="0" baseline="0" noProof="0" dirty="0" smtClean="0">
                  <a:ln>
                    <a:noFill/>
                  </a:ln>
                  <a:solidFill>
                    <a:srgbClr val="55C0B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Transmettre les recettes</a:t>
              </a:r>
              <a:endParaRPr kumimoji="0" lang="fr-FR" sz="900" b="0" i="0" u="none" strike="noStrike" kern="1200" cap="all" spc="150" normalizeH="0" baseline="0" noProof="0" dirty="0">
                <a:ln>
                  <a:noFill/>
                </a:ln>
                <a:solidFill>
                  <a:srgbClr val="55C0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 flipH="1">
              <a:off x="3842958" y="5568692"/>
              <a:ext cx="414000" cy="288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5C0B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05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5C0B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6" name="Rectangle 465"/>
            <p:cNvSpPr/>
            <p:nvPr/>
          </p:nvSpPr>
          <p:spPr>
            <a:xfrm>
              <a:off x="4259104" y="5616975"/>
              <a:ext cx="382188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Le changement de conseiller</a:t>
              </a:r>
              <a:endParaRPr kumimoji="0" lang="fr-FR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3710658" y="1639817"/>
            <a:ext cx="5326009" cy="972000"/>
            <a:chOff x="3088358" y="1674662"/>
            <a:chExt cx="5326009" cy="972000"/>
          </a:xfrm>
        </p:grpSpPr>
        <p:grpSp>
          <p:nvGrpSpPr>
            <p:cNvPr id="19" name="Groupe 18"/>
            <p:cNvGrpSpPr/>
            <p:nvPr/>
          </p:nvGrpSpPr>
          <p:grpSpPr>
            <a:xfrm>
              <a:off x="3088358" y="1674662"/>
              <a:ext cx="972000" cy="972000"/>
              <a:chOff x="2934518" y="4193432"/>
              <a:chExt cx="972000" cy="972000"/>
            </a:xfrm>
          </p:grpSpPr>
          <p:grpSp>
            <p:nvGrpSpPr>
              <p:cNvPr id="18" name="Groupe 17"/>
              <p:cNvGrpSpPr/>
              <p:nvPr/>
            </p:nvGrpSpPr>
            <p:grpSpPr>
              <a:xfrm>
                <a:off x="2977684" y="4225009"/>
                <a:ext cx="885312" cy="910424"/>
                <a:chOff x="2977684" y="4225009"/>
                <a:chExt cx="885312" cy="910424"/>
              </a:xfrm>
            </p:grpSpPr>
            <p:cxnSp>
              <p:nvCxnSpPr>
                <p:cNvPr id="5" name="Connecteur droit 4"/>
                <p:cNvCxnSpPr/>
                <p:nvPr/>
              </p:nvCxnSpPr>
              <p:spPr>
                <a:xfrm flipV="1">
                  <a:off x="3052530" y="4733623"/>
                  <a:ext cx="294666" cy="294665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" name="Étoile à 5 branches 6"/>
                <p:cNvSpPr/>
                <p:nvPr/>
              </p:nvSpPr>
              <p:spPr>
                <a:xfrm rot="2722477">
                  <a:off x="3262529" y="4490464"/>
                  <a:ext cx="332636" cy="332636"/>
                </a:xfrm>
                <a:prstGeom prst="star5">
                  <a:avLst>
                    <a:gd name="adj" fmla="val 26883"/>
                    <a:gd name="hf" fmla="val 105146"/>
                    <a:gd name="vf" fmla="val 110557"/>
                  </a:avLst>
                </a:prstGeom>
                <a:noFill/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252" name="Connecteur droit 251"/>
                <p:cNvCxnSpPr/>
                <p:nvPr/>
              </p:nvCxnSpPr>
              <p:spPr>
                <a:xfrm flipV="1">
                  <a:off x="3421278" y="4225009"/>
                  <a:ext cx="0" cy="174736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Connecteur droit 256"/>
                <p:cNvCxnSpPr/>
                <p:nvPr/>
              </p:nvCxnSpPr>
              <p:spPr>
                <a:xfrm>
                  <a:off x="3679011" y="4665238"/>
                  <a:ext cx="183985" cy="4871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Connecteur droit 259"/>
                <p:cNvCxnSpPr/>
                <p:nvPr/>
              </p:nvCxnSpPr>
              <p:spPr>
                <a:xfrm>
                  <a:off x="2977684" y="4667673"/>
                  <a:ext cx="166358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Connecteur droit 261"/>
                <p:cNvCxnSpPr/>
                <p:nvPr/>
              </p:nvCxnSpPr>
              <p:spPr>
                <a:xfrm flipV="1">
                  <a:off x="3613155" y="4326078"/>
                  <a:ext cx="147333" cy="147334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Connecteur droit 265"/>
                <p:cNvCxnSpPr/>
                <p:nvPr/>
              </p:nvCxnSpPr>
              <p:spPr>
                <a:xfrm flipV="1">
                  <a:off x="3424797" y="4960697"/>
                  <a:ext cx="0" cy="174736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Connecteur droit 266"/>
                <p:cNvCxnSpPr/>
                <p:nvPr/>
              </p:nvCxnSpPr>
              <p:spPr>
                <a:xfrm>
                  <a:off x="3089601" y="4339325"/>
                  <a:ext cx="121711" cy="134087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9" name="Connecteur droit 268"/>
                <p:cNvCxnSpPr/>
                <p:nvPr/>
              </p:nvCxnSpPr>
              <p:spPr>
                <a:xfrm>
                  <a:off x="3616806" y="4865414"/>
                  <a:ext cx="121711" cy="134087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6" name="Rectangle 515"/>
              <p:cNvSpPr/>
              <p:nvPr/>
            </p:nvSpPr>
            <p:spPr>
              <a:xfrm flipV="1">
                <a:off x="2934518" y="4193432"/>
                <a:ext cx="972000" cy="972000"/>
              </a:xfrm>
              <a:prstGeom prst="rect">
                <a:avLst/>
              </a:prstGeom>
              <a:solidFill>
                <a:srgbClr val="FCC9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17" name="ZoneTexte 516"/>
            <p:cNvSpPr txBox="1"/>
            <p:nvPr/>
          </p:nvSpPr>
          <p:spPr>
            <a:xfrm flipH="1">
              <a:off x="3866615" y="1744252"/>
              <a:ext cx="4140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CBE04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02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CBE0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8" name="Rectangle 517"/>
            <p:cNvSpPr/>
            <p:nvPr/>
          </p:nvSpPr>
          <p:spPr>
            <a:xfrm>
              <a:off x="4277982" y="1758879"/>
              <a:ext cx="2925801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La magie du selfcare</a:t>
              </a:r>
              <a:endParaRPr kumimoji="0" lang="fr-FR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endParaRPr>
            </a:p>
          </p:txBody>
        </p:sp>
        <p:sp>
          <p:nvSpPr>
            <p:cNvPr id="519" name="ZoneTexte 518"/>
            <p:cNvSpPr txBox="1"/>
            <p:nvPr/>
          </p:nvSpPr>
          <p:spPr>
            <a:xfrm>
              <a:off x="4286183" y="2301784"/>
              <a:ext cx="412818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1200" cap="none" spc="150" normalizeH="0" baseline="0" noProof="0" dirty="0" smtClean="0">
                  <a:ln>
                    <a:noFill/>
                  </a:ln>
                  <a:solidFill>
                    <a:srgbClr val="FCBE0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J’EN AI L’EAU À LA BOUCHE</a:t>
              </a:r>
              <a:endParaRPr kumimoji="0" lang="fr-FR" sz="900" b="0" i="0" u="none" strike="noStrike" kern="1200" cap="none" spc="150" normalizeH="0" baseline="0" noProof="0" dirty="0">
                <a:ln>
                  <a:noFill/>
                </a:ln>
                <a:solidFill>
                  <a:srgbClr val="FCBE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grpSp>
          <p:nvGrpSpPr>
            <p:cNvPr id="224" name="Groupe 223"/>
            <p:cNvGrpSpPr/>
            <p:nvPr/>
          </p:nvGrpSpPr>
          <p:grpSpPr>
            <a:xfrm>
              <a:off x="3179041" y="1733639"/>
              <a:ext cx="860096" cy="841032"/>
              <a:chOff x="2798763" y="1109852"/>
              <a:chExt cx="723891" cy="685917"/>
            </a:xfrm>
          </p:grpSpPr>
          <p:sp>
            <p:nvSpPr>
              <p:cNvPr id="225" name="Line 5"/>
              <p:cNvSpPr>
                <a:spLocks noChangeShapeType="1"/>
              </p:cNvSpPr>
              <p:nvPr/>
            </p:nvSpPr>
            <p:spPr bwMode="auto">
              <a:xfrm flipH="1">
                <a:off x="3463918" y="1173363"/>
                <a:ext cx="49212" cy="33344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26" name="Line 6"/>
              <p:cNvSpPr>
                <a:spLocks noChangeShapeType="1"/>
              </p:cNvSpPr>
              <p:nvPr/>
            </p:nvSpPr>
            <p:spPr bwMode="auto">
              <a:xfrm flipH="1">
                <a:off x="3413120" y="1109852"/>
                <a:ext cx="25400" cy="42870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48" name="Line 7"/>
              <p:cNvSpPr>
                <a:spLocks noChangeShapeType="1"/>
              </p:cNvSpPr>
              <p:nvPr/>
            </p:nvSpPr>
            <p:spPr bwMode="auto">
              <a:xfrm flipH="1">
                <a:off x="3489317" y="1274979"/>
                <a:ext cx="33337" cy="0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49" name="Freeform 8"/>
              <p:cNvSpPr>
                <a:spLocks/>
              </p:cNvSpPr>
              <p:nvPr/>
            </p:nvSpPr>
            <p:spPr bwMode="auto">
              <a:xfrm>
                <a:off x="2882893" y="1449635"/>
                <a:ext cx="336549" cy="346134"/>
              </a:xfrm>
              <a:custGeom>
                <a:avLst/>
                <a:gdLst>
                  <a:gd name="T0" fmla="*/ 80 w 80"/>
                  <a:gd name="T1" fmla="*/ 56 h 81"/>
                  <a:gd name="T2" fmla="*/ 71 w 80"/>
                  <a:gd name="T3" fmla="*/ 75 h 81"/>
                  <a:gd name="T4" fmla="*/ 61 w 80"/>
                  <a:gd name="T5" fmla="*/ 79 h 81"/>
                  <a:gd name="T6" fmla="*/ 5 w 80"/>
                  <a:gd name="T7" fmla="*/ 53 h 81"/>
                  <a:gd name="T8" fmla="*/ 2 w 80"/>
                  <a:gd name="T9" fmla="*/ 44 h 81"/>
                  <a:gd name="T10" fmla="*/ 22 w 80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81">
                    <a:moveTo>
                      <a:pt x="80" y="56"/>
                    </a:moveTo>
                    <a:cubicBezTo>
                      <a:pt x="71" y="75"/>
                      <a:pt x="71" y="75"/>
                      <a:pt x="71" y="75"/>
                    </a:cubicBezTo>
                    <a:cubicBezTo>
                      <a:pt x="69" y="79"/>
                      <a:pt x="65" y="81"/>
                      <a:pt x="61" y="79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2" y="52"/>
                      <a:pt x="0" y="47"/>
                      <a:pt x="2" y="44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50" name="Freeform 9"/>
              <p:cNvSpPr>
                <a:spLocks/>
              </p:cNvSpPr>
              <p:nvPr/>
            </p:nvSpPr>
            <p:spPr bwMode="auto">
              <a:xfrm>
                <a:off x="3021006" y="1113026"/>
                <a:ext cx="392111" cy="541430"/>
              </a:xfrm>
              <a:custGeom>
                <a:avLst/>
                <a:gdLst>
                  <a:gd name="T0" fmla="*/ 0 w 93"/>
                  <a:gd name="T1" fmla="*/ 55 h 127"/>
                  <a:gd name="T2" fmla="*/ 23 w 93"/>
                  <a:gd name="T3" fmla="*/ 5 h 127"/>
                  <a:gd name="T4" fmla="*/ 32 w 93"/>
                  <a:gd name="T5" fmla="*/ 2 h 127"/>
                  <a:gd name="T6" fmla="*/ 88 w 93"/>
                  <a:gd name="T7" fmla="*/ 27 h 127"/>
                  <a:gd name="T8" fmla="*/ 92 w 93"/>
                  <a:gd name="T9" fmla="*/ 37 h 127"/>
                  <a:gd name="T10" fmla="*/ 50 w 93"/>
                  <a:gd name="T11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127">
                    <a:moveTo>
                      <a:pt x="0" y="5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24" y="2"/>
                      <a:pt x="29" y="0"/>
                      <a:pt x="32" y="2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92" y="29"/>
                      <a:pt x="93" y="33"/>
                      <a:pt x="92" y="37"/>
                    </a:cubicBezTo>
                    <a:cubicBezTo>
                      <a:pt x="50" y="127"/>
                      <a:pt x="50" y="127"/>
                      <a:pt x="50" y="127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51" name="Line 10"/>
              <p:cNvSpPr>
                <a:spLocks noChangeShapeType="1"/>
              </p:cNvSpPr>
              <p:nvPr/>
            </p:nvSpPr>
            <p:spPr bwMode="auto">
              <a:xfrm>
                <a:off x="3244844" y="1194002"/>
                <a:ext cx="41275" cy="22229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53" name="Line 11"/>
              <p:cNvSpPr>
                <a:spLocks noChangeShapeType="1"/>
              </p:cNvSpPr>
              <p:nvPr/>
            </p:nvSpPr>
            <p:spPr bwMode="auto">
              <a:xfrm flipH="1" flipV="1">
                <a:off x="3211507" y="1181301"/>
                <a:ext cx="12700" cy="4764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54" name="Line 12"/>
              <p:cNvSpPr>
                <a:spLocks noChangeShapeType="1"/>
              </p:cNvSpPr>
              <p:nvPr/>
            </p:nvSpPr>
            <p:spPr bwMode="auto">
              <a:xfrm>
                <a:off x="3105144" y="1160661"/>
                <a:ext cx="257174" cy="119083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55" name="Line 13"/>
              <p:cNvSpPr>
                <a:spLocks noChangeShapeType="1"/>
              </p:cNvSpPr>
              <p:nvPr/>
            </p:nvSpPr>
            <p:spPr bwMode="auto">
              <a:xfrm flipH="1" flipV="1">
                <a:off x="2949570" y="1595710"/>
                <a:ext cx="252412" cy="119083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56" name="Freeform 14"/>
              <p:cNvSpPr>
                <a:spLocks/>
              </p:cNvSpPr>
              <p:nvPr/>
            </p:nvSpPr>
            <p:spPr bwMode="auto">
              <a:xfrm>
                <a:off x="3008308" y="1659219"/>
                <a:ext cx="55562" cy="55573"/>
              </a:xfrm>
              <a:custGeom>
                <a:avLst/>
                <a:gdLst>
                  <a:gd name="T0" fmla="*/ 12 w 13"/>
                  <a:gd name="T1" fmla="*/ 9 h 13"/>
                  <a:gd name="T2" fmla="*/ 4 w 13"/>
                  <a:gd name="T3" fmla="*/ 12 h 13"/>
                  <a:gd name="T4" fmla="*/ 2 w 13"/>
                  <a:gd name="T5" fmla="*/ 4 h 13"/>
                  <a:gd name="T6" fmla="*/ 9 w 13"/>
                  <a:gd name="T7" fmla="*/ 1 h 13"/>
                  <a:gd name="T8" fmla="*/ 12 w 13"/>
                  <a:gd name="T9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2" y="9"/>
                    </a:moveTo>
                    <a:cubicBezTo>
                      <a:pt x="11" y="12"/>
                      <a:pt x="7" y="13"/>
                      <a:pt x="4" y="12"/>
                    </a:cubicBezTo>
                    <a:cubicBezTo>
                      <a:pt x="1" y="11"/>
                      <a:pt x="0" y="7"/>
                      <a:pt x="2" y="4"/>
                    </a:cubicBezTo>
                    <a:cubicBezTo>
                      <a:pt x="3" y="1"/>
                      <a:pt x="6" y="0"/>
                      <a:pt x="9" y="1"/>
                    </a:cubicBezTo>
                    <a:cubicBezTo>
                      <a:pt x="12" y="3"/>
                      <a:pt x="13" y="6"/>
                      <a:pt x="12" y="9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58" name="Line 15"/>
              <p:cNvSpPr>
                <a:spLocks noChangeShapeType="1"/>
              </p:cNvSpPr>
              <p:nvPr/>
            </p:nvSpPr>
            <p:spPr bwMode="auto">
              <a:xfrm flipH="1">
                <a:off x="2987670" y="1352780"/>
                <a:ext cx="307975" cy="161953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59" name="Line 16"/>
              <p:cNvSpPr>
                <a:spLocks noChangeShapeType="1"/>
              </p:cNvSpPr>
              <p:nvPr/>
            </p:nvSpPr>
            <p:spPr bwMode="auto">
              <a:xfrm flipH="1">
                <a:off x="3051170" y="1476624"/>
                <a:ext cx="109537" cy="53984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61" name="Line 17"/>
              <p:cNvSpPr>
                <a:spLocks noChangeShapeType="1"/>
              </p:cNvSpPr>
              <p:nvPr/>
            </p:nvSpPr>
            <p:spPr bwMode="auto">
              <a:xfrm flipH="1">
                <a:off x="3201979" y="1433755"/>
                <a:ext cx="33337" cy="15877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63" name="Freeform 18"/>
              <p:cNvSpPr>
                <a:spLocks/>
              </p:cNvSpPr>
              <p:nvPr/>
            </p:nvSpPr>
            <p:spPr bwMode="auto">
              <a:xfrm>
                <a:off x="2840029" y="1340078"/>
                <a:ext cx="277811" cy="212762"/>
              </a:xfrm>
              <a:custGeom>
                <a:avLst/>
                <a:gdLst>
                  <a:gd name="T0" fmla="*/ 0 w 66"/>
                  <a:gd name="T1" fmla="*/ 50 h 50"/>
                  <a:gd name="T2" fmla="*/ 16 w 66"/>
                  <a:gd name="T3" fmla="*/ 13 h 50"/>
                  <a:gd name="T4" fmla="*/ 40 w 66"/>
                  <a:gd name="T5" fmla="*/ 0 h 50"/>
                  <a:gd name="T6" fmla="*/ 66 w 66"/>
                  <a:gd name="T7" fmla="*/ 15 h 50"/>
                  <a:gd name="T8" fmla="*/ 30 w 66"/>
                  <a:gd name="T9" fmla="*/ 1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50">
                    <a:moveTo>
                      <a:pt x="0" y="50"/>
                    </a:moveTo>
                    <a:cubicBezTo>
                      <a:pt x="16" y="13"/>
                      <a:pt x="16" y="13"/>
                      <a:pt x="16" y="13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5"/>
                      <a:pt x="57" y="32"/>
                      <a:pt x="30" y="19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64" name="Line 19"/>
              <p:cNvSpPr>
                <a:spLocks noChangeShapeType="1"/>
              </p:cNvSpPr>
              <p:nvPr/>
            </p:nvSpPr>
            <p:spPr bwMode="auto">
              <a:xfrm flipH="1">
                <a:off x="2801929" y="1517907"/>
                <a:ext cx="50800" cy="0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65" name="Line 20"/>
              <p:cNvSpPr>
                <a:spLocks noChangeShapeType="1"/>
              </p:cNvSpPr>
              <p:nvPr/>
            </p:nvSpPr>
            <p:spPr bwMode="auto">
              <a:xfrm flipH="1" flipV="1">
                <a:off x="2798763" y="1706563"/>
                <a:ext cx="122237" cy="3175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" name="Groupe 7"/>
          <p:cNvGrpSpPr/>
          <p:nvPr/>
        </p:nvGrpSpPr>
        <p:grpSpPr>
          <a:xfrm>
            <a:off x="3719830" y="2748287"/>
            <a:ext cx="5422027" cy="999512"/>
            <a:chOff x="3097530" y="2911033"/>
            <a:chExt cx="5422027" cy="999512"/>
          </a:xfrm>
        </p:grpSpPr>
        <p:grpSp>
          <p:nvGrpSpPr>
            <p:cNvPr id="2" name="Groupe 1"/>
            <p:cNvGrpSpPr/>
            <p:nvPr/>
          </p:nvGrpSpPr>
          <p:grpSpPr>
            <a:xfrm>
              <a:off x="3097530" y="2938545"/>
              <a:ext cx="972000" cy="972000"/>
              <a:chOff x="2934518" y="1884818"/>
              <a:chExt cx="972000" cy="972000"/>
            </a:xfrm>
          </p:grpSpPr>
          <p:sp>
            <p:nvSpPr>
              <p:cNvPr id="173" name="Rectangle 172"/>
              <p:cNvSpPr/>
              <p:nvPr/>
            </p:nvSpPr>
            <p:spPr>
              <a:xfrm flipV="1">
                <a:off x="2934518" y="1884818"/>
                <a:ext cx="972000" cy="972000"/>
              </a:xfrm>
              <a:prstGeom prst="rect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grpSp>
            <p:nvGrpSpPr>
              <p:cNvPr id="189" name="Groupe 188">
                <a:extLst>
                  <a:ext uri="{FF2B5EF4-FFF2-40B4-BE49-F238E27FC236}">
                    <a16:creationId xmlns:a16="http://schemas.microsoft.com/office/drawing/2014/main" id="{D5979C5F-2E97-486C-B9DB-95302AE98C83}"/>
                  </a:ext>
                </a:extLst>
              </p:cNvPr>
              <p:cNvGrpSpPr/>
              <p:nvPr/>
            </p:nvGrpSpPr>
            <p:grpSpPr>
              <a:xfrm>
                <a:off x="3160290" y="1954297"/>
                <a:ext cx="549453" cy="833189"/>
                <a:chOff x="2801938" y="1812925"/>
                <a:chExt cx="222250" cy="373063"/>
              </a:xfrm>
            </p:grpSpPr>
            <p:sp>
              <p:nvSpPr>
                <p:cNvPr id="190" name="Line 425">
                  <a:extLst>
                    <a:ext uri="{FF2B5EF4-FFF2-40B4-BE49-F238E27FC236}">
                      <a16:creationId xmlns:a16="http://schemas.microsoft.com/office/drawing/2014/main" id="{463E43F6-C526-4229-A5BD-BCC6FFB237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859088" y="1889125"/>
                  <a:ext cx="26988" cy="34925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1" name="Line 426">
                  <a:extLst>
                    <a:ext uri="{FF2B5EF4-FFF2-40B4-BE49-F238E27FC236}">
                      <a16:creationId xmlns:a16="http://schemas.microsoft.com/office/drawing/2014/main" id="{BB9367B5-D562-4A77-8ECA-06D100DDC5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898776" y="1863725"/>
                  <a:ext cx="6350" cy="11113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2" name="Freeform 427">
                  <a:extLst>
                    <a:ext uri="{FF2B5EF4-FFF2-40B4-BE49-F238E27FC236}">
                      <a16:creationId xmlns:a16="http://schemas.microsoft.com/office/drawing/2014/main" id="{87578EFE-6A67-4134-8AB0-B02798AB31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01938" y="1812925"/>
                  <a:ext cx="222250" cy="36513"/>
                </a:xfrm>
                <a:custGeom>
                  <a:avLst/>
                  <a:gdLst>
                    <a:gd name="T0" fmla="*/ 104 w 127"/>
                    <a:gd name="T1" fmla="*/ 0 h 20"/>
                    <a:gd name="T2" fmla="*/ 118 w 127"/>
                    <a:gd name="T3" fmla="*/ 0 h 20"/>
                    <a:gd name="T4" fmla="*/ 127 w 127"/>
                    <a:gd name="T5" fmla="*/ 10 h 20"/>
                    <a:gd name="T6" fmla="*/ 127 w 127"/>
                    <a:gd name="T7" fmla="*/ 10 h 20"/>
                    <a:gd name="T8" fmla="*/ 118 w 127"/>
                    <a:gd name="T9" fmla="*/ 20 h 20"/>
                    <a:gd name="T10" fmla="*/ 9 w 127"/>
                    <a:gd name="T11" fmla="*/ 20 h 20"/>
                    <a:gd name="T12" fmla="*/ 0 w 127"/>
                    <a:gd name="T13" fmla="*/ 10 h 20"/>
                    <a:gd name="T14" fmla="*/ 0 w 127"/>
                    <a:gd name="T15" fmla="*/ 10 h 20"/>
                    <a:gd name="T16" fmla="*/ 9 w 127"/>
                    <a:gd name="T17" fmla="*/ 0 h 20"/>
                    <a:gd name="T18" fmla="*/ 85 w 127"/>
                    <a:gd name="T19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7" h="20">
                      <a:moveTo>
                        <a:pt x="104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23" y="0"/>
                        <a:pt x="127" y="5"/>
                        <a:pt x="127" y="10"/>
                      </a:cubicBezTo>
                      <a:cubicBezTo>
                        <a:pt x="127" y="10"/>
                        <a:pt x="127" y="10"/>
                        <a:pt x="127" y="10"/>
                      </a:cubicBezTo>
                      <a:cubicBezTo>
                        <a:pt x="127" y="15"/>
                        <a:pt x="123" y="20"/>
                        <a:pt x="118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4" y="20"/>
                        <a:pt x="0" y="15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85" y="0"/>
                        <a:pt x="85" y="0"/>
                        <a:pt x="85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3" name="Freeform 428">
                  <a:extLst>
                    <a:ext uri="{FF2B5EF4-FFF2-40B4-BE49-F238E27FC236}">
                      <a16:creationId xmlns:a16="http://schemas.microsoft.com/office/drawing/2014/main" id="{B5BC3A4F-33E8-4950-B045-B7F330D056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01938" y="2152650"/>
                  <a:ext cx="222250" cy="33338"/>
                </a:xfrm>
                <a:custGeom>
                  <a:avLst/>
                  <a:gdLst>
                    <a:gd name="T0" fmla="*/ 60 w 127"/>
                    <a:gd name="T1" fmla="*/ 0 h 19"/>
                    <a:gd name="T2" fmla="*/ 118 w 127"/>
                    <a:gd name="T3" fmla="*/ 0 h 19"/>
                    <a:gd name="T4" fmla="*/ 127 w 127"/>
                    <a:gd name="T5" fmla="*/ 10 h 19"/>
                    <a:gd name="T6" fmla="*/ 127 w 127"/>
                    <a:gd name="T7" fmla="*/ 10 h 19"/>
                    <a:gd name="T8" fmla="*/ 118 w 127"/>
                    <a:gd name="T9" fmla="*/ 19 h 19"/>
                    <a:gd name="T10" fmla="*/ 9 w 127"/>
                    <a:gd name="T11" fmla="*/ 19 h 19"/>
                    <a:gd name="T12" fmla="*/ 0 w 127"/>
                    <a:gd name="T13" fmla="*/ 10 h 19"/>
                    <a:gd name="T14" fmla="*/ 0 w 127"/>
                    <a:gd name="T15" fmla="*/ 10 h 19"/>
                    <a:gd name="T16" fmla="*/ 9 w 127"/>
                    <a:gd name="T17" fmla="*/ 0 h 19"/>
                    <a:gd name="T18" fmla="*/ 43 w 127"/>
                    <a:gd name="T19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7" h="19">
                      <a:moveTo>
                        <a:pt x="60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23" y="0"/>
                        <a:pt x="127" y="4"/>
                        <a:pt x="127" y="10"/>
                      </a:cubicBezTo>
                      <a:cubicBezTo>
                        <a:pt x="127" y="10"/>
                        <a:pt x="127" y="10"/>
                        <a:pt x="127" y="10"/>
                      </a:cubicBezTo>
                      <a:cubicBezTo>
                        <a:pt x="127" y="15"/>
                        <a:pt x="123" y="19"/>
                        <a:pt x="118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4" y="19"/>
                        <a:pt x="0" y="15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43" y="0"/>
                        <a:pt x="43" y="0"/>
                        <a:pt x="43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Freeform 429">
                  <a:extLst>
                    <a:ext uri="{FF2B5EF4-FFF2-40B4-BE49-F238E27FC236}">
                      <a16:creationId xmlns:a16="http://schemas.microsoft.com/office/drawing/2014/main" id="{1D5711C0-143F-4B97-B2F0-B38591ECE9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2576" y="1849438"/>
                  <a:ext cx="84138" cy="298450"/>
                </a:xfrm>
                <a:custGeom>
                  <a:avLst/>
                  <a:gdLst>
                    <a:gd name="T0" fmla="*/ 2 w 48"/>
                    <a:gd name="T1" fmla="*/ 0 h 163"/>
                    <a:gd name="T2" fmla="*/ 32 w 48"/>
                    <a:gd name="T3" fmla="*/ 68 h 163"/>
                    <a:gd name="T4" fmla="*/ 34 w 48"/>
                    <a:gd name="T5" fmla="*/ 95 h 163"/>
                    <a:gd name="T6" fmla="*/ 3 w 48"/>
                    <a:gd name="T7" fmla="*/ 163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8" h="163">
                      <a:moveTo>
                        <a:pt x="2" y="0"/>
                      </a:moveTo>
                      <a:cubicBezTo>
                        <a:pt x="2" y="0"/>
                        <a:pt x="0" y="43"/>
                        <a:pt x="32" y="68"/>
                      </a:cubicBezTo>
                      <a:cubicBezTo>
                        <a:pt x="32" y="68"/>
                        <a:pt x="48" y="79"/>
                        <a:pt x="34" y="95"/>
                      </a:cubicBezTo>
                      <a:cubicBezTo>
                        <a:pt x="18" y="111"/>
                        <a:pt x="3" y="127"/>
                        <a:pt x="3" y="163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Freeform 430">
                  <a:extLst>
                    <a:ext uri="{FF2B5EF4-FFF2-40B4-BE49-F238E27FC236}">
                      <a16:creationId xmlns:a16="http://schemas.microsoft.com/office/drawing/2014/main" id="{5906A9CA-129E-4454-BB44-7C5D2C0299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43226" y="2020888"/>
                  <a:ext cx="53975" cy="127000"/>
                </a:xfrm>
                <a:custGeom>
                  <a:avLst/>
                  <a:gdLst>
                    <a:gd name="T0" fmla="*/ 0 w 31"/>
                    <a:gd name="T1" fmla="*/ 0 h 69"/>
                    <a:gd name="T2" fmla="*/ 31 w 31"/>
                    <a:gd name="T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31" h="69">
                      <a:moveTo>
                        <a:pt x="0" y="0"/>
                      </a:moveTo>
                      <a:cubicBezTo>
                        <a:pt x="15" y="17"/>
                        <a:pt x="31" y="33"/>
                        <a:pt x="31" y="69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6" name="Line 431">
                  <a:extLst>
                    <a:ext uri="{FF2B5EF4-FFF2-40B4-BE49-F238E27FC236}">
                      <a16:creationId xmlns:a16="http://schemas.microsoft.com/office/drawing/2014/main" id="{C3B05CDA-540B-47B0-BD23-410B74E891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35288" y="2008188"/>
                  <a:ext cx="0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Freeform 432">
                  <a:extLst>
                    <a:ext uri="{FF2B5EF4-FFF2-40B4-BE49-F238E27FC236}">
                      <a16:creationId xmlns:a16="http://schemas.microsoft.com/office/drawing/2014/main" id="{73F7B29D-97F4-4F01-90AD-6129FA0BF3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27351" y="1849438"/>
                  <a:ext cx="76200" cy="158750"/>
                </a:xfrm>
                <a:custGeom>
                  <a:avLst/>
                  <a:gdLst>
                    <a:gd name="T0" fmla="*/ 40 w 43"/>
                    <a:gd name="T1" fmla="*/ 0 h 87"/>
                    <a:gd name="T2" fmla="*/ 10 w 43"/>
                    <a:gd name="T3" fmla="*/ 68 h 87"/>
                    <a:gd name="T4" fmla="*/ 4 w 43"/>
                    <a:gd name="T5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" h="87">
                      <a:moveTo>
                        <a:pt x="40" y="0"/>
                      </a:moveTo>
                      <a:cubicBezTo>
                        <a:pt x="40" y="0"/>
                        <a:pt x="43" y="43"/>
                        <a:pt x="10" y="68"/>
                      </a:cubicBezTo>
                      <a:cubicBezTo>
                        <a:pt x="10" y="68"/>
                        <a:pt x="0" y="75"/>
                        <a:pt x="4" y="87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Freeform 433">
                  <a:extLst>
                    <a:ext uri="{FF2B5EF4-FFF2-40B4-BE49-F238E27FC236}">
                      <a16:creationId xmlns:a16="http://schemas.microsoft.com/office/drawing/2014/main" id="{90C59F8C-41C6-4091-9596-8B02067601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68613" y="1938338"/>
                  <a:ext cx="87313" cy="41275"/>
                </a:xfrm>
                <a:custGeom>
                  <a:avLst/>
                  <a:gdLst>
                    <a:gd name="T0" fmla="*/ 0 w 50"/>
                    <a:gd name="T1" fmla="*/ 0 h 22"/>
                    <a:gd name="T2" fmla="*/ 50 w 50"/>
                    <a:gd name="T3" fmla="*/ 0 h 22"/>
                    <a:gd name="T4" fmla="*/ 26 w 50"/>
                    <a:gd name="T5" fmla="*/ 22 h 22"/>
                    <a:gd name="T6" fmla="*/ 0 w 50"/>
                    <a:gd name="T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" h="22">
                      <a:moveTo>
                        <a:pt x="0" y="0"/>
                      </a:move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0"/>
                        <a:pt x="46" y="8"/>
                        <a:pt x="26" y="22"/>
                      </a:cubicBezTo>
                      <a:cubicBezTo>
                        <a:pt x="26" y="22"/>
                        <a:pt x="10" y="13"/>
                        <a:pt x="0" y="0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Line 434">
                  <a:extLst>
                    <a:ext uri="{FF2B5EF4-FFF2-40B4-BE49-F238E27FC236}">
                      <a16:creationId xmlns:a16="http://schemas.microsoft.com/office/drawing/2014/main" id="{AF2C7431-81ED-42CC-BCC6-9A7D049D76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14651" y="1979613"/>
                  <a:ext cx="0" cy="106363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Freeform 435">
                  <a:extLst>
                    <a:ext uri="{FF2B5EF4-FFF2-40B4-BE49-F238E27FC236}">
                      <a16:creationId xmlns:a16="http://schemas.microsoft.com/office/drawing/2014/main" id="{771C81B1-6C8E-4199-8F3E-EE62CE1DC7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9563" y="2085975"/>
                  <a:ext cx="122238" cy="63500"/>
                </a:xfrm>
                <a:custGeom>
                  <a:avLst/>
                  <a:gdLst>
                    <a:gd name="T0" fmla="*/ 4 w 70"/>
                    <a:gd name="T1" fmla="*/ 35 h 35"/>
                    <a:gd name="T2" fmla="*/ 36 w 70"/>
                    <a:gd name="T3" fmla="*/ 0 h 35"/>
                    <a:gd name="T4" fmla="*/ 70 w 70"/>
                    <a:gd name="T5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0" h="35">
                      <a:moveTo>
                        <a:pt x="4" y="35"/>
                      </a:moveTo>
                      <a:cubicBezTo>
                        <a:pt x="4" y="35"/>
                        <a:pt x="0" y="11"/>
                        <a:pt x="36" y="0"/>
                      </a:cubicBezTo>
                      <a:cubicBezTo>
                        <a:pt x="36" y="0"/>
                        <a:pt x="69" y="9"/>
                        <a:pt x="70" y="35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51" name="ZoneTexte 450"/>
            <p:cNvSpPr txBox="1"/>
            <p:nvPr/>
          </p:nvSpPr>
          <p:spPr>
            <a:xfrm>
              <a:off x="4336062" y="3495029"/>
              <a:ext cx="41834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1200" cap="none" spc="150" normalizeH="0" baseline="0" noProof="0" dirty="0" smtClean="0">
                  <a:ln>
                    <a:noFill/>
                  </a:ln>
                  <a:solidFill>
                    <a:srgbClr val="EA4E5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APPUYEZ SUR LE CHAMPIGNON</a:t>
              </a:r>
              <a:endParaRPr kumimoji="0" lang="fr-FR" sz="900" b="0" i="0" u="none" strike="noStrike" kern="1200" cap="none" spc="150" normalizeH="0" baseline="0" noProof="0" dirty="0">
                <a:ln>
                  <a:noFill/>
                </a:ln>
                <a:solidFill>
                  <a:srgbClr val="EA4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 flipH="1">
              <a:off x="3855185" y="2973127"/>
              <a:ext cx="4140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A4E5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03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A4E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5" name="Rectangle 444"/>
            <p:cNvSpPr/>
            <p:nvPr/>
          </p:nvSpPr>
          <p:spPr>
            <a:xfrm>
              <a:off x="4336062" y="3009497"/>
              <a:ext cx="1731564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La réactivité</a:t>
              </a:r>
              <a:endParaRPr kumimoji="0" lang="fr-FR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endParaRPr>
            </a:p>
          </p:txBody>
        </p:sp>
        <p:sp>
          <p:nvSpPr>
            <p:cNvPr id="120" name="Étoile à 5 branches 119"/>
            <p:cNvSpPr/>
            <p:nvPr/>
          </p:nvSpPr>
          <p:spPr>
            <a:xfrm rot="2722477">
              <a:off x="5538146" y="2911033"/>
              <a:ext cx="332636" cy="332636"/>
            </a:xfrm>
            <a:prstGeom prst="star5">
              <a:avLst>
                <a:gd name="adj" fmla="val 26883"/>
                <a:gd name="hf" fmla="val 105146"/>
                <a:gd name="vf" fmla="val 110557"/>
              </a:avLst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3690171" y="3928204"/>
            <a:ext cx="4989866" cy="972000"/>
            <a:chOff x="3067871" y="4253955"/>
            <a:chExt cx="4989866" cy="972000"/>
          </a:xfrm>
        </p:grpSpPr>
        <p:sp>
          <p:nvSpPr>
            <p:cNvPr id="131" name="Rectangle 130"/>
            <p:cNvSpPr/>
            <p:nvPr/>
          </p:nvSpPr>
          <p:spPr>
            <a:xfrm flipV="1">
              <a:off x="3067871" y="4253955"/>
              <a:ext cx="972000" cy="97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ZoneTexte 131"/>
            <p:cNvSpPr txBox="1"/>
            <p:nvPr/>
          </p:nvSpPr>
          <p:spPr>
            <a:xfrm>
              <a:off x="4253490" y="4856285"/>
              <a:ext cx="370904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1200" cap="none" spc="150" normalizeH="0" baseline="0" noProof="0" dirty="0" smtClean="0">
                  <a:ln>
                    <a:noFill/>
                  </a:ln>
                  <a:solidFill>
                    <a:srgbClr val="F49D6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VEILLEZ AU GRAIN</a:t>
              </a:r>
              <a:endParaRPr kumimoji="0" lang="fr-FR" sz="900" b="0" i="0" u="none" strike="noStrike" kern="1200" cap="none" spc="150" normalizeH="0" baseline="0" noProof="0" dirty="0">
                <a:ln>
                  <a:noFill/>
                </a:ln>
                <a:solidFill>
                  <a:srgbClr val="F49D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4253490" y="4347035"/>
              <a:ext cx="3804247" cy="430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rPr>
                <a:t>La gestion de l’indisponibilité</a:t>
              </a:r>
              <a:endParaRPr kumimoji="0" lang="fr-FR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endParaRPr>
            </a:p>
          </p:txBody>
        </p:sp>
        <p:sp>
          <p:nvSpPr>
            <p:cNvPr id="134" name="ZoneTexte 133"/>
            <p:cNvSpPr txBox="1"/>
            <p:nvPr/>
          </p:nvSpPr>
          <p:spPr>
            <a:xfrm flipH="1">
              <a:off x="3843097" y="4289969"/>
              <a:ext cx="4140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49D6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04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49D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35" name="Groupe 134"/>
            <p:cNvGrpSpPr/>
            <p:nvPr/>
          </p:nvGrpSpPr>
          <p:grpSpPr>
            <a:xfrm>
              <a:off x="3090491" y="4333592"/>
              <a:ext cx="983270" cy="818038"/>
              <a:chOff x="2181225" y="1306513"/>
              <a:chExt cx="576262" cy="479425"/>
            </a:xfrm>
          </p:grpSpPr>
          <p:sp>
            <p:nvSpPr>
              <p:cNvPr id="136" name="Freeform 83"/>
              <p:cNvSpPr>
                <a:spLocks/>
              </p:cNvSpPr>
              <p:nvPr/>
            </p:nvSpPr>
            <p:spPr bwMode="auto">
              <a:xfrm>
                <a:off x="2181225" y="1624013"/>
                <a:ext cx="228600" cy="161925"/>
              </a:xfrm>
              <a:custGeom>
                <a:avLst/>
                <a:gdLst>
                  <a:gd name="T0" fmla="*/ 144 w 144"/>
                  <a:gd name="T1" fmla="*/ 102 h 102"/>
                  <a:gd name="T2" fmla="*/ 144 w 144"/>
                  <a:gd name="T3" fmla="*/ 93 h 102"/>
                  <a:gd name="T4" fmla="*/ 50 w 144"/>
                  <a:gd name="T5" fmla="*/ 93 h 102"/>
                  <a:gd name="T6" fmla="*/ 9 w 144"/>
                  <a:gd name="T7" fmla="*/ 0 h 102"/>
                  <a:gd name="T8" fmla="*/ 0 w 144"/>
                  <a:gd name="T9" fmla="*/ 0 h 102"/>
                  <a:gd name="T10" fmla="*/ 22 w 144"/>
                  <a:gd name="T11" fmla="*/ 5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4" h="102">
                    <a:moveTo>
                      <a:pt x="144" y="102"/>
                    </a:moveTo>
                    <a:lnTo>
                      <a:pt x="144" y="93"/>
                    </a:lnTo>
                    <a:lnTo>
                      <a:pt x="50" y="93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22" y="50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37" name="Groupe 136"/>
              <p:cNvGrpSpPr/>
              <p:nvPr/>
            </p:nvGrpSpPr>
            <p:grpSpPr>
              <a:xfrm>
                <a:off x="2290763" y="1306513"/>
                <a:ext cx="466724" cy="479425"/>
                <a:chOff x="2290763" y="1306513"/>
                <a:chExt cx="466724" cy="479425"/>
              </a:xfrm>
            </p:grpSpPr>
            <p:sp>
              <p:nvSpPr>
                <p:cNvPr id="138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2290763" y="1785938"/>
                  <a:ext cx="393700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Line 67"/>
                <p:cNvSpPr>
                  <a:spLocks noChangeShapeType="1"/>
                </p:cNvSpPr>
                <p:nvPr/>
              </p:nvSpPr>
              <p:spPr bwMode="auto">
                <a:xfrm flipH="1">
                  <a:off x="2730500" y="1785938"/>
                  <a:ext cx="26987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Line 68"/>
                <p:cNvSpPr>
                  <a:spLocks noChangeShapeType="1"/>
                </p:cNvSpPr>
                <p:nvPr/>
              </p:nvSpPr>
              <p:spPr bwMode="auto">
                <a:xfrm>
                  <a:off x="2465388" y="1436688"/>
                  <a:ext cx="3175" cy="9525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 69"/>
                <p:cNvSpPr>
                  <a:spLocks/>
                </p:cNvSpPr>
                <p:nvPr/>
              </p:nvSpPr>
              <p:spPr bwMode="auto">
                <a:xfrm>
                  <a:off x="2460625" y="1485900"/>
                  <a:ext cx="17462" cy="9525"/>
                </a:xfrm>
                <a:custGeom>
                  <a:avLst/>
                  <a:gdLst>
                    <a:gd name="T0" fmla="*/ 0 w 10"/>
                    <a:gd name="T1" fmla="*/ 2 h 5"/>
                    <a:gd name="T2" fmla="*/ 6 w 10"/>
                    <a:gd name="T3" fmla="*/ 5 h 5"/>
                    <a:gd name="T4" fmla="*/ 10 w 10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5">
                      <a:moveTo>
                        <a:pt x="0" y="2"/>
                      </a:moveTo>
                      <a:cubicBezTo>
                        <a:pt x="1" y="4"/>
                        <a:pt x="3" y="5"/>
                        <a:pt x="6" y="5"/>
                      </a:cubicBezTo>
                      <a:cubicBezTo>
                        <a:pt x="8" y="4"/>
                        <a:pt x="10" y="3"/>
                        <a:pt x="1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 70"/>
                <p:cNvSpPr>
                  <a:spLocks/>
                </p:cNvSpPr>
                <p:nvPr/>
              </p:nvSpPr>
              <p:spPr bwMode="auto">
                <a:xfrm>
                  <a:off x="2413000" y="1393825"/>
                  <a:ext cx="14287" cy="30162"/>
                </a:xfrm>
                <a:custGeom>
                  <a:avLst/>
                  <a:gdLst>
                    <a:gd name="T0" fmla="*/ 8 w 8"/>
                    <a:gd name="T1" fmla="*/ 16 h 16"/>
                    <a:gd name="T2" fmla="*/ 0 w 8"/>
                    <a:gd name="T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8" h="16">
                      <a:moveTo>
                        <a:pt x="8" y="16"/>
                      </a:moveTo>
                      <a:cubicBezTo>
                        <a:pt x="8" y="16"/>
                        <a:pt x="0" y="11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Line 71"/>
                <p:cNvSpPr>
                  <a:spLocks noChangeShapeType="1"/>
                </p:cNvSpPr>
                <p:nvPr/>
              </p:nvSpPr>
              <p:spPr bwMode="auto">
                <a:xfrm>
                  <a:off x="2420938" y="1457325"/>
                  <a:ext cx="0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 72"/>
                <p:cNvSpPr>
                  <a:spLocks/>
                </p:cNvSpPr>
                <p:nvPr/>
              </p:nvSpPr>
              <p:spPr bwMode="auto">
                <a:xfrm>
                  <a:off x="2427288" y="1306513"/>
                  <a:ext cx="176212" cy="257175"/>
                </a:xfrm>
                <a:custGeom>
                  <a:avLst/>
                  <a:gdLst>
                    <a:gd name="T0" fmla="*/ 0 w 100"/>
                    <a:gd name="T1" fmla="*/ 32 h 138"/>
                    <a:gd name="T2" fmla="*/ 70 w 100"/>
                    <a:gd name="T3" fmla="*/ 34 h 138"/>
                    <a:gd name="T4" fmla="*/ 83 w 100"/>
                    <a:gd name="T5" fmla="*/ 82 h 138"/>
                    <a:gd name="T6" fmla="*/ 66 w 100"/>
                    <a:gd name="T7" fmla="*/ 138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0" h="138">
                      <a:moveTo>
                        <a:pt x="0" y="32"/>
                      </a:moveTo>
                      <a:cubicBezTo>
                        <a:pt x="64" y="0"/>
                        <a:pt x="70" y="34"/>
                        <a:pt x="70" y="34"/>
                      </a:cubicBezTo>
                      <a:cubicBezTo>
                        <a:pt x="94" y="44"/>
                        <a:pt x="83" y="82"/>
                        <a:pt x="83" y="82"/>
                      </a:cubicBezTo>
                      <a:cubicBezTo>
                        <a:pt x="83" y="82"/>
                        <a:pt x="100" y="127"/>
                        <a:pt x="66" y="138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Freeform 73"/>
                <p:cNvSpPr>
                  <a:spLocks/>
                </p:cNvSpPr>
                <p:nvPr/>
              </p:nvSpPr>
              <p:spPr bwMode="auto">
                <a:xfrm>
                  <a:off x="2424113" y="1423988"/>
                  <a:ext cx="77787" cy="98425"/>
                </a:xfrm>
                <a:custGeom>
                  <a:avLst/>
                  <a:gdLst>
                    <a:gd name="T0" fmla="*/ 2 w 44"/>
                    <a:gd name="T1" fmla="*/ 0 h 53"/>
                    <a:gd name="T2" fmla="*/ 1 w 44"/>
                    <a:gd name="T3" fmla="*/ 16 h 53"/>
                    <a:gd name="T4" fmla="*/ 44 w 44"/>
                    <a:gd name="T5" fmla="*/ 5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4" h="53">
                      <a:moveTo>
                        <a:pt x="2" y="0"/>
                      </a:moveTo>
                      <a:cubicBezTo>
                        <a:pt x="0" y="5"/>
                        <a:pt x="0" y="11"/>
                        <a:pt x="1" y="16"/>
                      </a:cubicBezTo>
                      <a:cubicBezTo>
                        <a:pt x="4" y="38"/>
                        <a:pt x="23" y="53"/>
                        <a:pt x="44" y="51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 74"/>
                <p:cNvSpPr>
                  <a:spLocks/>
                </p:cNvSpPr>
                <p:nvPr/>
              </p:nvSpPr>
              <p:spPr bwMode="auto">
                <a:xfrm>
                  <a:off x="2562225" y="1716088"/>
                  <a:ext cx="20637" cy="46037"/>
                </a:xfrm>
                <a:custGeom>
                  <a:avLst/>
                  <a:gdLst>
                    <a:gd name="T0" fmla="*/ 12 w 12"/>
                    <a:gd name="T1" fmla="*/ 0 h 25"/>
                    <a:gd name="T2" fmla="*/ 0 w 12"/>
                    <a:gd name="T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" h="25">
                      <a:moveTo>
                        <a:pt x="12" y="0"/>
                      </a:moveTo>
                      <a:cubicBezTo>
                        <a:pt x="9" y="10"/>
                        <a:pt x="4" y="19"/>
                        <a:pt x="0" y="25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 75"/>
                <p:cNvSpPr>
                  <a:spLocks/>
                </p:cNvSpPr>
                <p:nvPr/>
              </p:nvSpPr>
              <p:spPr bwMode="auto">
                <a:xfrm>
                  <a:off x="2533650" y="1560513"/>
                  <a:ext cx="57150" cy="80962"/>
                </a:xfrm>
                <a:custGeom>
                  <a:avLst/>
                  <a:gdLst>
                    <a:gd name="T0" fmla="*/ 0 w 33"/>
                    <a:gd name="T1" fmla="*/ 2 h 44"/>
                    <a:gd name="T2" fmla="*/ 32 w 33"/>
                    <a:gd name="T3" fmla="*/ 39 h 44"/>
                    <a:gd name="T4" fmla="*/ 33 w 33"/>
                    <a:gd name="T5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" h="44">
                      <a:moveTo>
                        <a:pt x="0" y="2"/>
                      </a:moveTo>
                      <a:cubicBezTo>
                        <a:pt x="0" y="2"/>
                        <a:pt x="24" y="0"/>
                        <a:pt x="32" y="39"/>
                      </a:cubicBezTo>
                      <a:cubicBezTo>
                        <a:pt x="33" y="41"/>
                        <a:pt x="33" y="43"/>
                        <a:pt x="33" y="44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Freeform 76"/>
                <p:cNvSpPr>
                  <a:spLocks/>
                </p:cNvSpPr>
                <p:nvPr/>
              </p:nvSpPr>
              <p:spPr bwMode="auto">
                <a:xfrm>
                  <a:off x="2422525" y="1571625"/>
                  <a:ext cx="73025" cy="214312"/>
                </a:xfrm>
                <a:custGeom>
                  <a:avLst/>
                  <a:gdLst>
                    <a:gd name="T0" fmla="*/ 17 w 42"/>
                    <a:gd name="T1" fmla="*/ 115 h 115"/>
                    <a:gd name="T2" fmla="*/ 19 w 42"/>
                    <a:gd name="T3" fmla="*/ 92 h 115"/>
                    <a:gd name="T4" fmla="*/ 2 w 42"/>
                    <a:gd name="T5" fmla="*/ 69 h 115"/>
                    <a:gd name="T6" fmla="*/ 42 w 42"/>
                    <a:gd name="T7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" h="115">
                      <a:moveTo>
                        <a:pt x="17" y="115"/>
                      </a:moveTo>
                      <a:cubicBezTo>
                        <a:pt x="19" y="92"/>
                        <a:pt x="19" y="92"/>
                        <a:pt x="19" y="92"/>
                      </a:cubicBezTo>
                      <a:cubicBezTo>
                        <a:pt x="19" y="92"/>
                        <a:pt x="0" y="87"/>
                        <a:pt x="2" y="69"/>
                      </a:cubicBezTo>
                      <a:cubicBezTo>
                        <a:pt x="42" y="0"/>
                        <a:pt x="42" y="0"/>
                        <a:pt x="42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 77"/>
                <p:cNvSpPr>
                  <a:spLocks/>
                </p:cNvSpPr>
                <p:nvPr/>
              </p:nvSpPr>
              <p:spPr bwMode="auto">
                <a:xfrm>
                  <a:off x="2503488" y="1641475"/>
                  <a:ext cx="158750" cy="144462"/>
                </a:xfrm>
                <a:custGeom>
                  <a:avLst/>
                  <a:gdLst>
                    <a:gd name="T0" fmla="*/ 50 w 90"/>
                    <a:gd name="T1" fmla="*/ 0 h 77"/>
                    <a:gd name="T2" fmla="*/ 90 w 90"/>
                    <a:gd name="T3" fmla="*/ 77 h 77"/>
                    <a:gd name="T4" fmla="*/ 0 w 90"/>
                    <a:gd name="T5" fmla="*/ 77 h 77"/>
                    <a:gd name="T6" fmla="*/ 58 w 90"/>
                    <a:gd name="T7" fmla="*/ 59 h 77"/>
                    <a:gd name="T8" fmla="*/ 28 w 90"/>
                    <a:gd name="T9" fmla="*/ 12 h 77"/>
                    <a:gd name="T10" fmla="*/ 40 w 90"/>
                    <a:gd name="T11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77">
                      <a:moveTo>
                        <a:pt x="50" y="0"/>
                      </a:moveTo>
                      <a:cubicBezTo>
                        <a:pt x="90" y="77"/>
                        <a:pt x="90" y="77"/>
                        <a:pt x="90" y="77"/>
                      </a:cubicBezTo>
                      <a:cubicBezTo>
                        <a:pt x="0" y="77"/>
                        <a:pt x="0" y="77"/>
                        <a:pt x="0" y="77"/>
                      </a:cubicBezTo>
                      <a:cubicBezTo>
                        <a:pt x="58" y="59"/>
                        <a:pt x="58" y="59"/>
                        <a:pt x="58" y="59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8" y="12"/>
                        <a:pt x="26" y="5"/>
                        <a:pt x="4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Line 78"/>
                <p:cNvSpPr>
                  <a:spLocks noChangeShapeType="1"/>
                </p:cNvSpPr>
                <p:nvPr/>
              </p:nvSpPr>
              <p:spPr bwMode="auto">
                <a:xfrm>
                  <a:off x="2489200" y="1519238"/>
                  <a:ext cx="6350" cy="52387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 79"/>
                <p:cNvSpPr>
                  <a:spLocks/>
                </p:cNvSpPr>
                <p:nvPr/>
              </p:nvSpPr>
              <p:spPr bwMode="auto">
                <a:xfrm>
                  <a:off x="2474913" y="1498600"/>
                  <a:ext cx="58737" cy="142875"/>
                </a:xfrm>
                <a:custGeom>
                  <a:avLst/>
                  <a:gdLst>
                    <a:gd name="T0" fmla="*/ 0 w 37"/>
                    <a:gd name="T1" fmla="*/ 90 h 90"/>
                    <a:gd name="T2" fmla="*/ 37 w 37"/>
                    <a:gd name="T3" fmla="*/ 41 h 90"/>
                    <a:gd name="T4" fmla="*/ 31 w 37"/>
                    <a:gd name="T5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7" h="90">
                      <a:moveTo>
                        <a:pt x="0" y="90"/>
                      </a:moveTo>
                      <a:lnTo>
                        <a:pt x="37" y="41"/>
                      </a:lnTo>
                      <a:lnTo>
                        <a:pt x="31" y="0"/>
                      </a:ln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 80"/>
                <p:cNvSpPr>
                  <a:spLocks/>
                </p:cNvSpPr>
                <p:nvPr/>
              </p:nvSpPr>
              <p:spPr bwMode="auto">
                <a:xfrm>
                  <a:off x="2422525" y="1531938"/>
                  <a:ext cx="68262" cy="111125"/>
                </a:xfrm>
                <a:custGeom>
                  <a:avLst/>
                  <a:gdLst>
                    <a:gd name="T0" fmla="*/ 39 w 39"/>
                    <a:gd name="T1" fmla="*/ 0 h 60"/>
                    <a:gd name="T2" fmla="*/ 19 w 39"/>
                    <a:gd name="T3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39" h="60">
                      <a:moveTo>
                        <a:pt x="39" y="0"/>
                      </a:moveTo>
                      <a:cubicBezTo>
                        <a:pt x="39" y="0"/>
                        <a:pt x="0" y="23"/>
                        <a:pt x="19" y="60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Freeform 81"/>
                <p:cNvSpPr>
                  <a:spLocks/>
                </p:cNvSpPr>
                <p:nvPr/>
              </p:nvSpPr>
              <p:spPr bwMode="auto">
                <a:xfrm>
                  <a:off x="2438400" y="1403350"/>
                  <a:ext cx="109537" cy="74612"/>
                </a:xfrm>
                <a:custGeom>
                  <a:avLst/>
                  <a:gdLst>
                    <a:gd name="T0" fmla="*/ 0 w 62"/>
                    <a:gd name="T1" fmla="*/ 0 h 40"/>
                    <a:gd name="T2" fmla="*/ 62 w 62"/>
                    <a:gd name="T3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62" h="40">
                      <a:moveTo>
                        <a:pt x="0" y="0"/>
                      </a:moveTo>
                      <a:cubicBezTo>
                        <a:pt x="0" y="0"/>
                        <a:pt x="37" y="9"/>
                        <a:pt x="62" y="40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 82"/>
                <p:cNvSpPr>
                  <a:spLocks/>
                </p:cNvSpPr>
                <p:nvPr/>
              </p:nvSpPr>
              <p:spPr bwMode="auto">
                <a:xfrm>
                  <a:off x="2520950" y="1468438"/>
                  <a:ext cx="17462" cy="20637"/>
                </a:xfrm>
                <a:custGeom>
                  <a:avLst/>
                  <a:gdLst>
                    <a:gd name="T0" fmla="*/ 10 w 10"/>
                    <a:gd name="T1" fmla="*/ 0 h 11"/>
                    <a:gd name="T2" fmla="*/ 0 w 10"/>
                    <a:gd name="T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0" h="11">
                      <a:moveTo>
                        <a:pt x="10" y="0"/>
                      </a:moveTo>
                      <a:cubicBezTo>
                        <a:pt x="10" y="0"/>
                        <a:pt x="10" y="10"/>
                        <a:pt x="0" y="11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 84"/>
                <p:cNvSpPr>
                  <a:spLocks/>
                </p:cNvSpPr>
                <p:nvPr/>
              </p:nvSpPr>
              <p:spPr bwMode="auto">
                <a:xfrm>
                  <a:off x="2290763" y="1736725"/>
                  <a:ext cx="165100" cy="33337"/>
                </a:xfrm>
                <a:custGeom>
                  <a:avLst/>
                  <a:gdLst>
                    <a:gd name="T0" fmla="*/ 93 w 93"/>
                    <a:gd name="T1" fmla="*/ 15 h 18"/>
                    <a:gd name="T2" fmla="*/ 44 w 93"/>
                    <a:gd name="T3" fmla="*/ 11 h 18"/>
                    <a:gd name="T4" fmla="*/ 22 w 93"/>
                    <a:gd name="T5" fmla="*/ 0 h 18"/>
                    <a:gd name="T6" fmla="*/ 1 w 93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18">
                      <a:moveTo>
                        <a:pt x="93" y="15"/>
                      </a:move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2" y="0"/>
                        <a:pt x="0" y="0"/>
                        <a:pt x="1" y="18"/>
                      </a:cubicBez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63" name="TextBox 11"/>
          <p:cNvSpPr txBox="1"/>
          <p:nvPr/>
        </p:nvSpPr>
        <p:spPr>
          <a:xfrm>
            <a:off x="10744850" y="396240"/>
            <a:ext cx="1092820" cy="2704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15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57" y="6325441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4" name="Image 123"/>
          <p:cNvPicPr>
            <a:picLocks noChangeAspect="1"/>
          </p:cNvPicPr>
          <p:nvPr/>
        </p:nvPicPr>
        <p:blipFill rotWithShape="1">
          <a:blip r:embed="rId3"/>
          <a:srcRect b="8093"/>
          <a:stretch/>
        </p:blipFill>
        <p:spPr>
          <a:xfrm>
            <a:off x="10867231" y="6224288"/>
            <a:ext cx="1097375" cy="60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6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t="8167" b="46223"/>
          <a:stretch/>
        </p:blipFill>
        <p:spPr>
          <a:xfrm>
            <a:off x="2624082" y="81643"/>
            <a:ext cx="8029128" cy="1404258"/>
          </a:xfrm>
          <a:prstGeom prst="rect">
            <a:avLst/>
          </a:prstGeom>
        </p:spPr>
      </p:pic>
      <p:sp>
        <p:nvSpPr>
          <p:cNvPr id="61" name="Freeform 3"/>
          <p:cNvSpPr/>
          <p:nvPr/>
        </p:nvSpPr>
        <p:spPr>
          <a:xfrm>
            <a:off x="-1" y="0"/>
            <a:ext cx="2880000" cy="6858000"/>
          </a:xfrm>
          <a:custGeom>
            <a:avLst/>
            <a:gdLst/>
            <a:ahLst/>
            <a:cxnLst/>
            <a:rect l="l" t="t" r="r" b="b"/>
            <a:pathLst>
              <a:path w="1988196" h="2884029">
                <a:moveTo>
                  <a:pt x="0" y="0"/>
                </a:moveTo>
                <a:lnTo>
                  <a:pt x="1988196" y="0"/>
                </a:lnTo>
                <a:lnTo>
                  <a:pt x="1988196" y="2884029"/>
                </a:lnTo>
                <a:lnTo>
                  <a:pt x="0" y="2884029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</p:spPr>
      </p:sp>
      <p:sp>
        <p:nvSpPr>
          <p:cNvPr id="6" name="Rectangle 5"/>
          <p:cNvSpPr/>
          <p:nvPr/>
        </p:nvSpPr>
        <p:spPr>
          <a:xfrm>
            <a:off x="130197" y="2848065"/>
            <a:ext cx="26697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 g de personnalisation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g d’attention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g d’empathie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soupçon d’organisation</a:t>
            </a: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13225" y="2848065"/>
            <a:ext cx="8563139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prstClr val="black">
                  <a:lumMod val="50000"/>
                </a:prst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l’entrée en relation, soyez gourmand et entrez dans le monde du Client avec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l’envie de le comprendre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de mieux connaître ses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modes de contacts préférés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prstClr val="black">
                  <a:lumMod val="50000"/>
                </a:prst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Donnez-lui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l’opportunité de s’exprimer pleinement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lui posant des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questions ouvertes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: </a:t>
            </a:r>
            <a:b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 Comment », « quand » / « A quel moment », «  quel canal privilégiez-vous », « A quel fréquence préférez-vous être contacté », </a:t>
            </a: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prstClr val="black">
                  <a:lumMod val="50000"/>
                </a:prst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Tracez ces informations précieuses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dans le champ libre du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ompte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endu d’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ntretien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 encore dans un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Prochain Contact.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Raleway" panose="020B05030301010600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prstClr val="black">
                  <a:lumMod val="50000"/>
                </a:prst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Proposez à vos clients de recevoir des offres privilégiées et personnalisées en validant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</a:t>
            </a:r>
            <a:r>
              <a:rPr kumimoji="0" lang="fr-FR" altLang="fr-FR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Opt’In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prstClr val="black">
                  <a:lumMod val="50000"/>
                </a:prst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Nappez votre écoute de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reformulation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prstClr val="black">
                  <a:lumMod val="50000"/>
                </a:prst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Saupoudrez d’une bonne dose de rigueur, pour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tenir les engagements donnés</a:t>
            </a: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prstClr val="black">
                  <a:lumMod val="50000"/>
                </a:prst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Votre Client, quant à lui, se sentira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comme un coq en pâte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130196" y="4948056"/>
            <a:ext cx="28416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Connaissance client </a:t>
            </a: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MySys</a:t>
            </a: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Compte Rendu d’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ntretien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Prochain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Contact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 de contact</a:t>
            </a:r>
          </a:p>
        </p:txBody>
      </p:sp>
      <p:sp>
        <p:nvSpPr>
          <p:cNvPr id="123" name="ZoneTexte 122"/>
          <p:cNvSpPr txBox="1"/>
          <p:nvPr/>
        </p:nvSpPr>
        <p:spPr>
          <a:xfrm>
            <a:off x="137616" y="2510822"/>
            <a:ext cx="1359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INGRÉDIENTS</a:t>
            </a:r>
          </a:p>
        </p:txBody>
      </p:sp>
      <p:sp>
        <p:nvSpPr>
          <p:cNvPr id="124" name="ZoneTexte 123"/>
          <p:cNvSpPr txBox="1"/>
          <p:nvPr/>
        </p:nvSpPr>
        <p:spPr>
          <a:xfrm>
            <a:off x="3213225" y="2510822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RÉALISATION</a:t>
            </a:r>
          </a:p>
        </p:txBody>
      </p:sp>
      <p:sp>
        <p:nvSpPr>
          <p:cNvPr id="125" name="ZoneTexte 124"/>
          <p:cNvSpPr txBox="1"/>
          <p:nvPr/>
        </p:nvSpPr>
        <p:spPr>
          <a:xfrm>
            <a:off x="137616" y="4619966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USTENSILES</a:t>
            </a:r>
          </a:p>
        </p:txBody>
      </p:sp>
      <p:sp>
        <p:nvSpPr>
          <p:cNvPr id="122" name="Espace réservé du texte 8"/>
          <p:cNvSpPr txBox="1">
            <a:spLocks/>
          </p:cNvSpPr>
          <p:nvPr/>
        </p:nvSpPr>
        <p:spPr>
          <a:xfrm>
            <a:off x="2701538" y="345235"/>
            <a:ext cx="442593" cy="3790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defRPr sz="8000" spc="-150">
                <a:solidFill>
                  <a:schemeClr val="tx1">
                    <a:lumMod val="60000"/>
                    <a:lumOff val="40000"/>
                    <a:alpha val="27843"/>
                  </a:schemeClr>
                </a:solidFill>
                <a:latin typeface="DejaVu Sans Light" panose="020B0203030804020204" pitchFamily="34" charset="0"/>
                <a:ea typeface="DejaVu Sans Light" panose="020B0203030804020204" pitchFamily="34" charset="0"/>
                <a:cs typeface="DejaVu Sans Light" panose="020B0203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22E53">
                    <a:lumMod val="60000"/>
                    <a:lumOff val="4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DejaVu Sans" panose="020B0603030804020204" pitchFamily="34" charset="0"/>
                <a:cs typeface="Arial" panose="020B0604020202020204" pitchFamily="34" charset="0"/>
                <a:sym typeface="Arial"/>
              </a:rPr>
              <a:t>01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722E53">
                  <a:lumMod val="60000"/>
                  <a:lumOff val="4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DejaVu Sans" panose="020B0603030804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9" name="TextBox 11"/>
          <p:cNvSpPr txBox="1"/>
          <p:nvPr/>
        </p:nvSpPr>
        <p:spPr>
          <a:xfrm>
            <a:off x="10744850" y="396240"/>
            <a:ext cx="1092820" cy="28700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75" name="Espace réservé du texte 1"/>
          <p:cNvSpPr txBox="1">
            <a:spLocks/>
          </p:cNvSpPr>
          <p:nvPr/>
        </p:nvSpPr>
        <p:spPr>
          <a:xfrm>
            <a:off x="3223050" y="1460585"/>
            <a:ext cx="7598922" cy="420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all" spc="150" normalizeH="0" baseline="0" noProof="0" dirty="0" smtClean="0">
                <a:ln>
                  <a:noFill/>
                </a:ln>
                <a:solidFill>
                  <a:srgbClr val="722E53">
                    <a:lumMod val="60000"/>
                    <a:lumOff val="4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Quand </a:t>
            </a:r>
            <a:r>
              <a:rPr kumimoji="0" lang="fr-FR" sz="1400" b="1" i="0" u="none" strike="noStrike" kern="1200" cap="all" spc="150" normalizeH="0" baseline="0" noProof="0" dirty="0">
                <a:ln>
                  <a:noFill/>
                </a:ln>
                <a:solidFill>
                  <a:srgbClr val="722E53">
                    <a:lumMod val="60000"/>
                    <a:lumOff val="4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la mayonnaise </a:t>
            </a:r>
            <a:r>
              <a:rPr kumimoji="0" lang="fr-FR" sz="1400" b="1" i="0" u="none" strike="noStrike" kern="1200" cap="all" spc="150" normalizeH="0" baseline="0" noProof="0" dirty="0" smtClean="0">
                <a:ln>
                  <a:noFill/>
                </a:ln>
                <a:solidFill>
                  <a:srgbClr val="722E53">
                    <a:lumMod val="60000"/>
                    <a:lumOff val="4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prend</a:t>
            </a:r>
            <a:endParaRPr kumimoji="0" lang="fr-FR" sz="1400" b="1" i="0" u="none" strike="noStrike" kern="1200" cap="all" spc="150" normalizeH="0" baseline="0" noProof="0" dirty="0">
              <a:ln>
                <a:noFill/>
              </a:ln>
              <a:solidFill>
                <a:srgbClr val="722E53">
                  <a:lumMod val="60000"/>
                  <a:lumOff val="4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pSp>
        <p:nvGrpSpPr>
          <p:cNvPr id="79" name="Groupe 78"/>
          <p:cNvGrpSpPr/>
          <p:nvPr/>
        </p:nvGrpSpPr>
        <p:grpSpPr>
          <a:xfrm>
            <a:off x="502767" y="442659"/>
            <a:ext cx="1634738" cy="1587612"/>
            <a:chOff x="-711212" y="955558"/>
            <a:chExt cx="600076" cy="582777"/>
          </a:xfrm>
        </p:grpSpPr>
        <p:grpSp>
          <p:nvGrpSpPr>
            <p:cNvPr id="80" name="Groupe 79"/>
            <p:cNvGrpSpPr/>
            <p:nvPr/>
          </p:nvGrpSpPr>
          <p:grpSpPr>
            <a:xfrm>
              <a:off x="-711212" y="1279573"/>
              <a:ext cx="600076" cy="258762"/>
              <a:chOff x="-1120380" y="2600267"/>
              <a:chExt cx="600076" cy="258762"/>
            </a:xfrm>
          </p:grpSpPr>
          <p:sp>
            <p:nvSpPr>
              <p:cNvPr id="82" name="Line 5"/>
              <p:cNvSpPr>
                <a:spLocks noChangeShapeType="1"/>
              </p:cNvSpPr>
              <p:nvPr/>
            </p:nvSpPr>
            <p:spPr bwMode="auto">
              <a:xfrm flipH="1">
                <a:off x="-1120380" y="2844742"/>
                <a:ext cx="11113" cy="0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3" name="Freeform 6"/>
              <p:cNvSpPr>
                <a:spLocks/>
              </p:cNvSpPr>
              <p:nvPr/>
            </p:nvSpPr>
            <p:spPr bwMode="auto">
              <a:xfrm>
                <a:off x="-1120380" y="2600267"/>
                <a:ext cx="95250" cy="244475"/>
              </a:xfrm>
              <a:custGeom>
                <a:avLst/>
                <a:gdLst>
                  <a:gd name="T0" fmla="*/ 0 w 26"/>
                  <a:gd name="T1" fmla="*/ 0 h 66"/>
                  <a:gd name="T2" fmla="*/ 24 w 26"/>
                  <a:gd name="T3" fmla="*/ 0 h 66"/>
                  <a:gd name="T4" fmla="*/ 26 w 26"/>
                  <a:gd name="T5" fmla="*/ 3 h 66"/>
                  <a:gd name="T6" fmla="*/ 26 w 26"/>
                  <a:gd name="T7" fmla="*/ 64 h 66"/>
                  <a:gd name="T8" fmla="*/ 24 w 26"/>
                  <a:gd name="T9" fmla="*/ 66 h 66"/>
                  <a:gd name="T10" fmla="*/ 11 w 26"/>
                  <a:gd name="T1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66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6" y="3"/>
                    </a:cubicBezTo>
                    <a:cubicBezTo>
                      <a:pt x="26" y="64"/>
                      <a:pt x="26" y="64"/>
                      <a:pt x="26" y="64"/>
                    </a:cubicBezTo>
                    <a:cubicBezTo>
                      <a:pt x="26" y="65"/>
                      <a:pt x="25" y="66"/>
                      <a:pt x="24" y="66"/>
                    </a:cubicBezTo>
                    <a:cubicBezTo>
                      <a:pt x="11" y="66"/>
                      <a:pt x="11" y="66"/>
                      <a:pt x="11" y="66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4" name="Freeform 7"/>
              <p:cNvSpPr>
                <a:spLocks/>
              </p:cNvSpPr>
              <p:nvPr/>
            </p:nvSpPr>
            <p:spPr bwMode="auto">
              <a:xfrm>
                <a:off x="-1021955" y="2752667"/>
                <a:ext cx="36513" cy="61913"/>
              </a:xfrm>
              <a:custGeom>
                <a:avLst/>
                <a:gdLst>
                  <a:gd name="T0" fmla="*/ 10 w 10"/>
                  <a:gd name="T1" fmla="*/ 0 h 17"/>
                  <a:gd name="T2" fmla="*/ 10 w 10"/>
                  <a:gd name="T3" fmla="*/ 15 h 17"/>
                  <a:gd name="T4" fmla="*/ 8 w 10"/>
                  <a:gd name="T5" fmla="*/ 17 h 17"/>
                  <a:gd name="T6" fmla="*/ 0 w 10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7">
                    <a:moveTo>
                      <a:pt x="10" y="0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6"/>
                      <a:pt x="9" y="17"/>
                      <a:pt x="8" y="17"/>
                    </a:cubicBezTo>
                    <a:cubicBezTo>
                      <a:pt x="0" y="17"/>
                      <a:pt x="0" y="17"/>
                      <a:pt x="0" y="17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5" name="Freeform 8"/>
              <p:cNvSpPr>
                <a:spLocks/>
              </p:cNvSpPr>
              <p:nvPr/>
            </p:nvSpPr>
            <p:spPr bwMode="auto">
              <a:xfrm>
                <a:off x="-1025130" y="2622492"/>
                <a:ext cx="39688" cy="93663"/>
              </a:xfrm>
              <a:custGeom>
                <a:avLst/>
                <a:gdLst>
                  <a:gd name="T0" fmla="*/ 0 w 11"/>
                  <a:gd name="T1" fmla="*/ 0 h 25"/>
                  <a:gd name="T2" fmla="*/ 9 w 11"/>
                  <a:gd name="T3" fmla="*/ 0 h 25"/>
                  <a:gd name="T4" fmla="*/ 11 w 11"/>
                  <a:gd name="T5" fmla="*/ 2 h 25"/>
                  <a:gd name="T6" fmla="*/ 11 w 11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5">
                    <a:moveTo>
                      <a:pt x="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1"/>
                      <a:pt x="11" y="2"/>
                    </a:cubicBezTo>
                    <a:cubicBezTo>
                      <a:pt x="11" y="25"/>
                      <a:pt x="11" y="25"/>
                      <a:pt x="11" y="25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6" name="Freeform 9"/>
              <p:cNvSpPr>
                <a:spLocks/>
              </p:cNvSpPr>
              <p:nvPr/>
            </p:nvSpPr>
            <p:spPr bwMode="auto">
              <a:xfrm>
                <a:off x="-985442" y="2633604"/>
                <a:ext cx="274638" cy="125413"/>
              </a:xfrm>
              <a:custGeom>
                <a:avLst/>
                <a:gdLst>
                  <a:gd name="T0" fmla="*/ 0 w 75"/>
                  <a:gd name="T1" fmla="*/ 3 h 34"/>
                  <a:gd name="T2" fmla="*/ 42 w 75"/>
                  <a:gd name="T3" fmla="*/ 12 h 34"/>
                  <a:gd name="T4" fmla="*/ 67 w 75"/>
                  <a:gd name="T5" fmla="*/ 12 h 34"/>
                  <a:gd name="T6" fmla="*/ 75 w 75"/>
                  <a:gd name="T7" fmla="*/ 19 h 34"/>
                  <a:gd name="T8" fmla="*/ 66 w 75"/>
                  <a:gd name="T9" fmla="*/ 27 h 34"/>
                  <a:gd name="T10" fmla="*/ 46 w 75"/>
                  <a:gd name="T11" fmla="*/ 27 h 34"/>
                  <a:gd name="T12" fmla="*/ 39 w 75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34">
                    <a:moveTo>
                      <a:pt x="0" y="3"/>
                    </a:moveTo>
                    <a:cubicBezTo>
                      <a:pt x="0" y="3"/>
                      <a:pt x="26" y="0"/>
                      <a:pt x="42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2"/>
                      <a:pt x="75" y="11"/>
                      <a:pt x="75" y="19"/>
                    </a:cubicBezTo>
                    <a:cubicBezTo>
                      <a:pt x="75" y="27"/>
                      <a:pt x="66" y="27"/>
                      <a:pt x="6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39" y="34"/>
                      <a:pt x="39" y="34"/>
                      <a:pt x="39" y="34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7" name="Freeform 10"/>
              <p:cNvSpPr>
                <a:spLocks/>
              </p:cNvSpPr>
              <p:nvPr/>
            </p:nvSpPr>
            <p:spPr bwMode="auto">
              <a:xfrm>
                <a:off x="-980680" y="2786004"/>
                <a:ext cx="207963" cy="73025"/>
              </a:xfrm>
              <a:custGeom>
                <a:avLst/>
                <a:gdLst>
                  <a:gd name="T0" fmla="*/ 57 w 57"/>
                  <a:gd name="T1" fmla="*/ 19 h 20"/>
                  <a:gd name="T2" fmla="*/ 47 w 57"/>
                  <a:gd name="T3" fmla="*/ 17 h 20"/>
                  <a:gd name="T4" fmla="*/ 15 w 57"/>
                  <a:gd name="T5" fmla="*/ 0 h 20"/>
                  <a:gd name="T6" fmla="*/ 0 w 5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20">
                    <a:moveTo>
                      <a:pt x="57" y="19"/>
                    </a:moveTo>
                    <a:cubicBezTo>
                      <a:pt x="57" y="19"/>
                      <a:pt x="53" y="20"/>
                      <a:pt x="47" y="17"/>
                    </a:cubicBezTo>
                    <a:cubicBezTo>
                      <a:pt x="41" y="14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8" name="Freeform 11"/>
              <p:cNvSpPr>
                <a:spLocks/>
              </p:cNvSpPr>
              <p:nvPr/>
            </p:nvSpPr>
            <p:spPr bwMode="auto">
              <a:xfrm>
                <a:off x="-750492" y="2674879"/>
                <a:ext cx="230188" cy="169863"/>
              </a:xfrm>
              <a:custGeom>
                <a:avLst/>
                <a:gdLst>
                  <a:gd name="T0" fmla="*/ 21 w 63"/>
                  <a:gd name="T1" fmla="*/ 15 h 46"/>
                  <a:gd name="T2" fmla="*/ 56 w 63"/>
                  <a:gd name="T3" fmla="*/ 9 h 46"/>
                  <a:gd name="T4" fmla="*/ 0 w 63"/>
                  <a:gd name="T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46">
                    <a:moveTo>
                      <a:pt x="21" y="15"/>
                    </a:moveTo>
                    <a:cubicBezTo>
                      <a:pt x="21" y="15"/>
                      <a:pt x="48" y="0"/>
                      <a:pt x="56" y="9"/>
                    </a:cubicBezTo>
                    <a:cubicBezTo>
                      <a:pt x="63" y="16"/>
                      <a:pt x="18" y="38"/>
                      <a:pt x="0" y="46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81" name="Cœur 80"/>
            <p:cNvSpPr/>
            <p:nvPr/>
          </p:nvSpPr>
          <p:spPr>
            <a:xfrm>
              <a:off x="-524090" y="955558"/>
              <a:ext cx="321082" cy="319163"/>
            </a:xfrm>
            <a:prstGeom prst="hear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33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2681" y="2264191"/>
            <a:ext cx="11723356" cy="26462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6377" y="560115"/>
            <a:ext cx="5753150" cy="1500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-5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        Pépites des agences </a:t>
            </a:r>
            <a:r>
              <a:rPr kumimoji="0" lang="fr-FR" sz="1400" b="1" i="0" u="none" strike="noStrike" kern="1200" cap="none" spc="-5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de </a:t>
            </a:r>
            <a:r>
              <a:rPr kumimoji="0" lang="fr-FR" sz="1400" b="1" i="0" u="none" strike="noStrike" kern="1200" cap="none" spc="-5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Sarry, Barr et </a:t>
            </a:r>
            <a:r>
              <a:rPr kumimoji="0" lang="fr-FR" sz="1400" b="1" i="0" u="none" strike="noStrike" kern="1200" cap="none" spc="-5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Strasbourg Cronenbourg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«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 Nous 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proposons à nos  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clients 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de privilégier le contact par mail. »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« Notre engagement est de répondre à leur demande dans la journée. 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« Chaque fin de journée, je m’assure que tous les mails clients et messages téléphoniques soient 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traités. A défaut, nous  accusons réception de la demande 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»</a:t>
            </a:r>
            <a:endParaRPr kumimoji="0" lang="fr-FR" sz="1400" b="0" i="1" u="none" strike="noStrike" kern="1200" cap="none" spc="-30" normalizeH="0" baseline="0" noProof="0" dirty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97065" y="568475"/>
            <a:ext cx="5094195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-5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        Pépites de l’agence de Reims Hippodrome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« On adapte le nombre de rendez-vous le matin, afin de pouvoir traiter les mails »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« Nous nous appuyons sur l’évènement dans la GERC pour souhaiter l’anniversaire à nos clients (SMS ou tél) : effet de surprise positif GARANTI » </a:t>
            </a:r>
            <a:endParaRPr kumimoji="0" lang="fr-FR" sz="1400" b="0" i="0" u="none" strike="noStrike" kern="1200" cap="none" spc="-30" normalizeH="0" baseline="0" noProof="0" dirty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6" name="TextBox 11"/>
          <p:cNvSpPr txBox="1"/>
          <p:nvPr/>
        </p:nvSpPr>
        <p:spPr>
          <a:xfrm>
            <a:off x="10744850" y="396240"/>
            <a:ext cx="1092820" cy="2704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1739" y="2315064"/>
            <a:ext cx="3497461" cy="797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Les préférences de contacts saisies dans le compte rendu d’entretien sont consultables dans le fil de contacts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/>
          <a:srcRect b="9736"/>
          <a:stretch/>
        </p:blipFill>
        <p:spPr>
          <a:xfrm>
            <a:off x="4316428" y="3618965"/>
            <a:ext cx="4753894" cy="1091869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/>
          <a:srcRect t="11580" b="15105"/>
          <a:stretch/>
        </p:blipFill>
        <p:spPr>
          <a:xfrm>
            <a:off x="1433264" y="3327401"/>
            <a:ext cx="2624599" cy="431800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4"/>
          <a:srcRect t="7581" b="16237"/>
          <a:stretch/>
        </p:blipFill>
        <p:spPr>
          <a:xfrm>
            <a:off x="9213847" y="3327399"/>
            <a:ext cx="2623823" cy="406401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1" name="Espace réservé du contenu 40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-1" r="77085" b="59142"/>
          <a:stretch/>
        </p:blipFill>
        <p:spPr>
          <a:xfrm>
            <a:off x="4346993" y="2418269"/>
            <a:ext cx="2157253" cy="996403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Ellipse 5"/>
          <p:cNvSpPr/>
          <p:nvPr/>
        </p:nvSpPr>
        <p:spPr>
          <a:xfrm>
            <a:off x="2154662" y="3334931"/>
            <a:ext cx="993983" cy="443090"/>
          </a:xfrm>
          <a:prstGeom prst="ellipse">
            <a:avLst/>
          </a:prstGeom>
          <a:noFill/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Ellipse 33"/>
          <p:cNvSpPr/>
          <p:nvPr/>
        </p:nvSpPr>
        <p:spPr>
          <a:xfrm>
            <a:off x="4241294" y="2428258"/>
            <a:ext cx="1600342" cy="417249"/>
          </a:xfrm>
          <a:prstGeom prst="ellipse">
            <a:avLst/>
          </a:prstGeom>
          <a:noFill/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Connecteur droit 20"/>
          <p:cNvCxnSpPr>
            <a:stCxn id="6" idx="7"/>
            <a:endCxn id="34" idx="2"/>
          </p:cNvCxnSpPr>
          <p:nvPr/>
        </p:nvCxnSpPr>
        <p:spPr>
          <a:xfrm flipV="1">
            <a:off x="3003080" y="2636883"/>
            <a:ext cx="1238214" cy="762937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>
            <a:endCxn id="42" idx="2"/>
          </p:cNvCxnSpPr>
          <p:nvPr/>
        </p:nvCxnSpPr>
        <p:spPr>
          <a:xfrm>
            <a:off x="3006135" y="3728930"/>
            <a:ext cx="1235159" cy="75401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Ellipse 41"/>
          <p:cNvSpPr/>
          <p:nvPr/>
        </p:nvSpPr>
        <p:spPr>
          <a:xfrm>
            <a:off x="4241294" y="3582786"/>
            <a:ext cx="1600342" cy="443090"/>
          </a:xfrm>
          <a:prstGeom prst="ellipse">
            <a:avLst/>
          </a:prstGeom>
          <a:noFill/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5" name="Connecteur droit 54"/>
          <p:cNvCxnSpPr>
            <a:stCxn id="34" idx="6"/>
            <a:endCxn id="61" idx="2"/>
          </p:cNvCxnSpPr>
          <p:nvPr/>
        </p:nvCxnSpPr>
        <p:spPr>
          <a:xfrm>
            <a:off x="5841636" y="2636883"/>
            <a:ext cx="4765172" cy="912544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>
            <a:stCxn id="42" idx="6"/>
          </p:cNvCxnSpPr>
          <p:nvPr/>
        </p:nvCxnSpPr>
        <p:spPr>
          <a:xfrm flipV="1">
            <a:off x="5841636" y="3614316"/>
            <a:ext cx="4765172" cy="190015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Ellipse 60"/>
          <p:cNvSpPr/>
          <p:nvPr/>
        </p:nvSpPr>
        <p:spPr>
          <a:xfrm>
            <a:off x="10606808" y="3327882"/>
            <a:ext cx="1329229" cy="443090"/>
          </a:xfrm>
          <a:prstGeom prst="ellipse">
            <a:avLst/>
          </a:prstGeom>
          <a:noFill/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241250" y="5823001"/>
            <a:ext cx="11709501" cy="679404"/>
            <a:chOff x="252000" y="5470663"/>
            <a:chExt cx="8640000" cy="486726"/>
          </a:xfrm>
        </p:grpSpPr>
        <p:cxnSp>
          <p:nvCxnSpPr>
            <p:cNvPr id="33" name="Connecteur droit 32"/>
            <p:cNvCxnSpPr/>
            <p:nvPr/>
          </p:nvCxnSpPr>
          <p:spPr>
            <a:xfrm flipV="1">
              <a:off x="252000" y="5470663"/>
              <a:ext cx="8640000" cy="2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 flipV="1">
              <a:off x="252000" y="5714026"/>
              <a:ext cx="8640000" cy="1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 flipV="1">
              <a:off x="252000" y="5957388"/>
              <a:ext cx="7754843" cy="1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ZoneTexte 36"/>
          <p:cNvSpPr txBox="1"/>
          <p:nvPr/>
        </p:nvSpPr>
        <p:spPr>
          <a:xfrm>
            <a:off x="137616" y="5270623"/>
            <a:ext cx="3010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MA SIGNATURE RELATIONNELLE</a:t>
            </a: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6"/>
          <a:srcRect b="8093"/>
          <a:stretch/>
        </p:blipFill>
        <p:spPr>
          <a:xfrm>
            <a:off x="10867231" y="6224288"/>
            <a:ext cx="1097375" cy="605137"/>
          </a:xfrm>
          <a:prstGeom prst="rect">
            <a:avLst/>
          </a:prstGeom>
        </p:spPr>
      </p:pic>
      <p:sp>
        <p:nvSpPr>
          <p:cNvPr id="31" name="ZoneTexte 30"/>
          <p:cNvSpPr txBox="1"/>
          <p:nvPr/>
        </p:nvSpPr>
        <p:spPr>
          <a:xfrm>
            <a:off x="137616" y="219424"/>
            <a:ext cx="1872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SECRETS DE CHEFS</a:t>
            </a:r>
          </a:p>
        </p:txBody>
      </p:sp>
      <p:sp>
        <p:nvSpPr>
          <p:cNvPr id="113" name="Freeform 3"/>
          <p:cNvSpPr/>
          <p:nvPr/>
        </p:nvSpPr>
        <p:spPr>
          <a:xfrm>
            <a:off x="0" y="6786000"/>
            <a:ext cx="12204000" cy="72000"/>
          </a:xfrm>
          <a:custGeom>
            <a:avLst/>
            <a:gdLst/>
            <a:ahLst/>
            <a:cxnLst/>
            <a:rect l="l" t="t" r="r" b="b"/>
            <a:pathLst>
              <a:path w="1988196" h="2884029">
                <a:moveTo>
                  <a:pt x="0" y="0"/>
                </a:moveTo>
                <a:lnTo>
                  <a:pt x="1988196" y="0"/>
                </a:lnTo>
                <a:lnTo>
                  <a:pt x="1988196" y="2884029"/>
                </a:lnTo>
                <a:lnTo>
                  <a:pt x="0" y="2884029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</p:spPr>
      </p:sp>
      <p:grpSp>
        <p:nvGrpSpPr>
          <p:cNvPr id="84" name="Groupe 83"/>
          <p:cNvGrpSpPr/>
          <p:nvPr/>
        </p:nvGrpSpPr>
        <p:grpSpPr>
          <a:xfrm>
            <a:off x="210275" y="575165"/>
            <a:ext cx="287543" cy="246041"/>
            <a:chOff x="2078657" y="2721546"/>
            <a:chExt cx="307976" cy="263525"/>
          </a:xfrm>
        </p:grpSpPr>
        <p:sp>
          <p:nvSpPr>
            <p:cNvPr id="85" name="Line 341"/>
            <p:cNvSpPr>
              <a:spLocks noChangeShapeType="1"/>
            </p:cNvSpPr>
            <p:nvPr/>
          </p:nvSpPr>
          <p:spPr bwMode="auto">
            <a:xfrm flipH="1">
              <a:off x="2180257" y="2912046"/>
              <a:ext cx="42863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86" name="Line 342"/>
            <p:cNvSpPr>
              <a:spLocks noChangeShapeType="1"/>
            </p:cNvSpPr>
            <p:nvPr/>
          </p:nvSpPr>
          <p:spPr bwMode="auto">
            <a:xfrm flipH="1">
              <a:off x="2240582" y="2912046"/>
              <a:ext cx="14288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87" name="Freeform 343"/>
            <p:cNvSpPr>
              <a:spLocks/>
            </p:cNvSpPr>
            <p:nvPr/>
          </p:nvSpPr>
          <p:spPr bwMode="auto">
            <a:xfrm>
              <a:off x="2078657" y="2721546"/>
              <a:ext cx="260350" cy="217488"/>
            </a:xfrm>
            <a:custGeom>
              <a:avLst/>
              <a:gdLst>
                <a:gd name="T0" fmla="*/ 0 w 149"/>
                <a:gd name="T1" fmla="*/ 41 h 119"/>
                <a:gd name="T2" fmla="*/ 0 w 149"/>
                <a:gd name="T3" fmla="*/ 82 h 119"/>
                <a:gd name="T4" fmla="*/ 14 w 149"/>
                <a:gd name="T5" fmla="*/ 97 h 119"/>
                <a:gd name="T6" fmla="*/ 14 w 149"/>
                <a:gd name="T7" fmla="*/ 119 h 119"/>
                <a:gd name="T8" fmla="*/ 48 w 149"/>
                <a:gd name="T9" fmla="*/ 97 h 119"/>
                <a:gd name="T10" fmla="*/ 134 w 149"/>
                <a:gd name="T11" fmla="*/ 97 h 119"/>
                <a:gd name="T12" fmla="*/ 149 w 149"/>
                <a:gd name="T13" fmla="*/ 82 h 119"/>
                <a:gd name="T14" fmla="*/ 149 w 149"/>
                <a:gd name="T15" fmla="*/ 15 h 119"/>
                <a:gd name="T16" fmla="*/ 134 w 149"/>
                <a:gd name="T17" fmla="*/ 0 h 119"/>
                <a:gd name="T18" fmla="*/ 15 w 149"/>
                <a:gd name="T19" fmla="*/ 0 h 119"/>
                <a:gd name="T20" fmla="*/ 0 w 149"/>
                <a:gd name="T21" fmla="*/ 15 h 119"/>
                <a:gd name="T22" fmla="*/ 0 w 149"/>
                <a:gd name="T23" fmla="*/ 2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" h="119">
                  <a:moveTo>
                    <a:pt x="0" y="41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6" y="96"/>
                    <a:pt x="14" y="97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134" y="97"/>
                    <a:pt x="134" y="97"/>
                    <a:pt x="134" y="97"/>
                  </a:cubicBezTo>
                  <a:cubicBezTo>
                    <a:pt x="143" y="97"/>
                    <a:pt x="149" y="90"/>
                    <a:pt x="149" y="82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9" y="7"/>
                    <a:pt x="143" y="0"/>
                    <a:pt x="13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88" name="Line 344"/>
            <p:cNvSpPr>
              <a:spLocks noChangeShapeType="1"/>
            </p:cNvSpPr>
            <p:nvPr/>
          </p:nvSpPr>
          <p:spPr bwMode="auto">
            <a:xfrm>
              <a:off x="2078657" y="279615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89" name="Line 345"/>
            <p:cNvSpPr>
              <a:spLocks noChangeShapeType="1"/>
            </p:cNvSpPr>
            <p:nvPr/>
          </p:nvSpPr>
          <p:spPr bwMode="auto">
            <a:xfrm>
              <a:off x="2078657" y="276440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90" name="Freeform 346"/>
            <p:cNvSpPr>
              <a:spLocks/>
            </p:cNvSpPr>
            <p:nvPr/>
          </p:nvSpPr>
          <p:spPr bwMode="auto">
            <a:xfrm>
              <a:off x="2165970" y="2769171"/>
              <a:ext cx="220663" cy="215900"/>
            </a:xfrm>
            <a:custGeom>
              <a:avLst/>
              <a:gdLst>
                <a:gd name="T0" fmla="*/ 109 w 126"/>
                <a:gd name="T1" fmla="*/ 0 h 118"/>
                <a:gd name="T2" fmla="*/ 111 w 126"/>
                <a:gd name="T3" fmla="*/ 0 h 118"/>
                <a:gd name="T4" fmla="*/ 126 w 126"/>
                <a:gd name="T5" fmla="*/ 14 h 118"/>
                <a:gd name="T6" fmla="*/ 126 w 126"/>
                <a:gd name="T7" fmla="*/ 82 h 118"/>
                <a:gd name="T8" fmla="*/ 112 w 126"/>
                <a:gd name="T9" fmla="*/ 96 h 118"/>
                <a:gd name="T10" fmla="*/ 112 w 126"/>
                <a:gd name="T11" fmla="*/ 118 h 118"/>
                <a:gd name="T12" fmla="*/ 78 w 126"/>
                <a:gd name="T13" fmla="*/ 96 h 118"/>
                <a:gd name="T14" fmla="*/ 15 w 126"/>
                <a:gd name="T15" fmla="*/ 96 h 118"/>
                <a:gd name="T16" fmla="*/ 0 w 126"/>
                <a:gd name="T17" fmla="*/ 82 h 118"/>
                <a:gd name="T18" fmla="*/ 0 w 126"/>
                <a:gd name="T19" fmla="*/ 7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18">
                  <a:moveTo>
                    <a:pt x="109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9" y="0"/>
                    <a:pt x="126" y="6"/>
                    <a:pt x="126" y="14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6" y="89"/>
                    <a:pt x="120" y="96"/>
                    <a:pt x="112" y="96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7" y="96"/>
                    <a:pt x="0" y="90"/>
                    <a:pt x="0" y="82"/>
                  </a:cubicBezTo>
                  <a:cubicBezTo>
                    <a:pt x="0" y="72"/>
                    <a:pt x="0" y="72"/>
                    <a:pt x="0" y="7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grpSp>
          <p:nvGrpSpPr>
            <p:cNvPr id="91" name="Groupe 90"/>
            <p:cNvGrpSpPr/>
            <p:nvPr/>
          </p:nvGrpSpPr>
          <p:grpSpPr>
            <a:xfrm>
              <a:off x="2127870" y="2788221"/>
              <a:ext cx="158750" cy="34925"/>
              <a:chOff x="2127870" y="2788221"/>
              <a:chExt cx="158750" cy="34925"/>
            </a:xfrm>
          </p:grpSpPr>
          <p:sp>
            <p:nvSpPr>
              <p:cNvPr id="92" name="Oval 347"/>
              <p:cNvSpPr>
                <a:spLocks noChangeArrowheads="1"/>
              </p:cNvSpPr>
              <p:nvPr/>
            </p:nvSpPr>
            <p:spPr bwMode="auto">
              <a:xfrm>
                <a:off x="2127870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93" name="Oval 348"/>
              <p:cNvSpPr>
                <a:spLocks noChangeArrowheads="1"/>
              </p:cNvSpPr>
              <p:nvPr/>
            </p:nvSpPr>
            <p:spPr bwMode="auto">
              <a:xfrm>
                <a:off x="21897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94" name="Oval 349"/>
              <p:cNvSpPr>
                <a:spLocks noChangeArrowheads="1"/>
              </p:cNvSpPr>
              <p:nvPr/>
            </p:nvSpPr>
            <p:spPr bwMode="auto">
              <a:xfrm>
                <a:off x="22532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5" name="Groupe 94"/>
          <p:cNvGrpSpPr/>
          <p:nvPr/>
        </p:nvGrpSpPr>
        <p:grpSpPr>
          <a:xfrm>
            <a:off x="6278193" y="575165"/>
            <a:ext cx="287543" cy="246041"/>
            <a:chOff x="2078657" y="2721546"/>
            <a:chExt cx="307976" cy="263525"/>
          </a:xfrm>
        </p:grpSpPr>
        <p:sp>
          <p:nvSpPr>
            <p:cNvPr id="96" name="Line 341"/>
            <p:cNvSpPr>
              <a:spLocks noChangeShapeType="1"/>
            </p:cNvSpPr>
            <p:nvPr/>
          </p:nvSpPr>
          <p:spPr bwMode="auto">
            <a:xfrm flipH="1">
              <a:off x="2180257" y="2912046"/>
              <a:ext cx="42863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97" name="Line 342"/>
            <p:cNvSpPr>
              <a:spLocks noChangeShapeType="1"/>
            </p:cNvSpPr>
            <p:nvPr/>
          </p:nvSpPr>
          <p:spPr bwMode="auto">
            <a:xfrm flipH="1">
              <a:off x="2240582" y="2912046"/>
              <a:ext cx="14288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98" name="Freeform 343"/>
            <p:cNvSpPr>
              <a:spLocks/>
            </p:cNvSpPr>
            <p:nvPr/>
          </p:nvSpPr>
          <p:spPr bwMode="auto">
            <a:xfrm>
              <a:off x="2078657" y="2721546"/>
              <a:ext cx="260350" cy="217488"/>
            </a:xfrm>
            <a:custGeom>
              <a:avLst/>
              <a:gdLst>
                <a:gd name="T0" fmla="*/ 0 w 149"/>
                <a:gd name="T1" fmla="*/ 41 h 119"/>
                <a:gd name="T2" fmla="*/ 0 w 149"/>
                <a:gd name="T3" fmla="*/ 82 h 119"/>
                <a:gd name="T4" fmla="*/ 14 w 149"/>
                <a:gd name="T5" fmla="*/ 97 h 119"/>
                <a:gd name="T6" fmla="*/ 14 w 149"/>
                <a:gd name="T7" fmla="*/ 119 h 119"/>
                <a:gd name="T8" fmla="*/ 48 w 149"/>
                <a:gd name="T9" fmla="*/ 97 h 119"/>
                <a:gd name="T10" fmla="*/ 134 w 149"/>
                <a:gd name="T11" fmla="*/ 97 h 119"/>
                <a:gd name="T12" fmla="*/ 149 w 149"/>
                <a:gd name="T13" fmla="*/ 82 h 119"/>
                <a:gd name="T14" fmla="*/ 149 w 149"/>
                <a:gd name="T15" fmla="*/ 15 h 119"/>
                <a:gd name="T16" fmla="*/ 134 w 149"/>
                <a:gd name="T17" fmla="*/ 0 h 119"/>
                <a:gd name="T18" fmla="*/ 15 w 149"/>
                <a:gd name="T19" fmla="*/ 0 h 119"/>
                <a:gd name="T20" fmla="*/ 0 w 149"/>
                <a:gd name="T21" fmla="*/ 15 h 119"/>
                <a:gd name="T22" fmla="*/ 0 w 149"/>
                <a:gd name="T23" fmla="*/ 2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" h="119">
                  <a:moveTo>
                    <a:pt x="0" y="41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6" y="96"/>
                    <a:pt x="14" y="97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134" y="97"/>
                    <a:pt x="134" y="97"/>
                    <a:pt x="134" y="97"/>
                  </a:cubicBezTo>
                  <a:cubicBezTo>
                    <a:pt x="143" y="97"/>
                    <a:pt x="149" y="90"/>
                    <a:pt x="149" y="82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9" y="7"/>
                    <a:pt x="143" y="0"/>
                    <a:pt x="13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99" name="Line 344"/>
            <p:cNvSpPr>
              <a:spLocks noChangeShapeType="1"/>
            </p:cNvSpPr>
            <p:nvPr/>
          </p:nvSpPr>
          <p:spPr bwMode="auto">
            <a:xfrm>
              <a:off x="2078657" y="279615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00" name="Line 345"/>
            <p:cNvSpPr>
              <a:spLocks noChangeShapeType="1"/>
            </p:cNvSpPr>
            <p:nvPr/>
          </p:nvSpPr>
          <p:spPr bwMode="auto">
            <a:xfrm>
              <a:off x="2078657" y="276440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14" name="Freeform 346"/>
            <p:cNvSpPr>
              <a:spLocks/>
            </p:cNvSpPr>
            <p:nvPr/>
          </p:nvSpPr>
          <p:spPr bwMode="auto">
            <a:xfrm>
              <a:off x="2165970" y="2769171"/>
              <a:ext cx="220663" cy="215900"/>
            </a:xfrm>
            <a:custGeom>
              <a:avLst/>
              <a:gdLst>
                <a:gd name="T0" fmla="*/ 109 w 126"/>
                <a:gd name="T1" fmla="*/ 0 h 118"/>
                <a:gd name="T2" fmla="*/ 111 w 126"/>
                <a:gd name="T3" fmla="*/ 0 h 118"/>
                <a:gd name="T4" fmla="*/ 126 w 126"/>
                <a:gd name="T5" fmla="*/ 14 h 118"/>
                <a:gd name="T6" fmla="*/ 126 w 126"/>
                <a:gd name="T7" fmla="*/ 82 h 118"/>
                <a:gd name="T8" fmla="*/ 112 w 126"/>
                <a:gd name="T9" fmla="*/ 96 h 118"/>
                <a:gd name="T10" fmla="*/ 112 w 126"/>
                <a:gd name="T11" fmla="*/ 118 h 118"/>
                <a:gd name="T12" fmla="*/ 78 w 126"/>
                <a:gd name="T13" fmla="*/ 96 h 118"/>
                <a:gd name="T14" fmla="*/ 15 w 126"/>
                <a:gd name="T15" fmla="*/ 96 h 118"/>
                <a:gd name="T16" fmla="*/ 0 w 126"/>
                <a:gd name="T17" fmla="*/ 82 h 118"/>
                <a:gd name="T18" fmla="*/ 0 w 126"/>
                <a:gd name="T19" fmla="*/ 7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18">
                  <a:moveTo>
                    <a:pt x="109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9" y="0"/>
                    <a:pt x="126" y="6"/>
                    <a:pt x="126" y="14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6" y="89"/>
                    <a:pt x="120" y="96"/>
                    <a:pt x="112" y="96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7" y="96"/>
                    <a:pt x="0" y="90"/>
                    <a:pt x="0" y="82"/>
                  </a:cubicBezTo>
                  <a:cubicBezTo>
                    <a:pt x="0" y="72"/>
                    <a:pt x="0" y="72"/>
                    <a:pt x="0" y="7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grpSp>
          <p:nvGrpSpPr>
            <p:cNvPr id="115" name="Groupe 114"/>
            <p:cNvGrpSpPr/>
            <p:nvPr/>
          </p:nvGrpSpPr>
          <p:grpSpPr>
            <a:xfrm>
              <a:off x="2127870" y="2788221"/>
              <a:ext cx="158750" cy="34925"/>
              <a:chOff x="2127870" y="2788221"/>
              <a:chExt cx="158750" cy="34925"/>
            </a:xfrm>
          </p:grpSpPr>
          <p:sp>
            <p:nvSpPr>
              <p:cNvPr id="116" name="Oval 347"/>
              <p:cNvSpPr>
                <a:spLocks noChangeArrowheads="1"/>
              </p:cNvSpPr>
              <p:nvPr/>
            </p:nvSpPr>
            <p:spPr bwMode="auto">
              <a:xfrm>
                <a:off x="2127870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117" name="Oval 348"/>
              <p:cNvSpPr>
                <a:spLocks noChangeArrowheads="1"/>
              </p:cNvSpPr>
              <p:nvPr/>
            </p:nvSpPr>
            <p:spPr bwMode="auto">
              <a:xfrm>
                <a:off x="21897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118" name="Oval 349"/>
              <p:cNvSpPr>
                <a:spLocks noChangeArrowheads="1"/>
              </p:cNvSpPr>
              <p:nvPr/>
            </p:nvSpPr>
            <p:spPr bwMode="auto">
              <a:xfrm>
                <a:off x="22532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3" name="Graphique 32">
            <a:extLst>
              <a:ext uri="{FF2B5EF4-FFF2-40B4-BE49-F238E27FC236}">
                <a16:creationId xmlns:a16="http://schemas.microsoft.com/office/drawing/2014/main" id="{7BE6D064-74F6-46D4-A0B6-1DA00870B9C4}"/>
              </a:ext>
            </a:extLst>
          </p:cNvPr>
          <p:cNvGrpSpPr/>
          <p:nvPr/>
        </p:nvGrpSpPr>
        <p:grpSpPr>
          <a:xfrm>
            <a:off x="489332" y="3080777"/>
            <a:ext cx="725923" cy="743210"/>
            <a:chOff x="5545034" y="304383"/>
            <a:chExt cx="673995" cy="690043"/>
          </a:xfrm>
        </p:grpSpPr>
        <p:grpSp>
          <p:nvGrpSpPr>
            <p:cNvPr id="124" name="Graphique 32">
              <a:extLst>
                <a:ext uri="{FF2B5EF4-FFF2-40B4-BE49-F238E27FC236}">
                  <a16:creationId xmlns:a16="http://schemas.microsoft.com/office/drawing/2014/main" id="{7BE6D064-74F6-46D4-A0B6-1DA00870B9C4}"/>
                </a:ext>
              </a:extLst>
            </p:cNvPr>
            <p:cNvGrpSpPr/>
            <p:nvPr/>
          </p:nvGrpSpPr>
          <p:grpSpPr>
            <a:xfrm>
              <a:off x="5545034" y="304383"/>
              <a:ext cx="433924" cy="686512"/>
              <a:chOff x="5545034" y="304383"/>
              <a:chExt cx="433924" cy="686512"/>
            </a:xfrm>
            <a:noFill/>
          </p:grpSpPr>
          <p:grpSp>
            <p:nvGrpSpPr>
              <p:cNvPr id="134" name="Graphique 32">
                <a:extLst>
                  <a:ext uri="{FF2B5EF4-FFF2-40B4-BE49-F238E27FC236}">
                    <a16:creationId xmlns:a16="http://schemas.microsoft.com/office/drawing/2014/main" id="{7BE6D064-74F6-46D4-A0B6-1DA00870B9C4}"/>
                  </a:ext>
                </a:extLst>
              </p:cNvPr>
              <p:cNvGrpSpPr/>
              <p:nvPr/>
            </p:nvGrpSpPr>
            <p:grpSpPr>
              <a:xfrm>
                <a:off x="5776495" y="539047"/>
                <a:ext cx="202462" cy="260882"/>
                <a:chOff x="5776495" y="539047"/>
                <a:chExt cx="202462" cy="260882"/>
              </a:xfrm>
              <a:noFill/>
            </p:grpSpPr>
            <p:sp>
              <p:nvSpPr>
                <p:cNvPr id="143" name="Forme libre : forme 106">
                  <a:extLst>
                    <a:ext uri="{FF2B5EF4-FFF2-40B4-BE49-F238E27FC236}">
                      <a16:creationId xmlns:a16="http://schemas.microsoft.com/office/drawing/2014/main" id="{F8946499-0474-456C-A3B5-E9A6825AF022}"/>
                    </a:ext>
                  </a:extLst>
                </p:cNvPr>
                <p:cNvSpPr/>
                <p:nvPr/>
              </p:nvSpPr>
              <p:spPr>
                <a:xfrm>
                  <a:off x="5840468" y="691128"/>
                  <a:ext cx="16047" cy="11233"/>
                </a:xfrm>
                <a:custGeom>
                  <a:avLst/>
                  <a:gdLst>
                    <a:gd name="connsiteX0" fmla="*/ 0 w 16047"/>
                    <a:gd name="connsiteY0" fmla="*/ 0 h 11233"/>
                    <a:gd name="connsiteX1" fmla="*/ 0 w 16047"/>
                    <a:gd name="connsiteY1" fmla="*/ 11233 h 11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11233">
                      <a:moveTo>
                        <a:pt x="0" y="0"/>
                      </a:moveTo>
                      <a:lnTo>
                        <a:pt x="0" y="11233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44" name="Forme libre : forme 107">
                  <a:extLst>
                    <a:ext uri="{FF2B5EF4-FFF2-40B4-BE49-F238E27FC236}">
                      <a16:creationId xmlns:a16="http://schemas.microsoft.com/office/drawing/2014/main" id="{E68C4482-8FFB-4372-9CC6-E4E705BA6CF8}"/>
                    </a:ext>
                  </a:extLst>
                </p:cNvPr>
                <p:cNvSpPr/>
                <p:nvPr/>
              </p:nvSpPr>
              <p:spPr>
                <a:xfrm>
                  <a:off x="5913003" y="691128"/>
                  <a:ext cx="16047" cy="11233"/>
                </a:xfrm>
                <a:custGeom>
                  <a:avLst/>
                  <a:gdLst>
                    <a:gd name="connsiteX0" fmla="*/ 0 w 16047"/>
                    <a:gd name="connsiteY0" fmla="*/ 0 h 11233"/>
                    <a:gd name="connsiteX1" fmla="*/ 0 w 16047"/>
                    <a:gd name="connsiteY1" fmla="*/ 11233 h 11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11233">
                      <a:moveTo>
                        <a:pt x="0" y="0"/>
                      </a:moveTo>
                      <a:lnTo>
                        <a:pt x="0" y="11233"/>
                      </a:lnTo>
                    </a:path>
                  </a:pathLst>
                </a:custGeom>
                <a:ln w="952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45" name="Forme libre : forme 108">
                  <a:extLst>
                    <a:ext uri="{FF2B5EF4-FFF2-40B4-BE49-F238E27FC236}">
                      <a16:creationId xmlns:a16="http://schemas.microsoft.com/office/drawing/2014/main" id="{5DDADF9F-5B28-42B7-9FB4-90BE852FED54}"/>
                    </a:ext>
                  </a:extLst>
                </p:cNvPr>
                <p:cNvSpPr/>
                <p:nvPr/>
              </p:nvSpPr>
              <p:spPr>
                <a:xfrm>
                  <a:off x="5863897" y="748417"/>
                  <a:ext cx="25836" cy="8344"/>
                </a:xfrm>
                <a:custGeom>
                  <a:avLst/>
                  <a:gdLst>
                    <a:gd name="connsiteX0" fmla="*/ 25836 w 25836"/>
                    <a:gd name="connsiteY0" fmla="*/ 0 h 8344"/>
                    <a:gd name="connsiteX1" fmla="*/ 12838 w 25836"/>
                    <a:gd name="connsiteY1" fmla="*/ 8345 h 8344"/>
                    <a:gd name="connsiteX2" fmla="*/ 0 w 25836"/>
                    <a:gd name="connsiteY2" fmla="*/ 160 h 8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36" h="8344">
                      <a:moveTo>
                        <a:pt x="25836" y="0"/>
                      </a:moveTo>
                      <a:cubicBezTo>
                        <a:pt x="23911" y="4814"/>
                        <a:pt x="18776" y="8345"/>
                        <a:pt x="12838" y="8345"/>
                      </a:cubicBezTo>
                      <a:cubicBezTo>
                        <a:pt x="6900" y="8345"/>
                        <a:pt x="1926" y="4975"/>
                        <a:pt x="0" y="16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46" name="Forme libre : forme 109">
                  <a:extLst>
                    <a:ext uri="{FF2B5EF4-FFF2-40B4-BE49-F238E27FC236}">
                      <a16:creationId xmlns:a16="http://schemas.microsoft.com/office/drawing/2014/main" id="{4BFD0F31-FCF0-4CC4-9566-54A283FC4FC8}"/>
                    </a:ext>
                  </a:extLst>
                </p:cNvPr>
                <p:cNvSpPr/>
                <p:nvPr/>
              </p:nvSpPr>
              <p:spPr>
                <a:xfrm>
                  <a:off x="5792486" y="704447"/>
                  <a:ext cx="169461" cy="95482"/>
                </a:xfrm>
                <a:custGeom>
                  <a:avLst/>
                  <a:gdLst>
                    <a:gd name="connsiteX0" fmla="*/ 169462 w 169461"/>
                    <a:gd name="connsiteY0" fmla="*/ 0 h 95482"/>
                    <a:gd name="connsiteX1" fmla="*/ 84731 w 169461"/>
                    <a:gd name="connsiteY1" fmla="*/ 95483 h 95482"/>
                    <a:gd name="connsiteX2" fmla="*/ 0 w 169461"/>
                    <a:gd name="connsiteY2" fmla="*/ 0 h 9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461" h="95482">
                      <a:moveTo>
                        <a:pt x="169462" y="0"/>
                      </a:moveTo>
                      <a:cubicBezTo>
                        <a:pt x="169462" y="52796"/>
                        <a:pt x="131590" y="95483"/>
                        <a:pt x="84731" y="95483"/>
                      </a:cubicBezTo>
                      <a:cubicBezTo>
                        <a:pt x="37872" y="95483"/>
                        <a:pt x="0" y="52796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47" name="Forme libre : forme 110">
                  <a:extLst>
                    <a:ext uri="{FF2B5EF4-FFF2-40B4-BE49-F238E27FC236}">
                      <a16:creationId xmlns:a16="http://schemas.microsoft.com/office/drawing/2014/main" id="{CE7EF093-D49F-41F1-89B1-74B1327AF177}"/>
                    </a:ext>
                  </a:extLst>
                </p:cNvPr>
                <p:cNvSpPr/>
                <p:nvPr/>
              </p:nvSpPr>
              <p:spPr>
                <a:xfrm>
                  <a:off x="5792005" y="604952"/>
                  <a:ext cx="168838" cy="83928"/>
                </a:xfrm>
                <a:custGeom>
                  <a:avLst/>
                  <a:gdLst>
                    <a:gd name="connsiteX0" fmla="*/ 0 w 168838"/>
                    <a:gd name="connsiteY0" fmla="*/ 82324 h 83928"/>
                    <a:gd name="connsiteX1" fmla="*/ 44773 w 168838"/>
                    <a:gd name="connsiteY1" fmla="*/ 642 h 83928"/>
                    <a:gd name="connsiteX2" fmla="*/ 97729 w 168838"/>
                    <a:gd name="connsiteY2" fmla="*/ 25997 h 83928"/>
                    <a:gd name="connsiteX3" fmla="*/ 120838 w 168838"/>
                    <a:gd name="connsiteY3" fmla="*/ 0 h 83928"/>
                    <a:gd name="connsiteX4" fmla="*/ 168820 w 168838"/>
                    <a:gd name="connsiteY4" fmla="*/ 83928 h 83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838" h="83928">
                      <a:moveTo>
                        <a:pt x="0" y="82324"/>
                      </a:moveTo>
                      <a:cubicBezTo>
                        <a:pt x="0" y="82324"/>
                        <a:pt x="3370" y="-7061"/>
                        <a:pt x="44773" y="642"/>
                      </a:cubicBezTo>
                      <a:cubicBezTo>
                        <a:pt x="86175" y="8345"/>
                        <a:pt x="97729" y="25997"/>
                        <a:pt x="97729" y="25997"/>
                      </a:cubicBezTo>
                      <a:cubicBezTo>
                        <a:pt x="97729" y="25997"/>
                        <a:pt x="125812" y="25997"/>
                        <a:pt x="120838" y="0"/>
                      </a:cubicBezTo>
                      <a:cubicBezTo>
                        <a:pt x="120838" y="0"/>
                        <a:pt x="169943" y="7221"/>
                        <a:pt x="168820" y="83928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48" name="Forme libre : forme 111">
                  <a:extLst>
                    <a:ext uri="{FF2B5EF4-FFF2-40B4-BE49-F238E27FC236}">
                      <a16:creationId xmlns:a16="http://schemas.microsoft.com/office/drawing/2014/main" id="{3948A360-FECE-48C7-992F-D0774FA1939B}"/>
                    </a:ext>
                  </a:extLst>
                </p:cNvPr>
                <p:cNvSpPr/>
                <p:nvPr/>
              </p:nvSpPr>
              <p:spPr>
                <a:xfrm>
                  <a:off x="5776495" y="539047"/>
                  <a:ext cx="202462" cy="148710"/>
                </a:xfrm>
                <a:custGeom>
                  <a:avLst/>
                  <a:gdLst>
                    <a:gd name="connsiteX0" fmla="*/ 5560 w 202462"/>
                    <a:gd name="connsiteY0" fmla="*/ 147748 h 148710"/>
                    <a:gd name="connsiteX1" fmla="*/ 15509 w 202462"/>
                    <a:gd name="connsiteY1" fmla="*/ 63819 h 148710"/>
                    <a:gd name="connsiteX2" fmla="*/ 49691 w 202462"/>
                    <a:gd name="connsiteY2" fmla="*/ 27873 h 148710"/>
                    <a:gd name="connsiteX3" fmla="*/ 49691 w 202462"/>
                    <a:gd name="connsiteY3" fmla="*/ 8616 h 148710"/>
                    <a:gd name="connsiteX4" fmla="*/ 132977 w 202462"/>
                    <a:gd name="connsiteY4" fmla="*/ 14072 h 148710"/>
                    <a:gd name="connsiteX5" fmla="*/ 160579 w 202462"/>
                    <a:gd name="connsiteY5" fmla="*/ 32206 h 148710"/>
                    <a:gd name="connsiteX6" fmla="*/ 202463 w 202462"/>
                    <a:gd name="connsiteY6" fmla="*/ 54833 h 148710"/>
                    <a:gd name="connsiteX7" fmla="*/ 190267 w 202462"/>
                    <a:gd name="connsiteY7" fmla="*/ 64782 h 148710"/>
                    <a:gd name="connsiteX8" fmla="*/ 191871 w 202462"/>
                    <a:gd name="connsiteY8" fmla="*/ 148711 h 148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2462" h="148710">
                      <a:moveTo>
                        <a:pt x="5560" y="147748"/>
                      </a:moveTo>
                      <a:cubicBezTo>
                        <a:pt x="5560" y="147748"/>
                        <a:pt x="-12092" y="83718"/>
                        <a:pt x="15509" y="63819"/>
                      </a:cubicBezTo>
                      <a:cubicBezTo>
                        <a:pt x="15509" y="63819"/>
                        <a:pt x="8288" y="31243"/>
                        <a:pt x="49691" y="27873"/>
                      </a:cubicBezTo>
                      <a:cubicBezTo>
                        <a:pt x="49691" y="27873"/>
                        <a:pt x="55789" y="16800"/>
                        <a:pt x="49691" y="8616"/>
                      </a:cubicBezTo>
                      <a:cubicBezTo>
                        <a:pt x="49691" y="8616"/>
                        <a:pt x="103289" y="-14011"/>
                        <a:pt x="132977" y="14072"/>
                      </a:cubicBezTo>
                      <a:cubicBezTo>
                        <a:pt x="132977" y="14072"/>
                        <a:pt x="156086" y="6369"/>
                        <a:pt x="160579" y="32206"/>
                      </a:cubicBezTo>
                      <a:cubicBezTo>
                        <a:pt x="160579" y="32206"/>
                        <a:pt x="191551" y="31082"/>
                        <a:pt x="202463" y="54833"/>
                      </a:cubicBezTo>
                      <a:cubicBezTo>
                        <a:pt x="202463" y="54833"/>
                        <a:pt x="191390" y="57079"/>
                        <a:pt x="190267" y="64782"/>
                      </a:cubicBezTo>
                      <a:cubicBezTo>
                        <a:pt x="190267" y="64782"/>
                        <a:pt x="211770" y="107308"/>
                        <a:pt x="191871" y="148711"/>
                      </a:cubicBezTo>
                    </a:path>
                  </a:pathLst>
                </a:custGeom>
                <a:noFill/>
                <a:ln w="9525" cap="rnd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5" name="Forme libre : forme 112">
                <a:extLst>
                  <a:ext uri="{FF2B5EF4-FFF2-40B4-BE49-F238E27FC236}">
                    <a16:creationId xmlns:a16="http://schemas.microsoft.com/office/drawing/2014/main" id="{247B4D99-6603-4BDE-8EC1-980F4CB88474}"/>
                  </a:ext>
                </a:extLst>
              </p:cNvPr>
              <p:cNvSpPr/>
              <p:nvPr/>
            </p:nvSpPr>
            <p:spPr>
              <a:xfrm>
                <a:off x="5545034" y="304383"/>
                <a:ext cx="16047" cy="16047"/>
              </a:xfrm>
              <a:custGeom>
                <a:avLst/>
                <a:gdLst/>
                <a:ahLst/>
                <a:cxnLst/>
                <a:rect l="l" t="t" r="r" b="b"/>
                <a:pathLst>
                  <a:path w="16047" h="16047"/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6" name="Forme libre : forme 113">
                <a:extLst>
                  <a:ext uri="{FF2B5EF4-FFF2-40B4-BE49-F238E27FC236}">
                    <a16:creationId xmlns:a16="http://schemas.microsoft.com/office/drawing/2014/main" id="{ADBEA85C-9AF6-4D69-89BF-CC09553DBC3E}"/>
                  </a:ext>
                </a:extLst>
              </p:cNvPr>
              <p:cNvSpPr/>
              <p:nvPr/>
            </p:nvSpPr>
            <p:spPr>
              <a:xfrm>
                <a:off x="5545034" y="304383"/>
                <a:ext cx="16047" cy="16047"/>
              </a:xfrm>
              <a:custGeom>
                <a:avLst/>
                <a:gdLst/>
                <a:ahLst/>
                <a:cxnLst/>
                <a:rect l="l" t="t" r="r" b="b"/>
                <a:pathLst>
                  <a:path w="16047" h="16047"/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7" name="Forme libre : forme 114">
                <a:extLst>
                  <a:ext uri="{FF2B5EF4-FFF2-40B4-BE49-F238E27FC236}">
                    <a16:creationId xmlns:a16="http://schemas.microsoft.com/office/drawing/2014/main" id="{775FA4BE-A72F-4749-9B6D-89EDDF71B9A5}"/>
                  </a:ext>
                </a:extLst>
              </p:cNvPr>
              <p:cNvSpPr/>
              <p:nvPr/>
            </p:nvSpPr>
            <p:spPr>
              <a:xfrm>
                <a:off x="5875612" y="819829"/>
                <a:ext cx="46698" cy="171066"/>
              </a:xfrm>
              <a:custGeom>
                <a:avLst/>
                <a:gdLst>
                  <a:gd name="connsiteX0" fmla="*/ 46698 w 46698"/>
                  <a:gd name="connsiteY0" fmla="*/ 0 h 171066"/>
                  <a:gd name="connsiteX1" fmla="*/ 0 w 46698"/>
                  <a:gd name="connsiteY1" fmla="*/ 171066 h 171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698" h="171066">
                    <a:moveTo>
                      <a:pt x="46698" y="0"/>
                    </a:moveTo>
                    <a:lnTo>
                      <a:pt x="0" y="171066"/>
                    </a:lnTo>
                  </a:path>
                </a:pathLst>
              </a:custGeom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8" name="Forme libre : forme 115">
                <a:extLst>
                  <a:ext uri="{FF2B5EF4-FFF2-40B4-BE49-F238E27FC236}">
                    <a16:creationId xmlns:a16="http://schemas.microsoft.com/office/drawing/2014/main" id="{75ECFA87-3BC6-4E87-8FC1-D51C658DFC84}"/>
                  </a:ext>
                </a:extLst>
              </p:cNvPr>
              <p:cNvSpPr/>
              <p:nvPr/>
            </p:nvSpPr>
            <p:spPr>
              <a:xfrm>
                <a:off x="5545034" y="304383"/>
                <a:ext cx="16047" cy="16047"/>
              </a:xfrm>
              <a:custGeom>
                <a:avLst/>
                <a:gdLst/>
                <a:ahLst/>
                <a:cxnLst/>
                <a:rect l="l" t="t" r="r" b="b"/>
                <a:pathLst>
                  <a:path w="16047" h="16047"/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9" name="Forme libre : forme 116">
                <a:extLst>
                  <a:ext uri="{FF2B5EF4-FFF2-40B4-BE49-F238E27FC236}">
                    <a16:creationId xmlns:a16="http://schemas.microsoft.com/office/drawing/2014/main" id="{F247F191-3E4B-4BCA-993F-98B9C582C1CE}"/>
                  </a:ext>
                </a:extLst>
              </p:cNvPr>
              <p:cNvSpPr/>
              <p:nvPr/>
            </p:nvSpPr>
            <p:spPr>
              <a:xfrm>
                <a:off x="5726460" y="818416"/>
                <a:ext cx="149152" cy="172478"/>
              </a:xfrm>
              <a:custGeom>
                <a:avLst/>
                <a:gdLst>
                  <a:gd name="connsiteX0" fmla="*/ 149152 w 149152"/>
                  <a:gd name="connsiteY0" fmla="*/ 172479 h 172478"/>
                  <a:gd name="connsiteX1" fmla="*/ 104540 w 149152"/>
                  <a:gd name="connsiteY1" fmla="*/ 128 h 172478"/>
                  <a:gd name="connsiteX2" fmla="*/ 232 w 149152"/>
                  <a:gd name="connsiteY2" fmla="*/ 160764 h 172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9152" h="172478">
                    <a:moveTo>
                      <a:pt x="149152" y="172479"/>
                    </a:moveTo>
                    <a:lnTo>
                      <a:pt x="104540" y="128"/>
                    </a:lnTo>
                    <a:cubicBezTo>
                      <a:pt x="104540" y="128"/>
                      <a:pt x="-5706" y="-10463"/>
                      <a:pt x="232" y="160764"/>
                    </a:cubicBez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0" name="Forme libre : forme 117">
                <a:extLst>
                  <a:ext uri="{FF2B5EF4-FFF2-40B4-BE49-F238E27FC236}">
                    <a16:creationId xmlns:a16="http://schemas.microsoft.com/office/drawing/2014/main" id="{322D39D3-3512-498A-829B-19ADEA8B4B66}"/>
                  </a:ext>
                </a:extLst>
              </p:cNvPr>
              <p:cNvSpPr/>
              <p:nvPr/>
            </p:nvSpPr>
            <p:spPr>
              <a:xfrm>
                <a:off x="5854429" y="857701"/>
                <a:ext cx="42204" cy="50068"/>
              </a:xfrm>
              <a:custGeom>
                <a:avLst/>
                <a:gdLst>
                  <a:gd name="connsiteX0" fmla="*/ 0 w 42204"/>
                  <a:gd name="connsiteY0" fmla="*/ 50068 h 50068"/>
                  <a:gd name="connsiteX1" fmla="*/ 19899 w 42204"/>
                  <a:gd name="connsiteY1" fmla="*/ 0 h 50068"/>
                  <a:gd name="connsiteX2" fmla="*/ 42205 w 42204"/>
                  <a:gd name="connsiteY2" fmla="*/ 38193 h 50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204" h="50068">
                    <a:moveTo>
                      <a:pt x="0" y="50068"/>
                    </a:moveTo>
                    <a:lnTo>
                      <a:pt x="19899" y="0"/>
                    </a:lnTo>
                    <a:lnTo>
                      <a:pt x="42205" y="38193"/>
                    </a:lnTo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1" name="Forme libre : forme 118">
                <a:extLst>
                  <a:ext uri="{FF2B5EF4-FFF2-40B4-BE49-F238E27FC236}">
                    <a16:creationId xmlns:a16="http://schemas.microsoft.com/office/drawing/2014/main" id="{AB396E20-3CF0-4A33-AE58-A5AE6BE1BCB4}"/>
                  </a:ext>
                </a:extLst>
              </p:cNvPr>
              <p:cNvSpPr/>
              <p:nvPr/>
            </p:nvSpPr>
            <p:spPr>
              <a:xfrm>
                <a:off x="5857960" y="824964"/>
                <a:ext cx="32897" cy="32736"/>
              </a:xfrm>
              <a:custGeom>
                <a:avLst/>
                <a:gdLst>
                  <a:gd name="connsiteX0" fmla="*/ 16368 w 32897"/>
                  <a:gd name="connsiteY0" fmla="*/ 32737 h 32736"/>
                  <a:gd name="connsiteX1" fmla="*/ 0 w 32897"/>
                  <a:gd name="connsiteY1" fmla="*/ 0 h 32736"/>
                  <a:gd name="connsiteX2" fmla="*/ 32897 w 32897"/>
                  <a:gd name="connsiteY2" fmla="*/ 0 h 32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897" h="32736">
                    <a:moveTo>
                      <a:pt x="16368" y="32737"/>
                    </a:moveTo>
                    <a:lnTo>
                      <a:pt x="0" y="0"/>
                    </a:lnTo>
                    <a:lnTo>
                      <a:pt x="32897" y="0"/>
                    </a:lnTo>
                    <a:close/>
                  </a:path>
                </a:pathLst>
              </a:cu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2" name="Forme libre : forme 119">
                <a:extLst>
                  <a:ext uri="{FF2B5EF4-FFF2-40B4-BE49-F238E27FC236}">
                    <a16:creationId xmlns:a16="http://schemas.microsoft.com/office/drawing/2014/main" id="{EDE30038-0D2B-49F7-B660-A7F34D651BA2}"/>
                  </a:ext>
                </a:extLst>
              </p:cNvPr>
              <p:cNvSpPr/>
              <p:nvPr/>
            </p:nvSpPr>
            <p:spPr>
              <a:xfrm>
                <a:off x="5831000" y="788696"/>
                <a:ext cx="16047" cy="29848"/>
              </a:xfrm>
              <a:custGeom>
                <a:avLst/>
                <a:gdLst>
                  <a:gd name="connsiteX0" fmla="*/ 0 w 16047"/>
                  <a:gd name="connsiteY0" fmla="*/ 29848 h 29848"/>
                  <a:gd name="connsiteX1" fmla="*/ 0 w 16047"/>
                  <a:gd name="connsiteY1" fmla="*/ 0 h 29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047" h="29848">
                    <a:moveTo>
                      <a:pt x="0" y="2984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125" name="Forme libre : forme 120">
              <a:extLst>
                <a:ext uri="{FF2B5EF4-FFF2-40B4-BE49-F238E27FC236}">
                  <a16:creationId xmlns:a16="http://schemas.microsoft.com/office/drawing/2014/main" id="{35C0A8B2-F99F-4B97-8573-F6E8119D8FC1}"/>
                </a:ext>
              </a:extLst>
            </p:cNvPr>
            <p:cNvSpPr/>
            <p:nvPr/>
          </p:nvSpPr>
          <p:spPr>
            <a:xfrm>
              <a:off x="5922310" y="819700"/>
              <a:ext cx="104540" cy="160763"/>
            </a:xfrm>
            <a:custGeom>
              <a:avLst/>
              <a:gdLst>
                <a:gd name="connsiteX0" fmla="*/ 0 w 104540"/>
                <a:gd name="connsiteY0" fmla="*/ 128 h 160763"/>
                <a:gd name="connsiteX1" fmla="*/ 104309 w 104540"/>
                <a:gd name="connsiteY1" fmla="*/ 160764 h 16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540" h="160763">
                  <a:moveTo>
                    <a:pt x="0" y="128"/>
                  </a:moveTo>
                  <a:cubicBezTo>
                    <a:pt x="0" y="128"/>
                    <a:pt x="110246" y="-10463"/>
                    <a:pt x="104309" y="16076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Forme libre : forme 121">
              <a:extLst>
                <a:ext uri="{FF2B5EF4-FFF2-40B4-BE49-F238E27FC236}">
                  <a16:creationId xmlns:a16="http://schemas.microsoft.com/office/drawing/2014/main" id="{B5199258-B207-42FF-89FE-C03CD9086898}"/>
                </a:ext>
              </a:extLst>
            </p:cNvPr>
            <p:cNvSpPr/>
            <p:nvPr/>
          </p:nvSpPr>
          <p:spPr>
            <a:xfrm>
              <a:off x="5817681" y="309197"/>
              <a:ext cx="121479" cy="115381"/>
            </a:xfrm>
            <a:custGeom>
              <a:avLst/>
              <a:gdLst>
                <a:gd name="connsiteX0" fmla="*/ 60660 w 121479"/>
                <a:gd name="connsiteY0" fmla="*/ 0 h 115381"/>
                <a:gd name="connsiteX1" fmla="*/ 78312 w 121479"/>
                <a:gd name="connsiteY1" fmla="*/ 39477 h 115381"/>
                <a:gd name="connsiteX2" fmla="*/ 121480 w 121479"/>
                <a:gd name="connsiteY2" fmla="*/ 44131 h 115381"/>
                <a:gd name="connsiteX3" fmla="*/ 89224 w 121479"/>
                <a:gd name="connsiteY3" fmla="*/ 73016 h 115381"/>
                <a:gd name="connsiteX4" fmla="*/ 98211 w 121479"/>
                <a:gd name="connsiteY4" fmla="*/ 115382 h 115381"/>
                <a:gd name="connsiteX5" fmla="*/ 60660 w 121479"/>
                <a:gd name="connsiteY5" fmla="*/ 93878 h 115381"/>
                <a:gd name="connsiteX6" fmla="*/ 23269 w 121479"/>
                <a:gd name="connsiteY6" fmla="*/ 115382 h 115381"/>
                <a:gd name="connsiteX7" fmla="*/ 32095 w 121479"/>
                <a:gd name="connsiteY7" fmla="*/ 73016 h 115381"/>
                <a:gd name="connsiteX8" fmla="*/ 0 w 121479"/>
                <a:gd name="connsiteY8" fmla="*/ 44131 h 115381"/>
                <a:gd name="connsiteX9" fmla="*/ 43168 w 121479"/>
                <a:gd name="connsiteY9" fmla="*/ 39477 h 115381"/>
                <a:gd name="connsiteX10" fmla="*/ 50550 w 12147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479" h="115381">
                  <a:moveTo>
                    <a:pt x="60660" y="0"/>
                  </a:moveTo>
                  <a:lnTo>
                    <a:pt x="78312" y="39477"/>
                  </a:lnTo>
                  <a:lnTo>
                    <a:pt x="121480" y="44131"/>
                  </a:lnTo>
                  <a:lnTo>
                    <a:pt x="89224" y="73016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269" y="115382"/>
                  </a:lnTo>
                  <a:lnTo>
                    <a:pt x="32095" y="73016"/>
                  </a:lnTo>
                  <a:lnTo>
                    <a:pt x="0" y="44131"/>
                  </a:lnTo>
                  <a:lnTo>
                    <a:pt x="43168" y="3947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Forme libre : forme 122">
              <a:extLst>
                <a:ext uri="{FF2B5EF4-FFF2-40B4-BE49-F238E27FC236}">
                  <a16:creationId xmlns:a16="http://schemas.microsoft.com/office/drawing/2014/main" id="{9CEADAAD-C200-4F70-BBEE-1D67C399B93B}"/>
                </a:ext>
              </a:extLst>
            </p:cNvPr>
            <p:cNvSpPr/>
            <p:nvPr/>
          </p:nvSpPr>
          <p:spPr>
            <a:xfrm>
              <a:off x="6095463" y="422011"/>
              <a:ext cx="121479" cy="115381"/>
            </a:xfrm>
            <a:custGeom>
              <a:avLst/>
              <a:gdLst>
                <a:gd name="connsiteX0" fmla="*/ 60660 w 121479"/>
                <a:gd name="connsiteY0" fmla="*/ 0 h 115381"/>
                <a:gd name="connsiteX1" fmla="*/ 78312 w 121479"/>
                <a:gd name="connsiteY1" fmla="*/ 39637 h 115381"/>
                <a:gd name="connsiteX2" fmla="*/ 121480 w 121479"/>
                <a:gd name="connsiteY2" fmla="*/ 44131 h 115381"/>
                <a:gd name="connsiteX3" fmla="*/ 89224 w 121479"/>
                <a:gd name="connsiteY3" fmla="*/ 73177 h 115381"/>
                <a:gd name="connsiteX4" fmla="*/ 98211 w 121479"/>
                <a:gd name="connsiteY4" fmla="*/ 115382 h 115381"/>
                <a:gd name="connsiteX5" fmla="*/ 60660 w 121479"/>
                <a:gd name="connsiteY5" fmla="*/ 93878 h 115381"/>
                <a:gd name="connsiteX6" fmla="*/ 23269 w 121479"/>
                <a:gd name="connsiteY6" fmla="*/ 115382 h 115381"/>
                <a:gd name="connsiteX7" fmla="*/ 32256 w 121479"/>
                <a:gd name="connsiteY7" fmla="*/ 73177 h 115381"/>
                <a:gd name="connsiteX8" fmla="*/ 0 w 121479"/>
                <a:gd name="connsiteY8" fmla="*/ 44131 h 115381"/>
                <a:gd name="connsiteX9" fmla="*/ 43168 w 121479"/>
                <a:gd name="connsiteY9" fmla="*/ 39637 h 115381"/>
                <a:gd name="connsiteX10" fmla="*/ 50550 w 12147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479" h="115381">
                  <a:moveTo>
                    <a:pt x="60660" y="0"/>
                  </a:moveTo>
                  <a:lnTo>
                    <a:pt x="78312" y="39637"/>
                  </a:lnTo>
                  <a:lnTo>
                    <a:pt x="121480" y="44131"/>
                  </a:lnTo>
                  <a:lnTo>
                    <a:pt x="89224" y="73177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269" y="115382"/>
                  </a:lnTo>
                  <a:lnTo>
                    <a:pt x="32256" y="73177"/>
                  </a:lnTo>
                  <a:lnTo>
                    <a:pt x="0" y="44131"/>
                  </a:lnTo>
                  <a:lnTo>
                    <a:pt x="43168" y="3963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8" name="Forme libre : forme 123">
              <a:extLst>
                <a:ext uri="{FF2B5EF4-FFF2-40B4-BE49-F238E27FC236}">
                  <a16:creationId xmlns:a16="http://schemas.microsoft.com/office/drawing/2014/main" id="{23F170C0-D9D2-4241-8825-472959569CAA}"/>
                </a:ext>
              </a:extLst>
            </p:cNvPr>
            <p:cNvSpPr/>
            <p:nvPr/>
          </p:nvSpPr>
          <p:spPr>
            <a:xfrm>
              <a:off x="5549848" y="422011"/>
              <a:ext cx="121319" cy="115381"/>
            </a:xfrm>
            <a:custGeom>
              <a:avLst/>
              <a:gdLst>
                <a:gd name="connsiteX0" fmla="*/ 60660 w 121319"/>
                <a:gd name="connsiteY0" fmla="*/ 0 h 115381"/>
                <a:gd name="connsiteX1" fmla="*/ 78312 w 121319"/>
                <a:gd name="connsiteY1" fmla="*/ 39637 h 115381"/>
                <a:gd name="connsiteX2" fmla="*/ 121319 w 121319"/>
                <a:gd name="connsiteY2" fmla="*/ 44131 h 115381"/>
                <a:gd name="connsiteX3" fmla="*/ 89224 w 121319"/>
                <a:gd name="connsiteY3" fmla="*/ 73177 h 115381"/>
                <a:gd name="connsiteX4" fmla="*/ 98211 w 121319"/>
                <a:gd name="connsiteY4" fmla="*/ 115382 h 115381"/>
                <a:gd name="connsiteX5" fmla="*/ 60660 w 121319"/>
                <a:gd name="connsiteY5" fmla="*/ 93878 h 115381"/>
                <a:gd name="connsiteX6" fmla="*/ 23108 w 121319"/>
                <a:gd name="connsiteY6" fmla="*/ 115382 h 115381"/>
                <a:gd name="connsiteX7" fmla="*/ 32095 w 121319"/>
                <a:gd name="connsiteY7" fmla="*/ 73177 h 115381"/>
                <a:gd name="connsiteX8" fmla="*/ 0 w 121319"/>
                <a:gd name="connsiteY8" fmla="*/ 44131 h 115381"/>
                <a:gd name="connsiteX9" fmla="*/ 43007 w 121319"/>
                <a:gd name="connsiteY9" fmla="*/ 39637 h 115381"/>
                <a:gd name="connsiteX10" fmla="*/ 50550 w 12131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319" h="115381">
                  <a:moveTo>
                    <a:pt x="60660" y="0"/>
                  </a:moveTo>
                  <a:lnTo>
                    <a:pt x="78312" y="39637"/>
                  </a:lnTo>
                  <a:lnTo>
                    <a:pt x="121319" y="44131"/>
                  </a:lnTo>
                  <a:lnTo>
                    <a:pt x="89224" y="73177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108" y="115382"/>
                  </a:lnTo>
                  <a:lnTo>
                    <a:pt x="32095" y="73177"/>
                  </a:lnTo>
                  <a:lnTo>
                    <a:pt x="0" y="44131"/>
                  </a:lnTo>
                  <a:lnTo>
                    <a:pt x="43007" y="3963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9" name="Forme libre : forme 124">
              <a:extLst>
                <a:ext uri="{FF2B5EF4-FFF2-40B4-BE49-F238E27FC236}">
                  <a16:creationId xmlns:a16="http://schemas.microsoft.com/office/drawing/2014/main" id="{6060BFDF-D481-4102-B8D3-0AEF5B3ACC6F}"/>
                </a:ext>
              </a:extLst>
            </p:cNvPr>
            <p:cNvSpPr/>
            <p:nvPr/>
          </p:nvSpPr>
          <p:spPr>
            <a:xfrm>
              <a:off x="5878340" y="442231"/>
              <a:ext cx="16047" cy="64350"/>
            </a:xfrm>
            <a:custGeom>
              <a:avLst/>
              <a:gdLst>
                <a:gd name="connsiteX0" fmla="*/ 0 w 16047"/>
                <a:gd name="connsiteY0" fmla="*/ 0 h 64350"/>
                <a:gd name="connsiteX1" fmla="*/ 0 w 16047"/>
                <a:gd name="connsiteY1" fmla="*/ 64351 h 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7" h="64350">
                  <a:moveTo>
                    <a:pt x="0" y="0"/>
                  </a:moveTo>
                  <a:lnTo>
                    <a:pt x="0" y="64351"/>
                  </a:lnTo>
                </a:path>
              </a:pathLst>
            </a:custGeom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Forme libre : forme 125">
              <a:extLst>
                <a:ext uri="{FF2B5EF4-FFF2-40B4-BE49-F238E27FC236}">
                  <a16:creationId xmlns:a16="http://schemas.microsoft.com/office/drawing/2014/main" id="{494B6F50-742D-43EC-B2E4-2D529E83B51B}"/>
                </a:ext>
              </a:extLst>
            </p:cNvPr>
            <p:cNvSpPr/>
            <p:nvPr/>
          </p:nvSpPr>
          <p:spPr>
            <a:xfrm>
              <a:off x="5682240" y="528406"/>
              <a:ext cx="45574" cy="45414"/>
            </a:xfrm>
            <a:custGeom>
              <a:avLst/>
              <a:gdLst>
                <a:gd name="connsiteX0" fmla="*/ 0 w 45574"/>
                <a:gd name="connsiteY0" fmla="*/ 0 h 45414"/>
                <a:gd name="connsiteX1" fmla="*/ 45575 w 45574"/>
                <a:gd name="connsiteY1" fmla="*/ 45414 h 4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74" h="45414">
                  <a:moveTo>
                    <a:pt x="0" y="0"/>
                  </a:moveTo>
                  <a:lnTo>
                    <a:pt x="45575" y="45414"/>
                  </a:lnTo>
                </a:path>
              </a:pathLst>
            </a:custGeom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Forme libre : forme 126">
              <a:extLst>
                <a:ext uri="{FF2B5EF4-FFF2-40B4-BE49-F238E27FC236}">
                  <a16:creationId xmlns:a16="http://schemas.microsoft.com/office/drawing/2014/main" id="{0F54F99C-9FA4-43B2-8B96-8EA9C61EDE99}"/>
                </a:ext>
              </a:extLst>
            </p:cNvPr>
            <p:cNvSpPr/>
            <p:nvPr/>
          </p:nvSpPr>
          <p:spPr>
            <a:xfrm>
              <a:off x="5817681" y="309197"/>
              <a:ext cx="121479" cy="115381"/>
            </a:xfrm>
            <a:custGeom>
              <a:avLst/>
              <a:gdLst>
                <a:gd name="connsiteX0" fmla="*/ 60660 w 121479"/>
                <a:gd name="connsiteY0" fmla="*/ 0 h 115381"/>
                <a:gd name="connsiteX1" fmla="*/ 78312 w 121479"/>
                <a:gd name="connsiteY1" fmla="*/ 39477 h 115381"/>
                <a:gd name="connsiteX2" fmla="*/ 121480 w 121479"/>
                <a:gd name="connsiteY2" fmla="*/ 44131 h 115381"/>
                <a:gd name="connsiteX3" fmla="*/ 89224 w 121479"/>
                <a:gd name="connsiteY3" fmla="*/ 73016 h 115381"/>
                <a:gd name="connsiteX4" fmla="*/ 98211 w 121479"/>
                <a:gd name="connsiteY4" fmla="*/ 115382 h 115381"/>
                <a:gd name="connsiteX5" fmla="*/ 60660 w 121479"/>
                <a:gd name="connsiteY5" fmla="*/ 93878 h 115381"/>
                <a:gd name="connsiteX6" fmla="*/ 23269 w 121479"/>
                <a:gd name="connsiteY6" fmla="*/ 115382 h 115381"/>
                <a:gd name="connsiteX7" fmla="*/ 32095 w 121479"/>
                <a:gd name="connsiteY7" fmla="*/ 73016 h 115381"/>
                <a:gd name="connsiteX8" fmla="*/ 0 w 121479"/>
                <a:gd name="connsiteY8" fmla="*/ 44131 h 115381"/>
                <a:gd name="connsiteX9" fmla="*/ 43168 w 121479"/>
                <a:gd name="connsiteY9" fmla="*/ 39477 h 115381"/>
                <a:gd name="connsiteX10" fmla="*/ 50550 w 12147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479" h="115381">
                  <a:moveTo>
                    <a:pt x="60660" y="0"/>
                  </a:moveTo>
                  <a:lnTo>
                    <a:pt x="78312" y="39477"/>
                  </a:lnTo>
                  <a:lnTo>
                    <a:pt x="121480" y="44131"/>
                  </a:lnTo>
                  <a:lnTo>
                    <a:pt x="89224" y="73016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269" y="115382"/>
                  </a:lnTo>
                  <a:lnTo>
                    <a:pt x="32095" y="73016"/>
                  </a:lnTo>
                  <a:lnTo>
                    <a:pt x="0" y="44131"/>
                  </a:lnTo>
                  <a:lnTo>
                    <a:pt x="43168" y="3947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Forme libre : forme 127">
              <a:extLst>
                <a:ext uri="{FF2B5EF4-FFF2-40B4-BE49-F238E27FC236}">
                  <a16:creationId xmlns:a16="http://schemas.microsoft.com/office/drawing/2014/main" id="{ABFB3513-4869-4B2A-87E4-CA94B833DEB3}"/>
                </a:ext>
              </a:extLst>
            </p:cNvPr>
            <p:cNvSpPr/>
            <p:nvPr/>
          </p:nvSpPr>
          <p:spPr>
            <a:xfrm>
              <a:off x="5878340" y="442231"/>
              <a:ext cx="16047" cy="64350"/>
            </a:xfrm>
            <a:custGeom>
              <a:avLst/>
              <a:gdLst>
                <a:gd name="connsiteX0" fmla="*/ 0 w 16047"/>
                <a:gd name="connsiteY0" fmla="*/ 0 h 64350"/>
                <a:gd name="connsiteX1" fmla="*/ 0 w 16047"/>
                <a:gd name="connsiteY1" fmla="*/ 64351 h 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7" h="64350">
                  <a:moveTo>
                    <a:pt x="0" y="0"/>
                  </a:moveTo>
                  <a:lnTo>
                    <a:pt x="0" y="64351"/>
                  </a:lnTo>
                </a:path>
              </a:pathLst>
            </a:custGeom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Forme libre : forme 128">
              <a:extLst>
                <a:ext uri="{FF2B5EF4-FFF2-40B4-BE49-F238E27FC236}">
                  <a16:creationId xmlns:a16="http://schemas.microsoft.com/office/drawing/2014/main" id="{635DCCD2-48A0-4C4C-B9A6-F65961926C3E}"/>
                </a:ext>
              </a:extLst>
            </p:cNvPr>
            <p:cNvSpPr/>
            <p:nvPr/>
          </p:nvSpPr>
          <p:spPr>
            <a:xfrm>
              <a:off x="6032396" y="519901"/>
              <a:ext cx="45574" cy="45574"/>
            </a:xfrm>
            <a:custGeom>
              <a:avLst/>
              <a:gdLst>
                <a:gd name="connsiteX0" fmla="*/ 45575 w 45574"/>
                <a:gd name="connsiteY0" fmla="*/ 0 h 45574"/>
                <a:gd name="connsiteX1" fmla="*/ 0 w 45574"/>
                <a:gd name="connsiteY1" fmla="*/ 45575 h 4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74" h="45574">
                  <a:moveTo>
                    <a:pt x="45575" y="0"/>
                  </a:moveTo>
                  <a:lnTo>
                    <a:pt x="0" y="45575"/>
                  </a:lnTo>
                </a:path>
              </a:pathLst>
            </a:custGeom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252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080" y="-6448"/>
            <a:ext cx="6742760" cy="2139881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-4520" y="0"/>
            <a:ext cx="2880000" cy="6858000"/>
          </a:xfrm>
          <a:custGeom>
            <a:avLst/>
            <a:gdLst/>
            <a:ahLst/>
            <a:cxnLst/>
            <a:rect l="l" t="t" r="r" b="b"/>
            <a:pathLst>
              <a:path w="1988196" h="2884029">
                <a:moveTo>
                  <a:pt x="0" y="0"/>
                </a:moveTo>
                <a:lnTo>
                  <a:pt x="1988196" y="0"/>
                </a:lnTo>
                <a:lnTo>
                  <a:pt x="1988196" y="2884029"/>
                </a:lnTo>
                <a:lnTo>
                  <a:pt x="0" y="2884029"/>
                </a:lnTo>
                <a:close/>
              </a:path>
            </a:pathLst>
          </a:custGeom>
          <a:solidFill>
            <a:schemeClr val="tx2"/>
          </a:solidFill>
        </p:spPr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13225" y="2848065"/>
            <a:ext cx="8563139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Pour répondre à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l’attente d’autonomie et d’immédiateté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nos clients, dès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premier contact et tout au long de la relation, valorisez nos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solutions de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banque automatique et à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istance 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Partagez et faites goûter vos recettes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à vos clients par exemple </a:t>
            </a: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Lors d’une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demande à l’accueil</a:t>
            </a: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la fin d’un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entretien de vente</a:t>
            </a: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Lors d’un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échange téléphonique</a:t>
            </a: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Pour être comme un poisson dans l’eau :</a:t>
            </a: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Apprivoisez au préalable tous les ustensiles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n’hésitez pas à maintenir à jour vos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connaissances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(tout cela change si vite !)</a:t>
            </a: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Appuyez vous sur votre brigade et vos collègues promoteurs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pour échanger sur les bonnes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pratiques</a:t>
            </a: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Une astuce : vous pouvez découvrir cela au travers de vos propres applications DEI, </a:t>
            </a:r>
            <a:r>
              <a:rPr kumimoji="0" lang="fr-FR" alt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Banxo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…</a:t>
            </a: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Espace réservé du texte 1"/>
          <p:cNvSpPr txBox="1">
            <a:spLocks/>
          </p:cNvSpPr>
          <p:nvPr/>
        </p:nvSpPr>
        <p:spPr>
          <a:xfrm>
            <a:off x="3223050" y="1460585"/>
            <a:ext cx="7598922" cy="420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none" spc="150" normalizeH="0" baseline="0" noProof="0" dirty="0">
                <a:ln>
                  <a:noFill/>
                </a:ln>
                <a:solidFill>
                  <a:srgbClr val="FCBE04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J’EN AI L’EAU À LA </a:t>
            </a:r>
            <a:r>
              <a:rPr kumimoji="0" lang="fr-FR" sz="1400" b="1" i="0" u="none" strike="noStrike" kern="1200" cap="none" spc="150" normalizeH="0" baseline="0" noProof="0" dirty="0" smtClean="0">
                <a:ln>
                  <a:noFill/>
                </a:ln>
                <a:solidFill>
                  <a:srgbClr val="FCBE04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BOUCHE</a:t>
            </a:r>
            <a:endParaRPr kumimoji="0" lang="fr-FR" sz="1400" b="1" i="0" u="none" strike="noStrike" kern="1200" cap="none" spc="150" normalizeH="0" baseline="0" noProof="0" dirty="0">
              <a:ln>
                <a:noFill/>
              </a:ln>
              <a:solidFill>
                <a:srgbClr val="FCBE04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85" name="Espace réservé du texte 8"/>
          <p:cNvSpPr txBox="1">
            <a:spLocks/>
          </p:cNvSpPr>
          <p:nvPr/>
        </p:nvSpPr>
        <p:spPr>
          <a:xfrm>
            <a:off x="2701538" y="345235"/>
            <a:ext cx="442593" cy="3790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defRPr sz="8000" spc="-150">
                <a:solidFill>
                  <a:schemeClr val="tx1">
                    <a:lumMod val="60000"/>
                    <a:lumOff val="40000"/>
                    <a:alpha val="27843"/>
                  </a:schemeClr>
                </a:solidFill>
                <a:latin typeface="DejaVu Sans Light" panose="020B0203030804020204" pitchFamily="34" charset="0"/>
                <a:ea typeface="DejaVu Sans Light" panose="020B0203030804020204" pitchFamily="34" charset="0"/>
                <a:cs typeface="DejaVu Sans Light" panose="020B0203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E04"/>
                </a:solidFill>
                <a:effectLst/>
                <a:uLnTx/>
                <a:uFillTx/>
                <a:latin typeface="Raleway" panose="020B0503030101060003" pitchFamily="34" charset="0"/>
                <a:ea typeface="DejaVu Sans" panose="020B0603030804020204" pitchFamily="34" charset="0"/>
                <a:cs typeface="Arial" panose="020B0604020202020204" pitchFamily="34" charset="0"/>
                <a:sym typeface="Arial"/>
              </a:rPr>
              <a:t>02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CBE04"/>
              </a:solidFill>
              <a:effectLst/>
              <a:uLnTx/>
              <a:uFillTx/>
              <a:latin typeface="Raleway" panose="020B0503030101060003" pitchFamily="34" charset="0"/>
              <a:ea typeface="DejaVu Sans" panose="020B0603030804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9" name="TextBox 11"/>
          <p:cNvSpPr txBox="1"/>
          <p:nvPr/>
        </p:nvSpPr>
        <p:spPr>
          <a:xfrm>
            <a:off x="10744850" y="391259"/>
            <a:ext cx="1092820" cy="28700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 panose="020B0503030101060003" pitchFamily="34" charset="0"/>
                <a:cs typeface="Arial" panose="020B0604020202020204" pitchFamily="34" charset="0"/>
              </a:rPr>
              <a:t>9</a:t>
            </a:r>
          </a:p>
        </p:txBody>
      </p:sp>
      <p:grpSp>
        <p:nvGrpSpPr>
          <p:cNvPr id="72" name="Groupe 71"/>
          <p:cNvGrpSpPr/>
          <p:nvPr/>
        </p:nvGrpSpPr>
        <p:grpSpPr>
          <a:xfrm>
            <a:off x="514470" y="345235"/>
            <a:ext cx="1708856" cy="1748053"/>
            <a:chOff x="2798763" y="1109745"/>
            <a:chExt cx="723895" cy="685851"/>
          </a:xfrm>
        </p:grpSpPr>
        <p:sp>
          <p:nvSpPr>
            <p:cNvPr id="73" name="Line 5"/>
            <p:cNvSpPr>
              <a:spLocks noChangeShapeType="1"/>
            </p:cNvSpPr>
            <p:nvPr/>
          </p:nvSpPr>
          <p:spPr bwMode="auto">
            <a:xfrm flipH="1">
              <a:off x="3463921" y="1173250"/>
              <a:ext cx="49212" cy="3334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74" name="Line 6"/>
            <p:cNvSpPr>
              <a:spLocks noChangeShapeType="1"/>
            </p:cNvSpPr>
            <p:nvPr/>
          </p:nvSpPr>
          <p:spPr bwMode="auto">
            <a:xfrm flipH="1">
              <a:off x="3413122" y="1109745"/>
              <a:ext cx="25400" cy="42866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75" name="Line 7"/>
            <p:cNvSpPr>
              <a:spLocks noChangeShapeType="1"/>
            </p:cNvSpPr>
            <p:nvPr/>
          </p:nvSpPr>
          <p:spPr bwMode="auto">
            <a:xfrm flipH="1">
              <a:off x="3489321" y="1274857"/>
              <a:ext cx="33337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76" name="Freeform 8"/>
            <p:cNvSpPr>
              <a:spLocks/>
            </p:cNvSpPr>
            <p:nvPr/>
          </p:nvSpPr>
          <p:spPr bwMode="auto">
            <a:xfrm>
              <a:off x="2882896" y="1449495"/>
              <a:ext cx="336549" cy="346101"/>
            </a:xfrm>
            <a:custGeom>
              <a:avLst/>
              <a:gdLst>
                <a:gd name="T0" fmla="*/ 80 w 80"/>
                <a:gd name="T1" fmla="*/ 56 h 81"/>
                <a:gd name="T2" fmla="*/ 71 w 80"/>
                <a:gd name="T3" fmla="*/ 75 h 81"/>
                <a:gd name="T4" fmla="*/ 61 w 80"/>
                <a:gd name="T5" fmla="*/ 79 h 81"/>
                <a:gd name="T6" fmla="*/ 5 w 80"/>
                <a:gd name="T7" fmla="*/ 53 h 81"/>
                <a:gd name="T8" fmla="*/ 2 w 80"/>
                <a:gd name="T9" fmla="*/ 44 h 81"/>
                <a:gd name="T10" fmla="*/ 22 w 80"/>
                <a:gd name="T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81">
                  <a:moveTo>
                    <a:pt x="80" y="56"/>
                  </a:moveTo>
                  <a:cubicBezTo>
                    <a:pt x="71" y="75"/>
                    <a:pt x="71" y="75"/>
                    <a:pt x="71" y="75"/>
                  </a:cubicBezTo>
                  <a:cubicBezTo>
                    <a:pt x="69" y="79"/>
                    <a:pt x="65" y="81"/>
                    <a:pt x="61" y="79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2" y="52"/>
                    <a:pt x="0" y="47"/>
                    <a:pt x="2" y="44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77" name="Freeform 9"/>
            <p:cNvSpPr>
              <a:spLocks/>
            </p:cNvSpPr>
            <p:nvPr/>
          </p:nvSpPr>
          <p:spPr bwMode="auto">
            <a:xfrm>
              <a:off x="3021010" y="1112920"/>
              <a:ext cx="392112" cy="541378"/>
            </a:xfrm>
            <a:custGeom>
              <a:avLst/>
              <a:gdLst>
                <a:gd name="T0" fmla="*/ 0 w 93"/>
                <a:gd name="T1" fmla="*/ 55 h 127"/>
                <a:gd name="T2" fmla="*/ 23 w 93"/>
                <a:gd name="T3" fmla="*/ 5 h 127"/>
                <a:gd name="T4" fmla="*/ 32 w 93"/>
                <a:gd name="T5" fmla="*/ 2 h 127"/>
                <a:gd name="T6" fmla="*/ 88 w 93"/>
                <a:gd name="T7" fmla="*/ 27 h 127"/>
                <a:gd name="T8" fmla="*/ 92 w 93"/>
                <a:gd name="T9" fmla="*/ 37 h 127"/>
                <a:gd name="T10" fmla="*/ 50 w 93"/>
                <a:gd name="T11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27">
                  <a:moveTo>
                    <a:pt x="0" y="55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24" y="2"/>
                    <a:pt x="29" y="0"/>
                    <a:pt x="32" y="2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92" y="29"/>
                    <a:pt x="93" y="33"/>
                    <a:pt x="92" y="37"/>
                  </a:cubicBezTo>
                  <a:cubicBezTo>
                    <a:pt x="50" y="127"/>
                    <a:pt x="50" y="127"/>
                    <a:pt x="50" y="127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78" name="Line 10"/>
            <p:cNvSpPr>
              <a:spLocks noChangeShapeType="1"/>
            </p:cNvSpPr>
            <p:nvPr/>
          </p:nvSpPr>
          <p:spPr bwMode="auto">
            <a:xfrm>
              <a:off x="3244848" y="1193888"/>
              <a:ext cx="41275" cy="22227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79" name="Line 11"/>
            <p:cNvSpPr>
              <a:spLocks noChangeShapeType="1"/>
            </p:cNvSpPr>
            <p:nvPr/>
          </p:nvSpPr>
          <p:spPr bwMode="auto">
            <a:xfrm flipH="1" flipV="1">
              <a:off x="3211511" y="1181187"/>
              <a:ext cx="12700" cy="4763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80" name="Line 12"/>
            <p:cNvSpPr>
              <a:spLocks noChangeShapeType="1"/>
            </p:cNvSpPr>
            <p:nvPr/>
          </p:nvSpPr>
          <p:spPr bwMode="auto">
            <a:xfrm>
              <a:off x="3105148" y="1160549"/>
              <a:ext cx="257174" cy="119072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81" name="Line 13"/>
            <p:cNvSpPr>
              <a:spLocks noChangeShapeType="1"/>
            </p:cNvSpPr>
            <p:nvPr/>
          </p:nvSpPr>
          <p:spPr bwMode="auto">
            <a:xfrm flipH="1" flipV="1">
              <a:off x="2949573" y="1595558"/>
              <a:ext cx="252412" cy="119072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82" name="Freeform 14"/>
            <p:cNvSpPr>
              <a:spLocks/>
            </p:cNvSpPr>
            <p:nvPr/>
          </p:nvSpPr>
          <p:spPr bwMode="auto">
            <a:xfrm>
              <a:off x="3008311" y="1659060"/>
              <a:ext cx="55562" cy="55567"/>
            </a:xfrm>
            <a:custGeom>
              <a:avLst/>
              <a:gdLst>
                <a:gd name="T0" fmla="*/ 12 w 13"/>
                <a:gd name="T1" fmla="*/ 9 h 13"/>
                <a:gd name="T2" fmla="*/ 4 w 13"/>
                <a:gd name="T3" fmla="*/ 12 h 13"/>
                <a:gd name="T4" fmla="*/ 2 w 13"/>
                <a:gd name="T5" fmla="*/ 4 h 13"/>
                <a:gd name="T6" fmla="*/ 9 w 13"/>
                <a:gd name="T7" fmla="*/ 1 h 13"/>
                <a:gd name="T8" fmla="*/ 12 w 13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2" y="9"/>
                  </a:moveTo>
                  <a:cubicBezTo>
                    <a:pt x="11" y="12"/>
                    <a:pt x="7" y="13"/>
                    <a:pt x="4" y="12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12" y="3"/>
                    <a:pt x="13" y="6"/>
                    <a:pt x="12" y="9"/>
                  </a:cubicBez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83" name="Line 15"/>
            <p:cNvSpPr>
              <a:spLocks noChangeShapeType="1"/>
            </p:cNvSpPr>
            <p:nvPr/>
          </p:nvSpPr>
          <p:spPr bwMode="auto">
            <a:xfrm flipH="1">
              <a:off x="2987675" y="1352650"/>
              <a:ext cx="307976" cy="161937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84" name="Line 16"/>
            <p:cNvSpPr>
              <a:spLocks noChangeShapeType="1"/>
            </p:cNvSpPr>
            <p:nvPr/>
          </p:nvSpPr>
          <p:spPr bwMode="auto">
            <a:xfrm flipH="1">
              <a:off x="3051175" y="1476483"/>
              <a:ext cx="109537" cy="53979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85" name="Line 17"/>
            <p:cNvSpPr>
              <a:spLocks noChangeShapeType="1"/>
            </p:cNvSpPr>
            <p:nvPr/>
          </p:nvSpPr>
          <p:spPr bwMode="auto">
            <a:xfrm flipH="1">
              <a:off x="3201986" y="1433618"/>
              <a:ext cx="33337" cy="15876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86" name="Freeform 18"/>
            <p:cNvSpPr>
              <a:spLocks/>
            </p:cNvSpPr>
            <p:nvPr/>
          </p:nvSpPr>
          <p:spPr bwMode="auto">
            <a:xfrm>
              <a:off x="2840037" y="1339948"/>
              <a:ext cx="277812" cy="212741"/>
            </a:xfrm>
            <a:custGeom>
              <a:avLst/>
              <a:gdLst>
                <a:gd name="T0" fmla="*/ 0 w 66"/>
                <a:gd name="T1" fmla="*/ 50 h 50"/>
                <a:gd name="T2" fmla="*/ 16 w 66"/>
                <a:gd name="T3" fmla="*/ 13 h 50"/>
                <a:gd name="T4" fmla="*/ 40 w 66"/>
                <a:gd name="T5" fmla="*/ 0 h 50"/>
                <a:gd name="T6" fmla="*/ 66 w 66"/>
                <a:gd name="T7" fmla="*/ 15 h 50"/>
                <a:gd name="T8" fmla="*/ 30 w 66"/>
                <a:gd name="T9" fmla="*/ 1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0">
                  <a:moveTo>
                    <a:pt x="0" y="50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57" y="32"/>
                    <a:pt x="30" y="19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87" name="Line 19"/>
            <p:cNvSpPr>
              <a:spLocks noChangeShapeType="1"/>
            </p:cNvSpPr>
            <p:nvPr/>
          </p:nvSpPr>
          <p:spPr bwMode="auto">
            <a:xfrm flipH="1">
              <a:off x="2801937" y="1517760"/>
              <a:ext cx="50800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  <p:sp>
          <p:nvSpPr>
            <p:cNvPr id="88" name="Line 20"/>
            <p:cNvSpPr>
              <a:spLocks noChangeShapeType="1"/>
            </p:cNvSpPr>
            <p:nvPr/>
          </p:nvSpPr>
          <p:spPr bwMode="auto">
            <a:xfrm flipH="1" flipV="1">
              <a:off x="2798763" y="1706563"/>
              <a:ext cx="122237" cy="317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endParaRPr>
            </a:p>
          </p:txBody>
        </p:sp>
      </p:grpSp>
      <p:sp>
        <p:nvSpPr>
          <p:cNvPr id="90" name="Rectangle 89"/>
          <p:cNvSpPr/>
          <p:nvPr/>
        </p:nvSpPr>
        <p:spPr>
          <a:xfrm>
            <a:off x="130197" y="2848065"/>
            <a:ext cx="26697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250 g de maîtrise des outils de la banque à distance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g de sourire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soupçon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patience</a:t>
            </a: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130196" y="4948056"/>
            <a:ext cx="28416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Automates </a:t>
            </a: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Smartphone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Ordinateur 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Tablette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137616" y="2510822"/>
            <a:ext cx="1359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INGRÉDIENTS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3213225" y="2510822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RÉALISATION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137616" y="4619966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USTENSILES</a:t>
            </a:r>
          </a:p>
        </p:txBody>
      </p:sp>
    </p:spTree>
    <p:extLst>
      <p:ext uri="{BB962C8B-B14F-4D97-AF65-F5344CB8AC3E}">
        <p14:creationId xmlns:p14="http://schemas.microsoft.com/office/powerpoint/2010/main" val="378357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Espace réservé du contenu 2"/>
          <p:cNvSpPr txBox="1">
            <a:spLocks/>
          </p:cNvSpPr>
          <p:nvPr/>
        </p:nvSpPr>
        <p:spPr>
          <a:xfrm>
            <a:off x="8771698" y="940178"/>
            <a:ext cx="3166893" cy="13808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Pour vous </a:t>
            </a:r>
            <a:endParaRPr kumimoji="0" lang="fr-FR" sz="1300" b="1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  <a:hlinkClick r:id="rId2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2"/>
              </a:rPr>
              <a:t>Profiter de toutes les</a:t>
            </a:r>
            <a:b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2"/>
              </a:rPr>
            </a:b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2"/>
              </a:rPr>
              <a:t>fonctionnalités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2"/>
              </a:rPr>
              <a:t>du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2"/>
              </a:rPr>
              <a:t>Selfcare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3"/>
              </a:rPr>
              <a:t>Tout savoir sur Sécur’Pass </a:t>
            </a: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/>
              </a:rPr>
              <a:t>Partager la démonstration de l’application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/>
              </a:rPr>
              <a:t>mobile</a:t>
            </a: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5" name="TextBox 11"/>
          <p:cNvSpPr txBox="1"/>
          <p:nvPr/>
        </p:nvSpPr>
        <p:spPr>
          <a:xfrm>
            <a:off x="10744850" y="396240"/>
            <a:ext cx="1092820" cy="2704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500068" y="4016317"/>
            <a:ext cx="25131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Piloter sa carte (verrouillage/déverrouillage, gestion des plafonds, visualisation du code secret…)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63" name="ZoneTexte 162"/>
          <p:cNvSpPr txBox="1"/>
          <p:nvPr/>
        </p:nvSpPr>
        <p:spPr>
          <a:xfrm>
            <a:off x="5700573" y="1277859"/>
            <a:ext cx="21788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Sécur’Pass pour effectuer des opérations sensibles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64" name="ZoneTexte 163"/>
          <p:cNvSpPr txBox="1"/>
          <p:nvPr/>
        </p:nvSpPr>
        <p:spPr>
          <a:xfrm>
            <a:off x="862734" y="2432901"/>
            <a:ext cx="151503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Accéder à ses documents et ses relevés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65" name="ZoneTexte 164"/>
          <p:cNvSpPr txBox="1"/>
          <p:nvPr/>
        </p:nvSpPr>
        <p:spPr>
          <a:xfrm>
            <a:off x="2316935" y="1188303"/>
            <a:ext cx="20595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Consulter ses comptes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7j/7 24h/24 et effectuer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des virements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66" name="ZoneTexte 165"/>
          <p:cNvSpPr txBox="1"/>
          <p:nvPr/>
        </p:nvSpPr>
        <p:spPr>
          <a:xfrm>
            <a:off x="1267724" y="4099904"/>
            <a:ext cx="218357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Visualiser et gérer ses contrats Assurance Vie, IARD … 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67" name="ZoneTexte 166"/>
          <p:cNvSpPr txBox="1"/>
          <p:nvPr/>
        </p:nvSpPr>
        <p:spPr>
          <a:xfrm>
            <a:off x="6413681" y="2631653"/>
            <a:ext cx="190707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Prendre rendez-vous en ligne, contacter son conseiller … 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66" name="Freeform 3"/>
          <p:cNvSpPr/>
          <p:nvPr/>
        </p:nvSpPr>
        <p:spPr>
          <a:xfrm>
            <a:off x="0" y="6786000"/>
            <a:ext cx="12204000" cy="72000"/>
          </a:xfrm>
          <a:custGeom>
            <a:avLst/>
            <a:gdLst/>
            <a:ahLst/>
            <a:cxnLst/>
            <a:rect l="l" t="t" r="r" b="b"/>
            <a:pathLst>
              <a:path w="1988196" h="2884029">
                <a:moveTo>
                  <a:pt x="0" y="0"/>
                </a:moveTo>
                <a:lnTo>
                  <a:pt x="1988196" y="0"/>
                </a:lnTo>
                <a:lnTo>
                  <a:pt x="1988196" y="2884029"/>
                </a:lnTo>
                <a:lnTo>
                  <a:pt x="0" y="2884029"/>
                </a:lnTo>
                <a:close/>
              </a:path>
            </a:pathLst>
          </a:custGeom>
          <a:solidFill>
            <a:schemeClr val="tx2"/>
          </a:solidFill>
        </p:spPr>
      </p:sp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5"/>
          <a:srcRect b="8093"/>
          <a:stretch/>
        </p:blipFill>
        <p:spPr>
          <a:xfrm>
            <a:off x="10867231" y="6224288"/>
            <a:ext cx="1097375" cy="605137"/>
          </a:xfrm>
          <a:prstGeom prst="rect">
            <a:avLst/>
          </a:prstGeom>
        </p:spPr>
      </p:pic>
      <p:grpSp>
        <p:nvGrpSpPr>
          <p:cNvPr id="38" name="Groupe 37"/>
          <p:cNvGrpSpPr/>
          <p:nvPr/>
        </p:nvGrpSpPr>
        <p:grpSpPr>
          <a:xfrm>
            <a:off x="241250" y="5823001"/>
            <a:ext cx="11709501" cy="679404"/>
            <a:chOff x="252000" y="5470663"/>
            <a:chExt cx="8640000" cy="486726"/>
          </a:xfrm>
        </p:grpSpPr>
        <p:cxnSp>
          <p:nvCxnSpPr>
            <p:cNvPr id="41" name="Connecteur droit 40"/>
            <p:cNvCxnSpPr/>
            <p:nvPr/>
          </p:nvCxnSpPr>
          <p:spPr>
            <a:xfrm flipV="1">
              <a:off x="252000" y="5470663"/>
              <a:ext cx="8640000" cy="2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 flipV="1">
              <a:off x="252000" y="5714026"/>
              <a:ext cx="8640000" cy="1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 flipV="1">
              <a:off x="252000" y="5957388"/>
              <a:ext cx="7754843" cy="1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ZoneTexte 43"/>
          <p:cNvSpPr txBox="1"/>
          <p:nvPr/>
        </p:nvSpPr>
        <p:spPr>
          <a:xfrm>
            <a:off x="137616" y="5270623"/>
            <a:ext cx="3010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MA SIGNATURE RELATIONNELLE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137616" y="219424"/>
            <a:ext cx="1872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SECRETS DE CHEFS</a:t>
            </a:r>
          </a:p>
        </p:txBody>
      </p:sp>
      <p:sp>
        <p:nvSpPr>
          <p:cNvPr id="4" name="Rectangle 3"/>
          <p:cNvSpPr/>
          <p:nvPr/>
        </p:nvSpPr>
        <p:spPr>
          <a:xfrm>
            <a:off x="8771698" y="2443290"/>
            <a:ext cx="3179053" cy="11720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Pour vos clients </a:t>
            </a:r>
            <a:endParaRPr kumimoji="0" lang="fr-FR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  <a:hlinkClick r:id="rId6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6"/>
              </a:rPr>
              <a:t>Appréhender la banque à distance</a:t>
            </a:r>
            <a:b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6"/>
              </a:rPr>
            </a:b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6"/>
              </a:rPr>
              <a:t>pas à pas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7"/>
              </a:rPr>
              <a:t>Espace personnel – Au quotidien vos tutoriels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pSp>
        <p:nvGrpSpPr>
          <p:cNvPr id="59" name="Graphique 1750">
            <a:extLst>
              <a:ext uri="{FF2B5EF4-FFF2-40B4-BE49-F238E27FC236}">
                <a16:creationId xmlns:a16="http://schemas.microsoft.com/office/drawing/2014/main" id="{E45649ED-F024-45B3-8874-63D0BAD3EF53}"/>
              </a:ext>
            </a:extLst>
          </p:cNvPr>
          <p:cNvGrpSpPr/>
          <p:nvPr/>
        </p:nvGrpSpPr>
        <p:grpSpPr>
          <a:xfrm>
            <a:off x="3148132" y="2084990"/>
            <a:ext cx="1511267" cy="1964348"/>
            <a:chOff x="1271587" y="600074"/>
            <a:chExt cx="290386" cy="377445"/>
          </a:xfrm>
          <a:noFill/>
        </p:grpSpPr>
        <p:grpSp>
          <p:nvGrpSpPr>
            <p:cNvPr id="60" name="Graphique 1750">
              <a:extLst>
                <a:ext uri="{FF2B5EF4-FFF2-40B4-BE49-F238E27FC236}">
                  <a16:creationId xmlns:a16="http://schemas.microsoft.com/office/drawing/2014/main" id="{E45649ED-F024-45B3-8874-63D0BAD3EF53}"/>
                </a:ext>
              </a:extLst>
            </p:cNvPr>
            <p:cNvGrpSpPr/>
            <p:nvPr/>
          </p:nvGrpSpPr>
          <p:grpSpPr>
            <a:xfrm>
              <a:off x="1271587" y="600074"/>
              <a:ext cx="290386" cy="377445"/>
              <a:chOff x="1271587" y="600074"/>
              <a:chExt cx="290386" cy="377445"/>
            </a:xfrm>
            <a:grpFill/>
          </p:grpSpPr>
          <p:sp>
            <p:nvSpPr>
              <p:cNvPr id="67" name="Forme libre : forme 22">
                <a:extLst>
                  <a:ext uri="{FF2B5EF4-FFF2-40B4-BE49-F238E27FC236}">
                    <a16:creationId xmlns:a16="http://schemas.microsoft.com/office/drawing/2014/main" id="{BAD6EB53-6765-42A8-9A60-73123E0DBCDF}"/>
                  </a:ext>
                </a:extLst>
              </p:cNvPr>
              <p:cNvSpPr/>
              <p:nvPr/>
            </p:nvSpPr>
            <p:spPr>
              <a:xfrm>
                <a:off x="1373885" y="798955"/>
                <a:ext cx="188088" cy="178563"/>
              </a:xfrm>
              <a:custGeom>
                <a:avLst/>
                <a:gdLst>
                  <a:gd name="connsiteX0" fmla="*/ 0 w 188088"/>
                  <a:gd name="connsiteY0" fmla="*/ 120015 h 178563"/>
                  <a:gd name="connsiteX1" fmla="*/ 20003 w 188088"/>
                  <a:gd name="connsiteY1" fmla="*/ 168021 h 178563"/>
                  <a:gd name="connsiteX2" fmla="*/ 42386 w 188088"/>
                  <a:gd name="connsiteY2" fmla="*/ 177260 h 178563"/>
                  <a:gd name="connsiteX3" fmla="*/ 177546 w 188088"/>
                  <a:gd name="connsiteY3" fmla="*/ 121063 h 178563"/>
                  <a:gd name="connsiteX4" fmla="*/ 186785 w 188088"/>
                  <a:gd name="connsiteY4" fmla="*/ 98679 h 178563"/>
                  <a:gd name="connsiteX5" fmla="*/ 146876 w 188088"/>
                  <a:gd name="connsiteY5" fmla="*/ 0 h 178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088" h="178563">
                    <a:moveTo>
                      <a:pt x="0" y="120015"/>
                    </a:moveTo>
                    <a:lnTo>
                      <a:pt x="20003" y="168021"/>
                    </a:lnTo>
                    <a:cubicBezTo>
                      <a:pt x="23622" y="176689"/>
                      <a:pt x="33719" y="180880"/>
                      <a:pt x="42386" y="177260"/>
                    </a:cubicBezTo>
                    <a:lnTo>
                      <a:pt x="177546" y="121063"/>
                    </a:lnTo>
                    <a:cubicBezTo>
                      <a:pt x="186214" y="117443"/>
                      <a:pt x="190405" y="107347"/>
                      <a:pt x="186785" y="98679"/>
                    </a:cubicBezTo>
                    <a:lnTo>
                      <a:pt x="146876" y="0"/>
                    </a:lnTo>
                  </a:path>
                </a:pathLst>
              </a:custGeom>
              <a:grpFill/>
              <a:ln w="5608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orme libre : forme 23">
                <a:extLst>
                  <a:ext uri="{FF2B5EF4-FFF2-40B4-BE49-F238E27FC236}">
                    <a16:creationId xmlns:a16="http://schemas.microsoft.com/office/drawing/2014/main" id="{5E15761E-57B7-4C2E-ABD3-A59BCCF27410}"/>
                  </a:ext>
                </a:extLst>
              </p:cNvPr>
              <p:cNvSpPr/>
              <p:nvPr/>
            </p:nvSpPr>
            <p:spPr>
              <a:xfrm>
                <a:off x="1274379" y="602866"/>
                <a:ext cx="186945" cy="298292"/>
              </a:xfrm>
              <a:custGeom>
                <a:avLst/>
                <a:gdLst>
                  <a:gd name="connsiteX0" fmla="*/ 186945 w 186945"/>
                  <a:gd name="connsiteY0" fmla="*/ 53500 h 298292"/>
                  <a:gd name="connsiteX1" fmla="*/ 168086 w 186945"/>
                  <a:gd name="connsiteY1" fmla="*/ 10542 h 298292"/>
                  <a:gd name="connsiteX2" fmla="*/ 145702 w 186945"/>
                  <a:gd name="connsiteY2" fmla="*/ 1303 h 298292"/>
                  <a:gd name="connsiteX3" fmla="*/ 10542 w 186945"/>
                  <a:gd name="connsiteY3" fmla="*/ 57500 h 298292"/>
                  <a:gd name="connsiteX4" fmla="*/ 1303 w 186945"/>
                  <a:gd name="connsiteY4" fmla="*/ 79884 h 298292"/>
                  <a:gd name="connsiteX5" fmla="*/ 92076 w 186945"/>
                  <a:gd name="connsiteY5" fmla="*/ 298292 h 29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6945" h="298292">
                    <a:moveTo>
                      <a:pt x="186945" y="53500"/>
                    </a:moveTo>
                    <a:lnTo>
                      <a:pt x="168086" y="10542"/>
                    </a:lnTo>
                    <a:cubicBezTo>
                      <a:pt x="164466" y="1874"/>
                      <a:pt x="154370" y="-2317"/>
                      <a:pt x="145702" y="1303"/>
                    </a:cubicBezTo>
                    <a:lnTo>
                      <a:pt x="10542" y="57500"/>
                    </a:lnTo>
                    <a:cubicBezTo>
                      <a:pt x="1874" y="61120"/>
                      <a:pt x="-2317" y="71216"/>
                      <a:pt x="1303" y="79884"/>
                    </a:cubicBezTo>
                    <a:lnTo>
                      <a:pt x="92076" y="298292"/>
                    </a:lnTo>
                  </a:path>
                </a:pathLst>
              </a:custGeom>
              <a:grpFill/>
              <a:ln w="5608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Forme libre : forme 24">
                <a:extLst>
                  <a:ext uri="{FF2B5EF4-FFF2-40B4-BE49-F238E27FC236}">
                    <a16:creationId xmlns:a16="http://schemas.microsoft.com/office/drawing/2014/main" id="{5B51876A-9E58-4F64-AF39-D406734272EC}"/>
                  </a:ext>
                </a:extLst>
              </p:cNvPr>
              <p:cNvSpPr/>
              <p:nvPr/>
            </p:nvSpPr>
            <p:spPr>
              <a:xfrm>
                <a:off x="1343500" y="644651"/>
                <a:ext cx="26384" cy="10953"/>
              </a:xfrm>
              <a:custGeom>
                <a:avLst/>
                <a:gdLst>
                  <a:gd name="connsiteX0" fmla="*/ 26384 w 26384"/>
                  <a:gd name="connsiteY0" fmla="*/ 0 h 10953"/>
                  <a:gd name="connsiteX1" fmla="*/ 0 w 26384"/>
                  <a:gd name="connsiteY1" fmla="*/ 10954 h 10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384" h="10953">
                    <a:moveTo>
                      <a:pt x="26384" y="0"/>
                    </a:moveTo>
                    <a:lnTo>
                      <a:pt x="0" y="10954"/>
                    </a:lnTo>
                  </a:path>
                </a:pathLst>
              </a:custGeom>
              <a:grpFill/>
              <a:ln w="5608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Forme libre : forme 25">
                <a:extLst>
                  <a:ext uri="{FF2B5EF4-FFF2-40B4-BE49-F238E27FC236}">
                    <a16:creationId xmlns:a16="http://schemas.microsoft.com/office/drawing/2014/main" id="{65B0331A-CD9C-49B4-B813-CD08F6875E34}"/>
                  </a:ext>
                </a:extLst>
              </p:cNvPr>
              <p:cNvSpPr/>
              <p:nvPr/>
            </p:nvSpPr>
            <p:spPr>
              <a:xfrm>
                <a:off x="1381600" y="637602"/>
                <a:ext cx="5905" cy="2476"/>
              </a:xfrm>
              <a:custGeom>
                <a:avLst/>
                <a:gdLst>
                  <a:gd name="connsiteX0" fmla="*/ 0 w 5905"/>
                  <a:gd name="connsiteY0" fmla="*/ 2476 h 2476"/>
                  <a:gd name="connsiteX1" fmla="*/ 5906 w 5905"/>
                  <a:gd name="connsiteY1" fmla="*/ 0 h 2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05" h="2476">
                    <a:moveTo>
                      <a:pt x="0" y="2476"/>
                    </a:moveTo>
                    <a:lnTo>
                      <a:pt x="5906" y="0"/>
                    </a:lnTo>
                  </a:path>
                </a:pathLst>
              </a:custGeom>
              <a:grpFill/>
              <a:ln w="5608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orme libre : forme 26">
                <a:extLst>
                  <a:ext uri="{FF2B5EF4-FFF2-40B4-BE49-F238E27FC236}">
                    <a16:creationId xmlns:a16="http://schemas.microsoft.com/office/drawing/2014/main" id="{C9E04E4E-56DA-4CE1-BD0E-65E28F61E842}"/>
                  </a:ext>
                </a:extLst>
              </p:cNvPr>
              <p:cNvSpPr/>
              <p:nvPr/>
            </p:nvSpPr>
            <p:spPr>
              <a:xfrm>
                <a:off x="1301400" y="628172"/>
                <a:ext cx="146494" cy="60769"/>
              </a:xfrm>
              <a:custGeom>
                <a:avLst/>
                <a:gdLst>
                  <a:gd name="connsiteX0" fmla="*/ 146495 w 146494"/>
                  <a:gd name="connsiteY0" fmla="*/ 0 h 60769"/>
                  <a:gd name="connsiteX1" fmla="*/ 0 w 146494"/>
                  <a:gd name="connsiteY1" fmla="*/ 60770 h 60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6494" h="60769">
                    <a:moveTo>
                      <a:pt x="146495" y="0"/>
                    </a:moveTo>
                    <a:lnTo>
                      <a:pt x="0" y="60770"/>
                    </a:lnTo>
                  </a:path>
                </a:pathLst>
              </a:custGeom>
              <a:grpFill/>
              <a:ln w="5608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Forme libre : forme 27">
                <a:extLst>
                  <a:ext uri="{FF2B5EF4-FFF2-40B4-BE49-F238E27FC236}">
                    <a16:creationId xmlns:a16="http://schemas.microsoft.com/office/drawing/2014/main" id="{FA24662F-F686-4D1C-8F4C-FB848BD8364E}"/>
                  </a:ext>
                </a:extLst>
              </p:cNvPr>
              <p:cNvSpPr/>
              <p:nvPr/>
            </p:nvSpPr>
            <p:spPr>
              <a:xfrm>
                <a:off x="1381791" y="873060"/>
                <a:ext cx="146304" cy="61626"/>
              </a:xfrm>
              <a:custGeom>
                <a:avLst/>
                <a:gdLst>
                  <a:gd name="connsiteX0" fmla="*/ 0 w 146304"/>
                  <a:gd name="connsiteY0" fmla="*/ 61627 h 61626"/>
                  <a:gd name="connsiteX1" fmla="*/ 146304 w 146304"/>
                  <a:gd name="connsiteY1" fmla="*/ 0 h 61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6304" h="61626">
                    <a:moveTo>
                      <a:pt x="0" y="61627"/>
                    </a:moveTo>
                    <a:lnTo>
                      <a:pt x="146304" y="0"/>
                    </a:lnTo>
                  </a:path>
                </a:pathLst>
              </a:custGeom>
              <a:grpFill/>
              <a:ln w="5608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Forme libre : forme 28">
                <a:extLst>
                  <a:ext uri="{FF2B5EF4-FFF2-40B4-BE49-F238E27FC236}">
                    <a16:creationId xmlns:a16="http://schemas.microsoft.com/office/drawing/2014/main" id="{4259CF52-EFAD-4BF0-B48E-D17DA5ED12E9}"/>
                  </a:ext>
                </a:extLst>
              </p:cNvPr>
              <p:cNvSpPr/>
              <p:nvPr/>
            </p:nvSpPr>
            <p:spPr>
              <a:xfrm>
                <a:off x="1461991" y="909065"/>
                <a:ext cx="27813" cy="27813"/>
              </a:xfrm>
              <a:custGeom>
                <a:avLst/>
                <a:gdLst>
                  <a:gd name="connsiteX0" fmla="*/ 27813 w 27813"/>
                  <a:gd name="connsiteY0" fmla="*/ 13907 h 27813"/>
                  <a:gd name="connsiteX1" fmla="*/ 13907 w 27813"/>
                  <a:gd name="connsiteY1" fmla="*/ 27813 h 27813"/>
                  <a:gd name="connsiteX2" fmla="*/ 0 w 27813"/>
                  <a:gd name="connsiteY2" fmla="*/ 13907 h 27813"/>
                  <a:gd name="connsiteX3" fmla="*/ 13907 w 27813"/>
                  <a:gd name="connsiteY3" fmla="*/ 0 h 27813"/>
                  <a:gd name="connsiteX4" fmla="*/ 27813 w 27813"/>
                  <a:gd name="connsiteY4" fmla="*/ 13907 h 27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813" h="27813">
                    <a:moveTo>
                      <a:pt x="27813" y="13907"/>
                    </a:moveTo>
                    <a:cubicBezTo>
                      <a:pt x="27813" y="21587"/>
                      <a:pt x="21587" y="27813"/>
                      <a:pt x="13907" y="27813"/>
                    </a:cubicBezTo>
                    <a:cubicBezTo>
                      <a:pt x="6226" y="27813"/>
                      <a:pt x="0" y="21587"/>
                      <a:pt x="0" y="13907"/>
                    </a:cubicBezTo>
                    <a:cubicBezTo>
                      <a:pt x="0" y="6226"/>
                      <a:pt x="6226" y="0"/>
                      <a:pt x="13907" y="0"/>
                    </a:cubicBezTo>
                    <a:cubicBezTo>
                      <a:pt x="21587" y="0"/>
                      <a:pt x="27813" y="6226"/>
                      <a:pt x="27813" y="13907"/>
                    </a:cubicBezTo>
                    <a:close/>
                  </a:path>
                </a:pathLst>
              </a:custGeom>
              <a:grpFill/>
              <a:ln w="5608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4" name="Graphique 1750">
                <a:extLst>
                  <a:ext uri="{FF2B5EF4-FFF2-40B4-BE49-F238E27FC236}">
                    <a16:creationId xmlns:a16="http://schemas.microsoft.com/office/drawing/2014/main" id="{E45649ED-F024-45B3-8874-63D0BAD3EF53}"/>
                  </a:ext>
                </a:extLst>
              </p:cNvPr>
              <p:cNvGrpSpPr/>
              <p:nvPr/>
            </p:nvGrpSpPr>
            <p:grpSpPr>
              <a:xfrm>
                <a:off x="1337023" y="731233"/>
                <a:ext cx="108489" cy="87439"/>
                <a:chOff x="1337023" y="731233"/>
                <a:chExt cx="108489" cy="87439"/>
              </a:xfrm>
              <a:grpFill/>
            </p:grpSpPr>
            <p:sp>
              <p:nvSpPr>
                <p:cNvPr id="79" name="Forme libre : forme 30">
                  <a:extLst>
                    <a:ext uri="{FF2B5EF4-FFF2-40B4-BE49-F238E27FC236}">
                      <a16:creationId xmlns:a16="http://schemas.microsoft.com/office/drawing/2014/main" id="{0C8B78F0-8520-4F64-8FBA-8C45A163F63F}"/>
                    </a:ext>
                  </a:extLst>
                </p:cNvPr>
                <p:cNvSpPr/>
                <p:nvPr/>
              </p:nvSpPr>
              <p:spPr>
                <a:xfrm>
                  <a:off x="1337023" y="731233"/>
                  <a:ext cx="108489" cy="60388"/>
                </a:xfrm>
                <a:custGeom>
                  <a:avLst/>
                  <a:gdLst>
                    <a:gd name="connsiteX0" fmla="*/ 0 w 108489"/>
                    <a:gd name="connsiteY0" fmla="*/ 0 h 60388"/>
                    <a:gd name="connsiteX1" fmla="*/ 108490 w 108489"/>
                    <a:gd name="connsiteY1" fmla="*/ 60389 h 60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8489" h="60388">
                      <a:moveTo>
                        <a:pt x="0" y="0"/>
                      </a:moveTo>
                      <a:lnTo>
                        <a:pt x="108490" y="60389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Forme libre : forme 31">
                  <a:extLst>
                    <a:ext uri="{FF2B5EF4-FFF2-40B4-BE49-F238E27FC236}">
                      <a16:creationId xmlns:a16="http://schemas.microsoft.com/office/drawing/2014/main" id="{4C203DFD-9DA1-420F-9F58-1B71EBBC4FA6}"/>
                    </a:ext>
                  </a:extLst>
                </p:cNvPr>
                <p:cNvSpPr/>
                <p:nvPr/>
              </p:nvSpPr>
              <p:spPr>
                <a:xfrm>
                  <a:off x="1411699" y="801813"/>
                  <a:ext cx="33147" cy="16859"/>
                </a:xfrm>
                <a:custGeom>
                  <a:avLst/>
                  <a:gdLst>
                    <a:gd name="connsiteX0" fmla="*/ 0 w 33147"/>
                    <a:gd name="connsiteY0" fmla="*/ 0 h 16859"/>
                    <a:gd name="connsiteX1" fmla="*/ 33147 w 33147"/>
                    <a:gd name="connsiteY1" fmla="*/ 16859 h 16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3147" h="16859">
                      <a:moveTo>
                        <a:pt x="0" y="0"/>
                      </a:moveTo>
                      <a:lnTo>
                        <a:pt x="33147" y="16859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orme libre : forme 32">
                  <a:extLst>
                    <a:ext uri="{FF2B5EF4-FFF2-40B4-BE49-F238E27FC236}">
                      <a16:creationId xmlns:a16="http://schemas.microsoft.com/office/drawing/2014/main" id="{DD7A6021-A0C3-46E2-8B4A-EB992D520FC0}"/>
                    </a:ext>
                  </a:extLst>
                </p:cNvPr>
                <p:cNvSpPr/>
                <p:nvPr/>
              </p:nvSpPr>
              <p:spPr>
                <a:xfrm>
                  <a:off x="1368932" y="777524"/>
                  <a:ext cx="18573" cy="10572"/>
                </a:xfrm>
                <a:custGeom>
                  <a:avLst/>
                  <a:gdLst>
                    <a:gd name="connsiteX0" fmla="*/ 0 w 18573"/>
                    <a:gd name="connsiteY0" fmla="*/ 0 h 10572"/>
                    <a:gd name="connsiteX1" fmla="*/ 18574 w 18573"/>
                    <a:gd name="connsiteY1" fmla="*/ 10573 h 10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573" h="10572">
                      <a:moveTo>
                        <a:pt x="0" y="0"/>
                      </a:moveTo>
                      <a:lnTo>
                        <a:pt x="18574" y="10573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Forme libre : forme 33">
                <a:extLst>
                  <a:ext uri="{FF2B5EF4-FFF2-40B4-BE49-F238E27FC236}">
                    <a16:creationId xmlns:a16="http://schemas.microsoft.com/office/drawing/2014/main" id="{C66ED486-C94E-4473-9F89-D0ACF4425D69}"/>
                  </a:ext>
                </a:extLst>
              </p:cNvPr>
              <p:cNvSpPr/>
              <p:nvPr/>
            </p:nvSpPr>
            <p:spPr>
              <a:xfrm>
                <a:off x="1271587" y="600074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608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6" name="Graphique 1750">
                <a:extLst>
                  <a:ext uri="{FF2B5EF4-FFF2-40B4-BE49-F238E27FC236}">
                    <a16:creationId xmlns:a16="http://schemas.microsoft.com/office/drawing/2014/main" id="{E45649ED-F024-45B3-8874-63D0BAD3EF53}"/>
                  </a:ext>
                </a:extLst>
              </p:cNvPr>
              <p:cNvGrpSpPr/>
              <p:nvPr/>
            </p:nvGrpSpPr>
            <p:grpSpPr>
              <a:xfrm>
                <a:off x="1408746" y="632459"/>
                <a:ext cx="149637" cy="225551"/>
                <a:chOff x="1408746" y="632459"/>
                <a:chExt cx="149637" cy="225551"/>
              </a:xfrm>
              <a:grpFill/>
            </p:grpSpPr>
            <p:sp>
              <p:nvSpPr>
                <p:cNvPr id="77" name="Forme libre : forme 35">
                  <a:extLst>
                    <a:ext uri="{FF2B5EF4-FFF2-40B4-BE49-F238E27FC236}">
                      <a16:creationId xmlns:a16="http://schemas.microsoft.com/office/drawing/2014/main" id="{66D50BCA-A769-4544-9DB6-DC11F2F909E5}"/>
                    </a:ext>
                  </a:extLst>
                </p:cNvPr>
                <p:cNvSpPr/>
                <p:nvPr/>
              </p:nvSpPr>
              <p:spPr>
                <a:xfrm>
                  <a:off x="1445704" y="764570"/>
                  <a:ext cx="75723" cy="93440"/>
                </a:xfrm>
                <a:custGeom>
                  <a:avLst/>
                  <a:gdLst>
                    <a:gd name="connsiteX0" fmla="*/ 0 w 75723"/>
                    <a:gd name="connsiteY0" fmla="*/ 0 h 93440"/>
                    <a:gd name="connsiteX1" fmla="*/ 0 w 75723"/>
                    <a:gd name="connsiteY1" fmla="*/ 92964 h 93440"/>
                    <a:gd name="connsiteX2" fmla="*/ 29527 w 75723"/>
                    <a:gd name="connsiteY2" fmla="*/ 75248 h 93440"/>
                    <a:gd name="connsiteX3" fmla="*/ 46387 w 75723"/>
                    <a:gd name="connsiteY3" fmla="*/ 75343 h 93440"/>
                    <a:gd name="connsiteX4" fmla="*/ 75724 w 75723"/>
                    <a:gd name="connsiteY4" fmla="*/ 93440 h 93440"/>
                    <a:gd name="connsiteX5" fmla="*/ 75724 w 75723"/>
                    <a:gd name="connsiteY5" fmla="*/ 667 h 93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5723" h="93440">
                      <a:moveTo>
                        <a:pt x="0" y="0"/>
                      </a:moveTo>
                      <a:lnTo>
                        <a:pt x="0" y="92964"/>
                      </a:lnTo>
                      <a:lnTo>
                        <a:pt x="29527" y="75248"/>
                      </a:lnTo>
                      <a:cubicBezTo>
                        <a:pt x="34671" y="72104"/>
                        <a:pt x="41243" y="72200"/>
                        <a:pt x="46387" y="75343"/>
                      </a:cubicBezTo>
                      <a:lnTo>
                        <a:pt x="75724" y="93440"/>
                      </a:lnTo>
                      <a:lnTo>
                        <a:pt x="75724" y="667"/>
                      </a:lnTo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orme libre : forme 36">
                  <a:extLst>
                    <a:ext uri="{FF2B5EF4-FFF2-40B4-BE49-F238E27FC236}">
                      <a16:creationId xmlns:a16="http://schemas.microsoft.com/office/drawing/2014/main" id="{4890910C-320D-4AA5-B2BD-F8C9B837C313}"/>
                    </a:ext>
                  </a:extLst>
                </p:cNvPr>
                <p:cNvSpPr/>
                <p:nvPr/>
              </p:nvSpPr>
              <p:spPr>
                <a:xfrm>
                  <a:off x="1408746" y="632459"/>
                  <a:ext cx="149637" cy="145827"/>
                </a:xfrm>
                <a:custGeom>
                  <a:avLst/>
                  <a:gdLst>
                    <a:gd name="connsiteX0" fmla="*/ 149638 w 149637"/>
                    <a:gd name="connsiteY0" fmla="*/ 93917 h 145827"/>
                    <a:gd name="connsiteX1" fmla="*/ 116681 w 149637"/>
                    <a:gd name="connsiteY1" fmla="*/ 110204 h 145827"/>
                    <a:gd name="connsiteX2" fmla="*/ 108014 w 149637"/>
                    <a:gd name="connsiteY2" fmla="*/ 145828 h 145827"/>
                    <a:gd name="connsiteX3" fmla="*/ 74771 w 149637"/>
                    <a:gd name="connsiteY3" fmla="*/ 130302 h 145827"/>
                    <a:gd name="connsiteX4" fmla="*/ 41434 w 149637"/>
                    <a:gd name="connsiteY4" fmla="*/ 145733 h 145827"/>
                    <a:gd name="connsiteX5" fmla="*/ 32861 w 149637"/>
                    <a:gd name="connsiteY5" fmla="*/ 110109 h 145827"/>
                    <a:gd name="connsiteX6" fmla="*/ 0 w 149637"/>
                    <a:gd name="connsiteY6" fmla="*/ 93631 h 145827"/>
                    <a:gd name="connsiteX7" fmla="*/ 22574 w 149637"/>
                    <a:gd name="connsiteY7" fmla="*/ 64675 h 145827"/>
                    <a:gd name="connsiteX8" fmla="*/ 14954 w 149637"/>
                    <a:gd name="connsiteY8" fmla="*/ 28766 h 145827"/>
                    <a:gd name="connsiteX9" fmla="*/ 51626 w 149637"/>
                    <a:gd name="connsiteY9" fmla="*/ 28289 h 145827"/>
                    <a:gd name="connsiteX10" fmla="*/ 74962 w 149637"/>
                    <a:gd name="connsiteY10" fmla="*/ 0 h 145827"/>
                    <a:gd name="connsiteX11" fmla="*/ 98203 w 149637"/>
                    <a:gd name="connsiteY11" fmla="*/ 28385 h 145827"/>
                    <a:gd name="connsiteX12" fmla="*/ 134874 w 149637"/>
                    <a:gd name="connsiteY12" fmla="*/ 28956 h 145827"/>
                    <a:gd name="connsiteX13" fmla="*/ 127159 w 149637"/>
                    <a:gd name="connsiteY13" fmla="*/ 64865 h 145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49637" h="145827">
                      <a:moveTo>
                        <a:pt x="149638" y="93917"/>
                      </a:moveTo>
                      <a:lnTo>
                        <a:pt x="116681" y="110204"/>
                      </a:lnTo>
                      <a:lnTo>
                        <a:pt x="108014" y="145828"/>
                      </a:lnTo>
                      <a:lnTo>
                        <a:pt x="74771" y="130302"/>
                      </a:lnTo>
                      <a:lnTo>
                        <a:pt x="41434" y="145733"/>
                      </a:lnTo>
                      <a:lnTo>
                        <a:pt x="32861" y="110109"/>
                      </a:lnTo>
                      <a:lnTo>
                        <a:pt x="0" y="93631"/>
                      </a:lnTo>
                      <a:lnTo>
                        <a:pt x="22574" y="64675"/>
                      </a:lnTo>
                      <a:lnTo>
                        <a:pt x="14954" y="28766"/>
                      </a:lnTo>
                      <a:lnTo>
                        <a:pt x="51626" y="28289"/>
                      </a:lnTo>
                      <a:lnTo>
                        <a:pt x="74962" y="0"/>
                      </a:lnTo>
                      <a:lnTo>
                        <a:pt x="98203" y="28385"/>
                      </a:lnTo>
                      <a:lnTo>
                        <a:pt x="134874" y="28956"/>
                      </a:lnTo>
                      <a:lnTo>
                        <a:pt x="127159" y="64865"/>
                      </a:lnTo>
                      <a:close/>
                    </a:path>
                  </a:pathLst>
                </a:custGeom>
                <a:grpFill/>
                <a:ln w="5608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61" name="Forme libre : forme 37">
              <a:extLst>
                <a:ext uri="{FF2B5EF4-FFF2-40B4-BE49-F238E27FC236}">
                  <a16:creationId xmlns:a16="http://schemas.microsoft.com/office/drawing/2014/main" id="{8D7D84A1-8D5D-475B-B831-BA60DC213F40}"/>
                </a:ext>
              </a:extLst>
            </p:cNvPr>
            <p:cNvSpPr/>
            <p:nvPr/>
          </p:nvSpPr>
          <p:spPr>
            <a:xfrm>
              <a:off x="1282159" y="735424"/>
              <a:ext cx="46577" cy="110299"/>
            </a:xfrm>
            <a:custGeom>
              <a:avLst/>
              <a:gdLst>
                <a:gd name="connsiteX0" fmla="*/ 0 w 46577"/>
                <a:gd name="connsiteY0" fmla="*/ 0 h 110299"/>
                <a:gd name="connsiteX1" fmla="*/ 46577 w 46577"/>
                <a:gd name="connsiteY1" fmla="*/ 110300 h 11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577" h="110299">
                  <a:moveTo>
                    <a:pt x="0" y="0"/>
                  </a:moveTo>
                  <a:lnTo>
                    <a:pt x="46577" y="110300"/>
                  </a:lnTo>
                </a:path>
              </a:pathLst>
            </a:custGeom>
            <a:grpFill/>
            <a:ln w="5608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Forme libre : forme 38">
              <a:extLst>
                <a:ext uri="{FF2B5EF4-FFF2-40B4-BE49-F238E27FC236}">
                  <a16:creationId xmlns:a16="http://schemas.microsoft.com/office/drawing/2014/main" id="{3989B60A-1E51-4B87-B40E-71406C92FCDF}"/>
                </a:ext>
              </a:extLst>
            </p:cNvPr>
            <p:cNvSpPr/>
            <p:nvPr/>
          </p:nvSpPr>
          <p:spPr>
            <a:xfrm>
              <a:off x="1333213" y="857630"/>
              <a:ext cx="3429" cy="9429"/>
            </a:xfrm>
            <a:custGeom>
              <a:avLst/>
              <a:gdLst>
                <a:gd name="connsiteX0" fmla="*/ 0 w 3429"/>
                <a:gd name="connsiteY0" fmla="*/ 0 h 9429"/>
                <a:gd name="connsiteX1" fmla="*/ 3429 w 3429"/>
                <a:gd name="connsiteY1" fmla="*/ 9430 h 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" h="9429">
                  <a:moveTo>
                    <a:pt x="0" y="0"/>
                  </a:moveTo>
                  <a:lnTo>
                    <a:pt x="3429" y="9430"/>
                  </a:lnTo>
                </a:path>
              </a:pathLst>
            </a:custGeom>
            <a:grpFill/>
            <a:ln w="5608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orme libre : forme 39">
              <a:extLst>
                <a:ext uri="{FF2B5EF4-FFF2-40B4-BE49-F238E27FC236}">
                  <a16:creationId xmlns:a16="http://schemas.microsoft.com/office/drawing/2014/main" id="{2578258B-48E2-485C-8B7B-C3037B28A3CD}"/>
                </a:ext>
              </a:extLst>
            </p:cNvPr>
            <p:cNvSpPr/>
            <p:nvPr/>
          </p:nvSpPr>
          <p:spPr>
            <a:xfrm>
              <a:off x="1436560" y="671606"/>
              <a:ext cx="4000" cy="17240"/>
            </a:xfrm>
            <a:custGeom>
              <a:avLst/>
              <a:gdLst>
                <a:gd name="connsiteX0" fmla="*/ 0 w 4000"/>
                <a:gd name="connsiteY0" fmla="*/ 0 h 17240"/>
                <a:gd name="connsiteX1" fmla="*/ 4000 w 4000"/>
                <a:gd name="connsiteY1" fmla="*/ 17240 h 1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" h="17240">
                  <a:moveTo>
                    <a:pt x="0" y="0"/>
                  </a:moveTo>
                  <a:lnTo>
                    <a:pt x="4000" y="17240"/>
                  </a:lnTo>
                </a:path>
              </a:pathLst>
            </a:custGeom>
            <a:grpFill/>
            <a:ln w="5608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orme libre : forme 40">
              <a:extLst>
                <a:ext uri="{FF2B5EF4-FFF2-40B4-BE49-F238E27FC236}">
                  <a16:creationId xmlns:a16="http://schemas.microsoft.com/office/drawing/2014/main" id="{22EB8DE2-017B-4849-8F16-C1F4941B849A}"/>
                </a:ext>
              </a:extLst>
            </p:cNvPr>
            <p:cNvSpPr/>
            <p:nvPr/>
          </p:nvSpPr>
          <p:spPr>
            <a:xfrm>
              <a:off x="1475231" y="649318"/>
              <a:ext cx="6381" cy="8381"/>
            </a:xfrm>
            <a:custGeom>
              <a:avLst/>
              <a:gdLst>
                <a:gd name="connsiteX0" fmla="*/ 6382 w 6381"/>
                <a:gd name="connsiteY0" fmla="*/ 0 h 8381"/>
                <a:gd name="connsiteX1" fmla="*/ 0 w 6381"/>
                <a:gd name="connsiteY1" fmla="*/ 8382 h 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1" h="8381">
                  <a:moveTo>
                    <a:pt x="6382" y="0"/>
                  </a:moveTo>
                  <a:lnTo>
                    <a:pt x="0" y="8382"/>
                  </a:lnTo>
                </a:path>
              </a:pathLst>
            </a:custGeom>
            <a:grpFill/>
            <a:ln w="5608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orme libre : forme 41">
              <a:extLst>
                <a:ext uri="{FF2B5EF4-FFF2-40B4-BE49-F238E27FC236}">
                  <a16:creationId xmlns:a16="http://schemas.microsoft.com/office/drawing/2014/main" id="{CAED2CF4-CDD4-47C3-B403-7FA243F463F2}"/>
                </a:ext>
              </a:extLst>
            </p:cNvPr>
            <p:cNvSpPr/>
            <p:nvPr/>
          </p:nvSpPr>
          <p:spPr>
            <a:xfrm>
              <a:off x="1453419" y="749711"/>
              <a:ext cx="2476" cy="10477"/>
            </a:xfrm>
            <a:custGeom>
              <a:avLst/>
              <a:gdLst>
                <a:gd name="connsiteX0" fmla="*/ 0 w 2476"/>
                <a:gd name="connsiteY0" fmla="*/ 0 h 10477"/>
                <a:gd name="connsiteX1" fmla="*/ 2477 w 2476"/>
                <a:gd name="connsiteY1" fmla="*/ 10477 h 1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76" h="10477">
                  <a:moveTo>
                    <a:pt x="0" y="0"/>
                  </a:moveTo>
                  <a:lnTo>
                    <a:pt x="2477" y="10477"/>
                  </a:lnTo>
                </a:path>
              </a:pathLst>
            </a:custGeom>
            <a:grpFill/>
            <a:ln w="5608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8851574" y="596143"/>
            <a:ext cx="2473651" cy="32240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E04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Ustensiles complémentaires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CBE04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8450673" y="495033"/>
            <a:ext cx="524625" cy="524625"/>
            <a:chOff x="8493177" y="557546"/>
            <a:chExt cx="524625" cy="524625"/>
          </a:xfrm>
        </p:grpSpPr>
        <p:sp>
          <p:nvSpPr>
            <p:cNvPr id="6" name="Ellipse 5"/>
            <p:cNvSpPr/>
            <p:nvPr/>
          </p:nvSpPr>
          <p:spPr>
            <a:xfrm>
              <a:off x="8493177" y="557546"/>
              <a:ext cx="524625" cy="5246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0" name="Groupe 39"/>
            <p:cNvGrpSpPr/>
            <p:nvPr/>
          </p:nvGrpSpPr>
          <p:grpSpPr>
            <a:xfrm>
              <a:off x="8553061" y="584708"/>
              <a:ext cx="404856" cy="394046"/>
              <a:chOff x="1777993" y="1730421"/>
              <a:chExt cx="477836" cy="465092"/>
            </a:xfrm>
            <a:noFill/>
          </p:grpSpPr>
          <p:sp>
            <p:nvSpPr>
              <p:cNvPr id="45" name="Freeform 436"/>
              <p:cNvSpPr>
                <a:spLocks/>
              </p:cNvSpPr>
              <p:nvPr/>
            </p:nvSpPr>
            <p:spPr bwMode="auto">
              <a:xfrm>
                <a:off x="1917693" y="1886003"/>
                <a:ext cx="182562" cy="293696"/>
              </a:xfrm>
              <a:custGeom>
                <a:avLst/>
                <a:gdLst>
                  <a:gd name="T0" fmla="*/ 104 w 104"/>
                  <a:gd name="T1" fmla="*/ 52 h 160"/>
                  <a:gd name="T2" fmla="*/ 52 w 104"/>
                  <a:gd name="T3" fmla="*/ 0 h 160"/>
                  <a:gd name="T4" fmla="*/ 0 w 104"/>
                  <a:gd name="T5" fmla="*/ 52 h 160"/>
                  <a:gd name="T6" fmla="*/ 15 w 104"/>
                  <a:gd name="T7" fmla="*/ 89 h 160"/>
                  <a:gd name="T8" fmla="*/ 15 w 104"/>
                  <a:gd name="T9" fmla="*/ 89 h 160"/>
                  <a:gd name="T10" fmla="*/ 33 w 104"/>
                  <a:gd name="T11" fmla="*/ 160 h 160"/>
                  <a:gd name="T12" fmla="*/ 74 w 104"/>
                  <a:gd name="T13" fmla="*/ 160 h 160"/>
                  <a:gd name="T14" fmla="*/ 89 w 104"/>
                  <a:gd name="T15" fmla="*/ 89 h 160"/>
                  <a:gd name="T16" fmla="*/ 104 w 104"/>
                  <a:gd name="T17" fmla="*/ 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160">
                    <a:moveTo>
                      <a:pt x="104" y="52"/>
                    </a:moveTo>
                    <a:cubicBezTo>
                      <a:pt x="104" y="23"/>
                      <a:pt x="81" y="0"/>
                      <a:pt x="52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66"/>
                      <a:pt x="6" y="79"/>
                      <a:pt x="15" y="89"/>
                    </a:cubicBezTo>
                    <a:cubicBezTo>
                      <a:pt x="15" y="89"/>
                      <a:pt x="15" y="89"/>
                      <a:pt x="15" y="89"/>
                    </a:cubicBezTo>
                    <a:cubicBezTo>
                      <a:pt x="37" y="111"/>
                      <a:pt x="33" y="160"/>
                      <a:pt x="33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09"/>
                      <a:pt x="86" y="92"/>
                      <a:pt x="89" y="89"/>
                    </a:cubicBezTo>
                    <a:cubicBezTo>
                      <a:pt x="98" y="80"/>
                      <a:pt x="104" y="67"/>
                      <a:pt x="104" y="52"/>
                    </a:cubicBezTo>
                    <a:close/>
                  </a:path>
                </a:pathLst>
              </a:cu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Line 437"/>
              <p:cNvSpPr>
                <a:spLocks noChangeShapeType="1"/>
              </p:cNvSpPr>
              <p:nvPr/>
            </p:nvSpPr>
            <p:spPr bwMode="auto">
              <a:xfrm>
                <a:off x="1974843" y="2124134"/>
                <a:ext cx="71438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Freeform 438"/>
              <p:cNvSpPr>
                <a:spLocks/>
              </p:cNvSpPr>
              <p:nvPr/>
            </p:nvSpPr>
            <p:spPr bwMode="auto">
              <a:xfrm>
                <a:off x="1981193" y="1914578"/>
                <a:ext cx="25400" cy="6350"/>
              </a:xfrm>
              <a:custGeom>
                <a:avLst/>
                <a:gdLst>
                  <a:gd name="T0" fmla="*/ 0 w 15"/>
                  <a:gd name="T1" fmla="*/ 3 h 3"/>
                  <a:gd name="T2" fmla="*/ 15 w 15"/>
                  <a:gd name="T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3">
                    <a:moveTo>
                      <a:pt x="0" y="3"/>
                    </a:moveTo>
                    <a:cubicBezTo>
                      <a:pt x="5" y="1"/>
                      <a:pt x="10" y="0"/>
                      <a:pt x="15" y="0"/>
                    </a:cubicBezTo>
                  </a:path>
                </a:pathLst>
              </a:cu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Freeform 439"/>
              <p:cNvSpPr>
                <a:spLocks/>
              </p:cNvSpPr>
              <p:nvPr/>
            </p:nvSpPr>
            <p:spPr bwMode="auto">
              <a:xfrm>
                <a:off x="1944680" y="1935217"/>
                <a:ext cx="15875" cy="57151"/>
              </a:xfrm>
              <a:custGeom>
                <a:avLst/>
                <a:gdLst>
                  <a:gd name="T0" fmla="*/ 0 w 9"/>
                  <a:gd name="T1" fmla="*/ 31 h 31"/>
                  <a:gd name="T2" fmla="*/ 0 w 9"/>
                  <a:gd name="T3" fmla="*/ 24 h 31"/>
                  <a:gd name="T4" fmla="*/ 9 w 9"/>
                  <a:gd name="T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1">
                    <a:moveTo>
                      <a:pt x="0" y="31"/>
                    </a:moveTo>
                    <a:cubicBezTo>
                      <a:pt x="0" y="29"/>
                      <a:pt x="0" y="27"/>
                      <a:pt x="0" y="24"/>
                    </a:cubicBezTo>
                    <a:cubicBezTo>
                      <a:pt x="0" y="15"/>
                      <a:pt x="3" y="7"/>
                      <a:pt x="9" y="0"/>
                    </a:cubicBezTo>
                  </a:path>
                </a:pathLst>
              </a:cu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Line 440"/>
              <p:cNvSpPr>
                <a:spLocks noChangeShapeType="1"/>
              </p:cNvSpPr>
              <p:nvPr/>
            </p:nvSpPr>
            <p:spPr bwMode="auto">
              <a:xfrm>
                <a:off x="2016118" y="1730421"/>
                <a:ext cx="0" cy="6509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Line 441"/>
              <p:cNvSpPr>
                <a:spLocks noChangeShapeType="1"/>
              </p:cNvSpPr>
              <p:nvPr/>
            </p:nvSpPr>
            <p:spPr bwMode="auto">
              <a:xfrm flipH="1">
                <a:off x="2143118" y="1800275"/>
                <a:ext cx="46037" cy="47626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Line 442"/>
              <p:cNvSpPr>
                <a:spLocks noChangeShapeType="1"/>
              </p:cNvSpPr>
              <p:nvPr/>
            </p:nvSpPr>
            <p:spPr bwMode="auto">
              <a:xfrm flipH="1">
                <a:off x="2190741" y="1981255"/>
                <a:ext cx="65088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Line 443"/>
              <p:cNvSpPr>
                <a:spLocks noChangeShapeType="1"/>
              </p:cNvSpPr>
              <p:nvPr/>
            </p:nvSpPr>
            <p:spPr bwMode="auto">
              <a:xfrm flipH="1" flipV="1">
                <a:off x="2141530" y="2113021"/>
                <a:ext cx="46037" cy="47626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Line 444"/>
              <p:cNvSpPr>
                <a:spLocks noChangeShapeType="1"/>
              </p:cNvSpPr>
              <p:nvPr/>
            </p:nvSpPr>
            <p:spPr bwMode="auto">
              <a:xfrm>
                <a:off x="1843081" y="1801860"/>
                <a:ext cx="46037" cy="47626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Line 445"/>
              <p:cNvSpPr>
                <a:spLocks noChangeShapeType="1"/>
              </p:cNvSpPr>
              <p:nvPr/>
            </p:nvSpPr>
            <p:spPr bwMode="auto">
              <a:xfrm>
                <a:off x="1777993" y="1982840"/>
                <a:ext cx="61913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Line 446"/>
              <p:cNvSpPr>
                <a:spLocks noChangeShapeType="1"/>
              </p:cNvSpPr>
              <p:nvPr/>
            </p:nvSpPr>
            <p:spPr bwMode="auto">
              <a:xfrm flipV="1">
                <a:off x="1846250" y="2114619"/>
                <a:ext cx="42862" cy="47626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Line 447"/>
              <p:cNvSpPr>
                <a:spLocks noChangeShapeType="1"/>
              </p:cNvSpPr>
              <p:nvPr/>
            </p:nvSpPr>
            <p:spPr bwMode="auto">
              <a:xfrm>
                <a:off x="1978018" y="2144793"/>
                <a:ext cx="23813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Line 448"/>
              <p:cNvSpPr>
                <a:spLocks noChangeShapeType="1"/>
              </p:cNvSpPr>
              <p:nvPr/>
            </p:nvSpPr>
            <p:spPr bwMode="auto">
              <a:xfrm>
                <a:off x="1978032" y="2162233"/>
                <a:ext cx="39688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Freeform 449"/>
              <p:cNvSpPr>
                <a:spLocks/>
              </p:cNvSpPr>
              <p:nvPr/>
            </p:nvSpPr>
            <p:spPr bwMode="auto">
              <a:xfrm>
                <a:off x="1985963" y="2179638"/>
                <a:ext cx="50800" cy="15875"/>
              </a:xfrm>
              <a:custGeom>
                <a:avLst/>
                <a:gdLst>
                  <a:gd name="T0" fmla="*/ 29 w 29"/>
                  <a:gd name="T1" fmla="*/ 0 h 9"/>
                  <a:gd name="T2" fmla="*/ 15 w 29"/>
                  <a:gd name="T3" fmla="*/ 9 h 9"/>
                  <a:gd name="T4" fmla="*/ 0 w 29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9">
                    <a:moveTo>
                      <a:pt x="29" y="0"/>
                    </a:moveTo>
                    <a:cubicBezTo>
                      <a:pt x="29" y="5"/>
                      <a:pt x="23" y="9"/>
                      <a:pt x="15" y="9"/>
                    </a:cubicBezTo>
                    <a:cubicBezTo>
                      <a:pt x="7" y="9"/>
                      <a:pt x="0" y="5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1" name="Graphique 47">
            <a:extLst>
              <a:ext uri="{FF2B5EF4-FFF2-40B4-BE49-F238E27FC236}">
                <a16:creationId xmlns:a16="http://schemas.microsoft.com/office/drawing/2014/main" id="{1F698A3D-A810-458A-B731-3A603BCA120B}"/>
              </a:ext>
            </a:extLst>
          </p:cNvPr>
          <p:cNvGrpSpPr/>
          <p:nvPr/>
        </p:nvGrpSpPr>
        <p:grpSpPr>
          <a:xfrm>
            <a:off x="1852168" y="1277215"/>
            <a:ext cx="327630" cy="482225"/>
            <a:chOff x="6685181" y="1466922"/>
            <a:chExt cx="345607" cy="508684"/>
          </a:xfrm>
          <a:noFill/>
        </p:grpSpPr>
        <p:sp>
          <p:nvSpPr>
            <p:cNvPr id="102" name="Forme libre : forme 316">
              <a:extLst>
                <a:ext uri="{FF2B5EF4-FFF2-40B4-BE49-F238E27FC236}">
                  <a16:creationId xmlns:a16="http://schemas.microsoft.com/office/drawing/2014/main" id="{3F6BFB5A-EB66-476E-BC51-95030783DB0A}"/>
                </a:ext>
              </a:extLst>
            </p:cNvPr>
            <p:cNvSpPr/>
            <p:nvPr/>
          </p:nvSpPr>
          <p:spPr>
            <a:xfrm>
              <a:off x="6685181" y="1727833"/>
              <a:ext cx="130466" cy="140135"/>
            </a:xfrm>
            <a:custGeom>
              <a:avLst/>
              <a:gdLst>
                <a:gd name="connsiteX0" fmla="*/ 130466 w 130466"/>
                <a:gd name="connsiteY0" fmla="*/ 0 h 140135"/>
                <a:gd name="connsiteX1" fmla="*/ 96606 w 130466"/>
                <a:gd name="connsiteY1" fmla="*/ 7542 h 140135"/>
                <a:gd name="connsiteX2" fmla="*/ 51673 w 130466"/>
                <a:gd name="connsiteY2" fmla="*/ 40761 h 140135"/>
                <a:gd name="connsiteX3" fmla="*/ 0 w 130466"/>
                <a:gd name="connsiteY3" fmla="*/ 138009 h 140135"/>
                <a:gd name="connsiteX4" fmla="*/ 29367 w 130466"/>
                <a:gd name="connsiteY4" fmla="*/ 128701 h 140135"/>
                <a:gd name="connsiteX5" fmla="*/ 35786 w 130466"/>
                <a:gd name="connsiteY5" fmla="*/ 116665 h 140135"/>
                <a:gd name="connsiteX6" fmla="*/ 63388 w 130466"/>
                <a:gd name="connsiteY6" fmla="*/ 84089 h 140135"/>
                <a:gd name="connsiteX7" fmla="*/ 102704 w 130466"/>
                <a:gd name="connsiteY7" fmla="*/ 66276 h 14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466" h="140135">
                  <a:moveTo>
                    <a:pt x="130466" y="0"/>
                  </a:moveTo>
                  <a:lnTo>
                    <a:pt x="96606" y="7542"/>
                  </a:lnTo>
                  <a:cubicBezTo>
                    <a:pt x="77188" y="11715"/>
                    <a:pt x="60820" y="23911"/>
                    <a:pt x="51673" y="40761"/>
                  </a:cubicBezTo>
                  <a:lnTo>
                    <a:pt x="0" y="138009"/>
                  </a:lnTo>
                  <a:cubicBezTo>
                    <a:pt x="10591" y="142983"/>
                    <a:pt x="24071" y="138971"/>
                    <a:pt x="29367" y="128701"/>
                  </a:cubicBezTo>
                  <a:lnTo>
                    <a:pt x="35786" y="116665"/>
                  </a:lnTo>
                  <a:cubicBezTo>
                    <a:pt x="42686" y="103667"/>
                    <a:pt x="52154" y="92594"/>
                    <a:pt x="63388" y="84089"/>
                  </a:cubicBezTo>
                  <a:cubicBezTo>
                    <a:pt x="74781" y="75584"/>
                    <a:pt x="88261" y="69325"/>
                    <a:pt x="102704" y="66276"/>
                  </a:cubicBezTo>
                </a:path>
              </a:pathLst>
            </a:custGeom>
            <a:noFill/>
            <a:ln w="96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orme libre : forme 317">
              <a:extLst>
                <a:ext uri="{FF2B5EF4-FFF2-40B4-BE49-F238E27FC236}">
                  <a16:creationId xmlns:a16="http://schemas.microsoft.com/office/drawing/2014/main" id="{01756DAF-6186-4DE2-9626-0B268B7D8650}"/>
                </a:ext>
              </a:extLst>
            </p:cNvPr>
            <p:cNvSpPr/>
            <p:nvPr/>
          </p:nvSpPr>
          <p:spPr>
            <a:xfrm>
              <a:off x="6877611" y="1789776"/>
              <a:ext cx="74976" cy="185830"/>
            </a:xfrm>
            <a:custGeom>
              <a:avLst/>
              <a:gdLst>
                <a:gd name="connsiteX0" fmla="*/ 72033 w 74976"/>
                <a:gd name="connsiteY0" fmla="*/ 36909 h 185830"/>
                <a:gd name="connsiteX1" fmla="*/ 67379 w 74976"/>
                <a:gd name="connsiteY1" fmla="*/ 86977 h 185830"/>
                <a:gd name="connsiteX2" fmla="*/ 14583 w 74976"/>
                <a:gd name="connsiteY2" fmla="*/ 185830 h 185830"/>
                <a:gd name="connsiteX3" fmla="*/ 13620 w 74976"/>
                <a:gd name="connsiteY3" fmla="*/ 185349 h 185830"/>
                <a:gd name="connsiteX4" fmla="*/ 1263 w 74976"/>
                <a:gd name="connsiteY4" fmla="*/ 171066 h 185830"/>
                <a:gd name="connsiteX5" fmla="*/ 2547 w 74976"/>
                <a:gd name="connsiteY5" fmla="*/ 152772 h 185830"/>
                <a:gd name="connsiteX6" fmla="*/ 8966 w 74976"/>
                <a:gd name="connsiteY6" fmla="*/ 140897 h 185830"/>
                <a:gd name="connsiteX7" fmla="*/ 12496 w 74976"/>
                <a:gd name="connsiteY7" fmla="*/ 60178 h 185830"/>
                <a:gd name="connsiteX8" fmla="*/ 6077 w 74976"/>
                <a:gd name="connsiteY8" fmla="*/ 46056 h 185830"/>
                <a:gd name="connsiteX9" fmla="*/ 56627 w 74976"/>
                <a:gd name="connsiteY9" fmla="*/ 0 h 185830"/>
                <a:gd name="connsiteX10" fmla="*/ 64330 w 74976"/>
                <a:gd name="connsiteY10" fmla="*/ 18455 h 18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976" h="185830">
                  <a:moveTo>
                    <a:pt x="72033" y="36909"/>
                  </a:moveTo>
                  <a:cubicBezTo>
                    <a:pt x="77168" y="53759"/>
                    <a:pt x="75563" y="71411"/>
                    <a:pt x="67379" y="86977"/>
                  </a:cubicBezTo>
                  <a:lnTo>
                    <a:pt x="14583" y="185830"/>
                  </a:lnTo>
                  <a:lnTo>
                    <a:pt x="13620" y="185349"/>
                  </a:lnTo>
                  <a:cubicBezTo>
                    <a:pt x="7682" y="182139"/>
                    <a:pt x="3189" y="177325"/>
                    <a:pt x="1263" y="171066"/>
                  </a:cubicBezTo>
                  <a:cubicBezTo>
                    <a:pt x="-662" y="164968"/>
                    <a:pt x="-502" y="158389"/>
                    <a:pt x="2547" y="152772"/>
                  </a:cubicBezTo>
                  <a:lnTo>
                    <a:pt x="8966" y="140897"/>
                  </a:lnTo>
                  <a:cubicBezTo>
                    <a:pt x="22285" y="115702"/>
                    <a:pt x="23569" y="86175"/>
                    <a:pt x="12496" y="60178"/>
                  </a:cubicBezTo>
                  <a:lnTo>
                    <a:pt x="6077" y="46056"/>
                  </a:lnTo>
                  <a:moveTo>
                    <a:pt x="56627" y="0"/>
                  </a:moveTo>
                  <a:lnTo>
                    <a:pt x="64330" y="18455"/>
                  </a:lnTo>
                </a:path>
              </a:pathLst>
            </a:custGeom>
            <a:noFill/>
            <a:ln w="96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orme libre : forme 318">
              <a:extLst>
                <a:ext uri="{FF2B5EF4-FFF2-40B4-BE49-F238E27FC236}">
                  <a16:creationId xmlns:a16="http://schemas.microsoft.com/office/drawing/2014/main" id="{F02D5839-C11D-40A1-AC12-0421F45B908C}"/>
                </a:ext>
              </a:extLst>
            </p:cNvPr>
            <p:cNvSpPr/>
            <p:nvPr/>
          </p:nvSpPr>
          <p:spPr>
            <a:xfrm>
              <a:off x="6854642" y="1835351"/>
              <a:ext cx="29366" cy="55452"/>
            </a:xfrm>
            <a:custGeom>
              <a:avLst/>
              <a:gdLst>
                <a:gd name="connsiteX0" fmla="*/ 29367 w 29366"/>
                <a:gd name="connsiteY0" fmla="*/ 0 h 55452"/>
                <a:gd name="connsiteX1" fmla="*/ 12838 w 29366"/>
                <a:gd name="connsiteY1" fmla="*/ 48945 h 55452"/>
                <a:gd name="connsiteX2" fmla="*/ 0 w 29366"/>
                <a:gd name="connsiteY2" fmla="*/ 54241 h 5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366" h="55452">
                  <a:moveTo>
                    <a:pt x="29367" y="0"/>
                  </a:moveTo>
                  <a:cubicBezTo>
                    <a:pt x="11715" y="52154"/>
                    <a:pt x="12838" y="48945"/>
                    <a:pt x="12838" y="48945"/>
                  </a:cubicBezTo>
                  <a:cubicBezTo>
                    <a:pt x="11073" y="54241"/>
                    <a:pt x="5296" y="57290"/>
                    <a:pt x="0" y="54241"/>
                  </a:cubicBezTo>
                </a:path>
              </a:pathLst>
            </a:custGeom>
            <a:noFill/>
            <a:ln w="96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orme libre : forme 319">
              <a:extLst>
                <a:ext uri="{FF2B5EF4-FFF2-40B4-BE49-F238E27FC236}">
                  <a16:creationId xmlns:a16="http://schemas.microsoft.com/office/drawing/2014/main" id="{CC4FE8C1-B9DA-4BBC-916E-5B6A7AB71767}"/>
                </a:ext>
              </a:extLst>
            </p:cNvPr>
            <p:cNvSpPr/>
            <p:nvPr/>
          </p:nvSpPr>
          <p:spPr>
            <a:xfrm>
              <a:off x="6773163" y="1792825"/>
              <a:ext cx="29325" cy="55524"/>
            </a:xfrm>
            <a:custGeom>
              <a:avLst/>
              <a:gdLst>
                <a:gd name="connsiteX0" fmla="*/ 4933 w 29325"/>
                <a:gd name="connsiteY0" fmla="*/ 55524 h 55524"/>
                <a:gd name="connsiteX1" fmla="*/ 1403 w 29325"/>
                <a:gd name="connsiteY1" fmla="*/ 41563 h 55524"/>
                <a:gd name="connsiteX2" fmla="*/ 29325 w 29325"/>
                <a:gd name="connsiteY2" fmla="*/ 0 h 55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325" h="55524">
                  <a:moveTo>
                    <a:pt x="4933" y="55524"/>
                  </a:moveTo>
                  <a:cubicBezTo>
                    <a:pt x="279" y="52957"/>
                    <a:pt x="-1486" y="46056"/>
                    <a:pt x="1403" y="41563"/>
                  </a:cubicBezTo>
                  <a:cubicBezTo>
                    <a:pt x="18413" y="16048"/>
                    <a:pt x="25153" y="6259"/>
                    <a:pt x="29325" y="0"/>
                  </a:cubicBezTo>
                </a:path>
              </a:pathLst>
            </a:custGeom>
            <a:noFill/>
            <a:ln w="96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orme libre : forme 320">
              <a:extLst>
                <a:ext uri="{FF2B5EF4-FFF2-40B4-BE49-F238E27FC236}">
                  <a16:creationId xmlns:a16="http://schemas.microsoft.com/office/drawing/2014/main" id="{2554EDBA-2B54-4579-A5C8-C6BFF66DCC6E}"/>
                </a:ext>
              </a:extLst>
            </p:cNvPr>
            <p:cNvSpPr/>
            <p:nvPr/>
          </p:nvSpPr>
          <p:spPr>
            <a:xfrm>
              <a:off x="6799277" y="1466922"/>
              <a:ext cx="231510" cy="368460"/>
            </a:xfrm>
            <a:custGeom>
              <a:avLst/>
              <a:gdLst>
                <a:gd name="connsiteX0" fmla="*/ 69648 w 231510"/>
                <a:gd name="connsiteY0" fmla="*/ 365060 h 368460"/>
                <a:gd name="connsiteX1" fmla="*/ 107680 w 231510"/>
                <a:gd name="connsiteY1" fmla="*/ 357517 h 368460"/>
                <a:gd name="connsiteX2" fmla="*/ 171870 w 231510"/>
                <a:gd name="connsiteY2" fmla="*/ 257702 h 368460"/>
                <a:gd name="connsiteX3" fmla="*/ 225629 w 231510"/>
                <a:gd name="connsiteY3" fmla="*/ 90006 h 368460"/>
                <a:gd name="connsiteX4" fmla="*/ 226432 w 231510"/>
                <a:gd name="connsiteY4" fmla="*/ 460 h 368460"/>
                <a:gd name="connsiteX5" fmla="*/ 189362 w 231510"/>
                <a:gd name="connsiteY5" fmla="*/ 19076 h 368460"/>
                <a:gd name="connsiteX6" fmla="*/ 152453 w 231510"/>
                <a:gd name="connsiteY6" fmla="*/ 51492 h 368460"/>
                <a:gd name="connsiteX7" fmla="*/ 46539 w 231510"/>
                <a:gd name="connsiteY7" fmla="*/ 191586 h 368460"/>
                <a:gd name="connsiteX8" fmla="*/ 1125 w 231510"/>
                <a:gd name="connsiteY8" fmla="*/ 301512 h 368460"/>
                <a:gd name="connsiteX9" fmla="*/ 16530 w 231510"/>
                <a:gd name="connsiteY9" fmla="*/ 337137 h 368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510" h="368460">
                  <a:moveTo>
                    <a:pt x="69648" y="365060"/>
                  </a:moveTo>
                  <a:cubicBezTo>
                    <a:pt x="82486" y="371639"/>
                    <a:pt x="98373" y="368430"/>
                    <a:pt x="107680" y="357517"/>
                  </a:cubicBezTo>
                  <a:cubicBezTo>
                    <a:pt x="129986" y="329755"/>
                    <a:pt x="152132" y="295253"/>
                    <a:pt x="171870" y="257702"/>
                  </a:cubicBezTo>
                  <a:cubicBezTo>
                    <a:pt x="205570" y="193351"/>
                    <a:pt x="220013" y="124989"/>
                    <a:pt x="225629" y="90006"/>
                  </a:cubicBezTo>
                  <a:cubicBezTo>
                    <a:pt x="234135" y="38814"/>
                    <a:pt x="232530" y="3670"/>
                    <a:pt x="226432" y="460"/>
                  </a:cubicBezTo>
                  <a:cubicBezTo>
                    <a:pt x="221938" y="-1786"/>
                    <a:pt x="208780" y="4151"/>
                    <a:pt x="189362" y="19076"/>
                  </a:cubicBezTo>
                  <a:cubicBezTo>
                    <a:pt x="178771" y="27260"/>
                    <a:pt x="166254" y="38012"/>
                    <a:pt x="152453" y="51492"/>
                  </a:cubicBezTo>
                  <a:cubicBezTo>
                    <a:pt x="110248" y="92573"/>
                    <a:pt x="71573" y="143604"/>
                    <a:pt x="46539" y="191586"/>
                  </a:cubicBezTo>
                  <a:cubicBezTo>
                    <a:pt x="26801" y="229137"/>
                    <a:pt x="11235" y="267330"/>
                    <a:pt x="1125" y="301512"/>
                  </a:cubicBezTo>
                  <a:cubicBezTo>
                    <a:pt x="-2727" y="315473"/>
                    <a:pt x="3532" y="330558"/>
                    <a:pt x="16530" y="337137"/>
                  </a:cubicBezTo>
                </a:path>
              </a:pathLst>
            </a:custGeom>
            <a:noFill/>
            <a:ln w="96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orme libre : forme 321">
              <a:extLst>
                <a:ext uri="{FF2B5EF4-FFF2-40B4-BE49-F238E27FC236}">
                  <a16:creationId xmlns:a16="http://schemas.microsoft.com/office/drawing/2014/main" id="{0DB6ED46-DE3E-4700-876D-59659EA4EBDF}"/>
                </a:ext>
              </a:extLst>
            </p:cNvPr>
            <p:cNvSpPr/>
            <p:nvPr/>
          </p:nvSpPr>
          <p:spPr>
            <a:xfrm>
              <a:off x="6952532" y="1496268"/>
              <a:ext cx="55363" cy="45735"/>
            </a:xfrm>
            <a:custGeom>
              <a:avLst/>
              <a:gdLst>
                <a:gd name="connsiteX0" fmla="*/ 55364 w 55363"/>
                <a:gd name="connsiteY0" fmla="*/ 0 h 45735"/>
                <a:gd name="connsiteX1" fmla="*/ 0 w 55363"/>
                <a:gd name="connsiteY1" fmla="*/ 45735 h 4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363" h="45735">
                  <a:moveTo>
                    <a:pt x="55364" y="0"/>
                  </a:moveTo>
                  <a:cubicBezTo>
                    <a:pt x="43168" y="7061"/>
                    <a:pt x="25676" y="21183"/>
                    <a:pt x="0" y="45735"/>
                  </a:cubicBezTo>
                </a:path>
              </a:pathLst>
            </a:custGeom>
            <a:noFill/>
            <a:ln w="96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orme libre : forme 322">
              <a:extLst>
                <a:ext uri="{FF2B5EF4-FFF2-40B4-BE49-F238E27FC236}">
                  <a16:creationId xmlns:a16="http://schemas.microsoft.com/office/drawing/2014/main" id="{88FACEB9-E180-49D8-92E0-4BE6DC0B38A4}"/>
                </a:ext>
              </a:extLst>
            </p:cNvPr>
            <p:cNvSpPr/>
            <p:nvPr/>
          </p:nvSpPr>
          <p:spPr>
            <a:xfrm>
              <a:off x="6867844" y="1616959"/>
              <a:ext cx="104266" cy="101070"/>
            </a:xfrm>
            <a:custGeom>
              <a:avLst/>
              <a:gdLst>
                <a:gd name="connsiteX0" fmla="*/ 103143 w 104266"/>
                <a:gd name="connsiteY0" fmla="*/ 41067 h 101070"/>
                <a:gd name="connsiteX1" fmla="*/ 98650 w 104266"/>
                <a:gd name="connsiteY1" fmla="*/ 74446 h 101070"/>
                <a:gd name="connsiteX2" fmla="*/ 28522 w 104266"/>
                <a:gd name="connsiteY2" fmla="*/ 94987 h 101070"/>
                <a:gd name="connsiteX3" fmla="*/ 5735 w 104266"/>
                <a:gd name="connsiteY3" fmla="*/ 26624 h 101070"/>
                <a:gd name="connsiteX4" fmla="*/ 75862 w 104266"/>
                <a:gd name="connsiteY4" fmla="*/ 6084 h 101070"/>
                <a:gd name="connsiteX5" fmla="*/ 90145 w 104266"/>
                <a:gd name="connsiteY5" fmla="*/ 16675 h 10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266" h="101070">
                  <a:moveTo>
                    <a:pt x="103143" y="41067"/>
                  </a:moveTo>
                  <a:cubicBezTo>
                    <a:pt x="105550" y="52140"/>
                    <a:pt x="104106" y="63855"/>
                    <a:pt x="98650" y="74446"/>
                  </a:cubicBezTo>
                  <a:cubicBezTo>
                    <a:pt x="85330" y="98999"/>
                    <a:pt x="54198" y="108306"/>
                    <a:pt x="28522" y="94987"/>
                  </a:cubicBezTo>
                  <a:cubicBezTo>
                    <a:pt x="2846" y="81667"/>
                    <a:pt x="-7424" y="51017"/>
                    <a:pt x="5735" y="26624"/>
                  </a:cubicBezTo>
                  <a:cubicBezTo>
                    <a:pt x="18894" y="2072"/>
                    <a:pt x="50186" y="-7236"/>
                    <a:pt x="75862" y="6084"/>
                  </a:cubicBezTo>
                  <a:cubicBezTo>
                    <a:pt x="81319" y="8812"/>
                    <a:pt x="86133" y="12503"/>
                    <a:pt x="90145" y="16675"/>
                  </a:cubicBezTo>
                </a:path>
              </a:pathLst>
            </a:custGeom>
            <a:noFill/>
            <a:ln w="96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orme libre : forme 323">
              <a:extLst>
                <a:ext uri="{FF2B5EF4-FFF2-40B4-BE49-F238E27FC236}">
                  <a16:creationId xmlns:a16="http://schemas.microsoft.com/office/drawing/2014/main" id="{21D29AB4-D677-4B45-819A-F9F515C631BB}"/>
                </a:ext>
              </a:extLst>
            </p:cNvPr>
            <p:cNvSpPr/>
            <p:nvPr/>
          </p:nvSpPr>
          <p:spPr>
            <a:xfrm>
              <a:off x="6831694" y="1877717"/>
              <a:ext cx="22947" cy="29381"/>
            </a:xfrm>
            <a:custGeom>
              <a:avLst/>
              <a:gdLst>
                <a:gd name="connsiteX0" fmla="*/ 1444 w 22947"/>
                <a:gd name="connsiteY0" fmla="*/ 0 h 29381"/>
                <a:gd name="connsiteX1" fmla="*/ 22948 w 22947"/>
                <a:gd name="connsiteY1" fmla="*/ 10752 h 29381"/>
                <a:gd name="connsiteX2" fmla="*/ 15887 w 22947"/>
                <a:gd name="connsiteY2" fmla="*/ 23590 h 29381"/>
                <a:gd name="connsiteX3" fmla="*/ 0 w 22947"/>
                <a:gd name="connsiteY3" fmla="*/ 28083 h 29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47" h="29381">
                  <a:moveTo>
                    <a:pt x="1444" y="0"/>
                  </a:moveTo>
                  <a:lnTo>
                    <a:pt x="22948" y="10752"/>
                  </a:lnTo>
                  <a:lnTo>
                    <a:pt x="15887" y="23590"/>
                  </a:lnTo>
                  <a:cubicBezTo>
                    <a:pt x="12838" y="29206"/>
                    <a:pt x="6098" y="30811"/>
                    <a:pt x="0" y="28083"/>
                  </a:cubicBezTo>
                </a:path>
              </a:pathLst>
            </a:custGeom>
            <a:noFill/>
            <a:ln w="96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orme libre : forme 324">
              <a:extLst>
                <a:ext uri="{FF2B5EF4-FFF2-40B4-BE49-F238E27FC236}">
                  <a16:creationId xmlns:a16="http://schemas.microsoft.com/office/drawing/2014/main" id="{68CF7BB6-826D-43B5-9431-E395E326B3A7}"/>
                </a:ext>
              </a:extLst>
            </p:cNvPr>
            <p:cNvSpPr/>
            <p:nvPr/>
          </p:nvSpPr>
          <p:spPr>
            <a:xfrm>
              <a:off x="6769881" y="1848510"/>
              <a:ext cx="39186" cy="25996"/>
            </a:xfrm>
            <a:custGeom>
              <a:avLst/>
              <a:gdLst>
                <a:gd name="connsiteX0" fmla="*/ 5808 w 39186"/>
                <a:gd name="connsiteY0" fmla="*/ 25997 h 25996"/>
                <a:gd name="connsiteX1" fmla="*/ 1314 w 39186"/>
                <a:gd name="connsiteY1" fmla="*/ 12196 h 25996"/>
                <a:gd name="connsiteX2" fmla="*/ 8054 w 39186"/>
                <a:gd name="connsiteY2" fmla="*/ 0 h 25996"/>
                <a:gd name="connsiteX3" fmla="*/ 39187 w 39186"/>
                <a:gd name="connsiteY3" fmla="*/ 14764 h 25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186" h="25996">
                  <a:moveTo>
                    <a:pt x="5808" y="25997"/>
                  </a:moveTo>
                  <a:cubicBezTo>
                    <a:pt x="833" y="23429"/>
                    <a:pt x="-1735" y="17492"/>
                    <a:pt x="1314" y="12196"/>
                  </a:cubicBezTo>
                  <a:lnTo>
                    <a:pt x="8054" y="0"/>
                  </a:lnTo>
                  <a:cubicBezTo>
                    <a:pt x="17843" y="4654"/>
                    <a:pt x="31644" y="11233"/>
                    <a:pt x="39187" y="14764"/>
                  </a:cubicBezTo>
                </a:path>
              </a:pathLst>
            </a:custGeom>
            <a:noFill/>
            <a:ln w="96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1" name="Graphique 1824">
            <a:extLst>
              <a:ext uri="{FF2B5EF4-FFF2-40B4-BE49-F238E27FC236}">
                <a16:creationId xmlns:a16="http://schemas.microsoft.com/office/drawing/2014/main" id="{A36E2C38-B8C5-488E-9AF4-015FF651AD63}"/>
              </a:ext>
            </a:extLst>
          </p:cNvPr>
          <p:cNvGrpSpPr/>
          <p:nvPr/>
        </p:nvGrpSpPr>
        <p:grpSpPr>
          <a:xfrm>
            <a:off x="5230463" y="1343293"/>
            <a:ext cx="414347" cy="327502"/>
            <a:chOff x="7480672" y="2951909"/>
            <a:chExt cx="375863" cy="297084"/>
          </a:xfrm>
          <a:noFill/>
        </p:grpSpPr>
        <p:sp>
          <p:nvSpPr>
            <p:cNvPr id="112" name="Forme libre : forme 4083">
              <a:extLst>
                <a:ext uri="{FF2B5EF4-FFF2-40B4-BE49-F238E27FC236}">
                  <a16:creationId xmlns:a16="http://schemas.microsoft.com/office/drawing/2014/main" id="{D14DE081-EE63-4EF2-A927-6D645DDFD738}"/>
                </a:ext>
              </a:extLst>
            </p:cNvPr>
            <p:cNvSpPr/>
            <p:nvPr/>
          </p:nvSpPr>
          <p:spPr>
            <a:xfrm>
              <a:off x="7480672" y="3061447"/>
              <a:ext cx="195452" cy="146685"/>
            </a:xfrm>
            <a:custGeom>
              <a:avLst/>
              <a:gdLst>
                <a:gd name="connsiteX0" fmla="*/ 195453 w 195452"/>
                <a:gd name="connsiteY0" fmla="*/ 78486 h 146685"/>
                <a:gd name="connsiteX1" fmla="*/ 195453 w 195452"/>
                <a:gd name="connsiteY1" fmla="*/ 0 h 146685"/>
                <a:gd name="connsiteX2" fmla="*/ 0 w 195452"/>
                <a:gd name="connsiteY2" fmla="*/ 0 h 146685"/>
                <a:gd name="connsiteX3" fmla="*/ 0 w 195452"/>
                <a:gd name="connsiteY3" fmla="*/ 146685 h 146685"/>
                <a:gd name="connsiteX4" fmla="*/ 130016 w 195452"/>
                <a:gd name="connsiteY4" fmla="*/ 146685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452" h="146685">
                  <a:moveTo>
                    <a:pt x="195453" y="78486"/>
                  </a:moveTo>
                  <a:lnTo>
                    <a:pt x="195453" y="0"/>
                  </a:lnTo>
                  <a:lnTo>
                    <a:pt x="0" y="0"/>
                  </a:lnTo>
                  <a:lnTo>
                    <a:pt x="0" y="146685"/>
                  </a:lnTo>
                  <a:lnTo>
                    <a:pt x="130016" y="146685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Forme libre : forme 4084">
              <a:extLst>
                <a:ext uri="{FF2B5EF4-FFF2-40B4-BE49-F238E27FC236}">
                  <a16:creationId xmlns:a16="http://schemas.microsoft.com/office/drawing/2014/main" id="{4924014D-5C9F-4306-BDC3-C50AC2512AB5}"/>
                </a:ext>
              </a:extLst>
            </p:cNvPr>
            <p:cNvSpPr/>
            <p:nvPr/>
          </p:nvSpPr>
          <p:spPr>
            <a:xfrm>
              <a:off x="7515629" y="2951909"/>
              <a:ext cx="125539" cy="109537"/>
            </a:xfrm>
            <a:custGeom>
              <a:avLst/>
              <a:gdLst>
                <a:gd name="connsiteX0" fmla="*/ 0 w 125539"/>
                <a:gd name="connsiteY0" fmla="*/ 109538 h 109537"/>
                <a:gd name="connsiteX1" fmla="*/ 0 w 125539"/>
                <a:gd name="connsiteY1" fmla="*/ 62770 h 109537"/>
                <a:gd name="connsiteX2" fmla="*/ 62770 w 125539"/>
                <a:gd name="connsiteY2" fmla="*/ 0 h 109537"/>
                <a:gd name="connsiteX3" fmla="*/ 62770 w 125539"/>
                <a:gd name="connsiteY3" fmla="*/ 0 h 109537"/>
                <a:gd name="connsiteX4" fmla="*/ 125540 w 125539"/>
                <a:gd name="connsiteY4" fmla="*/ 62770 h 109537"/>
                <a:gd name="connsiteX5" fmla="*/ 125540 w 125539"/>
                <a:gd name="connsiteY5" fmla="*/ 62770 h 109537"/>
                <a:gd name="connsiteX6" fmla="*/ 125540 w 125539"/>
                <a:gd name="connsiteY6" fmla="*/ 82868 h 1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539" h="109537">
                  <a:moveTo>
                    <a:pt x="0" y="109538"/>
                  </a:moveTo>
                  <a:lnTo>
                    <a:pt x="0" y="62770"/>
                  </a:lnTo>
                  <a:cubicBezTo>
                    <a:pt x="0" y="28099"/>
                    <a:pt x="28099" y="0"/>
                    <a:pt x="62770" y="0"/>
                  </a:cubicBezTo>
                  <a:cubicBezTo>
                    <a:pt x="62770" y="0"/>
                    <a:pt x="62770" y="0"/>
                    <a:pt x="62770" y="0"/>
                  </a:cubicBezTo>
                  <a:cubicBezTo>
                    <a:pt x="97441" y="0"/>
                    <a:pt x="125540" y="28099"/>
                    <a:pt x="125540" y="62770"/>
                  </a:cubicBezTo>
                  <a:cubicBezTo>
                    <a:pt x="125540" y="62770"/>
                    <a:pt x="125540" y="62770"/>
                    <a:pt x="125540" y="62770"/>
                  </a:cubicBezTo>
                  <a:lnTo>
                    <a:pt x="125540" y="82868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Forme libre : forme 4085">
              <a:extLst>
                <a:ext uri="{FF2B5EF4-FFF2-40B4-BE49-F238E27FC236}">
                  <a16:creationId xmlns:a16="http://schemas.microsoft.com/office/drawing/2014/main" id="{720395AD-4C28-45D6-A3AD-6F4DDE798B77}"/>
                </a:ext>
              </a:extLst>
            </p:cNvPr>
            <p:cNvSpPr/>
            <p:nvPr/>
          </p:nvSpPr>
          <p:spPr>
            <a:xfrm>
              <a:off x="7556491" y="3098397"/>
              <a:ext cx="43821" cy="72301"/>
            </a:xfrm>
            <a:custGeom>
              <a:avLst/>
              <a:gdLst>
                <a:gd name="connsiteX0" fmla="*/ 43815 w 43821"/>
                <a:gd name="connsiteY0" fmla="*/ 22485 h 72301"/>
                <a:gd name="connsiteX1" fmla="*/ 22479 w 43821"/>
                <a:gd name="connsiteY1" fmla="*/ 6 h 72301"/>
                <a:gd name="connsiteX2" fmla="*/ 0 w 43821"/>
                <a:gd name="connsiteY2" fmla="*/ 21342 h 72301"/>
                <a:gd name="connsiteX3" fmla="*/ 0 w 43821"/>
                <a:gd name="connsiteY3" fmla="*/ 22485 h 72301"/>
                <a:gd name="connsiteX4" fmla="*/ 12097 w 43821"/>
                <a:gd name="connsiteY4" fmla="*/ 41916 h 72301"/>
                <a:gd name="connsiteX5" fmla="*/ 12097 w 43821"/>
                <a:gd name="connsiteY5" fmla="*/ 62395 h 72301"/>
                <a:gd name="connsiteX6" fmla="*/ 21908 w 43821"/>
                <a:gd name="connsiteY6" fmla="*/ 72301 h 72301"/>
                <a:gd name="connsiteX7" fmla="*/ 31814 w 43821"/>
                <a:gd name="connsiteY7" fmla="*/ 62395 h 72301"/>
                <a:gd name="connsiteX8" fmla="*/ 31814 w 43821"/>
                <a:gd name="connsiteY8" fmla="*/ 41916 h 72301"/>
                <a:gd name="connsiteX9" fmla="*/ 43815 w 43821"/>
                <a:gd name="connsiteY9" fmla="*/ 22485 h 72301"/>
                <a:gd name="connsiteX10" fmla="*/ 43815 w 43821"/>
                <a:gd name="connsiteY10" fmla="*/ 22485 h 72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821" h="72301">
                  <a:moveTo>
                    <a:pt x="43815" y="22485"/>
                  </a:moveTo>
                  <a:cubicBezTo>
                    <a:pt x="44101" y="10389"/>
                    <a:pt x="34576" y="292"/>
                    <a:pt x="22479" y="6"/>
                  </a:cubicBezTo>
                  <a:cubicBezTo>
                    <a:pt x="10382" y="-279"/>
                    <a:pt x="286" y="9246"/>
                    <a:pt x="0" y="21342"/>
                  </a:cubicBezTo>
                  <a:cubicBezTo>
                    <a:pt x="0" y="21723"/>
                    <a:pt x="0" y="22104"/>
                    <a:pt x="0" y="22485"/>
                  </a:cubicBezTo>
                  <a:cubicBezTo>
                    <a:pt x="0" y="31058"/>
                    <a:pt x="4953" y="38297"/>
                    <a:pt x="12097" y="41916"/>
                  </a:cubicBezTo>
                  <a:lnTo>
                    <a:pt x="12097" y="62395"/>
                  </a:lnTo>
                  <a:cubicBezTo>
                    <a:pt x="12097" y="67824"/>
                    <a:pt x="16478" y="72206"/>
                    <a:pt x="21908" y="72301"/>
                  </a:cubicBezTo>
                  <a:cubicBezTo>
                    <a:pt x="27337" y="72301"/>
                    <a:pt x="31718" y="67920"/>
                    <a:pt x="31814" y="62395"/>
                  </a:cubicBezTo>
                  <a:lnTo>
                    <a:pt x="31814" y="41916"/>
                  </a:lnTo>
                  <a:cubicBezTo>
                    <a:pt x="39148" y="38202"/>
                    <a:pt x="43815" y="30677"/>
                    <a:pt x="43815" y="22485"/>
                  </a:cubicBezTo>
                  <a:lnTo>
                    <a:pt x="43815" y="22485"/>
                  </a:lnTo>
                  <a:close/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orme libre : forme 4086">
              <a:extLst>
                <a:ext uri="{FF2B5EF4-FFF2-40B4-BE49-F238E27FC236}">
                  <a16:creationId xmlns:a16="http://schemas.microsoft.com/office/drawing/2014/main" id="{99F07668-180A-44C7-B264-CE30C0B2C591}"/>
                </a:ext>
              </a:extLst>
            </p:cNvPr>
            <p:cNvSpPr/>
            <p:nvPr/>
          </p:nvSpPr>
          <p:spPr>
            <a:xfrm>
              <a:off x="7609069" y="3139933"/>
              <a:ext cx="247466" cy="109061"/>
            </a:xfrm>
            <a:custGeom>
              <a:avLst/>
              <a:gdLst>
                <a:gd name="connsiteX0" fmla="*/ 54483 w 247466"/>
                <a:gd name="connsiteY0" fmla="*/ 0 h 109061"/>
                <a:gd name="connsiteX1" fmla="*/ 0 w 247466"/>
                <a:gd name="connsiteY1" fmla="*/ 54578 h 109061"/>
                <a:gd name="connsiteX2" fmla="*/ 54483 w 247466"/>
                <a:gd name="connsiteY2" fmla="*/ 109061 h 109061"/>
                <a:gd name="connsiteX3" fmla="*/ 193834 w 247466"/>
                <a:gd name="connsiteY3" fmla="*/ 109061 h 109061"/>
                <a:gd name="connsiteX4" fmla="*/ 247459 w 247466"/>
                <a:gd name="connsiteY4" fmla="*/ 53626 h 109061"/>
                <a:gd name="connsiteX5" fmla="*/ 193834 w 247466"/>
                <a:gd name="connsiteY5" fmla="*/ 0 h 109061"/>
                <a:gd name="connsiteX6" fmla="*/ 54483 w 247466"/>
                <a:gd name="connsiteY6" fmla="*/ 0 h 109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466" h="109061">
                  <a:moveTo>
                    <a:pt x="54483" y="0"/>
                  </a:moveTo>
                  <a:cubicBezTo>
                    <a:pt x="24384" y="0"/>
                    <a:pt x="0" y="24479"/>
                    <a:pt x="0" y="54578"/>
                  </a:cubicBezTo>
                  <a:cubicBezTo>
                    <a:pt x="0" y="84677"/>
                    <a:pt x="24384" y="109061"/>
                    <a:pt x="54483" y="109061"/>
                  </a:cubicBezTo>
                  <a:lnTo>
                    <a:pt x="193834" y="109061"/>
                  </a:lnTo>
                  <a:cubicBezTo>
                    <a:pt x="223933" y="108585"/>
                    <a:pt x="247936" y="83820"/>
                    <a:pt x="247459" y="53626"/>
                  </a:cubicBezTo>
                  <a:cubicBezTo>
                    <a:pt x="246983" y="24193"/>
                    <a:pt x="223266" y="476"/>
                    <a:pt x="193834" y="0"/>
                  </a:cubicBezTo>
                  <a:lnTo>
                    <a:pt x="54483" y="0"/>
                  </a:lnTo>
                  <a:close/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orme libre : forme 4087">
              <a:extLst>
                <a:ext uri="{FF2B5EF4-FFF2-40B4-BE49-F238E27FC236}">
                  <a16:creationId xmlns:a16="http://schemas.microsoft.com/office/drawing/2014/main" id="{5541FDBA-7321-4B1F-B9CA-0478AC5E1802}"/>
                </a:ext>
              </a:extLst>
            </p:cNvPr>
            <p:cNvSpPr/>
            <p:nvPr/>
          </p:nvSpPr>
          <p:spPr>
            <a:xfrm>
              <a:off x="7648598" y="3174604"/>
              <a:ext cx="170211" cy="35909"/>
            </a:xfrm>
            <a:custGeom>
              <a:avLst/>
              <a:gdLst>
                <a:gd name="connsiteX0" fmla="*/ 18859 w 170211"/>
                <a:gd name="connsiteY0" fmla="*/ 19812 h 35909"/>
                <a:gd name="connsiteX1" fmla="*/ 18859 w 170211"/>
                <a:gd name="connsiteY1" fmla="*/ 0 h 35909"/>
                <a:gd name="connsiteX2" fmla="*/ 18859 w 170211"/>
                <a:gd name="connsiteY2" fmla="*/ 19812 h 35909"/>
                <a:gd name="connsiteX3" fmla="*/ 37719 w 170211"/>
                <a:gd name="connsiteY3" fmla="*/ 13716 h 35909"/>
                <a:gd name="connsiteX4" fmla="*/ 18859 w 170211"/>
                <a:gd name="connsiteY4" fmla="*/ 19812 h 35909"/>
                <a:gd name="connsiteX5" fmla="*/ 0 w 170211"/>
                <a:gd name="connsiteY5" fmla="*/ 13716 h 35909"/>
                <a:gd name="connsiteX6" fmla="*/ 18859 w 170211"/>
                <a:gd name="connsiteY6" fmla="*/ 19812 h 35909"/>
                <a:gd name="connsiteX7" fmla="*/ 7239 w 170211"/>
                <a:gd name="connsiteY7" fmla="*/ 35909 h 35909"/>
                <a:gd name="connsiteX8" fmla="*/ 18859 w 170211"/>
                <a:gd name="connsiteY8" fmla="*/ 19812 h 35909"/>
                <a:gd name="connsiteX9" fmla="*/ 30480 w 170211"/>
                <a:gd name="connsiteY9" fmla="*/ 35909 h 35909"/>
                <a:gd name="connsiteX10" fmla="*/ 85058 w 170211"/>
                <a:gd name="connsiteY10" fmla="*/ 19812 h 35909"/>
                <a:gd name="connsiteX11" fmla="*/ 85058 w 170211"/>
                <a:gd name="connsiteY11" fmla="*/ 0 h 35909"/>
                <a:gd name="connsiteX12" fmla="*/ 85058 w 170211"/>
                <a:gd name="connsiteY12" fmla="*/ 19812 h 35909"/>
                <a:gd name="connsiteX13" fmla="*/ 103918 w 170211"/>
                <a:gd name="connsiteY13" fmla="*/ 13716 h 35909"/>
                <a:gd name="connsiteX14" fmla="*/ 85058 w 170211"/>
                <a:gd name="connsiteY14" fmla="*/ 19812 h 35909"/>
                <a:gd name="connsiteX15" fmla="*/ 66199 w 170211"/>
                <a:gd name="connsiteY15" fmla="*/ 13716 h 35909"/>
                <a:gd name="connsiteX16" fmla="*/ 85058 w 170211"/>
                <a:gd name="connsiteY16" fmla="*/ 19812 h 35909"/>
                <a:gd name="connsiteX17" fmla="*/ 73342 w 170211"/>
                <a:gd name="connsiteY17" fmla="*/ 35909 h 35909"/>
                <a:gd name="connsiteX18" fmla="*/ 85058 w 170211"/>
                <a:gd name="connsiteY18" fmla="*/ 19812 h 35909"/>
                <a:gd name="connsiteX19" fmla="*/ 96679 w 170211"/>
                <a:gd name="connsiteY19" fmla="*/ 35909 h 35909"/>
                <a:gd name="connsiteX20" fmla="*/ 151352 w 170211"/>
                <a:gd name="connsiteY20" fmla="*/ 19812 h 35909"/>
                <a:gd name="connsiteX21" fmla="*/ 151352 w 170211"/>
                <a:gd name="connsiteY21" fmla="*/ 0 h 35909"/>
                <a:gd name="connsiteX22" fmla="*/ 151352 w 170211"/>
                <a:gd name="connsiteY22" fmla="*/ 19812 h 35909"/>
                <a:gd name="connsiteX23" fmla="*/ 170212 w 170211"/>
                <a:gd name="connsiteY23" fmla="*/ 13716 h 35909"/>
                <a:gd name="connsiteX24" fmla="*/ 151352 w 170211"/>
                <a:gd name="connsiteY24" fmla="*/ 19812 h 35909"/>
                <a:gd name="connsiteX25" fmla="*/ 132493 w 170211"/>
                <a:gd name="connsiteY25" fmla="*/ 13716 h 35909"/>
                <a:gd name="connsiteX26" fmla="*/ 151352 w 170211"/>
                <a:gd name="connsiteY26" fmla="*/ 19812 h 35909"/>
                <a:gd name="connsiteX27" fmla="*/ 139732 w 170211"/>
                <a:gd name="connsiteY27" fmla="*/ 35909 h 35909"/>
                <a:gd name="connsiteX28" fmla="*/ 151352 w 170211"/>
                <a:gd name="connsiteY28" fmla="*/ 19812 h 35909"/>
                <a:gd name="connsiteX29" fmla="*/ 162973 w 170211"/>
                <a:gd name="connsiteY29" fmla="*/ 35909 h 3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70211" h="35909">
                  <a:moveTo>
                    <a:pt x="18859" y="19812"/>
                  </a:moveTo>
                  <a:lnTo>
                    <a:pt x="18859" y="0"/>
                  </a:lnTo>
                  <a:moveTo>
                    <a:pt x="18859" y="19812"/>
                  </a:moveTo>
                  <a:lnTo>
                    <a:pt x="37719" y="13716"/>
                  </a:lnTo>
                  <a:moveTo>
                    <a:pt x="18859" y="19812"/>
                  </a:moveTo>
                  <a:lnTo>
                    <a:pt x="0" y="13716"/>
                  </a:lnTo>
                  <a:moveTo>
                    <a:pt x="18859" y="19812"/>
                  </a:moveTo>
                  <a:lnTo>
                    <a:pt x="7239" y="35909"/>
                  </a:lnTo>
                  <a:moveTo>
                    <a:pt x="18859" y="19812"/>
                  </a:moveTo>
                  <a:lnTo>
                    <a:pt x="30480" y="35909"/>
                  </a:lnTo>
                  <a:moveTo>
                    <a:pt x="85058" y="19812"/>
                  </a:moveTo>
                  <a:lnTo>
                    <a:pt x="85058" y="0"/>
                  </a:lnTo>
                  <a:moveTo>
                    <a:pt x="85058" y="19812"/>
                  </a:moveTo>
                  <a:lnTo>
                    <a:pt x="103918" y="13716"/>
                  </a:lnTo>
                  <a:moveTo>
                    <a:pt x="85058" y="19812"/>
                  </a:moveTo>
                  <a:lnTo>
                    <a:pt x="66199" y="13716"/>
                  </a:lnTo>
                  <a:moveTo>
                    <a:pt x="85058" y="19812"/>
                  </a:moveTo>
                  <a:lnTo>
                    <a:pt x="73342" y="35909"/>
                  </a:lnTo>
                  <a:moveTo>
                    <a:pt x="85058" y="19812"/>
                  </a:moveTo>
                  <a:lnTo>
                    <a:pt x="96679" y="35909"/>
                  </a:lnTo>
                  <a:moveTo>
                    <a:pt x="151352" y="19812"/>
                  </a:moveTo>
                  <a:lnTo>
                    <a:pt x="151352" y="0"/>
                  </a:lnTo>
                  <a:moveTo>
                    <a:pt x="151352" y="19812"/>
                  </a:moveTo>
                  <a:lnTo>
                    <a:pt x="170212" y="13716"/>
                  </a:lnTo>
                  <a:moveTo>
                    <a:pt x="151352" y="19812"/>
                  </a:moveTo>
                  <a:lnTo>
                    <a:pt x="132493" y="13716"/>
                  </a:lnTo>
                  <a:moveTo>
                    <a:pt x="151352" y="19812"/>
                  </a:moveTo>
                  <a:lnTo>
                    <a:pt x="139732" y="35909"/>
                  </a:lnTo>
                  <a:moveTo>
                    <a:pt x="151352" y="19812"/>
                  </a:moveTo>
                  <a:lnTo>
                    <a:pt x="162973" y="35909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7" name="Graphique 1773">
            <a:extLst>
              <a:ext uri="{FF2B5EF4-FFF2-40B4-BE49-F238E27FC236}">
                <a16:creationId xmlns:a16="http://schemas.microsoft.com/office/drawing/2014/main" id="{20B51C40-88E2-49DE-A914-62636EDFFC61}"/>
              </a:ext>
            </a:extLst>
          </p:cNvPr>
          <p:cNvGrpSpPr/>
          <p:nvPr/>
        </p:nvGrpSpPr>
        <p:grpSpPr>
          <a:xfrm>
            <a:off x="5936823" y="2696165"/>
            <a:ext cx="395724" cy="395724"/>
            <a:chOff x="2941313" y="1341119"/>
            <a:chExt cx="346519" cy="346519"/>
          </a:xfrm>
          <a:noFill/>
        </p:grpSpPr>
        <p:grpSp>
          <p:nvGrpSpPr>
            <p:cNvPr id="118" name="Graphique 1773">
              <a:extLst>
                <a:ext uri="{FF2B5EF4-FFF2-40B4-BE49-F238E27FC236}">
                  <a16:creationId xmlns:a16="http://schemas.microsoft.com/office/drawing/2014/main" id="{20B51C40-88E2-49DE-A914-62636EDFFC61}"/>
                </a:ext>
              </a:extLst>
            </p:cNvPr>
            <p:cNvGrpSpPr/>
            <p:nvPr/>
          </p:nvGrpSpPr>
          <p:grpSpPr>
            <a:xfrm>
              <a:off x="2941313" y="1341119"/>
              <a:ext cx="346519" cy="346519"/>
              <a:chOff x="2941313" y="1341119"/>
              <a:chExt cx="346519" cy="346519"/>
            </a:xfrm>
            <a:grpFill/>
          </p:grpSpPr>
          <p:sp>
            <p:nvSpPr>
              <p:cNvPr id="121" name="Forme libre : forme 2999">
                <a:extLst>
                  <a:ext uri="{FF2B5EF4-FFF2-40B4-BE49-F238E27FC236}">
                    <a16:creationId xmlns:a16="http://schemas.microsoft.com/office/drawing/2014/main" id="{04DC4C14-9815-4FEA-A756-B699EC3D2973}"/>
                  </a:ext>
                </a:extLst>
              </p:cNvPr>
              <p:cNvSpPr/>
              <p:nvPr/>
            </p:nvSpPr>
            <p:spPr>
              <a:xfrm>
                <a:off x="2941313" y="1341119"/>
                <a:ext cx="346519" cy="346519"/>
              </a:xfrm>
              <a:custGeom>
                <a:avLst/>
                <a:gdLst>
                  <a:gd name="connsiteX0" fmla="*/ 7811 w 346519"/>
                  <a:gd name="connsiteY0" fmla="*/ 224790 h 346519"/>
                  <a:gd name="connsiteX1" fmla="*/ 0 w 346519"/>
                  <a:gd name="connsiteY1" fmla="*/ 173260 h 346519"/>
                  <a:gd name="connsiteX2" fmla="*/ 173260 w 346519"/>
                  <a:gd name="connsiteY2" fmla="*/ 0 h 346519"/>
                  <a:gd name="connsiteX3" fmla="*/ 346520 w 346519"/>
                  <a:gd name="connsiteY3" fmla="*/ 173260 h 346519"/>
                  <a:gd name="connsiteX4" fmla="*/ 173260 w 346519"/>
                  <a:gd name="connsiteY4" fmla="*/ 346520 h 346519"/>
                  <a:gd name="connsiteX5" fmla="*/ 21146 w 346519"/>
                  <a:gd name="connsiteY5" fmla="*/ 256318 h 346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6519" h="346519">
                    <a:moveTo>
                      <a:pt x="7811" y="224790"/>
                    </a:moveTo>
                    <a:cubicBezTo>
                      <a:pt x="2762" y="208502"/>
                      <a:pt x="0" y="191167"/>
                      <a:pt x="0" y="173260"/>
                    </a:cubicBezTo>
                    <a:cubicBezTo>
                      <a:pt x="0" y="77533"/>
                      <a:pt x="77533" y="0"/>
                      <a:pt x="173260" y="0"/>
                    </a:cubicBezTo>
                    <a:cubicBezTo>
                      <a:pt x="268986" y="0"/>
                      <a:pt x="346520" y="77533"/>
                      <a:pt x="346520" y="173260"/>
                    </a:cubicBezTo>
                    <a:cubicBezTo>
                      <a:pt x="346520" y="268986"/>
                      <a:pt x="268986" y="346520"/>
                      <a:pt x="173260" y="346520"/>
                    </a:cubicBezTo>
                    <a:cubicBezTo>
                      <a:pt x="107633" y="346520"/>
                      <a:pt x="50578" y="310039"/>
                      <a:pt x="21146" y="25631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2" name="Forme libre : forme 3000">
                <a:extLst>
                  <a:ext uri="{FF2B5EF4-FFF2-40B4-BE49-F238E27FC236}">
                    <a16:creationId xmlns:a16="http://schemas.microsoft.com/office/drawing/2014/main" id="{0DED9621-D0E8-4E11-8AAE-C5169F1BF1C7}"/>
                  </a:ext>
                </a:extLst>
              </p:cNvPr>
              <p:cNvSpPr/>
              <p:nvPr/>
            </p:nvSpPr>
            <p:spPr>
              <a:xfrm>
                <a:off x="2979413" y="1426939"/>
                <a:ext cx="26574" cy="28194"/>
              </a:xfrm>
              <a:custGeom>
                <a:avLst/>
                <a:gdLst>
                  <a:gd name="connsiteX0" fmla="*/ 26575 w 26574"/>
                  <a:gd name="connsiteY0" fmla="*/ 0 h 28194"/>
                  <a:gd name="connsiteX1" fmla="*/ 13525 w 26574"/>
                  <a:gd name="connsiteY1" fmla="*/ 0 h 28194"/>
                  <a:gd name="connsiteX2" fmla="*/ 0 w 26574"/>
                  <a:gd name="connsiteY2" fmla="*/ 23813 h 28194"/>
                  <a:gd name="connsiteX3" fmla="*/ 17907 w 26574"/>
                  <a:gd name="connsiteY3" fmla="*/ 28194 h 28194"/>
                  <a:gd name="connsiteX4" fmla="*/ 23813 w 26574"/>
                  <a:gd name="connsiteY4" fmla="*/ 10287 h 28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574" h="28194">
                    <a:moveTo>
                      <a:pt x="26575" y="0"/>
                    </a:moveTo>
                    <a:lnTo>
                      <a:pt x="13525" y="0"/>
                    </a:lnTo>
                    <a:lnTo>
                      <a:pt x="0" y="23813"/>
                    </a:lnTo>
                    <a:lnTo>
                      <a:pt x="17907" y="28194"/>
                    </a:lnTo>
                    <a:lnTo>
                      <a:pt x="23813" y="10287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Forme libre : forme 3001">
                <a:extLst>
                  <a:ext uri="{FF2B5EF4-FFF2-40B4-BE49-F238E27FC236}">
                    <a16:creationId xmlns:a16="http://schemas.microsoft.com/office/drawing/2014/main" id="{347B8F96-04B4-4EB8-BF88-BAB6D0E41465}"/>
                  </a:ext>
                </a:extLst>
              </p:cNvPr>
              <p:cNvSpPr/>
              <p:nvPr/>
            </p:nvSpPr>
            <p:spPr>
              <a:xfrm>
                <a:off x="3012465" y="1376552"/>
                <a:ext cx="44957" cy="95916"/>
              </a:xfrm>
              <a:custGeom>
                <a:avLst/>
                <a:gdLst>
                  <a:gd name="connsiteX0" fmla="*/ 0 w 44957"/>
                  <a:gd name="connsiteY0" fmla="*/ 95917 h 95916"/>
                  <a:gd name="connsiteX1" fmla="*/ 23336 w 44957"/>
                  <a:gd name="connsiteY1" fmla="*/ 89916 h 95916"/>
                  <a:gd name="connsiteX2" fmla="*/ 41243 w 44957"/>
                  <a:gd name="connsiteY2" fmla="*/ 89916 h 95916"/>
                  <a:gd name="connsiteX3" fmla="*/ 44958 w 44957"/>
                  <a:gd name="connsiteY3" fmla="*/ 0 h 95916"/>
                  <a:gd name="connsiteX4" fmla="*/ 34195 w 44957"/>
                  <a:gd name="connsiteY4" fmla="*/ 0 h 95916"/>
                  <a:gd name="connsiteX5" fmla="*/ 15716 w 44957"/>
                  <a:gd name="connsiteY5" fmla="*/ 39529 h 95916"/>
                  <a:gd name="connsiteX6" fmla="*/ 21717 w 44957"/>
                  <a:gd name="connsiteY6" fmla="*/ 49816 h 95916"/>
                  <a:gd name="connsiteX7" fmla="*/ 4858 w 44957"/>
                  <a:gd name="connsiteY7" fmla="*/ 75819 h 95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957" h="95916">
                    <a:moveTo>
                      <a:pt x="0" y="95917"/>
                    </a:moveTo>
                    <a:lnTo>
                      <a:pt x="23336" y="89916"/>
                    </a:lnTo>
                    <a:lnTo>
                      <a:pt x="41243" y="89916"/>
                    </a:lnTo>
                    <a:lnTo>
                      <a:pt x="44958" y="0"/>
                    </a:lnTo>
                    <a:lnTo>
                      <a:pt x="34195" y="0"/>
                    </a:lnTo>
                    <a:lnTo>
                      <a:pt x="15716" y="39529"/>
                    </a:lnTo>
                    <a:lnTo>
                      <a:pt x="21717" y="49816"/>
                    </a:lnTo>
                    <a:lnTo>
                      <a:pt x="4858" y="7581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4" name="Forme libre : forme 3002">
                <a:extLst>
                  <a:ext uri="{FF2B5EF4-FFF2-40B4-BE49-F238E27FC236}">
                    <a16:creationId xmlns:a16="http://schemas.microsoft.com/office/drawing/2014/main" id="{E135F561-1AD1-491C-A754-A0968D17F458}"/>
                  </a:ext>
                </a:extLst>
              </p:cNvPr>
              <p:cNvSpPr/>
              <p:nvPr/>
            </p:nvSpPr>
            <p:spPr>
              <a:xfrm>
                <a:off x="3176199" y="1524475"/>
                <a:ext cx="103536" cy="73723"/>
              </a:xfrm>
              <a:custGeom>
                <a:avLst/>
                <a:gdLst>
                  <a:gd name="connsiteX0" fmla="*/ 8477 w 103536"/>
                  <a:gd name="connsiteY0" fmla="*/ 24479 h 73723"/>
                  <a:gd name="connsiteX1" fmla="*/ 0 w 103536"/>
                  <a:gd name="connsiteY1" fmla="*/ 0 h 73723"/>
                  <a:gd name="connsiteX2" fmla="*/ 29813 w 103536"/>
                  <a:gd name="connsiteY2" fmla="*/ 14669 h 73723"/>
                  <a:gd name="connsiteX3" fmla="*/ 49816 w 103536"/>
                  <a:gd name="connsiteY3" fmla="*/ 72676 h 73723"/>
                  <a:gd name="connsiteX4" fmla="*/ 74200 w 103536"/>
                  <a:gd name="connsiteY4" fmla="*/ 73724 h 73723"/>
                  <a:gd name="connsiteX5" fmla="*/ 80772 w 103536"/>
                  <a:gd name="connsiteY5" fmla="*/ 37433 h 73723"/>
                  <a:gd name="connsiteX6" fmla="*/ 103537 w 103536"/>
                  <a:gd name="connsiteY6" fmla="*/ 40100 h 73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3536" h="73723">
                    <a:moveTo>
                      <a:pt x="8477" y="24479"/>
                    </a:moveTo>
                    <a:lnTo>
                      <a:pt x="0" y="0"/>
                    </a:lnTo>
                    <a:lnTo>
                      <a:pt x="29813" y="14669"/>
                    </a:lnTo>
                    <a:lnTo>
                      <a:pt x="49816" y="72676"/>
                    </a:lnTo>
                    <a:lnTo>
                      <a:pt x="74200" y="73724"/>
                    </a:lnTo>
                    <a:lnTo>
                      <a:pt x="80772" y="37433"/>
                    </a:lnTo>
                    <a:lnTo>
                      <a:pt x="103537" y="4010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" name="Forme libre : forme 3003">
                <a:extLst>
                  <a:ext uri="{FF2B5EF4-FFF2-40B4-BE49-F238E27FC236}">
                    <a16:creationId xmlns:a16="http://schemas.microsoft.com/office/drawing/2014/main" id="{D3C4B1E8-7188-4D43-99BB-EEE014B7CA23}"/>
                  </a:ext>
                </a:extLst>
              </p:cNvPr>
              <p:cNvSpPr/>
              <p:nvPr/>
            </p:nvSpPr>
            <p:spPr>
              <a:xfrm>
                <a:off x="3008655" y="1544002"/>
                <a:ext cx="190785" cy="94297"/>
              </a:xfrm>
              <a:custGeom>
                <a:avLst/>
                <a:gdLst>
                  <a:gd name="connsiteX0" fmla="*/ 1715 w 190785"/>
                  <a:gd name="connsiteY0" fmla="*/ 70676 h 94297"/>
                  <a:gd name="connsiteX1" fmla="*/ 0 w 190785"/>
                  <a:gd name="connsiteY1" fmla="*/ 84011 h 94297"/>
                  <a:gd name="connsiteX2" fmla="*/ 27146 w 190785"/>
                  <a:gd name="connsiteY2" fmla="*/ 84011 h 94297"/>
                  <a:gd name="connsiteX3" fmla="*/ 38576 w 190785"/>
                  <a:gd name="connsiteY3" fmla="*/ 94298 h 94297"/>
                  <a:gd name="connsiteX4" fmla="*/ 70009 w 190785"/>
                  <a:gd name="connsiteY4" fmla="*/ 94298 h 94297"/>
                  <a:gd name="connsiteX5" fmla="*/ 99251 w 190785"/>
                  <a:gd name="connsiteY5" fmla="*/ 45529 h 94297"/>
                  <a:gd name="connsiteX6" fmla="*/ 105727 w 190785"/>
                  <a:gd name="connsiteY6" fmla="*/ 7048 h 94297"/>
                  <a:gd name="connsiteX7" fmla="*/ 147447 w 190785"/>
                  <a:gd name="connsiteY7" fmla="*/ 0 h 94297"/>
                  <a:gd name="connsiteX8" fmla="*/ 170212 w 190785"/>
                  <a:gd name="connsiteY8" fmla="*/ 37909 h 94297"/>
                  <a:gd name="connsiteX9" fmla="*/ 164211 w 190785"/>
                  <a:gd name="connsiteY9" fmla="*/ 65532 h 94297"/>
                  <a:gd name="connsiteX10" fmla="*/ 190786 w 190785"/>
                  <a:gd name="connsiteY10" fmla="*/ 47625 h 94297"/>
                  <a:gd name="connsiteX11" fmla="*/ 181928 w 190785"/>
                  <a:gd name="connsiteY11" fmla="*/ 22003 h 94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0785" h="94297">
                    <a:moveTo>
                      <a:pt x="1715" y="70676"/>
                    </a:moveTo>
                    <a:lnTo>
                      <a:pt x="0" y="84011"/>
                    </a:lnTo>
                    <a:cubicBezTo>
                      <a:pt x="0" y="84011"/>
                      <a:pt x="26575" y="82391"/>
                      <a:pt x="27146" y="84011"/>
                    </a:cubicBezTo>
                    <a:cubicBezTo>
                      <a:pt x="27718" y="85630"/>
                      <a:pt x="38576" y="94298"/>
                      <a:pt x="38576" y="94298"/>
                    </a:cubicBezTo>
                    <a:lnTo>
                      <a:pt x="70009" y="94298"/>
                    </a:lnTo>
                    <a:lnTo>
                      <a:pt x="99251" y="45529"/>
                    </a:lnTo>
                    <a:lnTo>
                      <a:pt x="105727" y="7048"/>
                    </a:lnTo>
                    <a:lnTo>
                      <a:pt x="147447" y="0"/>
                    </a:lnTo>
                    <a:lnTo>
                      <a:pt x="170212" y="37909"/>
                    </a:lnTo>
                    <a:lnTo>
                      <a:pt x="164211" y="65532"/>
                    </a:lnTo>
                    <a:lnTo>
                      <a:pt x="190786" y="47625"/>
                    </a:lnTo>
                    <a:lnTo>
                      <a:pt x="181928" y="22003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" name="Forme libre : forme 3004">
                <a:extLst>
                  <a:ext uri="{FF2B5EF4-FFF2-40B4-BE49-F238E27FC236}">
                    <a16:creationId xmlns:a16="http://schemas.microsoft.com/office/drawing/2014/main" id="{E9D13074-F844-44F6-8DFE-2471838FDA78}"/>
                  </a:ext>
                </a:extLst>
              </p:cNvPr>
              <p:cNvSpPr/>
              <p:nvPr/>
            </p:nvSpPr>
            <p:spPr>
              <a:xfrm>
                <a:off x="3012370" y="1431226"/>
                <a:ext cx="72770" cy="168116"/>
              </a:xfrm>
              <a:custGeom>
                <a:avLst/>
                <a:gdLst>
                  <a:gd name="connsiteX0" fmla="*/ 72771 w 72770"/>
                  <a:gd name="connsiteY0" fmla="*/ 0 h 168116"/>
                  <a:gd name="connsiteX1" fmla="*/ 64103 w 72770"/>
                  <a:gd name="connsiteY1" fmla="*/ 27146 h 168116"/>
                  <a:gd name="connsiteX2" fmla="*/ 33147 w 72770"/>
                  <a:gd name="connsiteY2" fmla="*/ 61246 h 168116"/>
                  <a:gd name="connsiteX3" fmla="*/ 8191 w 72770"/>
                  <a:gd name="connsiteY3" fmla="*/ 65627 h 168116"/>
                  <a:gd name="connsiteX4" fmla="*/ 7144 w 72770"/>
                  <a:gd name="connsiteY4" fmla="*/ 76962 h 168116"/>
                  <a:gd name="connsiteX5" fmla="*/ 27718 w 72770"/>
                  <a:gd name="connsiteY5" fmla="*/ 79724 h 168116"/>
                  <a:gd name="connsiteX6" fmla="*/ 52673 w 72770"/>
                  <a:gd name="connsiteY6" fmla="*/ 108966 h 168116"/>
                  <a:gd name="connsiteX7" fmla="*/ 43434 w 72770"/>
                  <a:gd name="connsiteY7" fmla="*/ 134969 h 168116"/>
                  <a:gd name="connsiteX8" fmla="*/ 3905 w 72770"/>
                  <a:gd name="connsiteY8" fmla="*/ 138208 h 168116"/>
                  <a:gd name="connsiteX9" fmla="*/ 0 w 72770"/>
                  <a:gd name="connsiteY9" fmla="*/ 168116 h 16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2770" h="168116">
                    <a:moveTo>
                      <a:pt x="72771" y="0"/>
                    </a:moveTo>
                    <a:lnTo>
                      <a:pt x="64103" y="27146"/>
                    </a:lnTo>
                    <a:lnTo>
                      <a:pt x="33147" y="61246"/>
                    </a:lnTo>
                    <a:lnTo>
                      <a:pt x="8191" y="65627"/>
                    </a:lnTo>
                    <a:lnTo>
                      <a:pt x="7144" y="76962"/>
                    </a:lnTo>
                    <a:lnTo>
                      <a:pt x="27718" y="79724"/>
                    </a:lnTo>
                    <a:lnTo>
                      <a:pt x="52673" y="108966"/>
                    </a:lnTo>
                    <a:lnTo>
                      <a:pt x="43434" y="134969"/>
                    </a:lnTo>
                    <a:lnTo>
                      <a:pt x="3905" y="138208"/>
                    </a:lnTo>
                    <a:lnTo>
                      <a:pt x="0" y="168116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7" name="Forme libre : forme 3005">
                <a:extLst>
                  <a:ext uri="{FF2B5EF4-FFF2-40B4-BE49-F238E27FC236}">
                    <a16:creationId xmlns:a16="http://schemas.microsoft.com/office/drawing/2014/main" id="{1C176667-6521-4D35-88DF-BCD56BD01F8F}"/>
                  </a:ext>
                </a:extLst>
              </p:cNvPr>
              <p:cNvSpPr/>
              <p:nvPr/>
            </p:nvSpPr>
            <p:spPr>
              <a:xfrm>
                <a:off x="3103524" y="1372742"/>
                <a:ext cx="127920" cy="53721"/>
              </a:xfrm>
              <a:custGeom>
                <a:avLst/>
                <a:gdLst>
                  <a:gd name="connsiteX0" fmla="*/ 127921 w 127920"/>
                  <a:gd name="connsiteY0" fmla="*/ 15145 h 53721"/>
                  <a:gd name="connsiteX1" fmla="*/ 90011 w 127920"/>
                  <a:gd name="connsiteY1" fmla="*/ 32480 h 53721"/>
                  <a:gd name="connsiteX2" fmla="*/ 81820 w 127920"/>
                  <a:gd name="connsiteY2" fmla="*/ 28670 h 53721"/>
                  <a:gd name="connsiteX3" fmla="*/ 65056 w 127920"/>
                  <a:gd name="connsiteY3" fmla="*/ 43910 h 53721"/>
                  <a:gd name="connsiteX4" fmla="*/ 53150 w 127920"/>
                  <a:gd name="connsiteY4" fmla="*/ 45529 h 53721"/>
                  <a:gd name="connsiteX5" fmla="*/ 44958 w 127920"/>
                  <a:gd name="connsiteY5" fmla="*/ 33052 h 53721"/>
                  <a:gd name="connsiteX6" fmla="*/ 32004 w 127920"/>
                  <a:gd name="connsiteY6" fmla="*/ 36862 h 53721"/>
                  <a:gd name="connsiteX7" fmla="*/ 31432 w 127920"/>
                  <a:gd name="connsiteY7" fmla="*/ 0 h 53721"/>
                  <a:gd name="connsiteX8" fmla="*/ 25527 w 127920"/>
                  <a:gd name="connsiteY8" fmla="*/ 476 h 53721"/>
                  <a:gd name="connsiteX9" fmla="*/ 9811 w 127920"/>
                  <a:gd name="connsiteY9" fmla="*/ 15716 h 53721"/>
                  <a:gd name="connsiteX10" fmla="*/ 8668 w 127920"/>
                  <a:gd name="connsiteY10" fmla="*/ 51435 h 53721"/>
                  <a:gd name="connsiteX11" fmla="*/ 0 w 127920"/>
                  <a:gd name="connsiteY11" fmla="*/ 53721 h 5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7920" h="53721">
                    <a:moveTo>
                      <a:pt x="127921" y="15145"/>
                    </a:moveTo>
                    <a:lnTo>
                      <a:pt x="90011" y="32480"/>
                    </a:lnTo>
                    <a:lnTo>
                      <a:pt x="81820" y="28670"/>
                    </a:lnTo>
                    <a:lnTo>
                      <a:pt x="65056" y="43910"/>
                    </a:lnTo>
                    <a:lnTo>
                      <a:pt x="53150" y="45529"/>
                    </a:lnTo>
                    <a:lnTo>
                      <a:pt x="44958" y="33052"/>
                    </a:lnTo>
                    <a:lnTo>
                      <a:pt x="32004" y="36862"/>
                    </a:lnTo>
                    <a:lnTo>
                      <a:pt x="31432" y="0"/>
                    </a:lnTo>
                    <a:lnTo>
                      <a:pt x="25527" y="476"/>
                    </a:lnTo>
                    <a:lnTo>
                      <a:pt x="9811" y="15716"/>
                    </a:lnTo>
                    <a:lnTo>
                      <a:pt x="8668" y="51435"/>
                    </a:lnTo>
                    <a:lnTo>
                      <a:pt x="0" y="5372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8" name="Forme libre : forme 3006">
                <a:extLst>
                  <a:ext uri="{FF2B5EF4-FFF2-40B4-BE49-F238E27FC236}">
                    <a16:creationId xmlns:a16="http://schemas.microsoft.com/office/drawing/2014/main" id="{A5A91224-6F5F-46DB-BC86-1B492EB9FC87}"/>
                  </a:ext>
                </a:extLst>
              </p:cNvPr>
              <p:cNvSpPr/>
              <p:nvPr/>
            </p:nvSpPr>
            <p:spPr>
              <a:xfrm>
                <a:off x="3096475" y="1342357"/>
                <a:ext cx="116014" cy="33623"/>
              </a:xfrm>
              <a:custGeom>
                <a:avLst/>
                <a:gdLst>
                  <a:gd name="connsiteX0" fmla="*/ 116015 w 116014"/>
                  <a:gd name="connsiteY0" fmla="*/ 28766 h 33623"/>
                  <a:gd name="connsiteX1" fmla="*/ 105156 w 116014"/>
                  <a:gd name="connsiteY1" fmla="*/ 33623 h 33623"/>
                  <a:gd name="connsiteX2" fmla="*/ 82391 w 116014"/>
                  <a:gd name="connsiteY2" fmla="*/ 20574 h 33623"/>
                  <a:gd name="connsiteX3" fmla="*/ 30385 w 116014"/>
                  <a:gd name="connsiteY3" fmla="*/ 19526 h 33623"/>
                  <a:gd name="connsiteX4" fmla="*/ 0 w 116014"/>
                  <a:gd name="connsiteY4" fmla="*/ 0 h 33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014" h="33623">
                    <a:moveTo>
                      <a:pt x="116015" y="28766"/>
                    </a:moveTo>
                    <a:lnTo>
                      <a:pt x="105156" y="33623"/>
                    </a:lnTo>
                    <a:cubicBezTo>
                      <a:pt x="105156" y="33623"/>
                      <a:pt x="85058" y="20574"/>
                      <a:pt x="82391" y="20574"/>
                    </a:cubicBezTo>
                    <a:cubicBezTo>
                      <a:pt x="79724" y="20574"/>
                      <a:pt x="30385" y="19526"/>
                      <a:pt x="30385" y="19526"/>
                    </a:cubicBez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9" name="Forme libre : forme 3007">
                <a:extLst>
                  <a:ext uri="{FF2B5EF4-FFF2-40B4-BE49-F238E27FC236}">
                    <a16:creationId xmlns:a16="http://schemas.microsoft.com/office/drawing/2014/main" id="{57E3418B-5946-4487-B538-110C7FB147A7}"/>
                  </a:ext>
                </a:extLst>
              </p:cNvPr>
              <p:cNvSpPr/>
              <p:nvPr/>
            </p:nvSpPr>
            <p:spPr>
              <a:xfrm>
                <a:off x="3264020" y="1487614"/>
                <a:ext cx="23240" cy="36861"/>
              </a:xfrm>
              <a:custGeom>
                <a:avLst/>
                <a:gdLst>
                  <a:gd name="connsiteX0" fmla="*/ 23241 w 23240"/>
                  <a:gd name="connsiteY0" fmla="*/ 36862 h 36861"/>
                  <a:gd name="connsiteX1" fmla="*/ 0 w 23240"/>
                  <a:gd name="connsiteY1" fmla="*/ 29813 h 36861"/>
                  <a:gd name="connsiteX2" fmla="*/ 9716 w 23240"/>
                  <a:gd name="connsiteY2" fmla="*/ 1619 h 36861"/>
                  <a:gd name="connsiteX3" fmla="*/ 20002 w 23240"/>
                  <a:gd name="connsiteY3" fmla="*/ 0 h 36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240" h="36861">
                    <a:moveTo>
                      <a:pt x="23241" y="36862"/>
                    </a:moveTo>
                    <a:lnTo>
                      <a:pt x="0" y="29813"/>
                    </a:lnTo>
                    <a:lnTo>
                      <a:pt x="9716" y="1619"/>
                    </a:lnTo>
                    <a:lnTo>
                      <a:pt x="20002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0" name="Forme libre : forme 3008">
                <a:extLst>
                  <a:ext uri="{FF2B5EF4-FFF2-40B4-BE49-F238E27FC236}">
                    <a16:creationId xmlns:a16="http://schemas.microsoft.com/office/drawing/2014/main" id="{DA74BDD8-5BE7-4C74-AC49-0E25E95B2390}"/>
                  </a:ext>
                </a:extLst>
              </p:cNvPr>
              <p:cNvSpPr/>
              <p:nvPr/>
            </p:nvSpPr>
            <p:spPr>
              <a:xfrm>
                <a:off x="3142005" y="1612296"/>
                <a:ext cx="21145" cy="11906"/>
              </a:xfrm>
              <a:custGeom>
                <a:avLst/>
                <a:gdLst>
                  <a:gd name="connsiteX0" fmla="*/ 0 w 21145"/>
                  <a:gd name="connsiteY0" fmla="*/ 4381 h 11906"/>
                  <a:gd name="connsiteX1" fmla="*/ 20098 w 21145"/>
                  <a:gd name="connsiteY1" fmla="*/ 0 h 11906"/>
                  <a:gd name="connsiteX2" fmla="*/ 21145 w 21145"/>
                  <a:gd name="connsiteY2" fmla="*/ 11906 h 11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145" h="11906">
                    <a:moveTo>
                      <a:pt x="0" y="4381"/>
                    </a:moveTo>
                    <a:lnTo>
                      <a:pt x="20098" y="0"/>
                    </a:lnTo>
                    <a:lnTo>
                      <a:pt x="21145" y="11906"/>
                    </a:ln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1" name="Forme libre : forme 3009">
                <a:extLst>
                  <a:ext uri="{FF2B5EF4-FFF2-40B4-BE49-F238E27FC236}">
                    <a16:creationId xmlns:a16="http://schemas.microsoft.com/office/drawing/2014/main" id="{448A82BC-E76E-48BB-B542-100AC733BE62}"/>
                  </a:ext>
                </a:extLst>
              </p:cNvPr>
              <p:cNvSpPr/>
              <p:nvPr/>
            </p:nvSpPr>
            <p:spPr>
              <a:xfrm>
                <a:off x="3138766" y="1559718"/>
                <a:ext cx="8667" cy="8667"/>
              </a:xfrm>
              <a:custGeom>
                <a:avLst/>
                <a:gdLst>
                  <a:gd name="connsiteX0" fmla="*/ 4381 w 8667"/>
                  <a:gd name="connsiteY0" fmla="*/ 0 h 8667"/>
                  <a:gd name="connsiteX1" fmla="*/ 8668 w 8667"/>
                  <a:gd name="connsiteY1" fmla="*/ 8096 h 8667"/>
                  <a:gd name="connsiteX2" fmla="*/ 0 w 8667"/>
                  <a:gd name="connsiteY2" fmla="*/ 8668 h 8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667" h="8667">
                    <a:moveTo>
                      <a:pt x="4381" y="0"/>
                    </a:moveTo>
                    <a:lnTo>
                      <a:pt x="8668" y="8096"/>
                    </a:lnTo>
                    <a:lnTo>
                      <a:pt x="0" y="8668"/>
                    </a:ln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2" name="Forme libre : forme 3010">
                <a:extLst>
                  <a:ext uri="{FF2B5EF4-FFF2-40B4-BE49-F238E27FC236}">
                    <a16:creationId xmlns:a16="http://schemas.microsoft.com/office/drawing/2014/main" id="{EA916AD1-6CEF-471C-9296-DE8D26D39ECC}"/>
                  </a:ext>
                </a:extLst>
              </p:cNvPr>
              <p:cNvSpPr/>
              <p:nvPr/>
            </p:nvSpPr>
            <p:spPr>
              <a:xfrm>
                <a:off x="3134480" y="1579244"/>
                <a:ext cx="11906" cy="16287"/>
              </a:xfrm>
              <a:custGeom>
                <a:avLst/>
                <a:gdLst>
                  <a:gd name="connsiteX0" fmla="*/ 1619 w 11906"/>
                  <a:gd name="connsiteY0" fmla="*/ 0 h 16287"/>
                  <a:gd name="connsiteX1" fmla="*/ 11906 w 11906"/>
                  <a:gd name="connsiteY1" fmla="*/ 2667 h 16287"/>
                  <a:gd name="connsiteX2" fmla="*/ 0 w 11906"/>
                  <a:gd name="connsiteY2" fmla="*/ 16288 h 16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6" h="16287">
                    <a:moveTo>
                      <a:pt x="1619" y="0"/>
                    </a:moveTo>
                    <a:lnTo>
                      <a:pt x="11906" y="2667"/>
                    </a:lnTo>
                    <a:lnTo>
                      <a:pt x="0" y="16288"/>
                    </a:ln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3" name="Forme libre : forme 3011">
                <a:extLst>
                  <a:ext uri="{FF2B5EF4-FFF2-40B4-BE49-F238E27FC236}">
                    <a16:creationId xmlns:a16="http://schemas.microsoft.com/office/drawing/2014/main" id="{853B9FD1-A2A7-4357-8F02-C43FCA0FDB1A}"/>
                  </a:ext>
                </a:extLst>
              </p:cNvPr>
              <p:cNvSpPr/>
              <p:nvPr/>
            </p:nvSpPr>
            <p:spPr>
              <a:xfrm>
                <a:off x="3013513" y="1652968"/>
                <a:ext cx="144208" cy="28193"/>
              </a:xfrm>
              <a:custGeom>
                <a:avLst/>
                <a:gdLst>
                  <a:gd name="connsiteX0" fmla="*/ 0 w 144208"/>
                  <a:gd name="connsiteY0" fmla="*/ 2191 h 28193"/>
                  <a:gd name="connsiteX1" fmla="*/ 33623 w 144208"/>
                  <a:gd name="connsiteY1" fmla="*/ 0 h 28193"/>
                  <a:gd name="connsiteX2" fmla="*/ 66199 w 144208"/>
                  <a:gd name="connsiteY2" fmla="*/ 22193 h 28193"/>
                  <a:gd name="connsiteX3" fmla="*/ 144209 w 144208"/>
                  <a:gd name="connsiteY3" fmla="*/ 28194 h 2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208" h="28193">
                    <a:moveTo>
                      <a:pt x="0" y="2191"/>
                    </a:moveTo>
                    <a:lnTo>
                      <a:pt x="33623" y="0"/>
                    </a:lnTo>
                    <a:lnTo>
                      <a:pt x="66199" y="22193"/>
                    </a:lnTo>
                    <a:lnTo>
                      <a:pt x="144209" y="28194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9" name="Forme libre : forme 3012">
              <a:extLst>
                <a:ext uri="{FF2B5EF4-FFF2-40B4-BE49-F238E27FC236}">
                  <a16:creationId xmlns:a16="http://schemas.microsoft.com/office/drawing/2014/main" id="{23B27C89-99FB-4FA7-9A2D-7CD5930E98FE}"/>
                </a:ext>
              </a:extLst>
            </p:cNvPr>
            <p:cNvSpPr/>
            <p:nvPr/>
          </p:nvSpPr>
          <p:spPr>
            <a:xfrm>
              <a:off x="2942932" y="1522094"/>
              <a:ext cx="27051" cy="9525"/>
            </a:xfrm>
            <a:custGeom>
              <a:avLst/>
              <a:gdLst>
                <a:gd name="connsiteX0" fmla="*/ 0 w 27051"/>
                <a:gd name="connsiteY0" fmla="*/ 0 h 9525"/>
                <a:gd name="connsiteX1" fmla="*/ 27051 w 2705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051" h="9525">
                  <a:moveTo>
                    <a:pt x="0" y="0"/>
                  </a:moveTo>
                  <a:lnTo>
                    <a:pt x="27051" y="0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orme libre : forme 3013">
              <a:extLst>
                <a:ext uri="{FF2B5EF4-FFF2-40B4-BE49-F238E27FC236}">
                  <a16:creationId xmlns:a16="http://schemas.microsoft.com/office/drawing/2014/main" id="{2FB55695-6F0D-43EB-93BD-48120966F4F8}"/>
                </a:ext>
              </a:extLst>
            </p:cNvPr>
            <p:cNvSpPr/>
            <p:nvPr/>
          </p:nvSpPr>
          <p:spPr>
            <a:xfrm>
              <a:off x="2942932" y="1500663"/>
              <a:ext cx="12096" cy="9525"/>
            </a:xfrm>
            <a:custGeom>
              <a:avLst/>
              <a:gdLst>
                <a:gd name="connsiteX0" fmla="*/ 0 w 12096"/>
                <a:gd name="connsiteY0" fmla="*/ 0 h 9525"/>
                <a:gd name="connsiteX1" fmla="*/ 12097 w 1209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096" h="9525">
                  <a:moveTo>
                    <a:pt x="0" y="0"/>
                  </a:moveTo>
                  <a:lnTo>
                    <a:pt x="12097" y="0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2" name="Graphique 1761">
            <a:extLst>
              <a:ext uri="{FF2B5EF4-FFF2-40B4-BE49-F238E27FC236}">
                <a16:creationId xmlns:a16="http://schemas.microsoft.com/office/drawing/2014/main" id="{48AC43DA-6E9D-42E7-AAEC-DAF9BA25E8C5}"/>
              </a:ext>
            </a:extLst>
          </p:cNvPr>
          <p:cNvGrpSpPr/>
          <p:nvPr/>
        </p:nvGrpSpPr>
        <p:grpSpPr>
          <a:xfrm>
            <a:off x="4944396" y="4113868"/>
            <a:ext cx="503531" cy="374808"/>
            <a:chOff x="7441871" y="655382"/>
            <a:chExt cx="382651" cy="284829"/>
          </a:xfrm>
          <a:noFill/>
        </p:grpSpPr>
        <p:grpSp>
          <p:nvGrpSpPr>
            <p:cNvPr id="203" name="Graphique 1761">
              <a:extLst>
                <a:ext uri="{FF2B5EF4-FFF2-40B4-BE49-F238E27FC236}">
                  <a16:creationId xmlns:a16="http://schemas.microsoft.com/office/drawing/2014/main" id="{48AC43DA-6E9D-42E7-AAEC-DAF9BA25E8C5}"/>
                </a:ext>
              </a:extLst>
            </p:cNvPr>
            <p:cNvGrpSpPr/>
            <p:nvPr/>
          </p:nvGrpSpPr>
          <p:grpSpPr>
            <a:xfrm>
              <a:off x="7441871" y="655382"/>
              <a:ext cx="382651" cy="284829"/>
              <a:chOff x="7441871" y="655382"/>
              <a:chExt cx="382651" cy="284829"/>
            </a:xfrm>
            <a:grpFill/>
          </p:grpSpPr>
          <p:grpSp>
            <p:nvGrpSpPr>
              <p:cNvPr id="205" name="Graphique 1761">
                <a:extLst>
                  <a:ext uri="{FF2B5EF4-FFF2-40B4-BE49-F238E27FC236}">
                    <a16:creationId xmlns:a16="http://schemas.microsoft.com/office/drawing/2014/main" id="{48AC43DA-6E9D-42E7-AAEC-DAF9BA25E8C5}"/>
                  </a:ext>
                </a:extLst>
              </p:cNvPr>
              <p:cNvGrpSpPr/>
              <p:nvPr/>
            </p:nvGrpSpPr>
            <p:grpSpPr>
              <a:xfrm>
                <a:off x="7567601" y="655382"/>
                <a:ext cx="256921" cy="224806"/>
                <a:chOff x="7567601" y="655382"/>
                <a:chExt cx="256921" cy="224806"/>
              </a:xfrm>
              <a:grpFill/>
            </p:grpSpPr>
            <p:sp>
              <p:nvSpPr>
                <p:cNvPr id="211" name="Forme libre : forme 2093">
                  <a:extLst>
                    <a:ext uri="{FF2B5EF4-FFF2-40B4-BE49-F238E27FC236}">
                      <a16:creationId xmlns:a16="http://schemas.microsoft.com/office/drawing/2014/main" id="{C4681631-D172-440F-94FC-4647BFC749C0}"/>
                    </a:ext>
                  </a:extLst>
                </p:cNvPr>
                <p:cNvSpPr/>
                <p:nvPr/>
              </p:nvSpPr>
              <p:spPr>
                <a:xfrm>
                  <a:off x="7567601" y="765333"/>
                  <a:ext cx="70294" cy="114855"/>
                </a:xfrm>
                <a:custGeom>
                  <a:avLst/>
                  <a:gdLst>
                    <a:gd name="connsiteX0" fmla="*/ 70294 w 70294"/>
                    <a:gd name="connsiteY0" fmla="*/ 114681 h 114855"/>
                    <a:gd name="connsiteX1" fmla="*/ 51626 w 70294"/>
                    <a:gd name="connsiteY1" fmla="*/ 104870 h 114855"/>
                    <a:gd name="connsiteX2" fmla="*/ 0 w 70294"/>
                    <a:gd name="connsiteY2" fmla="*/ 0 h 114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0294" h="114855">
                      <a:moveTo>
                        <a:pt x="70294" y="114681"/>
                      </a:moveTo>
                      <a:cubicBezTo>
                        <a:pt x="62865" y="115729"/>
                        <a:pt x="55150" y="112014"/>
                        <a:pt x="51626" y="104870"/>
                      </a:cubicBez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Forme libre : forme 2094">
                  <a:extLst>
                    <a:ext uri="{FF2B5EF4-FFF2-40B4-BE49-F238E27FC236}">
                      <a16:creationId xmlns:a16="http://schemas.microsoft.com/office/drawing/2014/main" id="{374599CD-C5A2-424D-AFB8-525CEFB66D7A}"/>
                    </a:ext>
                  </a:extLst>
                </p:cNvPr>
                <p:cNvSpPr/>
                <p:nvPr/>
              </p:nvSpPr>
              <p:spPr>
                <a:xfrm>
                  <a:off x="7607225" y="655382"/>
                  <a:ext cx="217297" cy="196056"/>
                </a:xfrm>
                <a:custGeom>
                  <a:avLst/>
                  <a:gdLst>
                    <a:gd name="connsiteX0" fmla="*/ 0 w 217297"/>
                    <a:gd name="connsiteY0" fmla="*/ 70803 h 196056"/>
                    <a:gd name="connsiteX1" fmla="*/ 139922 w 217297"/>
                    <a:gd name="connsiteY1" fmla="*/ 1842 h 196056"/>
                    <a:gd name="connsiteX2" fmla="*/ 163830 w 217297"/>
                    <a:gd name="connsiteY2" fmla="*/ 10033 h 196056"/>
                    <a:gd name="connsiteX3" fmla="*/ 215455 w 217297"/>
                    <a:gd name="connsiteY3" fmla="*/ 114903 h 196056"/>
                    <a:gd name="connsiteX4" fmla="*/ 207264 w 217297"/>
                    <a:gd name="connsiteY4" fmla="*/ 138811 h 196056"/>
                    <a:gd name="connsiteX5" fmla="*/ 89916 w 217297"/>
                    <a:gd name="connsiteY5" fmla="*/ 196056 h 19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7297" h="196056">
                      <a:moveTo>
                        <a:pt x="0" y="70803"/>
                      </a:moveTo>
                      <a:lnTo>
                        <a:pt x="139922" y="1842"/>
                      </a:lnTo>
                      <a:cubicBezTo>
                        <a:pt x="148780" y="-2540"/>
                        <a:pt x="159544" y="1175"/>
                        <a:pt x="163830" y="10033"/>
                      </a:cubicBezTo>
                      <a:lnTo>
                        <a:pt x="215455" y="114903"/>
                      </a:lnTo>
                      <a:cubicBezTo>
                        <a:pt x="219837" y="123762"/>
                        <a:pt x="216122" y="134525"/>
                        <a:pt x="207264" y="138811"/>
                      </a:cubicBezTo>
                      <a:lnTo>
                        <a:pt x="89916" y="196056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Forme libre : forme 2095">
                  <a:extLst>
                    <a:ext uri="{FF2B5EF4-FFF2-40B4-BE49-F238E27FC236}">
                      <a16:creationId xmlns:a16="http://schemas.microsoft.com/office/drawing/2014/main" id="{B1639E9E-BF22-4649-A219-9AA3D98143D6}"/>
                    </a:ext>
                  </a:extLst>
                </p:cNvPr>
                <p:cNvSpPr/>
                <p:nvPr/>
              </p:nvSpPr>
              <p:spPr>
                <a:xfrm>
                  <a:off x="7619893" y="684466"/>
                  <a:ext cx="157257" cy="77438"/>
                </a:xfrm>
                <a:custGeom>
                  <a:avLst/>
                  <a:gdLst>
                    <a:gd name="connsiteX0" fmla="*/ 0 w 157257"/>
                    <a:gd name="connsiteY0" fmla="*/ 77438 h 77438"/>
                    <a:gd name="connsiteX1" fmla="*/ 157258 w 157257"/>
                    <a:gd name="connsiteY1" fmla="*/ 0 h 77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7257" h="77438">
                      <a:moveTo>
                        <a:pt x="0" y="77438"/>
                      </a:moveTo>
                      <a:lnTo>
                        <a:pt x="157258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Forme libre : forme 2096">
                  <a:extLst>
                    <a:ext uri="{FF2B5EF4-FFF2-40B4-BE49-F238E27FC236}">
                      <a16:creationId xmlns:a16="http://schemas.microsoft.com/office/drawing/2014/main" id="{C4D1761D-B7EC-4AEF-ABB0-F66FBDB91AFA}"/>
                    </a:ext>
                  </a:extLst>
                </p:cNvPr>
                <p:cNvSpPr/>
                <p:nvPr/>
              </p:nvSpPr>
              <p:spPr>
                <a:xfrm>
                  <a:off x="7593509" y="717422"/>
                  <a:ext cx="200691" cy="98679"/>
                </a:xfrm>
                <a:custGeom>
                  <a:avLst/>
                  <a:gdLst>
                    <a:gd name="connsiteX0" fmla="*/ 200692 w 200691"/>
                    <a:gd name="connsiteY0" fmla="*/ 0 h 98679"/>
                    <a:gd name="connsiteX1" fmla="*/ 0 w 200691"/>
                    <a:gd name="connsiteY1" fmla="*/ 98679 h 98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691" h="98679">
                      <a:moveTo>
                        <a:pt x="200692" y="0"/>
                      </a:moveTo>
                      <a:lnTo>
                        <a:pt x="0" y="98679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Forme libre : forme 2097">
                  <a:extLst>
                    <a:ext uri="{FF2B5EF4-FFF2-40B4-BE49-F238E27FC236}">
                      <a16:creationId xmlns:a16="http://schemas.microsoft.com/office/drawing/2014/main" id="{1590BC4B-0F43-4C0B-9EC3-AA80DCB58045}"/>
                    </a:ext>
                  </a:extLst>
                </p:cNvPr>
                <p:cNvSpPr/>
                <p:nvPr/>
              </p:nvSpPr>
              <p:spPr>
                <a:xfrm>
                  <a:off x="7630561" y="817911"/>
                  <a:ext cx="24384" cy="12001"/>
                </a:xfrm>
                <a:custGeom>
                  <a:avLst/>
                  <a:gdLst>
                    <a:gd name="connsiteX0" fmla="*/ 0 w 24384"/>
                    <a:gd name="connsiteY0" fmla="*/ 12001 h 12001"/>
                    <a:gd name="connsiteX1" fmla="*/ 24384 w 24384"/>
                    <a:gd name="connsiteY1" fmla="*/ 0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384" h="12001">
                      <a:moveTo>
                        <a:pt x="0" y="12001"/>
                      </a:moveTo>
                      <a:lnTo>
                        <a:pt x="24384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6" name="Forme libre : forme 2098">
                  <a:extLst>
                    <a:ext uri="{FF2B5EF4-FFF2-40B4-BE49-F238E27FC236}">
                      <a16:creationId xmlns:a16="http://schemas.microsoft.com/office/drawing/2014/main" id="{CC1DF824-51BC-4890-B575-76D983B2BD4B}"/>
                    </a:ext>
                  </a:extLst>
                </p:cNvPr>
                <p:cNvSpPr/>
                <p:nvPr/>
              </p:nvSpPr>
              <p:spPr>
                <a:xfrm>
                  <a:off x="7634848" y="821816"/>
                  <a:ext cx="48196" cy="23622"/>
                </a:xfrm>
                <a:custGeom>
                  <a:avLst/>
                  <a:gdLst>
                    <a:gd name="connsiteX0" fmla="*/ 0 w 48196"/>
                    <a:gd name="connsiteY0" fmla="*/ 23622 h 23622"/>
                    <a:gd name="connsiteX1" fmla="*/ 48197 w 48196"/>
                    <a:gd name="connsiteY1" fmla="*/ 0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8196" h="23622">
                      <a:moveTo>
                        <a:pt x="0" y="23622"/>
                      </a:moveTo>
                      <a:lnTo>
                        <a:pt x="48197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7" name="Forme libre : forme 2099">
                  <a:extLst>
                    <a:ext uri="{FF2B5EF4-FFF2-40B4-BE49-F238E27FC236}">
                      <a16:creationId xmlns:a16="http://schemas.microsoft.com/office/drawing/2014/main" id="{75F1D202-26AC-44A5-BFA1-3BA215B60313}"/>
                    </a:ext>
                  </a:extLst>
                </p:cNvPr>
                <p:cNvSpPr/>
                <p:nvPr/>
              </p:nvSpPr>
              <p:spPr>
                <a:xfrm rot="-1571919">
                  <a:off x="7740023" y="759989"/>
                  <a:ext cx="49912" cy="21908"/>
                </a:xfrm>
                <a:custGeom>
                  <a:avLst/>
                  <a:gdLst>
                    <a:gd name="connsiteX0" fmla="*/ 0 w 49912"/>
                    <a:gd name="connsiteY0" fmla="*/ 0 h 21908"/>
                    <a:gd name="connsiteX1" fmla="*/ 49913 w 49912"/>
                    <a:gd name="connsiteY1" fmla="*/ 0 h 21908"/>
                    <a:gd name="connsiteX2" fmla="*/ 49913 w 49912"/>
                    <a:gd name="connsiteY2" fmla="*/ 21908 h 21908"/>
                    <a:gd name="connsiteX3" fmla="*/ 0 w 49912"/>
                    <a:gd name="connsiteY3" fmla="*/ 21908 h 2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9912" h="21908">
                      <a:moveTo>
                        <a:pt x="0" y="0"/>
                      </a:moveTo>
                      <a:lnTo>
                        <a:pt x="49913" y="0"/>
                      </a:lnTo>
                      <a:lnTo>
                        <a:pt x="49913" y="21908"/>
                      </a:lnTo>
                      <a:lnTo>
                        <a:pt x="0" y="21908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06" name="Forme libre : forme 2100">
                <a:extLst>
                  <a:ext uri="{FF2B5EF4-FFF2-40B4-BE49-F238E27FC236}">
                    <a16:creationId xmlns:a16="http://schemas.microsoft.com/office/drawing/2014/main" id="{6354E1EB-42A5-416B-83E6-D602F4E13FD5}"/>
                  </a:ext>
                </a:extLst>
              </p:cNvPr>
              <p:cNvSpPr/>
              <p:nvPr/>
            </p:nvSpPr>
            <p:spPr>
              <a:xfrm>
                <a:off x="7465874" y="705611"/>
                <a:ext cx="172973" cy="131635"/>
              </a:xfrm>
              <a:custGeom>
                <a:avLst/>
                <a:gdLst>
                  <a:gd name="connsiteX0" fmla="*/ 0 w 172973"/>
                  <a:gd name="connsiteY0" fmla="*/ 131636 h 131635"/>
                  <a:gd name="connsiteX1" fmla="*/ 40100 w 172973"/>
                  <a:gd name="connsiteY1" fmla="*/ 34290 h 131635"/>
                  <a:gd name="connsiteX2" fmla="*/ 104013 w 172973"/>
                  <a:gd name="connsiteY2" fmla="*/ 0 h 131635"/>
                  <a:gd name="connsiteX3" fmla="*/ 172974 w 172973"/>
                  <a:gd name="connsiteY3" fmla="*/ 38481 h 131635"/>
                  <a:gd name="connsiteX4" fmla="*/ 78772 w 172973"/>
                  <a:gd name="connsiteY4" fmla="*/ 50768 h 131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973" h="131635">
                    <a:moveTo>
                      <a:pt x="0" y="131636"/>
                    </a:moveTo>
                    <a:lnTo>
                      <a:pt x="40100" y="34290"/>
                    </a:lnTo>
                    <a:lnTo>
                      <a:pt x="104013" y="0"/>
                    </a:lnTo>
                    <a:lnTo>
                      <a:pt x="172974" y="38481"/>
                    </a:lnTo>
                    <a:cubicBezTo>
                      <a:pt x="172974" y="38481"/>
                      <a:pt x="149638" y="83249"/>
                      <a:pt x="78772" y="5076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" name="Forme libre : forme 2101">
                <a:extLst>
                  <a:ext uri="{FF2B5EF4-FFF2-40B4-BE49-F238E27FC236}">
                    <a16:creationId xmlns:a16="http://schemas.microsoft.com/office/drawing/2014/main" id="{6F630433-E25E-4FE4-BCD2-CA3DF429FDE8}"/>
                  </a:ext>
                </a:extLst>
              </p:cNvPr>
              <p:cNvSpPr/>
              <p:nvPr/>
            </p:nvSpPr>
            <p:spPr>
              <a:xfrm>
                <a:off x="7441871" y="816958"/>
                <a:ext cx="30765" cy="571"/>
              </a:xfrm>
              <a:custGeom>
                <a:avLst/>
                <a:gdLst>
                  <a:gd name="connsiteX0" fmla="*/ 30766 w 30765"/>
                  <a:gd name="connsiteY0" fmla="*/ 571 h 571"/>
                  <a:gd name="connsiteX1" fmla="*/ 0 w 30765"/>
                  <a:gd name="connsiteY1" fmla="*/ 0 h 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765" h="571">
                    <a:moveTo>
                      <a:pt x="30766" y="571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" name="Forme libre : forme 2102">
                <a:extLst>
                  <a:ext uri="{FF2B5EF4-FFF2-40B4-BE49-F238E27FC236}">
                    <a16:creationId xmlns:a16="http://schemas.microsoft.com/office/drawing/2014/main" id="{9C8A7D53-9AE2-4250-827C-64A907F5F3F0}"/>
                  </a:ext>
                </a:extLst>
              </p:cNvPr>
              <p:cNvSpPr/>
              <p:nvPr/>
            </p:nvSpPr>
            <p:spPr>
              <a:xfrm>
                <a:off x="7500640" y="934497"/>
                <a:ext cx="78962" cy="1333"/>
              </a:xfrm>
              <a:custGeom>
                <a:avLst/>
                <a:gdLst>
                  <a:gd name="connsiteX0" fmla="*/ 78962 w 78962"/>
                  <a:gd name="connsiteY0" fmla="*/ 1334 h 1333"/>
                  <a:gd name="connsiteX1" fmla="*/ 0 w 78962"/>
                  <a:gd name="connsiteY1" fmla="*/ 0 h 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962" h="1333">
                    <a:moveTo>
                      <a:pt x="78962" y="1334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" name="Forme libre : forme 2103">
                <a:extLst>
                  <a:ext uri="{FF2B5EF4-FFF2-40B4-BE49-F238E27FC236}">
                    <a16:creationId xmlns:a16="http://schemas.microsoft.com/office/drawing/2014/main" id="{16C43139-7C12-4A1A-A5B2-5BB423FDD842}"/>
                  </a:ext>
                </a:extLst>
              </p:cNvPr>
              <p:cNvSpPr/>
              <p:nvPr/>
            </p:nvSpPr>
            <p:spPr>
              <a:xfrm>
                <a:off x="7604939" y="896397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>
                    <a:moveTo>
                      <a:pt x="73819" y="43815"/>
                    </a:moveTo>
                    <a:lnTo>
                      <a:pt x="21907" y="43815"/>
                    </a:lnTo>
                    <a:cubicBezTo>
                      <a:pt x="9811" y="43815"/>
                      <a:pt x="0" y="33909"/>
                      <a:pt x="0" y="21907"/>
                    </a:cubicBezTo>
                    <a:lnTo>
                      <a:pt x="0" y="21907"/>
                    </a:lnTo>
                    <a:cubicBezTo>
                      <a:pt x="0" y="9811"/>
                      <a:pt x="9906" y="0"/>
                      <a:pt x="21907" y="0"/>
                    </a:cubicBezTo>
                    <a:lnTo>
                      <a:pt x="73819" y="0"/>
                    </a:lnTo>
                    <a:cubicBezTo>
                      <a:pt x="85916" y="0"/>
                      <a:pt x="95726" y="9906"/>
                      <a:pt x="95726" y="21907"/>
                    </a:cubicBezTo>
                    <a:lnTo>
                      <a:pt x="95726" y="21907"/>
                    </a:lnTo>
                    <a:cubicBezTo>
                      <a:pt x="95726" y="33909"/>
                      <a:pt x="85916" y="43815"/>
                      <a:pt x="73819" y="43815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" name="Forme libre : forme 2104">
                <a:extLst>
                  <a:ext uri="{FF2B5EF4-FFF2-40B4-BE49-F238E27FC236}">
                    <a16:creationId xmlns:a16="http://schemas.microsoft.com/office/drawing/2014/main" id="{276B1C4C-5335-494B-848F-16D156036EE3}"/>
                  </a:ext>
                </a:extLst>
              </p:cNvPr>
              <p:cNvSpPr/>
              <p:nvPr/>
            </p:nvSpPr>
            <p:spPr>
              <a:xfrm>
                <a:off x="7638372" y="852010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>
                    <a:moveTo>
                      <a:pt x="73819" y="43815"/>
                    </a:moveTo>
                    <a:lnTo>
                      <a:pt x="21907" y="43815"/>
                    </a:lnTo>
                    <a:cubicBezTo>
                      <a:pt x="9811" y="43815"/>
                      <a:pt x="0" y="33909"/>
                      <a:pt x="0" y="21907"/>
                    </a:cubicBezTo>
                    <a:lnTo>
                      <a:pt x="0" y="21907"/>
                    </a:lnTo>
                    <a:cubicBezTo>
                      <a:pt x="0" y="9811"/>
                      <a:pt x="9906" y="0"/>
                      <a:pt x="21907" y="0"/>
                    </a:cubicBezTo>
                    <a:lnTo>
                      <a:pt x="73819" y="0"/>
                    </a:lnTo>
                    <a:cubicBezTo>
                      <a:pt x="85916" y="0"/>
                      <a:pt x="95726" y="9906"/>
                      <a:pt x="95726" y="21907"/>
                    </a:cubicBezTo>
                    <a:lnTo>
                      <a:pt x="95726" y="21907"/>
                    </a:lnTo>
                    <a:cubicBezTo>
                      <a:pt x="95726" y="33909"/>
                      <a:pt x="85916" y="43815"/>
                      <a:pt x="73819" y="43815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04" name="Forme libre : forme 2105">
              <a:extLst>
                <a:ext uri="{FF2B5EF4-FFF2-40B4-BE49-F238E27FC236}">
                  <a16:creationId xmlns:a16="http://schemas.microsoft.com/office/drawing/2014/main" id="{3B3A30D1-6688-4572-9763-81167950CFF2}"/>
                </a:ext>
              </a:extLst>
            </p:cNvPr>
            <p:cNvSpPr/>
            <p:nvPr/>
          </p:nvSpPr>
          <p:spPr>
            <a:xfrm>
              <a:off x="7463588" y="934021"/>
              <a:ext cx="16478" cy="9525"/>
            </a:xfrm>
            <a:custGeom>
              <a:avLst/>
              <a:gdLst>
                <a:gd name="connsiteX0" fmla="*/ 16478 w 16478"/>
                <a:gd name="connsiteY0" fmla="*/ 0 h 9525"/>
                <a:gd name="connsiteX1" fmla="*/ 0 w 1647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" h="9525">
                  <a:moveTo>
                    <a:pt x="16478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8" name="Graphique 30">
            <a:extLst>
              <a:ext uri="{FF2B5EF4-FFF2-40B4-BE49-F238E27FC236}">
                <a16:creationId xmlns:a16="http://schemas.microsoft.com/office/drawing/2014/main" id="{6B602A41-8572-4AF8-828F-BA8F12591C1B}"/>
              </a:ext>
            </a:extLst>
          </p:cNvPr>
          <p:cNvGrpSpPr/>
          <p:nvPr/>
        </p:nvGrpSpPr>
        <p:grpSpPr>
          <a:xfrm>
            <a:off x="407069" y="2485871"/>
            <a:ext cx="383289" cy="383289"/>
            <a:chOff x="4138441" y="459249"/>
            <a:chExt cx="401188" cy="401188"/>
          </a:xfrm>
          <a:noFill/>
        </p:grpSpPr>
        <p:grpSp>
          <p:nvGrpSpPr>
            <p:cNvPr id="219" name="Graphique 30">
              <a:extLst>
                <a:ext uri="{FF2B5EF4-FFF2-40B4-BE49-F238E27FC236}">
                  <a16:creationId xmlns:a16="http://schemas.microsoft.com/office/drawing/2014/main" id="{6B602A41-8572-4AF8-828F-BA8F12591C1B}"/>
                </a:ext>
              </a:extLst>
            </p:cNvPr>
            <p:cNvGrpSpPr/>
            <p:nvPr/>
          </p:nvGrpSpPr>
          <p:grpSpPr>
            <a:xfrm>
              <a:off x="4143252" y="464061"/>
              <a:ext cx="391243" cy="391083"/>
              <a:chOff x="4143252" y="464061"/>
              <a:chExt cx="391243" cy="391083"/>
            </a:xfrm>
            <a:grpFill/>
          </p:grpSpPr>
          <p:sp>
            <p:nvSpPr>
              <p:cNvPr id="221" name="Forme libre : forme 79">
                <a:extLst>
                  <a:ext uri="{FF2B5EF4-FFF2-40B4-BE49-F238E27FC236}">
                    <a16:creationId xmlns:a16="http://schemas.microsoft.com/office/drawing/2014/main" id="{3E71F2CD-2895-4917-9386-48294E17077E}"/>
                  </a:ext>
                </a:extLst>
              </p:cNvPr>
              <p:cNvSpPr/>
              <p:nvPr/>
            </p:nvSpPr>
            <p:spPr>
              <a:xfrm>
                <a:off x="4143252" y="464061"/>
                <a:ext cx="391243" cy="391083"/>
              </a:xfrm>
              <a:custGeom>
                <a:avLst/>
                <a:gdLst>
                  <a:gd name="connsiteX0" fmla="*/ 125334 w 391243"/>
                  <a:gd name="connsiteY0" fmla="*/ 13000 h 391083"/>
                  <a:gd name="connsiteX1" fmla="*/ 194820 w 391243"/>
                  <a:gd name="connsiteY1" fmla="*/ 2 h 391083"/>
                  <a:gd name="connsiteX2" fmla="*/ 391241 w 391243"/>
                  <a:gd name="connsiteY2" fmla="*/ 194658 h 391083"/>
                  <a:gd name="connsiteX3" fmla="*/ 196585 w 391243"/>
                  <a:gd name="connsiteY3" fmla="*/ 391080 h 391083"/>
                  <a:gd name="connsiteX4" fmla="*/ 3 w 391243"/>
                  <a:gd name="connsiteY4" fmla="*/ 196424 h 391083"/>
                  <a:gd name="connsiteX5" fmla="*/ 20062 w 391243"/>
                  <a:gd name="connsiteY5" fmla="*/ 109286 h 391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1243" h="391083">
                    <a:moveTo>
                      <a:pt x="125334" y="13000"/>
                    </a:moveTo>
                    <a:cubicBezTo>
                      <a:pt x="146837" y="4656"/>
                      <a:pt x="170267" y="162"/>
                      <a:pt x="194820" y="2"/>
                    </a:cubicBezTo>
                    <a:cubicBezTo>
                      <a:pt x="302819" y="-479"/>
                      <a:pt x="390760" y="86659"/>
                      <a:pt x="391241" y="194658"/>
                    </a:cubicBezTo>
                    <a:cubicBezTo>
                      <a:pt x="391723" y="302658"/>
                      <a:pt x="304585" y="390599"/>
                      <a:pt x="196585" y="391080"/>
                    </a:cubicBezTo>
                    <a:cubicBezTo>
                      <a:pt x="88424" y="391722"/>
                      <a:pt x="484" y="304584"/>
                      <a:pt x="3" y="196424"/>
                    </a:cubicBezTo>
                    <a:cubicBezTo>
                      <a:pt x="-158" y="165291"/>
                      <a:pt x="7064" y="135604"/>
                      <a:pt x="20062" y="109286"/>
                    </a:cubicBezTo>
                  </a:path>
                </a:pathLst>
              </a:custGeom>
              <a:grpFill/>
              <a:ln w="9601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" name="Forme libre : forme 80">
                <a:extLst>
                  <a:ext uri="{FF2B5EF4-FFF2-40B4-BE49-F238E27FC236}">
                    <a16:creationId xmlns:a16="http://schemas.microsoft.com/office/drawing/2014/main" id="{F18007E7-57CF-4FF7-BBBB-0CDB3AC7E672}"/>
                  </a:ext>
                </a:extLst>
              </p:cNvPr>
              <p:cNvSpPr/>
              <p:nvPr/>
            </p:nvSpPr>
            <p:spPr>
              <a:xfrm>
                <a:off x="4193804" y="505144"/>
                <a:ext cx="25194" cy="23429"/>
              </a:xfrm>
              <a:custGeom>
                <a:avLst/>
                <a:gdLst>
                  <a:gd name="connsiteX0" fmla="*/ 0 w 25194"/>
                  <a:gd name="connsiteY0" fmla="*/ 23429 h 23429"/>
                  <a:gd name="connsiteX1" fmla="*/ 25195 w 25194"/>
                  <a:gd name="connsiteY1" fmla="*/ 0 h 23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194" h="23429">
                    <a:moveTo>
                      <a:pt x="0" y="23429"/>
                    </a:moveTo>
                    <a:cubicBezTo>
                      <a:pt x="7703" y="14924"/>
                      <a:pt x="16048" y="7061"/>
                      <a:pt x="25195" y="0"/>
                    </a:cubicBezTo>
                  </a:path>
                </a:pathLst>
              </a:custGeom>
              <a:grpFill/>
              <a:ln w="9601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20" name="Forme libre : forme 81">
              <a:extLst>
                <a:ext uri="{FF2B5EF4-FFF2-40B4-BE49-F238E27FC236}">
                  <a16:creationId xmlns:a16="http://schemas.microsoft.com/office/drawing/2014/main" id="{F6D2578F-73C0-49B4-8CD5-4E387E0D42AF}"/>
                </a:ext>
              </a:extLst>
            </p:cNvPr>
            <p:cNvSpPr/>
            <p:nvPr/>
          </p:nvSpPr>
          <p:spPr>
            <a:xfrm>
              <a:off x="4293780" y="547189"/>
              <a:ext cx="90187" cy="225146"/>
            </a:xfrm>
            <a:custGeom>
              <a:avLst/>
              <a:gdLst>
                <a:gd name="connsiteX0" fmla="*/ 68683 w 90187"/>
                <a:gd name="connsiteY0" fmla="*/ 203483 h 225146"/>
                <a:gd name="connsiteX1" fmla="*/ 87459 w 90187"/>
                <a:gd name="connsiteY1" fmla="*/ 203483 h 225146"/>
                <a:gd name="connsiteX2" fmla="*/ 90187 w 90187"/>
                <a:gd name="connsiteY2" fmla="*/ 215197 h 225146"/>
                <a:gd name="connsiteX3" fmla="*/ 87940 w 90187"/>
                <a:gd name="connsiteY3" fmla="*/ 222900 h 225146"/>
                <a:gd name="connsiteX4" fmla="*/ 78954 w 90187"/>
                <a:gd name="connsiteY4" fmla="*/ 225147 h 225146"/>
                <a:gd name="connsiteX5" fmla="*/ 2728 w 90187"/>
                <a:gd name="connsiteY5" fmla="*/ 225147 h 225146"/>
                <a:gd name="connsiteX6" fmla="*/ 0 w 90187"/>
                <a:gd name="connsiteY6" fmla="*/ 212630 h 225146"/>
                <a:gd name="connsiteX7" fmla="*/ 2247 w 90187"/>
                <a:gd name="connsiteY7" fmla="*/ 205569 h 225146"/>
                <a:gd name="connsiteX8" fmla="*/ 9468 w 90187"/>
                <a:gd name="connsiteY8" fmla="*/ 203483 h 225146"/>
                <a:gd name="connsiteX9" fmla="*/ 22467 w 90187"/>
                <a:gd name="connsiteY9" fmla="*/ 203483 h 225146"/>
                <a:gd name="connsiteX10" fmla="*/ 23269 w 90187"/>
                <a:gd name="connsiteY10" fmla="*/ 160154 h 225146"/>
                <a:gd name="connsiteX11" fmla="*/ 22787 w 90187"/>
                <a:gd name="connsiteY11" fmla="*/ 113616 h 225146"/>
                <a:gd name="connsiteX12" fmla="*/ 20380 w 90187"/>
                <a:gd name="connsiteY12" fmla="*/ 96767 h 225146"/>
                <a:gd name="connsiteX13" fmla="*/ 14443 w 90187"/>
                <a:gd name="connsiteY13" fmla="*/ 90027 h 225146"/>
                <a:gd name="connsiteX14" fmla="*/ 2889 w 90187"/>
                <a:gd name="connsiteY14" fmla="*/ 88743 h 225146"/>
                <a:gd name="connsiteX15" fmla="*/ 160 w 90187"/>
                <a:gd name="connsiteY15" fmla="*/ 78472 h 225146"/>
                <a:gd name="connsiteX16" fmla="*/ 7382 w 90187"/>
                <a:gd name="connsiteY16" fmla="*/ 67560 h 225146"/>
                <a:gd name="connsiteX17" fmla="*/ 37070 w 90187"/>
                <a:gd name="connsiteY17" fmla="*/ 65474 h 225146"/>
                <a:gd name="connsiteX18" fmla="*/ 60018 w 90187"/>
                <a:gd name="connsiteY18" fmla="*/ 66758 h 225146"/>
                <a:gd name="connsiteX19" fmla="*/ 67079 w 90187"/>
                <a:gd name="connsiteY19" fmla="*/ 71732 h 225146"/>
                <a:gd name="connsiteX20" fmla="*/ 67881 w 90187"/>
                <a:gd name="connsiteY20" fmla="*/ 82163 h 225146"/>
                <a:gd name="connsiteX21" fmla="*/ 67881 w 90187"/>
                <a:gd name="connsiteY21" fmla="*/ 160315 h 225146"/>
                <a:gd name="connsiteX22" fmla="*/ 68683 w 90187"/>
                <a:gd name="connsiteY22" fmla="*/ 203483 h 225146"/>
                <a:gd name="connsiteX23" fmla="*/ 39637 w 90187"/>
                <a:gd name="connsiteY23" fmla="*/ 44773 h 225146"/>
                <a:gd name="connsiteX24" fmla="*/ 18936 w 90187"/>
                <a:gd name="connsiteY24" fmla="*/ 39316 h 225146"/>
                <a:gd name="connsiteX25" fmla="*/ 12517 w 90187"/>
                <a:gd name="connsiteY25" fmla="*/ 23911 h 225146"/>
                <a:gd name="connsiteX26" fmla="*/ 20541 w 90187"/>
                <a:gd name="connsiteY26" fmla="*/ 6740 h 225146"/>
                <a:gd name="connsiteX27" fmla="*/ 43489 w 90187"/>
                <a:gd name="connsiteY27" fmla="*/ 0 h 225146"/>
                <a:gd name="connsiteX28" fmla="*/ 64992 w 90187"/>
                <a:gd name="connsiteY28" fmla="*/ 5777 h 225146"/>
                <a:gd name="connsiteX29" fmla="*/ 71411 w 90187"/>
                <a:gd name="connsiteY29" fmla="*/ 20862 h 225146"/>
                <a:gd name="connsiteX30" fmla="*/ 63869 w 90187"/>
                <a:gd name="connsiteY30" fmla="*/ 38033 h 225146"/>
                <a:gd name="connsiteX31" fmla="*/ 39637 w 90187"/>
                <a:gd name="connsiteY31" fmla="*/ 44773 h 225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0187" h="225146">
                  <a:moveTo>
                    <a:pt x="68683" y="203483"/>
                  </a:moveTo>
                  <a:lnTo>
                    <a:pt x="87459" y="203483"/>
                  </a:lnTo>
                  <a:cubicBezTo>
                    <a:pt x="89224" y="207013"/>
                    <a:pt x="90187" y="210864"/>
                    <a:pt x="90187" y="215197"/>
                  </a:cubicBezTo>
                  <a:cubicBezTo>
                    <a:pt x="90187" y="218888"/>
                    <a:pt x="89385" y="221456"/>
                    <a:pt x="87940" y="222900"/>
                  </a:cubicBezTo>
                  <a:cubicBezTo>
                    <a:pt x="86336" y="224344"/>
                    <a:pt x="83447" y="225147"/>
                    <a:pt x="78954" y="225147"/>
                  </a:cubicBezTo>
                  <a:lnTo>
                    <a:pt x="2728" y="225147"/>
                  </a:lnTo>
                  <a:cubicBezTo>
                    <a:pt x="963" y="220653"/>
                    <a:pt x="0" y="216481"/>
                    <a:pt x="0" y="212630"/>
                  </a:cubicBezTo>
                  <a:cubicBezTo>
                    <a:pt x="0" y="209420"/>
                    <a:pt x="802" y="207013"/>
                    <a:pt x="2247" y="205569"/>
                  </a:cubicBezTo>
                  <a:cubicBezTo>
                    <a:pt x="3691" y="204124"/>
                    <a:pt x="6098" y="203483"/>
                    <a:pt x="9468" y="203483"/>
                  </a:cubicBezTo>
                  <a:lnTo>
                    <a:pt x="22467" y="203483"/>
                  </a:lnTo>
                  <a:cubicBezTo>
                    <a:pt x="22948" y="190003"/>
                    <a:pt x="23269" y="175560"/>
                    <a:pt x="23269" y="160154"/>
                  </a:cubicBezTo>
                  <a:cubicBezTo>
                    <a:pt x="23269" y="136725"/>
                    <a:pt x="23108" y="121319"/>
                    <a:pt x="22787" y="113616"/>
                  </a:cubicBezTo>
                  <a:cubicBezTo>
                    <a:pt x="22467" y="105914"/>
                    <a:pt x="21664" y="100297"/>
                    <a:pt x="20380" y="96767"/>
                  </a:cubicBezTo>
                  <a:cubicBezTo>
                    <a:pt x="19097" y="93236"/>
                    <a:pt x="17171" y="90989"/>
                    <a:pt x="14443" y="90027"/>
                  </a:cubicBezTo>
                  <a:cubicBezTo>
                    <a:pt x="11875" y="89064"/>
                    <a:pt x="7863" y="88743"/>
                    <a:pt x="2889" y="88743"/>
                  </a:cubicBezTo>
                  <a:cubicBezTo>
                    <a:pt x="1123" y="85854"/>
                    <a:pt x="160" y="82324"/>
                    <a:pt x="160" y="78472"/>
                  </a:cubicBezTo>
                  <a:cubicBezTo>
                    <a:pt x="160" y="72535"/>
                    <a:pt x="2568" y="68844"/>
                    <a:pt x="7382" y="67560"/>
                  </a:cubicBezTo>
                  <a:cubicBezTo>
                    <a:pt x="12196" y="66116"/>
                    <a:pt x="22146" y="65474"/>
                    <a:pt x="37070" y="65474"/>
                  </a:cubicBezTo>
                  <a:cubicBezTo>
                    <a:pt x="48303" y="65474"/>
                    <a:pt x="56006" y="65955"/>
                    <a:pt x="60018" y="66758"/>
                  </a:cubicBezTo>
                  <a:cubicBezTo>
                    <a:pt x="64030" y="67560"/>
                    <a:pt x="66437" y="69325"/>
                    <a:pt x="67079" y="71732"/>
                  </a:cubicBezTo>
                  <a:cubicBezTo>
                    <a:pt x="67721" y="74300"/>
                    <a:pt x="67881" y="77670"/>
                    <a:pt x="67881" y="82163"/>
                  </a:cubicBezTo>
                  <a:lnTo>
                    <a:pt x="67881" y="160315"/>
                  </a:lnTo>
                  <a:cubicBezTo>
                    <a:pt x="67881" y="175399"/>
                    <a:pt x="68202" y="189842"/>
                    <a:pt x="68683" y="203483"/>
                  </a:cubicBezTo>
                  <a:close/>
                  <a:moveTo>
                    <a:pt x="39637" y="44773"/>
                  </a:moveTo>
                  <a:cubicBezTo>
                    <a:pt x="30169" y="44773"/>
                    <a:pt x="23269" y="43007"/>
                    <a:pt x="18936" y="39316"/>
                  </a:cubicBezTo>
                  <a:cubicBezTo>
                    <a:pt x="14764" y="35625"/>
                    <a:pt x="12517" y="30490"/>
                    <a:pt x="12517" y="23911"/>
                  </a:cubicBezTo>
                  <a:cubicBezTo>
                    <a:pt x="12517" y="16850"/>
                    <a:pt x="15245" y="11233"/>
                    <a:pt x="20541" y="6740"/>
                  </a:cubicBezTo>
                  <a:cubicBezTo>
                    <a:pt x="25997" y="2247"/>
                    <a:pt x="33539" y="0"/>
                    <a:pt x="43489" y="0"/>
                  </a:cubicBezTo>
                  <a:cubicBezTo>
                    <a:pt x="53599" y="0"/>
                    <a:pt x="60820" y="1926"/>
                    <a:pt x="64992" y="5777"/>
                  </a:cubicBezTo>
                  <a:cubicBezTo>
                    <a:pt x="69165" y="9629"/>
                    <a:pt x="71411" y="14764"/>
                    <a:pt x="71411" y="20862"/>
                  </a:cubicBezTo>
                  <a:cubicBezTo>
                    <a:pt x="71411" y="27762"/>
                    <a:pt x="68844" y="33379"/>
                    <a:pt x="63869" y="38033"/>
                  </a:cubicBezTo>
                  <a:cubicBezTo>
                    <a:pt x="59055" y="42365"/>
                    <a:pt x="50871" y="44773"/>
                    <a:pt x="39637" y="44773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7" name="Graphique 1757">
            <a:extLst>
              <a:ext uri="{FF2B5EF4-FFF2-40B4-BE49-F238E27FC236}">
                <a16:creationId xmlns:a16="http://schemas.microsoft.com/office/drawing/2014/main" id="{E3419ABD-5D0F-4685-A8A3-87B301DCC8D1}"/>
              </a:ext>
            </a:extLst>
          </p:cNvPr>
          <p:cNvGrpSpPr/>
          <p:nvPr/>
        </p:nvGrpSpPr>
        <p:grpSpPr>
          <a:xfrm>
            <a:off x="840508" y="4169947"/>
            <a:ext cx="346259" cy="358838"/>
            <a:chOff x="5372093" y="652462"/>
            <a:chExt cx="329225" cy="341185"/>
          </a:xfrm>
          <a:noFill/>
        </p:grpSpPr>
        <p:grpSp>
          <p:nvGrpSpPr>
            <p:cNvPr id="248" name="Graphique 1757">
              <a:extLst>
                <a:ext uri="{FF2B5EF4-FFF2-40B4-BE49-F238E27FC236}">
                  <a16:creationId xmlns:a16="http://schemas.microsoft.com/office/drawing/2014/main" id="{E3419ABD-5D0F-4685-A8A3-87B301DCC8D1}"/>
                </a:ext>
              </a:extLst>
            </p:cNvPr>
            <p:cNvGrpSpPr/>
            <p:nvPr/>
          </p:nvGrpSpPr>
          <p:grpSpPr>
            <a:xfrm>
              <a:off x="5372093" y="652462"/>
              <a:ext cx="209168" cy="258698"/>
              <a:chOff x="5372093" y="652462"/>
              <a:chExt cx="209168" cy="258698"/>
            </a:xfrm>
            <a:grpFill/>
          </p:grpSpPr>
          <p:grpSp>
            <p:nvGrpSpPr>
              <p:cNvPr id="259" name="Graphique 1757">
                <a:extLst>
                  <a:ext uri="{FF2B5EF4-FFF2-40B4-BE49-F238E27FC236}">
                    <a16:creationId xmlns:a16="http://schemas.microsoft.com/office/drawing/2014/main" id="{E3419ABD-5D0F-4685-A8A3-87B301DCC8D1}"/>
                  </a:ext>
                </a:extLst>
              </p:cNvPr>
              <p:cNvGrpSpPr/>
              <p:nvPr/>
            </p:nvGrpSpPr>
            <p:grpSpPr>
              <a:xfrm>
                <a:off x="5437720" y="733615"/>
                <a:ext cx="143541" cy="177545"/>
                <a:chOff x="5437720" y="733615"/>
                <a:chExt cx="143541" cy="177545"/>
              </a:xfrm>
              <a:grpFill/>
            </p:grpSpPr>
            <p:sp>
              <p:nvSpPr>
                <p:cNvPr id="261" name="Forme libre : forme 1997">
                  <a:extLst>
                    <a:ext uri="{FF2B5EF4-FFF2-40B4-BE49-F238E27FC236}">
                      <a16:creationId xmlns:a16="http://schemas.microsoft.com/office/drawing/2014/main" id="{6C0D12F4-9739-4361-A1E5-14AED7E62C3D}"/>
                    </a:ext>
                  </a:extLst>
                </p:cNvPr>
                <p:cNvSpPr/>
                <p:nvPr/>
              </p:nvSpPr>
              <p:spPr>
                <a:xfrm>
                  <a:off x="5466676" y="733615"/>
                  <a:ext cx="114585" cy="177545"/>
                </a:xfrm>
                <a:custGeom>
                  <a:avLst/>
                  <a:gdLst>
                    <a:gd name="connsiteX0" fmla="*/ 114586 w 114585"/>
                    <a:gd name="connsiteY0" fmla="*/ 173736 h 177545"/>
                    <a:gd name="connsiteX1" fmla="*/ 88773 w 114585"/>
                    <a:gd name="connsiteY1" fmla="*/ 177546 h 177545"/>
                    <a:gd name="connsiteX2" fmla="*/ 0 w 114585"/>
                    <a:gd name="connsiteY2" fmla="*/ 88773 h 177545"/>
                    <a:gd name="connsiteX3" fmla="*/ 88773 w 114585"/>
                    <a:gd name="connsiteY3" fmla="*/ 0 h 177545"/>
                    <a:gd name="connsiteX4" fmla="*/ 110776 w 114585"/>
                    <a:gd name="connsiteY4" fmla="*/ 2762 h 177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4585" h="177545">
                      <a:moveTo>
                        <a:pt x="114586" y="173736"/>
                      </a:moveTo>
                      <a:cubicBezTo>
                        <a:pt x="106394" y="176213"/>
                        <a:pt x="97727" y="177546"/>
                        <a:pt x="88773" y="177546"/>
                      </a:cubicBezTo>
                      <a:cubicBezTo>
                        <a:pt x="39719" y="177546"/>
                        <a:pt x="0" y="137827"/>
                        <a:pt x="0" y="88773"/>
                      </a:cubicBezTo>
                      <a:cubicBezTo>
                        <a:pt x="0" y="39719"/>
                        <a:pt x="39719" y="0"/>
                        <a:pt x="88773" y="0"/>
                      </a:cubicBezTo>
                      <a:cubicBezTo>
                        <a:pt x="96393" y="0"/>
                        <a:pt x="103727" y="952"/>
                        <a:pt x="110776" y="2762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Forme libre : forme 1998">
                  <a:extLst>
                    <a:ext uri="{FF2B5EF4-FFF2-40B4-BE49-F238E27FC236}">
                      <a16:creationId xmlns:a16="http://schemas.microsoft.com/office/drawing/2014/main" id="{6FAEBEC0-E721-4D3C-BE30-C39841267C27}"/>
                    </a:ext>
                  </a:extLst>
                </p:cNvPr>
                <p:cNvSpPr/>
                <p:nvPr/>
              </p:nvSpPr>
              <p:spPr>
                <a:xfrm>
                  <a:off x="5440292" y="804100"/>
                  <a:ext cx="120872" cy="9525"/>
                </a:xfrm>
                <a:custGeom>
                  <a:avLst/>
                  <a:gdLst>
                    <a:gd name="connsiteX0" fmla="*/ 0 w 120872"/>
                    <a:gd name="connsiteY0" fmla="*/ 0 h 9525"/>
                    <a:gd name="connsiteX1" fmla="*/ 120872 w 120872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0872" h="9525">
                      <a:moveTo>
                        <a:pt x="0" y="0"/>
                      </a:moveTo>
                      <a:lnTo>
                        <a:pt x="120872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Forme libre : forme 1999">
                  <a:extLst>
                    <a:ext uri="{FF2B5EF4-FFF2-40B4-BE49-F238E27FC236}">
                      <a16:creationId xmlns:a16="http://schemas.microsoft.com/office/drawing/2014/main" id="{B6948665-2F2F-45B2-B6D6-39D01135D2ED}"/>
                    </a:ext>
                  </a:extLst>
                </p:cNvPr>
                <p:cNvSpPr/>
                <p:nvPr/>
              </p:nvSpPr>
              <p:spPr>
                <a:xfrm>
                  <a:off x="5437720" y="834389"/>
                  <a:ext cx="120872" cy="9525"/>
                </a:xfrm>
                <a:custGeom>
                  <a:avLst/>
                  <a:gdLst>
                    <a:gd name="connsiteX0" fmla="*/ 0 w 120872"/>
                    <a:gd name="connsiteY0" fmla="*/ 0 h 9525"/>
                    <a:gd name="connsiteX1" fmla="*/ 120872 w 120872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0872" h="9525">
                      <a:moveTo>
                        <a:pt x="0" y="0"/>
                      </a:moveTo>
                      <a:lnTo>
                        <a:pt x="120872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0" name="Forme libre : forme 2000">
                <a:extLst>
                  <a:ext uri="{FF2B5EF4-FFF2-40B4-BE49-F238E27FC236}">
                    <a16:creationId xmlns:a16="http://schemas.microsoft.com/office/drawing/2014/main" id="{41A9388F-3C73-418E-B43E-F5FD67096718}"/>
                  </a:ext>
                </a:extLst>
              </p:cNvPr>
              <p:cNvSpPr/>
              <p:nvPr/>
            </p:nvSpPr>
            <p:spPr>
              <a:xfrm>
                <a:off x="5372093" y="65246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9" name="Graphique 1757">
              <a:extLst>
                <a:ext uri="{FF2B5EF4-FFF2-40B4-BE49-F238E27FC236}">
                  <a16:creationId xmlns:a16="http://schemas.microsoft.com/office/drawing/2014/main" id="{E3419ABD-5D0F-4685-A8A3-87B301DCC8D1}"/>
                </a:ext>
              </a:extLst>
            </p:cNvPr>
            <p:cNvGrpSpPr/>
            <p:nvPr/>
          </p:nvGrpSpPr>
          <p:grpSpPr>
            <a:xfrm>
              <a:off x="5372093" y="652462"/>
              <a:ext cx="329225" cy="341185"/>
              <a:chOff x="5372093" y="652462"/>
              <a:chExt cx="329225" cy="341185"/>
            </a:xfrm>
            <a:grpFill/>
          </p:grpSpPr>
          <p:sp>
            <p:nvSpPr>
              <p:cNvPr id="250" name="Forme libre : forme 2002">
                <a:extLst>
                  <a:ext uri="{FF2B5EF4-FFF2-40B4-BE49-F238E27FC236}">
                    <a16:creationId xmlns:a16="http://schemas.microsoft.com/office/drawing/2014/main" id="{B7E6C38C-E442-4A4B-9F6D-8BAA1283F649}"/>
                  </a:ext>
                </a:extLst>
              </p:cNvPr>
              <p:cNvSpPr/>
              <p:nvPr/>
            </p:nvSpPr>
            <p:spPr>
              <a:xfrm>
                <a:off x="5618321" y="692064"/>
                <a:ext cx="82996" cy="86873"/>
              </a:xfrm>
              <a:custGeom>
                <a:avLst/>
                <a:gdLst>
                  <a:gd name="connsiteX0" fmla="*/ 21614 w 82996"/>
                  <a:gd name="connsiteY0" fmla="*/ 34597 h 86873"/>
                  <a:gd name="connsiteX1" fmla="*/ 2945 w 82996"/>
                  <a:gd name="connsiteY1" fmla="*/ 49171 h 86873"/>
                  <a:gd name="connsiteX2" fmla="*/ 5041 w 82996"/>
                  <a:gd name="connsiteY2" fmla="*/ 62315 h 86873"/>
                  <a:gd name="connsiteX3" fmla="*/ 72859 w 82996"/>
                  <a:gd name="connsiteY3" fmla="*/ 86413 h 86873"/>
                  <a:gd name="connsiteX4" fmla="*/ 82955 w 82996"/>
                  <a:gd name="connsiteY4" fmla="*/ 78508 h 86873"/>
                  <a:gd name="connsiteX5" fmla="*/ 76002 w 82996"/>
                  <a:gd name="connsiteY5" fmla="*/ 6880 h 86873"/>
                  <a:gd name="connsiteX6" fmla="*/ 63715 w 82996"/>
                  <a:gd name="connsiteY6" fmla="*/ 1641 h 86873"/>
                  <a:gd name="connsiteX7" fmla="*/ 44950 w 82996"/>
                  <a:gd name="connsiteY7" fmla="*/ 16309 h 86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996" h="86873">
                    <a:moveTo>
                      <a:pt x="21614" y="34597"/>
                    </a:moveTo>
                    <a:lnTo>
                      <a:pt x="2945" y="49171"/>
                    </a:lnTo>
                    <a:cubicBezTo>
                      <a:pt x="-1817" y="52885"/>
                      <a:pt x="-579" y="60315"/>
                      <a:pt x="5041" y="62315"/>
                    </a:cubicBezTo>
                    <a:lnTo>
                      <a:pt x="72859" y="86413"/>
                    </a:lnTo>
                    <a:cubicBezTo>
                      <a:pt x="78097" y="88318"/>
                      <a:pt x="83527" y="84032"/>
                      <a:pt x="82955" y="78508"/>
                    </a:cubicBezTo>
                    <a:lnTo>
                      <a:pt x="76002" y="6880"/>
                    </a:lnTo>
                    <a:cubicBezTo>
                      <a:pt x="75430" y="879"/>
                      <a:pt x="68477" y="-2074"/>
                      <a:pt x="63715" y="1641"/>
                    </a:cubicBezTo>
                    <a:lnTo>
                      <a:pt x="44950" y="1630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1" name="Forme libre : forme 2003">
                <a:extLst>
                  <a:ext uri="{FF2B5EF4-FFF2-40B4-BE49-F238E27FC236}">
                    <a16:creationId xmlns:a16="http://schemas.microsoft.com/office/drawing/2014/main" id="{DEB02FD2-617F-431B-967D-EA91E0D808CE}"/>
                  </a:ext>
                </a:extLst>
              </p:cNvPr>
              <p:cNvSpPr/>
              <p:nvPr/>
            </p:nvSpPr>
            <p:spPr>
              <a:xfrm>
                <a:off x="5374945" y="847841"/>
                <a:ext cx="87818" cy="85430"/>
              </a:xfrm>
              <a:custGeom>
                <a:avLst/>
                <a:gdLst>
                  <a:gd name="connsiteX0" fmla="*/ 82777 w 87818"/>
                  <a:gd name="connsiteY0" fmla="*/ 58747 h 85430"/>
                  <a:gd name="connsiteX1" fmla="*/ 84873 w 87818"/>
                  <a:gd name="connsiteY1" fmla="*/ 45603 h 85430"/>
                  <a:gd name="connsiteX2" fmla="*/ 27913 w 87818"/>
                  <a:gd name="connsiteY2" fmla="*/ 1597 h 85430"/>
                  <a:gd name="connsiteX3" fmla="*/ 15817 w 87818"/>
                  <a:gd name="connsiteY3" fmla="*/ 5979 h 85430"/>
                  <a:gd name="connsiteX4" fmla="*/ 196 w 87818"/>
                  <a:gd name="connsiteY4" fmla="*/ 76178 h 85430"/>
                  <a:gd name="connsiteX5" fmla="*/ 10197 w 87818"/>
                  <a:gd name="connsiteY5" fmla="*/ 84941 h 85430"/>
                  <a:gd name="connsiteX6" fmla="*/ 29723 w 87818"/>
                  <a:gd name="connsiteY6" fmla="*/ 77893 h 85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818" h="85430">
                    <a:moveTo>
                      <a:pt x="82777" y="58747"/>
                    </a:moveTo>
                    <a:cubicBezTo>
                      <a:pt x="88397" y="56747"/>
                      <a:pt x="89635" y="49222"/>
                      <a:pt x="84873" y="45603"/>
                    </a:cubicBezTo>
                    <a:lnTo>
                      <a:pt x="27913" y="1597"/>
                    </a:lnTo>
                    <a:cubicBezTo>
                      <a:pt x="23532" y="-1832"/>
                      <a:pt x="17055" y="550"/>
                      <a:pt x="15817" y="5979"/>
                    </a:cubicBezTo>
                    <a:lnTo>
                      <a:pt x="196" y="76178"/>
                    </a:lnTo>
                    <a:cubicBezTo>
                      <a:pt x="-1138" y="82084"/>
                      <a:pt x="4577" y="87037"/>
                      <a:pt x="10197" y="84941"/>
                    </a:cubicBezTo>
                    <a:lnTo>
                      <a:pt x="29723" y="77893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2" name="Forme libre : forme 2004">
                <a:extLst>
                  <a:ext uri="{FF2B5EF4-FFF2-40B4-BE49-F238E27FC236}">
                    <a16:creationId xmlns:a16="http://schemas.microsoft.com/office/drawing/2014/main" id="{FA5F69D5-A370-4A69-BE02-9C9688B7DF71}"/>
                  </a:ext>
                </a:extLst>
              </p:cNvPr>
              <p:cNvSpPr/>
              <p:nvPr/>
            </p:nvSpPr>
            <p:spPr>
              <a:xfrm>
                <a:off x="5372093" y="65246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3" name="Forme libre : forme 2005">
                <a:extLst>
                  <a:ext uri="{FF2B5EF4-FFF2-40B4-BE49-F238E27FC236}">
                    <a16:creationId xmlns:a16="http://schemas.microsoft.com/office/drawing/2014/main" id="{967EF2E3-CAD3-4758-ADA3-B4651AB9C3D2}"/>
                  </a:ext>
                </a:extLst>
              </p:cNvPr>
              <p:cNvSpPr/>
              <p:nvPr/>
            </p:nvSpPr>
            <p:spPr>
              <a:xfrm>
                <a:off x="5404763" y="878585"/>
                <a:ext cx="295846" cy="115061"/>
              </a:xfrm>
              <a:custGeom>
                <a:avLst/>
                <a:gdLst>
                  <a:gd name="connsiteX0" fmla="*/ 295847 w 295846"/>
                  <a:gd name="connsiteY0" fmla="*/ 0 h 115061"/>
                  <a:gd name="connsiteX1" fmla="*/ 135541 w 295846"/>
                  <a:gd name="connsiteY1" fmla="*/ 115062 h 115061"/>
                  <a:gd name="connsiteX2" fmla="*/ 0 w 295846"/>
                  <a:gd name="connsiteY2" fmla="*/ 47149 h 115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5846" h="115061">
                    <a:moveTo>
                      <a:pt x="295847" y="0"/>
                    </a:moveTo>
                    <a:cubicBezTo>
                      <a:pt x="272606" y="68866"/>
                      <a:pt x="208217" y="115062"/>
                      <a:pt x="135541" y="115062"/>
                    </a:cubicBezTo>
                    <a:cubicBezTo>
                      <a:pt x="82296" y="115062"/>
                      <a:pt x="31909" y="89726"/>
                      <a:pt x="0" y="47149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" name="Forme libre : forme 2006">
                <a:extLst>
                  <a:ext uri="{FF2B5EF4-FFF2-40B4-BE49-F238E27FC236}">
                    <a16:creationId xmlns:a16="http://schemas.microsoft.com/office/drawing/2014/main" id="{B0B1FDF9-5138-4378-987D-920E190293CC}"/>
                  </a:ext>
                </a:extLst>
              </p:cNvPr>
              <p:cNvSpPr/>
              <p:nvPr/>
            </p:nvSpPr>
            <p:spPr>
              <a:xfrm>
                <a:off x="5664986" y="869346"/>
                <a:ext cx="8286" cy="19621"/>
              </a:xfrm>
              <a:custGeom>
                <a:avLst/>
                <a:gdLst>
                  <a:gd name="connsiteX0" fmla="*/ 0 w 8286"/>
                  <a:gd name="connsiteY0" fmla="*/ 19621 h 19621"/>
                  <a:gd name="connsiteX1" fmla="*/ 8287 w 8286"/>
                  <a:gd name="connsiteY1" fmla="*/ 0 h 1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286" h="19621">
                    <a:moveTo>
                      <a:pt x="0" y="19621"/>
                    </a:moveTo>
                    <a:cubicBezTo>
                      <a:pt x="3239" y="13335"/>
                      <a:pt x="6001" y="6763"/>
                      <a:pt x="8287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" name="Forme libre : forme 2007">
                <a:extLst>
                  <a:ext uri="{FF2B5EF4-FFF2-40B4-BE49-F238E27FC236}">
                    <a16:creationId xmlns:a16="http://schemas.microsoft.com/office/drawing/2014/main" id="{426A573E-BD8F-4C55-BEF9-10B497997963}"/>
                  </a:ext>
                </a:extLst>
              </p:cNvPr>
              <p:cNvSpPr/>
              <p:nvPr/>
            </p:nvSpPr>
            <p:spPr>
              <a:xfrm>
                <a:off x="5433434" y="915542"/>
                <a:ext cx="194595" cy="49339"/>
              </a:xfrm>
              <a:custGeom>
                <a:avLst/>
                <a:gdLst>
                  <a:gd name="connsiteX0" fmla="*/ 0 w 194595"/>
                  <a:gd name="connsiteY0" fmla="*/ 0 h 49339"/>
                  <a:gd name="connsiteX1" fmla="*/ 106775 w 194595"/>
                  <a:gd name="connsiteY1" fmla="*/ 49339 h 49339"/>
                  <a:gd name="connsiteX2" fmla="*/ 194596 w 194595"/>
                  <a:gd name="connsiteY2" fmla="*/ 18478 h 4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4595" h="49339">
                    <a:moveTo>
                      <a:pt x="0" y="0"/>
                    </a:moveTo>
                    <a:cubicBezTo>
                      <a:pt x="26575" y="31051"/>
                      <a:pt x="65723" y="49339"/>
                      <a:pt x="106775" y="49339"/>
                    </a:cubicBezTo>
                    <a:cubicBezTo>
                      <a:pt x="139541" y="49339"/>
                      <a:pt x="170307" y="38005"/>
                      <a:pt x="194596" y="1847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" name="Forme libre : forme 2008">
                <a:extLst>
                  <a:ext uri="{FF2B5EF4-FFF2-40B4-BE49-F238E27FC236}">
                    <a16:creationId xmlns:a16="http://schemas.microsoft.com/office/drawing/2014/main" id="{16D96F95-897B-47C6-B38E-167959ED6304}"/>
                  </a:ext>
                </a:extLst>
              </p:cNvPr>
              <p:cNvSpPr/>
              <p:nvPr/>
            </p:nvSpPr>
            <p:spPr>
              <a:xfrm>
                <a:off x="5422289" y="655319"/>
                <a:ext cx="239934" cy="51815"/>
              </a:xfrm>
              <a:custGeom>
                <a:avLst/>
                <a:gdLst>
                  <a:gd name="connsiteX0" fmla="*/ 0 w 239934"/>
                  <a:gd name="connsiteY0" fmla="*/ 47816 h 51815"/>
                  <a:gd name="connsiteX1" fmla="*/ 118015 w 239934"/>
                  <a:gd name="connsiteY1" fmla="*/ 0 h 51815"/>
                  <a:gd name="connsiteX2" fmla="*/ 239935 w 239934"/>
                  <a:gd name="connsiteY2" fmla="*/ 51816 h 51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9934" h="51815">
                    <a:moveTo>
                      <a:pt x="0" y="47816"/>
                    </a:moveTo>
                    <a:cubicBezTo>
                      <a:pt x="30956" y="17812"/>
                      <a:pt x="72866" y="0"/>
                      <a:pt x="118015" y="0"/>
                    </a:cubicBezTo>
                    <a:cubicBezTo>
                      <a:pt x="164116" y="0"/>
                      <a:pt x="208026" y="18764"/>
                      <a:pt x="239935" y="51816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" name="Forme libre : forme 2009">
                <a:extLst>
                  <a:ext uri="{FF2B5EF4-FFF2-40B4-BE49-F238E27FC236}">
                    <a16:creationId xmlns:a16="http://schemas.microsoft.com/office/drawing/2014/main" id="{EA7B0595-9445-46CB-83C5-1AAFEEB8C4CB}"/>
                  </a:ext>
                </a:extLst>
              </p:cNvPr>
              <p:cNvSpPr/>
              <p:nvPr/>
            </p:nvSpPr>
            <p:spPr>
              <a:xfrm>
                <a:off x="5379998" y="750283"/>
                <a:ext cx="8191" cy="19907"/>
              </a:xfrm>
              <a:custGeom>
                <a:avLst/>
                <a:gdLst>
                  <a:gd name="connsiteX0" fmla="*/ 0 w 8191"/>
                  <a:gd name="connsiteY0" fmla="*/ 19907 h 19907"/>
                  <a:gd name="connsiteX1" fmla="*/ 8192 w 8191"/>
                  <a:gd name="connsiteY1" fmla="*/ 0 h 19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191" h="19907">
                    <a:moveTo>
                      <a:pt x="0" y="19907"/>
                    </a:moveTo>
                    <a:cubicBezTo>
                      <a:pt x="2286" y="13049"/>
                      <a:pt x="5048" y="6382"/>
                      <a:pt x="8192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" name="Forme libre : forme 2010">
                <a:extLst>
                  <a:ext uri="{FF2B5EF4-FFF2-40B4-BE49-F238E27FC236}">
                    <a16:creationId xmlns:a16="http://schemas.microsoft.com/office/drawing/2014/main" id="{82F3D4A7-3406-4D6F-B98A-9B5362E28E9A}"/>
                  </a:ext>
                </a:extLst>
              </p:cNvPr>
              <p:cNvSpPr/>
              <p:nvPr/>
            </p:nvSpPr>
            <p:spPr>
              <a:xfrm>
                <a:off x="5540304" y="684084"/>
                <a:ext cx="99631" cy="41624"/>
              </a:xfrm>
              <a:custGeom>
                <a:avLst/>
                <a:gdLst>
                  <a:gd name="connsiteX0" fmla="*/ 99632 w 99631"/>
                  <a:gd name="connsiteY0" fmla="*/ 41624 h 41624"/>
                  <a:gd name="connsiteX1" fmla="*/ 0 w 99631"/>
                  <a:gd name="connsiteY1" fmla="*/ 0 h 41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631" h="41624">
                    <a:moveTo>
                      <a:pt x="99632" y="41624"/>
                    </a:moveTo>
                    <a:cubicBezTo>
                      <a:pt x="73247" y="14573"/>
                      <a:pt x="38005" y="0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Rectangle 8"/>
          <p:cNvSpPr/>
          <p:nvPr/>
        </p:nvSpPr>
        <p:spPr>
          <a:xfrm>
            <a:off x="305745" y="2025926"/>
            <a:ext cx="12907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+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pratique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2846" y="3787560"/>
            <a:ext cx="1268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+ complet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07643" y="859202"/>
            <a:ext cx="1053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+ rapide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71555" y="936627"/>
            <a:ext cx="1609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+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de sécurité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95173" y="2309680"/>
            <a:ext cx="1572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+ accessible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39622" y="3688185"/>
            <a:ext cx="1141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+ simple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616" y="458405"/>
            <a:ext cx="6028397" cy="3515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Le selfcare, de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multiples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avantages …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239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/>
          <a:srcRect t="9094" b="51306"/>
          <a:stretch/>
        </p:blipFill>
        <p:spPr>
          <a:xfrm>
            <a:off x="2618656" y="165099"/>
            <a:ext cx="4554107" cy="1219201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0" y="0"/>
            <a:ext cx="2880000" cy="6858000"/>
          </a:xfrm>
          <a:custGeom>
            <a:avLst/>
            <a:gdLst/>
            <a:ahLst/>
            <a:cxnLst/>
            <a:rect l="l" t="t" r="r" b="b"/>
            <a:pathLst>
              <a:path w="1988196" h="2884029">
                <a:moveTo>
                  <a:pt x="0" y="0"/>
                </a:moveTo>
                <a:lnTo>
                  <a:pt x="1988196" y="0"/>
                </a:lnTo>
                <a:lnTo>
                  <a:pt x="1988196" y="2884029"/>
                </a:lnTo>
                <a:lnTo>
                  <a:pt x="0" y="2884029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23049" y="2674811"/>
            <a:ext cx="8643231" cy="368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Lorsqu’ils nous sollicitent,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nos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clients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attendent de nous, à la fois de la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réactivité et de l’anticipation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Répondre au téléphone cela nécessite, comme pour un rendez-vous, de passer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mode « 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(on le sait bien :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un sourire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s’entend par téléphone)</a:t>
            </a: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Pour qu’un maximum de clients aient une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satisfaction immédiate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à leur demande,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’esprit d’équipe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est un atout clé, et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l’interception des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appels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est l’ustensile incontournable</a:t>
            </a: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En cas de demande de rappel ou de sollicitation mail,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la satisfaction des clients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passe, aujourd’hui, par une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réactivité et une personnalisation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fr-FR" altLang="fr-FR" sz="1400" b="1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Lorsque c’est possible,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apporter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une réponse à la demande dans la journée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Lorsque cela n’est pas possible,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accuser réception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 de la demande et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informer le client du délai de traitement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Pour personnaliser la réponse, être attentif aux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préférences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contact du client,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en vous appuyant sur les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informations récoltées dans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votre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fil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contact</a:t>
            </a:r>
            <a:endParaRPr kumimoji="0" lang="fr-FR" altLang="fr-FR" sz="14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Pour répondre à toutes les attentes du client (et même celles qu’il n’a pas exprimées !), n’hésitez pas à vous appuyer sur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l’Aide à la Préparation des Entretiens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 (APE)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et sur les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évènements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GERC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(anniversaires,…)</a:t>
            </a:r>
          </a:p>
        </p:txBody>
      </p:sp>
      <p:sp>
        <p:nvSpPr>
          <p:cNvPr id="123" name="ZoneTexte 122"/>
          <p:cNvSpPr txBox="1"/>
          <p:nvPr/>
        </p:nvSpPr>
        <p:spPr>
          <a:xfrm>
            <a:off x="137616" y="2337568"/>
            <a:ext cx="1359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INGRÉDIENTS</a:t>
            </a:r>
          </a:p>
        </p:txBody>
      </p:sp>
      <p:sp>
        <p:nvSpPr>
          <p:cNvPr id="124" name="ZoneTexte 123"/>
          <p:cNvSpPr txBox="1"/>
          <p:nvPr/>
        </p:nvSpPr>
        <p:spPr>
          <a:xfrm>
            <a:off x="3213225" y="2337568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RÉALISATION</a:t>
            </a:r>
          </a:p>
        </p:txBody>
      </p:sp>
      <p:sp>
        <p:nvSpPr>
          <p:cNvPr id="125" name="ZoneTexte 124"/>
          <p:cNvSpPr txBox="1"/>
          <p:nvPr/>
        </p:nvSpPr>
        <p:spPr>
          <a:xfrm>
            <a:off x="137616" y="4408824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USTENSILES</a:t>
            </a:r>
          </a:p>
        </p:txBody>
      </p:sp>
      <p:sp>
        <p:nvSpPr>
          <p:cNvPr id="230" name="Espace réservé du texte 8"/>
          <p:cNvSpPr txBox="1">
            <a:spLocks/>
          </p:cNvSpPr>
          <p:nvPr/>
        </p:nvSpPr>
        <p:spPr>
          <a:xfrm>
            <a:off x="2701538" y="345235"/>
            <a:ext cx="442593" cy="3790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defRPr sz="8000" spc="-150">
                <a:solidFill>
                  <a:schemeClr val="tx1">
                    <a:lumMod val="60000"/>
                    <a:lumOff val="40000"/>
                    <a:alpha val="27843"/>
                  </a:schemeClr>
                </a:solidFill>
                <a:latin typeface="DejaVu Sans Light" panose="020B0203030804020204" pitchFamily="34" charset="0"/>
                <a:ea typeface="DejaVu Sans Light" panose="020B0203030804020204" pitchFamily="34" charset="0"/>
                <a:cs typeface="DejaVu Sans Light" panose="020B0203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4E55"/>
                </a:solidFill>
                <a:effectLst/>
                <a:uLnTx/>
                <a:uFillTx/>
                <a:latin typeface="Raleway"/>
                <a:ea typeface="DejaVu Sans" panose="020B0603030804020204" pitchFamily="34" charset="0"/>
                <a:cs typeface="Arial" panose="020B0604020202020204" pitchFamily="34" charset="0"/>
                <a:sym typeface="Arial"/>
              </a:rPr>
              <a:t>03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EA4E55"/>
              </a:solidFill>
              <a:effectLst/>
              <a:uLnTx/>
              <a:uFillTx/>
              <a:latin typeface="Raleway"/>
              <a:ea typeface="DejaVu Sans" panose="020B0603030804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5" name="TextBox 11"/>
          <p:cNvSpPr txBox="1"/>
          <p:nvPr/>
        </p:nvSpPr>
        <p:spPr>
          <a:xfrm>
            <a:off x="10744850" y="391259"/>
            <a:ext cx="1092820" cy="28700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cs typeface="Arial" panose="020B0604020202020204" pitchFamily="34" charset="0"/>
              </a:rPr>
              <a:t>11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30197" y="2674811"/>
            <a:ext cx="26697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150 g de disponibilité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100 g de sourire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100 g de solidarité d’équipe</a:t>
            </a: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30196" y="4774802"/>
            <a:ext cx="284160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Téléphone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Mails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Visio-client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APE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Fil de Contact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GERC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477845" y="268210"/>
            <a:ext cx="1736537" cy="1802435"/>
            <a:chOff x="2934518" y="1884818"/>
            <a:chExt cx="972000" cy="972000"/>
          </a:xfrm>
        </p:grpSpPr>
        <p:sp>
          <p:nvSpPr>
            <p:cNvPr id="31" name="Rectangle 30"/>
            <p:cNvSpPr/>
            <p:nvPr/>
          </p:nvSpPr>
          <p:spPr>
            <a:xfrm flipV="1">
              <a:off x="2934518" y="1884818"/>
              <a:ext cx="972000" cy="972000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5979C5F-2E97-486C-B9DB-95302AE98C83}"/>
                </a:ext>
              </a:extLst>
            </p:cNvPr>
            <p:cNvGrpSpPr/>
            <p:nvPr/>
          </p:nvGrpSpPr>
          <p:grpSpPr>
            <a:xfrm>
              <a:off x="3160290" y="1954297"/>
              <a:ext cx="549453" cy="833189"/>
              <a:chOff x="2801938" y="1812925"/>
              <a:chExt cx="222250" cy="373063"/>
            </a:xfrm>
          </p:grpSpPr>
          <p:sp>
            <p:nvSpPr>
              <p:cNvPr id="33" name="Line 425">
                <a:extLst>
                  <a:ext uri="{FF2B5EF4-FFF2-40B4-BE49-F238E27FC236}">
                    <a16:creationId xmlns:a16="http://schemas.microsoft.com/office/drawing/2014/main" id="{463E43F6-C526-4229-A5BD-BCC6FFB237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59088" y="1889125"/>
                <a:ext cx="26988" cy="34925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4" name="Line 426">
                <a:extLst>
                  <a:ext uri="{FF2B5EF4-FFF2-40B4-BE49-F238E27FC236}">
                    <a16:creationId xmlns:a16="http://schemas.microsoft.com/office/drawing/2014/main" id="{BB9367B5-D562-4A77-8ECA-06D100DDC5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98776" y="1863725"/>
                <a:ext cx="6350" cy="11113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5" name="Freeform 427">
                <a:extLst>
                  <a:ext uri="{FF2B5EF4-FFF2-40B4-BE49-F238E27FC236}">
                    <a16:creationId xmlns:a16="http://schemas.microsoft.com/office/drawing/2014/main" id="{87578EFE-6A67-4134-8AB0-B02798AB31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938" y="1812925"/>
                <a:ext cx="222250" cy="36513"/>
              </a:xfrm>
              <a:custGeom>
                <a:avLst/>
                <a:gdLst>
                  <a:gd name="T0" fmla="*/ 104 w 127"/>
                  <a:gd name="T1" fmla="*/ 0 h 20"/>
                  <a:gd name="T2" fmla="*/ 118 w 127"/>
                  <a:gd name="T3" fmla="*/ 0 h 20"/>
                  <a:gd name="T4" fmla="*/ 127 w 127"/>
                  <a:gd name="T5" fmla="*/ 10 h 20"/>
                  <a:gd name="T6" fmla="*/ 127 w 127"/>
                  <a:gd name="T7" fmla="*/ 10 h 20"/>
                  <a:gd name="T8" fmla="*/ 118 w 127"/>
                  <a:gd name="T9" fmla="*/ 20 h 20"/>
                  <a:gd name="T10" fmla="*/ 9 w 127"/>
                  <a:gd name="T11" fmla="*/ 20 h 20"/>
                  <a:gd name="T12" fmla="*/ 0 w 127"/>
                  <a:gd name="T13" fmla="*/ 10 h 20"/>
                  <a:gd name="T14" fmla="*/ 0 w 127"/>
                  <a:gd name="T15" fmla="*/ 10 h 20"/>
                  <a:gd name="T16" fmla="*/ 9 w 127"/>
                  <a:gd name="T17" fmla="*/ 0 h 20"/>
                  <a:gd name="T18" fmla="*/ 85 w 127"/>
                  <a:gd name="T1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7" h="20">
                    <a:moveTo>
                      <a:pt x="104" y="0"/>
                    </a:moveTo>
                    <a:cubicBezTo>
                      <a:pt x="118" y="0"/>
                      <a:pt x="118" y="0"/>
                      <a:pt x="118" y="0"/>
                    </a:cubicBezTo>
                    <a:cubicBezTo>
                      <a:pt x="123" y="0"/>
                      <a:pt x="127" y="5"/>
                      <a:pt x="127" y="10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15"/>
                      <a:pt x="123" y="20"/>
                      <a:pt x="118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4" y="20"/>
                      <a:pt x="0" y="1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9" y="0"/>
                    </a:cubicBezTo>
                    <a:cubicBezTo>
                      <a:pt x="85" y="0"/>
                      <a:pt x="85" y="0"/>
                      <a:pt x="85" y="0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" name="Freeform 428">
                <a:extLst>
                  <a:ext uri="{FF2B5EF4-FFF2-40B4-BE49-F238E27FC236}">
                    <a16:creationId xmlns:a16="http://schemas.microsoft.com/office/drawing/2014/main" id="{B5BC3A4F-33E8-4950-B045-B7F330D05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938" y="2152650"/>
                <a:ext cx="222250" cy="33338"/>
              </a:xfrm>
              <a:custGeom>
                <a:avLst/>
                <a:gdLst>
                  <a:gd name="T0" fmla="*/ 60 w 127"/>
                  <a:gd name="T1" fmla="*/ 0 h 19"/>
                  <a:gd name="T2" fmla="*/ 118 w 127"/>
                  <a:gd name="T3" fmla="*/ 0 h 19"/>
                  <a:gd name="T4" fmla="*/ 127 w 127"/>
                  <a:gd name="T5" fmla="*/ 10 h 19"/>
                  <a:gd name="T6" fmla="*/ 127 w 127"/>
                  <a:gd name="T7" fmla="*/ 10 h 19"/>
                  <a:gd name="T8" fmla="*/ 118 w 127"/>
                  <a:gd name="T9" fmla="*/ 19 h 19"/>
                  <a:gd name="T10" fmla="*/ 9 w 127"/>
                  <a:gd name="T11" fmla="*/ 19 h 19"/>
                  <a:gd name="T12" fmla="*/ 0 w 127"/>
                  <a:gd name="T13" fmla="*/ 10 h 19"/>
                  <a:gd name="T14" fmla="*/ 0 w 127"/>
                  <a:gd name="T15" fmla="*/ 10 h 19"/>
                  <a:gd name="T16" fmla="*/ 9 w 127"/>
                  <a:gd name="T17" fmla="*/ 0 h 19"/>
                  <a:gd name="T18" fmla="*/ 43 w 127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7" h="19">
                    <a:moveTo>
                      <a:pt x="60" y="0"/>
                    </a:moveTo>
                    <a:cubicBezTo>
                      <a:pt x="118" y="0"/>
                      <a:pt x="118" y="0"/>
                      <a:pt x="118" y="0"/>
                    </a:cubicBezTo>
                    <a:cubicBezTo>
                      <a:pt x="123" y="0"/>
                      <a:pt x="127" y="4"/>
                      <a:pt x="127" y="10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15"/>
                      <a:pt x="123" y="19"/>
                      <a:pt x="118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4" y="19"/>
                      <a:pt x="0" y="1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7" name="Freeform 429">
                <a:extLst>
                  <a:ext uri="{FF2B5EF4-FFF2-40B4-BE49-F238E27FC236}">
                    <a16:creationId xmlns:a16="http://schemas.microsoft.com/office/drawing/2014/main" id="{1D5711C0-143F-4B97-B2F0-B38591ECE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2576" y="1849438"/>
                <a:ext cx="84138" cy="298450"/>
              </a:xfrm>
              <a:custGeom>
                <a:avLst/>
                <a:gdLst>
                  <a:gd name="T0" fmla="*/ 2 w 48"/>
                  <a:gd name="T1" fmla="*/ 0 h 163"/>
                  <a:gd name="T2" fmla="*/ 32 w 48"/>
                  <a:gd name="T3" fmla="*/ 68 h 163"/>
                  <a:gd name="T4" fmla="*/ 34 w 48"/>
                  <a:gd name="T5" fmla="*/ 95 h 163"/>
                  <a:gd name="T6" fmla="*/ 3 w 48"/>
                  <a:gd name="T7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63">
                    <a:moveTo>
                      <a:pt x="2" y="0"/>
                    </a:moveTo>
                    <a:cubicBezTo>
                      <a:pt x="2" y="0"/>
                      <a:pt x="0" y="43"/>
                      <a:pt x="32" y="68"/>
                    </a:cubicBezTo>
                    <a:cubicBezTo>
                      <a:pt x="32" y="68"/>
                      <a:pt x="48" y="79"/>
                      <a:pt x="34" y="95"/>
                    </a:cubicBezTo>
                    <a:cubicBezTo>
                      <a:pt x="18" y="111"/>
                      <a:pt x="3" y="127"/>
                      <a:pt x="3" y="163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8" name="Freeform 430">
                <a:extLst>
                  <a:ext uri="{FF2B5EF4-FFF2-40B4-BE49-F238E27FC236}">
                    <a16:creationId xmlns:a16="http://schemas.microsoft.com/office/drawing/2014/main" id="{5906A9CA-129E-4454-BB44-7C5D2C0299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3226" y="2020888"/>
                <a:ext cx="53975" cy="127000"/>
              </a:xfrm>
              <a:custGeom>
                <a:avLst/>
                <a:gdLst>
                  <a:gd name="T0" fmla="*/ 0 w 31"/>
                  <a:gd name="T1" fmla="*/ 0 h 69"/>
                  <a:gd name="T2" fmla="*/ 31 w 31"/>
                  <a:gd name="T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1" h="69">
                    <a:moveTo>
                      <a:pt x="0" y="0"/>
                    </a:moveTo>
                    <a:cubicBezTo>
                      <a:pt x="15" y="17"/>
                      <a:pt x="31" y="33"/>
                      <a:pt x="31" y="69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9" name="Line 431">
                <a:extLst>
                  <a:ext uri="{FF2B5EF4-FFF2-40B4-BE49-F238E27FC236}">
                    <a16:creationId xmlns:a16="http://schemas.microsoft.com/office/drawing/2014/main" id="{C3B05CDA-540B-47B0-BD23-410B74E891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5288" y="2008188"/>
                <a:ext cx="0" cy="0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0" name="Freeform 432">
                <a:extLst>
                  <a:ext uri="{FF2B5EF4-FFF2-40B4-BE49-F238E27FC236}">
                    <a16:creationId xmlns:a16="http://schemas.microsoft.com/office/drawing/2014/main" id="{73F7B29D-97F4-4F01-90AD-6129FA0BF3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7351" y="1849438"/>
                <a:ext cx="76200" cy="158750"/>
              </a:xfrm>
              <a:custGeom>
                <a:avLst/>
                <a:gdLst>
                  <a:gd name="T0" fmla="*/ 40 w 43"/>
                  <a:gd name="T1" fmla="*/ 0 h 87"/>
                  <a:gd name="T2" fmla="*/ 10 w 43"/>
                  <a:gd name="T3" fmla="*/ 68 h 87"/>
                  <a:gd name="T4" fmla="*/ 4 w 43"/>
                  <a:gd name="T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87">
                    <a:moveTo>
                      <a:pt x="40" y="0"/>
                    </a:moveTo>
                    <a:cubicBezTo>
                      <a:pt x="40" y="0"/>
                      <a:pt x="43" y="43"/>
                      <a:pt x="10" y="68"/>
                    </a:cubicBezTo>
                    <a:cubicBezTo>
                      <a:pt x="10" y="68"/>
                      <a:pt x="0" y="75"/>
                      <a:pt x="4" y="87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1" name="Freeform 433">
                <a:extLst>
                  <a:ext uri="{FF2B5EF4-FFF2-40B4-BE49-F238E27FC236}">
                    <a16:creationId xmlns:a16="http://schemas.microsoft.com/office/drawing/2014/main" id="{90C59F8C-41C6-4091-9596-8B02067601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8613" y="1938338"/>
                <a:ext cx="87313" cy="41275"/>
              </a:xfrm>
              <a:custGeom>
                <a:avLst/>
                <a:gdLst>
                  <a:gd name="T0" fmla="*/ 0 w 50"/>
                  <a:gd name="T1" fmla="*/ 0 h 22"/>
                  <a:gd name="T2" fmla="*/ 50 w 50"/>
                  <a:gd name="T3" fmla="*/ 0 h 22"/>
                  <a:gd name="T4" fmla="*/ 26 w 50"/>
                  <a:gd name="T5" fmla="*/ 22 h 22"/>
                  <a:gd name="T6" fmla="*/ 0 w 50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2">
                    <a:moveTo>
                      <a:pt x="0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46" y="8"/>
                      <a:pt x="26" y="22"/>
                    </a:cubicBezTo>
                    <a:cubicBezTo>
                      <a:pt x="26" y="22"/>
                      <a:pt x="10" y="13"/>
                      <a:pt x="0" y="0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" name="Line 434">
                <a:extLst>
                  <a:ext uri="{FF2B5EF4-FFF2-40B4-BE49-F238E27FC236}">
                    <a16:creationId xmlns:a16="http://schemas.microsoft.com/office/drawing/2014/main" id="{AF2C7431-81ED-42CC-BCC6-9A7D049D76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14651" y="1979613"/>
                <a:ext cx="0" cy="106363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" name="Freeform 435">
                <a:extLst>
                  <a:ext uri="{FF2B5EF4-FFF2-40B4-BE49-F238E27FC236}">
                    <a16:creationId xmlns:a16="http://schemas.microsoft.com/office/drawing/2014/main" id="{771C81B1-6C8E-4199-8F3E-EE62CE1DC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9563" y="2085975"/>
                <a:ext cx="122238" cy="63500"/>
              </a:xfrm>
              <a:custGeom>
                <a:avLst/>
                <a:gdLst>
                  <a:gd name="T0" fmla="*/ 4 w 70"/>
                  <a:gd name="T1" fmla="*/ 35 h 35"/>
                  <a:gd name="T2" fmla="*/ 36 w 70"/>
                  <a:gd name="T3" fmla="*/ 0 h 35"/>
                  <a:gd name="T4" fmla="*/ 70 w 70"/>
                  <a:gd name="T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35">
                    <a:moveTo>
                      <a:pt x="4" y="35"/>
                    </a:moveTo>
                    <a:cubicBezTo>
                      <a:pt x="4" y="35"/>
                      <a:pt x="0" y="11"/>
                      <a:pt x="36" y="0"/>
                    </a:cubicBezTo>
                    <a:cubicBezTo>
                      <a:pt x="36" y="0"/>
                      <a:pt x="69" y="9"/>
                      <a:pt x="70" y="35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Espace réservé du texte 1"/>
          <p:cNvSpPr txBox="1">
            <a:spLocks/>
          </p:cNvSpPr>
          <p:nvPr/>
        </p:nvSpPr>
        <p:spPr>
          <a:xfrm>
            <a:off x="3223050" y="1460585"/>
            <a:ext cx="7598922" cy="420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all" spc="150" normalizeH="0" baseline="0" noProof="0" dirty="0">
                <a:ln>
                  <a:noFill/>
                </a:ln>
                <a:solidFill>
                  <a:srgbClr val="EA4E55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Appuyez sur le champignon</a:t>
            </a:r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3"/>
          <a:srcRect b="8093"/>
          <a:stretch/>
        </p:blipFill>
        <p:spPr>
          <a:xfrm>
            <a:off x="10867231" y="6224288"/>
            <a:ext cx="1097375" cy="60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48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pace réservé du contenu 2"/>
          <p:cNvSpPr>
            <a:spLocks noGrp="1"/>
          </p:cNvSpPr>
          <p:nvPr>
            <p:ph idx="1"/>
          </p:nvPr>
        </p:nvSpPr>
        <p:spPr>
          <a:xfrm>
            <a:off x="6881525" y="935859"/>
            <a:ext cx="5094575" cy="1002135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1300" b="1" i="1" spc="-3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Le traitement des mails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300" dirty="0" smtClean="0">
                <a:latin typeface="+mj-lt"/>
                <a:hlinkClick r:id="rId2"/>
              </a:rPr>
              <a:t>Optimiser le traitement des Email</a:t>
            </a:r>
            <a:r>
              <a:rPr lang="fr-FR" sz="1300" dirty="0" smtClean="0">
                <a:latin typeface="+mj-lt"/>
              </a:rPr>
              <a:t> grâce à la colorisation des mails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300" dirty="0" smtClean="0">
                <a:latin typeface="+mj-lt"/>
                <a:hlinkClick r:id="rId3"/>
              </a:rPr>
              <a:t>S’appuyer </a:t>
            </a:r>
            <a:r>
              <a:rPr lang="fr-FR" sz="1300" dirty="0">
                <a:latin typeface="+mj-lt"/>
                <a:hlinkClick r:id="rId3"/>
              </a:rPr>
              <a:t>sur la </a:t>
            </a:r>
            <a:r>
              <a:rPr lang="fr-FR" sz="1300" dirty="0" smtClean="0">
                <a:latin typeface="+mj-lt"/>
                <a:hlinkClick r:id="rId3"/>
              </a:rPr>
              <a:t>bibliothèque </a:t>
            </a:r>
            <a:r>
              <a:rPr lang="fr-FR" sz="1300" dirty="0">
                <a:latin typeface="+mj-lt"/>
                <a:hlinkClick r:id="rId3"/>
              </a:rPr>
              <a:t>de </a:t>
            </a:r>
            <a:r>
              <a:rPr lang="fr-FR" sz="1300" dirty="0" smtClean="0">
                <a:latin typeface="+mj-lt"/>
                <a:hlinkClick r:id="rId3"/>
              </a:rPr>
              <a:t>mails</a:t>
            </a:r>
            <a:r>
              <a:rPr lang="fr-FR" sz="1300" dirty="0" smtClean="0">
                <a:latin typeface="+mj-lt"/>
              </a:rPr>
              <a:t> pour des réponses plus rapides et homogènes en CEGEE</a:t>
            </a:r>
          </a:p>
          <a:p>
            <a:pPr marL="0" indent="0">
              <a:spcBef>
                <a:spcPts val="0"/>
              </a:spcBef>
              <a:buNone/>
            </a:pPr>
            <a:endParaRPr lang="fr-FR" sz="1300" dirty="0" smtClean="0"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7615" y="2589046"/>
            <a:ext cx="6132556" cy="1715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         Pépites de agences de Sedan et Ludres</a:t>
            </a:r>
            <a:endParaRPr kumimoji="0" lang="fr-FR" sz="1400" b="1" i="0" u="none" strike="noStrike" kern="1200" cap="none" spc="-5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«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 Le fait de décrocher le téléphone immédiatement, nous permet de réduire le nombre de rappels client.»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«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 Nous décrochons le téléphone, pour 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répondre aux demandes de nos clients et pour rebondir, autant que possible, sur des ventes complémentaires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 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«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  Le décroché en rendez-vous : possible, en fonction du rendez-vous et de l'appelant (</a:t>
            </a:r>
            <a:r>
              <a:rPr kumimoji="0" lang="fr-FR" sz="1400" b="0" i="1" u="none" strike="noStrike" kern="1200" cap="none" spc="-30" normalizeH="0" baseline="0" noProof="0" dirty="0" err="1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Myincall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) 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»</a:t>
            </a:r>
            <a:endParaRPr kumimoji="0" lang="fr-FR" sz="1400" b="0" i="1" u="none" strike="noStrike" kern="1200" cap="none" spc="-3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7615" y="550221"/>
            <a:ext cx="6132556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         Pépites des agences de Rambervillers et Strasbourg Cronenbourg</a:t>
            </a:r>
            <a:endParaRPr kumimoji="0" lang="fr-FR" sz="1400" b="1" i="0" u="none" strike="noStrike" kern="1200" cap="none" spc="-5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«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  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Nous répondons au mail dès que possible (délai maxi = 4 heures). Cette réactivité créé un effet WAOUH 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« Un 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mail client, c’est une visite à distance. Pour satisfaire cette demande, l’équipe a décidé que tous les mails clients sont traités dans la journée. Chaque collaborateur s’est organisé pour  apporter la réponse à chaque demande. Et les clients nous le rendent bien, par un taux de satisfaction entre 75 et 95% 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»</a:t>
            </a:r>
            <a:endParaRPr kumimoji="0" lang="fr-FR" sz="1400" b="0" i="0" u="none" strike="noStrike" kern="1200" cap="none" spc="-3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2" name="TextBox 11"/>
          <p:cNvSpPr txBox="1"/>
          <p:nvPr/>
        </p:nvSpPr>
        <p:spPr>
          <a:xfrm>
            <a:off x="10744850" y="396240"/>
            <a:ext cx="1092820" cy="2704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Freeform 3"/>
          <p:cNvSpPr/>
          <p:nvPr/>
        </p:nvSpPr>
        <p:spPr>
          <a:xfrm>
            <a:off x="0" y="6786000"/>
            <a:ext cx="12204000" cy="72000"/>
          </a:xfrm>
          <a:custGeom>
            <a:avLst/>
            <a:gdLst/>
            <a:ahLst/>
            <a:cxnLst/>
            <a:rect l="l" t="t" r="r" b="b"/>
            <a:pathLst>
              <a:path w="1988196" h="2884029">
                <a:moveTo>
                  <a:pt x="0" y="0"/>
                </a:moveTo>
                <a:lnTo>
                  <a:pt x="1988196" y="0"/>
                </a:lnTo>
                <a:lnTo>
                  <a:pt x="1988196" y="2884029"/>
                </a:lnTo>
                <a:lnTo>
                  <a:pt x="0" y="2884029"/>
                </a:lnTo>
                <a:close/>
              </a:path>
            </a:pathLst>
          </a:custGeom>
          <a:solidFill>
            <a:schemeClr val="accent4"/>
          </a:solidFill>
        </p:spPr>
      </p:sp>
      <p:sp>
        <p:nvSpPr>
          <p:cNvPr id="49" name="Espace réservé du contenu 2"/>
          <p:cNvSpPr txBox="1">
            <a:spLocks/>
          </p:cNvSpPr>
          <p:nvPr/>
        </p:nvSpPr>
        <p:spPr>
          <a:xfrm>
            <a:off x="6881526" y="2034745"/>
            <a:ext cx="5083080" cy="8645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300" b="1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Le traitement des appels et des rappels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Accéder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à la liste des appels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reçus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sur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PCM pour </a:t>
            </a:r>
            <a:b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un rappel au plus tôt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  <a:hlinkClick r:id="rId4"/>
              </a:rPr>
              <a:t>S’appuyer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  <a:hlinkClick r:id="rId4"/>
              </a:rPr>
              <a:t>sur le guide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  <a:hlinkClick r:id="rId4"/>
              </a:rPr>
              <a:t>utilisateur téléphone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300" b="1" i="1" u="none" strike="noStrike" kern="1200" cap="none" spc="-30" normalizeH="0" baseline="0" noProof="0" dirty="0" smtClean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52" name="Espace réservé du contenu 2"/>
          <p:cNvSpPr txBox="1">
            <a:spLocks/>
          </p:cNvSpPr>
          <p:nvPr/>
        </p:nvSpPr>
        <p:spPr>
          <a:xfrm>
            <a:off x="6881526" y="2996050"/>
            <a:ext cx="5083080" cy="13180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300" b="1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Trucs et astuces au service de de la Satisfaction</a:t>
            </a:r>
            <a:endParaRPr kumimoji="0" lang="fr-FR" sz="1300" b="1" i="1" u="none" strike="noStrike" kern="1200" cap="none" spc="-3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  <a:hlinkClick r:id="rId5"/>
              </a:rPr>
              <a:t>Piloter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  <a:hlinkClick r:id="rId5"/>
              </a:rPr>
              <a:t>la facilité à joindre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  <a:hlinkClick r:id="rId5"/>
              </a:rPr>
              <a:t>QHD en corrélation forte avec le NPS SAE 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  <a:hlinkClick r:id="rId6"/>
              </a:rPr>
              <a:t>Piloter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  <a:hlinkClick r:id="rId6"/>
              </a:rPr>
              <a:t>la Facilité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  <a:hlinkClick r:id="rId6"/>
              </a:rPr>
              <a:t>à joindre suivi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  <a:hlinkClick r:id="rId6"/>
              </a:rPr>
              <a:t>quotidien PV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pour une tendance au plus tôt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  <a:hlinkClick r:id="rId7"/>
              </a:rPr>
              <a:t>Lever des anonymats - Nos clients On-Line </a:t>
            </a: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pour rebondir au plus vite et montrer l’intérêt porté a nos clients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pic>
        <p:nvPicPr>
          <p:cNvPr id="2" name="Image 1">
            <a:hlinkClick r:id="" action="ppaction://noaction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73" y="2131497"/>
            <a:ext cx="450876" cy="469374"/>
          </a:xfrm>
          <a:prstGeom prst="rect">
            <a:avLst/>
          </a:prstGeom>
          <a:ln>
            <a:noFill/>
          </a:ln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9"/>
          <a:srcRect b="8093"/>
          <a:stretch/>
        </p:blipFill>
        <p:spPr>
          <a:xfrm>
            <a:off x="10867231" y="6224288"/>
            <a:ext cx="1097375" cy="605137"/>
          </a:xfrm>
          <a:prstGeom prst="rect">
            <a:avLst/>
          </a:prstGeom>
        </p:spPr>
      </p:pic>
      <p:grpSp>
        <p:nvGrpSpPr>
          <p:cNvPr id="31" name="Groupe 30"/>
          <p:cNvGrpSpPr/>
          <p:nvPr/>
        </p:nvGrpSpPr>
        <p:grpSpPr>
          <a:xfrm>
            <a:off x="241250" y="5823001"/>
            <a:ext cx="11709501" cy="679404"/>
            <a:chOff x="252000" y="5470663"/>
            <a:chExt cx="8640000" cy="486726"/>
          </a:xfrm>
        </p:grpSpPr>
        <p:cxnSp>
          <p:nvCxnSpPr>
            <p:cNvPr id="32" name="Connecteur droit 31"/>
            <p:cNvCxnSpPr/>
            <p:nvPr/>
          </p:nvCxnSpPr>
          <p:spPr>
            <a:xfrm flipV="1">
              <a:off x="252000" y="5470663"/>
              <a:ext cx="8640000" cy="2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 flipV="1">
              <a:off x="252000" y="5714026"/>
              <a:ext cx="8640000" cy="1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 flipV="1">
              <a:off x="252000" y="5957388"/>
              <a:ext cx="7754843" cy="1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ZoneTexte 36"/>
          <p:cNvSpPr txBox="1"/>
          <p:nvPr/>
        </p:nvSpPr>
        <p:spPr>
          <a:xfrm>
            <a:off x="137616" y="5270623"/>
            <a:ext cx="3010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MA SIGNATURE RELATIONNELLE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37616" y="219424"/>
            <a:ext cx="1872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SECRETS DE CHEFS</a:t>
            </a:r>
          </a:p>
        </p:txBody>
      </p:sp>
      <p:grpSp>
        <p:nvGrpSpPr>
          <p:cNvPr id="111" name="Groupe 110"/>
          <p:cNvGrpSpPr/>
          <p:nvPr/>
        </p:nvGrpSpPr>
        <p:grpSpPr>
          <a:xfrm>
            <a:off x="210275" y="575165"/>
            <a:ext cx="287543" cy="246041"/>
            <a:chOff x="2078657" y="2721546"/>
            <a:chExt cx="307976" cy="263525"/>
          </a:xfrm>
        </p:grpSpPr>
        <p:sp>
          <p:nvSpPr>
            <p:cNvPr id="112" name="Line 341"/>
            <p:cNvSpPr>
              <a:spLocks noChangeShapeType="1"/>
            </p:cNvSpPr>
            <p:nvPr/>
          </p:nvSpPr>
          <p:spPr bwMode="auto">
            <a:xfrm flipH="1">
              <a:off x="2180257" y="2912046"/>
              <a:ext cx="42863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13" name="Line 342"/>
            <p:cNvSpPr>
              <a:spLocks noChangeShapeType="1"/>
            </p:cNvSpPr>
            <p:nvPr/>
          </p:nvSpPr>
          <p:spPr bwMode="auto">
            <a:xfrm flipH="1">
              <a:off x="2240582" y="2912046"/>
              <a:ext cx="14288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14" name="Freeform 343"/>
            <p:cNvSpPr>
              <a:spLocks/>
            </p:cNvSpPr>
            <p:nvPr/>
          </p:nvSpPr>
          <p:spPr bwMode="auto">
            <a:xfrm>
              <a:off x="2078657" y="2721546"/>
              <a:ext cx="260350" cy="217488"/>
            </a:xfrm>
            <a:custGeom>
              <a:avLst/>
              <a:gdLst>
                <a:gd name="T0" fmla="*/ 0 w 149"/>
                <a:gd name="T1" fmla="*/ 41 h 119"/>
                <a:gd name="T2" fmla="*/ 0 w 149"/>
                <a:gd name="T3" fmla="*/ 82 h 119"/>
                <a:gd name="T4" fmla="*/ 14 w 149"/>
                <a:gd name="T5" fmla="*/ 97 h 119"/>
                <a:gd name="T6" fmla="*/ 14 w 149"/>
                <a:gd name="T7" fmla="*/ 119 h 119"/>
                <a:gd name="T8" fmla="*/ 48 w 149"/>
                <a:gd name="T9" fmla="*/ 97 h 119"/>
                <a:gd name="T10" fmla="*/ 134 w 149"/>
                <a:gd name="T11" fmla="*/ 97 h 119"/>
                <a:gd name="T12" fmla="*/ 149 w 149"/>
                <a:gd name="T13" fmla="*/ 82 h 119"/>
                <a:gd name="T14" fmla="*/ 149 w 149"/>
                <a:gd name="T15" fmla="*/ 15 h 119"/>
                <a:gd name="T16" fmla="*/ 134 w 149"/>
                <a:gd name="T17" fmla="*/ 0 h 119"/>
                <a:gd name="T18" fmla="*/ 15 w 149"/>
                <a:gd name="T19" fmla="*/ 0 h 119"/>
                <a:gd name="T20" fmla="*/ 0 w 149"/>
                <a:gd name="T21" fmla="*/ 15 h 119"/>
                <a:gd name="T22" fmla="*/ 0 w 149"/>
                <a:gd name="T23" fmla="*/ 2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" h="119">
                  <a:moveTo>
                    <a:pt x="0" y="41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6" y="96"/>
                    <a:pt x="14" y="97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134" y="97"/>
                    <a:pt x="134" y="97"/>
                    <a:pt x="134" y="97"/>
                  </a:cubicBezTo>
                  <a:cubicBezTo>
                    <a:pt x="143" y="97"/>
                    <a:pt x="149" y="90"/>
                    <a:pt x="149" y="82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9" y="7"/>
                    <a:pt x="143" y="0"/>
                    <a:pt x="13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15" name="Line 344"/>
            <p:cNvSpPr>
              <a:spLocks noChangeShapeType="1"/>
            </p:cNvSpPr>
            <p:nvPr/>
          </p:nvSpPr>
          <p:spPr bwMode="auto">
            <a:xfrm>
              <a:off x="2078657" y="279615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16" name="Line 345"/>
            <p:cNvSpPr>
              <a:spLocks noChangeShapeType="1"/>
            </p:cNvSpPr>
            <p:nvPr/>
          </p:nvSpPr>
          <p:spPr bwMode="auto">
            <a:xfrm>
              <a:off x="2078657" y="276440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17" name="Freeform 346"/>
            <p:cNvSpPr>
              <a:spLocks/>
            </p:cNvSpPr>
            <p:nvPr/>
          </p:nvSpPr>
          <p:spPr bwMode="auto">
            <a:xfrm>
              <a:off x="2165970" y="2769171"/>
              <a:ext cx="220663" cy="215900"/>
            </a:xfrm>
            <a:custGeom>
              <a:avLst/>
              <a:gdLst>
                <a:gd name="T0" fmla="*/ 109 w 126"/>
                <a:gd name="T1" fmla="*/ 0 h 118"/>
                <a:gd name="T2" fmla="*/ 111 w 126"/>
                <a:gd name="T3" fmla="*/ 0 h 118"/>
                <a:gd name="T4" fmla="*/ 126 w 126"/>
                <a:gd name="T5" fmla="*/ 14 h 118"/>
                <a:gd name="T6" fmla="*/ 126 w 126"/>
                <a:gd name="T7" fmla="*/ 82 h 118"/>
                <a:gd name="T8" fmla="*/ 112 w 126"/>
                <a:gd name="T9" fmla="*/ 96 h 118"/>
                <a:gd name="T10" fmla="*/ 112 w 126"/>
                <a:gd name="T11" fmla="*/ 118 h 118"/>
                <a:gd name="T12" fmla="*/ 78 w 126"/>
                <a:gd name="T13" fmla="*/ 96 h 118"/>
                <a:gd name="T14" fmla="*/ 15 w 126"/>
                <a:gd name="T15" fmla="*/ 96 h 118"/>
                <a:gd name="T16" fmla="*/ 0 w 126"/>
                <a:gd name="T17" fmla="*/ 82 h 118"/>
                <a:gd name="T18" fmla="*/ 0 w 126"/>
                <a:gd name="T19" fmla="*/ 7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18">
                  <a:moveTo>
                    <a:pt x="109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9" y="0"/>
                    <a:pt x="126" y="6"/>
                    <a:pt x="126" y="14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6" y="89"/>
                    <a:pt x="120" y="96"/>
                    <a:pt x="112" y="96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7" y="96"/>
                    <a:pt x="0" y="90"/>
                    <a:pt x="0" y="82"/>
                  </a:cubicBezTo>
                  <a:cubicBezTo>
                    <a:pt x="0" y="72"/>
                    <a:pt x="0" y="72"/>
                    <a:pt x="0" y="7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grpSp>
          <p:nvGrpSpPr>
            <p:cNvPr id="118" name="Groupe 117"/>
            <p:cNvGrpSpPr/>
            <p:nvPr/>
          </p:nvGrpSpPr>
          <p:grpSpPr>
            <a:xfrm>
              <a:off x="2127870" y="2788221"/>
              <a:ext cx="158750" cy="34925"/>
              <a:chOff x="2127870" y="2788221"/>
              <a:chExt cx="158750" cy="34925"/>
            </a:xfrm>
          </p:grpSpPr>
          <p:sp>
            <p:nvSpPr>
              <p:cNvPr id="119" name="Oval 347"/>
              <p:cNvSpPr>
                <a:spLocks noChangeArrowheads="1"/>
              </p:cNvSpPr>
              <p:nvPr/>
            </p:nvSpPr>
            <p:spPr bwMode="auto">
              <a:xfrm>
                <a:off x="2127870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120" name="Oval 348"/>
              <p:cNvSpPr>
                <a:spLocks noChangeArrowheads="1"/>
              </p:cNvSpPr>
              <p:nvPr/>
            </p:nvSpPr>
            <p:spPr bwMode="auto">
              <a:xfrm>
                <a:off x="21897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121" name="Oval 349"/>
              <p:cNvSpPr>
                <a:spLocks noChangeArrowheads="1"/>
              </p:cNvSpPr>
              <p:nvPr/>
            </p:nvSpPr>
            <p:spPr bwMode="auto">
              <a:xfrm>
                <a:off x="22532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2" name="Groupe 121"/>
          <p:cNvGrpSpPr/>
          <p:nvPr/>
        </p:nvGrpSpPr>
        <p:grpSpPr>
          <a:xfrm>
            <a:off x="225057" y="2613990"/>
            <a:ext cx="287543" cy="246041"/>
            <a:chOff x="2078657" y="2721546"/>
            <a:chExt cx="307976" cy="263525"/>
          </a:xfrm>
        </p:grpSpPr>
        <p:sp>
          <p:nvSpPr>
            <p:cNvPr id="123" name="Line 341"/>
            <p:cNvSpPr>
              <a:spLocks noChangeShapeType="1"/>
            </p:cNvSpPr>
            <p:nvPr/>
          </p:nvSpPr>
          <p:spPr bwMode="auto">
            <a:xfrm flipH="1">
              <a:off x="2180257" y="2912046"/>
              <a:ext cx="42863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24" name="Line 342"/>
            <p:cNvSpPr>
              <a:spLocks noChangeShapeType="1"/>
            </p:cNvSpPr>
            <p:nvPr/>
          </p:nvSpPr>
          <p:spPr bwMode="auto">
            <a:xfrm flipH="1">
              <a:off x="2240582" y="2912046"/>
              <a:ext cx="14288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25" name="Freeform 343"/>
            <p:cNvSpPr>
              <a:spLocks/>
            </p:cNvSpPr>
            <p:nvPr/>
          </p:nvSpPr>
          <p:spPr bwMode="auto">
            <a:xfrm>
              <a:off x="2078657" y="2721546"/>
              <a:ext cx="260350" cy="217488"/>
            </a:xfrm>
            <a:custGeom>
              <a:avLst/>
              <a:gdLst>
                <a:gd name="T0" fmla="*/ 0 w 149"/>
                <a:gd name="T1" fmla="*/ 41 h 119"/>
                <a:gd name="T2" fmla="*/ 0 w 149"/>
                <a:gd name="T3" fmla="*/ 82 h 119"/>
                <a:gd name="T4" fmla="*/ 14 w 149"/>
                <a:gd name="T5" fmla="*/ 97 h 119"/>
                <a:gd name="T6" fmla="*/ 14 w 149"/>
                <a:gd name="T7" fmla="*/ 119 h 119"/>
                <a:gd name="T8" fmla="*/ 48 w 149"/>
                <a:gd name="T9" fmla="*/ 97 h 119"/>
                <a:gd name="T10" fmla="*/ 134 w 149"/>
                <a:gd name="T11" fmla="*/ 97 h 119"/>
                <a:gd name="T12" fmla="*/ 149 w 149"/>
                <a:gd name="T13" fmla="*/ 82 h 119"/>
                <a:gd name="T14" fmla="*/ 149 w 149"/>
                <a:gd name="T15" fmla="*/ 15 h 119"/>
                <a:gd name="T16" fmla="*/ 134 w 149"/>
                <a:gd name="T17" fmla="*/ 0 h 119"/>
                <a:gd name="T18" fmla="*/ 15 w 149"/>
                <a:gd name="T19" fmla="*/ 0 h 119"/>
                <a:gd name="T20" fmla="*/ 0 w 149"/>
                <a:gd name="T21" fmla="*/ 15 h 119"/>
                <a:gd name="T22" fmla="*/ 0 w 149"/>
                <a:gd name="T23" fmla="*/ 2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" h="119">
                  <a:moveTo>
                    <a:pt x="0" y="41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6" y="96"/>
                    <a:pt x="14" y="97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134" y="97"/>
                    <a:pt x="134" y="97"/>
                    <a:pt x="134" y="97"/>
                  </a:cubicBezTo>
                  <a:cubicBezTo>
                    <a:pt x="143" y="97"/>
                    <a:pt x="149" y="90"/>
                    <a:pt x="149" y="82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9" y="7"/>
                    <a:pt x="143" y="0"/>
                    <a:pt x="13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26" name="Line 344"/>
            <p:cNvSpPr>
              <a:spLocks noChangeShapeType="1"/>
            </p:cNvSpPr>
            <p:nvPr/>
          </p:nvSpPr>
          <p:spPr bwMode="auto">
            <a:xfrm>
              <a:off x="2078657" y="279615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27" name="Line 345"/>
            <p:cNvSpPr>
              <a:spLocks noChangeShapeType="1"/>
            </p:cNvSpPr>
            <p:nvPr/>
          </p:nvSpPr>
          <p:spPr bwMode="auto">
            <a:xfrm>
              <a:off x="2078657" y="276440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28" name="Freeform 346"/>
            <p:cNvSpPr>
              <a:spLocks/>
            </p:cNvSpPr>
            <p:nvPr/>
          </p:nvSpPr>
          <p:spPr bwMode="auto">
            <a:xfrm>
              <a:off x="2165970" y="2769171"/>
              <a:ext cx="220663" cy="215900"/>
            </a:xfrm>
            <a:custGeom>
              <a:avLst/>
              <a:gdLst>
                <a:gd name="T0" fmla="*/ 109 w 126"/>
                <a:gd name="T1" fmla="*/ 0 h 118"/>
                <a:gd name="T2" fmla="*/ 111 w 126"/>
                <a:gd name="T3" fmla="*/ 0 h 118"/>
                <a:gd name="T4" fmla="*/ 126 w 126"/>
                <a:gd name="T5" fmla="*/ 14 h 118"/>
                <a:gd name="T6" fmla="*/ 126 w 126"/>
                <a:gd name="T7" fmla="*/ 82 h 118"/>
                <a:gd name="T8" fmla="*/ 112 w 126"/>
                <a:gd name="T9" fmla="*/ 96 h 118"/>
                <a:gd name="T10" fmla="*/ 112 w 126"/>
                <a:gd name="T11" fmla="*/ 118 h 118"/>
                <a:gd name="T12" fmla="*/ 78 w 126"/>
                <a:gd name="T13" fmla="*/ 96 h 118"/>
                <a:gd name="T14" fmla="*/ 15 w 126"/>
                <a:gd name="T15" fmla="*/ 96 h 118"/>
                <a:gd name="T16" fmla="*/ 0 w 126"/>
                <a:gd name="T17" fmla="*/ 82 h 118"/>
                <a:gd name="T18" fmla="*/ 0 w 126"/>
                <a:gd name="T19" fmla="*/ 7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18">
                  <a:moveTo>
                    <a:pt x="109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9" y="0"/>
                    <a:pt x="126" y="6"/>
                    <a:pt x="126" y="14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6" y="89"/>
                    <a:pt x="120" y="96"/>
                    <a:pt x="112" y="96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7" y="96"/>
                    <a:pt x="0" y="90"/>
                    <a:pt x="0" y="82"/>
                  </a:cubicBezTo>
                  <a:cubicBezTo>
                    <a:pt x="0" y="72"/>
                    <a:pt x="0" y="72"/>
                    <a:pt x="0" y="7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grpSp>
          <p:nvGrpSpPr>
            <p:cNvPr id="129" name="Groupe 128"/>
            <p:cNvGrpSpPr/>
            <p:nvPr/>
          </p:nvGrpSpPr>
          <p:grpSpPr>
            <a:xfrm>
              <a:off x="2127870" y="2788221"/>
              <a:ext cx="158750" cy="34925"/>
              <a:chOff x="2127870" y="2788221"/>
              <a:chExt cx="158750" cy="34925"/>
            </a:xfrm>
          </p:grpSpPr>
          <p:sp>
            <p:nvSpPr>
              <p:cNvPr id="130" name="Oval 347"/>
              <p:cNvSpPr>
                <a:spLocks noChangeArrowheads="1"/>
              </p:cNvSpPr>
              <p:nvPr/>
            </p:nvSpPr>
            <p:spPr bwMode="auto">
              <a:xfrm>
                <a:off x="2127870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131" name="Oval 348"/>
              <p:cNvSpPr>
                <a:spLocks noChangeArrowheads="1"/>
              </p:cNvSpPr>
              <p:nvPr/>
            </p:nvSpPr>
            <p:spPr bwMode="auto">
              <a:xfrm>
                <a:off x="21897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132" name="Oval 349"/>
              <p:cNvSpPr>
                <a:spLocks noChangeArrowheads="1"/>
              </p:cNvSpPr>
              <p:nvPr/>
            </p:nvSpPr>
            <p:spPr bwMode="auto">
              <a:xfrm>
                <a:off x="22532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8" name="Rectangle 107"/>
          <p:cNvSpPr/>
          <p:nvPr/>
        </p:nvSpPr>
        <p:spPr>
          <a:xfrm>
            <a:off x="7003295" y="591824"/>
            <a:ext cx="2473651" cy="322404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  <a:effectLst>
            <a:outerShdw blurRad="508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A4E55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Ustensiles complémentaires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EA4E55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pSp>
        <p:nvGrpSpPr>
          <p:cNvPr id="109" name="Groupe 108"/>
          <p:cNvGrpSpPr/>
          <p:nvPr/>
        </p:nvGrpSpPr>
        <p:grpSpPr>
          <a:xfrm>
            <a:off x="6602394" y="490714"/>
            <a:ext cx="524625" cy="524625"/>
            <a:chOff x="8493177" y="557546"/>
            <a:chExt cx="524625" cy="524625"/>
          </a:xfrm>
        </p:grpSpPr>
        <p:sp>
          <p:nvSpPr>
            <p:cNvPr id="110" name="Ellipse 109"/>
            <p:cNvSpPr/>
            <p:nvPr/>
          </p:nvSpPr>
          <p:spPr>
            <a:xfrm>
              <a:off x="8493177" y="557546"/>
              <a:ext cx="524625" cy="52462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grpSp>
          <p:nvGrpSpPr>
            <p:cNvPr id="133" name="Groupe 132"/>
            <p:cNvGrpSpPr/>
            <p:nvPr/>
          </p:nvGrpSpPr>
          <p:grpSpPr>
            <a:xfrm>
              <a:off x="8553061" y="584708"/>
              <a:ext cx="404856" cy="394046"/>
              <a:chOff x="1777993" y="1730421"/>
              <a:chExt cx="477836" cy="465092"/>
            </a:xfrm>
            <a:noFill/>
          </p:grpSpPr>
          <p:sp>
            <p:nvSpPr>
              <p:cNvPr id="134" name="Freeform 436"/>
              <p:cNvSpPr>
                <a:spLocks/>
              </p:cNvSpPr>
              <p:nvPr/>
            </p:nvSpPr>
            <p:spPr bwMode="auto">
              <a:xfrm>
                <a:off x="1917693" y="1886003"/>
                <a:ext cx="182562" cy="293696"/>
              </a:xfrm>
              <a:custGeom>
                <a:avLst/>
                <a:gdLst>
                  <a:gd name="T0" fmla="*/ 104 w 104"/>
                  <a:gd name="T1" fmla="*/ 52 h 160"/>
                  <a:gd name="T2" fmla="*/ 52 w 104"/>
                  <a:gd name="T3" fmla="*/ 0 h 160"/>
                  <a:gd name="T4" fmla="*/ 0 w 104"/>
                  <a:gd name="T5" fmla="*/ 52 h 160"/>
                  <a:gd name="T6" fmla="*/ 15 w 104"/>
                  <a:gd name="T7" fmla="*/ 89 h 160"/>
                  <a:gd name="T8" fmla="*/ 15 w 104"/>
                  <a:gd name="T9" fmla="*/ 89 h 160"/>
                  <a:gd name="T10" fmla="*/ 33 w 104"/>
                  <a:gd name="T11" fmla="*/ 160 h 160"/>
                  <a:gd name="T12" fmla="*/ 74 w 104"/>
                  <a:gd name="T13" fmla="*/ 160 h 160"/>
                  <a:gd name="T14" fmla="*/ 89 w 104"/>
                  <a:gd name="T15" fmla="*/ 89 h 160"/>
                  <a:gd name="T16" fmla="*/ 104 w 104"/>
                  <a:gd name="T17" fmla="*/ 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160">
                    <a:moveTo>
                      <a:pt x="104" y="52"/>
                    </a:moveTo>
                    <a:cubicBezTo>
                      <a:pt x="104" y="23"/>
                      <a:pt x="81" y="0"/>
                      <a:pt x="52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66"/>
                      <a:pt x="6" y="79"/>
                      <a:pt x="15" y="89"/>
                    </a:cubicBezTo>
                    <a:cubicBezTo>
                      <a:pt x="15" y="89"/>
                      <a:pt x="15" y="89"/>
                      <a:pt x="15" y="89"/>
                    </a:cubicBezTo>
                    <a:cubicBezTo>
                      <a:pt x="37" y="111"/>
                      <a:pt x="33" y="160"/>
                      <a:pt x="33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09"/>
                      <a:pt x="86" y="92"/>
                      <a:pt x="89" y="89"/>
                    </a:cubicBezTo>
                    <a:cubicBezTo>
                      <a:pt x="98" y="80"/>
                      <a:pt x="104" y="67"/>
                      <a:pt x="104" y="52"/>
                    </a:cubicBezTo>
                    <a:close/>
                  </a:path>
                </a:pathLst>
              </a:cu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35" name="Line 437"/>
              <p:cNvSpPr>
                <a:spLocks noChangeShapeType="1"/>
              </p:cNvSpPr>
              <p:nvPr/>
            </p:nvSpPr>
            <p:spPr bwMode="auto">
              <a:xfrm>
                <a:off x="1974843" y="2124134"/>
                <a:ext cx="71438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36" name="Freeform 438"/>
              <p:cNvSpPr>
                <a:spLocks/>
              </p:cNvSpPr>
              <p:nvPr/>
            </p:nvSpPr>
            <p:spPr bwMode="auto">
              <a:xfrm>
                <a:off x="1981193" y="1914578"/>
                <a:ext cx="25400" cy="6350"/>
              </a:xfrm>
              <a:custGeom>
                <a:avLst/>
                <a:gdLst>
                  <a:gd name="T0" fmla="*/ 0 w 15"/>
                  <a:gd name="T1" fmla="*/ 3 h 3"/>
                  <a:gd name="T2" fmla="*/ 15 w 15"/>
                  <a:gd name="T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3">
                    <a:moveTo>
                      <a:pt x="0" y="3"/>
                    </a:moveTo>
                    <a:cubicBezTo>
                      <a:pt x="5" y="1"/>
                      <a:pt x="10" y="0"/>
                      <a:pt x="15" y="0"/>
                    </a:cubicBezTo>
                  </a:path>
                </a:pathLst>
              </a:cu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37" name="Freeform 439"/>
              <p:cNvSpPr>
                <a:spLocks/>
              </p:cNvSpPr>
              <p:nvPr/>
            </p:nvSpPr>
            <p:spPr bwMode="auto">
              <a:xfrm>
                <a:off x="1944680" y="1935217"/>
                <a:ext cx="15875" cy="57151"/>
              </a:xfrm>
              <a:custGeom>
                <a:avLst/>
                <a:gdLst>
                  <a:gd name="T0" fmla="*/ 0 w 9"/>
                  <a:gd name="T1" fmla="*/ 31 h 31"/>
                  <a:gd name="T2" fmla="*/ 0 w 9"/>
                  <a:gd name="T3" fmla="*/ 24 h 31"/>
                  <a:gd name="T4" fmla="*/ 9 w 9"/>
                  <a:gd name="T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1">
                    <a:moveTo>
                      <a:pt x="0" y="31"/>
                    </a:moveTo>
                    <a:cubicBezTo>
                      <a:pt x="0" y="29"/>
                      <a:pt x="0" y="27"/>
                      <a:pt x="0" y="24"/>
                    </a:cubicBezTo>
                    <a:cubicBezTo>
                      <a:pt x="0" y="15"/>
                      <a:pt x="3" y="7"/>
                      <a:pt x="9" y="0"/>
                    </a:cubicBezTo>
                  </a:path>
                </a:pathLst>
              </a:cu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38" name="Line 440"/>
              <p:cNvSpPr>
                <a:spLocks noChangeShapeType="1"/>
              </p:cNvSpPr>
              <p:nvPr/>
            </p:nvSpPr>
            <p:spPr bwMode="auto">
              <a:xfrm>
                <a:off x="2016118" y="1730421"/>
                <a:ext cx="0" cy="6509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39" name="Line 441"/>
              <p:cNvSpPr>
                <a:spLocks noChangeShapeType="1"/>
              </p:cNvSpPr>
              <p:nvPr/>
            </p:nvSpPr>
            <p:spPr bwMode="auto">
              <a:xfrm flipH="1">
                <a:off x="2143118" y="1800275"/>
                <a:ext cx="46037" cy="47626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0" name="Line 442"/>
              <p:cNvSpPr>
                <a:spLocks noChangeShapeType="1"/>
              </p:cNvSpPr>
              <p:nvPr/>
            </p:nvSpPr>
            <p:spPr bwMode="auto">
              <a:xfrm flipH="1">
                <a:off x="2190741" y="1981255"/>
                <a:ext cx="65088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1" name="Line 443"/>
              <p:cNvSpPr>
                <a:spLocks noChangeShapeType="1"/>
              </p:cNvSpPr>
              <p:nvPr/>
            </p:nvSpPr>
            <p:spPr bwMode="auto">
              <a:xfrm flipH="1" flipV="1">
                <a:off x="2141530" y="2113021"/>
                <a:ext cx="46037" cy="47626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2" name="Line 444"/>
              <p:cNvSpPr>
                <a:spLocks noChangeShapeType="1"/>
              </p:cNvSpPr>
              <p:nvPr/>
            </p:nvSpPr>
            <p:spPr bwMode="auto">
              <a:xfrm>
                <a:off x="1843081" y="1801860"/>
                <a:ext cx="46037" cy="47626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3" name="Line 445"/>
              <p:cNvSpPr>
                <a:spLocks noChangeShapeType="1"/>
              </p:cNvSpPr>
              <p:nvPr/>
            </p:nvSpPr>
            <p:spPr bwMode="auto">
              <a:xfrm>
                <a:off x="1777993" y="1982840"/>
                <a:ext cx="61913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4" name="Line 446"/>
              <p:cNvSpPr>
                <a:spLocks noChangeShapeType="1"/>
              </p:cNvSpPr>
              <p:nvPr/>
            </p:nvSpPr>
            <p:spPr bwMode="auto">
              <a:xfrm flipV="1">
                <a:off x="1846250" y="2114619"/>
                <a:ext cx="42862" cy="47626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5" name="Line 447"/>
              <p:cNvSpPr>
                <a:spLocks noChangeShapeType="1"/>
              </p:cNvSpPr>
              <p:nvPr/>
            </p:nvSpPr>
            <p:spPr bwMode="auto">
              <a:xfrm>
                <a:off x="1978018" y="2144793"/>
                <a:ext cx="23813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6" name="Line 448"/>
              <p:cNvSpPr>
                <a:spLocks noChangeShapeType="1"/>
              </p:cNvSpPr>
              <p:nvPr/>
            </p:nvSpPr>
            <p:spPr bwMode="auto">
              <a:xfrm>
                <a:off x="1978032" y="2162233"/>
                <a:ext cx="39688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7" name="Freeform 449"/>
              <p:cNvSpPr>
                <a:spLocks/>
              </p:cNvSpPr>
              <p:nvPr/>
            </p:nvSpPr>
            <p:spPr bwMode="auto">
              <a:xfrm>
                <a:off x="1985963" y="2179638"/>
                <a:ext cx="50800" cy="15875"/>
              </a:xfrm>
              <a:custGeom>
                <a:avLst/>
                <a:gdLst>
                  <a:gd name="T0" fmla="*/ 29 w 29"/>
                  <a:gd name="T1" fmla="*/ 0 h 9"/>
                  <a:gd name="T2" fmla="*/ 15 w 29"/>
                  <a:gd name="T3" fmla="*/ 9 h 9"/>
                  <a:gd name="T4" fmla="*/ 0 w 29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9">
                    <a:moveTo>
                      <a:pt x="29" y="0"/>
                    </a:moveTo>
                    <a:cubicBezTo>
                      <a:pt x="29" y="5"/>
                      <a:pt x="23" y="9"/>
                      <a:pt x="15" y="9"/>
                    </a:cubicBezTo>
                    <a:cubicBezTo>
                      <a:pt x="7" y="9"/>
                      <a:pt x="0" y="5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229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b="38925"/>
          <a:stretch/>
        </p:blipFill>
        <p:spPr>
          <a:xfrm>
            <a:off x="2682301" y="15996"/>
            <a:ext cx="8333954" cy="1437247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-8825" y="0"/>
            <a:ext cx="2880000" cy="6858000"/>
          </a:xfrm>
          <a:custGeom>
            <a:avLst/>
            <a:gdLst/>
            <a:ahLst/>
            <a:cxnLst/>
            <a:rect l="l" t="t" r="r" b="b"/>
            <a:pathLst>
              <a:path w="1988196" h="2884029">
                <a:moveTo>
                  <a:pt x="0" y="0"/>
                </a:moveTo>
                <a:lnTo>
                  <a:pt x="1988196" y="0"/>
                </a:lnTo>
                <a:lnTo>
                  <a:pt x="1988196" y="2884029"/>
                </a:lnTo>
                <a:lnTo>
                  <a:pt x="0" y="2884029"/>
                </a:lnTo>
                <a:close/>
              </a:path>
            </a:pathLst>
          </a:custGeom>
          <a:solidFill>
            <a:schemeClr val="accent2"/>
          </a:solidFill>
        </p:spPr>
      </p:sp>
      <p:sp>
        <p:nvSpPr>
          <p:cNvPr id="6" name="Rectangle 5"/>
          <p:cNvSpPr/>
          <p:nvPr/>
        </p:nvSpPr>
        <p:spPr>
          <a:xfrm>
            <a:off x="130197" y="2848065"/>
            <a:ext cx="26697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00 g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d'anticipation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300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d'esprit d'équipe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00 g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de réactivité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de rigueur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13225" y="2818599"/>
            <a:ext cx="8563139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000" marR="0" lvl="0" indent="-1800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Lorsque le minuteur annonce l’heure du rendez-vous, nos clients attendent que nous leur soyons pleinement attentionnés. Vous pouvez, pour cela, vous créer un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environnement favorable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37200" marR="0" lvl="1" indent="-1800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En passant Outlook en mode « 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 » (désactiver les notifications de mails) </a:t>
            </a: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En vous appuyant sur votre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équipe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pour l’interception des appels client</a:t>
            </a: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Lorsqu’un cuisinier est absent de manière imprévue, appuyez-vous sur la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solidarité d’équipe et sur les capacités d’organisation du chef</a:t>
            </a: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Informez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le client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par un message d’absence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Partagez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autant que possible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, la réception des rendez-vous client entre les équipiers de la brigade</a:t>
            </a: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Lorsque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les congés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sont au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menu et avant d’ôter votre tablier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400" b="0" i="0" u="none" strike="noStrike" kern="1200" cap="none" spc="0" normalizeH="0" baseline="0" noProof="0" dirty="0" smtClean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Nettoyez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votre plan de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travail</a:t>
            </a: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Informez votre équipe des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plats en cours de cuisson</a:t>
            </a:r>
            <a:endParaRPr kumimoji="0" lang="fr-FR" altLang="fr-FR" sz="1400" b="1" i="0" u="none" strike="noStrike" kern="1200" cap="none" spc="0" normalizeH="0" baseline="0" noProof="0" dirty="0" smtClean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Assurez-vous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vos clients puissent être servis en votre absence (mail et téléphone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Appliquez la même recette à vos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absences formation</a:t>
            </a:r>
            <a:endParaRPr kumimoji="0" lang="fr-FR" altLang="fr-FR" sz="1400" b="1" i="0" u="none" strike="noStrike" kern="1200" cap="none" spc="0" normalizeH="0" baseline="0" noProof="0" dirty="0" smtClean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ZoneTexte 122"/>
          <p:cNvSpPr txBox="1"/>
          <p:nvPr/>
        </p:nvSpPr>
        <p:spPr>
          <a:xfrm>
            <a:off x="137616" y="2510822"/>
            <a:ext cx="1359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INGRÉDIENTS</a:t>
            </a:r>
          </a:p>
        </p:txBody>
      </p:sp>
      <p:sp>
        <p:nvSpPr>
          <p:cNvPr id="124" name="ZoneTexte 123"/>
          <p:cNvSpPr txBox="1"/>
          <p:nvPr/>
        </p:nvSpPr>
        <p:spPr>
          <a:xfrm>
            <a:off x="3213225" y="2510822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RÉALISATION</a:t>
            </a:r>
          </a:p>
        </p:txBody>
      </p:sp>
      <p:sp>
        <p:nvSpPr>
          <p:cNvPr id="92" name="Espace réservé du texte 8"/>
          <p:cNvSpPr txBox="1">
            <a:spLocks/>
          </p:cNvSpPr>
          <p:nvPr/>
        </p:nvSpPr>
        <p:spPr>
          <a:xfrm>
            <a:off x="2701538" y="345235"/>
            <a:ext cx="442593" cy="3790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defRPr sz="8000" spc="-150">
                <a:solidFill>
                  <a:schemeClr val="tx1">
                    <a:lumMod val="60000"/>
                    <a:lumOff val="40000"/>
                    <a:alpha val="27843"/>
                  </a:schemeClr>
                </a:solidFill>
                <a:latin typeface="DejaVu Sans Light" panose="020B0203030804020204" pitchFamily="34" charset="0"/>
                <a:ea typeface="DejaVu Sans Light" panose="020B0203030804020204" pitchFamily="34" charset="0"/>
                <a:cs typeface="DejaVu Sans Light" panose="020B0203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49D63"/>
                </a:solidFill>
                <a:effectLst/>
                <a:uLnTx/>
                <a:uFillTx/>
                <a:latin typeface="Raleway"/>
                <a:ea typeface="DejaVu Sans" panose="020B0603030804020204" pitchFamily="34" charset="0"/>
                <a:cs typeface="Arial" panose="020B0604020202020204" pitchFamily="34" charset="0"/>
                <a:sym typeface="Arial"/>
              </a:rPr>
              <a:t>04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49D63"/>
              </a:solidFill>
              <a:effectLst/>
              <a:uLnTx/>
              <a:uFillTx/>
              <a:latin typeface="Raleway"/>
              <a:ea typeface="DejaVu Sans" panose="020B0603030804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TextBox 11"/>
          <p:cNvSpPr txBox="1"/>
          <p:nvPr/>
        </p:nvSpPr>
        <p:spPr>
          <a:xfrm>
            <a:off x="10744850" y="396240"/>
            <a:ext cx="1092820" cy="28700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cs typeface="Arial" panose="020B0604020202020204" pitchFamily="34" charset="0"/>
              </a:rPr>
              <a:t>13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0197" y="4910168"/>
            <a:ext cx="26697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Boite mail </a:t>
            </a: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Téléphone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Messages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d'absence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personnalisés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37616" y="4582078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USTENSILES</a:t>
            </a:r>
          </a:p>
        </p:txBody>
      </p:sp>
      <p:grpSp>
        <p:nvGrpSpPr>
          <p:cNvPr id="34" name="Groupe 33"/>
          <p:cNvGrpSpPr/>
          <p:nvPr/>
        </p:nvGrpSpPr>
        <p:grpSpPr>
          <a:xfrm>
            <a:off x="339182" y="437372"/>
            <a:ext cx="2143364" cy="1766173"/>
            <a:chOff x="2181225" y="1306513"/>
            <a:chExt cx="576262" cy="479425"/>
          </a:xfrm>
        </p:grpSpPr>
        <p:sp>
          <p:nvSpPr>
            <p:cNvPr id="35" name="Freeform 83"/>
            <p:cNvSpPr>
              <a:spLocks/>
            </p:cNvSpPr>
            <p:nvPr/>
          </p:nvSpPr>
          <p:spPr bwMode="auto">
            <a:xfrm>
              <a:off x="2181225" y="1624013"/>
              <a:ext cx="228600" cy="161925"/>
            </a:xfrm>
            <a:custGeom>
              <a:avLst/>
              <a:gdLst>
                <a:gd name="T0" fmla="*/ 144 w 144"/>
                <a:gd name="T1" fmla="*/ 102 h 102"/>
                <a:gd name="T2" fmla="*/ 144 w 144"/>
                <a:gd name="T3" fmla="*/ 93 h 102"/>
                <a:gd name="T4" fmla="*/ 50 w 144"/>
                <a:gd name="T5" fmla="*/ 93 h 102"/>
                <a:gd name="T6" fmla="*/ 9 w 144"/>
                <a:gd name="T7" fmla="*/ 0 h 102"/>
                <a:gd name="T8" fmla="*/ 0 w 144"/>
                <a:gd name="T9" fmla="*/ 0 h 102"/>
                <a:gd name="T10" fmla="*/ 22 w 144"/>
                <a:gd name="T11" fmla="*/ 5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02">
                  <a:moveTo>
                    <a:pt x="144" y="102"/>
                  </a:moveTo>
                  <a:lnTo>
                    <a:pt x="144" y="93"/>
                  </a:lnTo>
                  <a:lnTo>
                    <a:pt x="50" y="93"/>
                  </a:lnTo>
                  <a:lnTo>
                    <a:pt x="9" y="0"/>
                  </a:lnTo>
                  <a:lnTo>
                    <a:pt x="0" y="0"/>
                  </a:lnTo>
                  <a:lnTo>
                    <a:pt x="22" y="50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grpSp>
          <p:nvGrpSpPr>
            <p:cNvPr id="36" name="Groupe 35"/>
            <p:cNvGrpSpPr/>
            <p:nvPr/>
          </p:nvGrpSpPr>
          <p:grpSpPr>
            <a:xfrm>
              <a:off x="2290763" y="1306513"/>
              <a:ext cx="466724" cy="479425"/>
              <a:chOff x="2290763" y="1306513"/>
              <a:chExt cx="466724" cy="479425"/>
            </a:xfrm>
          </p:grpSpPr>
          <p:sp>
            <p:nvSpPr>
              <p:cNvPr id="37" name="Line 66"/>
              <p:cNvSpPr>
                <a:spLocks noChangeShapeType="1"/>
              </p:cNvSpPr>
              <p:nvPr/>
            </p:nvSpPr>
            <p:spPr bwMode="auto">
              <a:xfrm flipH="1">
                <a:off x="2290763" y="1785938"/>
                <a:ext cx="393700" cy="0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8" name="Line 67"/>
              <p:cNvSpPr>
                <a:spLocks noChangeShapeType="1"/>
              </p:cNvSpPr>
              <p:nvPr/>
            </p:nvSpPr>
            <p:spPr bwMode="auto">
              <a:xfrm flipH="1">
                <a:off x="2730500" y="1785938"/>
                <a:ext cx="26987" cy="0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9" name="Line 68"/>
              <p:cNvSpPr>
                <a:spLocks noChangeShapeType="1"/>
              </p:cNvSpPr>
              <p:nvPr/>
            </p:nvSpPr>
            <p:spPr bwMode="auto">
              <a:xfrm>
                <a:off x="2465388" y="1436688"/>
                <a:ext cx="3175" cy="9525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0" name="Freeform 69"/>
              <p:cNvSpPr>
                <a:spLocks/>
              </p:cNvSpPr>
              <p:nvPr/>
            </p:nvSpPr>
            <p:spPr bwMode="auto">
              <a:xfrm>
                <a:off x="2460625" y="1485900"/>
                <a:ext cx="17462" cy="9525"/>
              </a:xfrm>
              <a:custGeom>
                <a:avLst/>
                <a:gdLst>
                  <a:gd name="T0" fmla="*/ 0 w 10"/>
                  <a:gd name="T1" fmla="*/ 2 h 5"/>
                  <a:gd name="T2" fmla="*/ 6 w 10"/>
                  <a:gd name="T3" fmla="*/ 5 h 5"/>
                  <a:gd name="T4" fmla="*/ 10 w 10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0" y="2"/>
                    </a:moveTo>
                    <a:cubicBezTo>
                      <a:pt x="1" y="4"/>
                      <a:pt x="3" y="5"/>
                      <a:pt x="6" y="5"/>
                    </a:cubicBezTo>
                    <a:cubicBezTo>
                      <a:pt x="8" y="4"/>
                      <a:pt x="10" y="3"/>
                      <a:pt x="10" y="0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1" name="Freeform 70"/>
              <p:cNvSpPr>
                <a:spLocks/>
              </p:cNvSpPr>
              <p:nvPr/>
            </p:nvSpPr>
            <p:spPr bwMode="auto">
              <a:xfrm>
                <a:off x="2413000" y="1393825"/>
                <a:ext cx="14287" cy="30162"/>
              </a:xfrm>
              <a:custGeom>
                <a:avLst/>
                <a:gdLst>
                  <a:gd name="T0" fmla="*/ 8 w 8"/>
                  <a:gd name="T1" fmla="*/ 16 h 16"/>
                  <a:gd name="T2" fmla="*/ 0 w 8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16">
                    <a:moveTo>
                      <a:pt x="8" y="16"/>
                    </a:moveTo>
                    <a:cubicBezTo>
                      <a:pt x="8" y="16"/>
                      <a:pt x="0" y="11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" name="Line 71"/>
              <p:cNvSpPr>
                <a:spLocks noChangeShapeType="1"/>
              </p:cNvSpPr>
              <p:nvPr/>
            </p:nvSpPr>
            <p:spPr bwMode="auto">
              <a:xfrm>
                <a:off x="2420938" y="1457325"/>
                <a:ext cx="0" cy="0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" name="Freeform 72"/>
              <p:cNvSpPr>
                <a:spLocks/>
              </p:cNvSpPr>
              <p:nvPr/>
            </p:nvSpPr>
            <p:spPr bwMode="auto">
              <a:xfrm>
                <a:off x="2427288" y="1306513"/>
                <a:ext cx="176212" cy="257175"/>
              </a:xfrm>
              <a:custGeom>
                <a:avLst/>
                <a:gdLst>
                  <a:gd name="T0" fmla="*/ 0 w 100"/>
                  <a:gd name="T1" fmla="*/ 32 h 138"/>
                  <a:gd name="T2" fmla="*/ 70 w 100"/>
                  <a:gd name="T3" fmla="*/ 34 h 138"/>
                  <a:gd name="T4" fmla="*/ 83 w 100"/>
                  <a:gd name="T5" fmla="*/ 82 h 138"/>
                  <a:gd name="T6" fmla="*/ 66 w 100"/>
                  <a:gd name="T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38">
                    <a:moveTo>
                      <a:pt x="0" y="32"/>
                    </a:moveTo>
                    <a:cubicBezTo>
                      <a:pt x="64" y="0"/>
                      <a:pt x="70" y="34"/>
                      <a:pt x="70" y="34"/>
                    </a:cubicBezTo>
                    <a:cubicBezTo>
                      <a:pt x="94" y="44"/>
                      <a:pt x="83" y="82"/>
                      <a:pt x="83" y="82"/>
                    </a:cubicBezTo>
                    <a:cubicBezTo>
                      <a:pt x="83" y="82"/>
                      <a:pt x="100" y="127"/>
                      <a:pt x="66" y="138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5" name="Freeform 73"/>
              <p:cNvSpPr>
                <a:spLocks/>
              </p:cNvSpPr>
              <p:nvPr/>
            </p:nvSpPr>
            <p:spPr bwMode="auto">
              <a:xfrm>
                <a:off x="2424113" y="1423988"/>
                <a:ext cx="77787" cy="98425"/>
              </a:xfrm>
              <a:custGeom>
                <a:avLst/>
                <a:gdLst>
                  <a:gd name="T0" fmla="*/ 2 w 44"/>
                  <a:gd name="T1" fmla="*/ 0 h 53"/>
                  <a:gd name="T2" fmla="*/ 1 w 44"/>
                  <a:gd name="T3" fmla="*/ 16 h 53"/>
                  <a:gd name="T4" fmla="*/ 44 w 44"/>
                  <a:gd name="T5" fmla="*/ 5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53">
                    <a:moveTo>
                      <a:pt x="2" y="0"/>
                    </a:moveTo>
                    <a:cubicBezTo>
                      <a:pt x="0" y="5"/>
                      <a:pt x="0" y="11"/>
                      <a:pt x="1" y="16"/>
                    </a:cubicBezTo>
                    <a:cubicBezTo>
                      <a:pt x="4" y="38"/>
                      <a:pt x="23" y="53"/>
                      <a:pt x="44" y="51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6" name="Freeform 74"/>
              <p:cNvSpPr>
                <a:spLocks/>
              </p:cNvSpPr>
              <p:nvPr/>
            </p:nvSpPr>
            <p:spPr bwMode="auto">
              <a:xfrm>
                <a:off x="2562225" y="1716088"/>
                <a:ext cx="20637" cy="46037"/>
              </a:xfrm>
              <a:custGeom>
                <a:avLst/>
                <a:gdLst>
                  <a:gd name="T0" fmla="*/ 12 w 12"/>
                  <a:gd name="T1" fmla="*/ 0 h 25"/>
                  <a:gd name="T2" fmla="*/ 0 w 12"/>
                  <a:gd name="T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25">
                    <a:moveTo>
                      <a:pt x="12" y="0"/>
                    </a:moveTo>
                    <a:cubicBezTo>
                      <a:pt x="9" y="10"/>
                      <a:pt x="4" y="19"/>
                      <a:pt x="0" y="25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7" name="Freeform 75"/>
              <p:cNvSpPr>
                <a:spLocks/>
              </p:cNvSpPr>
              <p:nvPr/>
            </p:nvSpPr>
            <p:spPr bwMode="auto">
              <a:xfrm>
                <a:off x="2533650" y="1560513"/>
                <a:ext cx="57150" cy="80962"/>
              </a:xfrm>
              <a:custGeom>
                <a:avLst/>
                <a:gdLst>
                  <a:gd name="T0" fmla="*/ 0 w 33"/>
                  <a:gd name="T1" fmla="*/ 2 h 44"/>
                  <a:gd name="T2" fmla="*/ 32 w 33"/>
                  <a:gd name="T3" fmla="*/ 39 h 44"/>
                  <a:gd name="T4" fmla="*/ 33 w 33"/>
                  <a:gd name="T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44">
                    <a:moveTo>
                      <a:pt x="0" y="2"/>
                    </a:moveTo>
                    <a:cubicBezTo>
                      <a:pt x="0" y="2"/>
                      <a:pt x="24" y="0"/>
                      <a:pt x="32" y="39"/>
                    </a:cubicBezTo>
                    <a:cubicBezTo>
                      <a:pt x="33" y="41"/>
                      <a:pt x="33" y="43"/>
                      <a:pt x="33" y="44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8" name="Freeform 76"/>
              <p:cNvSpPr>
                <a:spLocks/>
              </p:cNvSpPr>
              <p:nvPr/>
            </p:nvSpPr>
            <p:spPr bwMode="auto">
              <a:xfrm>
                <a:off x="2422525" y="1571625"/>
                <a:ext cx="73025" cy="214312"/>
              </a:xfrm>
              <a:custGeom>
                <a:avLst/>
                <a:gdLst>
                  <a:gd name="T0" fmla="*/ 17 w 42"/>
                  <a:gd name="T1" fmla="*/ 115 h 115"/>
                  <a:gd name="T2" fmla="*/ 19 w 42"/>
                  <a:gd name="T3" fmla="*/ 92 h 115"/>
                  <a:gd name="T4" fmla="*/ 2 w 42"/>
                  <a:gd name="T5" fmla="*/ 69 h 115"/>
                  <a:gd name="T6" fmla="*/ 42 w 42"/>
                  <a:gd name="T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15">
                    <a:moveTo>
                      <a:pt x="17" y="115"/>
                    </a:moveTo>
                    <a:cubicBezTo>
                      <a:pt x="19" y="92"/>
                      <a:pt x="19" y="92"/>
                      <a:pt x="19" y="92"/>
                    </a:cubicBezTo>
                    <a:cubicBezTo>
                      <a:pt x="19" y="92"/>
                      <a:pt x="0" y="87"/>
                      <a:pt x="2" y="69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9" name="Freeform 77"/>
              <p:cNvSpPr>
                <a:spLocks/>
              </p:cNvSpPr>
              <p:nvPr/>
            </p:nvSpPr>
            <p:spPr bwMode="auto">
              <a:xfrm>
                <a:off x="2503488" y="1641475"/>
                <a:ext cx="158750" cy="144462"/>
              </a:xfrm>
              <a:custGeom>
                <a:avLst/>
                <a:gdLst>
                  <a:gd name="T0" fmla="*/ 50 w 90"/>
                  <a:gd name="T1" fmla="*/ 0 h 77"/>
                  <a:gd name="T2" fmla="*/ 90 w 90"/>
                  <a:gd name="T3" fmla="*/ 77 h 77"/>
                  <a:gd name="T4" fmla="*/ 0 w 90"/>
                  <a:gd name="T5" fmla="*/ 77 h 77"/>
                  <a:gd name="T6" fmla="*/ 58 w 90"/>
                  <a:gd name="T7" fmla="*/ 59 h 77"/>
                  <a:gd name="T8" fmla="*/ 28 w 90"/>
                  <a:gd name="T9" fmla="*/ 12 h 77"/>
                  <a:gd name="T10" fmla="*/ 40 w 90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7">
                    <a:moveTo>
                      <a:pt x="50" y="0"/>
                    </a:moveTo>
                    <a:cubicBezTo>
                      <a:pt x="90" y="77"/>
                      <a:pt x="90" y="77"/>
                      <a:pt x="90" y="7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2"/>
                      <a:pt x="26" y="5"/>
                      <a:pt x="40" y="0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70" name="Line 78"/>
              <p:cNvSpPr>
                <a:spLocks noChangeShapeType="1"/>
              </p:cNvSpPr>
              <p:nvPr/>
            </p:nvSpPr>
            <p:spPr bwMode="auto">
              <a:xfrm>
                <a:off x="2489200" y="1519238"/>
                <a:ext cx="6350" cy="52387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71" name="Freeform 79"/>
              <p:cNvSpPr>
                <a:spLocks/>
              </p:cNvSpPr>
              <p:nvPr/>
            </p:nvSpPr>
            <p:spPr bwMode="auto">
              <a:xfrm>
                <a:off x="2474913" y="1498600"/>
                <a:ext cx="58737" cy="142875"/>
              </a:xfrm>
              <a:custGeom>
                <a:avLst/>
                <a:gdLst>
                  <a:gd name="T0" fmla="*/ 0 w 37"/>
                  <a:gd name="T1" fmla="*/ 90 h 90"/>
                  <a:gd name="T2" fmla="*/ 37 w 37"/>
                  <a:gd name="T3" fmla="*/ 41 h 90"/>
                  <a:gd name="T4" fmla="*/ 31 w 37"/>
                  <a:gd name="T5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90">
                    <a:moveTo>
                      <a:pt x="0" y="90"/>
                    </a:moveTo>
                    <a:lnTo>
                      <a:pt x="37" y="41"/>
                    </a:lnTo>
                    <a:lnTo>
                      <a:pt x="31" y="0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72" name="Freeform 80"/>
              <p:cNvSpPr>
                <a:spLocks/>
              </p:cNvSpPr>
              <p:nvPr/>
            </p:nvSpPr>
            <p:spPr bwMode="auto">
              <a:xfrm>
                <a:off x="2422525" y="1531938"/>
                <a:ext cx="68262" cy="111125"/>
              </a:xfrm>
              <a:custGeom>
                <a:avLst/>
                <a:gdLst>
                  <a:gd name="T0" fmla="*/ 39 w 39"/>
                  <a:gd name="T1" fmla="*/ 0 h 60"/>
                  <a:gd name="T2" fmla="*/ 19 w 39"/>
                  <a:gd name="T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9" h="60">
                    <a:moveTo>
                      <a:pt x="39" y="0"/>
                    </a:moveTo>
                    <a:cubicBezTo>
                      <a:pt x="39" y="0"/>
                      <a:pt x="0" y="23"/>
                      <a:pt x="19" y="60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73" name="Freeform 81"/>
              <p:cNvSpPr>
                <a:spLocks/>
              </p:cNvSpPr>
              <p:nvPr/>
            </p:nvSpPr>
            <p:spPr bwMode="auto">
              <a:xfrm>
                <a:off x="2438400" y="1403350"/>
                <a:ext cx="109537" cy="74612"/>
              </a:xfrm>
              <a:custGeom>
                <a:avLst/>
                <a:gdLst>
                  <a:gd name="T0" fmla="*/ 0 w 62"/>
                  <a:gd name="T1" fmla="*/ 0 h 40"/>
                  <a:gd name="T2" fmla="*/ 62 w 62"/>
                  <a:gd name="T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2" h="40">
                    <a:moveTo>
                      <a:pt x="0" y="0"/>
                    </a:moveTo>
                    <a:cubicBezTo>
                      <a:pt x="0" y="0"/>
                      <a:pt x="37" y="9"/>
                      <a:pt x="62" y="40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74" name="Freeform 82"/>
              <p:cNvSpPr>
                <a:spLocks/>
              </p:cNvSpPr>
              <p:nvPr/>
            </p:nvSpPr>
            <p:spPr bwMode="auto">
              <a:xfrm>
                <a:off x="2520950" y="1468438"/>
                <a:ext cx="17462" cy="20637"/>
              </a:xfrm>
              <a:custGeom>
                <a:avLst/>
                <a:gdLst>
                  <a:gd name="T0" fmla="*/ 10 w 10"/>
                  <a:gd name="T1" fmla="*/ 0 h 11"/>
                  <a:gd name="T2" fmla="*/ 0 w 10"/>
                  <a:gd name="T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cubicBezTo>
                      <a:pt x="10" y="0"/>
                      <a:pt x="10" y="10"/>
                      <a:pt x="0" y="11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75" name="Freeform 84"/>
              <p:cNvSpPr>
                <a:spLocks/>
              </p:cNvSpPr>
              <p:nvPr/>
            </p:nvSpPr>
            <p:spPr bwMode="auto">
              <a:xfrm>
                <a:off x="2290763" y="1736725"/>
                <a:ext cx="165100" cy="33337"/>
              </a:xfrm>
              <a:custGeom>
                <a:avLst/>
                <a:gdLst>
                  <a:gd name="T0" fmla="*/ 93 w 93"/>
                  <a:gd name="T1" fmla="*/ 15 h 18"/>
                  <a:gd name="T2" fmla="*/ 44 w 93"/>
                  <a:gd name="T3" fmla="*/ 11 h 18"/>
                  <a:gd name="T4" fmla="*/ 22 w 93"/>
                  <a:gd name="T5" fmla="*/ 0 h 18"/>
                  <a:gd name="T6" fmla="*/ 1 w 93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18">
                    <a:moveTo>
                      <a:pt x="93" y="15"/>
                    </a:moveTo>
                    <a:cubicBezTo>
                      <a:pt x="44" y="11"/>
                      <a:pt x="44" y="11"/>
                      <a:pt x="44" y="1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0" y="0"/>
                      <a:pt x="1" y="18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  <p:sp>
        <p:nvSpPr>
          <p:cNvPr id="51" name="Espace réservé du texte 1"/>
          <p:cNvSpPr txBox="1">
            <a:spLocks/>
          </p:cNvSpPr>
          <p:nvPr/>
        </p:nvSpPr>
        <p:spPr>
          <a:xfrm>
            <a:off x="3260862" y="1460809"/>
            <a:ext cx="2470467" cy="420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cap="all" spc="150">
                <a:solidFill>
                  <a:schemeClr val="accent2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all" spc="150" normalizeH="0" baseline="0" noProof="0" dirty="0">
                <a:ln>
                  <a:noFill/>
                </a:ln>
                <a:solidFill>
                  <a:srgbClr val="F49D63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VEILLEZ AU GRAIN</a:t>
            </a:r>
          </a:p>
        </p:txBody>
      </p:sp>
    </p:spTree>
    <p:extLst>
      <p:ext uri="{BB962C8B-B14F-4D97-AF65-F5344CB8AC3E}">
        <p14:creationId xmlns:p14="http://schemas.microsoft.com/office/powerpoint/2010/main" val="105874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37618" y="550221"/>
            <a:ext cx="3971663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        Agence de Jarville La </a:t>
            </a:r>
            <a:r>
              <a:rPr kumimoji="0" lang="fr-FR" sz="1400" b="1" i="0" u="none" strike="noStrike" kern="1200" cap="none" spc="-50" normalizeH="0" baseline="0" noProof="0" dirty="0" err="1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Malgrange</a:t>
            </a:r>
            <a:endParaRPr kumimoji="0" lang="fr-FR" sz="1400" b="1" i="0" u="none" strike="noStrike" kern="1200" cap="none" spc="-5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«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 En cas d'absence, 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la réponse automatique précise au client, la possibilité de transférer sa demande vers 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la boite générique de 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l'agence »</a:t>
            </a:r>
            <a:endParaRPr kumimoji="0" lang="fr-FR" sz="1400" b="0" i="0" u="none" strike="noStrike" kern="1200" cap="none" spc="-3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7616" y="1831409"/>
            <a:ext cx="7857621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        Agence de Vertus</a:t>
            </a:r>
            <a:endParaRPr kumimoji="0" lang="fr-FR" sz="1400" b="1" i="0" u="none" strike="noStrike" kern="1200" cap="none" spc="-5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«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 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Chaque GC vérifie tous les jours l’historique dans le bandeau multimédia, des appels manqués, pour recontacter tous nos clients »</a:t>
            </a:r>
            <a:endParaRPr kumimoji="0" lang="fr-FR" sz="1400" b="0" i="0" u="none" strike="noStrike" kern="1200" cap="none" spc="-3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433489" y="550221"/>
            <a:ext cx="360576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        </a:t>
            </a:r>
            <a:r>
              <a:rPr kumimoji="0" lang="fr-FR" sz="1400" b="1" i="0" u="none" strike="noStrike" kern="1200" cap="none" spc="-5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Agence de </a:t>
            </a:r>
            <a:r>
              <a:rPr kumimoji="0" lang="fr-FR" sz="1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Carignan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Modification des messages d’absence :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«</a:t>
            </a:r>
            <a:r>
              <a:rPr kumimoji="0" lang="fr-FR" sz="1400" b="0" i="1" u="none" strike="noStrike" kern="1200" cap="none" spc="-3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 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Bonjour, je vous invite à … »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"/>
              <a:tabLst/>
              <a:defRPr/>
            </a:pP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plutôt que  « </a:t>
            </a:r>
            <a:r>
              <a:rPr kumimoji="0" lang="fr-FR" sz="1400" b="0" i="1" u="none" strike="sng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Bonjour, je ne suis pas disponible </a:t>
            </a:r>
            <a:r>
              <a:rPr kumimoji="0" lang="fr-FR" sz="1400" b="0" i="1" u="none" strike="noStrike" kern="1200" cap="none" spc="-3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… »</a:t>
            </a:r>
            <a:endParaRPr kumimoji="0" lang="fr-FR" sz="1400" b="0" i="0" u="none" strike="noStrike" kern="1200" cap="none" spc="-3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3" name="Espace réservé du contenu 2"/>
          <p:cNvSpPr>
            <a:spLocks noGrp="1"/>
          </p:cNvSpPr>
          <p:nvPr>
            <p:ph idx="1"/>
          </p:nvPr>
        </p:nvSpPr>
        <p:spPr>
          <a:xfrm>
            <a:off x="8771698" y="945630"/>
            <a:ext cx="3159203" cy="1484840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sz="1300" dirty="0" smtClean="0">
                <a:latin typeface="Raleway" panose="020B0503030101060003" pitchFamily="34" charset="0"/>
                <a:hlinkClick r:id="rId2"/>
              </a:rPr>
              <a:t>S’appuyer </a:t>
            </a:r>
            <a:r>
              <a:rPr lang="fr-FR" sz="1300" dirty="0">
                <a:latin typeface="Raleway" panose="020B0503030101060003" pitchFamily="34" charset="0"/>
                <a:hlinkClick r:id="rId2"/>
              </a:rPr>
              <a:t>sur le </a:t>
            </a:r>
            <a:r>
              <a:rPr lang="fr-FR" sz="1300" b="1" dirty="0">
                <a:latin typeface="Raleway" panose="020B0503030101060003" pitchFamily="34" charset="0"/>
                <a:hlinkClick r:id="rId2"/>
              </a:rPr>
              <a:t>guide </a:t>
            </a:r>
            <a:r>
              <a:rPr lang="fr-FR" sz="1300" b="1" dirty="0" smtClean="0">
                <a:latin typeface="Raleway" panose="020B0503030101060003" pitchFamily="34" charset="0"/>
                <a:hlinkClick r:id="rId2"/>
              </a:rPr>
              <a:t>utilisateur </a:t>
            </a:r>
            <a:r>
              <a:rPr lang="fr-FR" sz="1300" b="1" dirty="0">
                <a:latin typeface="Raleway" panose="020B0503030101060003" pitchFamily="34" charset="0"/>
                <a:hlinkClick r:id="rId2"/>
              </a:rPr>
              <a:t>téléphone</a:t>
            </a:r>
            <a:r>
              <a:rPr lang="fr-FR" sz="1300" b="1" dirty="0">
                <a:latin typeface="Raleway" panose="020B0503030101060003" pitchFamily="34" charset="0"/>
              </a:rPr>
              <a:t> 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sz="1300" dirty="0">
                <a:latin typeface="Raleway" panose="020B0503030101060003" pitchFamily="34" charset="0"/>
                <a:hlinkClick r:id="rId3"/>
              </a:rPr>
              <a:t>Gérer ses </a:t>
            </a:r>
            <a:r>
              <a:rPr lang="fr-FR" sz="1300" b="1" dirty="0">
                <a:latin typeface="Raleway" panose="020B0503030101060003" pitchFamily="34" charset="0"/>
                <a:hlinkClick r:id="rId3"/>
              </a:rPr>
              <a:t>messages d’absence mail</a:t>
            </a:r>
            <a:endParaRPr lang="fr-FR" sz="1300" b="1" dirty="0">
              <a:latin typeface="Raleway" panose="020B0503030101060003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sz="1300" i="1" dirty="0" smtClean="0">
                <a:latin typeface="Raleway" panose="020B0503030101060003" pitchFamily="34" charset="0"/>
              </a:rPr>
              <a:t>Mettre en place une </a:t>
            </a:r>
            <a:r>
              <a:rPr lang="fr-FR" sz="1300" i="1" dirty="0">
                <a:latin typeface="Raleway" panose="020B0503030101060003" pitchFamily="34" charset="0"/>
              </a:rPr>
              <a:t>règle de tri Outlook pour notification </a:t>
            </a:r>
            <a:r>
              <a:rPr lang="fr-FR" sz="1300" i="1" dirty="0" smtClean="0">
                <a:latin typeface="Raleway" panose="020B0503030101060003" pitchFamily="34" charset="0"/>
              </a:rPr>
              <a:t>rappel (à venir)</a:t>
            </a:r>
            <a:endParaRPr lang="fr-FR" sz="1300" i="1" dirty="0">
              <a:latin typeface="Raleway" panose="020B0503030101060003" pitchFamily="34" charset="0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10744850" y="396240"/>
            <a:ext cx="1092820" cy="2704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198373" y="2648493"/>
            <a:ext cx="6346349" cy="791272"/>
            <a:chOff x="233989" y="2749402"/>
            <a:chExt cx="6346349" cy="791272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989" y="2815965"/>
              <a:ext cx="6346349" cy="62766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959298" y="2749402"/>
              <a:ext cx="607225" cy="79127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31" name="Freeform 3"/>
          <p:cNvSpPr/>
          <p:nvPr/>
        </p:nvSpPr>
        <p:spPr>
          <a:xfrm>
            <a:off x="0" y="6786000"/>
            <a:ext cx="12204000" cy="72000"/>
          </a:xfrm>
          <a:custGeom>
            <a:avLst/>
            <a:gdLst/>
            <a:ahLst/>
            <a:cxnLst/>
            <a:rect l="l" t="t" r="r" b="b"/>
            <a:pathLst>
              <a:path w="1988196" h="2884029">
                <a:moveTo>
                  <a:pt x="0" y="0"/>
                </a:moveTo>
                <a:lnTo>
                  <a:pt x="1988196" y="0"/>
                </a:lnTo>
                <a:lnTo>
                  <a:pt x="1988196" y="2884029"/>
                </a:lnTo>
                <a:lnTo>
                  <a:pt x="0" y="2884029"/>
                </a:lnTo>
                <a:close/>
              </a:path>
            </a:pathLst>
          </a:custGeom>
          <a:solidFill>
            <a:schemeClr val="accent2"/>
          </a:solidFill>
        </p:spPr>
      </p:sp>
      <p:grpSp>
        <p:nvGrpSpPr>
          <p:cNvPr id="32" name="Groupe 31"/>
          <p:cNvGrpSpPr/>
          <p:nvPr/>
        </p:nvGrpSpPr>
        <p:grpSpPr>
          <a:xfrm>
            <a:off x="241250" y="5823001"/>
            <a:ext cx="11709501" cy="679404"/>
            <a:chOff x="252000" y="5470663"/>
            <a:chExt cx="8640000" cy="486726"/>
          </a:xfrm>
        </p:grpSpPr>
        <p:cxnSp>
          <p:nvCxnSpPr>
            <p:cNvPr id="34" name="Connecteur droit 33"/>
            <p:cNvCxnSpPr/>
            <p:nvPr/>
          </p:nvCxnSpPr>
          <p:spPr>
            <a:xfrm flipV="1">
              <a:off x="252000" y="5470663"/>
              <a:ext cx="8640000" cy="2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 flipV="1">
              <a:off x="252000" y="5714026"/>
              <a:ext cx="8640000" cy="1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 flipV="1">
              <a:off x="252000" y="5957388"/>
              <a:ext cx="7754843" cy="1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ZoneTexte 36"/>
          <p:cNvSpPr txBox="1"/>
          <p:nvPr/>
        </p:nvSpPr>
        <p:spPr>
          <a:xfrm>
            <a:off x="137616" y="5270623"/>
            <a:ext cx="3010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MA SIGNATURE RELATIONNELLE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5"/>
          <a:srcRect b="8093"/>
          <a:stretch/>
        </p:blipFill>
        <p:spPr>
          <a:xfrm>
            <a:off x="10867231" y="6224288"/>
            <a:ext cx="1097375" cy="605137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137616" y="219424"/>
            <a:ext cx="1872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SECRETS DE CHEFS</a:t>
            </a:r>
          </a:p>
        </p:txBody>
      </p:sp>
      <p:grpSp>
        <p:nvGrpSpPr>
          <p:cNvPr id="63" name="Groupe 62"/>
          <p:cNvGrpSpPr/>
          <p:nvPr/>
        </p:nvGrpSpPr>
        <p:grpSpPr>
          <a:xfrm>
            <a:off x="188041" y="553285"/>
            <a:ext cx="287543" cy="246041"/>
            <a:chOff x="2078657" y="2721546"/>
            <a:chExt cx="307976" cy="263525"/>
          </a:xfrm>
        </p:grpSpPr>
        <p:sp>
          <p:nvSpPr>
            <p:cNvPr id="79" name="Line 341"/>
            <p:cNvSpPr>
              <a:spLocks noChangeShapeType="1"/>
            </p:cNvSpPr>
            <p:nvPr/>
          </p:nvSpPr>
          <p:spPr bwMode="auto">
            <a:xfrm flipH="1">
              <a:off x="2180257" y="2912046"/>
              <a:ext cx="42863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80" name="Line 342"/>
            <p:cNvSpPr>
              <a:spLocks noChangeShapeType="1"/>
            </p:cNvSpPr>
            <p:nvPr/>
          </p:nvSpPr>
          <p:spPr bwMode="auto">
            <a:xfrm flipH="1">
              <a:off x="2240582" y="2912046"/>
              <a:ext cx="14288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81" name="Freeform 343"/>
            <p:cNvSpPr>
              <a:spLocks/>
            </p:cNvSpPr>
            <p:nvPr/>
          </p:nvSpPr>
          <p:spPr bwMode="auto">
            <a:xfrm>
              <a:off x="2078657" y="2721546"/>
              <a:ext cx="260350" cy="217488"/>
            </a:xfrm>
            <a:custGeom>
              <a:avLst/>
              <a:gdLst>
                <a:gd name="T0" fmla="*/ 0 w 149"/>
                <a:gd name="T1" fmla="*/ 41 h 119"/>
                <a:gd name="T2" fmla="*/ 0 w 149"/>
                <a:gd name="T3" fmla="*/ 82 h 119"/>
                <a:gd name="T4" fmla="*/ 14 w 149"/>
                <a:gd name="T5" fmla="*/ 97 h 119"/>
                <a:gd name="T6" fmla="*/ 14 w 149"/>
                <a:gd name="T7" fmla="*/ 119 h 119"/>
                <a:gd name="T8" fmla="*/ 48 w 149"/>
                <a:gd name="T9" fmla="*/ 97 h 119"/>
                <a:gd name="T10" fmla="*/ 134 w 149"/>
                <a:gd name="T11" fmla="*/ 97 h 119"/>
                <a:gd name="T12" fmla="*/ 149 w 149"/>
                <a:gd name="T13" fmla="*/ 82 h 119"/>
                <a:gd name="T14" fmla="*/ 149 w 149"/>
                <a:gd name="T15" fmla="*/ 15 h 119"/>
                <a:gd name="T16" fmla="*/ 134 w 149"/>
                <a:gd name="T17" fmla="*/ 0 h 119"/>
                <a:gd name="T18" fmla="*/ 15 w 149"/>
                <a:gd name="T19" fmla="*/ 0 h 119"/>
                <a:gd name="T20" fmla="*/ 0 w 149"/>
                <a:gd name="T21" fmla="*/ 15 h 119"/>
                <a:gd name="T22" fmla="*/ 0 w 149"/>
                <a:gd name="T23" fmla="*/ 2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" h="119">
                  <a:moveTo>
                    <a:pt x="0" y="41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6" y="96"/>
                    <a:pt x="14" y="97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134" y="97"/>
                    <a:pt x="134" y="97"/>
                    <a:pt x="134" y="97"/>
                  </a:cubicBezTo>
                  <a:cubicBezTo>
                    <a:pt x="143" y="97"/>
                    <a:pt x="149" y="90"/>
                    <a:pt x="149" y="82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9" y="7"/>
                    <a:pt x="143" y="0"/>
                    <a:pt x="13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82" name="Line 344"/>
            <p:cNvSpPr>
              <a:spLocks noChangeShapeType="1"/>
            </p:cNvSpPr>
            <p:nvPr/>
          </p:nvSpPr>
          <p:spPr bwMode="auto">
            <a:xfrm>
              <a:off x="2078657" y="279615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83" name="Line 345"/>
            <p:cNvSpPr>
              <a:spLocks noChangeShapeType="1"/>
            </p:cNvSpPr>
            <p:nvPr/>
          </p:nvSpPr>
          <p:spPr bwMode="auto">
            <a:xfrm>
              <a:off x="2078657" y="276440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84" name="Freeform 346"/>
            <p:cNvSpPr>
              <a:spLocks/>
            </p:cNvSpPr>
            <p:nvPr/>
          </p:nvSpPr>
          <p:spPr bwMode="auto">
            <a:xfrm>
              <a:off x="2165970" y="2769171"/>
              <a:ext cx="220663" cy="215900"/>
            </a:xfrm>
            <a:custGeom>
              <a:avLst/>
              <a:gdLst>
                <a:gd name="T0" fmla="*/ 109 w 126"/>
                <a:gd name="T1" fmla="*/ 0 h 118"/>
                <a:gd name="T2" fmla="*/ 111 w 126"/>
                <a:gd name="T3" fmla="*/ 0 h 118"/>
                <a:gd name="T4" fmla="*/ 126 w 126"/>
                <a:gd name="T5" fmla="*/ 14 h 118"/>
                <a:gd name="T6" fmla="*/ 126 w 126"/>
                <a:gd name="T7" fmla="*/ 82 h 118"/>
                <a:gd name="T8" fmla="*/ 112 w 126"/>
                <a:gd name="T9" fmla="*/ 96 h 118"/>
                <a:gd name="T10" fmla="*/ 112 w 126"/>
                <a:gd name="T11" fmla="*/ 118 h 118"/>
                <a:gd name="T12" fmla="*/ 78 w 126"/>
                <a:gd name="T13" fmla="*/ 96 h 118"/>
                <a:gd name="T14" fmla="*/ 15 w 126"/>
                <a:gd name="T15" fmla="*/ 96 h 118"/>
                <a:gd name="T16" fmla="*/ 0 w 126"/>
                <a:gd name="T17" fmla="*/ 82 h 118"/>
                <a:gd name="T18" fmla="*/ 0 w 126"/>
                <a:gd name="T19" fmla="*/ 7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18">
                  <a:moveTo>
                    <a:pt x="109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9" y="0"/>
                    <a:pt x="126" y="6"/>
                    <a:pt x="126" y="14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6" y="89"/>
                    <a:pt x="120" y="96"/>
                    <a:pt x="112" y="96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7" y="96"/>
                    <a:pt x="0" y="90"/>
                    <a:pt x="0" y="82"/>
                  </a:cubicBezTo>
                  <a:cubicBezTo>
                    <a:pt x="0" y="72"/>
                    <a:pt x="0" y="72"/>
                    <a:pt x="0" y="7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grpSp>
          <p:nvGrpSpPr>
            <p:cNvPr id="85" name="Groupe 84"/>
            <p:cNvGrpSpPr/>
            <p:nvPr/>
          </p:nvGrpSpPr>
          <p:grpSpPr>
            <a:xfrm>
              <a:off x="2127870" y="2788221"/>
              <a:ext cx="158750" cy="34925"/>
              <a:chOff x="2127870" y="2788221"/>
              <a:chExt cx="158750" cy="34925"/>
            </a:xfrm>
          </p:grpSpPr>
          <p:sp>
            <p:nvSpPr>
              <p:cNvPr id="86" name="Oval 347"/>
              <p:cNvSpPr>
                <a:spLocks noChangeArrowheads="1"/>
              </p:cNvSpPr>
              <p:nvPr/>
            </p:nvSpPr>
            <p:spPr bwMode="auto">
              <a:xfrm>
                <a:off x="2127870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87" name="Oval 348"/>
              <p:cNvSpPr>
                <a:spLocks noChangeArrowheads="1"/>
              </p:cNvSpPr>
              <p:nvPr/>
            </p:nvSpPr>
            <p:spPr bwMode="auto">
              <a:xfrm>
                <a:off x="21897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88" name="Oval 349"/>
              <p:cNvSpPr>
                <a:spLocks noChangeArrowheads="1"/>
              </p:cNvSpPr>
              <p:nvPr/>
            </p:nvSpPr>
            <p:spPr bwMode="auto">
              <a:xfrm>
                <a:off x="22532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9" name="Groupe 88"/>
          <p:cNvGrpSpPr/>
          <p:nvPr/>
        </p:nvGrpSpPr>
        <p:grpSpPr>
          <a:xfrm>
            <a:off x="4483913" y="553285"/>
            <a:ext cx="287543" cy="246041"/>
            <a:chOff x="2078657" y="2721546"/>
            <a:chExt cx="307976" cy="263525"/>
          </a:xfrm>
        </p:grpSpPr>
        <p:sp>
          <p:nvSpPr>
            <p:cNvPr id="90" name="Line 341"/>
            <p:cNvSpPr>
              <a:spLocks noChangeShapeType="1"/>
            </p:cNvSpPr>
            <p:nvPr/>
          </p:nvSpPr>
          <p:spPr bwMode="auto">
            <a:xfrm flipH="1">
              <a:off x="2180257" y="2912046"/>
              <a:ext cx="42863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91" name="Line 342"/>
            <p:cNvSpPr>
              <a:spLocks noChangeShapeType="1"/>
            </p:cNvSpPr>
            <p:nvPr/>
          </p:nvSpPr>
          <p:spPr bwMode="auto">
            <a:xfrm flipH="1">
              <a:off x="2240582" y="2912046"/>
              <a:ext cx="14288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92" name="Freeform 343"/>
            <p:cNvSpPr>
              <a:spLocks/>
            </p:cNvSpPr>
            <p:nvPr/>
          </p:nvSpPr>
          <p:spPr bwMode="auto">
            <a:xfrm>
              <a:off x="2078657" y="2721546"/>
              <a:ext cx="260350" cy="217488"/>
            </a:xfrm>
            <a:custGeom>
              <a:avLst/>
              <a:gdLst>
                <a:gd name="T0" fmla="*/ 0 w 149"/>
                <a:gd name="T1" fmla="*/ 41 h 119"/>
                <a:gd name="T2" fmla="*/ 0 w 149"/>
                <a:gd name="T3" fmla="*/ 82 h 119"/>
                <a:gd name="T4" fmla="*/ 14 w 149"/>
                <a:gd name="T5" fmla="*/ 97 h 119"/>
                <a:gd name="T6" fmla="*/ 14 w 149"/>
                <a:gd name="T7" fmla="*/ 119 h 119"/>
                <a:gd name="T8" fmla="*/ 48 w 149"/>
                <a:gd name="T9" fmla="*/ 97 h 119"/>
                <a:gd name="T10" fmla="*/ 134 w 149"/>
                <a:gd name="T11" fmla="*/ 97 h 119"/>
                <a:gd name="T12" fmla="*/ 149 w 149"/>
                <a:gd name="T13" fmla="*/ 82 h 119"/>
                <a:gd name="T14" fmla="*/ 149 w 149"/>
                <a:gd name="T15" fmla="*/ 15 h 119"/>
                <a:gd name="T16" fmla="*/ 134 w 149"/>
                <a:gd name="T17" fmla="*/ 0 h 119"/>
                <a:gd name="T18" fmla="*/ 15 w 149"/>
                <a:gd name="T19" fmla="*/ 0 h 119"/>
                <a:gd name="T20" fmla="*/ 0 w 149"/>
                <a:gd name="T21" fmla="*/ 15 h 119"/>
                <a:gd name="T22" fmla="*/ 0 w 149"/>
                <a:gd name="T23" fmla="*/ 2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" h="119">
                  <a:moveTo>
                    <a:pt x="0" y="41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6" y="96"/>
                    <a:pt x="14" y="97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134" y="97"/>
                    <a:pt x="134" y="97"/>
                    <a:pt x="134" y="97"/>
                  </a:cubicBezTo>
                  <a:cubicBezTo>
                    <a:pt x="143" y="97"/>
                    <a:pt x="149" y="90"/>
                    <a:pt x="149" y="82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9" y="7"/>
                    <a:pt x="143" y="0"/>
                    <a:pt x="13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93" name="Line 344"/>
            <p:cNvSpPr>
              <a:spLocks noChangeShapeType="1"/>
            </p:cNvSpPr>
            <p:nvPr/>
          </p:nvSpPr>
          <p:spPr bwMode="auto">
            <a:xfrm>
              <a:off x="2078657" y="279615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94" name="Line 345"/>
            <p:cNvSpPr>
              <a:spLocks noChangeShapeType="1"/>
            </p:cNvSpPr>
            <p:nvPr/>
          </p:nvSpPr>
          <p:spPr bwMode="auto">
            <a:xfrm>
              <a:off x="2078657" y="276440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95" name="Freeform 346"/>
            <p:cNvSpPr>
              <a:spLocks/>
            </p:cNvSpPr>
            <p:nvPr/>
          </p:nvSpPr>
          <p:spPr bwMode="auto">
            <a:xfrm>
              <a:off x="2165970" y="2769171"/>
              <a:ext cx="220663" cy="215900"/>
            </a:xfrm>
            <a:custGeom>
              <a:avLst/>
              <a:gdLst>
                <a:gd name="T0" fmla="*/ 109 w 126"/>
                <a:gd name="T1" fmla="*/ 0 h 118"/>
                <a:gd name="T2" fmla="*/ 111 w 126"/>
                <a:gd name="T3" fmla="*/ 0 h 118"/>
                <a:gd name="T4" fmla="*/ 126 w 126"/>
                <a:gd name="T5" fmla="*/ 14 h 118"/>
                <a:gd name="T6" fmla="*/ 126 w 126"/>
                <a:gd name="T7" fmla="*/ 82 h 118"/>
                <a:gd name="T8" fmla="*/ 112 w 126"/>
                <a:gd name="T9" fmla="*/ 96 h 118"/>
                <a:gd name="T10" fmla="*/ 112 w 126"/>
                <a:gd name="T11" fmla="*/ 118 h 118"/>
                <a:gd name="T12" fmla="*/ 78 w 126"/>
                <a:gd name="T13" fmla="*/ 96 h 118"/>
                <a:gd name="T14" fmla="*/ 15 w 126"/>
                <a:gd name="T15" fmla="*/ 96 h 118"/>
                <a:gd name="T16" fmla="*/ 0 w 126"/>
                <a:gd name="T17" fmla="*/ 82 h 118"/>
                <a:gd name="T18" fmla="*/ 0 w 126"/>
                <a:gd name="T19" fmla="*/ 7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18">
                  <a:moveTo>
                    <a:pt x="109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9" y="0"/>
                    <a:pt x="126" y="6"/>
                    <a:pt x="126" y="14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6" y="89"/>
                    <a:pt x="120" y="96"/>
                    <a:pt x="112" y="96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7" y="96"/>
                    <a:pt x="0" y="90"/>
                    <a:pt x="0" y="82"/>
                  </a:cubicBezTo>
                  <a:cubicBezTo>
                    <a:pt x="0" y="72"/>
                    <a:pt x="0" y="72"/>
                    <a:pt x="0" y="7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grpSp>
          <p:nvGrpSpPr>
            <p:cNvPr id="96" name="Groupe 95"/>
            <p:cNvGrpSpPr/>
            <p:nvPr/>
          </p:nvGrpSpPr>
          <p:grpSpPr>
            <a:xfrm>
              <a:off x="2127870" y="2788221"/>
              <a:ext cx="158750" cy="34925"/>
              <a:chOff x="2127870" y="2788221"/>
              <a:chExt cx="158750" cy="34925"/>
            </a:xfrm>
          </p:grpSpPr>
          <p:sp>
            <p:nvSpPr>
              <p:cNvPr id="97" name="Oval 347"/>
              <p:cNvSpPr>
                <a:spLocks noChangeArrowheads="1"/>
              </p:cNvSpPr>
              <p:nvPr/>
            </p:nvSpPr>
            <p:spPr bwMode="auto">
              <a:xfrm>
                <a:off x="2127870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98" name="Oval 348"/>
              <p:cNvSpPr>
                <a:spLocks noChangeArrowheads="1"/>
              </p:cNvSpPr>
              <p:nvPr/>
            </p:nvSpPr>
            <p:spPr bwMode="auto">
              <a:xfrm>
                <a:off x="21897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99" name="Oval 349"/>
              <p:cNvSpPr>
                <a:spLocks noChangeArrowheads="1"/>
              </p:cNvSpPr>
              <p:nvPr/>
            </p:nvSpPr>
            <p:spPr bwMode="auto">
              <a:xfrm>
                <a:off x="22532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0" name="Groupe 99"/>
          <p:cNvGrpSpPr/>
          <p:nvPr/>
        </p:nvGrpSpPr>
        <p:grpSpPr>
          <a:xfrm>
            <a:off x="188041" y="1867681"/>
            <a:ext cx="287543" cy="246041"/>
            <a:chOff x="2078657" y="2721546"/>
            <a:chExt cx="307976" cy="263525"/>
          </a:xfrm>
        </p:grpSpPr>
        <p:sp>
          <p:nvSpPr>
            <p:cNvPr id="101" name="Line 341"/>
            <p:cNvSpPr>
              <a:spLocks noChangeShapeType="1"/>
            </p:cNvSpPr>
            <p:nvPr/>
          </p:nvSpPr>
          <p:spPr bwMode="auto">
            <a:xfrm flipH="1">
              <a:off x="2180257" y="2912046"/>
              <a:ext cx="42863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02" name="Line 342"/>
            <p:cNvSpPr>
              <a:spLocks noChangeShapeType="1"/>
            </p:cNvSpPr>
            <p:nvPr/>
          </p:nvSpPr>
          <p:spPr bwMode="auto">
            <a:xfrm flipH="1">
              <a:off x="2240582" y="2912046"/>
              <a:ext cx="14288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03" name="Freeform 343"/>
            <p:cNvSpPr>
              <a:spLocks/>
            </p:cNvSpPr>
            <p:nvPr/>
          </p:nvSpPr>
          <p:spPr bwMode="auto">
            <a:xfrm>
              <a:off x="2078657" y="2721546"/>
              <a:ext cx="260350" cy="217488"/>
            </a:xfrm>
            <a:custGeom>
              <a:avLst/>
              <a:gdLst>
                <a:gd name="T0" fmla="*/ 0 w 149"/>
                <a:gd name="T1" fmla="*/ 41 h 119"/>
                <a:gd name="T2" fmla="*/ 0 w 149"/>
                <a:gd name="T3" fmla="*/ 82 h 119"/>
                <a:gd name="T4" fmla="*/ 14 w 149"/>
                <a:gd name="T5" fmla="*/ 97 h 119"/>
                <a:gd name="T6" fmla="*/ 14 w 149"/>
                <a:gd name="T7" fmla="*/ 119 h 119"/>
                <a:gd name="T8" fmla="*/ 48 w 149"/>
                <a:gd name="T9" fmla="*/ 97 h 119"/>
                <a:gd name="T10" fmla="*/ 134 w 149"/>
                <a:gd name="T11" fmla="*/ 97 h 119"/>
                <a:gd name="T12" fmla="*/ 149 w 149"/>
                <a:gd name="T13" fmla="*/ 82 h 119"/>
                <a:gd name="T14" fmla="*/ 149 w 149"/>
                <a:gd name="T15" fmla="*/ 15 h 119"/>
                <a:gd name="T16" fmla="*/ 134 w 149"/>
                <a:gd name="T17" fmla="*/ 0 h 119"/>
                <a:gd name="T18" fmla="*/ 15 w 149"/>
                <a:gd name="T19" fmla="*/ 0 h 119"/>
                <a:gd name="T20" fmla="*/ 0 w 149"/>
                <a:gd name="T21" fmla="*/ 15 h 119"/>
                <a:gd name="T22" fmla="*/ 0 w 149"/>
                <a:gd name="T23" fmla="*/ 2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" h="119">
                  <a:moveTo>
                    <a:pt x="0" y="41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6" y="96"/>
                    <a:pt x="14" y="97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134" y="97"/>
                    <a:pt x="134" y="97"/>
                    <a:pt x="134" y="97"/>
                  </a:cubicBezTo>
                  <a:cubicBezTo>
                    <a:pt x="143" y="97"/>
                    <a:pt x="149" y="90"/>
                    <a:pt x="149" y="82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9" y="7"/>
                    <a:pt x="143" y="0"/>
                    <a:pt x="13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04" name="Line 344"/>
            <p:cNvSpPr>
              <a:spLocks noChangeShapeType="1"/>
            </p:cNvSpPr>
            <p:nvPr/>
          </p:nvSpPr>
          <p:spPr bwMode="auto">
            <a:xfrm>
              <a:off x="2078657" y="279615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05" name="Line 345"/>
            <p:cNvSpPr>
              <a:spLocks noChangeShapeType="1"/>
            </p:cNvSpPr>
            <p:nvPr/>
          </p:nvSpPr>
          <p:spPr bwMode="auto">
            <a:xfrm>
              <a:off x="2078657" y="2764408"/>
              <a:ext cx="0" cy="0"/>
            </a:xfrm>
            <a:prstGeom prst="line">
              <a:avLst/>
            </a:pr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sp>
          <p:nvSpPr>
            <p:cNvPr id="106" name="Freeform 346"/>
            <p:cNvSpPr>
              <a:spLocks/>
            </p:cNvSpPr>
            <p:nvPr/>
          </p:nvSpPr>
          <p:spPr bwMode="auto">
            <a:xfrm>
              <a:off x="2165970" y="2769171"/>
              <a:ext cx="220663" cy="215900"/>
            </a:xfrm>
            <a:custGeom>
              <a:avLst/>
              <a:gdLst>
                <a:gd name="T0" fmla="*/ 109 w 126"/>
                <a:gd name="T1" fmla="*/ 0 h 118"/>
                <a:gd name="T2" fmla="*/ 111 w 126"/>
                <a:gd name="T3" fmla="*/ 0 h 118"/>
                <a:gd name="T4" fmla="*/ 126 w 126"/>
                <a:gd name="T5" fmla="*/ 14 h 118"/>
                <a:gd name="T6" fmla="*/ 126 w 126"/>
                <a:gd name="T7" fmla="*/ 82 h 118"/>
                <a:gd name="T8" fmla="*/ 112 w 126"/>
                <a:gd name="T9" fmla="*/ 96 h 118"/>
                <a:gd name="T10" fmla="*/ 112 w 126"/>
                <a:gd name="T11" fmla="*/ 118 h 118"/>
                <a:gd name="T12" fmla="*/ 78 w 126"/>
                <a:gd name="T13" fmla="*/ 96 h 118"/>
                <a:gd name="T14" fmla="*/ 15 w 126"/>
                <a:gd name="T15" fmla="*/ 96 h 118"/>
                <a:gd name="T16" fmla="*/ 0 w 126"/>
                <a:gd name="T17" fmla="*/ 82 h 118"/>
                <a:gd name="T18" fmla="*/ 0 w 126"/>
                <a:gd name="T19" fmla="*/ 7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18">
                  <a:moveTo>
                    <a:pt x="109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9" y="0"/>
                    <a:pt x="126" y="6"/>
                    <a:pt x="126" y="14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6" y="89"/>
                    <a:pt x="120" y="96"/>
                    <a:pt x="112" y="96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7" y="96"/>
                    <a:pt x="0" y="90"/>
                    <a:pt x="0" y="82"/>
                  </a:cubicBezTo>
                  <a:cubicBezTo>
                    <a:pt x="0" y="72"/>
                    <a:pt x="0" y="72"/>
                    <a:pt x="0" y="72"/>
                  </a:cubicBezTo>
                </a:path>
              </a:pathLst>
            </a:custGeom>
            <a:noFill/>
            <a:ln w="9525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grpSp>
          <p:nvGrpSpPr>
            <p:cNvPr id="107" name="Groupe 106"/>
            <p:cNvGrpSpPr/>
            <p:nvPr/>
          </p:nvGrpSpPr>
          <p:grpSpPr>
            <a:xfrm>
              <a:off x="2127870" y="2788221"/>
              <a:ext cx="158750" cy="34925"/>
              <a:chOff x="2127870" y="2788221"/>
              <a:chExt cx="158750" cy="34925"/>
            </a:xfrm>
          </p:grpSpPr>
          <p:sp>
            <p:nvSpPr>
              <p:cNvPr id="108" name="Oval 347"/>
              <p:cNvSpPr>
                <a:spLocks noChangeArrowheads="1"/>
              </p:cNvSpPr>
              <p:nvPr/>
            </p:nvSpPr>
            <p:spPr bwMode="auto">
              <a:xfrm>
                <a:off x="2127870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109" name="Oval 348"/>
              <p:cNvSpPr>
                <a:spLocks noChangeArrowheads="1"/>
              </p:cNvSpPr>
              <p:nvPr/>
            </p:nvSpPr>
            <p:spPr bwMode="auto">
              <a:xfrm>
                <a:off x="21897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  <p:sp>
            <p:nvSpPr>
              <p:cNvPr id="110" name="Oval 349"/>
              <p:cNvSpPr>
                <a:spLocks noChangeArrowheads="1"/>
              </p:cNvSpPr>
              <p:nvPr/>
            </p:nvSpPr>
            <p:spPr bwMode="auto">
              <a:xfrm>
                <a:off x="2253282" y="2788221"/>
                <a:ext cx="33338" cy="34925"/>
              </a:xfrm>
              <a:prstGeom prst="ellipse">
                <a:avLst/>
              </a:prstGeom>
              <a:noFill/>
              <a:ln w="9525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81D74"/>
                  </a:solidFill>
                  <a:effectLst/>
                  <a:uLnTx/>
                  <a:uFillTx/>
                  <a:latin typeface="Cambria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1" name="Rectangle 110"/>
          <p:cNvSpPr/>
          <p:nvPr/>
        </p:nvSpPr>
        <p:spPr>
          <a:xfrm>
            <a:off x="8851574" y="601594"/>
            <a:ext cx="2473651" cy="3224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49D63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Ustensiles complémentaires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49D63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pSp>
        <p:nvGrpSpPr>
          <p:cNvPr id="112" name="Groupe 111"/>
          <p:cNvGrpSpPr/>
          <p:nvPr/>
        </p:nvGrpSpPr>
        <p:grpSpPr>
          <a:xfrm>
            <a:off x="8450673" y="500484"/>
            <a:ext cx="524625" cy="524625"/>
            <a:chOff x="8493177" y="557546"/>
            <a:chExt cx="524625" cy="524625"/>
          </a:xfrm>
        </p:grpSpPr>
        <p:sp>
          <p:nvSpPr>
            <p:cNvPr id="113" name="Ellipse 112"/>
            <p:cNvSpPr/>
            <p:nvPr/>
          </p:nvSpPr>
          <p:spPr>
            <a:xfrm>
              <a:off x="8493177" y="557546"/>
              <a:ext cx="524625" cy="5246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grpSp>
          <p:nvGrpSpPr>
            <p:cNvPr id="114" name="Groupe 113"/>
            <p:cNvGrpSpPr/>
            <p:nvPr/>
          </p:nvGrpSpPr>
          <p:grpSpPr>
            <a:xfrm>
              <a:off x="8553061" y="584708"/>
              <a:ext cx="404856" cy="394046"/>
              <a:chOff x="1777993" y="1730421"/>
              <a:chExt cx="477836" cy="465092"/>
            </a:xfrm>
            <a:noFill/>
          </p:grpSpPr>
          <p:sp>
            <p:nvSpPr>
              <p:cNvPr id="115" name="Freeform 436"/>
              <p:cNvSpPr>
                <a:spLocks/>
              </p:cNvSpPr>
              <p:nvPr/>
            </p:nvSpPr>
            <p:spPr bwMode="auto">
              <a:xfrm>
                <a:off x="1917693" y="1886003"/>
                <a:ext cx="182562" cy="293696"/>
              </a:xfrm>
              <a:custGeom>
                <a:avLst/>
                <a:gdLst>
                  <a:gd name="T0" fmla="*/ 104 w 104"/>
                  <a:gd name="T1" fmla="*/ 52 h 160"/>
                  <a:gd name="T2" fmla="*/ 52 w 104"/>
                  <a:gd name="T3" fmla="*/ 0 h 160"/>
                  <a:gd name="T4" fmla="*/ 0 w 104"/>
                  <a:gd name="T5" fmla="*/ 52 h 160"/>
                  <a:gd name="T6" fmla="*/ 15 w 104"/>
                  <a:gd name="T7" fmla="*/ 89 h 160"/>
                  <a:gd name="T8" fmla="*/ 15 w 104"/>
                  <a:gd name="T9" fmla="*/ 89 h 160"/>
                  <a:gd name="T10" fmla="*/ 33 w 104"/>
                  <a:gd name="T11" fmla="*/ 160 h 160"/>
                  <a:gd name="T12" fmla="*/ 74 w 104"/>
                  <a:gd name="T13" fmla="*/ 160 h 160"/>
                  <a:gd name="T14" fmla="*/ 89 w 104"/>
                  <a:gd name="T15" fmla="*/ 89 h 160"/>
                  <a:gd name="T16" fmla="*/ 104 w 104"/>
                  <a:gd name="T17" fmla="*/ 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160">
                    <a:moveTo>
                      <a:pt x="104" y="52"/>
                    </a:moveTo>
                    <a:cubicBezTo>
                      <a:pt x="104" y="23"/>
                      <a:pt x="81" y="0"/>
                      <a:pt x="52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66"/>
                      <a:pt x="6" y="79"/>
                      <a:pt x="15" y="89"/>
                    </a:cubicBezTo>
                    <a:cubicBezTo>
                      <a:pt x="15" y="89"/>
                      <a:pt x="15" y="89"/>
                      <a:pt x="15" y="89"/>
                    </a:cubicBezTo>
                    <a:cubicBezTo>
                      <a:pt x="37" y="111"/>
                      <a:pt x="33" y="160"/>
                      <a:pt x="33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09"/>
                      <a:pt x="86" y="92"/>
                      <a:pt x="89" y="89"/>
                    </a:cubicBezTo>
                    <a:cubicBezTo>
                      <a:pt x="98" y="80"/>
                      <a:pt x="104" y="67"/>
                      <a:pt x="104" y="52"/>
                    </a:cubicBezTo>
                    <a:close/>
                  </a:path>
                </a:pathLst>
              </a:cu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16" name="Line 437"/>
              <p:cNvSpPr>
                <a:spLocks noChangeShapeType="1"/>
              </p:cNvSpPr>
              <p:nvPr/>
            </p:nvSpPr>
            <p:spPr bwMode="auto">
              <a:xfrm>
                <a:off x="1974843" y="2124134"/>
                <a:ext cx="71438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17" name="Freeform 438"/>
              <p:cNvSpPr>
                <a:spLocks/>
              </p:cNvSpPr>
              <p:nvPr/>
            </p:nvSpPr>
            <p:spPr bwMode="auto">
              <a:xfrm>
                <a:off x="1981193" y="1914578"/>
                <a:ext cx="25400" cy="6350"/>
              </a:xfrm>
              <a:custGeom>
                <a:avLst/>
                <a:gdLst>
                  <a:gd name="T0" fmla="*/ 0 w 15"/>
                  <a:gd name="T1" fmla="*/ 3 h 3"/>
                  <a:gd name="T2" fmla="*/ 15 w 15"/>
                  <a:gd name="T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3">
                    <a:moveTo>
                      <a:pt x="0" y="3"/>
                    </a:moveTo>
                    <a:cubicBezTo>
                      <a:pt x="5" y="1"/>
                      <a:pt x="10" y="0"/>
                      <a:pt x="15" y="0"/>
                    </a:cubicBezTo>
                  </a:path>
                </a:pathLst>
              </a:cu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18" name="Freeform 439"/>
              <p:cNvSpPr>
                <a:spLocks/>
              </p:cNvSpPr>
              <p:nvPr/>
            </p:nvSpPr>
            <p:spPr bwMode="auto">
              <a:xfrm>
                <a:off x="1944680" y="1935217"/>
                <a:ext cx="15875" cy="57151"/>
              </a:xfrm>
              <a:custGeom>
                <a:avLst/>
                <a:gdLst>
                  <a:gd name="T0" fmla="*/ 0 w 9"/>
                  <a:gd name="T1" fmla="*/ 31 h 31"/>
                  <a:gd name="T2" fmla="*/ 0 w 9"/>
                  <a:gd name="T3" fmla="*/ 24 h 31"/>
                  <a:gd name="T4" fmla="*/ 9 w 9"/>
                  <a:gd name="T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1">
                    <a:moveTo>
                      <a:pt x="0" y="31"/>
                    </a:moveTo>
                    <a:cubicBezTo>
                      <a:pt x="0" y="29"/>
                      <a:pt x="0" y="27"/>
                      <a:pt x="0" y="24"/>
                    </a:cubicBezTo>
                    <a:cubicBezTo>
                      <a:pt x="0" y="15"/>
                      <a:pt x="3" y="7"/>
                      <a:pt x="9" y="0"/>
                    </a:cubicBezTo>
                  </a:path>
                </a:pathLst>
              </a:cu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19" name="Line 440"/>
              <p:cNvSpPr>
                <a:spLocks noChangeShapeType="1"/>
              </p:cNvSpPr>
              <p:nvPr/>
            </p:nvSpPr>
            <p:spPr bwMode="auto">
              <a:xfrm>
                <a:off x="2016118" y="1730421"/>
                <a:ext cx="0" cy="6509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20" name="Line 441"/>
              <p:cNvSpPr>
                <a:spLocks noChangeShapeType="1"/>
              </p:cNvSpPr>
              <p:nvPr/>
            </p:nvSpPr>
            <p:spPr bwMode="auto">
              <a:xfrm flipH="1">
                <a:off x="2143118" y="1800275"/>
                <a:ext cx="46037" cy="47626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21" name="Line 442"/>
              <p:cNvSpPr>
                <a:spLocks noChangeShapeType="1"/>
              </p:cNvSpPr>
              <p:nvPr/>
            </p:nvSpPr>
            <p:spPr bwMode="auto">
              <a:xfrm flipH="1">
                <a:off x="2190741" y="1981255"/>
                <a:ext cx="65088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22" name="Line 443"/>
              <p:cNvSpPr>
                <a:spLocks noChangeShapeType="1"/>
              </p:cNvSpPr>
              <p:nvPr/>
            </p:nvSpPr>
            <p:spPr bwMode="auto">
              <a:xfrm flipH="1" flipV="1">
                <a:off x="2141530" y="2113021"/>
                <a:ext cx="46037" cy="47626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23" name="Line 444"/>
              <p:cNvSpPr>
                <a:spLocks noChangeShapeType="1"/>
              </p:cNvSpPr>
              <p:nvPr/>
            </p:nvSpPr>
            <p:spPr bwMode="auto">
              <a:xfrm>
                <a:off x="1843081" y="1801860"/>
                <a:ext cx="46037" cy="47626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24" name="Line 445"/>
              <p:cNvSpPr>
                <a:spLocks noChangeShapeType="1"/>
              </p:cNvSpPr>
              <p:nvPr/>
            </p:nvSpPr>
            <p:spPr bwMode="auto">
              <a:xfrm>
                <a:off x="1777993" y="1982840"/>
                <a:ext cx="61913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25" name="Line 446"/>
              <p:cNvSpPr>
                <a:spLocks noChangeShapeType="1"/>
              </p:cNvSpPr>
              <p:nvPr/>
            </p:nvSpPr>
            <p:spPr bwMode="auto">
              <a:xfrm flipV="1">
                <a:off x="1846250" y="2114619"/>
                <a:ext cx="42862" cy="47626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26" name="Line 447"/>
              <p:cNvSpPr>
                <a:spLocks noChangeShapeType="1"/>
              </p:cNvSpPr>
              <p:nvPr/>
            </p:nvSpPr>
            <p:spPr bwMode="auto">
              <a:xfrm>
                <a:off x="1978018" y="2144793"/>
                <a:ext cx="23813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27" name="Line 448"/>
              <p:cNvSpPr>
                <a:spLocks noChangeShapeType="1"/>
              </p:cNvSpPr>
              <p:nvPr/>
            </p:nvSpPr>
            <p:spPr bwMode="auto">
              <a:xfrm>
                <a:off x="1978032" y="2162233"/>
                <a:ext cx="39688" cy="0"/>
              </a:xfrm>
              <a:prstGeom prst="line">
                <a:avLst/>
              </a:pr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28" name="Freeform 449"/>
              <p:cNvSpPr>
                <a:spLocks/>
              </p:cNvSpPr>
              <p:nvPr/>
            </p:nvSpPr>
            <p:spPr bwMode="auto">
              <a:xfrm>
                <a:off x="1985963" y="2179638"/>
                <a:ext cx="50800" cy="15875"/>
              </a:xfrm>
              <a:custGeom>
                <a:avLst/>
                <a:gdLst>
                  <a:gd name="T0" fmla="*/ 29 w 29"/>
                  <a:gd name="T1" fmla="*/ 0 h 9"/>
                  <a:gd name="T2" fmla="*/ 15 w 29"/>
                  <a:gd name="T3" fmla="*/ 9 h 9"/>
                  <a:gd name="T4" fmla="*/ 0 w 29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9">
                    <a:moveTo>
                      <a:pt x="29" y="0"/>
                    </a:moveTo>
                    <a:cubicBezTo>
                      <a:pt x="29" y="5"/>
                      <a:pt x="23" y="9"/>
                      <a:pt x="15" y="9"/>
                    </a:cubicBezTo>
                    <a:cubicBezTo>
                      <a:pt x="7" y="9"/>
                      <a:pt x="0" y="5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1" name="Graphique 1873">
            <a:extLst>
              <a:ext uri="{FF2B5EF4-FFF2-40B4-BE49-F238E27FC236}">
                <a16:creationId xmlns:a16="http://schemas.microsoft.com/office/drawing/2014/main" id="{5E531339-B72A-460B-9361-FF84D2A8F585}"/>
              </a:ext>
            </a:extLst>
          </p:cNvPr>
          <p:cNvGrpSpPr/>
          <p:nvPr/>
        </p:nvGrpSpPr>
        <p:grpSpPr>
          <a:xfrm>
            <a:off x="0" y="3568563"/>
            <a:ext cx="12191999" cy="1342601"/>
            <a:chOff x="5487060" y="5955350"/>
            <a:chExt cx="6405848" cy="705421"/>
          </a:xfrm>
          <a:noFill/>
        </p:grpSpPr>
        <p:grpSp>
          <p:nvGrpSpPr>
            <p:cNvPr id="182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5487060" y="5955350"/>
              <a:ext cx="5812440" cy="639603"/>
              <a:chOff x="5487060" y="5955350"/>
              <a:chExt cx="5812440" cy="639603"/>
            </a:xfrm>
            <a:grpFill/>
          </p:grpSpPr>
          <p:grpSp>
            <p:nvGrpSpPr>
              <p:cNvPr id="578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5487060" y="5955350"/>
                <a:ext cx="5688410" cy="639603"/>
                <a:chOff x="5487060" y="5955350"/>
                <a:chExt cx="5688410" cy="639603"/>
              </a:xfrm>
              <a:grpFill/>
            </p:grpSpPr>
            <p:grpSp>
              <p:nvGrpSpPr>
                <p:cNvPr id="628" name="Graphique 1873">
                  <a:extLst>
                    <a:ext uri="{FF2B5EF4-FFF2-40B4-BE49-F238E27FC236}">
                      <a16:creationId xmlns:a16="http://schemas.microsoft.com/office/drawing/2014/main" id="{5E531339-B72A-460B-9361-FF84D2A8F585}"/>
                    </a:ext>
                  </a:extLst>
                </p:cNvPr>
                <p:cNvGrpSpPr/>
                <p:nvPr/>
              </p:nvGrpSpPr>
              <p:grpSpPr>
                <a:xfrm>
                  <a:off x="10978359" y="6274567"/>
                  <a:ext cx="87492" cy="83213"/>
                  <a:chOff x="10978359" y="6274567"/>
                  <a:chExt cx="87492" cy="83213"/>
                </a:xfrm>
                <a:grpFill/>
              </p:grpSpPr>
              <p:grpSp>
                <p:nvGrpSpPr>
                  <p:cNvPr id="652" name="Graphique 1873">
                    <a:extLst>
                      <a:ext uri="{FF2B5EF4-FFF2-40B4-BE49-F238E27FC236}">
                        <a16:creationId xmlns:a16="http://schemas.microsoft.com/office/drawing/2014/main" id="{5E531339-B72A-460B-9361-FF84D2A8F585}"/>
                      </a:ext>
                    </a:extLst>
                  </p:cNvPr>
                  <p:cNvGrpSpPr/>
                  <p:nvPr/>
                </p:nvGrpSpPr>
                <p:grpSpPr>
                  <a:xfrm>
                    <a:off x="11010702" y="6321872"/>
                    <a:ext cx="21907" cy="20097"/>
                    <a:chOff x="11010702" y="6321872"/>
                    <a:chExt cx="21907" cy="20097"/>
                  </a:xfrm>
                  <a:grpFill/>
                </p:grpSpPr>
                <p:sp>
                  <p:nvSpPr>
                    <p:cNvPr id="656" name="Forme libre : forme 2352">
                      <a:extLst>
                        <a:ext uri="{FF2B5EF4-FFF2-40B4-BE49-F238E27FC236}">
                          <a16:creationId xmlns:a16="http://schemas.microsoft.com/office/drawing/2014/main" id="{8F91DAEE-80BE-40C9-A82E-118EF9BDA5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10702" y="6321872"/>
                      <a:ext cx="9525" cy="3429"/>
                    </a:xfrm>
                    <a:custGeom>
                      <a:avLst/>
                      <a:gdLst>
                        <a:gd name="connsiteX0" fmla="*/ 0 w 9525"/>
                        <a:gd name="connsiteY0" fmla="*/ 0 h 3429"/>
                        <a:gd name="connsiteX1" fmla="*/ 0 w 9525"/>
                        <a:gd name="connsiteY1" fmla="*/ 3429 h 3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3429">
                          <a:moveTo>
                            <a:pt x="0" y="0"/>
                          </a:moveTo>
                          <a:lnTo>
                            <a:pt x="0" y="3429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uLnTx/>
                        <a:uFillTx/>
                        <a:latin typeface="Raleway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7" name="Forme libre : forme 2353">
                      <a:extLst>
                        <a:ext uri="{FF2B5EF4-FFF2-40B4-BE49-F238E27FC236}">
                          <a16:creationId xmlns:a16="http://schemas.microsoft.com/office/drawing/2014/main" id="{4879C552-0814-47D9-ACBA-A1A6C8438F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32610" y="6322253"/>
                      <a:ext cx="9525" cy="3333"/>
                    </a:xfrm>
                    <a:custGeom>
                      <a:avLst/>
                      <a:gdLst>
                        <a:gd name="connsiteX0" fmla="*/ 0 w 9525"/>
                        <a:gd name="connsiteY0" fmla="*/ 0 h 3333"/>
                        <a:gd name="connsiteX1" fmla="*/ 0 w 9525"/>
                        <a:gd name="connsiteY1" fmla="*/ 3334 h 33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3333">
                          <a:moveTo>
                            <a:pt x="0" y="0"/>
                          </a:moveTo>
                          <a:lnTo>
                            <a:pt x="0" y="3334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uLnTx/>
                        <a:uFillTx/>
                        <a:latin typeface="Raleway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8" name="Forme libre : forme 2354">
                      <a:extLst>
                        <a:ext uri="{FF2B5EF4-FFF2-40B4-BE49-F238E27FC236}">
                          <a16:creationId xmlns:a16="http://schemas.microsoft.com/office/drawing/2014/main" id="{901CC3DC-E775-4EC5-A15D-A9B798E0C0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17846" y="6339397"/>
                      <a:ext cx="7810" cy="2571"/>
                    </a:xfrm>
                    <a:custGeom>
                      <a:avLst/>
                      <a:gdLst>
                        <a:gd name="connsiteX0" fmla="*/ 7811 w 7810"/>
                        <a:gd name="connsiteY0" fmla="*/ 0 h 2571"/>
                        <a:gd name="connsiteX1" fmla="*/ 3906 w 7810"/>
                        <a:gd name="connsiteY1" fmla="*/ 2572 h 2571"/>
                        <a:gd name="connsiteX2" fmla="*/ 0 w 7810"/>
                        <a:gd name="connsiteY2" fmla="*/ 95 h 25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810" h="2571">
                          <a:moveTo>
                            <a:pt x="7811" y="0"/>
                          </a:moveTo>
                          <a:cubicBezTo>
                            <a:pt x="7239" y="1524"/>
                            <a:pt x="5715" y="2572"/>
                            <a:pt x="3906" y="2572"/>
                          </a:cubicBezTo>
                          <a:cubicBezTo>
                            <a:pt x="2096" y="2572"/>
                            <a:pt x="571" y="1524"/>
                            <a:pt x="0" y="95"/>
                          </a:cubicBez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uLnTx/>
                        <a:uFillTx/>
                        <a:latin typeface="Raleway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53" name="Forme libre : forme 2355">
                    <a:extLst>
                      <a:ext uri="{FF2B5EF4-FFF2-40B4-BE49-F238E27FC236}">
                        <a16:creationId xmlns:a16="http://schemas.microsoft.com/office/drawing/2014/main" id="{407F0FF4-F852-492A-B3EF-D7732667A385}"/>
                      </a:ext>
                    </a:extLst>
                  </p:cNvPr>
                  <p:cNvSpPr/>
                  <p:nvPr/>
                </p:nvSpPr>
                <p:spPr>
                  <a:xfrm>
                    <a:off x="10997081" y="6324538"/>
                    <a:ext cx="51244" cy="28860"/>
                  </a:xfrm>
                  <a:custGeom>
                    <a:avLst/>
                    <a:gdLst>
                      <a:gd name="connsiteX0" fmla="*/ 51245 w 51244"/>
                      <a:gd name="connsiteY0" fmla="*/ 0 h 28860"/>
                      <a:gd name="connsiteX1" fmla="*/ 25622 w 51244"/>
                      <a:gd name="connsiteY1" fmla="*/ 28861 h 28860"/>
                      <a:gd name="connsiteX2" fmla="*/ 0 w 51244"/>
                      <a:gd name="connsiteY2" fmla="*/ 0 h 288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1244" h="28860">
                        <a:moveTo>
                          <a:pt x="51245" y="0"/>
                        </a:moveTo>
                        <a:cubicBezTo>
                          <a:pt x="51245" y="15907"/>
                          <a:pt x="39814" y="28861"/>
                          <a:pt x="25622" y="28861"/>
                        </a:cubicBezTo>
                        <a:cubicBezTo>
                          <a:pt x="11430" y="28861"/>
                          <a:pt x="0" y="15907"/>
                          <a:pt x="0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54" name="Forme libre : forme 2356">
                    <a:extLst>
                      <a:ext uri="{FF2B5EF4-FFF2-40B4-BE49-F238E27FC236}">
                        <a16:creationId xmlns:a16="http://schemas.microsoft.com/office/drawing/2014/main" id="{E1FC9DD6-D33B-4A7F-A6FE-8F5F27D39712}"/>
                      </a:ext>
                    </a:extLst>
                  </p:cNvPr>
                  <p:cNvSpPr/>
                  <p:nvPr/>
                </p:nvSpPr>
                <p:spPr>
                  <a:xfrm>
                    <a:off x="10988033" y="6299012"/>
                    <a:ext cx="64674" cy="25913"/>
                  </a:xfrm>
                  <a:custGeom>
                    <a:avLst/>
                    <a:gdLst>
                      <a:gd name="connsiteX0" fmla="*/ 0 w 64674"/>
                      <a:gd name="connsiteY0" fmla="*/ 24574 h 25913"/>
                      <a:gd name="connsiteX1" fmla="*/ 17240 w 64674"/>
                      <a:gd name="connsiteY1" fmla="*/ 15907 h 25913"/>
                      <a:gd name="connsiteX2" fmla="*/ 24289 w 64674"/>
                      <a:gd name="connsiteY2" fmla="*/ 0 h 25913"/>
                      <a:gd name="connsiteX3" fmla="*/ 35623 w 64674"/>
                      <a:gd name="connsiteY3" fmla="*/ 9811 h 25913"/>
                      <a:gd name="connsiteX4" fmla="*/ 64675 w 64674"/>
                      <a:gd name="connsiteY4" fmla="*/ 23146 h 25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674" h="25913">
                        <a:moveTo>
                          <a:pt x="0" y="24574"/>
                        </a:moveTo>
                        <a:cubicBezTo>
                          <a:pt x="0" y="24574"/>
                          <a:pt x="14382" y="27908"/>
                          <a:pt x="17240" y="15907"/>
                        </a:cubicBezTo>
                        <a:cubicBezTo>
                          <a:pt x="20098" y="3905"/>
                          <a:pt x="24289" y="0"/>
                          <a:pt x="24289" y="0"/>
                        </a:cubicBezTo>
                        <a:cubicBezTo>
                          <a:pt x="24289" y="0"/>
                          <a:pt x="34766" y="1524"/>
                          <a:pt x="35623" y="9811"/>
                        </a:cubicBezTo>
                        <a:cubicBezTo>
                          <a:pt x="36480" y="18097"/>
                          <a:pt x="49625" y="31813"/>
                          <a:pt x="64675" y="23146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55" name="Forme libre : forme 2357">
                    <a:extLst>
                      <a:ext uri="{FF2B5EF4-FFF2-40B4-BE49-F238E27FC236}">
                        <a16:creationId xmlns:a16="http://schemas.microsoft.com/office/drawing/2014/main" id="{2E70E1AD-53B4-4F66-8102-873CE33101C6}"/>
                      </a:ext>
                    </a:extLst>
                  </p:cNvPr>
                  <p:cNvSpPr/>
                  <p:nvPr/>
                </p:nvSpPr>
                <p:spPr>
                  <a:xfrm>
                    <a:off x="10978359" y="6274567"/>
                    <a:ext cx="87492" cy="83213"/>
                  </a:xfrm>
                  <a:custGeom>
                    <a:avLst/>
                    <a:gdLst>
                      <a:gd name="connsiteX0" fmla="*/ 58727 w 87492"/>
                      <a:gd name="connsiteY0" fmla="*/ 82071 h 83213"/>
                      <a:gd name="connsiteX1" fmla="*/ 72443 w 87492"/>
                      <a:gd name="connsiteY1" fmla="*/ 68926 h 83213"/>
                      <a:gd name="connsiteX2" fmla="*/ 87493 w 87492"/>
                      <a:gd name="connsiteY2" fmla="*/ 49019 h 83213"/>
                      <a:gd name="connsiteX3" fmla="*/ 73777 w 87492"/>
                      <a:gd name="connsiteY3" fmla="*/ 27112 h 83213"/>
                      <a:gd name="connsiteX4" fmla="*/ 58251 w 87492"/>
                      <a:gd name="connsiteY4" fmla="*/ 2442 h 83213"/>
                      <a:gd name="connsiteX5" fmla="*/ 29867 w 87492"/>
                      <a:gd name="connsiteY5" fmla="*/ 6633 h 83213"/>
                      <a:gd name="connsiteX6" fmla="*/ 12531 w 87492"/>
                      <a:gd name="connsiteY6" fmla="*/ 23016 h 83213"/>
                      <a:gd name="connsiteX7" fmla="*/ 53 w 87492"/>
                      <a:gd name="connsiteY7" fmla="*/ 48257 h 83213"/>
                      <a:gd name="connsiteX8" fmla="*/ 13769 w 87492"/>
                      <a:gd name="connsiteY8" fmla="*/ 68164 h 83213"/>
                      <a:gd name="connsiteX9" fmla="*/ 33772 w 87492"/>
                      <a:gd name="connsiteY9" fmla="*/ 83214 h 832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7492" h="83213">
                        <a:moveTo>
                          <a:pt x="58727" y="82071"/>
                        </a:moveTo>
                        <a:cubicBezTo>
                          <a:pt x="70252" y="80356"/>
                          <a:pt x="72443" y="68926"/>
                          <a:pt x="72443" y="68926"/>
                        </a:cubicBezTo>
                        <a:cubicBezTo>
                          <a:pt x="72443" y="68926"/>
                          <a:pt x="87493" y="65212"/>
                          <a:pt x="87493" y="49019"/>
                        </a:cubicBezTo>
                        <a:cubicBezTo>
                          <a:pt x="87493" y="32827"/>
                          <a:pt x="73777" y="27112"/>
                          <a:pt x="73777" y="27112"/>
                        </a:cubicBezTo>
                        <a:cubicBezTo>
                          <a:pt x="73777" y="27112"/>
                          <a:pt x="75967" y="9776"/>
                          <a:pt x="58251" y="2442"/>
                        </a:cubicBezTo>
                        <a:cubicBezTo>
                          <a:pt x="40535" y="-4892"/>
                          <a:pt x="29867" y="6633"/>
                          <a:pt x="29867" y="6633"/>
                        </a:cubicBezTo>
                        <a:cubicBezTo>
                          <a:pt x="21008" y="6442"/>
                          <a:pt x="13483" y="11967"/>
                          <a:pt x="12531" y="23016"/>
                        </a:cubicBezTo>
                        <a:cubicBezTo>
                          <a:pt x="11578" y="34065"/>
                          <a:pt x="1006" y="34351"/>
                          <a:pt x="53" y="48257"/>
                        </a:cubicBezTo>
                        <a:cubicBezTo>
                          <a:pt x="-995" y="62068"/>
                          <a:pt x="13769" y="68164"/>
                          <a:pt x="13769" y="68164"/>
                        </a:cubicBezTo>
                        <a:cubicBezTo>
                          <a:pt x="13769" y="68164"/>
                          <a:pt x="16151" y="81880"/>
                          <a:pt x="33772" y="83214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629" name="Graphique 1873">
                  <a:extLst>
                    <a:ext uri="{FF2B5EF4-FFF2-40B4-BE49-F238E27FC236}">
                      <a16:creationId xmlns:a16="http://schemas.microsoft.com/office/drawing/2014/main" id="{5E531339-B72A-460B-9361-FF84D2A8F585}"/>
                    </a:ext>
                  </a:extLst>
                </p:cNvPr>
                <p:cNvGrpSpPr/>
                <p:nvPr/>
              </p:nvGrpSpPr>
              <p:grpSpPr>
                <a:xfrm>
                  <a:off x="11084163" y="6247221"/>
                  <a:ext cx="69319" cy="89128"/>
                  <a:chOff x="11084163" y="6247221"/>
                  <a:chExt cx="69319" cy="89128"/>
                </a:xfrm>
                <a:grpFill/>
              </p:grpSpPr>
              <p:sp>
                <p:nvSpPr>
                  <p:cNvPr id="644" name="Forme libre : forme 2359">
                    <a:extLst>
                      <a:ext uri="{FF2B5EF4-FFF2-40B4-BE49-F238E27FC236}">
                        <a16:creationId xmlns:a16="http://schemas.microsoft.com/office/drawing/2014/main" id="{261D0DA9-B6D7-4670-A944-858A82D71D2E}"/>
                      </a:ext>
                    </a:extLst>
                  </p:cNvPr>
                  <p:cNvSpPr/>
                  <p:nvPr/>
                </p:nvSpPr>
                <p:spPr>
                  <a:xfrm>
                    <a:off x="11113953" y="6318728"/>
                    <a:ext cx="8858" cy="2857"/>
                  </a:xfrm>
                  <a:custGeom>
                    <a:avLst/>
                    <a:gdLst>
                      <a:gd name="connsiteX0" fmla="*/ 8858 w 8858"/>
                      <a:gd name="connsiteY0" fmla="*/ 0 h 2857"/>
                      <a:gd name="connsiteX1" fmla="*/ 4382 w 8858"/>
                      <a:gd name="connsiteY1" fmla="*/ 2857 h 2857"/>
                      <a:gd name="connsiteX2" fmla="*/ 0 w 8858"/>
                      <a:gd name="connsiteY2" fmla="*/ 95 h 2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858" h="2857">
                        <a:moveTo>
                          <a:pt x="8858" y="0"/>
                        </a:moveTo>
                        <a:cubicBezTo>
                          <a:pt x="8191" y="1715"/>
                          <a:pt x="6477" y="2857"/>
                          <a:pt x="4382" y="2857"/>
                        </a:cubicBezTo>
                        <a:cubicBezTo>
                          <a:pt x="2381" y="2857"/>
                          <a:pt x="667" y="1715"/>
                          <a:pt x="0" y="95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5" name="Forme libre : forme 2360">
                    <a:extLst>
                      <a:ext uri="{FF2B5EF4-FFF2-40B4-BE49-F238E27FC236}">
                        <a16:creationId xmlns:a16="http://schemas.microsoft.com/office/drawing/2014/main" id="{91568C76-64A6-448C-8673-59FEDC34D43B}"/>
                      </a:ext>
                    </a:extLst>
                  </p:cNvPr>
                  <p:cNvSpPr/>
                  <p:nvPr/>
                </p:nvSpPr>
                <p:spPr>
                  <a:xfrm>
                    <a:off x="11089665" y="6303679"/>
                    <a:ext cx="57912" cy="32670"/>
                  </a:xfrm>
                  <a:custGeom>
                    <a:avLst/>
                    <a:gdLst>
                      <a:gd name="connsiteX0" fmla="*/ 57912 w 57912"/>
                      <a:gd name="connsiteY0" fmla="*/ 0 h 32670"/>
                      <a:gd name="connsiteX1" fmla="*/ 28956 w 57912"/>
                      <a:gd name="connsiteY1" fmla="*/ 32671 h 32670"/>
                      <a:gd name="connsiteX2" fmla="*/ 0 w 57912"/>
                      <a:gd name="connsiteY2" fmla="*/ 0 h 32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7912" h="32670">
                        <a:moveTo>
                          <a:pt x="57912" y="0"/>
                        </a:moveTo>
                        <a:cubicBezTo>
                          <a:pt x="57912" y="18002"/>
                          <a:pt x="44958" y="32671"/>
                          <a:pt x="28956" y="32671"/>
                        </a:cubicBezTo>
                        <a:cubicBezTo>
                          <a:pt x="12954" y="32671"/>
                          <a:pt x="0" y="18098"/>
                          <a:pt x="0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6" name="Forme libre : forme 2361">
                    <a:extLst>
                      <a:ext uri="{FF2B5EF4-FFF2-40B4-BE49-F238E27FC236}">
                        <a16:creationId xmlns:a16="http://schemas.microsoft.com/office/drawing/2014/main" id="{F09AC24D-2A1C-475F-8558-66ED628CAC84}"/>
                      </a:ext>
                    </a:extLst>
                  </p:cNvPr>
                  <p:cNvSpPr/>
                  <p:nvPr/>
                </p:nvSpPr>
                <p:spPr>
                  <a:xfrm>
                    <a:off x="11089474" y="6269770"/>
                    <a:ext cx="57632" cy="28670"/>
                  </a:xfrm>
                  <a:custGeom>
                    <a:avLst/>
                    <a:gdLst>
                      <a:gd name="connsiteX0" fmla="*/ 0 w 57632"/>
                      <a:gd name="connsiteY0" fmla="*/ 28099 h 28670"/>
                      <a:gd name="connsiteX1" fmla="*/ 15240 w 57632"/>
                      <a:gd name="connsiteY1" fmla="*/ 191 h 28670"/>
                      <a:gd name="connsiteX2" fmla="*/ 33338 w 57632"/>
                      <a:gd name="connsiteY2" fmla="*/ 8858 h 28670"/>
                      <a:gd name="connsiteX3" fmla="*/ 41243 w 57632"/>
                      <a:gd name="connsiteY3" fmla="*/ 0 h 28670"/>
                      <a:gd name="connsiteX4" fmla="*/ 57626 w 57632"/>
                      <a:gd name="connsiteY4" fmla="*/ 28670 h 28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632" h="28670">
                        <a:moveTo>
                          <a:pt x="0" y="28099"/>
                        </a:moveTo>
                        <a:cubicBezTo>
                          <a:pt x="0" y="28099"/>
                          <a:pt x="1143" y="-2476"/>
                          <a:pt x="15240" y="191"/>
                        </a:cubicBezTo>
                        <a:cubicBezTo>
                          <a:pt x="29433" y="2858"/>
                          <a:pt x="33338" y="8858"/>
                          <a:pt x="33338" y="8858"/>
                        </a:cubicBezTo>
                        <a:cubicBezTo>
                          <a:pt x="33338" y="8858"/>
                          <a:pt x="42958" y="8858"/>
                          <a:pt x="41243" y="0"/>
                        </a:cubicBezTo>
                        <a:cubicBezTo>
                          <a:pt x="41243" y="0"/>
                          <a:pt x="58008" y="2477"/>
                          <a:pt x="57626" y="2867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7" name="Forme libre : forme 2362">
                    <a:extLst>
                      <a:ext uri="{FF2B5EF4-FFF2-40B4-BE49-F238E27FC236}">
                        <a16:creationId xmlns:a16="http://schemas.microsoft.com/office/drawing/2014/main" id="{D1A7EFE2-3CFE-40B3-BAAD-E47D73A328F7}"/>
                      </a:ext>
                    </a:extLst>
                  </p:cNvPr>
                  <p:cNvSpPr/>
                  <p:nvPr/>
                </p:nvSpPr>
                <p:spPr>
                  <a:xfrm>
                    <a:off x="11084163" y="6247221"/>
                    <a:ext cx="69319" cy="50838"/>
                  </a:xfrm>
                  <a:custGeom>
                    <a:avLst/>
                    <a:gdLst>
                      <a:gd name="connsiteX0" fmla="*/ 1882 w 69319"/>
                      <a:gd name="connsiteY0" fmla="*/ 50457 h 50838"/>
                      <a:gd name="connsiteX1" fmla="*/ 5311 w 69319"/>
                      <a:gd name="connsiteY1" fmla="*/ 21787 h 50838"/>
                      <a:gd name="connsiteX2" fmla="*/ 17026 w 69319"/>
                      <a:gd name="connsiteY2" fmla="*/ 9500 h 50838"/>
                      <a:gd name="connsiteX3" fmla="*/ 17026 w 69319"/>
                      <a:gd name="connsiteY3" fmla="*/ 2927 h 50838"/>
                      <a:gd name="connsiteX4" fmla="*/ 45507 w 69319"/>
                      <a:gd name="connsiteY4" fmla="*/ 4832 h 50838"/>
                      <a:gd name="connsiteX5" fmla="*/ 54936 w 69319"/>
                      <a:gd name="connsiteY5" fmla="*/ 11024 h 50838"/>
                      <a:gd name="connsiteX6" fmla="*/ 69319 w 69319"/>
                      <a:gd name="connsiteY6" fmla="*/ 18739 h 50838"/>
                      <a:gd name="connsiteX7" fmla="*/ 65128 w 69319"/>
                      <a:gd name="connsiteY7" fmla="*/ 22168 h 50838"/>
                      <a:gd name="connsiteX8" fmla="*/ 65699 w 69319"/>
                      <a:gd name="connsiteY8" fmla="*/ 50838 h 50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319" h="50838">
                        <a:moveTo>
                          <a:pt x="1882" y="50457"/>
                        </a:moveTo>
                        <a:cubicBezTo>
                          <a:pt x="1882" y="50457"/>
                          <a:pt x="-4119" y="28550"/>
                          <a:pt x="5311" y="21787"/>
                        </a:cubicBezTo>
                        <a:cubicBezTo>
                          <a:pt x="5311" y="21787"/>
                          <a:pt x="2834" y="10643"/>
                          <a:pt x="17026" y="9500"/>
                        </a:cubicBezTo>
                        <a:cubicBezTo>
                          <a:pt x="17026" y="9500"/>
                          <a:pt x="19122" y="5690"/>
                          <a:pt x="17026" y="2927"/>
                        </a:cubicBezTo>
                        <a:cubicBezTo>
                          <a:pt x="17026" y="2927"/>
                          <a:pt x="35315" y="-4788"/>
                          <a:pt x="45507" y="4832"/>
                        </a:cubicBezTo>
                        <a:cubicBezTo>
                          <a:pt x="45507" y="4832"/>
                          <a:pt x="53412" y="2165"/>
                          <a:pt x="54936" y="11024"/>
                        </a:cubicBezTo>
                        <a:cubicBezTo>
                          <a:pt x="54936" y="11024"/>
                          <a:pt x="65509" y="10643"/>
                          <a:pt x="69319" y="18739"/>
                        </a:cubicBezTo>
                        <a:cubicBezTo>
                          <a:pt x="69319" y="18739"/>
                          <a:pt x="65509" y="19501"/>
                          <a:pt x="65128" y="22168"/>
                        </a:cubicBezTo>
                        <a:cubicBezTo>
                          <a:pt x="65128" y="22168"/>
                          <a:pt x="72462" y="36741"/>
                          <a:pt x="65699" y="50838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48" name="Graphique 1873">
                    <a:extLst>
                      <a:ext uri="{FF2B5EF4-FFF2-40B4-BE49-F238E27FC236}">
                        <a16:creationId xmlns:a16="http://schemas.microsoft.com/office/drawing/2014/main" id="{5E531339-B72A-460B-9361-FF84D2A8F585}"/>
                      </a:ext>
                    </a:extLst>
                  </p:cNvPr>
                  <p:cNvGrpSpPr/>
                  <p:nvPr/>
                </p:nvGrpSpPr>
                <p:grpSpPr>
                  <a:xfrm>
                    <a:off x="11094617" y="6299069"/>
                    <a:ext cx="46387" cy="12325"/>
                    <a:chOff x="11094617" y="6299069"/>
                    <a:chExt cx="46387" cy="12325"/>
                  </a:xfrm>
                  <a:grpFill/>
                </p:grpSpPr>
                <p:sp>
                  <p:nvSpPr>
                    <p:cNvPr id="649" name="Forme libre : forme 2364">
                      <a:extLst>
                        <a:ext uri="{FF2B5EF4-FFF2-40B4-BE49-F238E27FC236}">
                          <a16:creationId xmlns:a16="http://schemas.microsoft.com/office/drawing/2014/main" id="{D0C24456-C2F6-4CB7-9820-E26791A42F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94617" y="6300059"/>
                      <a:ext cx="18573" cy="11334"/>
                    </a:xfrm>
                    <a:custGeom>
                      <a:avLst/>
                      <a:gdLst>
                        <a:gd name="connsiteX0" fmla="*/ 18574 w 18573"/>
                        <a:gd name="connsiteY0" fmla="*/ 0 h 11334"/>
                        <a:gd name="connsiteX1" fmla="*/ 18574 w 18573"/>
                        <a:gd name="connsiteY1" fmla="*/ 8668 h 11334"/>
                        <a:gd name="connsiteX2" fmla="*/ 15907 w 18573"/>
                        <a:gd name="connsiteY2" fmla="*/ 11335 h 11334"/>
                        <a:gd name="connsiteX3" fmla="*/ 2667 w 18573"/>
                        <a:gd name="connsiteY3" fmla="*/ 11335 h 11334"/>
                        <a:gd name="connsiteX4" fmla="*/ 0 w 18573"/>
                        <a:gd name="connsiteY4" fmla="*/ 8668 h 11334"/>
                        <a:gd name="connsiteX5" fmla="*/ 0 w 18573"/>
                        <a:gd name="connsiteY5" fmla="*/ 0 h 113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573" h="11334">
                          <a:moveTo>
                            <a:pt x="18574" y="0"/>
                          </a:moveTo>
                          <a:lnTo>
                            <a:pt x="18574" y="8668"/>
                          </a:lnTo>
                          <a:cubicBezTo>
                            <a:pt x="18574" y="10097"/>
                            <a:pt x="17431" y="11335"/>
                            <a:pt x="15907" y="11335"/>
                          </a:cubicBezTo>
                          <a:lnTo>
                            <a:pt x="2667" y="11335"/>
                          </a:lnTo>
                          <a:cubicBezTo>
                            <a:pt x="1238" y="11335"/>
                            <a:pt x="0" y="10192"/>
                            <a:pt x="0" y="8668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uLnTx/>
                        <a:uFillTx/>
                        <a:latin typeface="Raleway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0" name="Forme libre : forme 2365">
                      <a:extLst>
                        <a:ext uri="{FF2B5EF4-FFF2-40B4-BE49-F238E27FC236}">
                          <a16:creationId xmlns:a16="http://schemas.microsoft.com/office/drawing/2014/main" id="{BEDA3D5E-7DF5-434C-A069-AEF92F9340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122431" y="6299869"/>
                      <a:ext cx="18573" cy="11334"/>
                    </a:xfrm>
                    <a:custGeom>
                      <a:avLst/>
                      <a:gdLst>
                        <a:gd name="connsiteX0" fmla="*/ 18574 w 18573"/>
                        <a:gd name="connsiteY0" fmla="*/ 0 h 11334"/>
                        <a:gd name="connsiteX1" fmla="*/ 18574 w 18573"/>
                        <a:gd name="connsiteY1" fmla="*/ 8668 h 11334"/>
                        <a:gd name="connsiteX2" fmla="*/ 15907 w 18573"/>
                        <a:gd name="connsiteY2" fmla="*/ 11335 h 11334"/>
                        <a:gd name="connsiteX3" fmla="*/ 2667 w 18573"/>
                        <a:gd name="connsiteY3" fmla="*/ 11335 h 11334"/>
                        <a:gd name="connsiteX4" fmla="*/ 0 w 18573"/>
                        <a:gd name="connsiteY4" fmla="*/ 8668 h 11334"/>
                        <a:gd name="connsiteX5" fmla="*/ 0 w 18573"/>
                        <a:gd name="connsiteY5" fmla="*/ 0 h 113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573" h="11334">
                          <a:moveTo>
                            <a:pt x="18574" y="0"/>
                          </a:moveTo>
                          <a:lnTo>
                            <a:pt x="18574" y="8668"/>
                          </a:lnTo>
                          <a:cubicBezTo>
                            <a:pt x="18574" y="10097"/>
                            <a:pt x="17430" y="11335"/>
                            <a:pt x="15907" y="11335"/>
                          </a:cubicBezTo>
                          <a:lnTo>
                            <a:pt x="2667" y="11335"/>
                          </a:lnTo>
                          <a:cubicBezTo>
                            <a:pt x="1238" y="11335"/>
                            <a:pt x="0" y="10192"/>
                            <a:pt x="0" y="8668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uLnTx/>
                        <a:uFillTx/>
                        <a:latin typeface="Raleway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1" name="Forme libre : forme 2366">
                      <a:extLst>
                        <a:ext uri="{FF2B5EF4-FFF2-40B4-BE49-F238E27FC236}">
                          <a16:creationId xmlns:a16="http://schemas.microsoft.com/office/drawing/2014/main" id="{80EAC3DF-D4F6-45C8-B56D-B7BF720183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113191" y="6299069"/>
                      <a:ext cx="9239" cy="990"/>
                    </a:xfrm>
                    <a:custGeom>
                      <a:avLst/>
                      <a:gdLst>
                        <a:gd name="connsiteX0" fmla="*/ 0 w 9239"/>
                        <a:gd name="connsiteY0" fmla="*/ 990 h 990"/>
                        <a:gd name="connsiteX1" fmla="*/ 9240 w 9239"/>
                        <a:gd name="connsiteY1" fmla="*/ 800 h 9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239" h="990">
                          <a:moveTo>
                            <a:pt x="0" y="990"/>
                          </a:moveTo>
                          <a:cubicBezTo>
                            <a:pt x="0" y="990"/>
                            <a:pt x="3429" y="-1105"/>
                            <a:pt x="9240" y="800"/>
                          </a:cubicBezTo>
                        </a:path>
                      </a:pathLst>
                    </a:custGeom>
                    <a:grpFill/>
                    <a:ln w="5715" cap="rnd">
                      <a:solidFill>
                        <a:schemeClr val="tx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uLnTx/>
                        <a:uFillTx/>
                        <a:latin typeface="Raleway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630" name="Forme libre : forme 2367">
                  <a:extLst>
                    <a:ext uri="{FF2B5EF4-FFF2-40B4-BE49-F238E27FC236}">
                      <a16:creationId xmlns:a16="http://schemas.microsoft.com/office/drawing/2014/main" id="{290A7588-191C-4D1F-B8CE-FD4BB8D709EA}"/>
                    </a:ext>
                  </a:extLst>
                </p:cNvPr>
                <p:cNvSpPr/>
                <p:nvPr/>
              </p:nvSpPr>
              <p:spPr>
                <a:xfrm>
                  <a:off x="11081383" y="6377402"/>
                  <a:ext cx="78194" cy="204501"/>
                </a:xfrm>
                <a:custGeom>
                  <a:avLst/>
                  <a:gdLst>
                    <a:gd name="connsiteX0" fmla="*/ 78195 w 78194"/>
                    <a:gd name="connsiteY0" fmla="*/ 0 h 204501"/>
                    <a:gd name="connsiteX1" fmla="*/ 70384 w 78194"/>
                    <a:gd name="connsiteY1" fmla="*/ 203740 h 204501"/>
                    <a:gd name="connsiteX2" fmla="*/ 54859 w 78194"/>
                    <a:gd name="connsiteY2" fmla="*/ 203740 h 204501"/>
                    <a:gd name="connsiteX3" fmla="*/ 37523 w 78194"/>
                    <a:gd name="connsiteY3" fmla="*/ 97822 h 204501"/>
                    <a:gd name="connsiteX4" fmla="*/ 20569 w 78194"/>
                    <a:gd name="connsiteY4" fmla="*/ 204502 h 204501"/>
                    <a:gd name="connsiteX5" fmla="*/ 5043 w 78194"/>
                    <a:gd name="connsiteY5" fmla="*/ 204502 h 204501"/>
                    <a:gd name="connsiteX6" fmla="*/ 2757 w 78194"/>
                    <a:gd name="connsiteY6" fmla="*/ 3143 h 204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8194" h="204501">
                      <a:moveTo>
                        <a:pt x="78195" y="0"/>
                      </a:moveTo>
                      <a:lnTo>
                        <a:pt x="70384" y="203740"/>
                      </a:lnTo>
                      <a:lnTo>
                        <a:pt x="54859" y="203740"/>
                      </a:lnTo>
                      <a:lnTo>
                        <a:pt x="37523" y="97822"/>
                      </a:lnTo>
                      <a:lnTo>
                        <a:pt x="20569" y="204502"/>
                      </a:lnTo>
                      <a:lnTo>
                        <a:pt x="5043" y="204502"/>
                      </a:lnTo>
                      <a:cubicBezTo>
                        <a:pt x="5043" y="204502"/>
                        <a:pt x="-4577" y="75914"/>
                        <a:pt x="2757" y="3143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31" name="Forme libre : forme 2368">
                  <a:extLst>
                    <a:ext uri="{FF2B5EF4-FFF2-40B4-BE49-F238E27FC236}">
                      <a16:creationId xmlns:a16="http://schemas.microsoft.com/office/drawing/2014/main" id="{071E2E4F-C714-48F5-AD7B-12C50A09128A}"/>
                    </a:ext>
                  </a:extLst>
                </p:cNvPr>
                <p:cNvSpPr/>
                <p:nvPr/>
              </p:nvSpPr>
              <p:spPr>
                <a:xfrm>
                  <a:off x="11097570" y="6460175"/>
                  <a:ext cx="56959" cy="9525"/>
                </a:xfrm>
                <a:custGeom>
                  <a:avLst/>
                  <a:gdLst>
                    <a:gd name="connsiteX0" fmla="*/ 56960 w 56959"/>
                    <a:gd name="connsiteY0" fmla="*/ 0 h 9525"/>
                    <a:gd name="connsiteX1" fmla="*/ 0 w 5695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6959" h="9525">
                      <a:moveTo>
                        <a:pt x="5696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32" name="Forme libre : forme 2369">
                  <a:extLst>
                    <a:ext uri="{FF2B5EF4-FFF2-40B4-BE49-F238E27FC236}">
                      <a16:creationId xmlns:a16="http://schemas.microsoft.com/office/drawing/2014/main" id="{588BFB95-CBFD-4C84-A5AE-663F2B43C597}"/>
                    </a:ext>
                  </a:extLst>
                </p:cNvPr>
                <p:cNvSpPr/>
                <p:nvPr/>
              </p:nvSpPr>
              <p:spPr>
                <a:xfrm>
                  <a:off x="11133956" y="6344636"/>
                  <a:ext cx="41514" cy="127920"/>
                </a:xfrm>
                <a:custGeom>
                  <a:avLst/>
                  <a:gdLst>
                    <a:gd name="connsiteX0" fmla="*/ 0 w 41514"/>
                    <a:gd name="connsiteY0" fmla="*/ 286 h 127920"/>
                    <a:gd name="connsiteX1" fmla="*/ 40291 w 41514"/>
                    <a:gd name="connsiteY1" fmla="*/ 23146 h 127920"/>
                    <a:gd name="connsiteX2" fmla="*/ 22479 w 41514"/>
                    <a:gd name="connsiteY2" fmla="*/ 127921 h 127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1514" h="127920">
                      <a:moveTo>
                        <a:pt x="0" y="286"/>
                      </a:moveTo>
                      <a:cubicBezTo>
                        <a:pt x="0" y="286"/>
                        <a:pt x="40291" y="-4286"/>
                        <a:pt x="40291" y="23146"/>
                      </a:cubicBezTo>
                      <a:cubicBezTo>
                        <a:pt x="40291" y="50578"/>
                        <a:pt x="48483" y="123730"/>
                        <a:pt x="22479" y="127921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33" name="Forme libre : forme 2370">
                  <a:extLst>
                    <a:ext uri="{FF2B5EF4-FFF2-40B4-BE49-F238E27FC236}">
                      <a16:creationId xmlns:a16="http://schemas.microsoft.com/office/drawing/2014/main" id="{77034209-90B3-47A1-AD7D-C45787EBCAEA}"/>
                    </a:ext>
                  </a:extLst>
                </p:cNvPr>
                <p:cNvSpPr/>
                <p:nvPr/>
              </p:nvSpPr>
              <p:spPr>
                <a:xfrm>
                  <a:off x="5487060" y="59553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34" name="Forme libre : forme 2371">
                  <a:extLst>
                    <a:ext uri="{FF2B5EF4-FFF2-40B4-BE49-F238E27FC236}">
                      <a16:creationId xmlns:a16="http://schemas.microsoft.com/office/drawing/2014/main" id="{B88F0BDE-A91C-4D08-BFA4-7A079D6A3C41}"/>
                    </a:ext>
                  </a:extLst>
                </p:cNvPr>
                <p:cNvSpPr/>
                <p:nvPr/>
              </p:nvSpPr>
              <p:spPr>
                <a:xfrm>
                  <a:off x="11139956" y="6581618"/>
                  <a:ext cx="23336" cy="12668"/>
                </a:xfrm>
                <a:custGeom>
                  <a:avLst/>
                  <a:gdLst>
                    <a:gd name="connsiteX0" fmla="*/ 9430 w 23336"/>
                    <a:gd name="connsiteY0" fmla="*/ 190 h 12668"/>
                    <a:gd name="connsiteX1" fmla="*/ 9430 w 23336"/>
                    <a:gd name="connsiteY1" fmla="*/ 0 h 12668"/>
                    <a:gd name="connsiteX2" fmla="*/ 23336 w 23336"/>
                    <a:gd name="connsiteY2" fmla="*/ 12668 h 12668"/>
                    <a:gd name="connsiteX3" fmla="*/ 0 w 23336"/>
                    <a:gd name="connsiteY3" fmla="*/ 12668 h 12668"/>
                    <a:gd name="connsiteX4" fmla="*/ 0 w 23336"/>
                    <a:gd name="connsiteY4" fmla="*/ 476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336" h="12668">
                      <a:moveTo>
                        <a:pt x="9430" y="190"/>
                      </a:moveTo>
                      <a:lnTo>
                        <a:pt x="9430" y="0"/>
                      </a:lnTo>
                      <a:lnTo>
                        <a:pt x="23336" y="12668"/>
                      </a:lnTo>
                      <a:lnTo>
                        <a:pt x="0" y="12668"/>
                      </a:lnTo>
                      <a:lnTo>
                        <a:pt x="0" y="476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35" name="Forme libre : forme 2372">
                  <a:extLst>
                    <a:ext uri="{FF2B5EF4-FFF2-40B4-BE49-F238E27FC236}">
                      <a16:creationId xmlns:a16="http://schemas.microsoft.com/office/drawing/2014/main" id="{085D8065-8304-4520-9C2F-19519A37A63B}"/>
                    </a:ext>
                  </a:extLst>
                </p:cNvPr>
                <p:cNvSpPr/>
                <p:nvPr/>
              </p:nvSpPr>
              <p:spPr>
                <a:xfrm>
                  <a:off x="11077758" y="6582380"/>
                  <a:ext cx="21907" cy="10953"/>
                </a:xfrm>
                <a:custGeom>
                  <a:avLst/>
                  <a:gdLst>
                    <a:gd name="connsiteX0" fmla="*/ 21907 w 21907"/>
                    <a:gd name="connsiteY0" fmla="*/ 95 h 10953"/>
                    <a:gd name="connsiteX1" fmla="*/ 21907 w 21907"/>
                    <a:gd name="connsiteY1" fmla="*/ 10954 h 10953"/>
                    <a:gd name="connsiteX2" fmla="*/ 0 w 21907"/>
                    <a:gd name="connsiteY2" fmla="*/ 10954 h 10953"/>
                    <a:gd name="connsiteX3" fmla="*/ 11906 w 21907"/>
                    <a:gd name="connsiteY3" fmla="*/ 0 h 10953"/>
                    <a:gd name="connsiteX4" fmla="*/ 11906 w 21907"/>
                    <a:gd name="connsiteY4" fmla="*/ 95 h 1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907" h="10953">
                      <a:moveTo>
                        <a:pt x="21907" y="95"/>
                      </a:moveTo>
                      <a:lnTo>
                        <a:pt x="21907" y="10954"/>
                      </a:lnTo>
                      <a:lnTo>
                        <a:pt x="0" y="10954"/>
                      </a:lnTo>
                      <a:lnTo>
                        <a:pt x="11906" y="0"/>
                      </a:lnTo>
                      <a:lnTo>
                        <a:pt x="11906" y="95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36" name="Forme libre : forme 2373">
                  <a:extLst>
                    <a:ext uri="{FF2B5EF4-FFF2-40B4-BE49-F238E27FC236}">
                      <a16:creationId xmlns:a16="http://schemas.microsoft.com/office/drawing/2014/main" id="{FE32970F-A98E-4A57-803E-2957E2F411FD}"/>
                    </a:ext>
                  </a:extLst>
                </p:cNvPr>
                <p:cNvSpPr/>
                <p:nvPr/>
              </p:nvSpPr>
              <p:spPr>
                <a:xfrm>
                  <a:off x="11062995" y="6343303"/>
                  <a:ext cx="57054" cy="97059"/>
                </a:xfrm>
                <a:custGeom>
                  <a:avLst/>
                  <a:gdLst>
                    <a:gd name="connsiteX0" fmla="*/ 0 w 57054"/>
                    <a:gd name="connsiteY0" fmla="*/ 21336 h 97059"/>
                    <a:gd name="connsiteX1" fmla="*/ 37433 w 57054"/>
                    <a:gd name="connsiteY1" fmla="*/ 0 h 97059"/>
                    <a:gd name="connsiteX2" fmla="*/ 57055 w 57054"/>
                    <a:gd name="connsiteY2" fmla="*/ 54388 h 97059"/>
                    <a:gd name="connsiteX3" fmla="*/ 57055 w 57054"/>
                    <a:gd name="connsiteY3" fmla="*/ 97060 h 97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54" h="97059">
                      <a:moveTo>
                        <a:pt x="0" y="21336"/>
                      </a:moveTo>
                      <a:cubicBezTo>
                        <a:pt x="5429" y="-190"/>
                        <a:pt x="37433" y="0"/>
                        <a:pt x="37433" y="0"/>
                      </a:cubicBezTo>
                      <a:lnTo>
                        <a:pt x="57055" y="54388"/>
                      </a:lnTo>
                      <a:lnTo>
                        <a:pt x="57055" y="9706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37" name="Forme libre : forme 2374">
                  <a:extLst>
                    <a:ext uri="{FF2B5EF4-FFF2-40B4-BE49-F238E27FC236}">
                      <a16:creationId xmlns:a16="http://schemas.microsoft.com/office/drawing/2014/main" id="{61625036-AC8A-4602-AB96-4F81CC4A318E}"/>
                    </a:ext>
                  </a:extLst>
                </p:cNvPr>
                <p:cNvSpPr/>
                <p:nvPr/>
              </p:nvSpPr>
              <p:spPr>
                <a:xfrm>
                  <a:off x="11036991" y="6370063"/>
                  <a:ext cx="34572" cy="103922"/>
                </a:xfrm>
                <a:custGeom>
                  <a:avLst/>
                  <a:gdLst>
                    <a:gd name="connsiteX0" fmla="*/ 0 w 34572"/>
                    <a:gd name="connsiteY0" fmla="*/ 5 h 103922"/>
                    <a:gd name="connsiteX1" fmla="*/ 33814 w 34572"/>
                    <a:gd name="connsiteY1" fmla="*/ 24293 h 103922"/>
                    <a:gd name="connsiteX2" fmla="*/ 20574 w 34572"/>
                    <a:gd name="connsiteY2" fmla="*/ 103922 h 103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572" h="103922">
                      <a:moveTo>
                        <a:pt x="0" y="5"/>
                      </a:moveTo>
                      <a:cubicBezTo>
                        <a:pt x="0" y="5"/>
                        <a:pt x="33814" y="-948"/>
                        <a:pt x="33814" y="24293"/>
                      </a:cubicBezTo>
                      <a:cubicBezTo>
                        <a:pt x="33814" y="49535"/>
                        <a:pt x="39338" y="93350"/>
                        <a:pt x="20574" y="103922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38" name="Forme libre : forme 2375">
                  <a:extLst>
                    <a:ext uri="{FF2B5EF4-FFF2-40B4-BE49-F238E27FC236}">
                      <a16:creationId xmlns:a16="http://schemas.microsoft.com/office/drawing/2014/main" id="{DE77D982-D0B5-4D9E-9C65-8DAAC4A49409}"/>
                    </a:ext>
                  </a:extLst>
                </p:cNvPr>
                <p:cNvSpPr/>
                <p:nvPr/>
              </p:nvSpPr>
              <p:spPr>
                <a:xfrm>
                  <a:off x="5487060" y="59553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39" name="Forme libre : forme 2376">
                  <a:extLst>
                    <a:ext uri="{FF2B5EF4-FFF2-40B4-BE49-F238E27FC236}">
                      <a16:creationId xmlns:a16="http://schemas.microsoft.com/office/drawing/2014/main" id="{0533206E-5A10-4616-9A1E-E2215D0BFAB8}"/>
                    </a:ext>
                  </a:extLst>
                </p:cNvPr>
                <p:cNvSpPr/>
                <p:nvPr/>
              </p:nvSpPr>
              <p:spPr>
                <a:xfrm>
                  <a:off x="10984655" y="6387880"/>
                  <a:ext cx="77108" cy="55816"/>
                </a:xfrm>
                <a:custGeom>
                  <a:avLst/>
                  <a:gdLst>
                    <a:gd name="connsiteX0" fmla="*/ 62433 w 77108"/>
                    <a:gd name="connsiteY0" fmla="*/ 476 h 55816"/>
                    <a:gd name="connsiteX1" fmla="*/ 77101 w 77108"/>
                    <a:gd name="connsiteY1" fmla="*/ 24289 h 55816"/>
                    <a:gd name="connsiteX2" fmla="*/ 68433 w 77108"/>
                    <a:gd name="connsiteY2" fmla="*/ 55817 h 55816"/>
                    <a:gd name="connsiteX3" fmla="*/ 8045 w 77108"/>
                    <a:gd name="connsiteY3" fmla="*/ 55817 h 55816"/>
                    <a:gd name="connsiteX4" fmla="*/ 11283 w 77108"/>
                    <a:gd name="connsiteY4" fmla="*/ 0 h 55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108" h="55816">
                      <a:moveTo>
                        <a:pt x="62433" y="476"/>
                      </a:moveTo>
                      <a:cubicBezTo>
                        <a:pt x="62433" y="476"/>
                        <a:pt x="77482" y="3715"/>
                        <a:pt x="77101" y="24289"/>
                      </a:cubicBezTo>
                      <a:cubicBezTo>
                        <a:pt x="76625" y="44863"/>
                        <a:pt x="68433" y="55817"/>
                        <a:pt x="68433" y="55817"/>
                      </a:cubicBezTo>
                      <a:lnTo>
                        <a:pt x="8045" y="55817"/>
                      </a:lnTo>
                      <a:cubicBezTo>
                        <a:pt x="8045" y="55817"/>
                        <a:pt x="-12053" y="19241"/>
                        <a:pt x="11283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40" name="Forme libre : forme 2377">
                  <a:extLst>
                    <a:ext uri="{FF2B5EF4-FFF2-40B4-BE49-F238E27FC236}">
                      <a16:creationId xmlns:a16="http://schemas.microsoft.com/office/drawing/2014/main" id="{1E96DD3A-BF63-4DFA-B6D2-1F81171BF173}"/>
                    </a:ext>
                  </a:extLst>
                </p:cNvPr>
                <p:cNvSpPr/>
                <p:nvPr/>
              </p:nvSpPr>
              <p:spPr>
                <a:xfrm>
                  <a:off x="5487060" y="59553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41" name="Forme libre : forme 2378">
                  <a:extLst>
                    <a:ext uri="{FF2B5EF4-FFF2-40B4-BE49-F238E27FC236}">
                      <a16:creationId xmlns:a16="http://schemas.microsoft.com/office/drawing/2014/main" id="{74C6F6BE-44B6-44CE-90F5-5AF43585F02F}"/>
                    </a:ext>
                  </a:extLst>
                </p:cNvPr>
                <p:cNvSpPr/>
                <p:nvPr/>
              </p:nvSpPr>
              <p:spPr>
                <a:xfrm>
                  <a:off x="11014608" y="6425885"/>
                  <a:ext cx="20097" cy="9525"/>
                </a:xfrm>
                <a:custGeom>
                  <a:avLst/>
                  <a:gdLst>
                    <a:gd name="connsiteX0" fmla="*/ 20098 w 20097"/>
                    <a:gd name="connsiteY0" fmla="*/ 0 h 9525"/>
                    <a:gd name="connsiteX1" fmla="*/ 0 w 20097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97" h="9525">
                      <a:moveTo>
                        <a:pt x="20098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42" name="Forme libre : forme 2379">
                  <a:extLst>
                    <a:ext uri="{FF2B5EF4-FFF2-40B4-BE49-F238E27FC236}">
                      <a16:creationId xmlns:a16="http://schemas.microsoft.com/office/drawing/2014/main" id="{0CBDF5D5-AB44-4C2B-BC27-3B9D47558AAF}"/>
                    </a:ext>
                  </a:extLst>
                </p:cNvPr>
                <p:cNvSpPr/>
                <p:nvPr/>
              </p:nvSpPr>
              <p:spPr>
                <a:xfrm>
                  <a:off x="10970221" y="6443791"/>
                  <a:ext cx="88730" cy="151161"/>
                </a:xfrm>
                <a:custGeom>
                  <a:avLst/>
                  <a:gdLst>
                    <a:gd name="connsiteX0" fmla="*/ 82772 w 88730"/>
                    <a:gd name="connsiteY0" fmla="*/ 0 h 151161"/>
                    <a:gd name="connsiteX1" fmla="*/ 80582 w 88730"/>
                    <a:gd name="connsiteY1" fmla="*/ 141542 h 151161"/>
                    <a:gd name="connsiteX2" fmla="*/ 86963 w 88730"/>
                    <a:gd name="connsiteY2" fmla="*/ 151162 h 151161"/>
                    <a:gd name="connsiteX3" fmla="*/ 68199 w 88730"/>
                    <a:gd name="connsiteY3" fmla="*/ 151162 h 151161"/>
                    <a:gd name="connsiteX4" fmla="*/ 56865 w 88730"/>
                    <a:gd name="connsiteY4" fmla="*/ 38481 h 151161"/>
                    <a:gd name="connsiteX5" fmla="*/ 49530 w 88730"/>
                    <a:gd name="connsiteY5" fmla="*/ 38481 h 151161"/>
                    <a:gd name="connsiteX6" fmla="*/ 22860 w 88730"/>
                    <a:gd name="connsiteY6" fmla="*/ 150209 h 151161"/>
                    <a:gd name="connsiteX7" fmla="*/ 0 w 88730"/>
                    <a:gd name="connsiteY7" fmla="*/ 150209 h 151161"/>
                    <a:gd name="connsiteX8" fmla="*/ 15526 w 88730"/>
                    <a:gd name="connsiteY8" fmla="*/ 138779 h 151161"/>
                    <a:gd name="connsiteX9" fmla="*/ 22289 w 88730"/>
                    <a:gd name="connsiteY9" fmla="*/ 0 h 151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8730" h="151161">
                      <a:moveTo>
                        <a:pt x="82772" y="0"/>
                      </a:moveTo>
                      <a:cubicBezTo>
                        <a:pt x="82772" y="0"/>
                        <a:pt x="97536" y="63246"/>
                        <a:pt x="80582" y="141542"/>
                      </a:cubicBezTo>
                      <a:lnTo>
                        <a:pt x="86963" y="151162"/>
                      </a:lnTo>
                      <a:lnTo>
                        <a:pt x="68199" y="151162"/>
                      </a:lnTo>
                      <a:lnTo>
                        <a:pt x="56865" y="38481"/>
                      </a:lnTo>
                      <a:lnTo>
                        <a:pt x="49530" y="38481"/>
                      </a:lnTo>
                      <a:lnTo>
                        <a:pt x="22860" y="150209"/>
                      </a:lnTo>
                      <a:lnTo>
                        <a:pt x="0" y="150209"/>
                      </a:lnTo>
                      <a:lnTo>
                        <a:pt x="15526" y="138779"/>
                      </a:lnTo>
                      <a:cubicBezTo>
                        <a:pt x="15526" y="138779"/>
                        <a:pt x="9906" y="38862"/>
                        <a:pt x="22289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43" name="Forme libre : forme 2380">
                  <a:extLst>
                    <a:ext uri="{FF2B5EF4-FFF2-40B4-BE49-F238E27FC236}">
                      <a16:creationId xmlns:a16="http://schemas.microsoft.com/office/drawing/2014/main" id="{29866D07-2C8E-4FDE-89CC-EA0A74953A93}"/>
                    </a:ext>
                  </a:extLst>
                </p:cNvPr>
                <p:cNvSpPr/>
                <p:nvPr/>
              </p:nvSpPr>
              <p:spPr>
                <a:xfrm>
                  <a:off x="10971017" y="6351399"/>
                  <a:ext cx="41401" cy="120300"/>
                </a:xfrm>
                <a:custGeom>
                  <a:avLst/>
                  <a:gdLst>
                    <a:gd name="connsiteX0" fmla="*/ 40829 w 41401"/>
                    <a:gd name="connsiteY0" fmla="*/ 0 h 120300"/>
                    <a:gd name="connsiteX1" fmla="*/ 31209 w 41401"/>
                    <a:gd name="connsiteY1" fmla="*/ 17812 h 120300"/>
                    <a:gd name="connsiteX2" fmla="*/ 62 w 41401"/>
                    <a:gd name="connsiteY2" fmla="*/ 43910 h 120300"/>
                    <a:gd name="connsiteX3" fmla="*/ 14254 w 41401"/>
                    <a:gd name="connsiteY3" fmla="*/ 120301 h 120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1401" h="120300">
                      <a:moveTo>
                        <a:pt x="40829" y="0"/>
                      </a:moveTo>
                      <a:cubicBezTo>
                        <a:pt x="40829" y="0"/>
                        <a:pt x="44925" y="17335"/>
                        <a:pt x="31209" y="17812"/>
                      </a:cubicBezTo>
                      <a:cubicBezTo>
                        <a:pt x="17492" y="18288"/>
                        <a:pt x="62" y="21050"/>
                        <a:pt x="62" y="43910"/>
                      </a:cubicBezTo>
                      <a:cubicBezTo>
                        <a:pt x="62" y="66770"/>
                        <a:pt x="-1748" y="115729"/>
                        <a:pt x="14254" y="120301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79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11227110" y="6321872"/>
                <a:ext cx="21907" cy="20097"/>
                <a:chOff x="11227110" y="6321872"/>
                <a:chExt cx="21907" cy="20097"/>
              </a:xfrm>
              <a:grpFill/>
            </p:grpSpPr>
            <p:sp>
              <p:nvSpPr>
                <p:cNvPr id="625" name="Forme libre : forme 2382">
                  <a:extLst>
                    <a:ext uri="{FF2B5EF4-FFF2-40B4-BE49-F238E27FC236}">
                      <a16:creationId xmlns:a16="http://schemas.microsoft.com/office/drawing/2014/main" id="{3692FB13-711F-4603-9EEC-E7516173CA5E}"/>
                    </a:ext>
                  </a:extLst>
                </p:cNvPr>
                <p:cNvSpPr/>
                <p:nvPr/>
              </p:nvSpPr>
              <p:spPr>
                <a:xfrm>
                  <a:off x="11227110" y="6321872"/>
                  <a:ext cx="9525" cy="3429"/>
                </a:xfrm>
                <a:custGeom>
                  <a:avLst/>
                  <a:gdLst>
                    <a:gd name="connsiteX0" fmla="*/ 0 w 9525"/>
                    <a:gd name="connsiteY0" fmla="*/ 0 h 3429"/>
                    <a:gd name="connsiteX1" fmla="*/ 0 w 9525"/>
                    <a:gd name="connsiteY1" fmla="*/ 3429 h 3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3429">
                      <a:moveTo>
                        <a:pt x="0" y="0"/>
                      </a:moveTo>
                      <a:lnTo>
                        <a:pt x="0" y="3429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26" name="Forme libre : forme 2383">
                  <a:extLst>
                    <a:ext uri="{FF2B5EF4-FFF2-40B4-BE49-F238E27FC236}">
                      <a16:creationId xmlns:a16="http://schemas.microsoft.com/office/drawing/2014/main" id="{A87A19DF-F8B2-451F-9734-DB3525EA57F5}"/>
                    </a:ext>
                  </a:extLst>
                </p:cNvPr>
                <p:cNvSpPr/>
                <p:nvPr/>
              </p:nvSpPr>
              <p:spPr>
                <a:xfrm>
                  <a:off x="11249018" y="6322253"/>
                  <a:ext cx="9525" cy="3333"/>
                </a:xfrm>
                <a:custGeom>
                  <a:avLst/>
                  <a:gdLst>
                    <a:gd name="connsiteX0" fmla="*/ 0 w 9525"/>
                    <a:gd name="connsiteY0" fmla="*/ 0 h 3333"/>
                    <a:gd name="connsiteX1" fmla="*/ 0 w 9525"/>
                    <a:gd name="connsiteY1" fmla="*/ 3334 h 3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3333">
                      <a:moveTo>
                        <a:pt x="0" y="0"/>
                      </a:moveTo>
                      <a:lnTo>
                        <a:pt x="0" y="3334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27" name="Forme libre : forme 2384">
                  <a:extLst>
                    <a:ext uri="{FF2B5EF4-FFF2-40B4-BE49-F238E27FC236}">
                      <a16:creationId xmlns:a16="http://schemas.microsoft.com/office/drawing/2014/main" id="{234855C4-A1FE-4FE9-8686-7A442EC1F5A7}"/>
                    </a:ext>
                  </a:extLst>
                </p:cNvPr>
                <p:cNvSpPr/>
                <p:nvPr/>
              </p:nvSpPr>
              <p:spPr>
                <a:xfrm>
                  <a:off x="11234159" y="6339397"/>
                  <a:ext cx="7810" cy="2571"/>
                </a:xfrm>
                <a:custGeom>
                  <a:avLst/>
                  <a:gdLst>
                    <a:gd name="connsiteX0" fmla="*/ 7811 w 7810"/>
                    <a:gd name="connsiteY0" fmla="*/ 0 h 2571"/>
                    <a:gd name="connsiteX1" fmla="*/ 3906 w 7810"/>
                    <a:gd name="connsiteY1" fmla="*/ 2572 h 2571"/>
                    <a:gd name="connsiteX2" fmla="*/ 0 w 7810"/>
                    <a:gd name="connsiteY2" fmla="*/ 95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810" h="2571">
                      <a:moveTo>
                        <a:pt x="7811" y="0"/>
                      </a:moveTo>
                      <a:cubicBezTo>
                        <a:pt x="7239" y="1524"/>
                        <a:pt x="5715" y="2572"/>
                        <a:pt x="3906" y="2572"/>
                      </a:cubicBezTo>
                      <a:cubicBezTo>
                        <a:pt x="2096" y="2572"/>
                        <a:pt x="571" y="1524"/>
                        <a:pt x="0" y="95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80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10893164" y="6303203"/>
                <a:ext cx="21907" cy="20097"/>
                <a:chOff x="10893164" y="6303203"/>
                <a:chExt cx="21907" cy="20097"/>
              </a:xfrm>
              <a:grpFill/>
            </p:grpSpPr>
            <p:sp>
              <p:nvSpPr>
                <p:cNvPr id="622" name="Forme libre : forme 2386">
                  <a:extLst>
                    <a:ext uri="{FF2B5EF4-FFF2-40B4-BE49-F238E27FC236}">
                      <a16:creationId xmlns:a16="http://schemas.microsoft.com/office/drawing/2014/main" id="{BD6A8E87-8ECF-4B10-BCC5-462BD8291FEA}"/>
                    </a:ext>
                  </a:extLst>
                </p:cNvPr>
                <p:cNvSpPr/>
                <p:nvPr/>
              </p:nvSpPr>
              <p:spPr>
                <a:xfrm>
                  <a:off x="10893164" y="6303203"/>
                  <a:ext cx="9525" cy="3428"/>
                </a:xfrm>
                <a:custGeom>
                  <a:avLst/>
                  <a:gdLst>
                    <a:gd name="connsiteX0" fmla="*/ 0 w 9525"/>
                    <a:gd name="connsiteY0" fmla="*/ 0 h 3428"/>
                    <a:gd name="connsiteX1" fmla="*/ 0 w 9525"/>
                    <a:gd name="connsiteY1" fmla="*/ 3429 h 3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3428">
                      <a:moveTo>
                        <a:pt x="0" y="0"/>
                      </a:moveTo>
                      <a:lnTo>
                        <a:pt x="0" y="3429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23" name="Forme libre : forme 2387">
                  <a:extLst>
                    <a:ext uri="{FF2B5EF4-FFF2-40B4-BE49-F238E27FC236}">
                      <a16:creationId xmlns:a16="http://schemas.microsoft.com/office/drawing/2014/main" id="{81C3F216-84B2-4001-A295-136D38D3209B}"/>
                    </a:ext>
                  </a:extLst>
                </p:cNvPr>
                <p:cNvSpPr/>
                <p:nvPr/>
              </p:nvSpPr>
              <p:spPr>
                <a:xfrm>
                  <a:off x="10915071" y="6303584"/>
                  <a:ext cx="9525" cy="3428"/>
                </a:xfrm>
                <a:custGeom>
                  <a:avLst/>
                  <a:gdLst>
                    <a:gd name="connsiteX0" fmla="*/ 0 w 9525"/>
                    <a:gd name="connsiteY0" fmla="*/ 0 h 3428"/>
                    <a:gd name="connsiteX1" fmla="*/ 0 w 9525"/>
                    <a:gd name="connsiteY1" fmla="*/ 3429 h 3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3428">
                      <a:moveTo>
                        <a:pt x="0" y="0"/>
                      </a:moveTo>
                      <a:lnTo>
                        <a:pt x="0" y="3429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24" name="Forme libre : forme 2388">
                  <a:extLst>
                    <a:ext uri="{FF2B5EF4-FFF2-40B4-BE49-F238E27FC236}">
                      <a16:creationId xmlns:a16="http://schemas.microsoft.com/office/drawing/2014/main" id="{733059CB-9D4C-4C7A-AD85-D7DF5AA48E86}"/>
                    </a:ext>
                  </a:extLst>
                </p:cNvPr>
                <p:cNvSpPr/>
                <p:nvPr/>
              </p:nvSpPr>
              <p:spPr>
                <a:xfrm>
                  <a:off x="10900212" y="6320729"/>
                  <a:ext cx="7810" cy="2571"/>
                </a:xfrm>
                <a:custGeom>
                  <a:avLst/>
                  <a:gdLst>
                    <a:gd name="connsiteX0" fmla="*/ 7811 w 7810"/>
                    <a:gd name="connsiteY0" fmla="*/ 0 h 2571"/>
                    <a:gd name="connsiteX1" fmla="*/ 3905 w 7810"/>
                    <a:gd name="connsiteY1" fmla="*/ 2572 h 2571"/>
                    <a:gd name="connsiteX2" fmla="*/ 0 w 7810"/>
                    <a:gd name="connsiteY2" fmla="*/ 95 h 2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810" h="2571">
                      <a:moveTo>
                        <a:pt x="7811" y="0"/>
                      </a:moveTo>
                      <a:cubicBezTo>
                        <a:pt x="7239" y="1524"/>
                        <a:pt x="5715" y="2572"/>
                        <a:pt x="3905" y="2572"/>
                      </a:cubicBezTo>
                      <a:cubicBezTo>
                        <a:pt x="2096" y="2572"/>
                        <a:pt x="571" y="1524"/>
                        <a:pt x="0" y="95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81" name="Forme libre : forme 2389">
                <a:extLst>
                  <a:ext uri="{FF2B5EF4-FFF2-40B4-BE49-F238E27FC236}">
                    <a16:creationId xmlns:a16="http://schemas.microsoft.com/office/drawing/2014/main" id="{5AF09C60-72E8-4E72-A5AD-BC56C9B5E72D}"/>
                  </a:ext>
                </a:extLst>
              </p:cNvPr>
              <p:cNvSpPr/>
              <p:nvPr/>
            </p:nvSpPr>
            <p:spPr>
              <a:xfrm>
                <a:off x="11213394" y="6324538"/>
                <a:ext cx="51244" cy="28860"/>
              </a:xfrm>
              <a:custGeom>
                <a:avLst/>
                <a:gdLst>
                  <a:gd name="connsiteX0" fmla="*/ 51245 w 51244"/>
                  <a:gd name="connsiteY0" fmla="*/ 0 h 28860"/>
                  <a:gd name="connsiteX1" fmla="*/ 25622 w 51244"/>
                  <a:gd name="connsiteY1" fmla="*/ 28861 h 28860"/>
                  <a:gd name="connsiteX2" fmla="*/ 0 w 51244"/>
                  <a:gd name="connsiteY2" fmla="*/ 0 h 28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1244" h="28860">
                    <a:moveTo>
                      <a:pt x="51245" y="0"/>
                    </a:moveTo>
                    <a:cubicBezTo>
                      <a:pt x="51245" y="15907"/>
                      <a:pt x="39814" y="28861"/>
                      <a:pt x="25622" y="28861"/>
                    </a:cubicBezTo>
                    <a:cubicBezTo>
                      <a:pt x="11430" y="28861"/>
                      <a:pt x="0" y="15907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82" name="Forme libre : forme 2390">
                <a:extLst>
                  <a:ext uri="{FF2B5EF4-FFF2-40B4-BE49-F238E27FC236}">
                    <a16:creationId xmlns:a16="http://schemas.microsoft.com/office/drawing/2014/main" id="{00D7DE8C-1F38-4C13-8102-FAC09DBC48B8}"/>
                  </a:ext>
                </a:extLst>
              </p:cNvPr>
              <p:cNvSpPr/>
              <p:nvPr/>
            </p:nvSpPr>
            <p:spPr>
              <a:xfrm>
                <a:off x="11204441" y="6299012"/>
                <a:ext cx="64674" cy="25913"/>
              </a:xfrm>
              <a:custGeom>
                <a:avLst/>
                <a:gdLst>
                  <a:gd name="connsiteX0" fmla="*/ 0 w 64674"/>
                  <a:gd name="connsiteY0" fmla="*/ 24574 h 25913"/>
                  <a:gd name="connsiteX1" fmla="*/ 17240 w 64674"/>
                  <a:gd name="connsiteY1" fmla="*/ 15907 h 25913"/>
                  <a:gd name="connsiteX2" fmla="*/ 24289 w 64674"/>
                  <a:gd name="connsiteY2" fmla="*/ 0 h 25913"/>
                  <a:gd name="connsiteX3" fmla="*/ 35623 w 64674"/>
                  <a:gd name="connsiteY3" fmla="*/ 9811 h 25913"/>
                  <a:gd name="connsiteX4" fmla="*/ 64675 w 64674"/>
                  <a:gd name="connsiteY4" fmla="*/ 23146 h 25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674" h="25913">
                    <a:moveTo>
                      <a:pt x="0" y="24574"/>
                    </a:moveTo>
                    <a:cubicBezTo>
                      <a:pt x="0" y="24574"/>
                      <a:pt x="14383" y="27908"/>
                      <a:pt x="17240" y="15907"/>
                    </a:cubicBezTo>
                    <a:cubicBezTo>
                      <a:pt x="20098" y="3905"/>
                      <a:pt x="24289" y="0"/>
                      <a:pt x="24289" y="0"/>
                    </a:cubicBezTo>
                    <a:cubicBezTo>
                      <a:pt x="24289" y="0"/>
                      <a:pt x="34766" y="1524"/>
                      <a:pt x="35623" y="9811"/>
                    </a:cubicBezTo>
                    <a:cubicBezTo>
                      <a:pt x="36481" y="18097"/>
                      <a:pt x="49625" y="31813"/>
                      <a:pt x="64675" y="23146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83" name="Forme libre : forme 2391">
                <a:extLst>
                  <a:ext uri="{FF2B5EF4-FFF2-40B4-BE49-F238E27FC236}">
                    <a16:creationId xmlns:a16="http://schemas.microsoft.com/office/drawing/2014/main" id="{31408827-5AFA-4DF5-8709-AA455EFCA4B9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84" name="Forme libre : forme 2392">
                <a:extLst>
                  <a:ext uri="{FF2B5EF4-FFF2-40B4-BE49-F238E27FC236}">
                    <a16:creationId xmlns:a16="http://schemas.microsoft.com/office/drawing/2014/main" id="{8502D81D-402B-4081-8EB3-42166BF2E1DF}"/>
                  </a:ext>
                </a:extLst>
              </p:cNvPr>
              <p:cNvSpPr/>
              <p:nvPr/>
            </p:nvSpPr>
            <p:spPr>
              <a:xfrm>
                <a:off x="11203543" y="6273664"/>
                <a:ext cx="67259" cy="46969"/>
              </a:xfrm>
              <a:custGeom>
                <a:avLst/>
                <a:gdLst>
                  <a:gd name="connsiteX0" fmla="*/ 40 w 67259"/>
                  <a:gd name="connsiteY0" fmla="*/ 37730 h 46969"/>
                  <a:gd name="connsiteX1" fmla="*/ 21091 w 67259"/>
                  <a:gd name="connsiteY1" fmla="*/ 7536 h 46969"/>
                  <a:gd name="connsiteX2" fmla="*/ 51475 w 67259"/>
                  <a:gd name="connsiteY2" fmla="*/ 2297 h 46969"/>
                  <a:gd name="connsiteX3" fmla="*/ 67192 w 67259"/>
                  <a:gd name="connsiteY3" fmla="*/ 28110 h 46969"/>
                  <a:gd name="connsiteX4" fmla="*/ 67192 w 67259"/>
                  <a:gd name="connsiteY4" fmla="*/ 46969 h 46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259" h="46969">
                    <a:moveTo>
                      <a:pt x="40" y="37730"/>
                    </a:moveTo>
                    <a:cubicBezTo>
                      <a:pt x="-817" y="16108"/>
                      <a:pt x="12232" y="7345"/>
                      <a:pt x="21091" y="7536"/>
                    </a:cubicBezTo>
                    <a:cubicBezTo>
                      <a:pt x="21091" y="7536"/>
                      <a:pt x="33759" y="-5037"/>
                      <a:pt x="51475" y="2297"/>
                    </a:cubicBezTo>
                    <a:cubicBezTo>
                      <a:pt x="69192" y="9631"/>
                      <a:pt x="67192" y="28110"/>
                      <a:pt x="67192" y="28110"/>
                    </a:cubicBezTo>
                    <a:lnTo>
                      <a:pt x="67192" y="4696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85" name="Forme libre : forme 2393">
                <a:extLst>
                  <a:ext uri="{FF2B5EF4-FFF2-40B4-BE49-F238E27FC236}">
                    <a16:creationId xmlns:a16="http://schemas.microsoft.com/office/drawing/2014/main" id="{3387360D-E264-4EC0-ACB4-0788DE58DDD6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86" name="Forme libre : forme 2394">
                <a:extLst>
                  <a:ext uri="{FF2B5EF4-FFF2-40B4-BE49-F238E27FC236}">
                    <a16:creationId xmlns:a16="http://schemas.microsoft.com/office/drawing/2014/main" id="{7BD01ACE-5842-4659-8A55-4BD67DB85975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87" name="Forme libre : forme 2395">
                <a:extLst>
                  <a:ext uri="{FF2B5EF4-FFF2-40B4-BE49-F238E27FC236}">
                    <a16:creationId xmlns:a16="http://schemas.microsoft.com/office/drawing/2014/main" id="{A8B53BAE-4883-4B25-A1F2-2B7F8E44ED4E}"/>
                  </a:ext>
                </a:extLst>
              </p:cNvPr>
              <p:cNvSpPr/>
              <p:nvPr/>
            </p:nvSpPr>
            <p:spPr>
              <a:xfrm>
                <a:off x="11253399" y="6370063"/>
                <a:ext cx="34099" cy="50582"/>
              </a:xfrm>
              <a:custGeom>
                <a:avLst/>
                <a:gdLst>
                  <a:gd name="connsiteX0" fmla="*/ 0 w 34099"/>
                  <a:gd name="connsiteY0" fmla="*/ 5 h 50582"/>
                  <a:gd name="connsiteX1" fmla="*/ 33814 w 34099"/>
                  <a:gd name="connsiteY1" fmla="*/ 24293 h 50582"/>
                  <a:gd name="connsiteX2" fmla="*/ 34099 w 34099"/>
                  <a:gd name="connsiteY2" fmla="*/ 50582 h 50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099" h="50582">
                    <a:moveTo>
                      <a:pt x="0" y="5"/>
                    </a:moveTo>
                    <a:cubicBezTo>
                      <a:pt x="0" y="5"/>
                      <a:pt x="33814" y="-948"/>
                      <a:pt x="33814" y="24293"/>
                    </a:cubicBezTo>
                    <a:cubicBezTo>
                      <a:pt x="33814" y="32294"/>
                      <a:pt x="33909" y="40486"/>
                      <a:pt x="34099" y="50582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88" name="Forme libre : forme 2396">
                <a:extLst>
                  <a:ext uri="{FF2B5EF4-FFF2-40B4-BE49-F238E27FC236}">
                    <a16:creationId xmlns:a16="http://schemas.microsoft.com/office/drawing/2014/main" id="{0D4A2B89-AB62-4342-80AB-F6386790524B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89" name="Forme libre : forme 2397">
                <a:extLst>
                  <a:ext uri="{FF2B5EF4-FFF2-40B4-BE49-F238E27FC236}">
                    <a16:creationId xmlns:a16="http://schemas.microsoft.com/office/drawing/2014/main" id="{7DFEC15D-D297-4E84-9FC5-84E5F505C110}"/>
                  </a:ext>
                </a:extLst>
              </p:cNvPr>
              <p:cNvSpPr/>
              <p:nvPr/>
            </p:nvSpPr>
            <p:spPr>
              <a:xfrm>
                <a:off x="11200968" y="6387975"/>
                <a:ext cx="11283" cy="39909"/>
              </a:xfrm>
              <a:custGeom>
                <a:avLst/>
                <a:gdLst>
                  <a:gd name="connsiteX0" fmla="*/ 8045 w 11283"/>
                  <a:gd name="connsiteY0" fmla="*/ 39910 h 39909"/>
                  <a:gd name="connsiteX1" fmla="*/ 11284 w 11283"/>
                  <a:gd name="connsiteY1" fmla="*/ 0 h 3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83" h="39909">
                    <a:moveTo>
                      <a:pt x="8045" y="39910"/>
                    </a:moveTo>
                    <a:cubicBezTo>
                      <a:pt x="8045" y="39910"/>
                      <a:pt x="-12053" y="19145"/>
                      <a:pt x="11284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90" name="Forme libre : forme 2398">
                <a:extLst>
                  <a:ext uri="{FF2B5EF4-FFF2-40B4-BE49-F238E27FC236}">
                    <a16:creationId xmlns:a16="http://schemas.microsoft.com/office/drawing/2014/main" id="{681D9938-AB9C-404D-8E08-C7A4CDB4A01A}"/>
                  </a:ext>
                </a:extLst>
              </p:cNvPr>
              <p:cNvSpPr/>
              <p:nvPr/>
            </p:nvSpPr>
            <p:spPr>
              <a:xfrm>
                <a:off x="11267496" y="6387022"/>
                <a:ext cx="9412" cy="40862"/>
              </a:xfrm>
              <a:custGeom>
                <a:avLst/>
                <a:gdLst>
                  <a:gd name="connsiteX0" fmla="*/ 0 w 9412"/>
                  <a:gd name="connsiteY0" fmla="*/ 0 h 40862"/>
                  <a:gd name="connsiteX1" fmla="*/ 1905 w 9412"/>
                  <a:gd name="connsiteY1" fmla="*/ 40862 h 40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12" h="40862">
                    <a:moveTo>
                      <a:pt x="0" y="0"/>
                    </a:moveTo>
                    <a:cubicBezTo>
                      <a:pt x="20002" y="22479"/>
                      <a:pt x="1905" y="40862"/>
                      <a:pt x="1905" y="40862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91" name="Forme libre : forme 2399">
                <a:extLst>
                  <a:ext uri="{FF2B5EF4-FFF2-40B4-BE49-F238E27FC236}">
                    <a16:creationId xmlns:a16="http://schemas.microsoft.com/office/drawing/2014/main" id="{C6ADAE9D-7E26-4AAC-93CF-6C8B866E9B09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92" name="Forme libre : forme 2400">
                <a:extLst>
                  <a:ext uri="{FF2B5EF4-FFF2-40B4-BE49-F238E27FC236}">
                    <a16:creationId xmlns:a16="http://schemas.microsoft.com/office/drawing/2014/main" id="{30AFDB6C-0ABD-4517-84D6-D3276281840A}"/>
                  </a:ext>
                </a:extLst>
              </p:cNvPr>
              <p:cNvSpPr/>
              <p:nvPr/>
            </p:nvSpPr>
            <p:spPr>
              <a:xfrm>
                <a:off x="11186629" y="6427885"/>
                <a:ext cx="88729" cy="166973"/>
              </a:xfrm>
              <a:custGeom>
                <a:avLst/>
                <a:gdLst>
                  <a:gd name="connsiteX0" fmla="*/ 82772 w 88729"/>
                  <a:gd name="connsiteY0" fmla="*/ 0 h 166973"/>
                  <a:gd name="connsiteX1" fmla="*/ 80582 w 88729"/>
                  <a:gd name="connsiteY1" fmla="*/ 157353 h 166973"/>
                  <a:gd name="connsiteX2" fmla="*/ 86963 w 88729"/>
                  <a:gd name="connsiteY2" fmla="*/ 166973 h 166973"/>
                  <a:gd name="connsiteX3" fmla="*/ 68199 w 88729"/>
                  <a:gd name="connsiteY3" fmla="*/ 166973 h 166973"/>
                  <a:gd name="connsiteX4" fmla="*/ 56864 w 88729"/>
                  <a:gd name="connsiteY4" fmla="*/ 54293 h 166973"/>
                  <a:gd name="connsiteX5" fmla="*/ 49530 w 88729"/>
                  <a:gd name="connsiteY5" fmla="*/ 54293 h 166973"/>
                  <a:gd name="connsiteX6" fmla="*/ 22860 w 88729"/>
                  <a:gd name="connsiteY6" fmla="*/ 166021 h 166973"/>
                  <a:gd name="connsiteX7" fmla="*/ 0 w 88729"/>
                  <a:gd name="connsiteY7" fmla="*/ 166021 h 166973"/>
                  <a:gd name="connsiteX8" fmla="*/ 15526 w 88729"/>
                  <a:gd name="connsiteY8" fmla="*/ 154591 h 166973"/>
                  <a:gd name="connsiteX9" fmla="*/ 22288 w 88729"/>
                  <a:gd name="connsiteY9" fmla="*/ 0 h 166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8729" h="166973">
                    <a:moveTo>
                      <a:pt x="82772" y="0"/>
                    </a:moveTo>
                    <a:cubicBezTo>
                      <a:pt x="82772" y="0"/>
                      <a:pt x="97536" y="79153"/>
                      <a:pt x="80582" y="157353"/>
                    </a:cubicBezTo>
                    <a:lnTo>
                      <a:pt x="86963" y="166973"/>
                    </a:lnTo>
                    <a:lnTo>
                      <a:pt x="68199" y="166973"/>
                    </a:lnTo>
                    <a:lnTo>
                      <a:pt x="56864" y="54293"/>
                    </a:lnTo>
                    <a:lnTo>
                      <a:pt x="49530" y="54293"/>
                    </a:lnTo>
                    <a:lnTo>
                      <a:pt x="22860" y="166021"/>
                    </a:lnTo>
                    <a:lnTo>
                      <a:pt x="0" y="166021"/>
                    </a:lnTo>
                    <a:lnTo>
                      <a:pt x="15526" y="154591"/>
                    </a:lnTo>
                    <a:cubicBezTo>
                      <a:pt x="15526" y="154591"/>
                      <a:pt x="9906" y="38862"/>
                      <a:pt x="22288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93" name="Forme libre : forme 2401">
                <a:extLst>
                  <a:ext uri="{FF2B5EF4-FFF2-40B4-BE49-F238E27FC236}">
                    <a16:creationId xmlns:a16="http://schemas.microsoft.com/office/drawing/2014/main" id="{F5D1574B-D579-45EA-97A8-784063632C43}"/>
                  </a:ext>
                </a:extLst>
              </p:cNvPr>
              <p:cNvSpPr/>
              <p:nvPr/>
            </p:nvSpPr>
            <p:spPr>
              <a:xfrm>
                <a:off x="11187424" y="6351399"/>
                <a:ext cx="41401" cy="120300"/>
              </a:xfrm>
              <a:custGeom>
                <a:avLst/>
                <a:gdLst>
                  <a:gd name="connsiteX0" fmla="*/ 40829 w 41401"/>
                  <a:gd name="connsiteY0" fmla="*/ 0 h 120300"/>
                  <a:gd name="connsiteX1" fmla="*/ 31208 w 41401"/>
                  <a:gd name="connsiteY1" fmla="*/ 17812 h 120300"/>
                  <a:gd name="connsiteX2" fmla="*/ 62 w 41401"/>
                  <a:gd name="connsiteY2" fmla="*/ 43910 h 120300"/>
                  <a:gd name="connsiteX3" fmla="*/ 14254 w 41401"/>
                  <a:gd name="connsiteY3" fmla="*/ 120301 h 12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401" h="120300">
                    <a:moveTo>
                      <a:pt x="40829" y="0"/>
                    </a:moveTo>
                    <a:cubicBezTo>
                      <a:pt x="40829" y="0"/>
                      <a:pt x="44924" y="17335"/>
                      <a:pt x="31208" y="17812"/>
                    </a:cubicBezTo>
                    <a:cubicBezTo>
                      <a:pt x="17492" y="18288"/>
                      <a:pt x="62" y="21050"/>
                      <a:pt x="62" y="43910"/>
                    </a:cubicBezTo>
                    <a:cubicBezTo>
                      <a:pt x="62" y="66770"/>
                      <a:pt x="-1748" y="115729"/>
                      <a:pt x="14254" y="120301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94" name="Forme libre : forme 2402">
                <a:extLst>
                  <a:ext uri="{FF2B5EF4-FFF2-40B4-BE49-F238E27FC236}">
                    <a16:creationId xmlns:a16="http://schemas.microsoft.com/office/drawing/2014/main" id="{91A3D264-345D-4F85-9C4B-81776EDA0F0C}"/>
                  </a:ext>
                </a:extLst>
              </p:cNvPr>
              <p:cNvSpPr/>
              <p:nvPr/>
            </p:nvSpPr>
            <p:spPr>
              <a:xfrm>
                <a:off x="11273878" y="6421884"/>
                <a:ext cx="25622" cy="53244"/>
              </a:xfrm>
              <a:custGeom>
                <a:avLst/>
                <a:gdLst>
                  <a:gd name="connsiteX0" fmla="*/ 0 w 25622"/>
                  <a:gd name="connsiteY0" fmla="*/ 53245 h 53244"/>
                  <a:gd name="connsiteX1" fmla="*/ 14954 w 25622"/>
                  <a:gd name="connsiteY1" fmla="*/ 53245 h 53244"/>
                  <a:gd name="connsiteX2" fmla="*/ 25622 w 25622"/>
                  <a:gd name="connsiteY2" fmla="*/ 0 h 53244"/>
                  <a:gd name="connsiteX3" fmla="*/ 3620 w 25622"/>
                  <a:gd name="connsiteY3" fmla="*/ 0 h 53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22" h="53244">
                    <a:moveTo>
                      <a:pt x="0" y="53245"/>
                    </a:moveTo>
                    <a:lnTo>
                      <a:pt x="14954" y="53245"/>
                    </a:lnTo>
                    <a:lnTo>
                      <a:pt x="25622" y="0"/>
                    </a:lnTo>
                    <a:lnTo>
                      <a:pt x="362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95" name="Forme libre : forme 2403">
                <a:extLst>
                  <a:ext uri="{FF2B5EF4-FFF2-40B4-BE49-F238E27FC236}">
                    <a16:creationId xmlns:a16="http://schemas.microsoft.com/office/drawing/2014/main" id="{E1F33C9F-7CDB-449F-9C70-462A147C54DB}"/>
                  </a:ext>
                </a:extLst>
              </p:cNvPr>
              <p:cNvSpPr/>
              <p:nvPr/>
            </p:nvSpPr>
            <p:spPr>
              <a:xfrm>
                <a:off x="11203012" y="6456364"/>
                <a:ext cx="33656" cy="17240"/>
              </a:xfrm>
              <a:custGeom>
                <a:avLst/>
                <a:gdLst>
                  <a:gd name="connsiteX0" fmla="*/ 33624 w 33656"/>
                  <a:gd name="connsiteY0" fmla="*/ 0 h 17240"/>
                  <a:gd name="connsiteX1" fmla="*/ 0 w 33656"/>
                  <a:gd name="connsiteY1" fmla="*/ 17240 h 1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656" h="17240">
                    <a:moveTo>
                      <a:pt x="33624" y="0"/>
                    </a:moveTo>
                    <a:cubicBezTo>
                      <a:pt x="33624" y="0"/>
                      <a:pt x="36005" y="17240"/>
                      <a:pt x="0" y="1724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96" name="Forme libre : forme 2404">
                <a:extLst>
                  <a:ext uri="{FF2B5EF4-FFF2-40B4-BE49-F238E27FC236}">
                    <a16:creationId xmlns:a16="http://schemas.microsoft.com/office/drawing/2014/main" id="{41523AA4-3DB6-45CC-9F57-2E49FE30CCF2}"/>
                  </a:ext>
                </a:extLst>
              </p:cNvPr>
              <p:cNvSpPr/>
              <p:nvPr/>
            </p:nvSpPr>
            <p:spPr>
              <a:xfrm>
                <a:off x="11236731" y="6369782"/>
                <a:ext cx="36861" cy="106965"/>
              </a:xfrm>
              <a:custGeom>
                <a:avLst/>
                <a:gdLst>
                  <a:gd name="connsiteX0" fmla="*/ 15526 w 36861"/>
                  <a:gd name="connsiteY0" fmla="*/ 0 h 106965"/>
                  <a:gd name="connsiteX1" fmla="*/ 0 w 36861"/>
                  <a:gd name="connsiteY1" fmla="*/ 53626 h 106965"/>
                  <a:gd name="connsiteX2" fmla="*/ 0 w 36861"/>
                  <a:gd name="connsiteY2" fmla="*/ 85344 h 106965"/>
                  <a:gd name="connsiteX3" fmla="*/ 36862 w 36861"/>
                  <a:gd name="connsiteY3" fmla="*/ 106966 h 106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61" h="106965">
                    <a:moveTo>
                      <a:pt x="15526" y="0"/>
                    </a:moveTo>
                    <a:lnTo>
                      <a:pt x="0" y="53626"/>
                    </a:lnTo>
                    <a:lnTo>
                      <a:pt x="0" y="85344"/>
                    </a:lnTo>
                    <a:cubicBezTo>
                      <a:pt x="0" y="85344"/>
                      <a:pt x="1619" y="105347"/>
                      <a:pt x="36862" y="106966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97" name="Forme libre : forme 2405">
                <a:extLst>
                  <a:ext uri="{FF2B5EF4-FFF2-40B4-BE49-F238E27FC236}">
                    <a16:creationId xmlns:a16="http://schemas.microsoft.com/office/drawing/2014/main" id="{D655D16F-40F2-48BF-B94E-F3F618D0E114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98" name="Forme libre : forme 2406">
                <a:extLst>
                  <a:ext uri="{FF2B5EF4-FFF2-40B4-BE49-F238E27FC236}">
                    <a16:creationId xmlns:a16="http://schemas.microsoft.com/office/drawing/2014/main" id="{C39EE294-D75A-46DA-A8CC-6FFAD968A6A9}"/>
                  </a:ext>
                </a:extLst>
              </p:cNvPr>
              <p:cNvSpPr/>
              <p:nvPr/>
            </p:nvSpPr>
            <p:spPr>
              <a:xfrm>
                <a:off x="11221776" y="6370544"/>
                <a:ext cx="14954" cy="52863"/>
              </a:xfrm>
              <a:custGeom>
                <a:avLst/>
                <a:gdLst>
                  <a:gd name="connsiteX0" fmla="*/ 14954 w 14954"/>
                  <a:gd name="connsiteY0" fmla="*/ 52864 h 52863"/>
                  <a:gd name="connsiteX1" fmla="*/ 0 w 14954"/>
                  <a:gd name="connsiteY1" fmla="*/ 0 h 52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54" h="52863">
                    <a:moveTo>
                      <a:pt x="14954" y="52864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99" name="Forme libre : forme 2407">
                <a:extLst>
                  <a:ext uri="{FF2B5EF4-FFF2-40B4-BE49-F238E27FC236}">
                    <a16:creationId xmlns:a16="http://schemas.microsoft.com/office/drawing/2014/main" id="{B32707F7-7F6D-43F2-A48B-835713E6D682}"/>
                  </a:ext>
                </a:extLst>
              </p:cNvPr>
              <p:cNvSpPr/>
              <p:nvPr/>
            </p:nvSpPr>
            <p:spPr>
              <a:xfrm>
                <a:off x="11246256" y="6430266"/>
                <a:ext cx="9525" cy="3905"/>
              </a:xfrm>
              <a:custGeom>
                <a:avLst/>
                <a:gdLst>
                  <a:gd name="connsiteX0" fmla="*/ 0 w 9525"/>
                  <a:gd name="connsiteY0" fmla="*/ 0 h 3905"/>
                  <a:gd name="connsiteX1" fmla="*/ 0 w 9525"/>
                  <a:gd name="connsiteY1" fmla="*/ 3905 h 3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905">
                    <a:moveTo>
                      <a:pt x="0" y="0"/>
                    </a:moveTo>
                    <a:lnTo>
                      <a:pt x="0" y="3905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00" name="Forme libre : forme 2408">
                <a:extLst>
                  <a:ext uri="{FF2B5EF4-FFF2-40B4-BE49-F238E27FC236}">
                    <a16:creationId xmlns:a16="http://schemas.microsoft.com/office/drawing/2014/main" id="{FDB2875A-8E5E-4DA9-A2B9-E8B2840B300E}"/>
                  </a:ext>
                </a:extLst>
              </p:cNvPr>
              <p:cNvSpPr/>
              <p:nvPr/>
            </p:nvSpPr>
            <p:spPr>
              <a:xfrm>
                <a:off x="10875352" y="6305488"/>
                <a:ext cx="57912" cy="32670"/>
              </a:xfrm>
              <a:custGeom>
                <a:avLst/>
                <a:gdLst>
                  <a:gd name="connsiteX0" fmla="*/ 0 w 57912"/>
                  <a:gd name="connsiteY0" fmla="*/ 0 h 32670"/>
                  <a:gd name="connsiteX1" fmla="*/ 28956 w 57912"/>
                  <a:gd name="connsiteY1" fmla="*/ 32671 h 32670"/>
                  <a:gd name="connsiteX2" fmla="*/ 57912 w 57912"/>
                  <a:gd name="connsiteY2" fmla="*/ 0 h 32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912" h="32670">
                    <a:moveTo>
                      <a:pt x="0" y="0"/>
                    </a:moveTo>
                    <a:cubicBezTo>
                      <a:pt x="0" y="18002"/>
                      <a:pt x="12954" y="32671"/>
                      <a:pt x="28956" y="32671"/>
                    </a:cubicBezTo>
                    <a:cubicBezTo>
                      <a:pt x="44958" y="32671"/>
                      <a:pt x="57912" y="18098"/>
                      <a:pt x="57912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01" name="Forme libre : forme 2409">
                <a:extLst>
                  <a:ext uri="{FF2B5EF4-FFF2-40B4-BE49-F238E27FC236}">
                    <a16:creationId xmlns:a16="http://schemas.microsoft.com/office/drawing/2014/main" id="{A2E0DB7F-B728-4A97-90D2-FDD1D908620B}"/>
                  </a:ext>
                </a:extLst>
              </p:cNvPr>
              <p:cNvSpPr/>
              <p:nvPr/>
            </p:nvSpPr>
            <p:spPr>
              <a:xfrm>
                <a:off x="10875727" y="6271484"/>
                <a:ext cx="57632" cy="28670"/>
              </a:xfrm>
              <a:custGeom>
                <a:avLst/>
                <a:gdLst>
                  <a:gd name="connsiteX0" fmla="*/ 6 w 57632"/>
                  <a:gd name="connsiteY0" fmla="*/ 28670 h 28670"/>
                  <a:gd name="connsiteX1" fmla="*/ 16390 w 57632"/>
                  <a:gd name="connsiteY1" fmla="*/ 0 h 28670"/>
                  <a:gd name="connsiteX2" fmla="*/ 42393 w 57632"/>
                  <a:gd name="connsiteY2" fmla="*/ 191 h 28670"/>
                  <a:gd name="connsiteX3" fmla="*/ 57633 w 57632"/>
                  <a:gd name="connsiteY3" fmla="*/ 28099 h 28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632" h="28670">
                    <a:moveTo>
                      <a:pt x="6" y="28670"/>
                    </a:moveTo>
                    <a:cubicBezTo>
                      <a:pt x="-374" y="2477"/>
                      <a:pt x="16390" y="0"/>
                      <a:pt x="16390" y="0"/>
                    </a:cubicBezTo>
                    <a:cubicBezTo>
                      <a:pt x="16390" y="0"/>
                      <a:pt x="26962" y="17145"/>
                      <a:pt x="42393" y="191"/>
                    </a:cubicBezTo>
                    <a:cubicBezTo>
                      <a:pt x="57538" y="4572"/>
                      <a:pt x="57633" y="28099"/>
                      <a:pt x="57633" y="28099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02" name="Forme libre : forme 2410">
                <a:extLst>
                  <a:ext uri="{FF2B5EF4-FFF2-40B4-BE49-F238E27FC236}">
                    <a16:creationId xmlns:a16="http://schemas.microsoft.com/office/drawing/2014/main" id="{48B955B8-15DE-4FB9-A1F7-E7DA32D30228}"/>
                  </a:ext>
                </a:extLst>
              </p:cNvPr>
              <p:cNvSpPr/>
              <p:nvPr/>
            </p:nvSpPr>
            <p:spPr>
              <a:xfrm>
                <a:off x="10870202" y="6271103"/>
                <a:ext cx="3435" cy="28670"/>
              </a:xfrm>
              <a:custGeom>
                <a:avLst/>
                <a:gdLst>
                  <a:gd name="connsiteX0" fmla="*/ 3436 w 3435"/>
                  <a:gd name="connsiteY0" fmla="*/ 0 h 28670"/>
                  <a:gd name="connsiteX1" fmla="*/ 2864 w 3435"/>
                  <a:gd name="connsiteY1" fmla="*/ 28670 h 28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35" h="28670">
                    <a:moveTo>
                      <a:pt x="3436" y="0"/>
                    </a:moveTo>
                    <a:cubicBezTo>
                      <a:pt x="3436" y="0"/>
                      <a:pt x="-3899" y="14573"/>
                      <a:pt x="2864" y="2867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03" name="Forme libre : forme 2411">
                <a:extLst>
                  <a:ext uri="{FF2B5EF4-FFF2-40B4-BE49-F238E27FC236}">
                    <a16:creationId xmlns:a16="http://schemas.microsoft.com/office/drawing/2014/main" id="{2C6F1902-4DDB-4372-9FE9-3A1BDA8C5D9D}"/>
                  </a:ext>
                </a:extLst>
              </p:cNvPr>
              <p:cNvSpPr/>
              <p:nvPr/>
            </p:nvSpPr>
            <p:spPr>
              <a:xfrm>
                <a:off x="10874590" y="6246800"/>
                <a:ext cx="61589" cy="38114"/>
              </a:xfrm>
              <a:custGeom>
                <a:avLst/>
                <a:gdLst>
                  <a:gd name="connsiteX0" fmla="*/ 61436 w 61589"/>
                  <a:gd name="connsiteY0" fmla="*/ 38114 h 38114"/>
                  <a:gd name="connsiteX1" fmla="*/ 47149 w 61589"/>
                  <a:gd name="connsiteY1" fmla="*/ 11635 h 38114"/>
                  <a:gd name="connsiteX2" fmla="*/ 47149 w 61589"/>
                  <a:gd name="connsiteY2" fmla="*/ 5062 h 38114"/>
                  <a:gd name="connsiteX3" fmla="*/ 9430 w 61589"/>
                  <a:gd name="connsiteY3" fmla="*/ 9253 h 38114"/>
                  <a:gd name="connsiteX4" fmla="*/ 0 w 61589"/>
                  <a:gd name="connsiteY4" fmla="*/ 15445 h 38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89" h="38114">
                    <a:moveTo>
                      <a:pt x="61436" y="38114"/>
                    </a:moveTo>
                    <a:cubicBezTo>
                      <a:pt x="61436" y="38114"/>
                      <a:pt x="64103" y="12873"/>
                      <a:pt x="47149" y="11635"/>
                    </a:cubicBezTo>
                    <a:cubicBezTo>
                      <a:pt x="47149" y="11635"/>
                      <a:pt x="45053" y="7825"/>
                      <a:pt x="47149" y="5062"/>
                    </a:cubicBezTo>
                    <a:cubicBezTo>
                      <a:pt x="47149" y="5062"/>
                      <a:pt x="24193" y="-8749"/>
                      <a:pt x="9430" y="9253"/>
                    </a:cubicBezTo>
                    <a:cubicBezTo>
                      <a:pt x="9430" y="9253"/>
                      <a:pt x="1524" y="6586"/>
                      <a:pt x="0" y="15445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04" name="Forme libre : forme 2412">
                <a:extLst>
                  <a:ext uri="{FF2B5EF4-FFF2-40B4-BE49-F238E27FC236}">
                    <a16:creationId xmlns:a16="http://schemas.microsoft.com/office/drawing/2014/main" id="{1790BC72-D257-4C4E-8235-5D2723B85401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05" name="Forme libre : forme 2413">
                <a:extLst>
                  <a:ext uri="{FF2B5EF4-FFF2-40B4-BE49-F238E27FC236}">
                    <a16:creationId xmlns:a16="http://schemas.microsoft.com/office/drawing/2014/main" id="{92A11D4B-DABE-4320-9D4B-E97E965B60A5}"/>
                  </a:ext>
                </a:extLst>
              </p:cNvPr>
              <p:cNvSpPr/>
              <p:nvPr/>
            </p:nvSpPr>
            <p:spPr>
              <a:xfrm>
                <a:off x="10863255" y="6377402"/>
                <a:ext cx="78194" cy="203072"/>
              </a:xfrm>
              <a:custGeom>
                <a:avLst/>
                <a:gdLst>
                  <a:gd name="connsiteX0" fmla="*/ 0 w 78194"/>
                  <a:gd name="connsiteY0" fmla="*/ 0 h 203072"/>
                  <a:gd name="connsiteX1" fmla="*/ 7811 w 78194"/>
                  <a:gd name="connsiteY1" fmla="*/ 201549 h 203072"/>
                  <a:gd name="connsiteX2" fmla="*/ 23336 w 78194"/>
                  <a:gd name="connsiteY2" fmla="*/ 201549 h 203072"/>
                  <a:gd name="connsiteX3" fmla="*/ 42006 w 78194"/>
                  <a:gd name="connsiteY3" fmla="*/ 88487 h 203072"/>
                  <a:gd name="connsiteX4" fmla="*/ 57626 w 78194"/>
                  <a:gd name="connsiteY4" fmla="*/ 203073 h 203072"/>
                  <a:gd name="connsiteX5" fmla="*/ 73152 w 78194"/>
                  <a:gd name="connsiteY5" fmla="*/ 203073 h 203072"/>
                  <a:gd name="connsiteX6" fmla="*/ 75438 w 78194"/>
                  <a:gd name="connsiteY6" fmla="*/ 3143 h 20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194" h="203072">
                    <a:moveTo>
                      <a:pt x="0" y="0"/>
                    </a:moveTo>
                    <a:lnTo>
                      <a:pt x="7811" y="201549"/>
                    </a:lnTo>
                    <a:lnTo>
                      <a:pt x="23336" y="201549"/>
                    </a:lnTo>
                    <a:lnTo>
                      <a:pt x="42006" y="88487"/>
                    </a:lnTo>
                    <a:lnTo>
                      <a:pt x="57626" y="203073"/>
                    </a:lnTo>
                    <a:lnTo>
                      <a:pt x="73152" y="203073"/>
                    </a:lnTo>
                    <a:cubicBezTo>
                      <a:pt x="73152" y="203073"/>
                      <a:pt x="82772" y="75819"/>
                      <a:pt x="75438" y="3143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06" name="Forme libre : forme 2414">
                <a:extLst>
                  <a:ext uri="{FF2B5EF4-FFF2-40B4-BE49-F238E27FC236}">
                    <a16:creationId xmlns:a16="http://schemas.microsoft.com/office/drawing/2014/main" id="{F8AFA475-E9D9-4698-8F78-DD1314172403}"/>
                  </a:ext>
                </a:extLst>
              </p:cNvPr>
              <p:cNvSpPr/>
              <p:nvPr/>
            </p:nvSpPr>
            <p:spPr>
              <a:xfrm>
                <a:off x="10847432" y="6344636"/>
                <a:ext cx="57542" cy="136874"/>
              </a:xfrm>
              <a:custGeom>
                <a:avLst/>
                <a:gdLst>
                  <a:gd name="connsiteX0" fmla="*/ 19062 w 57542"/>
                  <a:gd name="connsiteY0" fmla="*/ 127921 h 136874"/>
                  <a:gd name="connsiteX1" fmla="*/ 1250 w 57542"/>
                  <a:gd name="connsiteY1" fmla="*/ 23146 h 136874"/>
                  <a:gd name="connsiteX2" fmla="*/ 41541 w 57542"/>
                  <a:gd name="connsiteY2" fmla="*/ 286 h 136874"/>
                  <a:gd name="connsiteX3" fmla="*/ 57543 w 57542"/>
                  <a:gd name="connsiteY3" fmla="*/ 58769 h 136874"/>
                  <a:gd name="connsiteX4" fmla="*/ 57543 w 57542"/>
                  <a:gd name="connsiteY4" fmla="*/ 115253 h 136874"/>
                  <a:gd name="connsiteX5" fmla="*/ 20681 w 57542"/>
                  <a:gd name="connsiteY5" fmla="*/ 136874 h 136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542" h="136874">
                    <a:moveTo>
                      <a:pt x="19062" y="127921"/>
                    </a:moveTo>
                    <a:cubicBezTo>
                      <a:pt x="-7037" y="123825"/>
                      <a:pt x="1250" y="50578"/>
                      <a:pt x="1250" y="23146"/>
                    </a:cubicBezTo>
                    <a:cubicBezTo>
                      <a:pt x="1250" y="-4286"/>
                      <a:pt x="41541" y="286"/>
                      <a:pt x="41541" y="286"/>
                    </a:cubicBezTo>
                    <a:lnTo>
                      <a:pt x="57543" y="58769"/>
                    </a:lnTo>
                    <a:lnTo>
                      <a:pt x="57543" y="115253"/>
                    </a:lnTo>
                    <a:cubicBezTo>
                      <a:pt x="57543" y="115253"/>
                      <a:pt x="55923" y="135255"/>
                      <a:pt x="20681" y="136874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07" name="Forme libre : forme 2415">
                <a:extLst>
                  <a:ext uri="{FF2B5EF4-FFF2-40B4-BE49-F238E27FC236}">
                    <a16:creationId xmlns:a16="http://schemas.microsoft.com/office/drawing/2014/main" id="{631E10DF-ECA8-47C0-AC2F-DE6D7637599D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08" name="Forme libre : forme 2416">
                <a:extLst>
                  <a:ext uri="{FF2B5EF4-FFF2-40B4-BE49-F238E27FC236}">
                    <a16:creationId xmlns:a16="http://schemas.microsoft.com/office/drawing/2014/main" id="{7CA73E85-B225-4C36-BCAF-DE9DF0868F99}"/>
                  </a:ext>
                </a:extLst>
              </p:cNvPr>
              <p:cNvSpPr/>
              <p:nvPr/>
            </p:nvSpPr>
            <p:spPr>
              <a:xfrm>
                <a:off x="10859636" y="6580189"/>
                <a:ext cx="23336" cy="14097"/>
              </a:xfrm>
              <a:custGeom>
                <a:avLst/>
                <a:gdLst>
                  <a:gd name="connsiteX0" fmla="*/ 14574 w 23336"/>
                  <a:gd name="connsiteY0" fmla="*/ 762 h 14097"/>
                  <a:gd name="connsiteX1" fmla="*/ 0 w 23336"/>
                  <a:gd name="connsiteY1" fmla="*/ 14097 h 14097"/>
                  <a:gd name="connsiteX2" fmla="*/ 23336 w 23336"/>
                  <a:gd name="connsiteY2" fmla="*/ 14097 h 14097"/>
                  <a:gd name="connsiteX3" fmla="*/ 23336 w 23336"/>
                  <a:gd name="connsiteY3" fmla="*/ 0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36" h="14097">
                    <a:moveTo>
                      <a:pt x="14574" y="762"/>
                    </a:moveTo>
                    <a:lnTo>
                      <a:pt x="0" y="14097"/>
                    </a:lnTo>
                    <a:lnTo>
                      <a:pt x="23336" y="14097"/>
                    </a:lnTo>
                    <a:lnTo>
                      <a:pt x="23336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09" name="Forme libre : forme 2417">
                <a:extLst>
                  <a:ext uri="{FF2B5EF4-FFF2-40B4-BE49-F238E27FC236}">
                    <a16:creationId xmlns:a16="http://schemas.microsoft.com/office/drawing/2014/main" id="{7915C103-AFD0-403E-BA5B-41375CC3882F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10" name="Forme libre : forme 2418">
                <a:extLst>
                  <a:ext uri="{FF2B5EF4-FFF2-40B4-BE49-F238E27FC236}">
                    <a16:creationId xmlns:a16="http://schemas.microsoft.com/office/drawing/2014/main" id="{E544E9D9-6B98-4A25-8155-4CD5D9B2FE85}"/>
                  </a:ext>
                </a:extLst>
              </p:cNvPr>
              <p:cNvSpPr/>
              <p:nvPr/>
            </p:nvSpPr>
            <p:spPr>
              <a:xfrm>
                <a:off x="10923167" y="6580952"/>
                <a:ext cx="22003" cy="12382"/>
              </a:xfrm>
              <a:custGeom>
                <a:avLst/>
                <a:gdLst>
                  <a:gd name="connsiteX0" fmla="*/ 0 w 22003"/>
                  <a:gd name="connsiteY0" fmla="*/ 0 h 12382"/>
                  <a:gd name="connsiteX1" fmla="*/ 0 w 22003"/>
                  <a:gd name="connsiteY1" fmla="*/ 12383 h 12382"/>
                  <a:gd name="connsiteX2" fmla="*/ 22003 w 22003"/>
                  <a:gd name="connsiteY2" fmla="*/ 12383 h 12382"/>
                  <a:gd name="connsiteX3" fmla="*/ 10097 w 22003"/>
                  <a:gd name="connsiteY3" fmla="*/ 1429 h 12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003" h="12382">
                    <a:moveTo>
                      <a:pt x="0" y="0"/>
                    </a:moveTo>
                    <a:lnTo>
                      <a:pt x="0" y="12383"/>
                    </a:lnTo>
                    <a:lnTo>
                      <a:pt x="22003" y="12383"/>
                    </a:lnTo>
                    <a:lnTo>
                      <a:pt x="10097" y="142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11" name="Forme libre : forme 2419">
                <a:extLst>
                  <a:ext uri="{FF2B5EF4-FFF2-40B4-BE49-F238E27FC236}">
                    <a16:creationId xmlns:a16="http://schemas.microsoft.com/office/drawing/2014/main" id="{6D1827AB-4BE0-4514-B000-F625CEA0F2F6}"/>
                  </a:ext>
                </a:extLst>
              </p:cNvPr>
              <p:cNvSpPr/>
              <p:nvPr/>
            </p:nvSpPr>
            <p:spPr>
              <a:xfrm>
                <a:off x="10904879" y="6343854"/>
                <a:ext cx="54768" cy="59551"/>
              </a:xfrm>
              <a:custGeom>
                <a:avLst/>
                <a:gdLst>
                  <a:gd name="connsiteX0" fmla="*/ 0 w 54768"/>
                  <a:gd name="connsiteY0" fmla="*/ 59551 h 59551"/>
                  <a:gd name="connsiteX1" fmla="*/ 15240 w 54768"/>
                  <a:gd name="connsiteY1" fmla="*/ 591 h 59551"/>
                  <a:gd name="connsiteX2" fmla="*/ 54769 w 54768"/>
                  <a:gd name="connsiteY2" fmla="*/ 35453 h 5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768" h="59551">
                    <a:moveTo>
                      <a:pt x="0" y="59551"/>
                    </a:moveTo>
                    <a:lnTo>
                      <a:pt x="15240" y="591"/>
                    </a:lnTo>
                    <a:cubicBezTo>
                      <a:pt x="15240" y="591"/>
                      <a:pt x="54769" y="-7410"/>
                      <a:pt x="54769" y="35453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12" name="Forme libre : forme 2420">
                <a:extLst>
                  <a:ext uri="{FF2B5EF4-FFF2-40B4-BE49-F238E27FC236}">
                    <a16:creationId xmlns:a16="http://schemas.microsoft.com/office/drawing/2014/main" id="{905EEFC1-5C9A-4B97-8587-8096FE12797A}"/>
                  </a:ext>
                </a:extLst>
              </p:cNvPr>
              <p:cNvSpPr/>
              <p:nvPr/>
            </p:nvSpPr>
            <p:spPr>
              <a:xfrm>
                <a:off x="10904879" y="6459984"/>
                <a:ext cx="35623" cy="17240"/>
              </a:xfrm>
              <a:custGeom>
                <a:avLst/>
                <a:gdLst>
                  <a:gd name="connsiteX0" fmla="*/ 0 w 35623"/>
                  <a:gd name="connsiteY0" fmla="*/ 0 h 17240"/>
                  <a:gd name="connsiteX1" fmla="*/ 35624 w 35623"/>
                  <a:gd name="connsiteY1" fmla="*/ 17240 h 1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623" h="17240">
                    <a:moveTo>
                      <a:pt x="0" y="0"/>
                    </a:moveTo>
                    <a:cubicBezTo>
                      <a:pt x="0" y="0"/>
                      <a:pt x="-381" y="17240"/>
                      <a:pt x="35624" y="1724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13" name="Forme libre : forme 2421">
                <a:extLst>
                  <a:ext uri="{FF2B5EF4-FFF2-40B4-BE49-F238E27FC236}">
                    <a16:creationId xmlns:a16="http://schemas.microsoft.com/office/drawing/2014/main" id="{AED13418-C668-49C3-A460-4FE61D4A9FC4}"/>
                  </a:ext>
                </a:extLst>
              </p:cNvPr>
              <p:cNvSpPr/>
              <p:nvPr/>
            </p:nvSpPr>
            <p:spPr>
              <a:xfrm>
                <a:off x="10897640" y="6357876"/>
                <a:ext cx="14478" cy="17145"/>
              </a:xfrm>
              <a:custGeom>
                <a:avLst/>
                <a:gdLst>
                  <a:gd name="connsiteX0" fmla="*/ 14478 w 14478"/>
                  <a:gd name="connsiteY0" fmla="*/ 17145 h 17145"/>
                  <a:gd name="connsiteX1" fmla="*/ 7620 w 14478"/>
                  <a:gd name="connsiteY1" fmla="*/ 0 h 17145"/>
                  <a:gd name="connsiteX2" fmla="*/ 0 w 14478"/>
                  <a:gd name="connsiteY2" fmla="*/ 13049 h 17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478" h="17145">
                    <a:moveTo>
                      <a:pt x="14478" y="17145"/>
                    </a:moveTo>
                    <a:lnTo>
                      <a:pt x="7620" y="0"/>
                    </a:lnTo>
                    <a:lnTo>
                      <a:pt x="0" y="1304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14" name="Forme libre : forme 2422">
                <a:extLst>
                  <a:ext uri="{FF2B5EF4-FFF2-40B4-BE49-F238E27FC236}">
                    <a16:creationId xmlns:a16="http://schemas.microsoft.com/office/drawing/2014/main" id="{D5DFA538-91AB-4FDD-B7D1-0D73F9906167}"/>
                  </a:ext>
                </a:extLst>
              </p:cNvPr>
              <p:cNvSpPr/>
              <p:nvPr/>
            </p:nvSpPr>
            <p:spPr>
              <a:xfrm>
                <a:off x="10899641" y="6346637"/>
                <a:ext cx="11239" cy="11239"/>
              </a:xfrm>
              <a:custGeom>
                <a:avLst/>
                <a:gdLst>
                  <a:gd name="connsiteX0" fmla="*/ 5620 w 11239"/>
                  <a:gd name="connsiteY0" fmla="*/ 11239 h 11239"/>
                  <a:gd name="connsiteX1" fmla="*/ 11239 w 11239"/>
                  <a:gd name="connsiteY1" fmla="*/ 0 h 11239"/>
                  <a:gd name="connsiteX2" fmla="*/ 0 w 11239"/>
                  <a:gd name="connsiteY2" fmla="*/ 0 h 11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39" h="11239">
                    <a:moveTo>
                      <a:pt x="5620" y="11239"/>
                    </a:moveTo>
                    <a:lnTo>
                      <a:pt x="1123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15" name="Forme libre : forme 2423">
                <a:extLst>
                  <a:ext uri="{FF2B5EF4-FFF2-40B4-BE49-F238E27FC236}">
                    <a16:creationId xmlns:a16="http://schemas.microsoft.com/office/drawing/2014/main" id="{04809A68-7E05-4719-8ED7-44168F2E8640}"/>
                  </a:ext>
                </a:extLst>
              </p:cNvPr>
              <p:cNvSpPr/>
              <p:nvPr/>
            </p:nvSpPr>
            <p:spPr>
              <a:xfrm>
                <a:off x="10920120" y="6334254"/>
                <a:ext cx="9525" cy="10286"/>
              </a:xfrm>
              <a:custGeom>
                <a:avLst/>
                <a:gdLst>
                  <a:gd name="connsiteX0" fmla="*/ 0 w 9525"/>
                  <a:gd name="connsiteY0" fmla="*/ 10287 h 10286"/>
                  <a:gd name="connsiteX1" fmla="*/ 0 w 9525"/>
                  <a:gd name="connsiteY1" fmla="*/ 0 h 1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286">
                    <a:moveTo>
                      <a:pt x="0" y="10287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16" name="Forme libre : forme 2424">
                <a:extLst>
                  <a:ext uri="{FF2B5EF4-FFF2-40B4-BE49-F238E27FC236}">
                    <a16:creationId xmlns:a16="http://schemas.microsoft.com/office/drawing/2014/main" id="{F1329DAF-5673-4776-B2B4-4D69EAE70EDC}"/>
                  </a:ext>
                </a:extLst>
              </p:cNvPr>
              <p:cNvSpPr/>
              <p:nvPr/>
            </p:nvSpPr>
            <p:spPr>
              <a:xfrm>
                <a:off x="10895355" y="6410359"/>
                <a:ext cx="9525" cy="3905"/>
              </a:xfrm>
              <a:custGeom>
                <a:avLst/>
                <a:gdLst>
                  <a:gd name="connsiteX0" fmla="*/ 0 w 9525"/>
                  <a:gd name="connsiteY0" fmla="*/ 0 h 3905"/>
                  <a:gd name="connsiteX1" fmla="*/ 0 w 9525"/>
                  <a:gd name="connsiteY1" fmla="*/ 3905 h 3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905">
                    <a:moveTo>
                      <a:pt x="0" y="0"/>
                    </a:moveTo>
                    <a:lnTo>
                      <a:pt x="0" y="3905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617" name="Forme libre : forme 2425">
                <a:extLst>
                  <a:ext uri="{FF2B5EF4-FFF2-40B4-BE49-F238E27FC236}">
                    <a16:creationId xmlns:a16="http://schemas.microsoft.com/office/drawing/2014/main" id="{D35A8D5D-0770-498E-AD33-CD5542885FCC}"/>
                  </a:ext>
                </a:extLst>
              </p:cNvPr>
              <p:cNvSpPr/>
              <p:nvPr/>
            </p:nvSpPr>
            <p:spPr>
              <a:xfrm>
                <a:off x="10895355" y="6435314"/>
                <a:ext cx="9525" cy="3905"/>
              </a:xfrm>
              <a:custGeom>
                <a:avLst/>
                <a:gdLst>
                  <a:gd name="connsiteX0" fmla="*/ 0 w 9525"/>
                  <a:gd name="connsiteY0" fmla="*/ 0 h 3905"/>
                  <a:gd name="connsiteX1" fmla="*/ 0 w 9525"/>
                  <a:gd name="connsiteY1" fmla="*/ 3905 h 3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905">
                    <a:moveTo>
                      <a:pt x="0" y="0"/>
                    </a:moveTo>
                    <a:lnTo>
                      <a:pt x="0" y="3905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grpSp>
            <p:nvGrpSpPr>
              <p:cNvPr id="618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5487060" y="5955350"/>
                <a:ext cx="5473064" cy="509682"/>
                <a:chOff x="5487060" y="5955350"/>
                <a:chExt cx="5473064" cy="509682"/>
              </a:xfrm>
              <a:grpFill/>
            </p:grpSpPr>
            <p:sp>
              <p:nvSpPr>
                <p:cNvPr id="620" name="Forme libre : forme 2427">
                  <a:extLst>
                    <a:ext uri="{FF2B5EF4-FFF2-40B4-BE49-F238E27FC236}">
                      <a16:creationId xmlns:a16="http://schemas.microsoft.com/office/drawing/2014/main" id="{7010DE72-CED9-464D-8FD9-BED0BE2BDCA4}"/>
                    </a:ext>
                  </a:extLst>
                </p:cNvPr>
                <p:cNvSpPr/>
                <p:nvPr/>
              </p:nvSpPr>
              <p:spPr>
                <a:xfrm>
                  <a:off x="10959839" y="6379784"/>
                  <a:ext cx="285" cy="85248"/>
                </a:xfrm>
                <a:custGeom>
                  <a:avLst/>
                  <a:gdLst>
                    <a:gd name="connsiteX0" fmla="*/ 0 w 285"/>
                    <a:gd name="connsiteY0" fmla="*/ 0 h 85248"/>
                    <a:gd name="connsiteX1" fmla="*/ 285 w 285"/>
                    <a:gd name="connsiteY1" fmla="*/ 85249 h 85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" h="85248">
                      <a:moveTo>
                        <a:pt x="0" y="0"/>
                      </a:moveTo>
                      <a:cubicBezTo>
                        <a:pt x="0" y="8001"/>
                        <a:pt x="95" y="75152"/>
                        <a:pt x="285" y="85249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621" name="Forme libre : forme 2428">
                  <a:extLst>
                    <a:ext uri="{FF2B5EF4-FFF2-40B4-BE49-F238E27FC236}">
                      <a16:creationId xmlns:a16="http://schemas.microsoft.com/office/drawing/2014/main" id="{72195C1E-BE20-4FDA-A45E-CAE75D2FB78C}"/>
                    </a:ext>
                  </a:extLst>
                </p:cNvPr>
                <p:cNvSpPr/>
                <p:nvPr/>
              </p:nvSpPr>
              <p:spPr>
                <a:xfrm>
                  <a:off x="5487060" y="59553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19" name="Forme libre : forme 2429">
                <a:extLst>
                  <a:ext uri="{FF2B5EF4-FFF2-40B4-BE49-F238E27FC236}">
                    <a16:creationId xmlns:a16="http://schemas.microsoft.com/office/drawing/2014/main" id="{3AC5FE3A-139D-453E-B4AC-63936CB8F79A}"/>
                  </a:ext>
                </a:extLst>
              </p:cNvPr>
              <p:cNvSpPr/>
              <p:nvPr/>
            </p:nvSpPr>
            <p:spPr>
              <a:xfrm>
                <a:off x="10951361" y="6475605"/>
                <a:ext cx="19050" cy="65722"/>
              </a:xfrm>
              <a:custGeom>
                <a:avLst/>
                <a:gdLst>
                  <a:gd name="connsiteX0" fmla="*/ 5620 w 19050"/>
                  <a:gd name="connsiteY0" fmla="*/ 65723 h 65722"/>
                  <a:gd name="connsiteX1" fmla="*/ 13431 w 19050"/>
                  <a:gd name="connsiteY1" fmla="*/ 65723 h 65722"/>
                  <a:gd name="connsiteX2" fmla="*/ 19050 w 19050"/>
                  <a:gd name="connsiteY2" fmla="*/ 60103 h 65722"/>
                  <a:gd name="connsiteX3" fmla="*/ 19050 w 19050"/>
                  <a:gd name="connsiteY3" fmla="*/ 5620 h 65722"/>
                  <a:gd name="connsiteX4" fmla="*/ 13431 w 19050"/>
                  <a:gd name="connsiteY4" fmla="*/ 0 h 65722"/>
                  <a:gd name="connsiteX5" fmla="*/ 5620 w 19050"/>
                  <a:gd name="connsiteY5" fmla="*/ 0 h 65722"/>
                  <a:gd name="connsiteX6" fmla="*/ 0 w 19050"/>
                  <a:gd name="connsiteY6" fmla="*/ 5620 h 65722"/>
                  <a:gd name="connsiteX7" fmla="*/ 0 w 19050"/>
                  <a:gd name="connsiteY7" fmla="*/ 60103 h 65722"/>
                  <a:gd name="connsiteX8" fmla="*/ 5620 w 19050"/>
                  <a:gd name="connsiteY8" fmla="*/ 65723 h 65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050" h="65722">
                    <a:moveTo>
                      <a:pt x="5620" y="65723"/>
                    </a:moveTo>
                    <a:lnTo>
                      <a:pt x="13431" y="65723"/>
                    </a:lnTo>
                    <a:cubicBezTo>
                      <a:pt x="16478" y="65723"/>
                      <a:pt x="19050" y="63151"/>
                      <a:pt x="19050" y="60103"/>
                    </a:cubicBezTo>
                    <a:lnTo>
                      <a:pt x="19050" y="5620"/>
                    </a:lnTo>
                    <a:cubicBezTo>
                      <a:pt x="19050" y="2572"/>
                      <a:pt x="16478" y="0"/>
                      <a:pt x="13431" y="0"/>
                    </a:cubicBezTo>
                    <a:lnTo>
                      <a:pt x="5620" y="0"/>
                    </a:lnTo>
                    <a:cubicBezTo>
                      <a:pt x="2572" y="0"/>
                      <a:pt x="0" y="2572"/>
                      <a:pt x="0" y="5620"/>
                    </a:cubicBezTo>
                    <a:lnTo>
                      <a:pt x="0" y="60103"/>
                    </a:lnTo>
                    <a:cubicBezTo>
                      <a:pt x="0" y="63151"/>
                      <a:pt x="2572" y="65723"/>
                      <a:pt x="5620" y="65723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183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5487060" y="5955350"/>
              <a:ext cx="4497609" cy="639508"/>
              <a:chOff x="5487060" y="5955350"/>
              <a:chExt cx="4497609" cy="639508"/>
            </a:xfrm>
            <a:grpFill/>
          </p:grpSpPr>
          <p:grpSp>
            <p:nvGrpSpPr>
              <p:cNvPr id="554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9897706" y="6213953"/>
                <a:ext cx="30575" cy="28003"/>
                <a:chOff x="9897706" y="6213953"/>
                <a:chExt cx="30575" cy="28003"/>
              </a:xfrm>
              <a:grpFill/>
            </p:grpSpPr>
            <p:sp>
              <p:nvSpPr>
                <p:cNvPr id="575" name="Forme libre : forme 2432">
                  <a:extLst>
                    <a:ext uri="{FF2B5EF4-FFF2-40B4-BE49-F238E27FC236}">
                      <a16:creationId xmlns:a16="http://schemas.microsoft.com/office/drawing/2014/main" id="{769F2F4F-D539-448E-AEF6-8D58AD27D47C}"/>
                    </a:ext>
                  </a:extLst>
                </p:cNvPr>
                <p:cNvSpPr/>
                <p:nvPr/>
              </p:nvSpPr>
              <p:spPr>
                <a:xfrm>
                  <a:off x="9928281" y="6213953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0 h 4762"/>
                    <a:gd name="connsiteX1" fmla="*/ 0 w 9525"/>
                    <a:gd name="connsiteY1" fmla="*/ 4762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762">
                      <a:moveTo>
                        <a:pt x="0" y="0"/>
                      </a:moveTo>
                      <a:lnTo>
                        <a:pt x="0" y="4762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576" name="Forme libre : forme 2433">
                  <a:extLst>
                    <a:ext uri="{FF2B5EF4-FFF2-40B4-BE49-F238E27FC236}">
                      <a16:creationId xmlns:a16="http://schemas.microsoft.com/office/drawing/2014/main" id="{668CF67F-628A-481F-8181-97F558F560A9}"/>
                    </a:ext>
                  </a:extLst>
                </p:cNvPr>
                <p:cNvSpPr/>
                <p:nvPr/>
              </p:nvSpPr>
              <p:spPr>
                <a:xfrm>
                  <a:off x="9897706" y="6214430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0 h 4762"/>
                    <a:gd name="connsiteX1" fmla="*/ 0 w 9525"/>
                    <a:gd name="connsiteY1" fmla="*/ 4763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762">
                      <a:moveTo>
                        <a:pt x="0" y="0"/>
                      </a:moveTo>
                      <a:lnTo>
                        <a:pt x="0" y="476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577" name="Forme libre : forme 2434">
                  <a:extLst>
                    <a:ext uri="{FF2B5EF4-FFF2-40B4-BE49-F238E27FC236}">
                      <a16:creationId xmlns:a16="http://schemas.microsoft.com/office/drawing/2014/main" id="{01B1C44D-5818-430B-A7B7-81DA0C0C5DA0}"/>
                    </a:ext>
                  </a:extLst>
                </p:cNvPr>
                <p:cNvSpPr/>
                <p:nvPr/>
              </p:nvSpPr>
              <p:spPr>
                <a:xfrm>
                  <a:off x="9907517" y="6238432"/>
                  <a:ext cx="10953" cy="3524"/>
                </a:xfrm>
                <a:custGeom>
                  <a:avLst/>
                  <a:gdLst>
                    <a:gd name="connsiteX0" fmla="*/ 0 w 10953"/>
                    <a:gd name="connsiteY0" fmla="*/ 0 h 3524"/>
                    <a:gd name="connsiteX1" fmla="*/ 5525 w 10953"/>
                    <a:gd name="connsiteY1" fmla="*/ 3524 h 3524"/>
                    <a:gd name="connsiteX2" fmla="*/ 10954 w 10953"/>
                    <a:gd name="connsiteY2" fmla="*/ 95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953" h="3524">
                      <a:moveTo>
                        <a:pt x="0" y="0"/>
                      </a:moveTo>
                      <a:cubicBezTo>
                        <a:pt x="762" y="2096"/>
                        <a:pt x="2953" y="3524"/>
                        <a:pt x="5525" y="3524"/>
                      </a:cubicBezTo>
                      <a:cubicBezTo>
                        <a:pt x="8001" y="3524"/>
                        <a:pt x="10096" y="2096"/>
                        <a:pt x="10954" y="95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55" name="Forme libre : forme 2435">
                <a:extLst>
                  <a:ext uri="{FF2B5EF4-FFF2-40B4-BE49-F238E27FC236}">
                    <a16:creationId xmlns:a16="http://schemas.microsoft.com/office/drawing/2014/main" id="{1D148142-2D42-4DEA-97D8-346C70400F09}"/>
                  </a:ext>
                </a:extLst>
              </p:cNvPr>
              <p:cNvSpPr/>
              <p:nvPr/>
            </p:nvSpPr>
            <p:spPr>
              <a:xfrm>
                <a:off x="9875799" y="6217668"/>
                <a:ext cx="71627" cy="40385"/>
              </a:xfrm>
              <a:custGeom>
                <a:avLst/>
                <a:gdLst>
                  <a:gd name="connsiteX0" fmla="*/ 0 w 71627"/>
                  <a:gd name="connsiteY0" fmla="*/ 0 h 40385"/>
                  <a:gd name="connsiteX1" fmla="*/ 35814 w 71627"/>
                  <a:gd name="connsiteY1" fmla="*/ 40386 h 40385"/>
                  <a:gd name="connsiteX2" fmla="*/ 71628 w 71627"/>
                  <a:gd name="connsiteY2" fmla="*/ 0 h 4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627" h="40385">
                    <a:moveTo>
                      <a:pt x="0" y="0"/>
                    </a:moveTo>
                    <a:cubicBezTo>
                      <a:pt x="0" y="22288"/>
                      <a:pt x="16002" y="40386"/>
                      <a:pt x="35814" y="40386"/>
                    </a:cubicBezTo>
                    <a:cubicBezTo>
                      <a:pt x="55626" y="40386"/>
                      <a:pt x="71628" y="22288"/>
                      <a:pt x="71628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56" name="Forme libre : forme 2436">
                <a:extLst>
                  <a:ext uri="{FF2B5EF4-FFF2-40B4-BE49-F238E27FC236}">
                    <a16:creationId xmlns:a16="http://schemas.microsoft.com/office/drawing/2014/main" id="{93285C93-5318-4F96-B177-47BC903899F4}"/>
                  </a:ext>
                </a:extLst>
              </p:cNvPr>
              <p:cNvSpPr/>
              <p:nvPr/>
            </p:nvSpPr>
            <p:spPr>
              <a:xfrm>
                <a:off x="9869702" y="6182044"/>
                <a:ext cx="90297" cy="36353"/>
              </a:xfrm>
              <a:custGeom>
                <a:avLst/>
                <a:gdLst>
                  <a:gd name="connsiteX0" fmla="*/ 90297 w 90297"/>
                  <a:gd name="connsiteY0" fmla="*/ 34290 h 36353"/>
                  <a:gd name="connsiteX1" fmla="*/ 66294 w 90297"/>
                  <a:gd name="connsiteY1" fmla="*/ 22193 h 36353"/>
                  <a:gd name="connsiteX2" fmla="*/ 56483 w 90297"/>
                  <a:gd name="connsiteY2" fmla="*/ 0 h 36353"/>
                  <a:gd name="connsiteX3" fmla="*/ 40577 w 90297"/>
                  <a:gd name="connsiteY3" fmla="*/ 13811 h 36353"/>
                  <a:gd name="connsiteX4" fmla="*/ 0 w 90297"/>
                  <a:gd name="connsiteY4" fmla="*/ 32480 h 36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97" h="36353">
                    <a:moveTo>
                      <a:pt x="90297" y="34290"/>
                    </a:moveTo>
                    <a:cubicBezTo>
                      <a:pt x="90297" y="34290"/>
                      <a:pt x="70199" y="38957"/>
                      <a:pt x="66294" y="22193"/>
                    </a:cubicBezTo>
                    <a:cubicBezTo>
                      <a:pt x="62389" y="5429"/>
                      <a:pt x="56483" y="0"/>
                      <a:pt x="56483" y="0"/>
                    </a:cubicBezTo>
                    <a:cubicBezTo>
                      <a:pt x="56483" y="0"/>
                      <a:pt x="41815" y="2096"/>
                      <a:pt x="40577" y="13811"/>
                    </a:cubicBezTo>
                    <a:cubicBezTo>
                      <a:pt x="39434" y="25527"/>
                      <a:pt x="20955" y="44577"/>
                      <a:pt x="0" y="3248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57" name="Forme libre : forme 2437">
                <a:extLst>
                  <a:ext uri="{FF2B5EF4-FFF2-40B4-BE49-F238E27FC236}">
                    <a16:creationId xmlns:a16="http://schemas.microsoft.com/office/drawing/2014/main" id="{3078C8D2-44CC-4A36-ABC2-B8A09489DE36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58" name="Forme libre : forme 2438">
                <a:extLst>
                  <a:ext uri="{FF2B5EF4-FFF2-40B4-BE49-F238E27FC236}">
                    <a16:creationId xmlns:a16="http://schemas.microsoft.com/office/drawing/2014/main" id="{737436E2-F9FC-4A0B-800C-9914DF338798}"/>
                  </a:ext>
                </a:extLst>
              </p:cNvPr>
              <p:cNvSpPr/>
              <p:nvPr/>
            </p:nvSpPr>
            <p:spPr>
              <a:xfrm>
                <a:off x="9867325" y="6146531"/>
                <a:ext cx="93972" cy="126858"/>
              </a:xfrm>
              <a:custGeom>
                <a:avLst/>
                <a:gdLst>
                  <a:gd name="connsiteX0" fmla="*/ 93913 w 93972"/>
                  <a:gd name="connsiteY0" fmla="*/ 52754 h 126858"/>
                  <a:gd name="connsiteX1" fmla="*/ 64481 w 93972"/>
                  <a:gd name="connsiteY1" fmla="*/ 10558 h 126858"/>
                  <a:gd name="connsiteX2" fmla="*/ 22095 w 93972"/>
                  <a:gd name="connsiteY2" fmla="*/ 3224 h 126858"/>
                  <a:gd name="connsiteX3" fmla="*/ 92 w 93972"/>
                  <a:gd name="connsiteY3" fmla="*/ 39324 h 126858"/>
                  <a:gd name="connsiteX4" fmla="*/ 92 w 93972"/>
                  <a:gd name="connsiteY4" fmla="*/ 126858 h 12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972" h="126858">
                    <a:moveTo>
                      <a:pt x="93913" y="52754"/>
                    </a:moveTo>
                    <a:cubicBezTo>
                      <a:pt x="95151" y="22464"/>
                      <a:pt x="76863" y="10272"/>
                      <a:pt x="64481" y="10558"/>
                    </a:cubicBezTo>
                    <a:cubicBezTo>
                      <a:pt x="64481" y="10558"/>
                      <a:pt x="46764" y="-7063"/>
                      <a:pt x="22095" y="3224"/>
                    </a:cubicBezTo>
                    <a:cubicBezTo>
                      <a:pt x="-2670" y="13511"/>
                      <a:pt x="92" y="39324"/>
                      <a:pt x="92" y="39324"/>
                    </a:cubicBezTo>
                    <a:lnTo>
                      <a:pt x="92" y="126858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59" name="Forme libre : forme 2439">
                <a:extLst>
                  <a:ext uri="{FF2B5EF4-FFF2-40B4-BE49-F238E27FC236}">
                    <a16:creationId xmlns:a16="http://schemas.microsoft.com/office/drawing/2014/main" id="{CC71107E-FF91-4619-A0A6-433EF213A5F3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60" name="Forme libre : forme 2440">
                <a:extLst>
                  <a:ext uri="{FF2B5EF4-FFF2-40B4-BE49-F238E27FC236}">
                    <a16:creationId xmlns:a16="http://schemas.microsoft.com/office/drawing/2014/main" id="{AB0125C9-54CC-4CE8-A5D4-1FEF7929AA75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61" name="Forme libre : forme 2441">
                <a:extLst>
                  <a:ext uri="{FF2B5EF4-FFF2-40B4-BE49-F238E27FC236}">
                    <a16:creationId xmlns:a16="http://schemas.microsoft.com/office/drawing/2014/main" id="{3CB92DBF-BD39-4513-91AF-9B513554D737}"/>
                  </a:ext>
                </a:extLst>
              </p:cNvPr>
              <p:cNvSpPr/>
              <p:nvPr/>
            </p:nvSpPr>
            <p:spPr>
              <a:xfrm>
                <a:off x="9843794" y="6281385"/>
                <a:ext cx="47720" cy="70680"/>
              </a:xfrm>
              <a:custGeom>
                <a:avLst/>
                <a:gdLst>
                  <a:gd name="connsiteX0" fmla="*/ 47720 w 47720"/>
                  <a:gd name="connsiteY0" fmla="*/ 5 h 70680"/>
                  <a:gd name="connsiteX1" fmla="*/ 381 w 47720"/>
                  <a:gd name="connsiteY1" fmla="*/ 33914 h 70680"/>
                  <a:gd name="connsiteX2" fmla="*/ 0 w 47720"/>
                  <a:gd name="connsiteY2" fmla="*/ 70681 h 7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720" h="70680">
                    <a:moveTo>
                      <a:pt x="47720" y="5"/>
                    </a:moveTo>
                    <a:cubicBezTo>
                      <a:pt x="47720" y="5"/>
                      <a:pt x="381" y="-1233"/>
                      <a:pt x="381" y="33914"/>
                    </a:cubicBezTo>
                    <a:cubicBezTo>
                      <a:pt x="381" y="45059"/>
                      <a:pt x="191" y="56584"/>
                      <a:pt x="0" y="70681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62" name="Forme libre : forme 2442">
                <a:extLst>
                  <a:ext uri="{FF2B5EF4-FFF2-40B4-BE49-F238E27FC236}">
                    <a16:creationId xmlns:a16="http://schemas.microsoft.com/office/drawing/2014/main" id="{47FF70F8-E928-41F5-9023-ADC7C46B5286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63" name="Forme libre : forme 2443">
                <a:extLst>
                  <a:ext uri="{FF2B5EF4-FFF2-40B4-BE49-F238E27FC236}">
                    <a16:creationId xmlns:a16="http://schemas.microsoft.com/office/drawing/2014/main" id="{15F396B1-46D5-4890-BC8A-3BE1D5556F2F}"/>
                  </a:ext>
                </a:extLst>
              </p:cNvPr>
              <p:cNvSpPr/>
              <p:nvPr/>
            </p:nvSpPr>
            <p:spPr>
              <a:xfrm>
                <a:off x="9949141" y="6306346"/>
                <a:ext cx="15737" cy="55816"/>
              </a:xfrm>
              <a:custGeom>
                <a:avLst/>
                <a:gdLst>
                  <a:gd name="connsiteX0" fmla="*/ 4477 w 15737"/>
                  <a:gd name="connsiteY0" fmla="*/ 55817 h 55816"/>
                  <a:gd name="connsiteX1" fmla="*/ 0 w 15737"/>
                  <a:gd name="connsiteY1" fmla="*/ 0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737" h="55816">
                    <a:moveTo>
                      <a:pt x="4477" y="55817"/>
                    </a:moveTo>
                    <a:cubicBezTo>
                      <a:pt x="4477" y="55817"/>
                      <a:pt x="32576" y="26860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64" name="Forme libre : forme 2444">
                <a:extLst>
                  <a:ext uri="{FF2B5EF4-FFF2-40B4-BE49-F238E27FC236}">
                    <a16:creationId xmlns:a16="http://schemas.microsoft.com/office/drawing/2014/main" id="{03D33C01-44A1-4C65-8B10-884035DE6D8B}"/>
                  </a:ext>
                </a:extLst>
              </p:cNvPr>
              <p:cNvSpPr/>
              <p:nvPr/>
            </p:nvSpPr>
            <p:spPr>
              <a:xfrm>
                <a:off x="9858716" y="6305012"/>
                <a:ext cx="13177" cy="57150"/>
              </a:xfrm>
              <a:custGeom>
                <a:avLst/>
                <a:gdLst>
                  <a:gd name="connsiteX0" fmla="*/ 13177 w 13177"/>
                  <a:gd name="connsiteY0" fmla="*/ 0 h 57150"/>
                  <a:gd name="connsiteX1" fmla="*/ 10510 w 13177"/>
                  <a:gd name="connsiteY1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77" h="57150">
                    <a:moveTo>
                      <a:pt x="13177" y="0"/>
                    </a:moveTo>
                    <a:cubicBezTo>
                      <a:pt x="-14826" y="31337"/>
                      <a:pt x="10510" y="57150"/>
                      <a:pt x="10510" y="5715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65" name="Forme libre : forme 2445">
                <a:extLst>
                  <a:ext uri="{FF2B5EF4-FFF2-40B4-BE49-F238E27FC236}">
                    <a16:creationId xmlns:a16="http://schemas.microsoft.com/office/drawing/2014/main" id="{4FD03A87-B929-4EBB-8CA7-DA9C65CC1AE1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66" name="Forme libre : forme 2446">
                <a:extLst>
                  <a:ext uri="{FF2B5EF4-FFF2-40B4-BE49-F238E27FC236}">
                    <a16:creationId xmlns:a16="http://schemas.microsoft.com/office/drawing/2014/main" id="{D25BEDB6-82C5-4A84-B6A8-274D445C7BFA}"/>
                  </a:ext>
                </a:extLst>
              </p:cNvPr>
              <p:cNvSpPr/>
              <p:nvPr/>
            </p:nvSpPr>
            <p:spPr>
              <a:xfrm>
                <a:off x="9860827" y="6362162"/>
                <a:ext cx="123841" cy="232695"/>
              </a:xfrm>
              <a:custGeom>
                <a:avLst/>
                <a:gdLst>
                  <a:gd name="connsiteX0" fmla="*/ 8304 w 123841"/>
                  <a:gd name="connsiteY0" fmla="*/ 0 h 232695"/>
                  <a:gd name="connsiteX1" fmla="*/ 11352 w 123841"/>
                  <a:gd name="connsiteY1" fmla="*/ 220027 h 232695"/>
                  <a:gd name="connsiteX2" fmla="*/ 1636 w 123841"/>
                  <a:gd name="connsiteY2" fmla="*/ 232315 h 232695"/>
                  <a:gd name="connsiteX3" fmla="*/ 28402 w 123841"/>
                  <a:gd name="connsiteY3" fmla="*/ 232696 h 232695"/>
                  <a:gd name="connsiteX4" fmla="*/ 44403 w 123841"/>
                  <a:gd name="connsiteY4" fmla="*/ 75914 h 232695"/>
                  <a:gd name="connsiteX5" fmla="*/ 54595 w 123841"/>
                  <a:gd name="connsiteY5" fmla="*/ 75914 h 232695"/>
                  <a:gd name="connsiteX6" fmla="*/ 91838 w 123841"/>
                  <a:gd name="connsiteY6" fmla="*/ 232124 h 232695"/>
                  <a:gd name="connsiteX7" fmla="*/ 123842 w 123841"/>
                  <a:gd name="connsiteY7" fmla="*/ 232124 h 232695"/>
                  <a:gd name="connsiteX8" fmla="*/ 102125 w 123841"/>
                  <a:gd name="connsiteY8" fmla="*/ 216122 h 232695"/>
                  <a:gd name="connsiteX9" fmla="*/ 92695 w 123841"/>
                  <a:gd name="connsiteY9" fmla="*/ 0 h 232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841" h="232695">
                    <a:moveTo>
                      <a:pt x="8304" y="0"/>
                    </a:moveTo>
                    <a:cubicBezTo>
                      <a:pt x="8304" y="0"/>
                      <a:pt x="-12270" y="110681"/>
                      <a:pt x="11352" y="220027"/>
                    </a:cubicBezTo>
                    <a:lnTo>
                      <a:pt x="1636" y="232315"/>
                    </a:lnTo>
                    <a:lnTo>
                      <a:pt x="28402" y="232696"/>
                    </a:lnTo>
                    <a:lnTo>
                      <a:pt x="44403" y="75914"/>
                    </a:lnTo>
                    <a:lnTo>
                      <a:pt x="54595" y="75914"/>
                    </a:lnTo>
                    <a:lnTo>
                      <a:pt x="91838" y="232124"/>
                    </a:lnTo>
                    <a:lnTo>
                      <a:pt x="123842" y="232124"/>
                    </a:lnTo>
                    <a:lnTo>
                      <a:pt x="102125" y="216122"/>
                    </a:lnTo>
                    <a:cubicBezTo>
                      <a:pt x="102125" y="216122"/>
                      <a:pt x="109936" y="54293"/>
                      <a:pt x="92695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67" name="Forme libre : forme 2447">
                <a:extLst>
                  <a:ext uri="{FF2B5EF4-FFF2-40B4-BE49-F238E27FC236}">
                    <a16:creationId xmlns:a16="http://schemas.microsoft.com/office/drawing/2014/main" id="{07FEB292-0CD1-43A5-A3E8-24405E4E7787}"/>
                  </a:ext>
                </a:extLst>
              </p:cNvPr>
              <p:cNvSpPr/>
              <p:nvPr/>
            </p:nvSpPr>
            <p:spPr>
              <a:xfrm>
                <a:off x="9925959" y="6255101"/>
                <a:ext cx="57847" cy="168211"/>
              </a:xfrm>
              <a:custGeom>
                <a:avLst/>
                <a:gdLst>
                  <a:gd name="connsiteX0" fmla="*/ 799 w 57847"/>
                  <a:gd name="connsiteY0" fmla="*/ 0 h 168211"/>
                  <a:gd name="connsiteX1" fmla="*/ 14229 w 57847"/>
                  <a:gd name="connsiteY1" fmla="*/ 24956 h 168211"/>
                  <a:gd name="connsiteX2" fmla="*/ 57758 w 57847"/>
                  <a:gd name="connsiteY2" fmla="*/ 61436 h 168211"/>
                  <a:gd name="connsiteX3" fmla="*/ 37946 w 57847"/>
                  <a:gd name="connsiteY3" fmla="*/ 168212 h 168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847" h="168211">
                    <a:moveTo>
                      <a:pt x="799" y="0"/>
                    </a:moveTo>
                    <a:cubicBezTo>
                      <a:pt x="799" y="0"/>
                      <a:pt x="-4916" y="24289"/>
                      <a:pt x="14229" y="24956"/>
                    </a:cubicBezTo>
                    <a:cubicBezTo>
                      <a:pt x="33374" y="25622"/>
                      <a:pt x="57758" y="29432"/>
                      <a:pt x="57758" y="61436"/>
                    </a:cubicBezTo>
                    <a:cubicBezTo>
                      <a:pt x="57758" y="93440"/>
                      <a:pt x="60330" y="161830"/>
                      <a:pt x="37946" y="168212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68" name="Forme libre : forme 2448">
                <a:extLst>
                  <a:ext uri="{FF2B5EF4-FFF2-40B4-BE49-F238E27FC236}">
                    <a16:creationId xmlns:a16="http://schemas.microsoft.com/office/drawing/2014/main" id="{46B0EC30-476F-45B9-8270-90890F3BEDB6}"/>
                  </a:ext>
                </a:extLst>
              </p:cNvPr>
              <p:cNvSpPr/>
              <p:nvPr/>
            </p:nvSpPr>
            <p:spPr>
              <a:xfrm>
                <a:off x="9814172" y="6353685"/>
                <a:ext cx="47910" cy="74580"/>
              </a:xfrm>
              <a:custGeom>
                <a:avLst/>
                <a:gdLst>
                  <a:gd name="connsiteX0" fmla="*/ 31242 w 47910"/>
                  <a:gd name="connsiteY0" fmla="*/ 74581 h 74580"/>
                  <a:gd name="connsiteX1" fmla="*/ 0 w 47910"/>
                  <a:gd name="connsiteY1" fmla="*/ 74581 h 74580"/>
                  <a:gd name="connsiteX2" fmla="*/ 0 w 47910"/>
                  <a:gd name="connsiteY2" fmla="*/ 0 h 74580"/>
                  <a:gd name="connsiteX3" fmla="*/ 47911 w 47910"/>
                  <a:gd name="connsiteY3" fmla="*/ 0 h 74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910" h="74580">
                    <a:moveTo>
                      <a:pt x="31242" y="74581"/>
                    </a:moveTo>
                    <a:lnTo>
                      <a:pt x="0" y="74581"/>
                    </a:lnTo>
                    <a:lnTo>
                      <a:pt x="0" y="0"/>
                    </a:lnTo>
                    <a:lnTo>
                      <a:pt x="47911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69" name="Forme libre : forme 2449">
                <a:extLst>
                  <a:ext uri="{FF2B5EF4-FFF2-40B4-BE49-F238E27FC236}">
                    <a16:creationId xmlns:a16="http://schemas.microsoft.com/office/drawing/2014/main" id="{22D7AE1B-E14F-469D-85CF-D41D91788207}"/>
                  </a:ext>
                </a:extLst>
              </p:cNvPr>
              <p:cNvSpPr/>
              <p:nvPr/>
            </p:nvSpPr>
            <p:spPr>
              <a:xfrm>
                <a:off x="9914901" y="6401882"/>
                <a:ext cx="47099" cy="24098"/>
              </a:xfrm>
              <a:custGeom>
                <a:avLst/>
                <a:gdLst>
                  <a:gd name="connsiteX0" fmla="*/ 46 w 47099"/>
                  <a:gd name="connsiteY0" fmla="*/ 0 h 24098"/>
                  <a:gd name="connsiteX1" fmla="*/ 47099 w 47099"/>
                  <a:gd name="connsiteY1" fmla="*/ 24098 h 24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099" h="24098">
                    <a:moveTo>
                      <a:pt x="46" y="0"/>
                    </a:moveTo>
                    <a:cubicBezTo>
                      <a:pt x="46" y="0"/>
                      <a:pt x="-3288" y="24098"/>
                      <a:pt x="47099" y="2409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70" name="Forme libre : forme 2450">
                <a:extLst>
                  <a:ext uri="{FF2B5EF4-FFF2-40B4-BE49-F238E27FC236}">
                    <a16:creationId xmlns:a16="http://schemas.microsoft.com/office/drawing/2014/main" id="{2BB3A845-44C9-4BEA-A356-D2FBB346EAE5}"/>
                  </a:ext>
                </a:extLst>
              </p:cNvPr>
              <p:cNvSpPr/>
              <p:nvPr/>
            </p:nvSpPr>
            <p:spPr>
              <a:xfrm>
                <a:off x="9863321" y="6280914"/>
                <a:ext cx="51529" cy="149637"/>
              </a:xfrm>
              <a:custGeom>
                <a:avLst/>
                <a:gdLst>
                  <a:gd name="connsiteX0" fmla="*/ 29813 w 51529"/>
                  <a:gd name="connsiteY0" fmla="*/ 0 h 149637"/>
                  <a:gd name="connsiteX1" fmla="*/ 51530 w 51529"/>
                  <a:gd name="connsiteY1" fmla="*/ 74962 h 149637"/>
                  <a:gd name="connsiteX2" fmla="*/ 51530 w 51529"/>
                  <a:gd name="connsiteY2" fmla="*/ 119348 h 149637"/>
                  <a:gd name="connsiteX3" fmla="*/ 0 w 51529"/>
                  <a:gd name="connsiteY3" fmla="*/ 149638 h 14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529" h="149637">
                    <a:moveTo>
                      <a:pt x="29813" y="0"/>
                    </a:moveTo>
                    <a:lnTo>
                      <a:pt x="51530" y="74962"/>
                    </a:lnTo>
                    <a:lnTo>
                      <a:pt x="51530" y="119348"/>
                    </a:lnTo>
                    <a:cubicBezTo>
                      <a:pt x="51530" y="119348"/>
                      <a:pt x="49244" y="147352"/>
                      <a:pt x="0" y="14963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71" name="Forme libre : forme 2451">
                <a:extLst>
                  <a:ext uri="{FF2B5EF4-FFF2-40B4-BE49-F238E27FC236}">
                    <a16:creationId xmlns:a16="http://schemas.microsoft.com/office/drawing/2014/main" id="{3AB54F70-AF43-4F77-9388-90C3208BE72A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72" name="Forme libre : forme 2452">
                <a:extLst>
                  <a:ext uri="{FF2B5EF4-FFF2-40B4-BE49-F238E27FC236}">
                    <a16:creationId xmlns:a16="http://schemas.microsoft.com/office/drawing/2014/main" id="{E3F55F9C-D67B-47F9-AA60-7CE802A6A9F6}"/>
                  </a:ext>
                </a:extLst>
              </p:cNvPr>
              <p:cNvSpPr/>
              <p:nvPr/>
            </p:nvSpPr>
            <p:spPr>
              <a:xfrm>
                <a:off x="9914851" y="6282057"/>
                <a:ext cx="20859" cy="73818"/>
              </a:xfrm>
              <a:custGeom>
                <a:avLst/>
                <a:gdLst>
                  <a:gd name="connsiteX0" fmla="*/ 0 w 20859"/>
                  <a:gd name="connsiteY0" fmla="*/ 73819 h 73818"/>
                  <a:gd name="connsiteX1" fmla="*/ 20860 w 20859"/>
                  <a:gd name="connsiteY1" fmla="*/ 0 h 73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859" h="73818">
                    <a:moveTo>
                      <a:pt x="0" y="73819"/>
                    </a:moveTo>
                    <a:lnTo>
                      <a:pt x="2086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73" name="Forme libre : forme 2453">
                <a:extLst>
                  <a:ext uri="{FF2B5EF4-FFF2-40B4-BE49-F238E27FC236}">
                    <a16:creationId xmlns:a16="http://schemas.microsoft.com/office/drawing/2014/main" id="{F9171043-7AFB-45A8-95F7-F26C6B172CB6}"/>
                  </a:ext>
                </a:extLst>
              </p:cNvPr>
              <p:cNvSpPr/>
              <p:nvPr/>
            </p:nvSpPr>
            <p:spPr>
              <a:xfrm>
                <a:off x="9901516" y="6365496"/>
                <a:ext cx="9525" cy="5429"/>
              </a:xfrm>
              <a:custGeom>
                <a:avLst/>
                <a:gdLst>
                  <a:gd name="connsiteX0" fmla="*/ 0 w 9525"/>
                  <a:gd name="connsiteY0" fmla="*/ 0 h 5429"/>
                  <a:gd name="connsiteX1" fmla="*/ 0 w 9525"/>
                  <a:gd name="connsiteY1" fmla="*/ 5429 h 5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429">
                    <a:moveTo>
                      <a:pt x="0" y="0"/>
                    </a:moveTo>
                    <a:lnTo>
                      <a:pt x="0" y="542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74" name="Forme libre : forme 2454">
                <a:extLst>
                  <a:ext uri="{FF2B5EF4-FFF2-40B4-BE49-F238E27FC236}">
                    <a16:creationId xmlns:a16="http://schemas.microsoft.com/office/drawing/2014/main" id="{0EE78DC0-52FB-4CBA-A5CF-5845B0972884}"/>
                  </a:ext>
                </a:extLst>
              </p:cNvPr>
              <p:cNvSpPr/>
              <p:nvPr/>
            </p:nvSpPr>
            <p:spPr>
              <a:xfrm>
                <a:off x="9957047" y="6230813"/>
                <a:ext cx="9525" cy="50387"/>
              </a:xfrm>
              <a:custGeom>
                <a:avLst/>
                <a:gdLst>
                  <a:gd name="connsiteX0" fmla="*/ 0 w 9525"/>
                  <a:gd name="connsiteY0" fmla="*/ 0 h 50387"/>
                  <a:gd name="connsiteX1" fmla="*/ 0 w 9525"/>
                  <a:gd name="connsiteY1" fmla="*/ 50387 h 5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0387">
                    <a:moveTo>
                      <a:pt x="0" y="0"/>
                    </a:moveTo>
                    <a:lnTo>
                      <a:pt x="0" y="50387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184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7341386" y="6226812"/>
              <a:ext cx="194214" cy="96964"/>
              <a:chOff x="7341386" y="6226812"/>
              <a:chExt cx="194214" cy="96964"/>
            </a:xfrm>
            <a:grpFill/>
          </p:grpSpPr>
          <p:sp>
            <p:nvSpPr>
              <p:cNvPr id="550" name="Forme libre : forme 2456">
                <a:extLst>
                  <a:ext uri="{FF2B5EF4-FFF2-40B4-BE49-F238E27FC236}">
                    <a16:creationId xmlns:a16="http://schemas.microsoft.com/office/drawing/2014/main" id="{D0196111-CDA6-4AEF-A3E8-6B3DD132C065}"/>
                  </a:ext>
                </a:extLst>
              </p:cNvPr>
              <p:cNvSpPr/>
              <p:nvPr/>
            </p:nvSpPr>
            <p:spPr>
              <a:xfrm>
                <a:off x="7341386" y="6258626"/>
                <a:ext cx="87915" cy="65151"/>
              </a:xfrm>
              <a:custGeom>
                <a:avLst/>
                <a:gdLst>
                  <a:gd name="connsiteX0" fmla="*/ 53816 w 87915"/>
                  <a:gd name="connsiteY0" fmla="*/ 7906 h 65151"/>
                  <a:gd name="connsiteX1" fmla="*/ 32576 w 87915"/>
                  <a:gd name="connsiteY1" fmla="*/ 0 h 65151"/>
                  <a:gd name="connsiteX2" fmla="*/ 0 w 87915"/>
                  <a:gd name="connsiteY2" fmla="*/ 32575 h 65151"/>
                  <a:gd name="connsiteX3" fmla="*/ 32576 w 87915"/>
                  <a:gd name="connsiteY3" fmla="*/ 65151 h 65151"/>
                  <a:gd name="connsiteX4" fmla="*/ 87916 w 87915"/>
                  <a:gd name="connsiteY4" fmla="*/ 65151 h 65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915" h="65151">
                    <a:moveTo>
                      <a:pt x="53816" y="7906"/>
                    </a:moveTo>
                    <a:cubicBezTo>
                      <a:pt x="48101" y="3048"/>
                      <a:pt x="40672" y="0"/>
                      <a:pt x="32576" y="0"/>
                    </a:cubicBezTo>
                    <a:cubicBezTo>
                      <a:pt x="14573" y="0"/>
                      <a:pt x="0" y="14573"/>
                      <a:pt x="0" y="32575"/>
                    </a:cubicBezTo>
                    <a:cubicBezTo>
                      <a:pt x="0" y="50578"/>
                      <a:pt x="14573" y="65151"/>
                      <a:pt x="32576" y="65151"/>
                    </a:cubicBezTo>
                    <a:lnTo>
                      <a:pt x="87916" y="6515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51" name="Forme libre : forme 2457">
                <a:extLst>
                  <a:ext uri="{FF2B5EF4-FFF2-40B4-BE49-F238E27FC236}">
                    <a16:creationId xmlns:a16="http://schemas.microsoft.com/office/drawing/2014/main" id="{CD35BDD4-50D7-420C-9A8A-3980786E1205}"/>
                  </a:ext>
                </a:extLst>
              </p:cNvPr>
              <p:cNvSpPr/>
              <p:nvPr/>
            </p:nvSpPr>
            <p:spPr>
              <a:xfrm>
                <a:off x="7396060" y="6226812"/>
                <a:ext cx="79819" cy="39909"/>
              </a:xfrm>
              <a:custGeom>
                <a:avLst/>
                <a:gdLst>
                  <a:gd name="connsiteX0" fmla="*/ 79820 w 79819"/>
                  <a:gd name="connsiteY0" fmla="*/ 39910 h 39909"/>
                  <a:gd name="connsiteX1" fmla="*/ 39910 w 79819"/>
                  <a:gd name="connsiteY1" fmla="*/ 0 h 39909"/>
                  <a:gd name="connsiteX2" fmla="*/ 0 w 79819"/>
                  <a:gd name="connsiteY2" fmla="*/ 39910 h 3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9819" h="39909">
                    <a:moveTo>
                      <a:pt x="79820" y="39910"/>
                    </a:moveTo>
                    <a:cubicBezTo>
                      <a:pt x="79820" y="17907"/>
                      <a:pt x="61913" y="0"/>
                      <a:pt x="39910" y="0"/>
                    </a:cubicBezTo>
                    <a:cubicBezTo>
                      <a:pt x="17907" y="0"/>
                      <a:pt x="0" y="17907"/>
                      <a:pt x="0" y="3991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52" name="Forme libre : forme 2458">
                <a:extLst>
                  <a:ext uri="{FF2B5EF4-FFF2-40B4-BE49-F238E27FC236}">
                    <a16:creationId xmlns:a16="http://schemas.microsoft.com/office/drawing/2014/main" id="{DC1392C6-29B8-4747-A969-726CED8C2600}"/>
                  </a:ext>
                </a:extLst>
              </p:cNvPr>
              <p:cNvSpPr/>
              <p:nvPr/>
            </p:nvSpPr>
            <p:spPr>
              <a:xfrm>
                <a:off x="7466640" y="6259006"/>
                <a:ext cx="48387" cy="21907"/>
              </a:xfrm>
              <a:custGeom>
                <a:avLst/>
                <a:gdLst>
                  <a:gd name="connsiteX0" fmla="*/ 48387 w 48387"/>
                  <a:gd name="connsiteY0" fmla="*/ 3429 h 21907"/>
                  <a:gd name="connsiteX1" fmla="*/ 33052 w 48387"/>
                  <a:gd name="connsiteY1" fmla="*/ 0 h 21907"/>
                  <a:gd name="connsiteX2" fmla="*/ 0 w 48387"/>
                  <a:gd name="connsiteY2" fmla="*/ 21908 h 21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87" h="21907">
                    <a:moveTo>
                      <a:pt x="48387" y="3429"/>
                    </a:moveTo>
                    <a:cubicBezTo>
                      <a:pt x="43720" y="1238"/>
                      <a:pt x="38576" y="0"/>
                      <a:pt x="33052" y="0"/>
                    </a:cubicBezTo>
                    <a:cubicBezTo>
                      <a:pt x="18193" y="0"/>
                      <a:pt x="5429" y="9049"/>
                      <a:pt x="0" y="2190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53" name="Forme libre : forme 2459">
                <a:extLst>
                  <a:ext uri="{FF2B5EF4-FFF2-40B4-BE49-F238E27FC236}">
                    <a16:creationId xmlns:a16="http://schemas.microsoft.com/office/drawing/2014/main" id="{2C5E1827-BD49-452D-AADE-8C01D72C5BA0}"/>
                  </a:ext>
                </a:extLst>
              </p:cNvPr>
              <p:cNvSpPr/>
              <p:nvPr/>
            </p:nvSpPr>
            <p:spPr>
              <a:xfrm>
                <a:off x="7533506" y="6282724"/>
                <a:ext cx="2095" cy="12096"/>
              </a:xfrm>
              <a:custGeom>
                <a:avLst/>
                <a:gdLst>
                  <a:gd name="connsiteX0" fmla="*/ 2096 w 2095"/>
                  <a:gd name="connsiteY0" fmla="*/ 12097 h 12096"/>
                  <a:gd name="connsiteX1" fmla="*/ 0 w 2095"/>
                  <a:gd name="connsiteY1" fmla="*/ 0 h 12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95" h="12096">
                    <a:moveTo>
                      <a:pt x="2096" y="12097"/>
                    </a:moveTo>
                    <a:cubicBezTo>
                      <a:pt x="2096" y="7810"/>
                      <a:pt x="1333" y="3810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185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6742074" y="6624195"/>
              <a:ext cx="2549271" cy="36576"/>
              <a:chOff x="6742074" y="6624195"/>
              <a:chExt cx="2549271" cy="36576"/>
            </a:xfrm>
            <a:grpFill/>
          </p:grpSpPr>
          <p:grpSp>
            <p:nvGrpSpPr>
              <p:cNvPr id="544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6742074" y="6624195"/>
                <a:ext cx="2549271" cy="9525"/>
                <a:chOff x="6742074" y="6624195"/>
                <a:chExt cx="2549271" cy="9525"/>
              </a:xfrm>
              <a:grpFill/>
            </p:grpSpPr>
            <p:sp>
              <p:nvSpPr>
                <p:cNvPr id="548" name="Forme libre : forme 2462">
                  <a:extLst>
                    <a:ext uri="{FF2B5EF4-FFF2-40B4-BE49-F238E27FC236}">
                      <a16:creationId xmlns:a16="http://schemas.microsoft.com/office/drawing/2014/main" id="{F2142D95-86CF-482E-B346-5852D54A4DEF}"/>
                    </a:ext>
                  </a:extLst>
                </p:cNvPr>
                <p:cNvSpPr/>
                <p:nvPr/>
              </p:nvSpPr>
              <p:spPr>
                <a:xfrm>
                  <a:off x="6742074" y="6624195"/>
                  <a:ext cx="2409158" cy="9525"/>
                </a:xfrm>
                <a:custGeom>
                  <a:avLst/>
                  <a:gdLst>
                    <a:gd name="connsiteX0" fmla="*/ 2409158 w 2409158"/>
                    <a:gd name="connsiteY0" fmla="*/ 0 h 9525"/>
                    <a:gd name="connsiteX1" fmla="*/ 0 w 2409158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09158" h="9525">
                      <a:moveTo>
                        <a:pt x="2409158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549" name="Forme libre : forme 2463">
                  <a:extLst>
                    <a:ext uri="{FF2B5EF4-FFF2-40B4-BE49-F238E27FC236}">
                      <a16:creationId xmlns:a16="http://schemas.microsoft.com/office/drawing/2014/main" id="{052FE389-B5BE-448B-BE03-3F3EFE29B1B0}"/>
                    </a:ext>
                  </a:extLst>
                </p:cNvPr>
                <p:cNvSpPr/>
                <p:nvPr/>
              </p:nvSpPr>
              <p:spPr>
                <a:xfrm>
                  <a:off x="9223336" y="6624195"/>
                  <a:ext cx="68008" cy="9525"/>
                </a:xfrm>
                <a:custGeom>
                  <a:avLst/>
                  <a:gdLst>
                    <a:gd name="connsiteX0" fmla="*/ 68008 w 68008"/>
                    <a:gd name="connsiteY0" fmla="*/ 0 h 9525"/>
                    <a:gd name="connsiteX1" fmla="*/ 0 w 68008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8008" h="9525">
                      <a:moveTo>
                        <a:pt x="68008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45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7216419" y="6658390"/>
                <a:ext cx="614171" cy="2381"/>
                <a:chOff x="7216419" y="6658390"/>
                <a:chExt cx="614171" cy="2381"/>
              </a:xfrm>
              <a:grpFill/>
            </p:grpSpPr>
            <p:sp>
              <p:nvSpPr>
                <p:cNvPr id="546" name="Forme libre : forme 2465">
                  <a:extLst>
                    <a:ext uri="{FF2B5EF4-FFF2-40B4-BE49-F238E27FC236}">
                      <a16:creationId xmlns:a16="http://schemas.microsoft.com/office/drawing/2014/main" id="{0E6EE757-BDDD-4F99-905D-329B85F90242}"/>
                    </a:ext>
                  </a:extLst>
                </p:cNvPr>
                <p:cNvSpPr/>
                <p:nvPr/>
              </p:nvSpPr>
              <p:spPr>
                <a:xfrm>
                  <a:off x="7328528" y="6660771"/>
                  <a:ext cx="502062" cy="9525"/>
                </a:xfrm>
                <a:custGeom>
                  <a:avLst/>
                  <a:gdLst>
                    <a:gd name="connsiteX0" fmla="*/ 502063 w 502062"/>
                    <a:gd name="connsiteY0" fmla="*/ 0 h 9525"/>
                    <a:gd name="connsiteX1" fmla="*/ 0 w 502062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02062" h="9525">
                      <a:moveTo>
                        <a:pt x="502063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547" name="Forme libre : forme 2466">
                  <a:extLst>
                    <a:ext uri="{FF2B5EF4-FFF2-40B4-BE49-F238E27FC236}">
                      <a16:creationId xmlns:a16="http://schemas.microsoft.com/office/drawing/2014/main" id="{EA5E1773-0CF7-4EEC-B9C5-4A5A29EEC369}"/>
                    </a:ext>
                  </a:extLst>
                </p:cNvPr>
                <p:cNvSpPr/>
                <p:nvPr/>
              </p:nvSpPr>
              <p:spPr>
                <a:xfrm>
                  <a:off x="7216419" y="6658390"/>
                  <a:ext cx="42100" cy="9525"/>
                </a:xfrm>
                <a:custGeom>
                  <a:avLst/>
                  <a:gdLst>
                    <a:gd name="connsiteX0" fmla="*/ 42100 w 42100"/>
                    <a:gd name="connsiteY0" fmla="*/ 0 h 9525"/>
                    <a:gd name="connsiteX1" fmla="*/ 0 w 4210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100" h="9525">
                      <a:moveTo>
                        <a:pt x="4210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6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5487060" y="5955350"/>
              <a:ext cx="5797676" cy="705421"/>
              <a:chOff x="5487060" y="5955350"/>
              <a:chExt cx="5797676" cy="705421"/>
            </a:xfrm>
            <a:grpFill/>
          </p:grpSpPr>
          <p:sp>
            <p:nvSpPr>
              <p:cNvPr id="542" name="Forme libre : forme 2468">
                <a:extLst>
                  <a:ext uri="{FF2B5EF4-FFF2-40B4-BE49-F238E27FC236}">
                    <a16:creationId xmlns:a16="http://schemas.microsoft.com/office/drawing/2014/main" id="{9F2B0FF6-7A64-45A2-BAC0-FE12D7A9DE3E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43" name="Forme libre : forme 2469">
                <a:extLst>
                  <a:ext uri="{FF2B5EF4-FFF2-40B4-BE49-F238E27FC236}">
                    <a16:creationId xmlns:a16="http://schemas.microsoft.com/office/drawing/2014/main" id="{9424AA96-60E0-425A-993B-8222161B11EC}"/>
                  </a:ext>
                </a:extLst>
              </p:cNvPr>
              <p:cNvSpPr/>
              <p:nvPr/>
            </p:nvSpPr>
            <p:spPr>
              <a:xfrm>
                <a:off x="11216728" y="6660771"/>
                <a:ext cx="68008" cy="9525"/>
              </a:xfrm>
              <a:custGeom>
                <a:avLst/>
                <a:gdLst>
                  <a:gd name="connsiteX0" fmla="*/ 0 w 68008"/>
                  <a:gd name="connsiteY0" fmla="*/ 0 h 9525"/>
                  <a:gd name="connsiteX1" fmla="*/ 68008 w 6800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008" h="9525">
                    <a:moveTo>
                      <a:pt x="0" y="0"/>
                    </a:moveTo>
                    <a:lnTo>
                      <a:pt x="68008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sp>
          <p:nvSpPr>
            <p:cNvPr id="187" name="Forme libre : forme 2470">
              <a:extLst>
                <a:ext uri="{FF2B5EF4-FFF2-40B4-BE49-F238E27FC236}">
                  <a16:creationId xmlns:a16="http://schemas.microsoft.com/office/drawing/2014/main" id="{EA6ED444-76DD-4576-BF4D-BC0BF535C3EB}"/>
                </a:ext>
              </a:extLst>
            </p:cNvPr>
            <p:cNvSpPr/>
            <p:nvPr/>
          </p:nvSpPr>
          <p:spPr>
            <a:xfrm>
              <a:off x="5489917" y="6595049"/>
              <a:ext cx="75342" cy="9525"/>
            </a:xfrm>
            <a:custGeom>
              <a:avLst/>
              <a:gdLst>
                <a:gd name="connsiteX0" fmla="*/ 75343 w 75342"/>
                <a:gd name="connsiteY0" fmla="*/ 0 h 9525"/>
                <a:gd name="connsiteX1" fmla="*/ 0 w 753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342" h="9525">
                  <a:moveTo>
                    <a:pt x="75343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88" name="Forme libre : forme 2471">
              <a:extLst>
                <a:ext uri="{FF2B5EF4-FFF2-40B4-BE49-F238E27FC236}">
                  <a16:creationId xmlns:a16="http://schemas.microsoft.com/office/drawing/2014/main" id="{DB2BC11B-8735-4A78-A404-EB4A25ED8E15}"/>
                </a:ext>
              </a:extLst>
            </p:cNvPr>
            <p:cNvSpPr/>
            <p:nvPr/>
          </p:nvSpPr>
          <p:spPr>
            <a:xfrm>
              <a:off x="5487060" y="59553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grpSp>
          <p:nvGrpSpPr>
            <p:cNvPr id="189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5828365" y="6171756"/>
              <a:ext cx="395827" cy="106776"/>
              <a:chOff x="5828365" y="6171756"/>
              <a:chExt cx="395827" cy="106776"/>
            </a:xfrm>
            <a:grpFill/>
          </p:grpSpPr>
          <p:sp>
            <p:nvSpPr>
              <p:cNvPr id="538" name="Forme libre : forme 2473">
                <a:extLst>
                  <a:ext uri="{FF2B5EF4-FFF2-40B4-BE49-F238E27FC236}">
                    <a16:creationId xmlns:a16="http://schemas.microsoft.com/office/drawing/2014/main" id="{ED71F6EC-CEDD-4303-BD92-416F7EDD600D}"/>
                  </a:ext>
                </a:extLst>
              </p:cNvPr>
              <p:cNvSpPr/>
              <p:nvPr/>
            </p:nvSpPr>
            <p:spPr>
              <a:xfrm>
                <a:off x="5828365" y="6223092"/>
                <a:ext cx="124562" cy="55441"/>
              </a:xfrm>
              <a:custGeom>
                <a:avLst/>
                <a:gdLst>
                  <a:gd name="connsiteX0" fmla="*/ 124562 w 124562"/>
                  <a:gd name="connsiteY0" fmla="*/ 48297 h 55441"/>
                  <a:gd name="connsiteX1" fmla="*/ 86748 w 124562"/>
                  <a:gd name="connsiteY1" fmla="*/ 48297 h 55441"/>
                  <a:gd name="connsiteX2" fmla="*/ 70365 w 124562"/>
                  <a:gd name="connsiteY2" fmla="*/ 28962 h 55441"/>
                  <a:gd name="connsiteX3" fmla="*/ 48934 w 124562"/>
                  <a:gd name="connsiteY3" fmla="*/ 6 h 55441"/>
                  <a:gd name="connsiteX4" fmla="*/ 25788 w 124562"/>
                  <a:gd name="connsiteY4" fmla="*/ 31057 h 55441"/>
                  <a:gd name="connsiteX5" fmla="*/ 166 w 124562"/>
                  <a:gd name="connsiteY5" fmla="*/ 55441 h 55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4562" h="55441">
                    <a:moveTo>
                      <a:pt x="124562" y="48297"/>
                    </a:moveTo>
                    <a:lnTo>
                      <a:pt x="86748" y="48297"/>
                    </a:lnTo>
                    <a:cubicBezTo>
                      <a:pt x="86748" y="48297"/>
                      <a:pt x="87986" y="27723"/>
                      <a:pt x="70365" y="28962"/>
                    </a:cubicBezTo>
                    <a:cubicBezTo>
                      <a:pt x="70365" y="28962"/>
                      <a:pt x="72461" y="-471"/>
                      <a:pt x="48934" y="6"/>
                    </a:cubicBezTo>
                    <a:cubicBezTo>
                      <a:pt x="25407" y="387"/>
                      <a:pt x="24169" y="22675"/>
                      <a:pt x="25788" y="31057"/>
                    </a:cubicBezTo>
                    <a:cubicBezTo>
                      <a:pt x="25788" y="31057"/>
                      <a:pt x="-2406" y="27723"/>
                      <a:pt x="166" y="55441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39" name="Forme libre : forme 2474">
                <a:extLst>
                  <a:ext uri="{FF2B5EF4-FFF2-40B4-BE49-F238E27FC236}">
                    <a16:creationId xmlns:a16="http://schemas.microsoft.com/office/drawing/2014/main" id="{B0E2E8ED-4A48-40F6-A853-523548E6B6CB}"/>
                  </a:ext>
                </a:extLst>
              </p:cNvPr>
              <p:cNvSpPr/>
              <p:nvPr/>
            </p:nvSpPr>
            <p:spPr>
              <a:xfrm>
                <a:off x="5880598" y="6172598"/>
                <a:ext cx="110524" cy="50023"/>
              </a:xfrm>
              <a:custGeom>
                <a:avLst/>
                <a:gdLst>
                  <a:gd name="connsiteX0" fmla="*/ 34 w 110524"/>
                  <a:gd name="connsiteY0" fmla="*/ 50023 h 50023"/>
                  <a:gd name="connsiteX1" fmla="*/ 26514 w 110524"/>
                  <a:gd name="connsiteY1" fmla="*/ 29830 h 50023"/>
                  <a:gd name="connsiteX2" fmla="*/ 49660 w 110524"/>
                  <a:gd name="connsiteY2" fmla="*/ 17 h 50023"/>
                  <a:gd name="connsiteX3" fmla="*/ 73567 w 110524"/>
                  <a:gd name="connsiteY3" fmla="*/ 30688 h 50023"/>
                  <a:gd name="connsiteX4" fmla="*/ 90808 w 110524"/>
                  <a:gd name="connsiteY4" fmla="*/ 47452 h 50023"/>
                  <a:gd name="connsiteX5" fmla="*/ 110524 w 110524"/>
                  <a:gd name="connsiteY5" fmla="*/ 47452 h 50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0524" h="50023">
                    <a:moveTo>
                      <a:pt x="34" y="50023"/>
                    </a:moveTo>
                    <a:cubicBezTo>
                      <a:pt x="34" y="50023"/>
                      <a:pt x="-2061" y="26116"/>
                      <a:pt x="26514" y="29830"/>
                    </a:cubicBezTo>
                    <a:cubicBezTo>
                      <a:pt x="26514" y="29830"/>
                      <a:pt x="22323" y="874"/>
                      <a:pt x="49660" y="17"/>
                    </a:cubicBezTo>
                    <a:cubicBezTo>
                      <a:pt x="76996" y="-840"/>
                      <a:pt x="73567" y="30688"/>
                      <a:pt x="73567" y="30688"/>
                    </a:cubicBezTo>
                    <a:cubicBezTo>
                      <a:pt x="73567" y="30688"/>
                      <a:pt x="92046" y="29449"/>
                      <a:pt x="90808" y="47452"/>
                    </a:cubicBezTo>
                    <a:lnTo>
                      <a:pt x="110524" y="47452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40" name="Forme libre : forme 2475">
                <a:extLst>
                  <a:ext uri="{FF2B5EF4-FFF2-40B4-BE49-F238E27FC236}">
                    <a16:creationId xmlns:a16="http://schemas.microsoft.com/office/drawing/2014/main" id="{3767543F-A33C-4BCD-B0E8-69E5734EE7AB}"/>
                  </a:ext>
                </a:extLst>
              </p:cNvPr>
              <p:cNvSpPr/>
              <p:nvPr/>
            </p:nvSpPr>
            <p:spPr>
              <a:xfrm>
                <a:off x="5973120" y="6271770"/>
                <a:ext cx="9239" cy="9525"/>
              </a:xfrm>
              <a:custGeom>
                <a:avLst/>
                <a:gdLst>
                  <a:gd name="connsiteX0" fmla="*/ 0 w 9239"/>
                  <a:gd name="connsiteY0" fmla="*/ 0 h 9525"/>
                  <a:gd name="connsiteX1" fmla="*/ 9239 w 923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9" h="9525">
                    <a:moveTo>
                      <a:pt x="0" y="0"/>
                    </a:moveTo>
                    <a:lnTo>
                      <a:pt x="9239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41" name="Forme libre : forme 2476">
                <a:extLst>
                  <a:ext uri="{FF2B5EF4-FFF2-40B4-BE49-F238E27FC236}">
                    <a16:creationId xmlns:a16="http://schemas.microsoft.com/office/drawing/2014/main" id="{83CAF63B-7EFD-45C5-93BC-4F299B8E1FC0}"/>
                  </a:ext>
                </a:extLst>
              </p:cNvPr>
              <p:cNvSpPr/>
              <p:nvPr/>
            </p:nvSpPr>
            <p:spPr>
              <a:xfrm>
                <a:off x="6132327" y="6171756"/>
                <a:ext cx="91866" cy="54293"/>
              </a:xfrm>
              <a:custGeom>
                <a:avLst/>
                <a:gdLst>
                  <a:gd name="connsiteX0" fmla="*/ 52 w 91866"/>
                  <a:gd name="connsiteY0" fmla="*/ 54294 h 54293"/>
                  <a:gd name="connsiteX1" fmla="*/ 26912 w 91866"/>
                  <a:gd name="connsiteY1" fmla="*/ 31624 h 54293"/>
                  <a:gd name="connsiteX2" fmla="*/ 49201 w 91866"/>
                  <a:gd name="connsiteY2" fmla="*/ 96 h 54293"/>
                  <a:gd name="connsiteX3" fmla="*/ 73108 w 91866"/>
                  <a:gd name="connsiteY3" fmla="*/ 30767 h 54293"/>
                  <a:gd name="connsiteX4" fmla="*/ 91587 w 91866"/>
                  <a:gd name="connsiteY4" fmla="*/ 50960 h 5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66" h="54293">
                    <a:moveTo>
                      <a:pt x="52" y="54294"/>
                    </a:moveTo>
                    <a:cubicBezTo>
                      <a:pt x="52" y="54294"/>
                      <a:pt x="-2425" y="26957"/>
                      <a:pt x="26912" y="31624"/>
                    </a:cubicBezTo>
                    <a:cubicBezTo>
                      <a:pt x="26912" y="31624"/>
                      <a:pt x="20626" y="2192"/>
                      <a:pt x="49201" y="96"/>
                    </a:cubicBezTo>
                    <a:cubicBezTo>
                      <a:pt x="77776" y="-1999"/>
                      <a:pt x="73108" y="30767"/>
                      <a:pt x="73108" y="30767"/>
                    </a:cubicBezTo>
                    <a:cubicBezTo>
                      <a:pt x="73108" y="30767"/>
                      <a:pt x="94540" y="30386"/>
                      <a:pt x="91587" y="5096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190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6372787" y="6194903"/>
              <a:ext cx="263844" cy="400145"/>
              <a:chOff x="6372787" y="6194903"/>
              <a:chExt cx="263844" cy="400145"/>
            </a:xfrm>
            <a:grpFill/>
          </p:grpSpPr>
          <p:sp>
            <p:nvSpPr>
              <p:cNvPr id="508" name="Forme libre : forme 2478">
                <a:extLst>
                  <a:ext uri="{FF2B5EF4-FFF2-40B4-BE49-F238E27FC236}">
                    <a16:creationId xmlns:a16="http://schemas.microsoft.com/office/drawing/2014/main" id="{078BAE62-6438-4FE7-9415-54A66926974A}"/>
                  </a:ext>
                </a:extLst>
              </p:cNvPr>
              <p:cNvSpPr/>
              <p:nvPr/>
            </p:nvSpPr>
            <p:spPr>
              <a:xfrm>
                <a:off x="6388124" y="6432552"/>
                <a:ext cx="12954" cy="162496"/>
              </a:xfrm>
              <a:custGeom>
                <a:avLst/>
                <a:gdLst>
                  <a:gd name="connsiteX0" fmla="*/ 6001 w 12954"/>
                  <a:gd name="connsiteY0" fmla="*/ 0 h 162496"/>
                  <a:gd name="connsiteX1" fmla="*/ 12954 w 12954"/>
                  <a:gd name="connsiteY1" fmla="*/ 149543 h 162496"/>
                  <a:gd name="connsiteX2" fmla="*/ 0 w 12954"/>
                  <a:gd name="connsiteY2" fmla="*/ 162497 h 162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954" h="162496">
                    <a:moveTo>
                      <a:pt x="6001" y="0"/>
                    </a:moveTo>
                    <a:lnTo>
                      <a:pt x="12954" y="149543"/>
                    </a:lnTo>
                    <a:lnTo>
                      <a:pt x="0" y="162497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09" name="Forme libre : forme 2479">
                <a:extLst>
                  <a:ext uri="{FF2B5EF4-FFF2-40B4-BE49-F238E27FC236}">
                    <a16:creationId xmlns:a16="http://schemas.microsoft.com/office/drawing/2014/main" id="{B6C73751-6FD2-4D61-B60E-F34C9D2319CA}"/>
                  </a:ext>
                </a:extLst>
              </p:cNvPr>
              <p:cNvSpPr/>
              <p:nvPr/>
            </p:nvSpPr>
            <p:spPr>
              <a:xfrm>
                <a:off x="6417843" y="6476843"/>
                <a:ext cx="49625" cy="118205"/>
              </a:xfrm>
              <a:custGeom>
                <a:avLst/>
                <a:gdLst>
                  <a:gd name="connsiteX0" fmla="*/ 0 w 49625"/>
                  <a:gd name="connsiteY0" fmla="*/ 118205 h 118205"/>
                  <a:gd name="connsiteX1" fmla="*/ 29146 w 49625"/>
                  <a:gd name="connsiteY1" fmla="*/ 0 h 118205"/>
                  <a:gd name="connsiteX2" fmla="*/ 49625 w 49625"/>
                  <a:gd name="connsiteY2" fmla="*/ 116015 h 118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625" h="118205">
                    <a:moveTo>
                      <a:pt x="0" y="118205"/>
                    </a:moveTo>
                    <a:lnTo>
                      <a:pt x="29146" y="0"/>
                    </a:lnTo>
                    <a:lnTo>
                      <a:pt x="49625" y="116015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10" name="Forme libre : forme 2480">
                <a:extLst>
                  <a:ext uri="{FF2B5EF4-FFF2-40B4-BE49-F238E27FC236}">
                    <a16:creationId xmlns:a16="http://schemas.microsoft.com/office/drawing/2014/main" id="{DEC38CC3-E104-4FDA-9B92-2809FA57802B}"/>
                  </a:ext>
                </a:extLst>
              </p:cNvPr>
              <p:cNvSpPr/>
              <p:nvPr/>
            </p:nvSpPr>
            <p:spPr>
              <a:xfrm>
                <a:off x="6486423" y="6358162"/>
                <a:ext cx="15049" cy="234219"/>
              </a:xfrm>
              <a:custGeom>
                <a:avLst/>
                <a:gdLst>
                  <a:gd name="connsiteX0" fmla="*/ 0 w 15049"/>
                  <a:gd name="connsiteY0" fmla="*/ 234220 h 234219"/>
                  <a:gd name="connsiteX1" fmla="*/ 15050 w 15049"/>
                  <a:gd name="connsiteY1" fmla="*/ 0 h 234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049" h="234219">
                    <a:moveTo>
                      <a:pt x="0" y="234220"/>
                    </a:moveTo>
                    <a:lnTo>
                      <a:pt x="1505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11" name="Forme libre : forme 2481">
                <a:extLst>
                  <a:ext uri="{FF2B5EF4-FFF2-40B4-BE49-F238E27FC236}">
                    <a16:creationId xmlns:a16="http://schemas.microsoft.com/office/drawing/2014/main" id="{6334143D-0F2B-4FD5-9D11-6AAB881B1FDE}"/>
                  </a:ext>
                </a:extLst>
              </p:cNvPr>
              <p:cNvSpPr/>
              <p:nvPr/>
            </p:nvSpPr>
            <p:spPr>
              <a:xfrm>
                <a:off x="6447554" y="6379212"/>
                <a:ext cx="45345" cy="84677"/>
              </a:xfrm>
              <a:custGeom>
                <a:avLst/>
                <a:gdLst>
                  <a:gd name="connsiteX0" fmla="*/ 45346 w 45345"/>
                  <a:gd name="connsiteY0" fmla="*/ 84677 h 84677"/>
                  <a:gd name="connsiteX1" fmla="*/ 7 w 45345"/>
                  <a:gd name="connsiteY1" fmla="*/ 46387 h 84677"/>
                  <a:gd name="connsiteX2" fmla="*/ 7 w 45345"/>
                  <a:gd name="connsiteY2" fmla="*/ 0 h 84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345" h="84677">
                    <a:moveTo>
                      <a:pt x="45346" y="84677"/>
                    </a:moveTo>
                    <a:cubicBezTo>
                      <a:pt x="-1612" y="84677"/>
                      <a:pt x="7" y="46387"/>
                      <a:pt x="7" y="46387"/>
                    </a:cubicBezTo>
                    <a:lnTo>
                      <a:pt x="7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12" name="Forme libre : forme 2482">
                <a:extLst>
                  <a:ext uri="{FF2B5EF4-FFF2-40B4-BE49-F238E27FC236}">
                    <a16:creationId xmlns:a16="http://schemas.microsoft.com/office/drawing/2014/main" id="{5FD01788-E100-4DD5-8817-F945C12EEB76}"/>
                  </a:ext>
                </a:extLst>
              </p:cNvPr>
              <p:cNvSpPr/>
              <p:nvPr/>
            </p:nvSpPr>
            <p:spPr>
              <a:xfrm>
                <a:off x="6409270" y="6425599"/>
                <a:ext cx="38290" cy="34575"/>
              </a:xfrm>
              <a:custGeom>
                <a:avLst/>
                <a:gdLst>
                  <a:gd name="connsiteX0" fmla="*/ 38290 w 38290"/>
                  <a:gd name="connsiteY0" fmla="*/ 0 h 34575"/>
                  <a:gd name="connsiteX1" fmla="*/ 0 w 38290"/>
                  <a:gd name="connsiteY1" fmla="*/ 34576 h 34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290" h="34575">
                    <a:moveTo>
                      <a:pt x="38290" y="0"/>
                    </a:moveTo>
                    <a:cubicBezTo>
                      <a:pt x="38290" y="0"/>
                      <a:pt x="38862" y="34576"/>
                      <a:pt x="0" y="34576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13" name="Forme libre : forme 2483">
                <a:extLst>
                  <a:ext uri="{FF2B5EF4-FFF2-40B4-BE49-F238E27FC236}">
                    <a16:creationId xmlns:a16="http://schemas.microsoft.com/office/drawing/2014/main" id="{973DCD5D-68CB-4365-8A3D-C43C7A997C7C}"/>
                  </a:ext>
                </a:extLst>
              </p:cNvPr>
              <p:cNvSpPr/>
              <p:nvPr/>
            </p:nvSpPr>
            <p:spPr>
              <a:xfrm>
                <a:off x="6372787" y="6309584"/>
                <a:ext cx="28862" cy="146208"/>
              </a:xfrm>
              <a:custGeom>
                <a:avLst/>
                <a:gdLst>
                  <a:gd name="connsiteX0" fmla="*/ 21814 w 28862"/>
                  <a:gd name="connsiteY0" fmla="*/ 146209 h 146208"/>
                  <a:gd name="connsiteX1" fmla="*/ 2 w 28862"/>
                  <a:gd name="connsiteY1" fmla="*/ 124397 h 146208"/>
                  <a:gd name="connsiteX2" fmla="*/ 2 w 28862"/>
                  <a:gd name="connsiteY2" fmla="*/ 34576 h 146208"/>
                  <a:gd name="connsiteX3" fmla="*/ 28863 w 28862"/>
                  <a:gd name="connsiteY3" fmla="*/ 0 h 146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62" h="146208">
                    <a:moveTo>
                      <a:pt x="21814" y="146209"/>
                    </a:moveTo>
                    <a:cubicBezTo>
                      <a:pt x="21814" y="146209"/>
                      <a:pt x="2" y="144018"/>
                      <a:pt x="2" y="124397"/>
                    </a:cubicBezTo>
                    <a:cubicBezTo>
                      <a:pt x="2" y="104680"/>
                      <a:pt x="2" y="34576"/>
                      <a:pt x="2" y="34576"/>
                    </a:cubicBezTo>
                    <a:cubicBezTo>
                      <a:pt x="2" y="34576"/>
                      <a:pt x="-760" y="4858"/>
                      <a:pt x="28863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14" name="Forme libre : forme 2484">
                <a:extLst>
                  <a:ext uri="{FF2B5EF4-FFF2-40B4-BE49-F238E27FC236}">
                    <a16:creationId xmlns:a16="http://schemas.microsoft.com/office/drawing/2014/main" id="{0DF4924E-975D-43B1-A127-22656999A51E}"/>
                  </a:ext>
                </a:extLst>
              </p:cNvPr>
              <p:cNvSpPr/>
              <p:nvPr/>
            </p:nvSpPr>
            <p:spPr>
              <a:xfrm>
                <a:off x="6582435" y="6406644"/>
                <a:ext cx="43243" cy="187832"/>
              </a:xfrm>
              <a:custGeom>
                <a:avLst/>
                <a:gdLst>
                  <a:gd name="connsiteX0" fmla="*/ 0 w 43243"/>
                  <a:gd name="connsiteY0" fmla="*/ 21622 h 187832"/>
                  <a:gd name="connsiteX1" fmla="*/ 21622 w 43243"/>
                  <a:gd name="connsiteY1" fmla="*/ 0 h 187832"/>
                  <a:gd name="connsiteX2" fmla="*/ 43244 w 43243"/>
                  <a:gd name="connsiteY2" fmla="*/ 21622 h 187832"/>
                  <a:gd name="connsiteX3" fmla="*/ 43244 w 43243"/>
                  <a:gd name="connsiteY3" fmla="*/ 187833 h 187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243" h="187832">
                    <a:moveTo>
                      <a:pt x="0" y="21622"/>
                    </a:moveTo>
                    <a:cubicBezTo>
                      <a:pt x="0" y="9716"/>
                      <a:pt x="9620" y="0"/>
                      <a:pt x="21622" y="0"/>
                    </a:cubicBezTo>
                    <a:cubicBezTo>
                      <a:pt x="33528" y="0"/>
                      <a:pt x="43244" y="9620"/>
                      <a:pt x="43244" y="21622"/>
                    </a:cubicBezTo>
                    <a:lnTo>
                      <a:pt x="43244" y="187833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15" name="Forme libre : forme 2485">
                <a:extLst>
                  <a:ext uri="{FF2B5EF4-FFF2-40B4-BE49-F238E27FC236}">
                    <a16:creationId xmlns:a16="http://schemas.microsoft.com/office/drawing/2014/main" id="{094F9368-CFC4-43FA-AF64-0CA9C5869990}"/>
                  </a:ext>
                </a:extLst>
              </p:cNvPr>
              <p:cNvSpPr/>
              <p:nvPr/>
            </p:nvSpPr>
            <p:spPr>
              <a:xfrm>
                <a:off x="6590531" y="6394262"/>
                <a:ext cx="25908" cy="12953"/>
              </a:xfrm>
              <a:custGeom>
                <a:avLst/>
                <a:gdLst>
                  <a:gd name="connsiteX0" fmla="*/ 0 w 25908"/>
                  <a:gd name="connsiteY0" fmla="*/ 12954 h 12953"/>
                  <a:gd name="connsiteX1" fmla="*/ 12954 w 25908"/>
                  <a:gd name="connsiteY1" fmla="*/ 0 h 12953"/>
                  <a:gd name="connsiteX2" fmla="*/ 25908 w 25908"/>
                  <a:gd name="connsiteY2" fmla="*/ 12954 h 1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908" h="12953">
                    <a:moveTo>
                      <a:pt x="0" y="12954"/>
                    </a:moveTo>
                    <a:cubicBezTo>
                      <a:pt x="0" y="5810"/>
                      <a:pt x="5810" y="0"/>
                      <a:pt x="12954" y="0"/>
                    </a:cubicBezTo>
                    <a:cubicBezTo>
                      <a:pt x="20098" y="0"/>
                      <a:pt x="25908" y="5810"/>
                      <a:pt x="25908" y="12954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16" name="Forme libre : forme 2486">
                <a:extLst>
                  <a:ext uri="{FF2B5EF4-FFF2-40B4-BE49-F238E27FC236}">
                    <a16:creationId xmlns:a16="http://schemas.microsoft.com/office/drawing/2014/main" id="{689281B3-6B2A-4C81-8608-029CA4D5BC67}"/>
                  </a:ext>
                </a:extLst>
              </p:cNvPr>
              <p:cNvSpPr/>
              <p:nvPr/>
            </p:nvSpPr>
            <p:spPr>
              <a:xfrm>
                <a:off x="6519262" y="6329491"/>
                <a:ext cx="89080" cy="200215"/>
              </a:xfrm>
              <a:custGeom>
                <a:avLst/>
                <a:gdLst>
                  <a:gd name="connsiteX0" fmla="*/ 89081 w 89080"/>
                  <a:gd name="connsiteY0" fmla="*/ 200216 h 200215"/>
                  <a:gd name="connsiteX1" fmla="*/ 22 w 89080"/>
                  <a:gd name="connsiteY1" fmla="*/ 200216 h 200215"/>
                  <a:gd name="connsiteX2" fmla="*/ 22 w 89080"/>
                  <a:gd name="connsiteY2" fmla="*/ 38862 h 200215"/>
                  <a:gd name="connsiteX3" fmla="*/ 37265 w 89080"/>
                  <a:gd name="connsiteY3" fmla="*/ 0 h 20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080" h="200215">
                    <a:moveTo>
                      <a:pt x="89081" y="200216"/>
                    </a:moveTo>
                    <a:lnTo>
                      <a:pt x="22" y="200216"/>
                    </a:lnTo>
                    <a:lnTo>
                      <a:pt x="22" y="38862"/>
                    </a:lnTo>
                    <a:cubicBezTo>
                      <a:pt x="22" y="38862"/>
                      <a:pt x="-2169" y="0"/>
                      <a:pt x="37265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17" name="Forme libre : forme 2487">
                <a:extLst>
                  <a:ext uri="{FF2B5EF4-FFF2-40B4-BE49-F238E27FC236}">
                    <a16:creationId xmlns:a16="http://schemas.microsoft.com/office/drawing/2014/main" id="{71208169-9AB7-445D-B7C4-799219A06F47}"/>
                  </a:ext>
                </a:extLst>
              </p:cNvPr>
              <p:cNvSpPr/>
              <p:nvPr/>
            </p:nvSpPr>
            <p:spPr>
              <a:xfrm>
                <a:off x="6426510" y="6304727"/>
                <a:ext cx="108489" cy="27527"/>
              </a:xfrm>
              <a:custGeom>
                <a:avLst/>
                <a:gdLst>
                  <a:gd name="connsiteX0" fmla="*/ 108490 w 108489"/>
                  <a:gd name="connsiteY0" fmla="*/ 25908 h 27527"/>
                  <a:gd name="connsiteX1" fmla="*/ 42101 w 108489"/>
                  <a:gd name="connsiteY1" fmla="*/ 0 h 27527"/>
                  <a:gd name="connsiteX2" fmla="*/ 21050 w 108489"/>
                  <a:gd name="connsiteY2" fmla="*/ 27527 h 27527"/>
                  <a:gd name="connsiteX3" fmla="*/ 0 w 108489"/>
                  <a:gd name="connsiteY3" fmla="*/ 1619 h 27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489" h="27527">
                    <a:moveTo>
                      <a:pt x="108490" y="25908"/>
                    </a:moveTo>
                    <a:lnTo>
                      <a:pt x="42101" y="0"/>
                    </a:lnTo>
                    <a:lnTo>
                      <a:pt x="21050" y="27527"/>
                    </a:lnTo>
                    <a:lnTo>
                      <a:pt x="0" y="161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18" name="Forme libre : forme 2488">
                <a:extLst>
                  <a:ext uri="{FF2B5EF4-FFF2-40B4-BE49-F238E27FC236}">
                    <a16:creationId xmlns:a16="http://schemas.microsoft.com/office/drawing/2014/main" id="{D88C520C-646C-4BF9-90EF-105217AB95C7}"/>
                  </a:ext>
                </a:extLst>
              </p:cNvPr>
              <p:cNvSpPr/>
              <p:nvPr/>
            </p:nvSpPr>
            <p:spPr>
              <a:xfrm>
                <a:off x="6590531" y="6330299"/>
                <a:ext cx="36671" cy="68820"/>
              </a:xfrm>
              <a:custGeom>
                <a:avLst/>
                <a:gdLst>
                  <a:gd name="connsiteX0" fmla="*/ 0 w 36671"/>
                  <a:gd name="connsiteY0" fmla="*/ 336 h 68820"/>
                  <a:gd name="connsiteX1" fmla="*/ 36671 w 36671"/>
                  <a:gd name="connsiteY1" fmla="*/ 32149 h 68820"/>
                  <a:gd name="connsiteX2" fmla="*/ 36671 w 36671"/>
                  <a:gd name="connsiteY2" fmla="*/ 68821 h 68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71" h="68820">
                    <a:moveTo>
                      <a:pt x="0" y="336"/>
                    </a:moveTo>
                    <a:cubicBezTo>
                      <a:pt x="0" y="336"/>
                      <a:pt x="36671" y="-5570"/>
                      <a:pt x="36671" y="32149"/>
                    </a:cubicBezTo>
                    <a:lnTo>
                      <a:pt x="36671" y="6882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19" name="Forme libre : forme 2489">
                <a:extLst>
                  <a:ext uri="{FF2B5EF4-FFF2-40B4-BE49-F238E27FC236}">
                    <a16:creationId xmlns:a16="http://schemas.microsoft.com/office/drawing/2014/main" id="{376B154C-1DCE-4A8E-8781-A019DE953871}"/>
                  </a:ext>
                </a:extLst>
              </p:cNvPr>
              <p:cNvSpPr/>
              <p:nvPr/>
            </p:nvSpPr>
            <p:spPr>
              <a:xfrm>
                <a:off x="6530142" y="6530279"/>
                <a:ext cx="10191" cy="63722"/>
              </a:xfrm>
              <a:custGeom>
                <a:avLst/>
                <a:gdLst>
                  <a:gd name="connsiteX0" fmla="*/ 6477 w 10191"/>
                  <a:gd name="connsiteY0" fmla="*/ 0 h 63722"/>
                  <a:gd name="connsiteX1" fmla="*/ 10192 w 10191"/>
                  <a:gd name="connsiteY1" fmla="*/ 49625 h 63722"/>
                  <a:gd name="connsiteX2" fmla="*/ 0 w 10191"/>
                  <a:gd name="connsiteY2" fmla="*/ 63722 h 6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91" h="63722">
                    <a:moveTo>
                      <a:pt x="6477" y="0"/>
                    </a:moveTo>
                    <a:lnTo>
                      <a:pt x="10192" y="49625"/>
                    </a:lnTo>
                    <a:lnTo>
                      <a:pt x="0" y="63722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20" name="Forme libre : forme 2490">
                <a:extLst>
                  <a:ext uri="{FF2B5EF4-FFF2-40B4-BE49-F238E27FC236}">
                    <a16:creationId xmlns:a16="http://schemas.microsoft.com/office/drawing/2014/main" id="{7A5EF24A-3420-4086-8424-237768D13480}"/>
                  </a:ext>
                </a:extLst>
              </p:cNvPr>
              <p:cNvSpPr/>
              <p:nvPr/>
            </p:nvSpPr>
            <p:spPr>
              <a:xfrm>
                <a:off x="6599199" y="6531898"/>
                <a:ext cx="3238" cy="61531"/>
              </a:xfrm>
              <a:custGeom>
                <a:avLst/>
                <a:gdLst>
                  <a:gd name="connsiteX0" fmla="*/ 3238 w 3238"/>
                  <a:gd name="connsiteY0" fmla="*/ 0 h 61531"/>
                  <a:gd name="connsiteX1" fmla="*/ 0 w 3238"/>
                  <a:gd name="connsiteY1" fmla="*/ 61531 h 61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38" h="61531">
                    <a:moveTo>
                      <a:pt x="3238" y="0"/>
                    </a:moveTo>
                    <a:lnTo>
                      <a:pt x="0" y="6153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21" name="Forme libre : forme 2491">
                <a:extLst>
                  <a:ext uri="{FF2B5EF4-FFF2-40B4-BE49-F238E27FC236}">
                    <a16:creationId xmlns:a16="http://schemas.microsoft.com/office/drawing/2014/main" id="{741FFDAD-DFEF-447A-BD9A-5E647D7B1458}"/>
                  </a:ext>
                </a:extLst>
              </p:cNvPr>
              <p:cNvSpPr/>
              <p:nvPr/>
            </p:nvSpPr>
            <p:spPr>
              <a:xfrm>
                <a:off x="6568433" y="6532946"/>
                <a:ext cx="9525" cy="46958"/>
              </a:xfrm>
              <a:custGeom>
                <a:avLst/>
                <a:gdLst>
                  <a:gd name="connsiteX0" fmla="*/ 0 w 9525"/>
                  <a:gd name="connsiteY0" fmla="*/ 0 h 46958"/>
                  <a:gd name="connsiteX1" fmla="*/ 0 w 9525"/>
                  <a:gd name="connsiteY1" fmla="*/ 46958 h 46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6958">
                    <a:moveTo>
                      <a:pt x="0" y="0"/>
                    </a:moveTo>
                    <a:lnTo>
                      <a:pt x="0" y="46958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22" name="Forme libre : forme 2492">
                <a:extLst>
                  <a:ext uri="{FF2B5EF4-FFF2-40B4-BE49-F238E27FC236}">
                    <a16:creationId xmlns:a16="http://schemas.microsoft.com/office/drawing/2014/main" id="{5B2B91CF-D385-4EDD-9785-FA05EB911480}"/>
                  </a:ext>
                </a:extLst>
              </p:cNvPr>
              <p:cNvSpPr/>
              <p:nvPr/>
            </p:nvSpPr>
            <p:spPr>
              <a:xfrm>
                <a:off x="6547317" y="6332254"/>
                <a:ext cx="52487" cy="30765"/>
              </a:xfrm>
              <a:custGeom>
                <a:avLst/>
                <a:gdLst>
                  <a:gd name="connsiteX0" fmla="*/ 66 w 52487"/>
                  <a:gd name="connsiteY0" fmla="*/ 0 h 30765"/>
                  <a:gd name="connsiteX1" fmla="*/ 25974 w 52487"/>
                  <a:gd name="connsiteY1" fmla="*/ 30766 h 30765"/>
                  <a:gd name="connsiteX2" fmla="*/ 52453 w 52487"/>
                  <a:gd name="connsiteY2" fmla="*/ 13526 h 30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487" h="30765">
                    <a:moveTo>
                      <a:pt x="66" y="0"/>
                    </a:moveTo>
                    <a:cubicBezTo>
                      <a:pt x="66" y="0"/>
                      <a:pt x="-2601" y="30766"/>
                      <a:pt x="25974" y="30766"/>
                    </a:cubicBezTo>
                    <a:cubicBezTo>
                      <a:pt x="54549" y="30766"/>
                      <a:pt x="52453" y="13526"/>
                      <a:pt x="52453" y="13526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23" name="Forme libre : forme 2493">
                <a:extLst>
                  <a:ext uri="{FF2B5EF4-FFF2-40B4-BE49-F238E27FC236}">
                    <a16:creationId xmlns:a16="http://schemas.microsoft.com/office/drawing/2014/main" id="{6181FB65-1A9F-4047-B2B9-32CF610F61DE}"/>
                  </a:ext>
                </a:extLst>
              </p:cNvPr>
              <p:cNvSpPr/>
              <p:nvPr/>
            </p:nvSpPr>
            <p:spPr>
              <a:xfrm>
                <a:off x="6391363" y="6361400"/>
                <a:ext cx="2190" cy="39338"/>
              </a:xfrm>
              <a:custGeom>
                <a:avLst/>
                <a:gdLst>
                  <a:gd name="connsiteX0" fmla="*/ 0 w 2190"/>
                  <a:gd name="connsiteY0" fmla="*/ 0 h 39338"/>
                  <a:gd name="connsiteX1" fmla="*/ 2191 w 2190"/>
                  <a:gd name="connsiteY1" fmla="*/ 39338 h 39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90" h="39338">
                    <a:moveTo>
                      <a:pt x="0" y="0"/>
                    </a:moveTo>
                    <a:lnTo>
                      <a:pt x="2191" y="39338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24" name="Forme libre : forme 2494">
                <a:extLst>
                  <a:ext uri="{FF2B5EF4-FFF2-40B4-BE49-F238E27FC236}">
                    <a16:creationId xmlns:a16="http://schemas.microsoft.com/office/drawing/2014/main" id="{0374B066-441C-4B4A-8846-FFD11919E533}"/>
                  </a:ext>
                </a:extLst>
              </p:cNvPr>
              <p:cNvSpPr/>
              <p:nvPr/>
            </p:nvSpPr>
            <p:spPr>
              <a:xfrm>
                <a:off x="6504996" y="6214420"/>
                <a:ext cx="131635" cy="100307"/>
              </a:xfrm>
              <a:custGeom>
                <a:avLst/>
                <a:gdLst>
                  <a:gd name="connsiteX0" fmla="*/ 0 w 131635"/>
                  <a:gd name="connsiteY0" fmla="*/ 85163 h 100307"/>
                  <a:gd name="connsiteX1" fmla="*/ 14288 w 131635"/>
                  <a:gd name="connsiteY1" fmla="*/ 70685 h 100307"/>
                  <a:gd name="connsiteX2" fmla="*/ 67723 w 131635"/>
                  <a:gd name="connsiteY2" fmla="*/ 9 h 100307"/>
                  <a:gd name="connsiteX3" fmla="*/ 117348 w 131635"/>
                  <a:gd name="connsiteY3" fmla="*/ 71352 h 100307"/>
                  <a:gd name="connsiteX4" fmla="*/ 131636 w 131635"/>
                  <a:gd name="connsiteY4" fmla="*/ 85830 h 100307"/>
                  <a:gd name="connsiteX5" fmla="*/ 117348 w 131635"/>
                  <a:gd name="connsiteY5" fmla="*/ 100308 h 10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1635" h="100307">
                    <a:moveTo>
                      <a:pt x="0" y="85163"/>
                    </a:moveTo>
                    <a:cubicBezTo>
                      <a:pt x="0" y="77162"/>
                      <a:pt x="6382" y="70685"/>
                      <a:pt x="14288" y="70685"/>
                    </a:cubicBezTo>
                    <a:cubicBezTo>
                      <a:pt x="14288" y="70685"/>
                      <a:pt x="1524" y="-943"/>
                      <a:pt x="67723" y="9"/>
                    </a:cubicBezTo>
                    <a:cubicBezTo>
                      <a:pt x="133921" y="867"/>
                      <a:pt x="117348" y="71352"/>
                      <a:pt x="117348" y="71352"/>
                    </a:cubicBezTo>
                    <a:cubicBezTo>
                      <a:pt x="125254" y="71352"/>
                      <a:pt x="131636" y="77829"/>
                      <a:pt x="131636" y="85830"/>
                    </a:cubicBezTo>
                    <a:cubicBezTo>
                      <a:pt x="131636" y="93831"/>
                      <a:pt x="125254" y="100308"/>
                      <a:pt x="117348" y="100308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25" name="Forme libre : forme 2495">
                <a:extLst>
                  <a:ext uri="{FF2B5EF4-FFF2-40B4-BE49-F238E27FC236}">
                    <a16:creationId xmlns:a16="http://schemas.microsoft.com/office/drawing/2014/main" id="{D0ECDAF9-7B77-432E-9381-94F46C7EB025}"/>
                  </a:ext>
                </a:extLst>
              </p:cNvPr>
              <p:cNvSpPr/>
              <p:nvPr/>
            </p:nvSpPr>
            <p:spPr>
              <a:xfrm>
                <a:off x="6526999" y="6237575"/>
                <a:ext cx="86161" cy="87544"/>
              </a:xfrm>
              <a:custGeom>
                <a:avLst/>
                <a:gdLst>
                  <a:gd name="connsiteX0" fmla="*/ 53816 w 86161"/>
                  <a:gd name="connsiteY0" fmla="*/ 0 h 87544"/>
                  <a:gd name="connsiteX1" fmla="*/ 86011 w 86161"/>
                  <a:gd name="connsiteY1" fmla="*/ 31242 h 87544"/>
                  <a:gd name="connsiteX2" fmla="*/ 45434 w 86161"/>
                  <a:gd name="connsiteY2" fmla="*/ 87535 h 87544"/>
                  <a:gd name="connsiteX3" fmla="*/ 0 w 86161"/>
                  <a:gd name="connsiteY3" fmla="*/ 33052 h 87544"/>
                  <a:gd name="connsiteX4" fmla="*/ 33433 w 86161"/>
                  <a:gd name="connsiteY4" fmla="*/ 857 h 87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161" h="87544">
                    <a:moveTo>
                      <a:pt x="53816" y="0"/>
                    </a:moveTo>
                    <a:cubicBezTo>
                      <a:pt x="53816" y="0"/>
                      <a:pt x="55054" y="30956"/>
                      <a:pt x="86011" y="31242"/>
                    </a:cubicBezTo>
                    <a:cubicBezTo>
                      <a:pt x="86011" y="31242"/>
                      <a:pt x="90869" y="88392"/>
                      <a:pt x="45434" y="87535"/>
                    </a:cubicBezTo>
                    <a:cubicBezTo>
                      <a:pt x="0" y="86678"/>
                      <a:pt x="0" y="33052"/>
                      <a:pt x="0" y="33052"/>
                    </a:cubicBezTo>
                    <a:cubicBezTo>
                      <a:pt x="0" y="33052"/>
                      <a:pt x="29146" y="24670"/>
                      <a:pt x="33433" y="857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26" name="Forme libre : forme 2496">
                <a:extLst>
                  <a:ext uri="{FF2B5EF4-FFF2-40B4-BE49-F238E27FC236}">
                    <a16:creationId xmlns:a16="http://schemas.microsoft.com/office/drawing/2014/main" id="{6AAB6E5E-ABA9-4B4A-A8B7-804C90F0BC26}"/>
                  </a:ext>
                </a:extLst>
              </p:cNvPr>
              <p:cNvSpPr/>
              <p:nvPr/>
            </p:nvSpPr>
            <p:spPr>
              <a:xfrm>
                <a:off x="6551097" y="6273389"/>
                <a:ext cx="9525" cy="6000"/>
              </a:xfrm>
              <a:custGeom>
                <a:avLst/>
                <a:gdLst>
                  <a:gd name="connsiteX0" fmla="*/ 0 w 9525"/>
                  <a:gd name="connsiteY0" fmla="*/ 0 h 6000"/>
                  <a:gd name="connsiteX1" fmla="*/ 0 w 9525"/>
                  <a:gd name="connsiteY1" fmla="*/ 6001 h 6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000">
                    <a:moveTo>
                      <a:pt x="0" y="0"/>
                    </a:moveTo>
                    <a:lnTo>
                      <a:pt x="0" y="600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27" name="Forme libre : forme 2497">
                <a:extLst>
                  <a:ext uri="{FF2B5EF4-FFF2-40B4-BE49-F238E27FC236}">
                    <a16:creationId xmlns:a16="http://schemas.microsoft.com/office/drawing/2014/main" id="{07FBC8E8-B020-4851-9ABF-D51CB7635327}"/>
                  </a:ext>
                </a:extLst>
              </p:cNvPr>
              <p:cNvSpPr/>
              <p:nvPr/>
            </p:nvSpPr>
            <p:spPr>
              <a:xfrm>
                <a:off x="6589864" y="6273961"/>
                <a:ext cx="9525" cy="6000"/>
              </a:xfrm>
              <a:custGeom>
                <a:avLst/>
                <a:gdLst>
                  <a:gd name="connsiteX0" fmla="*/ 0 w 9525"/>
                  <a:gd name="connsiteY0" fmla="*/ 0 h 6000"/>
                  <a:gd name="connsiteX1" fmla="*/ 0 w 9525"/>
                  <a:gd name="connsiteY1" fmla="*/ 6001 h 6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000">
                    <a:moveTo>
                      <a:pt x="0" y="0"/>
                    </a:moveTo>
                    <a:lnTo>
                      <a:pt x="0" y="600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28" name="Forme libre : forme 2498">
                <a:extLst>
                  <a:ext uri="{FF2B5EF4-FFF2-40B4-BE49-F238E27FC236}">
                    <a16:creationId xmlns:a16="http://schemas.microsoft.com/office/drawing/2014/main" id="{A08A5996-148F-4E1F-9624-C17E48DCF63B}"/>
                  </a:ext>
                </a:extLst>
              </p:cNvPr>
              <p:cNvSpPr/>
              <p:nvPr/>
            </p:nvSpPr>
            <p:spPr>
              <a:xfrm>
                <a:off x="6563575" y="6304345"/>
                <a:ext cx="13811" cy="4476"/>
              </a:xfrm>
              <a:custGeom>
                <a:avLst/>
                <a:gdLst>
                  <a:gd name="connsiteX0" fmla="*/ 13811 w 13811"/>
                  <a:gd name="connsiteY0" fmla="*/ 0 h 4476"/>
                  <a:gd name="connsiteX1" fmla="*/ 6858 w 13811"/>
                  <a:gd name="connsiteY1" fmla="*/ 4477 h 4476"/>
                  <a:gd name="connsiteX2" fmla="*/ 0 w 13811"/>
                  <a:gd name="connsiteY2" fmla="*/ 95 h 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11" h="4476">
                    <a:moveTo>
                      <a:pt x="13811" y="0"/>
                    </a:moveTo>
                    <a:cubicBezTo>
                      <a:pt x="12764" y="2572"/>
                      <a:pt x="10097" y="4477"/>
                      <a:pt x="6858" y="4477"/>
                    </a:cubicBezTo>
                    <a:cubicBezTo>
                      <a:pt x="3715" y="4477"/>
                      <a:pt x="1048" y="2667"/>
                      <a:pt x="0" y="95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29" name="Forme libre : forme 2499">
                <a:extLst>
                  <a:ext uri="{FF2B5EF4-FFF2-40B4-BE49-F238E27FC236}">
                    <a16:creationId xmlns:a16="http://schemas.microsoft.com/office/drawing/2014/main" id="{55F627AB-29DF-4794-8D07-363F910CF3AA}"/>
                  </a:ext>
                </a:extLst>
              </p:cNvPr>
              <p:cNvSpPr/>
              <p:nvPr/>
            </p:nvSpPr>
            <p:spPr>
              <a:xfrm>
                <a:off x="6427272" y="6247291"/>
                <a:ext cx="9525" cy="6000"/>
              </a:xfrm>
              <a:custGeom>
                <a:avLst/>
                <a:gdLst>
                  <a:gd name="connsiteX0" fmla="*/ 0 w 9525"/>
                  <a:gd name="connsiteY0" fmla="*/ 0 h 6000"/>
                  <a:gd name="connsiteX1" fmla="*/ 0 w 9525"/>
                  <a:gd name="connsiteY1" fmla="*/ 6001 h 6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6000">
                    <a:moveTo>
                      <a:pt x="0" y="0"/>
                    </a:moveTo>
                    <a:lnTo>
                      <a:pt x="0" y="600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30" name="Forme libre : forme 2500">
                <a:extLst>
                  <a:ext uri="{FF2B5EF4-FFF2-40B4-BE49-F238E27FC236}">
                    <a16:creationId xmlns:a16="http://schemas.microsoft.com/office/drawing/2014/main" id="{8E67C909-055E-4FB4-9DDF-70BDE340EADB}"/>
                  </a:ext>
                </a:extLst>
              </p:cNvPr>
              <p:cNvSpPr/>
              <p:nvPr/>
            </p:nvSpPr>
            <p:spPr>
              <a:xfrm>
                <a:off x="6465658" y="6247958"/>
                <a:ext cx="9525" cy="5905"/>
              </a:xfrm>
              <a:custGeom>
                <a:avLst/>
                <a:gdLst>
                  <a:gd name="connsiteX0" fmla="*/ 0 w 9525"/>
                  <a:gd name="connsiteY0" fmla="*/ 0 h 5905"/>
                  <a:gd name="connsiteX1" fmla="*/ 0 w 9525"/>
                  <a:gd name="connsiteY1" fmla="*/ 5906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905">
                    <a:moveTo>
                      <a:pt x="0" y="0"/>
                    </a:moveTo>
                    <a:lnTo>
                      <a:pt x="0" y="5906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31" name="Forme libre : forme 2501">
                <a:extLst>
                  <a:ext uri="{FF2B5EF4-FFF2-40B4-BE49-F238E27FC236}">
                    <a16:creationId xmlns:a16="http://schemas.microsoft.com/office/drawing/2014/main" id="{EBDA6069-F474-4F2F-BDD1-78F983BB056F}"/>
                  </a:ext>
                </a:extLst>
              </p:cNvPr>
              <p:cNvSpPr/>
              <p:nvPr/>
            </p:nvSpPr>
            <p:spPr>
              <a:xfrm>
                <a:off x="6439560" y="6277961"/>
                <a:ext cx="13716" cy="4476"/>
              </a:xfrm>
              <a:custGeom>
                <a:avLst/>
                <a:gdLst>
                  <a:gd name="connsiteX0" fmla="*/ 13716 w 13716"/>
                  <a:gd name="connsiteY0" fmla="*/ 0 h 4476"/>
                  <a:gd name="connsiteX1" fmla="*/ 6858 w 13716"/>
                  <a:gd name="connsiteY1" fmla="*/ 4477 h 4476"/>
                  <a:gd name="connsiteX2" fmla="*/ 0 w 13716"/>
                  <a:gd name="connsiteY2" fmla="*/ 191 h 4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716" h="4476">
                    <a:moveTo>
                      <a:pt x="13716" y="0"/>
                    </a:moveTo>
                    <a:cubicBezTo>
                      <a:pt x="12668" y="2572"/>
                      <a:pt x="10001" y="4477"/>
                      <a:pt x="6858" y="4477"/>
                    </a:cubicBezTo>
                    <a:cubicBezTo>
                      <a:pt x="3715" y="4477"/>
                      <a:pt x="1048" y="2667"/>
                      <a:pt x="0" y="191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32" name="Forme libre : forme 2502">
                <a:extLst>
                  <a:ext uri="{FF2B5EF4-FFF2-40B4-BE49-F238E27FC236}">
                    <a16:creationId xmlns:a16="http://schemas.microsoft.com/office/drawing/2014/main" id="{5A0B0253-929C-47C9-B171-88A230CFEC80}"/>
                  </a:ext>
                </a:extLst>
              </p:cNvPr>
              <p:cNvSpPr/>
              <p:nvPr/>
            </p:nvSpPr>
            <p:spPr>
              <a:xfrm>
                <a:off x="6397840" y="6254911"/>
                <a:ext cx="97345" cy="46196"/>
              </a:xfrm>
              <a:custGeom>
                <a:avLst/>
                <a:gdLst>
                  <a:gd name="connsiteX0" fmla="*/ 97345 w 97345"/>
                  <a:gd name="connsiteY0" fmla="*/ 190 h 46196"/>
                  <a:gd name="connsiteX1" fmla="*/ 48673 w 97345"/>
                  <a:gd name="connsiteY1" fmla="*/ 46196 h 46196"/>
                  <a:gd name="connsiteX2" fmla="*/ 0 w 97345"/>
                  <a:gd name="connsiteY2" fmla="*/ 0 h 46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345" h="46196">
                    <a:moveTo>
                      <a:pt x="97345" y="190"/>
                    </a:moveTo>
                    <a:cubicBezTo>
                      <a:pt x="94107" y="26194"/>
                      <a:pt x="73533" y="46196"/>
                      <a:pt x="48673" y="46196"/>
                    </a:cubicBezTo>
                    <a:cubicBezTo>
                      <a:pt x="23717" y="46196"/>
                      <a:pt x="3143" y="26098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33" name="Forme libre : forme 2503">
                <a:extLst>
                  <a:ext uri="{FF2B5EF4-FFF2-40B4-BE49-F238E27FC236}">
                    <a16:creationId xmlns:a16="http://schemas.microsoft.com/office/drawing/2014/main" id="{63380A52-A134-427C-A6EB-2BC69FC8CEC7}"/>
                  </a:ext>
                </a:extLst>
              </p:cNvPr>
              <p:cNvSpPr/>
              <p:nvPr/>
            </p:nvSpPr>
            <p:spPr>
              <a:xfrm>
                <a:off x="6404031" y="6194903"/>
                <a:ext cx="85344" cy="27051"/>
              </a:xfrm>
              <a:custGeom>
                <a:avLst/>
                <a:gdLst>
                  <a:gd name="connsiteX0" fmla="*/ 0 w 85344"/>
                  <a:gd name="connsiteY0" fmla="*/ 26575 h 27051"/>
                  <a:gd name="connsiteX1" fmla="*/ 42577 w 85344"/>
                  <a:gd name="connsiteY1" fmla="*/ 0 h 27051"/>
                  <a:gd name="connsiteX2" fmla="*/ 85344 w 85344"/>
                  <a:gd name="connsiteY2" fmla="*/ 27051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344" h="27051">
                    <a:moveTo>
                      <a:pt x="0" y="26575"/>
                    </a:moveTo>
                    <a:cubicBezTo>
                      <a:pt x="8477" y="10668"/>
                      <a:pt x="24384" y="0"/>
                      <a:pt x="42577" y="0"/>
                    </a:cubicBezTo>
                    <a:cubicBezTo>
                      <a:pt x="60960" y="0"/>
                      <a:pt x="76962" y="10859"/>
                      <a:pt x="85344" y="27051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34" name="Forme libre : forme 2504">
                <a:extLst>
                  <a:ext uri="{FF2B5EF4-FFF2-40B4-BE49-F238E27FC236}">
                    <a16:creationId xmlns:a16="http://schemas.microsoft.com/office/drawing/2014/main" id="{63050471-0B4E-4C3D-80EC-40B4A71D47BA}"/>
                  </a:ext>
                </a:extLst>
              </p:cNvPr>
              <p:cNvSpPr/>
              <p:nvPr/>
            </p:nvSpPr>
            <p:spPr>
              <a:xfrm>
                <a:off x="6390315" y="6220526"/>
                <a:ext cx="17716" cy="34861"/>
              </a:xfrm>
              <a:custGeom>
                <a:avLst/>
                <a:gdLst>
                  <a:gd name="connsiteX0" fmla="*/ 8858 w 17716"/>
                  <a:gd name="connsiteY0" fmla="*/ 34862 h 34861"/>
                  <a:gd name="connsiteX1" fmla="*/ 8858 w 17716"/>
                  <a:gd name="connsiteY1" fmla="*/ 34862 h 34861"/>
                  <a:gd name="connsiteX2" fmla="*/ 0 w 17716"/>
                  <a:gd name="connsiteY2" fmla="*/ 26003 h 34861"/>
                  <a:gd name="connsiteX3" fmla="*/ 0 w 17716"/>
                  <a:gd name="connsiteY3" fmla="*/ 8858 h 34861"/>
                  <a:gd name="connsiteX4" fmla="*/ 8858 w 17716"/>
                  <a:gd name="connsiteY4" fmla="*/ 0 h 34861"/>
                  <a:gd name="connsiteX5" fmla="*/ 8858 w 17716"/>
                  <a:gd name="connsiteY5" fmla="*/ 0 h 34861"/>
                  <a:gd name="connsiteX6" fmla="*/ 17717 w 17716"/>
                  <a:gd name="connsiteY6" fmla="*/ 8858 h 34861"/>
                  <a:gd name="connsiteX7" fmla="*/ 17717 w 17716"/>
                  <a:gd name="connsiteY7" fmla="*/ 26003 h 34861"/>
                  <a:gd name="connsiteX8" fmla="*/ 8858 w 17716"/>
                  <a:gd name="connsiteY8" fmla="*/ 34862 h 3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716" h="34861">
                    <a:moveTo>
                      <a:pt x="8858" y="34862"/>
                    </a:moveTo>
                    <a:lnTo>
                      <a:pt x="8858" y="34862"/>
                    </a:lnTo>
                    <a:cubicBezTo>
                      <a:pt x="4000" y="34862"/>
                      <a:pt x="0" y="30861"/>
                      <a:pt x="0" y="26003"/>
                    </a:cubicBezTo>
                    <a:lnTo>
                      <a:pt x="0" y="8858"/>
                    </a:lnTo>
                    <a:cubicBezTo>
                      <a:pt x="0" y="4001"/>
                      <a:pt x="4000" y="0"/>
                      <a:pt x="8858" y="0"/>
                    </a:cubicBezTo>
                    <a:lnTo>
                      <a:pt x="8858" y="0"/>
                    </a:lnTo>
                    <a:cubicBezTo>
                      <a:pt x="13716" y="0"/>
                      <a:pt x="17717" y="4001"/>
                      <a:pt x="17717" y="8858"/>
                    </a:cubicBezTo>
                    <a:lnTo>
                      <a:pt x="17717" y="26003"/>
                    </a:lnTo>
                    <a:cubicBezTo>
                      <a:pt x="17621" y="30861"/>
                      <a:pt x="13621" y="34862"/>
                      <a:pt x="8858" y="34862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35" name="Forme libre : forme 2505">
                <a:extLst>
                  <a:ext uri="{FF2B5EF4-FFF2-40B4-BE49-F238E27FC236}">
                    <a16:creationId xmlns:a16="http://schemas.microsoft.com/office/drawing/2014/main" id="{8B986AAB-4DA5-44C5-A404-CF383A065AFD}"/>
                  </a:ext>
                </a:extLst>
              </p:cNvPr>
              <p:cNvSpPr/>
              <p:nvPr/>
            </p:nvSpPr>
            <p:spPr>
              <a:xfrm>
                <a:off x="6485280" y="6220526"/>
                <a:ext cx="17716" cy="34861"/>
              </a:xfrm>
              <a:custGeom>
                <a:avLst/>
                <a:gdLst>
                  <a:gd name="connsiteX0" fmla="*/ 8858 w 17716"/>
                  <a:gd name="connsiteY0" fmla="*/ 34862 h 34861"/>
                  <a:gd name="connsiteX1" fmla="*/ 8858 w 17716"/>
                  <a:gd name="connsiteY1" fmla="*/ 34862 h 34861"/>
                  <a:gd name="connsiteX2" fmla="*/ 0 w 17716"/>
                  <a:gd name="connsiteY2" fmla="*/ 26003 h 34861"/>
                  <a:gd name="connsiteX3" fmla="*/ 0 w 17716"/>
                  <a:gd name="connsiteY3" fmla="*/ 8858 h 34861"/>
                  <a:gd name="connsiteX4" fmla="*/ 8858 w 17716"/>
                  <a:gd name="connsiteY4" fmla="*/ 0 h 34861"/>
                  <a:gd name="connsiteX5" fmla="*/ 8858 w 17716"/>
                  <a:gd name="connsiteY5" fmla="*/ 0 h 34861"/>
                  <a:gd name="connsiteX6" fmla="*/ 17717 w 17716"/>
                  <a:gd name="connsiteY6" fmla="*/ 8858 h 34861"/>
                  <a:gd name="connsiteX7" fmla="*/ 17717 w 17716"/>
                  <a:gd name="connsiteY7" fmla="*/ 26003 h 34861"/>
                  <a:gd name="connsiteX8" fmla="*/ 8858 w 17716"/>
                  <a:gd name="connsiteY8" fmla="*/ 34862 h 3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716" h="34861">
                    <a:moveTo>
                      <a:pt x="8858" y="34862"/>
                    </a:moveTo>
                    <a:lnTo>
                      <a:pt x="8858" y="34862"/>
                    </a:lnTo>
                    <a:cubicBezTo>
                      <a:pt x="4000" y="34862"/>
                      <a:pt x="0" y="30861"/>
                      <a:pt x="0" y="26003"/>
                    </a:cubicBezTo>
                    <a:lnTo>
                      <a:pt x="0" y="8858"/>
                    </a:lnTo>
                    <a:cubicBezTo>
                      <a:pt x="0" y="4001"/>
                      <a:pt x="4000" y="0"/>
                      <a:pt x="8858" y="0"/>
                    </a:cubicBezTo>
                    <a:lnTo>
                      <a:pt x="8858" y="0"/>
                    </a:lnTo>
                    <a:cubicBezTo>
                      <a:pt x="13716" y="0"/>
                      <a:pt x="17717" y="4001"/>
                      <a:pt x="17717" y="8858"/>
                    </a:cubicBezTo>
                    <a:lnTo>
                      <a:pt x="17717" y="26003"/>
                    </a:lnTo>
                    <a:cubicBezTo>
                      <a:pt x="17717" y="30861"/>
                      <a:pt x="13716" y="34862"/>
                      <a:pt x="8858" y="34862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36" name="Forme libre : forme 2506">
                <a:extLst>
                  <a:ext uri="{FF2B5EF4-FFF2-40B4-BE49-F238E27FC236}">
                    <a16:creationId xmlns:a16="http://schemas.microsoft.com/office/drawing/2014/main" id="{F3EF260E-761C-458A-9C46-99FB925D09AA}"/>
                  </a:ext>
                </a:extLst>
              </p:cNvPr>
              <p:cNvSpPr/>
              <p:nvPr/>
            </p:nvSpPr>
            <p:spPr>
              <a:xfrm>
                <a:off x="6433368" y="6234813"/>
                <a:ext cx="24955" cy="9525"/>
              </a:xfrm>
              <a:custGeom>
                <a:avLst/>
                <a:gdLst>
                  <a:gd name="connsiteX0" fmla="*/ 0 w 24955"/>
                  <a:gd name="connsiteY0" fmla="*/ 0 h 9525"/>
                  <a:gd name="connsiteX1" fmla="*/ 24956 w 2495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955" h="9525">
                    <a:moveTo>
                      <a:pt x="0" y="0"/>
                    </a:moveTo>
                    <a:lnTo>
                      <a:pt x="24956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537" name="Forme libre : forme 2507">
                <a:extLst>
                  <a:ext uri="{FF2B5EF4-FFF2-40B4-BE49-F238E27FC236}">
                    <a16:creationId xmlns:a16="http://schemas.microsoft.com/office/drawing/2014/main" id="{DBADCC42-C475-4CB2-A262-8CD734B1C784}"/>
                  </a:ext>
                </a:extLst>
              </p:cNvPr>
              <p:cNvSpPr/>
              <p:nvPr/>
            </p:nvSpPr>
            <p:spPr>
              <a:xfrm>
                <a:off x="6439369" y="6223478"/>
                <a:ext cx="10096" cy="9525"/>
              </a:xfrm>
              <a:custGeom>
                <a:avLst/>
                <a:gdLst>
                  <a:gd name="connsiteX0" fmla="*/ 0 w 10096"/>
                  <a:gd name="connsiteY0" fmla="*/ 0 h 9525"/>
                  <a:gd name="connsiteX1" fmla="*/ 10097 w 10096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96" h="9525">
                    <a:moveTo>
                      <a:pt x="0" y="0"/>
                    </a:moveTo>
                    <a:lnTo>
                      <a:pt x="10097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sp>
          <p:nvSpPr>
            <p:cNvPr id="191" name="Forme libre : forme 2508">
              <a:extLst>
                <a:ext uri="{FF2B5EF4-FFF2-40B4-BE49-F238E27FC236}">
                  <a16:creationId xmlns:a16="http://schemas.microsoft.com/office/drawing/2014/main" id="{57A7DCBB-BFE1-404F-9291-F481CB62AA20}"/>
                </a:ext>
              </a:extLst>
            </p:cNvPr>
            <p:cNvSpPr/>
            <p:nvPr/>
          </p:nvSpPr>
          <p:spPr>
            <a:xfrm>
              <a:off x="5598958" y="6458460"/>
              <a:ext cx="62884" cy="43746"/>
            </a:xfrm>
            <a:custGeom>
              <a:avLst/>
              <a:gdLst>
                <a:gd name="connsiteX0" fmla="*/ 10783 w 62884"/>
                <a:gd name="connsiteY0" fmla="*/ 0 h 43746"/>
                <a:gd name="connsiteX1" fmla="*/ 1353 w 62884"/>
                <a:gd name="connsiteY1" fmla="*/ 28861 h 43746"/>
                <a:gd name="connsiteX2" fmla="*/ 28404 w 62884"/>
                <a:gd name="connsiteY2" fmla="*/ 43720 h 43746"/>
                <a:gd name="connsiteX3" fmla="*/ 62885 w 62884"/>
                <a:gd name="connsiteY3" fmla="*/ 43720 h 4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84" h="43746">
                  <a:moveTo>
                    <a:pt x="10783" y="0"/>
                  </a:moveTo>
                  <a:cubicBezTo>
                    <a:pt x="10783" y="0"/>
                    <a:pt x="-4552" y="12668"/>
                    <a:pt x="1353" y="28861"/>
                  </a:cubicBezTo>
                  <a:cubicBezTo>
                    <a:pt x="7259" y="45053"/>
                    <a:pt x="28404" y="43720"/>
                    <a:pt x="28404" y="43720"/>
                  </a:cubicBezTo>
                  <a:lnTo>
                    <a:pt x="62885" y="43720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92" name="Forme libre : forme 2509">
              <a:extLst>
                <a:ext uri="{FF2B5EF4-FFF2-40B4-BE49-F238E27FC236}">
                  <a16:creationId xmlns:a16="http://schemas.microsoft.com/office/drawing/2014/main" id="{8D3073E8-B86D-4B7E-B21E-868ADC4CCDA5}"/>
                </a:ext>
              </a:extLst>
            </p:cNvPr>
            <p:cNvSpPr/>
            <p:nvPr/>
          </p:nvSpPr>
          <p:spPr>
            <a:xfrm>
              <a:off x="5767952" y="6405311"/>
              <a:ext cx="37433" cy="49648"/>
            </a:xfrm>
            <a:custGeom>
              <a:avLst/>
              <a:gdLst>
                <a:gd name="connsiteX0" fmla="*/ 37433 w 37433"/>
                <a:gd name="connsiteY0" fmla="*/ 0 h 49648"/>
                <a:gd name="connsiteX1" fmla="*/ 0 w 37433"/>
                <a:gd name="connsiteY1" fmla="*/ 49625 h 49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433" h="49648">
                  <a:moveTo>
                    <a:pt x="37433" y="0"/>
                  </a:moveTo>
                  <a:cubicBezTo>
                    <a:pt x="36100" y="52292"/>
                    <a:pt x="0" y="49625"/>
                    <a:pt x="0" y="49625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93" name="Forme libre : forme 2510">
              <a:extLst>
                <a:ext uri="{FF2B5EF4-FFF2-40B4-BE49-F238E27FC236}">
                  <a16:creationId xmlns:a16="http://schemas.microsoft.com/office/drawing/2014/main" id="{C0EC7314-5A7B-47DF-8ECB-403EB2DA2AF5}"/>
                </a:ext>
              </a:extLst>
            </p:cNvPr>
            <p:cNvSpPr/>
            <p:nvPr/>
          </p:nvSpPr>
          <p:spPr>
            <a:xfrm>
              <a:off x="5487060" y="59553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94" name="Forme libre : forme 2511">
              <a:extLst>
                <a:ext uri="{FF2B5EF4-FFF2-40B4-BE49-F238E27FC236}">
                  <a16:creationId xmlns:a16="http://schemas.microsoft.com/office/drawing/2014/main" id="{F337B371-E7D2-4388-8099-6B15E922DF08}"/>
                </a:ext>
              </a:extLst>
            </p:cNvPr>
            <p:cNvSpPr/>
            <p:nvPr/>
          </p:nvSpPr>
          <p:spPr>
            <a:xfrm>
              <a:off x="5751378" y="6455793"/>
              <a:ext cx="26494" cy="43624"/>
            </a:xfrm>
            <a:custGeom>
              <a:avLst/>
              <a:gdLst>
                <a:gd name="connsiteX0" fmla="*/ 25622 w 26494"/>
                <a:gd name="connsiteY0" fmla="*/ 0 h 43624"/>
                <a:gd name="connsiteX1" fmla="*/ 0 w 26494"/>
                <a:gd name="connsiteY1" fmla="*/ 43624 h 4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494" h="43624">
                  <a:moveTo>
                    <a:pt x="25622" y="0"/>
                  </a:moveTo>
                  <a:cubicBezTo>
                    <a:pt x="25622" y="0"/>
                    <a:pt x="33814" y="33528"/>
                    <a:pt x="0" y="43624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95" name="Forme libre : forme 2512">
              <a:extLst>
                <a:ext uri="{FF2B5EF4-FFF2-40B4-BE49-F238E27FC236}">
                  <a16:creationId xmlns:a16="http://schemas.microsoft.com/office/drawing/2014/main" id="{04DA9B2D-2234-4A11-87D6-6E40E00FA669}"/>
                </a:ext>
              </a:extLst>
            </p:cNvPr>
            <p:cNvSpPr/>
            <p:nvPr/>
          </p:nvSpPr>
          <p:spPr>
            <a:xfrm>
              <a:off x="5656605" y="6481701"/>
              <a:ext cx="46862" cy="9525"/>
            </a:xfrm>
            <a:custGeom>
              <a:avLst/>
              <a:gdLst>
                <a:gd name="connsiteX0" fmla="*/ 0 w 46862"/>
                <a:gd name="connsiteY0" fmla="*/ 0 h 9525"/>
                <a:gd name="connsiteX1" fmla="*/ 46863 w 4686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862" h="9525">
                  <a:moveTo>
                    <a:pt x="0" y="0"/>
                  </a:moveTo>
                  <a:lnTo>
                    <a:pt x="46863" y="0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96" name="Forme libre : forme 2513">
              <a:extLst>
                <a:ext uri="{FF2B5EF4-FFF2-40B4-BE49-F238E27FC236}">
                  <a16:creationId xmlns:a16="http://schemas.microsoft.com/office/drawing/2014/main" id="{EC31CC44-B846-4F4D-A460-B848E3DB33E6}"/>
                </a:ext>
              </a:extLst>
            </p:cNvPr>
            <p:cNvSpPr/>
            <p:nvPr/>
          </p:nvSpPr>
          <p:spPr>
            <a:xfrm>
              <a:off x="5631744" y="6481701"/>
              <a:ext cx="8191" cy="9525"/>
            </a:xfrm>
            <a:custGeom>
              <a:avLst/>
              <a:gdLst>
                <a:gd name="connsiteX0" fmla="*/ 8191 w 8191"/>
                <a:gd name="connsiteY0" fmla="*/ 0 h 9525"/>
                <a:gd name="connsiteX1" fmla="*/ 0 w 819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91" h="9525">
                  <a:moveTo>
                    <a:pt x="8191" y="0"/>
                  </a:moveTo>
                  <a:lnTo>
                    <a:pt x="0" y="0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97" name="Forme libre : forme 2514">
              <a:extLst>
                <a:ext uri="{FF2B5EF4-FFF2-40B4-BE49-F238E27FC236}">
                  <a16:creationId xmlns:a16="http://schemas.microsoft.com/office/drawing/2014/main" id="{76CC1149-F4B9-4674-9C43-1AE697C4B0E2}"/>
                </a:ext>
              </a:extLst>
            </p:cNvPr>
            <p:cNvSpPr/>
            <p:nvPr/>
          </p:nvSpPr>
          <p:spPr>
            <a:xfrm>
              <a:off x="5681370" y="6483035"/>
              <a:ext cx="9525" cy="111061"/>
            </a:xfrm>
            <a:custGeom>
              <a:avLst/>
              <a:gdLst>
                <a:gd name="connsiteX0" fmla="*/ 0 w 9525"/>
                <a:gd name="connsiteY0" fmla="*/ 0 h 111061"/>
                <a:gd name="connsiteX1" fmla="*/ 0 w 9525"/>
                <a:gd name="connsiteY1" fmla="*/ 111061 h 111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11061">
                  <a:moveTo>
                    <a:pt x="0" y="0"/>
                  </a:moveTo>
                  <a:lnTo>
                    <a:pt x="0" y="111061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98" name="Forme libre : forme 2515">
              <a:extLst>
                <a:ext uri="{FF2B5EF4-FFF2-40B4-BE49-F238E27FC236}">
                  <a16:creationId xmlns:a16="http://schemas.microsoft.com/office/drawing/2014/main" id="{7E1AE634-57C8-4532-AB09-69C507FA0ABC}"/>
                </a:ext>
              </a:extLst>
            </p:cNvPr>
            <p:cNvSpPr/>
            <p:nvPr/>
          </p:nvSpPr>
          <p:spPr>
            <a:xfrm>
              <a:off x="5682322" y="6484368"/>
              <a:ext cx="48793" cy="47815"/>
            </a:xfrm>
            <a:custGeom>
              <a:avLst/>
              <a:gdLst>
                <a:gd name="connsiteX0" fmla="*/ 48673 w 48793"/>
                <a:gd name="connsiteY0" fmla="*/ 0 h 47815"/>
                <a:gd name="connsiteX1" fmla="*/ 0 w 48793"/>
                <a:gd name="connsiteY1" fmla="*/ 47816 h 4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793" h="47815">
                  <a:moveTo>
                    <a:pt x="48673" y="0"/>
                  </a:moveTo>
                  <a:cubicBezTo>
                    <a:pt x="48673" y="0"/>
                    <a:pt x="53626" y="47816"/>
                    <a:pt x="0" y="47816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99" name="Forme libre : forme 2516">
              <a:extLst>
                <a:ext uri="{FF2B5EF4-FFF2-40B4-BE49-F238E27FC236}">
                  <a16:creationId xmlns:a16="http://schemas.microsoft.com/office/drawing/2014/main" id="{E3D7AC8D-692E-4222-B83D-5F8B4B52CC99}"/>
                </a:ext>
              </a:extLst>
            </p:cNvPr>
            <p:cNvSpPr/>
            <p:nvPr/>
          </p:nvSpPr>
          <p:spPr>
            <a:xfrm>
              <a:off x="5851486" y="6506180"/>
              <a:ext cx="9525" cy="87915"/>
            </a:xfrm>
            <a:custGeom>
              <a:avLst/>
              <a:gdLst>
                <a:gd name="connsiteX0" fmla="*/ 0 w 9525"/>
                <a:gd name="connsiteY0" fmla="*/ 0 h 87915"/>
                <a:gd name="connsiteX1" fmla="*/ 0 w 9525"/>
                <a:gd name="connsiteY1" fmla="*/ 87916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7915">
                  <a:moveTo>
                    <a:pt x="0" y="0"/>
                  </a:moveTo>
                  <a:lnTo>
                    <a:pt x="0" y="87916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00" name="Forme libre : forme 2517">
              <a:extLst>
                <a:ext uri="{FF2B5EF4-FFF2-40B4-BE49-F238E27FC236}">
                  <a16:creationId xmlns:a16="http://schemas.microsoft.com/office/drawing/2014/main" id="{8C372780-6C36-458C-803C-ADCE31547A39}"/>
                </a:ext>
              </a:extLst>
            </p:cNvPr>
            <p:cNvSpPr/>
            <p:nvPr/>
          </p:nvSpPr>
          <p:spPr>
            <a:xfrm>
              <a:off x="5820530" y="6474081"/>
              <a:ext cx="65722" cy="30867"/>
            </a:xfrm>
            <a:custGeom>
              <a:avLst/>
              <a:gdLst>
                <a:gd name="connsiteX0" fmla="*/ 0 w 65722"/>
                <a:gd name="connsiteY0" fmla="*/ 20765 h 30867"/>
                <a:gd name="connsiteX1" fmla="*/ 35052 w 65722"/>
                <a:gd name="connsiteY1" fmla="*/ 30290 h 30867"/>
                <a:gd name="connsiteX2" fmla="*/ 65723 w 65722"/>
                <a:gd name="connsiteY2" fmla="*/ 0 h 3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722" h="30867">
                  <a:moveTo>
                    <a:pt x="0" y="20765"/>
                  </a:moveTo>
                  <a:cubicBezTo>
                    <a:pt x="0" y="20765"/>
                    <a:pt x="11240" y="33719"/>
                    <a:pt x="35052" y="30290"/>
                  </a:cubicBezTo>
                  <a:cubicBezTo>
                    <a:pt x="58865" y="26860"/>
                    <a:pt x="65342" y="12954"/>
                    <a:pt x="65723" y="0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01" name="Forme libre : forme 2518">
              <a:extLst>
                <a:ext uri="{FF2B5EF4-FFF2-40B4-BE49-F238E27FC236}">
                  <a16:creationId xmlns:a16="http://schemas.microsoft.com/office/drawing/2014/main" id="{7C0C81F1-2C35-4150-A4E1-1AEDC96B4A6A}"/>
                </a:ext>
              </a:extLst>
            </p:cNvPr>
            <p:cNvSpPr/>
            <p:nvPr/>
          </p:nvSpPr>
          <p:spPr>
            <a:xfrm>
              <a:off x="5829007" y="6380423"/>
              <a:ext cx="96299" cy="110612"/>
            </a:xfrm>
            <a:custGeom>
              <a:avLst/>
              <a:gdLst>
                <a:gd name="connsiteX0" fmla="*/ 0 w 96299"/>
                <a:gd name="connsiteY0" fmla="*/ 8218 h 110612"/>
                <a:gd name="connsiteX1" fmla="*/ 30670 w 96299"/>
                <a:gd name="connsiteY1" fmla="*/ 27 h 110612"/>
                <a:gd name="connsiteX2" fmla="*/ 71152 w 96299"/>
                <a:gd name="connsiteY2" fmla="*/ 35746 h 110612"/>
                <a:gd name="connsiteX3" fmla="*/ 96298 w 96299"/>
                <a:gd name="connsiteY3" fmla="*/ 73846 h 110612"/>
                <a:gd name="connsiteX4" fmla="*/ 64960 w 96299"/>
                <a:gd name="connsiteY4" fmla="*/ 110612 h 11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99" h="110612">
                  <a:moveTo>
                    <a:pt x="0" y="8218"/>
                  </a:moveTo>
                  <a:cubicBezTo>
                    <a:pt x="6572" y="3361"/>
                    <a:pt x="16288" y="-354"/>
                    <a:pt x="30670" y="27"/>
                  </a:cubicBezTo>
                  <a:cubicBezTo>
                    <a:pt x="69151" y="1075"/>
                    <a:pt x="71152" y="35746"/>
                    <a:pt x="71152" y="35746"/>
                  </a:cubicBezTo>
                  <a:cubicBezTo>
                    <a:pt x="71152" y="35746"/>
                    <a:pt x="96012" y="40127"/>
                    <a:pt x="96298" y="73846"/>
                  </a:cubicBezTo>
                  <a:cubicBezTo>
                    <a:pt x="96583" y="107564"/>
                    <a:pt x="64960" y="110612"/>
                    <a:pt x="64960" y="110612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02" name="Forme libre : forme 2519">
              <a:extLst>
                <a:ext uri="{FF2B5EF4-FFF2-40B4-BE49-F238E27FC236}">
                  <a16:creationId xmlns:a16="http://schemas.microsoft.com/office/drawing/2014/main" id="{16AC092F-291B-49BB-86BD-5DE4ED53FD88}"/>
                </a:ext>
              </a:extLst>
            </p:cNvPr>
            <p:cNvSpPr/>
            <p:nvPr/>
          </p:nvSpPr>
          <p:spPr>
            <a:xfrm>
              <a:off x="5851486" y="6500561"/>
              <a:ext cx="33051" cy="31450"/>
            </a:xfrm>
            <a:custGeom>
              <a:avLst/>
              <a:gdLst>
                <a:gd name="connsiteX0" fmla="*/ 0 w 33051"/>
                <a:gd name="connsiteY0" fmla="*/ 31337 h 31450"/>
                <a:gd name="connsiteX1" fmla="*/ 33052 w 33051"/>
                <a:gd name="connsiteY1" fmla="*/ 0 h 3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1" h="31450">
                  <a:moveTo>
                    <a:pt x="0" y="31337"/>
                  </a:moveTo>
                  <a:cubicBezTo>
                    <a:pt x="0" y="31337"/>
                    <a:pt x="32671" y="35052"/>
                    <a:pt x="33052" y="0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grpSp>
          <p:nvGrpSpPr>
            <p:cNvPr id="203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10507878" y="5958207"/>
              <a:ext cx="230409" cy="228695"/>
              <a:chOff x="10507878" y="5958207"/>
              <a:chExt cx="230409" cy="228695"/>
            </a:xfrm>
            <a:grpFill/>
          </p:grpSpPr>
          <p:sp>
            <p:nvSpPr>
              <p:cNvPr id="497" name="Forme libre : forme 2521">
                <a:extLst>
                  <a:ext uri="{FF2B5EF4-FFF2-40B4-BE49-F238E27FC236}">
                    <a16:creationId xmlns:a16="http://schemas.microsoft.com/office/drawing/2014/main" id="{45EA5607-7199-43BB-8993-1D6E4E27A270}"/>
                  </a:ext>
                </a:extLst>
              </p:cNvPr>
              <p:cNvSpPr/>
              <p:nvPr/>
            </p:nvSpPr>
            <p:spPr>
              <a:xfrm>
                <a:off x="10623130" y="5958207"/>
                <a:ext cx="9525" cy="30670"/>
              </a:xfrm>
              <a:custGeom>
                <a:avLst/>
                <a:gdLst>
                  <a:gd name="connsiteX0" fmla="*/ 0 w 9525"/>
                  <a:gd name="connsiteY0" fmla="*/ 0 h 30670"/>
                  <a:gd name="connsiteX1" fmla="*/ 0 w 9525"/>
                  <a:gd name="connsiteY1" fmla="*/ 30671 h 30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0670">
                    <a:moveTo>
                      <a:pt x="0" y="0"/>
                    </a:moveTo>
                    <a:lnTo>
                      <a:pt x="0" y="3067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98" name="Forme libre : forme 2522">
                <a:extLst>
                  <a:ext uri="{FF2B5EF4-FFF2-40B4-BE49-F238E27FC236}">
                    <a16:creationId xmlns:a16="http://schemas.microsoft.com/office/drawing/2014/main" id="{0B60503E-DB6D-4B05-800C-D5F259E08096}"/>
                  </a:ext>
                </a:extLst>
              </p:cNvPr>
              <p:cNvSpPr/>
              <p:nvPr/>
            </p:nvSpPr>
            <p:spPr>
              <a:xfrm>
                <a:off x="10623130" y="6156232"/>
                <a:ext cx="9525" cy="30670"/>
              </a:xfrm>
              <a:custGeom>
                <a:avLst/>
                <a:gdLst>
                  <a:gd name="connsiteX0" fmla="*/ 0 w 9525"/>
                  <a:gd name="connsiteY0" fmla="*/ 0 h 30670"/>
                  <a:gd name="connsiteX1" fmla="*/ 0 w 9525"/>
                  <a:gd name="connsiteY1" fmla="*/ 30670 h 30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0670">
                    <a:moveTo>
                      <a:pt x="0" y="0"/>
                    </a:moveTo>
                    <a:lnTo>
                      <a:pt x="0" y="3067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grpSp>
            <p:nvGrpSpPr>
              <p:cNvPr id="499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10507878" y="5990783"/>
                <a:ext cx="54292" cy="166306"/>
                <a:chOff x="10507878" y="5990783"/>
                <a:chExt cx="54292" cy="166306"/>
              </a:xfrm>
              <a:grpFill/>
            </p:grpSpPr>
            <p:sp>
              <p:nvSpPr>
                <p:cNvPr id="505" name="Forme libre : forme 2524">
                  <a:extLst>
                    <a:ext uri="{FF2B5EF4-FFF2-40B4-BE49-F238E27FC236}">
                      <a16:creationId xmlns:a16="http://schemas.microsoft.com/office/drawing/2014/main" id="{0754A500-F564-4CD8-A146-BB510248A781}"/>
                    </a:ext>
                  </a:extLst>
                </p:cNvPr>
                <p:cNvSpPr/>
                <p:nvPr/>
              </p:nvSpPr>
              <p:spPr>
                <a:xfrm>
                  <a:off x="10540072" y="5990783"/>
                  <a:ext cx="21716" cy="21621"/>
                </a:xfrm>
                <a:custGeom>
                  <a:avLst/>
                  <a:gdLst>
                    <a:gd name="connsiteX0" fmla="*/ 0 w 21716"/>
                    <a:gd name="connsiteY0" fmla="*/ 0 h 21621"/>
                    <a:gd name="connsiteX1" fmla="*/ 21717 w 21716"/>
                    <a:gd name="connsiteY1" fmla="*/ 21622 h 21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716" h="21621">
                      <a:moveTo>
                        <a:pt x="0" y="0"/>
                      </a:moveTo>
                      <a:lnTo>
                        <a:pt x="21717" y="21622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506" name="Forme libre : forme 2525">
                  <a:extLst>
                    <a:ext uri="{FF2B5EF4-FFF2-40B4-BE49-F238E27FC236}">
                      <a16:creationId xmlns:a16="http://schemas.microsoft.com/office/drawing/2014/main" id="{602744CD-3AEE-4592-9FF7-CEA03CF59E3A}"/>
                    </a:ext>
                  </a:extLst>
                </p:cNvPr>
                <p:cNvSpPr/>
                <p:nvPr/>
              </p:nvSpPr>
              <p:spPr>
                <a:xfrm>
                  <a:off x="10507878" y="6074031"/>
                  <a:ext cx="30670" cy="9525"/>
                </a:xfrm>
                <a:custGeom>
                  <a:avLst/>
                  <a:gdLst>
                    <a:gd name="connsiteX0" fmla="*/ 0 w 30670"/>
                    <a:gd name="connsiteY0" fmla="*/ 0 h 9525"/>
                    <a:gd name="connsiteX1" fmla="*/ 30671 w 3067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670" h="9525">
                      <a:moveTo>
                        <a:pt x="0" y="0"/>
                      </a:moveTo>
                      <a:lnTo>
                        <a:pt x="30671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507" name="Forme libre : forme 2526">
                  <a:extLst>
                    <a:ext uri="{FF2B5EF4-FFF2-40B4-BE49-F238E27FC236}">
                      <a16:creationId xmlns:a16="http://schemas.microsoft.com/office/drawing/2014/main" id="{BC993599-2C57-4948-9D82-0AEE527A123B}"/>
                    </a:ext>
                  </a:extLst>
                </p:cNvPr>
                <p:cNvSpPr/>
                <p:nvPr/>
              </p:nvSpPr>
              <p:spPr>
                <a:xfrm>
                  <a:off x="10540453" y="6135372"/>
                  <a:ext cx="21717" cy="21717"/>
                </a:xfrm>
                <a:custGeom>
                  <a:avLst/>
                  <a:gdLst>
                    <a:gd name="connsiteX0" fmla="*/ 0 w 21717"/>
                    <a:gd name="connsiteY0" fmla="*/ 21717 h 21717"/>
                    <a:gd name="connsiteX1" fmla="*/ 21717 w 21717"/>
                    <a:gd name="connsiteY1" fmla="*/ 0 h 21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717" h="21717">
                      <a:moveTo>
                        <a:pt x="0" y="21717"/>
                      </a:moveTo>
                      <a:lnTo>
                        <a:pt x="21717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00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10684090" y="5991830"/>
                <a:ext cx="54197" cy="166306"/>
                <a:chOff x="10684090" y="5991830"/>
                <a:chExt cx="54197" cy="166306"/>
              </a:xfrm>
              <a:grpFill/>
            </p:grpSpPr>
            <p:sp>
              <p:nvSpPr>
                <p:cNvPr id="502" name="Forme libre : forme 2528">
                  <a:extLst>
                    <a:ext uri="{FF2B5EF4-FFF2-40B4-BE49-F238E27FC236}">
                      <a16:creationId xmlns:a16="http://schemas.microsoft.com/office/drawing/2014/main" id="{996C8C0E-A64C-4E23-96CD-9108FF158EC1}"/>
                    </a:ext>
                  </a:extLst>
                </p:cNvPr>
                <p:cNvSpPr/>
                <p:nvPr/>
              </p:nvSpPr>
              <p:spPr>
                <a:xfrm>
                  <a:off x="10684471" y="5991830"/>
                  <a:ext cx="21621" cy="21621"/>
                </a:xfrm>
                <a:custGeom>
                  <a:avLst/>
                  <a:gdLst>
                    <a:gd name="connsiteX0" fmla="*/ 21622 w 21621"/>
                    <a:gd name="connsiteY0" fmla="*/ 0 h 21621"/>
                    <a:gd name="connsiteX1" fmla="*/ 0 w 21621"/>
                    <a:gd name="connsiteY1" fmla="*/ 21622 h 21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621" h="21621">
                      <a:moveTo>
                        <a:pt x="21622" y="0"/>
                      </a:moveTo>
                      <a:lnTo>
                        <a:pt x="0" y="21622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503" name="Forme libre : forme 2529">
                  <a:extLst>
                    <a:ext uri="{FF2B5EF4-FFF2-40B4-BE49-F238E27FC236}">
                      <a16:creationId xmlns:a16="http://schemas.microsoft.com/office/drawing/2014/main" id="{97F34F30-5C87-481F-8BC4-634687A8A939}"/>
                    </a:ext>
                  </a:extLst>
                </p:cNvPr>
                <p:cNvSpPr/>
                <p:nvPr/>
              </p:nvSpPr>
              <p:spPr>
                <a:xfrm>
                  <a:off x="10707617" y="6075079"/>
                  <a:ext cx="30670" cy="9525"/>
                </a:xfrm>
                <a:custGeom>
                  <a:avLst/>
                  <a:gdLst>
                    <a:gd name="connsiteX0" fmla="*/ 30670 w 30670"/>
                    <a:gd name="connsiteY0" fmla="*/ 0 h 9525"/>
                    <a:gd name="connsiteX1" fmla="*/ 0 w 3067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670" h="9525">
                      <a:moveTo>
                        <a:pt x="3067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504" name="Forme libre : forme 2530">
                  <a:extLst>
                    <a:ext uri="{FF2B5EF4-FFF2-40B4-BE49-F238E27FC236}">
                      <a16:creationId xmlns:a16="http://schemas.microsoft.com/office/drawing/2014/main" id="{37CD3C42-4582-4A2B-969D-78BEC360F66D}"/>
                    </a:ext>
                  </a:extLst>
                </p:cNvPr>
                <p:cNvSpPr/>
                <p:nvPr/>
              </p:nvSpPr>
              <p:spPr>
                <a:xfrm>
                  <a:off x="10684090" y="6136420"/>
                  <a:ext cx="21621" cy="21716"/>
                </a:xfrm>
                <a:custGeom>
                  <a:avLst/>
                  <a:gdLst>
                    <a:gd name="connsiteX0" fmla="*/ 21622 w 21621"/>
                    <a:gd name="connsiteY0" fmla="*/ 21717 h 21716"/>
                    <a:gd name="connsiteX1" fmla="*/ 0 w 21621"/>
                    <a:gd name="connsiteY1" fmla="*/ 0 h 21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621" h="21716">
                      <a:moveTo>
                        <a:pt x="21622" y="21717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01" name="Forme libre : forme 2531">
                <a:extLst>
                  <a:ext uri="{FF2B5EF4-FFF2-40B4-BE49-F238E27FC236}">
                    <a16:creationId xmlns:a16="http://schemas.microsoft.com/office/drawing/2014/main" id="{61C52BA3-A633-4133-8F16-BAECF5E5291E}"/>
                  </a:ext>
                </a:extLst>
              </p:cNvPr>
              <p:cNvSpPr/>
              <p:nvPr/>
            </p:nvSpPr>
            <p:spPr>
              <a:xfrm>
                <a:off x="10582839" y="6032502"/>
                <a:ext cx="80581" cy="80581"/>
              </a:xfrm>
              <a:custGeom>
                <a:avLst/>
                <a:gdLst>
                  <a:gd name="connsiteX0" fmla="*/ 80582 w 80581"/>
                  <a:gd name="connsiteY0" fmla="*/ 40291 h 80581"/>
                  <a:gd name="connsiteX1" fmla="*/ 40291 w 80581"/>
                  <a:gd name="connsiteY1" fmla="*/ 80581 h 80581"/>
                  <a:gd name="connsiteX2" fmla="*/ 0 w 80581"/>
                  <a:gd name="connsiteY2" fmla="*/ 40291 h 80581"/>
                  <a:gd name="connsiteX3" fmla="*/ 40291 w 80581"/>
                  <a:gd name="connsiteY3" fmla="*/ 0 h 80581"/>
                  <a:gd name="connsiteX4" fmla="*/ 80582 w 80581"/>
                  <a:gd name="connsiteY4" fmla="*/ 40291 h 80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581" h="80581">
                    <a:moveTo>
                      <a:pt x="80582" y="40291"/>
                    </a:moveTo>
                    <a:cubicBezTo>
                      <a:pt x="80582" y="62543"/>
                      <a:pt x="62543" y="80581"/>
                      <a:pt x="40291" y="80581"/>
                    </a:cubicBezTo>
                    <a:cubicBezTo>
                      <a:pt x="18039" y="80581"/>
                      <a:pt x="0" y="62543"/>
                      <a:pt x="0" y="40291"/>
                    </a:cubicBezTo>
                    <a:cubicBezTo>
                      <a:pt x="0" y="18039"/>
                      <a:pt x="18040" y="0"/>
                      <a:pt x="40291" y="0"/>
                    </a:cubicBezTo>
                    <a:cubicBezTo>
                      <a:pt x="62543" y="0"/>
                      <a:pt x="80582" y="18039"/>
                      <a:pt x="80582" y="40291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204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8151005" y="6386479"/>
              <a:ext cx="331286" cy="207045"/>
              <a:chOff x="8151005" y="6386479"/>
              <a:chExt cx="331286" cy="207045"/>
            </a:xfrm>
            <a:grpFill/>
          </p:grpSpPr>
          <p:grpSp>
            <p:nvGrpSpPr>
              <p:cNvPr id="487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8151012" y="6511514"/>
                <a:ext cx="78295" cy="78295"/>
                <a:chOff x="8151012" y="6511514"/>
                <a:chExt cx="78295" cy="78295"/>
              </a:xfrm>
              <a:grpFill/>
            </p:grpSpPr>
            <p:sp>
              <p:nvSpPr>
                <p:cNvPr id="495" name="Forme libre : forme 2534">
                  <a:extLst>
                    <a:ext uri="{FF2B5EF4-FFF2-40B4-BE49-F238E27FC236}">
                      <a16:creationId xmlns:a16="http://schemas.microsoft.com/office/drawing/2014/main" id="{C56BA28D-5296-4336-8DA4-6F840782A3E6}"/>
                    </a:ext>
                  </a:extLst>
                </p:cNvPr>
                <p:cNvSpPr/>
                <p:nvPr/>
              </p:nvSpPr>
              <p:spPr>
                <a:xfrm>
                  <a:off x="8151012" y="6511514"/>
                  <a:ext cx="78295" cy="78295"/>
                </a:xfrm>
                <a:custGeom>
                  <a:avLst/>
                  <a:gdLst>
                    <a:gd name="connsiteX0" fmla="*/ 78295 w 78295"/>
                    <a:gd name="connsiteY0" fmla="*/ 39148 h 78295"/>
                    <a:gd name="connsiteX1" fmla="*/ 39148 w 78295"/>
                    <a:gd name="connsiteY1" fmla="*/ 78296 h 78295"/>
                    <a:gd name="connsiteX2" fmla="*/ 0 w 78295"/>
                    <a:gd name="connsiteY2" fmla="*/ 39148 h 78295"/>
                    <a:gd name="connsiteX3" fmla="*/ 39148 w 78295"/>
                    <a:gd name="connsiteY3" fmla="*/ 0 h 78295"/>
                    <a:gd name="connsiteX4" fmla="*/ 78295 w 78295"/>
                    <a:gd name="connsiteY4" fmla="*/ 39148 h 78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295" h="78295">
                      <a:moveTo>
                        <a:pt x="78295" y="39148"/>
                      </a:moveTo>
                      <a:cubicBezTo>
                        <a:pt x="78295" y="60768"/>
                        <a:pt x="60768" y="78296"/>
                        <a:pt x="39148" y="78296"/>
                      </a:cubicBezTo>
                      <a:cubicBezTo>
                        <a:pt x="17527" y="78296"/>
                        <a:pt x="0" y="60768"/>
                        <a:pt x="0" y="39148"/>
                      </a:cubicBezTo>
                      <a:cubicBezTo>
                        <a:pt x="0" y="17527"/>
                        <a:pt x="17527" y="0"/>
                        <a:pt x="39148" y="0"/>
                      </a:cubicBezTo>
                      <a:cubicBezTo>
                        <a:pt x="60769" y="0"/>
                        <a:pt x="78295" y="17527"/>
                        <a:pt x="78295" y="39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96" name="Forme libre : forme 2535">
                  <a:extLst>
                    <a:ext uri="{FF2B5EF4-FFF2-40B4-BE49-F238E27FC236}">
                      <a16:creationId xmlns:a16="http://schemas.microsoft.com/office/drawing/2014/main" id="{98647CC2-E12C-424A-88FF-C208818ED05C}"/>
                    </a:ext>
                  </a:extLst>
                </p:cNvPr>
                <p:cNvSpPr/>
                <p:nvPr/>
              </p:nvSpPr>
              <p:spPr>
                <a:xfrm>
                  <a:off x="8169966" y="6530469"/>
                  <a:ext cx="40386" cy="40386"/>
                </a:xfrm>
                <a:custGeom>
                  <a:avLst/>
                  <a:gdLst>
                    <a:gd name="connsiteX0" fmla="*/ 40386 w 40386"/>
                    <a:gd name="connsiteY0" fmla="*/ 20193 h 40386"/>
                    <a:gd name="connsiteX1" fmla="*/ 20193 w 40386"/>
                    <a:gd name="connsiteY1" fmla="*/ 40386 h 40386"/>
                    <a:gd name="connsiteX2" fmla="*/ 0 w 40386"/>
                    <a:gd name="connsiteY2" fmla="*/ 20193 h 40386"/>
                    <a:gd name="connsiteX3" fmla="*/ 20193 w 40386"/>
                    <a:gd name="connsiteY3" fmla="*/ 0 h 40386"/>
                    <a:gd name="connsiteX4" fmla="*/ 40386 w 40386"/>
                    <a:gd name="connsiteY4" fmla="*/ 20193 h 40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386" h="40386">
                      <a:moveTo>
                        <a:pt x="40386" y="20193"/>
                      </a:moveTo>
                      <a:cubicBezTo>
                        <a:pt x="40386" y="31345"/>
                        <a:pt x="31345" y="40386"/>
                        <a:pt x="20193" y="40386"/>
                      </a:cubicBezTo>
                      <a:cubicBezTo>
                        <a:pt x="9041" y="40386"/>
                        <a:pt x="0" y="31345"/>
                        <a:pt x="0" y="20193"/>
                      </a:cubicBezTo>
                      <a:cubicBezTo>
                        <a:pt x="0" y="9041"/>
                        <a:pt x="9041" y="0"/>
                        <a:pt x="20193" y="0"/>
                      </a:cubicBezTo>
                      <a:cubicBezTo>
                        <a:pt x="31345" y="0"/>
                        <a:pt x="40386" y="9041"/>
                        <a:pt x="40386" y="20193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88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8403996" y="6515229"/>
                <a:ext cx="78295" cy="78295"/>
                <a:chOff x="8403996" y="6515229"/>
                <a:chExt cx="78295" cy="78295"/>
              </a:xfrm>
              <a:grpFill/>
            </p:grpSpPr>
            <p:sp>
              <p:nvSpPr>
                <p:cNvPr id="493" name="Forme libre : forme 2537">
                  <a:extLst>
                    <a:ext uri="{FF2B5EF4-FFF2-40B4-BE49-F238E27FC236}">
                      <a16:creationId xmlns:a16="http://schemas.microsoft.com/office/drawing/2014/main" id="{6723CC8C-04FE-40C2-B974-910B24015FD6}"/>
                    </a:ext>
                  </a:extLst>
                </p:cNvPr>
                <p:cNvSpPr/>
                <p:nvPr/>
              </p:nvSpPr>
              <p:spPr>
                <a:xfrm>
                  <a:off x="8403996" y="6515229"/>
                  <a:ext cx="78295" cy="78295"/>
                </a:xfrm>
                <a:custGeom>
                  <a:avLst/>
                  <a:gdLst>
                    <a:gd name="connsiteX0" fmla="*/ 78295 w 78295"/>
                    <a:gd name="connsiteY0" fmla="*/ 39148 h 78295"/>
                    <a:gd name="connsiteX1" fmla="*/ 39148 w 78295"/>
                    <a:gd name="connsiteY1" fmla="*/ 78296 h 78295"/>
                    <a:gd name="connsiteX2" fmla="*/ 0 w 78295"/>
                    <a:gd name="connsiteY2" fmla="*/ 39148 h 78295"/>
                    <a:gd name="connsiteX3" fmla="*/ 39148 w 78295"/>
                    <a:gd name="connsiteY3" fmla="*/ 0 h 78295"/>
                    <a:gd name="connsiteX4" fmla="*/ 78295 w 78295"/>
                    <a:gd name="connsiteY4" fmla="*/ 39148 h 78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295" h="78295">
                      <a:moveTo>
                        <a:pt x="78295" y="39148"/>
                      </a:moveTo>
                      <a:cubicBezTo>
                        <a:pt x="78295" y="60768"/>
                        <a:pt x="60768" y="78296"/>
                        <a:pt x="39148" y="78296"/>
                      </a:cubicBezTo>
                      <a:cubicBezTo>
                        <a:pt x="17527" y="78296"/>
                        <a:pt x="0" y="60768"/>
                        <a:pt x="0" y="39148"/>
                      </a:cubicBezTo>
                      <a:cubicBezTo>
                        <a:pt x="0" y="17527"/>
                        <a:pt x="17527" y="0"/>
                        <a:pt x="39148" y="0"/>
                      </a:cubicBezTo>
                      <a:cubicBezTo>
                        <a:pt x="60769" y="0"/>
                        <a:pt x="78295" y="17527"/>
                        <a:pt x="78295" y="39148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94" name="Forme libre : forme 2538">
                  <a:extLst>
                    <a:ext uri="{FF2B5EF4-FFF2-40B4-BE49-F238E27FC236}">
                      <a16:creationId xmlns:a16="http://schemas.microsoft.com/office/drawing/2014/main" id="{7A3B3652-F070-4C4A-9557-81AC63DE9731}"/>
                    </a:ext>
                  </a:extLst>
                </p:cNvPr>
                <p:cNvSpPr/>
                <p:nvPr/>
              </p:nvSpPr>
              <p:spPr>
                <a:xfrm>
                  <a:off x="8422950" y="6534184"/>
                  <a:ext cx="40386" cy="40386"/>
                </a:xfrm>
                <a:custGeom>
                  <a:avLst/>
                  <a:gdLst>
                    <a:gd name="connsiteX0" fmla="*/ 40386 w 40386"/>
                    <a:gd name="connsiteY0" fmla="*/ 20193 h 40386"/>
                    <a:gd name="connsiteX1" fmla="*/ 20193 w 40386"/>
                    <a:gd name="connsiteY1" fmla="*/ 40386 h 40386"/>
                    <a:gd name="connsiteX2" fmla="*/ 0 w 40386"/>
                    <a:gd name="connsiteY2" fmla="*/ 20193 h 40386"/>
                    <a:gd name="connsiteX3" fmla="*/ 20193 w 40386"/>
                    <a:gd name="connsiteY3" fmla="*/ 0 h 40386"/>
                    <a:gd name="connsiteX4" fmla="*/ 40386 w 40386"/>
                    <a:gd name="connsiteY4" fmla="*/ 20193 h 40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386" h="40386">
                      <a:moveTo>
                        <a:pt x="40386" y="20193"/>
                      </a:moveTo>
                      <a:cubicBezTo>
                        <a:pt x="40386" y="31345"/>
                        <a:pt x="31345" y="40386"/>
                        <a:pt x="20193" y="40386"/>
                      </a:cubicBezTo>
                      <a:cubicBezTo>
                        <a:pt x="9041" y="40386"/>
                        <a:pt x="0" y="31345"/>
                        <a:pt x="0" y="20193"/>
                      </a:cubicBezTo>
                      <a:cubicBezTo>
                        <a:pt x="0" y="9041"/>
                        <a:pt x="9041" y="0"/>
                        <a:pt x="20193" y="0"/>
                      </a:cubicBezTo>
                      <a:cubicBezTo>
                        <a:pt x="31345" y="0"/>
                        <a:pt x="40386" y="9041"/>
                        <a:pt x="40386" y="20193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89" name="Forme libre : forme 2539">
                <a:extLst>
                  <a:ext uri="{FF2B5EF4-FFF2-40B4-BE49-F238E27FC236}">
                    <a16:creationId xmlns:a16="http://schemas.microsoft.com/office/drawing/2014/main" id="{21AA9B5E-80E6-4F1F-98F9-ABB092D7F8EF}"/>
                  </a:ext>
                </a:extLst>
              </p:cNvPr>
              <p:cNvSpPr/>
              <p:nvPr/>
            </p:nvSpPr>
            <p:spPr>
              <a:xfrm>
                <a:off x="8151005" y="6386479"/>
                <a:ext cx="325105" cy="164659"/>
              </a:xfrm>
              <a:custGeom>
                <a:avLst/>
                <a:gdLst>
                  <a:gd name="connsiteX0" fmla="*/ 293 w 325105"/>
                  <a:gd name="connsiteY0" fmla="*/ 164659 h 164659"/>
                  <a:gd name="connsiteX1" fmla="*/ 50585 w 325105"/>
                  <a:gd name="connsiteY1" fmla="*/ 3687 h 164659"/>
                  <a:gd name="connsiteX2" fmla="*/ 187840 w 325105"/>
                  <a:gd name="connsiteY2" fmla="*/ 12164 h 164659"/>
                  <a:gd name="connsiteX3" fmla="*/ 282804 w 325105"/>
                  <a:gd name="connsiteY3" fmla="*/ 74934 h 164659"/>
                  <a:gd name="connsiteX4" fmla="*/ 325095 w 325105"/>
                  <a:gd name="connsiteY4" fmla="*/ 142942 h 164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05" h="164659">
                    <a:moveTo>
                      <a:pt x="293" y="164659"/>
                    </a:moveTo>
                    <a:cubicBezTo>
                      <a:pt x="293" y="164659"/>
                      <a:pt x="-6946" y="74077"/>
                      <a:pt x="50585" y="3687"/>
                    </a:cubicBezTo>
                    <a:cubicBezTo>
                      <a:pt x="50585" y="3687"/>
                      <a:pt x="150788" y="-8791"/>
                      <a:pt x="187840" y="12164"/>
                    </a:cubicBezTo>
                    <a:cubicBezTo>
                      <a:pt x="224892" y="33119"/>
                      <a:pt x="282804" y="74934"/>
                      <a:pt x="282804" y="74934"/>
                    </a:cubicBezTo>
                    <a:cubicBezTo>
                      <a:pt x="282804" y="74934"/>
                      <a:pt x="325857" y="99889"/>
                      <a:pt x="325095" y="142942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90" name="Forme libre : forme 2540">
                <a:extLst>
                  <a:ext uri="{FF2B5EF4-FFF2-40B4-BE49-F238E27FC236}">
                    <a16:creationId xmlns:a16="http://schemas.microsoft.com/office/drawing/2014/main" id="{10987E2A-4DE9-4B9E-957E-63334D7E7E0D}"/>
                  </a:ext>
                </a:extLst>
              </p:cNvPr>
              <p:cNvSpPr/>
              <p:nvPr/>
            </p:nvSpPr>
            <p:spPr>
              <a:xfrm>
                <a:off x="8229021" y="6565235"/>
                <a:ext cx="147161" cy="9525"/>
              </a:xfrm>
              <a:custGeom>
                <a:avLst/>
                <a:gdLst>
                  <a:gd name="connsiteX0" fmla="*/ 147161 w 147161"/>
                  <a:gd name="connsiteY0" fmla="*/ 0 h 9525"/>
                  <a:gd name="connsiteX1" fmla="*/ 0 w 14716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161" h="9525">
                    <a:moveTo>
                      <a:pt x="147161" y="0"/>
                    </a:moveTo>
                    <a:cubicBezTo>
                      <a:pt x="144780" y="0"/>
                      <a:pt x="0" y="0"/>
                      <a:pt x="0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91" name="Forme libre : forme 2541">
                <a:extLst>
                  <a:ext uri="{FF2B5EF4-FFF2-40B4-BE49-F238E27FC236}">
                    <a16:creationId xmlns:a16="http://schemas.microsoft.com/office/drawing/2014/main" id="{A6F08B1C-84B2-45B7-8384-718074146E59}"/>
                  </a:ext>
                </a:extLst>
              </p:cNvPr>
              <p:cNvSpPr/>
              <p:nvPr/>
            </p:nvSpPr>
            <p:spPr>
              <a:xfrm>
                <a:off x="8167013" y="6390166"/>
                <a:ext cx="38412" cy="62769"/>
              </a:xfrm>
              <a:custGeom>
                <a:avLst/>
                <a:gdLst>
                  <a:gd name="connsiteX0" fmla="*/ 0 w 38412"/>
                  <a:gd name="connsiteY0" fmla="*/ 62770 h 62769"/>
                  <a:gd name="connsiteX1" fmla="*/ 15335 w 38412"/>
                  <a:gd name="connsiteY1" fmla="*/ 62770 h 62769"/>
                  <a:gd name="connsiteX2" fmla="*/ 34671 w 38412"/>
                  <a:gd name="connsiteY2" fmla="*/ 0 h 62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412" h="62769">
                    <a:moveTo>
                      <a:pt x="0" y="62770"/>
                    </a:moveTo>
                    <a:lnTo>
                      <a:pt x="15335" y="62770"/>
                    </a:lnTo>
                    <a:cubicBezTo>
                      <a:pt x="15335" y="62770"/>
                      <a:pt x="49530" y="13621"/>
                      <a:pt x="34671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92" name="Forme libre : forme 2542">
                <a:extLst>
                  <a:ext uri="{FF2B5EF4-FFF2-40B4-BE49-F238E27FC236}">
                    <a16:creationId xmlns:a16="http://schemas.microsoft.com/office/drawing/2014/main" id="{684B2BD0-9BBF-4DBA-BA8B-FA83D34E259D}"/>
                  </a:ext>
                </a:extLst>
              </p:cNvPr>
              <p:cNvSpPr/>
              <p:nvPr/>
            </p:nvSpPr>
            <p:spPr>
              <a:xfrm>
                <a:off x="8219822" y="6395710"/>
                <a:ext cx="189126" cy="66845"/>
              </a:xfrm>
              <a:custGeom>
                <a:avLst/>
                <a:gdLst>
                  <a:gd name="connsiteX0" fmla="*/ 341 w 189126"/>
                  <a:gd name="connsiteY0" fmla="*/ 57225 h 66845"/>
                  <a:gd name="connsiteX1" fmla="*/ 189126 w 189126"/>
                  <a:gd name="connsiteY1" fmla="*/ 66845 h 66845"/>
                  <a:gd name="connsiteX2" fmla="*/ 59491 w 189126"/>
                  <a:gd name="connsiteY2" fmla="*/ 75 h 66845"/>
                  <a:gd name="connsiteX3" fmla="*/ 341 w 189126"/>
                  <a:gd name="connsiteY3" fmla="*/ 57225 h 66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9126" h="66845">
                    <a:moveTo>
                      <a:pt x="341" y="57225"/>
                    </a:moveTo>
                    <a:lnTo>
                      <a:pt x="189126" y="66845"/>
                    </a:lnTo>
                    <a:cubicBezTo>
                      <a:pt x="189126" y="66845"/>
                      <a:pt x="127118" y="2456"/>
                      <a:pt x="59491" y="75"/>
                    </a:cubicBezTo>
                    <a:cubicBezTo>
                      <a:pt x="-8137" y="-2401"/>
                      <a:pt x="341" y="57225"/>
                      <a:pt x="341" y="57225"/>
                    </a:cubicBez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205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5487060" y="5955350"/>
              <a:ext cx="3398459" cy="639318"/>
              <a:chOff x="5487060" y="5955350"/>
              <a:chExt cx="3398459" cy="639318"/>
            </a:xfrm>
            <a:grpFill/>
          </p:grpSpPr>
          <p:grpSp>
            <p:nvGrpSpPr>
              <p:cNvPr id="422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8741752" y="6213001"/>
                <a:ext cx="30670" cy="28003"/>
                <a:chOff x="8741752" y="6213001"/>
                <a:chExt cx="30670" cy="28003"/>
              </a:xfrm>
              <a:grpFill/>
            </p:grpSpPr>
            <p:sp>
              <p:nvSpPr>
                <p:cNvPr id="484" name="Forme libre : forme 2545">
                  <a:extLst>
                    <a:ext uri="{FF2B5EF4-FFF2-40B4-BE49-F238E27FC236}">
                      <a16:creationId xmlns:a16="http://schemas.microsoft.com/office/drawing/2014/main" id="{75AFA226-A6F5-4B4F-8C88-E654B9EB8F2A}"/>
                    </a:ext>
                  </a:extLst>
                </p:cNvPr>
                <p:cNvSpPr/>
                <p:nvPr/>
              </p:nvSpPr>
              <p:spPr>
                <a:xfrm>
                  <a:off x="8772423" y="6213001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0 h 4762"/>
                    <a:gd name="connsiteX1" fmla="*/ 0 w 9525"/>
                    <a:gd name="connsiteY1" fmla="*/ 4762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762">
                      <a:moveTo>
                        <a:pt x="0" y="0"/>
                      </a:moveTo>
                      <a:lnTo>
                        <a:pt x="0" y="4762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85" name="Forme libre : forme 2546">
                  <a:extLst>
                    <a:ext uri="{FF2B5EF4-FFF2-40B4-BE49-F238E27FC236}">
                      <a16:creationId xmlns:a16="http://schemas.microsoft.com/office/drawing/2014/main" id="{80A9A57D-70E6-4922-8F17-62B6676C6FD0}"/>
                    </a:ext>
                  </a:extLst>
                </p:cNvPr>
                <p:cNvSpPr/>
                <p:nvPr/>
              </p:nvSpPr>
              <p:spPr>
                <a:xfrm>
                  <a:off x="8741752" y="6213477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0 h 4762"/>
                    <a:gd name="connsiteX1" fmla="*/ 0 w 9525"/>
                    <a:gd name="connsiteY1" fmla="*/ 4763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762">
                      <a:moveTo>
                        <a:pt x="0" y="0"/>
                      </a:moveTo>
                      <a:lnTo>
                        <a:pt x="0" y="476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86" name="Forme libre : forme 2547">
                  <a:extLst>
                    <a:ext uri="{FF2B5EF4-FFF2-40B4-BE49-F238E27FC236}">
                      <a16:creationId xmlns:a16="http://schemas.microsoft.com/office/drawing/2014/main" id="{F5977D77-8144-4F07-A7CE-0CB165DCD519}"/>
                    </a:ext>
                  </a:extLst>
                </p:cNvPr>
                <p:cNvSpPr/>
                <p:nvPr/>
              </p:nvSpPr>
              <p:spPr>
                <a:xfrm>
                  <a:off x="8751563" y="6237480"/>
                  <a:ext cx="10953" cy="3524"/>
                </a:xfrm>
                <a:custGeom>
                  <a:avLst/>
                  <a:gdLst>
                    <a:gd name="connsiteX0" fmla="*/ 0 w 10953"/>
                    <a:gd name="connsiteY0" fmla="*/ 0 h 3524"/>
                    <a:gd name="connsiteX1" fmla="*/ 5524 w 10953"/>
                    <a:gd name="connsiteY1" fmla="*/ 3524 h 3524"/>
                    <a:gd name="connsiteX2" fmla="*/ 10954 w 10953"/>
                    <a:gd name="connsiteY2" fmla="*/ 95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953" h="3524">
                      <a:moveTo>
                        <a:pt x="0" y="0"/>
                      </a:moveTo>
                      <a:cubicBezTo>
                        <a:pt x="762" y="2095"/>
                        <a:pt x="2953" y="3524"/>
                        <a:pt x="5524" y="3524"/>
                      </a:cubicBezTo>
                      <a:cubicBezTo>
                        <a:pt x="8001" y="3524"/>
                        <a:pt x="10096" y="2095"/>
                        <a:pt x="10954" y="95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23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8605640" y="6183854"/>
                <a:ext cx="30575" cy="28003"/>
                <a:chOff x="8605640" y="6183854"/>
                <a:chExt cx="30575" cy="28003"/>
              </a:xfrm>
              <a:grpFill/>
            </p:grpSpPr>
            <p:sp>
              <p:nvSpPr>
                <p:cNvPr id="481" name="Forme libre : forme 2549">
                  <a:extLst>
                    <a:ext uri="{FF2B5EF4-FFF2-40B4-BE49-F238E27FC236}">
                      <a16:creationId xmlns:a16="http://schemas.microsoft.com/office/drawing/2014/main" id="{44EF4AED-8590-4FAD-ACFE-2BCB925DA05B}"/>
                    </a:ext>
                  </a:extLst>
                </p:cNvPr>
                <p:cNvSpPr/>
                <p:nvPr/>
              </p:nvSpPr>
              <p:spPr>
                <a:xfrm>
                  <a:off x="8636215" y="6183854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0 h 4762"/>
                    <a:gd name="connsiteX1" fmla="*/ 0 w 9525"/>
                    <a:gd name="connsiteY1" fmla="*/ 4762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762">
                      <a:moveTo>
                        <a:pt x="0" y="0"/>
                      </a:moveTo>
                      <a:lnTo>
                        <a:pt x="0" y="4762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82" name="Forme libre : forme 2550">
                  <a:extLst>
                    <a:ext uri="{FF2B5EF4-FFF2-40B4-BE49-F238E27FC236}">
                      <a16:creationId xmlns:a16="http://schemas.microsoft.com/office/drawing/2014/main" id="{413D66D8-6F06-4034-8107-84B80E965141}"/>
                    </a:ext>
                  </a:extLst>
                </p:cNvPr>
                <p:cNvSpPr/>
                <p:nvPr/>
              </p:nvSpPr>
              <p:spPr>
                <a:xfrm>
                  <a:off x="8605640" y="6184331"/>
                  <a:ext cx="9525" cy="4762"/>
                </a:xfrm>
                <a:custGeom>
                  <a:avLst/>
                  <a:gdLst>
                    <a:gd name="connsiteX0" fmla="*/ 0 w 9525"/>
                    <a:gd name="connsiteY0" fmla="*/ 0 h 4762"/>
                    <a:gd name="connsiteX1" fmla="*/ 0 w 9525"/>
                    <a:gd name="connsiteY1" fmla="*/ 4763 h 4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4762">
                      <a:moveTo>
                        <a:pt x="0" y="0"/>
                      </a:moveTo>
                      <a:lnTo>
                        <a:pt x="0" y="476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83" name="Forme libre : forme 2551">
                  <a:extLst>
                    <a:ext uri="{FF2B5EF4-FFF2-40B4-BE49-F238E27FC236}">
                      <a16:creationId xmlns:a16="http://schemas.microsoft.com/office/drawing/2014/main" id="{5CCC6D09-F982-4A3A-9A3A-2AF80E877B8A}"/>
                    </a:ext>
                  </a:extLst>
                </p:cNvPr>
                <p:cNvSpPr/>
                <p:nvPr/>
              </p:nvSpPr>
              <p:spPr>
                <a:xfrm>
                  <a:off x="8615451" y="6208333"/>
                  <a:ext cx="10953" cy="3524"/>
                </a:xfrm>
                <a:custGeom>
                  <a:avLst/>
                  <a:gdLst>
                    <a:gd name="connsiteX0" fmla="*/ 0 w 10953"/>
                    <a:gd name="connsiteY0" fmla="*/ 0 h 3524"/>
                    <a:gd name="connsiteX1" fmla="*/ 5524 w 10953"/>
                    <a:gd name="connsiteY1" fmla="*/ 3524 h 3524"/>
                    <a:gd name="connsiteX2" fmla="*/ 10954 w 10953"/>
                    <a:gd name="connsiteY2" fmla="*/ 95 h 3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953" h="3524">
                      <a:moveTo>
                        <a:pt x="0" y="0"/>
                      </a:moveTo>
                      <a:cubicBezTo>
                        <a:pt x="762" y="2096"/>
                        <a:pt x="2953" y="3524"/>
                        <a:pt x="5524" y="3524"/>
                      </a:cubicBezTo>
                      <a:cubicBezTo>
                        <a:pt x="8001" y="3524"/>
                        <a:pt x="10096" y="2096"/>
                        <a:pt x="10954" y="95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24" name="Forme libre : forme 2552">
                <a:extLst>
                  <a:ext uri="{FF2B5EF4-FFF2-40B4-BE49-F238E27FC236}">
                    <a16:creationId xmlns:a16="http://schemas.microsoft.com/office/drawing/2014/main" id="{22696233-85EB-46D3-B316-A93D28651DE4}"/>
                  </a:ext>
                </a:extLst>
              </p:cNvPr>
              <p:cNvSpPr/>
              <p:nvPr/>
            </p:nvSpPr>
            <p:spPr>
              <a:xfrm>
                <a:off x="8719844" y="6216716"/>
                <a:ext cx="71628" cy="40385"/>
              </a:xfrm>
              <a:custGeom>
                <a:avLst/>
                <a:gdLst>
                  <a:gd name="connsiteX0" fmla="*/ 0 w 71628"/>
                  <a:gd name="connsiteY0" fmla="*/ 0 h 40385"/>
                  <a:gd name="connsiteX1" fmla="*/ 35814 w 71628"/>
                  <a:gd name="connsiteY1" fmla="*/ 40386 h 40385"/>
                  <a:gd name="connsiteX2" fmla="*/ 71628 w 71628"/>
                  <a:gd name="connsiteY2" fmla="*/ 0 h 4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628" h="40385">
                    <a:moveTo>
                      <a:pt x="0" y="0"/>
                    </a:moveTo>
                    <a:cubicBezTo>
                      <a:pt x="0" y="22289"/>
                      <a:pt x="16002" y="40386"/>
                      <a:pt x="35814" y="40386"/>
                    </a:cubicBezTo>
                    <a:cubicBezTo>
                      <a:pt x="55626" y="40386"/>
                      <a:pt x="71628" y="22289"/>
                      <a:pt x="71628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5" name="Forme libre : forme 2553">
                <a:extLst>
                  <a:ext uri="{FF2B5EF4-FFF2-40B4-BE49-F238E27FC236}">
                    <a16:creationId xmlns:a16="http://schemas.microsoft.com/office/drawing/2014/main" id="{7ACE7443-F314-40B9-B58D-826CB7DBD517}"/>
                  </a:ext>
                </a:extLst>
              </p:cNvPr>
              <p:cNvSpPr/>
              <p:nvPr/>
            </p:nvSpPr>
            <p:spPr>
              <a:xfrm>
                <a:off x="8713844" y="6181092"/>
                <a:ext cx="90297" cy="36353"/>
              </a:xfrm>
              <a:custGeom>
                <a:avLst/>
                <a:gdLst>
                  <a:gd name="connsiteX0" fmla="*/ 90297 w 90297"/>
                  <a:gd name="connsiteY0" fmla="*/ 34290 h 36353"/>
                  <a:gd name="connsiteX1" fmla="*/ 66294 w 90297"/>
                  <a:gd name="connsiteY1" fmla="*/ 22193 h 36353"/>
                  <a:gd name="connsiteX2" fmla="*/ 56483 w 90297"/>
                  <a:gd name="connsiteY2" fmla="*/ 0 h 36353"/>
                  <a:gd name="connsiteX3" fmla="*/ 40577 w 90297"/>
                  <a:gd name="connsiteY3" fmla="*/ 13811 h 36353"/>
                  <a:gd name="connsiteX4" fmla="*/ 0 w 90297"/>
                  <a:gd name="connsiteY4" fmla="*/ 32480 h 36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97" h="36353">
                    <a:moveTo>
                      <a:pt x="90297" y="34290"/>
                    </a:moveTo>
                    <a:cubicBezTo>
                      <a:pt x="90297" y="34290"/>
                      <a:pt x="70199" y="38957"/>
                      <a:pt x="66294" y="22193"/>
                    </a:cubicBezTo>
                    <a:cubicBezTo>
                      <a:pt x="62389" y="5429"/>
                      <a:pt x="56483" y="0"/>
                      <a:pt x="56483" y="0"/>
                    </a:cubicBezTo>
                    <a:cubicBezTo>
                      <a:pt x="56483" y="0"/>
                      <a:pt x="41815" y="2095"/>
                      <a:pt x="40577" y="13811"/>
                    </a:cubicBezTo>
                    <a:cubicBezTo>
                      <a:pt x="39338" y="25527"/>
                      <a:pt x="20955" y="44577"/>
                      <a:pt x="0" y="3248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6" name="Forme libre : forme 2554">
                <a:extLst>
                  <a:ext uri="{FF2B5EF4-FFF2-40B4-BE49-F238E27FC236}">
                    <a16:creationId xmlns:a16="http://schemas.microsoft.com/office/drawing/2014/main" id="{79C04FDF-68F5-4160-A078-2B34819079E3}"/>
                  </a:ext>
                </a:extLst>
              </p:cNvPr>
              <p:cNvSpPr/>
              <p:nvPr/>
            </p:nvSpPr>
            <p:spPr>
              <a:xfrm>
                <a:off x="8695270" y="6146701"/>
                <a:ext cx="122467" cy="116210"/>
              </a:xfrm>
              <a:custGeom>
                <a:avLst/>
                <a:gdLst>
                  <a:gd name="connsiteX0" fmla="*/ 40196 w 122467"/>
                  <a:gd name="connsiteY0" fmla="*/ 114877 h 116210"/>
                  <a:gd name="connsiteX1" fmla="*/ 21050 w 122467"/>
                  <a:gd name="connsiteY1" fmla="*/ 96399 h 116210"/>
                  <a:gd name="connsiteX2" fmla="*/ 0 w 122467"/>
                  <a:gd name="connsiteY2" fmla="*/ 68586 h 116210"/>
                  <a:gd name="connsiteX3" fmla="*/ 19145 w 122467"/>
                  <a:gd name="connsiteY3" fmla="*/ 38011 h 116210"/>
                  <a:gd name="connsiteX4" fmla="*/ 40862 w 122467"/>
                  <a:gd name="connsiteY4" fmla="*/ 3435 h 116210"/>
                  <a:gd name="connsiteX5" fmla="*/ 80581 w 122467"/>
                  <a:gd name="connsiteY5" fmla="*/ 9245 h 116210"/>
                  <a:gd name="connsiteX6" fmla="*/ 104870 w 122467"/>
                  <a:gd name="connsiteY6" fmla="*/ 32105 h 116210"/>
                  <a:gd name="connsiteX7" fmla="*/ 122396 w 122467"/>
                  <a:gd name="connsiteY7" fmla="*/ 67348 h 116210"/>
                  <a:gd name="connsiteX8" fmla="*/ 103251 w 122467"/>
                  <a:gd name="connsiteY8" fmla="*/ 95161 h 116210"/>
                  <a:gd name="connsiteX9" fmla="*/ 75247 w 122467"/>
                  <a:gd name="connsiteY9" fmla="*/ 116211 h 116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467" h="116210">
                    <a:moveTo>
                      <a:pt x="40196" y="114877"/>
                    </a:moveTo>
                    <a:cubicBezTo>
                      <a:pt x="24098" y="112496"/>
                      <a:pt x="21050" y="96399"/>
                      <a:pt x="21050" y="96399"/>
                    </a:cubicBezTo>
                    <a:cubicBezTo>
                      <a:pt x="21050" y="96399"/>
                      <a:pt x="0" y="91255"/>
                      <a:pt x="0" y="68586"/>
                    </a:cubicBezTo>
                    <a:cubicBezTo>
                      <a:pt x="0" y="45916"/>
                      <a:pt x="19145" y="38011"/>
                      <a:pt x="19145" y="38011"/>
                    </a:cubicBezTo>
                    <a:cubicBezTo>
                      <a:pt x="19145" y="38011"/>
                      <a:pt x="16097" y="13722"/>
                      <a:pt x="40862" y="3435"/>
                    </a:cubicBezTo>
                    <a:cubicBezTo>
                      <a:pt x="65627" y="-6852"/>
                      <a:pt x="80581" y="9245"/>
                      <a:pt x="80581" y="9245"/>
                    </a:cubicBezTo>
                    <a:cubicBezTo>
                      <a:pt x="92964" y="9055"/>
                      <a:pt x="103441" y="16675"/>
                      <a:pt x="104870" y="32105"/>
                    </a:cubicBezTo>
                    <a:cubicBezTo>
                      <a:pt x="106299" y="47536"/>
                      <a:pt x="120967" y="48012"/>
                      <a:pt x="122396" y="67348"/>
                    </a:cubicBezTo>
                    <a:cubicBezTo>
                      <a:pt x="123825" y="86683"/>
                      <a:pt x="103251" y="95161"/>
                      <a:pt x="103251" y="95161"/>
                    </a:cubicBezTo>
                    <a:cubicBezTo>
                      <a:pt x="103251" y="95161"/>
                      <a:pt x="100013" y="114306"/>
                      <a:pt x="75247" y="116211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7" name="Forme libre : forme 2555">
                <a:extLst>
                  <a:ext uri="{FF2B5EF4-FFF2-40B4-BE49-F238E27FC236}">
                    <a16:creationId xmlns:a16="http://schemas.microsoft.com/office/drawing/2014/main" id="{65045D22-EBE4-43CC-880C-40711AF05B42}"/>
                  </a:ext>
                </a:extLst>
              </p:cNvPr>
              <p:cNvSpPr/>
              <p:nvPr/>
            </p:nvSpPr>
            <p:spPr>
              <a:xfrm>
                <a:off x="8581160" y="6187569"/>
                <a:ext cx="80962" cy="45624"/>
              </a:xfrm>
              <a:custGeom>
                <a:avLst/>
                <a:gdLst>
                  <a:gd name="connsiteX0" fmla="*/ 0 w 80962"/>
                  <a:gd name="connsiteY0" fmla="*/ 0 h 45624"/>
                  <a:gd name="connsiteX1" fmla="*/ 40481 w 80962"/>
                  <a:gd name="connsiteY1" fmla="*/ 45625 h 45624"/>
                  <a:gd name="connsiteX2" fmla="*/ 80963 w 80962"/>
                  <a:gd name="connsiteY2" fmla="*/ 0 h 45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62" h="45624">
                    <a:moveTo>
                      <a:pt x="0" y="0"/>
                    </a:moveTo>
                    <a:cubicBezTo>
                      <a:pt x="0" y="25241"/>
                      <a:pt x="18097" y="45625"/>
                      <a:pt x="40481" y="45625"/>
                    </a:cubicBezTo>
                    <a:cubicBezTo>
                      <a:pt x="62865" y="45625"/>
                      <a:pt x="80963" y="25146"/>
                      <a:pt x="80963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8" name="Forme libre : forme 2556">
                <a:extLst>
                  <a:ext uri="{FF2B5EF4-FFF2-40B4-BE49-F238E27FC236}">
                    <a16:creationId xmlns:a16="http://schemas.microsoft.com/office/drawing/2014/main" id="{EFF04787-A1E2-4F7A-B2D4-EE71C797C754}"/>
                  </a:ext>
                </a:extLst>
              </p:cNvPr>
              <p:cNvSpPr/>
              <p:nvPr/>
            </p:nvSpPr>
            <p:spPr>
              <a:xfrm>
                <a:off x="8581725" y="6140039"/>
                <a:ext cx="80683" cy="40100"/>
              </a:xfrm>
              <a:custGeom>
                <a:avLst/>
                <a:gdLst>
                  <a:gd name="connsiteX0" fmla="*/ 80684 w 80683"/>
                  <a:gd name="connsiteY0" fmla="*/ 39338 h 40100"/>
                  <a:gd name="connsiteX1" fmla="*/ 59348 w 80683"/>
                  <a:gd name="connsiteY1" fmla="*/ 286 h 40100"/>
                  <a:gd name="connsiteX2" fmla="*/ 34011 w 80683"/>
                  <a:gd name="connsiteY2" fmla="*/ 12383 h 40100"/>
                  <a:gd name="connsiteX3" fmla="*/ 22962 w 80683"/>
                  <a:gd name="connsiteY3" fmla="*/ 0 h 40100"/>
                  <a:gd name="connsiteX4" fmla="*/ 7 w 80683"/>
                  <a:gd name="connsiteY4" fmla="*/ 40100 h 4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83" h="40100">
                    <a:moveTo>
                      <a:pt x="80684" y="39338"/>
                    </a:moveTo>
                    <a:cubicBezTo>
                      <a:pt x="80684" y="39338"/>
                      <a:pt x="79065" y="-3429"/>
                      <a:pt x="59348" y="286"/>
                    </a:cubicBezTo>
                    <a:cubicBezTo>
                      <a:pt x="39631" y="4001"/>
                      <a:pt x="34011" y="12383"/>
                      <a:pt x="34011" y="12383"/>
                    </a:cubicBezTo>
                    <a:cubicBezTo>
                      <a:pt x="34011" y="12383"/>
                      <a:pt x="20581" y="12383"/>
                      <a:pt x="22962" y="0"/>
                    </a:cubicBezTo>
                    <a:cubicBezTo>
                      <a:pt x="22962" y="0"/>
                      <a:pt x="-469" y="3429"/>
                      <a:pt x="7" y="4010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9" name="Forme libre : forme 2557">
                <a:extLst>
                  <a:ext uri="{FF2B5EF4-FFF2-40B4-BE49-F238E27FC236}">
                    <a16:creationId xmlns:a16="http://schemas.microsoft.com/office/drawing/2014/main" id="{F6B4DA8C-F457-49BE-8439-79A88BA1DC0E}"/>
                  </a:ext>
                </a:extLst>
              </p:cNvPr>
              <p:cNvSpPr/>
              <p:nvPr/>
            </p:nvSpPr>
            <p:spPr>
              <a:xfrm>
                <a:off x="8572969" y="6108484"/>
                <a:ext cx="96779" cy="71179"/>
              </a:xfrm>
              <a:custGeom>
                <a:avLst/>
                <a:gdLst>
                  <a:gd name="connsiteX0" fmla="*/ 94107 w 96779"/>
                  <a:gd name="connsiteY0" fmla="*/ 70608 h 71179"/>
                  <a:gd name="connsiteX1" fmla="*/ 89344 w 96779"/>
                  <a:gd name="connsiteY1" fmla="*/ 30507 h 71179"/>
                  <a:gd name="connsiteX2" fmla="*/ 72962 w 96779"/>
                  <a:gd name="connsiteY2" fmla="*/ 13362 h 71179"/>
                  <a:gd name="connsiteX3" fmla="*/ 72962 w 96779"/>
                  <a:gd name="connsiteY3" fmla="*/ 4123 h 71179"/>
                  <a:gd name="connsiteX4" fmla="*/ 33147 w 96779"/>
                  <a:gd name="connsiteY4" fmla="*/ 6790 h 71179"/>
                  <a:gd name="connsiteX5" fmla="*/ 20002 w 96779"/>
                  <a:gd name="connsiteY5" fmla="*/ 15458 h 71179"/>
                  <a:gd name="connsiteX6" fmla="*/ 0 w 96779"/>
                  <a:gd name="connsiteY6" fmla="*/ 26316 h 71179"/>
                  <a:gd name="connsiteX7" fmla="*/ 5810 w 96779"/>
                  <a:gd name="connsiteY7" fmla="*/ 31079 h 71179"/>
                  <a:gd name="connsiteX8" fmla="*/ 5048 w 96779"/>
                  <a:gd name="connsiteY8" fmla="*/ 71179 h 71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779" h="71179">
                    <a:moveTo>
                      <a:pt x="94107" y="70608"/>
                    </a:moveTo>
                    <a:cubicBezTo>
                      <a:pt x="94107" y="70608"/>
                      <a:pt x="102584" y="40032"/>
                      <a:pt x="89344" y="30507"/>
                    </a:cubicBezTo>
                    <a:cubicBezTo>
                      <a:pt x="89344" y="30507"/>
                      <a:pt x="92773" y="14982"/>
                      <a:pt x="72962" y="13362"/>
                    </a:cubicBezTo>
                    <a:cubicBezTo>
                      <a:pt x="72962" y="13362"/>
                      <a:pt x="70104" y="8124"/>
                      <a:pt x="72962" y="4123"/>
                    </a:cubicBezTo>
                    <a:cubicBezTo>
                      <a:pt x="72962" y="4123"/>
                      <a:pt x="47339" y="-6735"/>
                      <a:pt x="33147" y="6790"/>
                    </a:cubicBezTo>
                    <a:cubicBezTo>
                      <a:pt x="33147" y="6790"/>
                      <a:pt x="22098" y="3075"/>
                      <a:pt x="20002" y="15458"/>
                    </a:cubicBezTo>
                    <a:cubicBezTo>
                      <a:pt x="20002" y="15458"/>
                      <a:pt x="5239" y="14886"/>
                      <a:pt x="0" y="26316"/>
                    </a:cubicBezTo>
                    <a:cubicBezTo>
                      <a:pt x="0" y="26316"/>
                      <a:pt x="5239" y="27364"/>
                      <a:pt x="5810" y="31079"/>
                    </a:cubicBezTo>
                    <a:cubicBezTo>
                      <a:pt x="5810" y="31079"/>
                      <a:pt x="-4477" y="51367"/>
                      <a:pt x="5048" y="71179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0" name="Forme libre : forme 2558">
                <a:extLst>
                  <a:ext uri="{FF2B5EF4-FFF2-40B4-BE49-F238E27FC236}">
                    <a16:creationId xmlns:a16="http://schemas.microsoft.com/office/drawing/2014/main" id="{9A31F85F-C55C-4AC6-AF2D-B299ABFF1E17}"/>
                  </a:ext>
                </a:extLst>
              </p:cNvPr>
              <p:cNvSpPr/>
              <p:nvPr/>
            </p:nvSpPr>
            <p:spPr>
              <a:xfrm>
                <a:off x="8596877" y="6295106"/>
                <a:ext cx="76685" cy="264128"/>
              </a:xfrm>
              <a:custGeom>
                <a:avLst/>
                <a:gdLst>
                  <a:gd name="connsiteX0" fmla="*/ 0 w 76685"/>
                  <a:gd name="connsiteY0" fmla="*/ 264128 h 264128"/>
                  <a:gd name="connsiteX1" fmla="*/ 24289 w 76685"/>
                  <a:gd name="connsiteY1" fmla="*/ 132398 h 264128"/>
                  <a:gd name="connsiteX2" fmla="*/ 47911 w 76685"/>
                  <a:gd name="connsiteY2" fmla="*/ 259652 h 264128"/>
                  <a:gd name="connsiteX3" fmla="*/ 69628 w 76685"/>
                  <a:gd name="connsiteY3" fmla="*/ 259652 h 264128"/>
                  <a:gd name="connsiteX4" fmla="*/ 72866 w 76685"/>
                  <a:gd name="connsiteY4" fmla="*/ 0 h 264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685" h="264128">
                    <a:moveTo>
                      <a:pt x="0" y="264128"/>
                    </a:moveTo>
                    <a:lnTo>
                      <a:pt x="24289" y="132398"/>
                    </a:lnTo>
                    <a:lnTo>
                      <a:pt x="47911" y="259652"/>
                    </a:lnTo>
                    <a:lnTo>
                      <a:pt x="69628" y="259652"/>
                    </a:lnTo>
                    <a:cubicBezTo>
                      <a:pt x="69628" y="259652"/>
                      <a:pt x="83058" y="101727"/>
                      <a:pt x="72866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1" name="Forme libre : forme 2559">
                <a:extLst>
                  <a:ext uri="{FF2B5EF4-FFF2-40B4-BE49-F238E27FC236}">
                    <a16:creationId xmlns:a16="http://schemas.microsoft.com/office/drawing/2014/main" id="{314004C3-4A86-42EB-8A14-EAEF0AAFC628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2" name="Forme libre : forme 2560">
                <a:extLst>
                  <a:ext uri="{FF2B5EF4-FFF2-40B4-BE49-F238E27FC236}">
                    <a16:creationId xmlns:a16="http://schemas.microsoft.com/office/drawing/2014/main" id="{77BDC1EA-184C-455A-8FA3-78207878CD54}"/>
                  </a:ext>
                </a:extLst>
              </p:cNvPr>
              <p:cNvSpPr/>
              <p:nvPr/>
            </p:nvSpPr>
            <p:spPr>
              <a:xfrm>
                <a:off x="8594877" y="6406358"/>
                <a:ext cx="56102" cy="9525"/>
              </a:xfrm>
              <a:custGeom>
                <a:avLst/>
                <a:gdLst>
                  <a:gd name="connsiteX0" fmla="*/ 0 w 56102"/>
                  <a:gd name="connsiteY0" fmla="*/ 0 h 9525"/>
                  <a:gd name="connsiteX1" fmla="*/ 56102 w 5610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102" h="9525">
                    <a:moveTo>
                      <a:pt x="0" y="0"/>
                    </a:moveTo>
                    <a:lnTo>
                      <a:pt x="56102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3" name="Forme libre : forme 2561">
                <a:extLst>
                  <a:ext uri="{FF2B5EF4-FFF2-40B4-BE49-F238E27FC236}">
                    <a16:creationId xmlns:a16="http://schemas.microsoft.com/office/drawing/2014/main" id="{0C347F13-97BC-4D50-95E6-BE619B50637A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4" name="Forme libre : forme 2562">
                <a:extLst>
                  <a:ext uri="{FF2B5EF4-FFF2-40B4-BE49-F238E27FC236}">
                    <a16:creationId xmlns:a16="http://schemas.microsoft.com/office/drawing/2014/main" id="{92BD7158-7210-49BC-8C3B-13BF172FAF30}"/>
                  </a:ext>
                </a:extLst>
              </p:cNvPr>
              <p:cNvSpPr/>
              <p:nvPr/>
            </p:nvSpPr>
            <p:spPr>
              <a:xfrm>
                <a:off x="8543823" y="6243957"/>
                <a:ext cx="111251" cy="33242"/>
              </a:xfrm>
              <a:custGeom>
                <a:avLst/>
                <a:gdLst>
                  <a:gd name="connsiteX0" fmla="*/ 111252 w 111251"/>
                  <a:gd name="connsiteY0" fmla="*/ 0 h 33242"/>
                  <a:gd name="connsiteX1" fmla="*/ 82486 w 111251"/>
                  <a:gd name="connsiteY1" fmla="*/ 32576 h 33242"/>
                  <a:gd name="connsiteX2" fmla="*/ 56292 w 111251"/>
                  <a:gd name="connsiteY2" fmla="*/ 1238 h 33242"/>
                  <a:gd name="connsiteX3" fmla="*/ 0 w 111251"/>
                  <a:gd name="connsiteY3" fmla="*/ 33242 h 33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251" h="33242">
                    <a:moveTo>
                      <a:pt x="111252" y="0"/>
                    </a:moveTo>
                    <a:cubicBezTo>
                      <a:pt x="111252" y="0"/>
                      <a:pt x="106108" y="33242"/>
                      <a:pt x="82486" y="32576"/>
                    </a:cubicBezTo>
                    <a:cubicBezTo>
                      <a:pt x="58864" y="31909"/>
                      <a:pt x="56292" y="1238"/>
                      <a:pt x="56292" y="1238"/>
                    </a:cubicBezTo>
                    <a:cubicBezTo>
                      <a:pt x="56292" y="1238"/>
                      <a:pt x="0" y="-5143"/>
                      <a:pt x="0" y="33242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5" name="Forme libre : forme 2563">
                <a:extLst>
                  <a:ext uri="{FF2B5EF4-FFF2-40B4-BE49-F238E27FC236}">
                    <a16:creationId xmlns:a16="http://schemas.microsoft.com/office/drawing/2014/main" id="{82CAEDB6-675F-4832-AB42-78838767B1CB}"/>
                  </a:ext>
                </a:extLst>
              </p:cNvPr>
              <p:cNvSpPr/>
              <p:nvPr/>
            </p:nvSpPr>
            <p:spPr>
              <a:xfrm>
                <a:off x="8559158" y="6578570"/>
                <a:ext cx="32575" cy="15144"/>
              </a:xfrm>
              <a:custGeom>
                <a:avLst/>
                <a:gdLst>
                  <a:gd name="connsiteX0" fmla="*/ 15907 w 32575"/>
                  <a:gd name="connsiteY0" fmla="*/ 0 h 15144"/>
                  <a:gd name="connsiteX1" fmla="*/ 0 w 32575"/>
                  <a:gd name="connsiteY1" fmla="*/ 15145 h 15144"/>
                  <a:gd name="connsiteX2" fmla="*/ 32576 w 32575"/>
                  <a:gd name="connsiteY2" fmla="*/ 15145 h 15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15144">
                    <a:moveTo>
                      <a:pt x="15907" y="0"/>
                    </a:moveTo>
                    <a:lnTo>
                      <a:pt x="0" y="15145"/>
                    </a:lnTo>
                    <a:lnTo>
                      <a:pt x="32576" y="15145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6" name="Forme libre : forme 2564">
                <a:extLst>
                  <a:ext uri="{FF2B5EF4-FFF2-40B4-BE49-F238E27FC236}">
                    <a16:creationId xmlns:a16="http://schemas.microsoft.com/office/drawing/2014/main" id="{678097E5-1ABC-4C0F-8E87-0D7ADE4A22BD}"/>
                  </a:ext>
                </a:extLst>
              </p:cNvPr>
              <p:cNvSpPr/>
              <p:nvPr/>
            </p:nvSpPr>
            <p:spPr>
              <a:xfrm>
                <a:off x="8648026" y="6555329"/>
                <a:ext cx="30670" cy="37147"/>
              </a:xfrm>
              <a:custGeom>
                <a:avLst/>
                <a:gdLst>
                  <a:gd name="connsiteX0" fmla="*/ 0 w 30670"/>
                  <a:gd name="connsiteY0" fmla="*/ 0 h 37147"/>
                  <a:gd name="connsiteX1" fmla="*/ 0 w 30670"/>
                  <a:gd name="connsiteY1" fmla="*/ 37147 h 37147"/>
                  <a:gd name="connsiteX2" fmla="*/ 30671 w 30670"/>
                  <a:gd name="connsiteY2" fmla="*/ 37147 h 37147"/>
                  <a:gd name="connsiteX3" fmla="*/ 14097 w 30670"/>
                  <a:gd name="connsiteY3" fmla="*/ 21717 h 37147"/>
                  <a:gd name="connsiteX4" fmla="*/ 14097 w 30670"/>
                  <a:gd name="connsiteY4" fmla="*/ 0 h 37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670" h="37147">
                    <a:moveTo>
                      <a:pt x="0" y="0"/>
                    </a:moveTo>
                    <a:lnTo>
                      <a:pt x="0" y="37147"/>
                    </a:lnTo>
                    <a:lnTo>
                      <a:pt x="30671" y="37147"/>
                    </a:lnTo>
                    <a:lnTo>
                      <a:pt x="14097" y="21717"/>
                    </a:lnTo>
                    <a:lnTo>
                      <a:pt x="14097" y="0"/>
                    </a:ln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7" name="Forme libre : forme 2565">
                <a:extLst>
                  <a:ext uri="{FF2B5EF4-FFF2-40B4-BE49-F238E27FC236}">
                    <a16:creationId xmlns:a16="http://schemas.microsoft.com/office/drawing/2014/main" id="{759DC0F9-FEB7-47E4-BF09-323E722B4078}"/>
                  </a:ext>
                </a:extLst>
              </p:cNvPr>
              <p:cNvSpPr/>
              <p:nvPr/>
            </p:nvSpPr>
            <p:spPr>
              <a:xfrm>
                <a:off x="8647359" y="6239477"/>
                <a:ext cx="53054" cy="42199"/>
              </a:xfrm>
              <a:custGeom>
                <a:avLst/>
                <a:gdLst>
                  <a:gd name="connsiteX0" fmla="*/ 0 w 53054"/>
                  <a:gd name="connsiteY0" fmla="*/ 4 h 42199"/>
                  <a:gd name="connsiteX1" fmla="*/ 53054 w 53054"/>
                  <a:gd name="connsiteY1" fmla="*/ 42199 h 42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54" h="42199">
                    <a:moveTo>
                      <a:pt x="0" y="4"/>
                    </a:moveTo>
                    <a:cubicBezTo>
                      <a:pt x="0" y="4"/>
                      <a:pt x="21717" y="-1235"/>
                      <a:pt x="53054" y="42199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8" name="Forme libre : forme 2566">
                <a:extLst>
                  <a:ext uri="{FF2B5EF4-FFF2-40B4-BE49-F238E27FC236}">
                    <a16:creationId xmlns:a16="http://schemas.microsoft.com/office/drawing/2014/main" id="{CBCF3E08-192A-42D0-8D08-930C08E3DDF1}"/>
                  </a:ext>
                </a:extLst>
              </p:cNvPr>
              <p:cNvSpPr/>
              <p:nvPr/>
            </p:nvSpPr>
            <p:spPr>
              <a:xfrm>
                <a:off x="8687261" y="6280432"/>
                <a:ext cx="48394" cy="145166"/>
              </a:xfrm>
              <a:custGeom>
                <a:avLst/>
                <a:gdLst>
                  <a:gd name="connsiteX0" fmla="*/ 48395 w 48394"/>
                  <a:gd name="connsiteY0" fmla="*/ 5 h 145166"/>
                  <a:gd name="connsiteX1" fmla="*/ 1055 w 48394"/>
                  <a:gd name="connsiteY1" fmla="*/ 33914 h 145166"/>
                  <a:gd name="connsiteX2" fmla="*/ 19629 w 48394"/>
                  <a:gd name="connsiteY2" fmla="*/ 145166 h 14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94" h="145166">
                    <a:moveTo>
                      <a:pt x="48395" y="5"/>
                    </a:moveTo>
                    <a:cubicBezTo>
                      <a:pt x="48395" y="5"/>
                      <a:pt x="1055" y="-1233"/>
                      <a:pt x="1055" y="33914"/>
                    </a:cubicBezTo>
                    <a:cubicBezTo>
                      <a:pt x="1055" y="69062"/>
                      <a:pt x="-6660" y="130498"/>
                      <a:pt x="19629" y="145166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9" name="Forme libre : forme 2567">
                <a:extLst>
                  <a:ext uri="{FF2B5EF4-FFF2-40B4-BE49-F238E27FC236}">
                    <a16:creationId xmlns:a16="http://schemas.microsoft.com/office/drawing/2014/main" id="{CD04811C-32DE-4CC2-AC06-DB3B70A66C6B}"/>
                  </a:ext>
                </a:extLst>
              </p:cNvPr>
              <p:cNvSpPr/>
              <p:nvPr/>
            </p:nvSpPr>
            <p:spPr>
              <a:xfrm>
                <a:off x="8793187" y="6282914"/>
                <a:ext cx="9525" cy="22383"/>
              </a:xfrm>
              <a:custGeom>
                <a:avLst/>
                <a:gdLst>
                  <a:gd name="connsiteX0" fmla="*/ 0 w 9525"/>
                  <a:gd name="connsiteY0" fmla="*/ 22384 h 22383"/>
                  <a:gd name="connsiteX1" fmla="*/ 0 w 9525"/>
                  <a:gd name="connsiteY1" fmla="*/ 0 h 22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2383">
                    <a:moveTo>
                      <a:pt x="0" y="22384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0" name="Forme libre : forme 2568">
                <a:extLst>
                  <a:ext uri="{FF2B5EF4-FFF2-40B4-BE49-F238E27FC236}">
                    <a16:creationId xmlns:a16="http://schemas.microsoft.com/office/drawing/2014/main" id="{25AB3D94-2A55-4549-ABA1-621D56D92C87}"/>
                  </a:ext>
                </a:extLst>
              </p:cNvPr>
              <p:cNvSpPr/>
              <p:nvPr/>
            </p:nvSpPr>
            <p:spPr>
              <a:xfrm>
                <a:off x="8701065" y="6283581"/>
                <a:ext cx="96599" cy="99726"/>
              </a:xfrm>
              <a:custGeom>
                <a:avLst/>
                <a:gdLst>
                  <a:gd name="connsiteX0" fmla="*/ 20494 w 96599"/>
                  <a:gd name="connsiteY0" fmla="*/ 0 h 99726"/>
                  <a:gd name="connsiteX1" fmla="*/ 20494 w 96599"/>
                  <a:gd name="connsiteY1" fmla="*/ 22384 h 99726"/>
                  <a:gd name="connsiteX2" fmla="*/ 15 w 96599"/>
                  <a:gd name="connsiteY2" fmla="*/ 55626 h 99726"/>
                  <a:gd name="connsiteX3" fmla="*/ 12207 w 96599"/>
                  <a:gd name="connsiteY3" fmla="*/ 99727 h 99726"/>
                  <a:gd name="connsiteX4" fmla="*/ 96599 w 96599"/>
                  <a:gd name="connsiteY4" fmla="*/ 99727 h 9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599" h="99726">
                    <a:moveTo>
                      <a:pt x="20494" y="0"/>
                    </a:moveTo>
                    <a:lnTo>
                      <a:pt x="20494" y="22384"/>
                    </a:lnTo>
                    <a:cubicBezTo>
                      <a:pt x="20494" y="22384"/>
                      <a:pt x="-651" y="26860"/>
                      <a:pt x="15" y="55626"/>
                    </a:cubicBezTo>
                    <a:cubicBezTo>
                      <a:pt x="682" y="84392"/>
                      <a:pt x="12207" y="99727"/>
                      <a:pt x="12207" y="99727"/>
                    </a:cubicBezTo>
                    <a:lnTo>
                      <a:pt x="96599" y="99727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1" name="Forme libre : forme 2569">
                <a:extLst>
                  <a:ext uri="{FF2B5EF4-FFF2-40B4-BE49-F238E27FC236}">
                    <a16:creationId xmlns:a16="http://schemas.microsoft.com/office/drawing/2014/main" id="{7876ECB7-B27A-42BF-A961-41BBA5625289}"/>
                  </a:ext>
                </a:extLst>
              </p:cNvPr>
              <p:cNvSpPr/>
              <p:nvPr/>
            </p:nvSpPr>
            <p:spPr>
              <a:xfrm>
                <a:off x="8721559" y="6305965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>
                    <a:moveTo>
                      <a:pt x="0" y="0"/>
                    </a:moveTo>
                    <a:lnTo>
                      <a:pt x="67151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2" name="Forme libre : forme 2570">
                <a:extLst>
                  <a:ext uri="{FF2B5EF4-FFF2-40B4-BE49-F238E27FC236}">
                    <a16:creationId xmlns:a16="http://schemas.microsoft.com/office/drawing/2014/main" id="{61ECE34F-F9D2-4EB5-875A-8F0EB0A8B86D}"/>
                  </a:ext>
                </a:extLst>
              </p:cNvPr>
              <p:cNvSpPr/>
              <p:nvPr/>
            </p:nvSpPr>
            <p:spPr>
              <a:xfrm>
                <a:off x="8738799" y="6358448"/>
                <a:ext cx="28194" cy="9525"/>
              </a:xfrm>
              <a:custGeom>
                <a:avLst/>
                <a:gdLst>
                  <a:gd name="connsiteX0" fmla="*/ 0 w 28194"/>
                  <a:gd name="connsiteY0" fmla="*/ 0 h 9525"/>
                  <a:gd name="connsiteX1" fmla="*/ 28194 w 28194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194" h="9525">
                    <a:moveTo>
                      <a:pt x="0" y="0"/>
                    </a:moveTo>
                    <a:lnTo>
                      <a:pt x="28194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3" name="Forme libre : forme 2571">
                <a:extLst>
                  <a:ext uri="{FF2B5EF4-FFF2-40B4-BE49-F238E27FC236}">
                    <a16:creationId xmlns:a16="http://schemas.microsoft.com/office/drawing/2014/main" id="{64C457CC-4554-4AB7-80A0-BE77B31AC3D6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4" name="Forme libre : forme 2572">
                <a:extLst>
                  <a:ext uri="{FF2B5EF4-FFF2-40B4-BE49-F238E27FC236}">
                    <a16:creationId xmlns:a16="http://schemas.microsoft.com/office/drawing/2014/main" id="{784F9566-F86C-431D-9072-A523694F50B0}"/>
                  </a:ext>
                </a:extLst>
              </p:cNvPr>
              <p:cNvSpPr/>
              <p:nvPr/>
            </p:nvSpPr>
            <p:spPr>
              <a:xfrm>
                <a:off x="8704969" y="6383308"/>
                <a:ext cx="91838" cy="211264"/>
              </a:xfrm>
              <a:custGeom>
                <a:avLst/>
                <a:gdLst>
                  <a:gd name="connsiteX0" fmla="*/ 8304 w 91838"/>
                  <a:gd name="connsiteY0" fmla="*/ 0 h 211264"/>
                  <a:gd name="connsiteX1" fmla="*/ 11352 w 91838"/>
                  <a:gd name="connsiteY1" fmla="*/ 197834 h 211264"/>
                  <a:gd name="connsiteX2" fmla="*/ 2398 w 91838"/>
                  <a:gd name="connsiteY2" fmla="*/ 211265 h 211264"/>
                  <a:gd name="connsiteX3" fmla="*/ 28592 w 91838"/>
                  <a:gd name="connsiteY3" fmla="*/ 211265 h 211264"/>
                  <a:gd name="connsiteX4" fmla="*/ 44403 w 91838"/>
                  <a:gd name="connsiteY4" fmla="*/ 53721 h 211264"/>
                  <a:gd name="connsiteX5" fmla="*/ 54595 w 91838"/>
                  <a:gd name="connsiteY5" fmla="*/ 53721 h 211264"/>
                  <a:gd name="connsiteX6" fmla="*/ 91838 w 91838"/>
                  <a:gd name="connsiteY6" fmla="*/ 209931 h 211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838" h="211264">
                    <a:moveTo>
                      <a:pt x="8304" y="0"/>
                    </a:moveTo>
                    <a:cubicBezTo>
                      <a:pt x="8304" y="0"/>
                      <a:pt x="-12270" y="88487"/>
                      <a:pt x="11352" y="197834"/>
                    </a:cubicBezTo>
                    <a:lnTo>
                      <a:pt x="2398" y="211265"/>
                    </a:lnTo>
                    <a:lnTo>
                      <a:pt x="28592" y="211265"/>
                    </a:lnTo>
                    <a:lnTo>
                      <a:pt x="44403" y="53721"/>
                    </a:lnTo>
                    <a:lnTo>
                      <a:pt x="54595" y="53721"/>
                    </a:lnTo>
                    <a:lnTo>
                      <a:pt x="91838" y="20993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5" name="Forme libre : forme 2573">
                <a:extLst>
                  <a:ext uri="{FF2B5EF4-FFF2-40B4-BE49-F238E27FC236}">
                    <a16:creationId xmlns:a16="http://schemas.microsoft.com/office/drawing/2014/main" id="{BBA81F34-050E-4875-9BDE-A11071A3D35E}"/>
                  </a:ext>
                </a:extLst>
              </p:cNvPr>
              <p:cNvSpPr/>
              <p:nvPr/>
            </p:nvSpPr>
            <p:spPr>
              <a:xfrm>
                <a:off x="8710034" y="6530374"/>
                <a:ext cx="26860" cy="9525"/>
              </a:xfrm>
              <a:custGeom>
                <a:avLst/>
                <a:gdLst>
                  <a:gd name="connsiteX0" fmla="*/ 0 w 26860"/>
                  <a:gd name="connsiteY0" fmla="*/ 0 h 9525"/>
                  <a:gd name="connsiteX1" fmla="*/ 26861 w 2686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860" h="9525">
                    <a:moveTo>
                      <a:pt x="0" y="0"/>
                    </a:moveTo>
                    <a:lnTo>
                      <a:pt x="26861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6" name="Forme libre : forme 2574">
                <a:extLst>
                  <a:ext uri="{FF2B5EF4-FFF2-40B4-BE49-F238E27FC236}">
                    <a16:creationId xmlns:a16="http://schemas.microsoft.com/office/drawing/2014/main" id="{4562D525-29FB-4AB8-A012-AFE722613705}"/>
                  </a:ext>
                </a:extLst>
              </p:cNvPr>
              <p:cNvSpPr/>
              <p:nvPr/>
            </p:nvSpPr>
            <p:spPr>
              <a:xfrm>
                <a:off x="8782995" y="6529802"/>
                <a:ext cx="23622" cy="9525"/>
              </a:xfrm>
              <a:custGeom>
                <a:avLst/>
                <a:gdLst>
                  <a:gd name="connsiteX0" fmla="*/ 0 w 23622"/>
                  <a:gd name="connsiteY0" fmla="*/ 0 h 9525"/>
                  <a:gd name="connsiteX1" fmla="*/ 23622 w 2362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622" h="9525">
                    <a:moveTo>
                      <a:pt x="0" y="0"/>
                    </a:moveTo>
                    <a:lnTo>
                      <a:pt x="23622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7" name="Forme libre : forme 2575">
                <a:extLst>
                  <a:ext uri="{FF2B5EF4-FFF2-40B4-BE49-F238E27FC236}">
                    <a16:creationId xmlns:a16="http://schemas.microsoft.com/office/drawing/2014/main" id="{24C78C60-90C5-4B78-AC6D-2A443B6B3E0B}"/>
                  </a:ext>
                </a:extLst>
              </p:cNvPr>
              <p:cNvSpPr/>
              <p:nvPr/>
            </p:nvSpPr>
            <p:spPr>
              <a:xfrm>
                <a:off x="5487060" y="5955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8" name="Forme libre : forme 2576">
                <a:extLst>
                  <a:ext uri="{FF2B5EF4-FFF2-40B4-BE49-F238E27FC236}">
                    <a16:creationId xmlns:a16="http://schemas.microsoft.com/office/drawing/2014/main" id="{6AE6CD18-8CB3-4973-A024-8F5647072154}"/>
                  </a:ext>
                </a:extLst>
              </p:cNvPr>
              <p:cNvSpPr/>
              <p:nvPr/>
            </p:nvSpPr>
            <p:spPr>
              <a:xfrm>
                <a:off x="8770005" y="6254149"/>
                <a:ext cx="14228" cy="24955"/>
              </a:xfrm>
              <a:custGeom>
                <a:avLst/>
                <a:gdLst>
                  <a:gd name="connsiteX0" fmla="*/ 799 w 14228"/>
                  <a:gd name="connsiteY0" fmla="*/ 0 h 24955"/>
                  <a:gd name="connsiteX1" fmla="*/ 14229 w 14228"/>
                  <a:gd name="connsiteY1" fmla="*/ 24956 h 24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28" h="24955">
                    <a:moveTo>
                      <a:pt x="799" y="0"/>
                    </a:moveTo>
                    <a:cubicBezTo>
                      <a:pt x="799" y="0"/>
                      <a:pt x="-4916" y="24289"/>
                      <a:pt x="14229" y="24956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grpSp>
            <p:nvGrpSpPr>
              <p:cNvPr id="449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5487060" y="5955350"/>
                <a:ext cx="3118066" cy="639318"/>
                <a:chOff x="5487060" y="5955350"/>
                <a:chExt cx="3118066" cy="639318"/>
              </a:xfrm>
              <a:grpFill/>
            </p:grpSpPr>
            <p:grpSp>
              <p:nvGrpSpPr>
                <p:cNvPr id="463" name="Graphique 1873">
                  <a:extLst>
                    <a:ext uri="{FF2B5EF4-FFF2-40B4-BE49-F238E27FC236}">
                      <a16:creationId xmlns:a16="http://schemas.microsoft.com/office/drawing/2014/main" id="{5E531339-B72A-460B-9361-FF84D2A8F585}"/>
                    </a:ext>
                  </a:extLst>
                </p:cNvPr>
                <p:cNvGrpSpPr/>
                <p:nvPr/>
              </p:nvGrpSpPr>
              <p:grpSpPr>
                <a:xfrm>
                  <a:off x="8545632" y="6350923"/>
                  <a:ext cx="24002" cy="21907"/>
                  <a:chOff x="8545632" y="6350923"/>
                  <a:chExt cx="24002" cy="21907"/>
                </a:xfrm>
                <a:grpFill/>
              </p:grpSpPr>
              <p:sp>
                <p:nvSpPr>
                  <p:cNvPr id="478" name="Forme libre : forme 2579">
                    <a:extLst>
                      <a:ext uri="{FF2B5EF4-FFF2-40B4-BE49-F238E27FC236}">
                        <a16:creationId xmlns:a16="http://schemas.microsoft.com/office/drawing/2014/main" id="{C6072BE2-1D60-479C-A8E8-3B9AF68D0A4C}"/>
                      </a:ext>
                    </a:extLst>
                  </p:cNvPr>
                  <p:cNvSpPr/>
                  <p:nvPr/>
                </p:nvSpPr>
                <p:spPr>
                  <a:xfrm>
                    <a:off x="8569635" y="6350923"/>
                    <a:ext cx="9525" cy="3714"/>
                  </a:xfrm>
                  <a:custGeom>
                    <a:avLst/>
                    <a:gdLst>
                      <a:gd name="connsiteX0" fmla="*/ 0 w 9525"/>
                      <a:gd name="connsiteY0" fmla="*/ 0 h 3714"/>
                      <a:gd name="connsiteX1" fmla="*/ 0 w 9525"/>
                      <a:gd name="connsiteY1" fmla="*/ 3715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3714">
                        <a:moveTo>
                          <a:pt x="0" y="0"/>
                        </a:moveTo>
                        <a:lnTo>
                          <a:pt x="0" y="3715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9" name="Forme libre : forme 2580">
                    <a:extLst>
                      <a:ext uri="{FF2B5EF4-FFF2-40B4-BE49-F238E27FC236}">
                        <a16:creationId xmlns:a16="http://schemas.microsoft.com/office/drawing/2014/main" id="{7EA69D70-A9B4-4D81-9037-D72279270220}"/>
                      </a:ext>
                    </a:extLst>
                  </p:cNvPr>
                  <p:cNvSpPr/>
                  <p:nvPr/>
                </p:nvSpPr>
                <p:spPr>
                  <a:xfrm>
                    <a:off x="8545632" y="6351304"/>
                    <a:ext cx="9525" cy="3714"/>
                  </a:xfrm>
                  <a:custGeom>
                    <a:avLst/>
                    <a:gdLst>
                      <a:gd name="connsiteX0" fmla="*/ 0 w 9525"/>
                      <a:gd name="connsiteY0" fmla="*/ 0 h 3714"/>
                      <a:gd name="connsiteX1" fmla="*/ 0 w 9525"/>
                      <a:gd name="connsiteY1" fmla="*/ 3715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3714">
                        <a:moveTo>
                          <a:pt x="0" y="0"/>
                        </a:moveTo>
                        <a:lnTo>
                          <a:pt x="0" y="3715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0" name="Forme libre : forme 2581">
                    <a:extLst>
                      <a:ext uri="{FF2B5EF4-FFF2-40B4-BE49-F238E27FC236}">
                        <a16:creationId xmlns:a16="http://schemas.microsoft.com/office/drawing/2014/main" id="{598F1B8C-11A9-4F09-B5F0-A8052FFE17CF}"/>
                      </a:ext>
                    </a:extLst>
                  </p:cNvPr>
                  <p:cNvSpPr/>
                  <p:nvPr/>
                </p:nvSpPr>
                <p:spPr>
                  <a:xfrm>
                    <a:off x="8553348" y="6370068"/>
                    <a:ext cx="8572" cy="2762"/>
                  </a:xfrm>
                  <a:custGeom>
                    <a:avLst/>
                    <a:gdLst>
                      <a:gd name="connsiteX0" fmla="*/ 0 w 8572"/>
                      <a:gd name="connsiteY0" fmla="*/ 0 h 2762"/>
                      <a:gd name="connsiteX1" fmla="*/ 4286 w 8572"/>
                      <a:gd name="connsiteY1" fmla="*/ 2762 h 2762"/>
                      <a:gd name="connsiteX2" fmla="*/ 8572 w 8572"/>
                      <a:gd name="connsiteY2" fmla="*/ 95 h 2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572" h="2762">
                        <a:moveTo>
                          <a:pt x="0" y="0"/>
                        </a:moveTo>
                        <a:cubicBezTo>
                          <a:pt x="667" y="1619"/>
                          <a:pt x="2286" y="2762"/>
                          <a:pt x="4286" y="2762"/>
                        </a:cubicBezTo>
                        <a:cubicBezTo>
                          <a:pt x="6191" y="2762"/>
                          <a:pt x="7906" y="1619"/>
                          <a:pt x="8572" y="95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64" name="Forme libre : forme 2582">
                  <a:extLst>
                    <a:ext uri="{FF2B5EF4-FFF2-40B4-BE49-F238E27FC236}">
                      <a16:creationId xmlns:a16="http://schemas.microsoft.com/office/drawing/2014/main" id="{B4FF57A5-6369-4409-AF5E-96331A2DF709}"/>
                    </a:ext>
                  </a:extLst>
                </p:cNvPr>
                <p:cNvSpPr/>
                <p:nvPr/>
              </p:nvSpPr>
              <p:spPr>
                <a:xfrm>
                  <a:off x="8528487" y="6353876"/>
                  <a:ext cx="56197" cy="31622"/>
                </a:xfrm>
                <a:custGeom>
                  <a:avLst/>
                  <a:gdLst>
                    <a:gd name="connsiteX0" fmla="*/ 0 w 56197"/>
                    <a:gd name="connsiteY0" fmla="*/ 0 h 31622"/>
                    <a:gd name="connsiteX1" fmla="*/ 28099 w 56197"/>
                    <a:gd name="connsiteY1" fmla="*/ 31623 h 31622"/>
                    <a:gd name="connsiteX2" fmla="*/ 56197 w 56197"/>
                    <a:gd name="connsiteY2" fmla="*/ 0 h 31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6197" h="31622">
                      <a:moveTo>
                        <a:pt x="0" y="0"/>
                      </a:moveTo>
                      <a:cubicBezTo>
                        <a:pt x="0" y="17431"/>
                        <a:pt x="12573" y="31623"/>
                        <a:pt x="28099" y="31623"/>
                      </a:cubicBezTo>
                      <a:cubicBezTo>
                        <a:pt x="43625" y="31623"/>
                        <a:pt x="56197" y="17431"/>
                        <a:pt x="56197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65" name="Forme libre : forme 2583">
                  <a:extLst>
                    <a:ext uri="{FF2B5EF4-FFF2-40B4-BE49-F238E27FC236}">
                      <a16:creationId xmlns:a16="http://schemas.microsoft.com/office/drawing/2014/main" id="{8BDB33B9-838A-478F-B9FF-7D0B546DC803}"/>
                    </a:ext>
                  </a:extLst>
                </p:cNvPr>
                <p:cNvSpPr/>
                <p:nvPr/>
              </p:nvSpPr>
              <p:spPr>
                <a:xfrm>
                  <a:off x="8523725" y="6325872"/>
                  <a:ext cx="70770" cy="28393"/>
                </a:xfrm>
                <a:custGeom>
                  <a:avLst/>
                  <a:gdLst>
                    <a:gd name="connsiteX0" fmla="*/ 70771 w 70770"/>
                    <a:gd name="connsiteY0" fmla="*/ 26860 h 28393"/>
                    <a:gd name="connsiteX1" fmla="*/ 51911 w 70770"/>
                    <a:gd name="connsiteY1" fmla="*/ 17335 h 28393"/>
                    <a:gd name="connsiteX2" fmla="*/ 44196 w 70770"/>
                    <a:gd name="connsiteY2" fmla="*/ 0 h 28393"/>
                    <a:gd name="connsiteX3" fmla="*/ 31813 w 70770"/>
                    <a:gd name="connsiteY3" fmla="*/ 10763 h 28393"/>
                    <a:gd name="connsiteX4" fmla="*/ 0 w 70770"/>
                    <a:gd name="connsiteY4" fmla="*/ 25336 h 28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770" h="28393">
                      <a:moveTo>
                        <a:pt x="70771" y="26860"/>
                      </a:moveTo>
                      <a:cubicBezTo>
                        <a:pt x="70771" y="26860"/>
                        <a:pt x="55054" y="30480"/>
                        <a:pt x="51911" y="17335"/>
                      </a:cubicBezTo>
                      <a:cubicBezTo>
                        <a:pt x="48768" y="4191"/>
                        <a:pt x="44196" y="0"/>
                        <a:pt x="44196" y="0"/>
                      </a:cubicBezTo>
                      <a:cubicBezTo>
                        <a:pt x="44196" y="0"/>
                        <a:pt x="32671" y="1619"/>
                        <a:pt x="31813" y="10763"/>
                      </a:cubicBezTo>
                      <a:cubicBezTo>
                        <a:pt x="30861" y="19907"/>
                        <a:pt x="16478" y="34862"/>
                        <a:pt x="0" y="25336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66" name="Forme libre : forme 2584">
                  <a:extLst>
                    <a:ext uri="{FF2B5EF4-FFF2-40B4-BE49-F238E27FC236}">
                      <a16:creationId xmlns:a16="http://schemas.microsoft.com/office/drawing/2014/main" id="{82D58310-68B2-4273-A3A9-C2398FB62078}"/>
                    </a:ext>
                  </a:extLst>
                </p:cNvPr>
                <p:cNvSpPr/>
                <p:nvPr/>
              </p:nvSpPr>
              <p:spPr>
                <a:xfrm>
                  <a:off x="8509342" y="6299110"/>
                  <a:ext cx="95784" cy="90960"/>
                </a:xfrm>
                <a:custGeom>
                  <a:avLst/>
                  <a:gdLst>
                    <a:gd name="connsiteX0" fmla="*/ 31433 w 95784"/>
                    <a:gd name="connsiteY0" fmla="*/ 89818 h 90960"/>
                    <a:gd name="connsiteX1" fmla="*/ 16478 w 95784"/>
                    <a:gd name="connsiteY1" fmla="*/ 75340 h 90960"/>
                    <a:gd name="connsiteX2" fmla="*/ 0 w 95784"/>
                    <a:gd name="connsiteY2" fmla="*/ 53623 h 90960"/>
                    <a:gd name="connsiteX3" fmla="*/ 14954 w 95784"/>
                    <a:gd name="connsiteY3" fmla="*/ 29715 h 90960"/>
                    <a:gd name="connsiteX4" fmla="*/ 31909 w 95784"/>
                    <a:gd name="connsiteY4" fmla="*/ 2664 h 90960"/>
                    <a:gd name="connsiteX5" fmla="*/ 62960 w 95784"/>
                    <a:gd name="connsiteY5" fmla="*/ 7236 h 90960"/>
                    <a:gd name="connsiteX6" fmla="*/ 82010 w 95784"/>
                    <a:gd name="connsiteY6" fmla="*/ 25143 h 90960"/>
                    <a:gd name="connsiteX7" fmla="*/ 95726 w 95784"/>
                    <a:gd name="connsiteY7" fmla="*/ 52765 h 90960"/>
                    <a:gd name="connsiteX8" fmla="*/ 80772 w 95784"/>
                    <a:gd name="connsiteY8" fmla="*/ 74482 h 90960"/>
                    <a:gd name="connsiteX9" fmla="*/ 58865 w 95784"/>
                    <a:gd name="connsiteY9" fmla="*/ 90961 h 90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5784" h="90960">
                      <a:moveTo>
                        <a:pt x="31433" y="89818"/>
                      </a:moveTo>
                      <a:cubicBezTo>
                        <a:pt x="18860" y="88008"/>
                        <a:pt x="16478" y="75340"/>
                        <a:pt x="16478" y="75340"/>
                      </a:cubicBezTo>
                      <a:cubicBezTo>
                        <a:pt x="16478" y="75340"/>
                        <a:pt x="0" y="71339"/>
                        <a:pt x="0" y="53623"/>
                      </a:cubicBezTo>
                      <a:cubicBezTo>
                        <a:pt x="0" y="35906"/>
                        <a:pt x="14954" y="29715"/>
                        <a:pt x="14954" y="29715"/>
                      </a:cubicBezTo>
                      <a:cubicBezTo>
                        <a:pt x="14954" y="29715"/>
                        <a:pt x="12573" y="10665"/>
                        <a:pt x="31909" y="2664"/>
                      </a:cubicBezTo>
                      <a:cubicBezTo>
                        <a:pt x="51245" y="-5337"/>
                        <a:pt x="62960" y="7236"/>
                        <a:pt x="62960" y="7236"/>
                      </a:cubicBezTo>
                      <a:cubicBezTo>
                        <a:pt x="72676" y="7045"/>
                        <a:pt x="80867" y="13046"/>
                        <a:pt x="82010" y="25143"/>
                      </a:cubicBezTo>
                      <a:cubicBezTo>
                        <a:pt x="83153" y="37240"/>
                        <a:pt x="94583" y="37525"/>
                        <a:pt x="95726" y="52765"/>
                      </a:cubicBezTo>
                      <a:cubicBezTo>
                        <a:pt x="96869" y="68005"/>
                        <a:pt x="80772" y="74482"/>
                        <a:pt x="80772" y="74482"/>
                      </a:cubicBezTo>
                      <a:cubicBezTo>
                        <a:pt x="80772" y="74482"/>
                        <a:pt x="78200" y="89437"/>
                        <a:pt x="58865" y="90961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67" name="Forme libre : forme 2585">
                  <a:extLst>
                    <a:ext uri="{FF2B5EF4-FFF2-40B4-BE49-F238E27FC236}">
                      <a16:creationId xmlns:a16="http://schemas.microsoft.com/office/drawing/2014/main" id="{4A0109C3-F04C-47AC-82AC-6E0B66B95F3F}"/>
                    </a:ext>
                  </a:extLst>
                </p:cNvPr>
                <p:cNvSpPr/>
                <p:nvPr/>
              </p:nvSpPr>
              <p:spPr>
                <a:xfrm>
                  <a:off x="8511600" y="6396735"/>
                  <a:ext cx="31269" cy="90871"/>
                </a:xfrm>
                <a:custGeom>
                  <a:avLst/>
                  <a:gdLst>
                    <a:gd name="connsiteX0" fmla="*/ 31270 w 31269"/>
                    <a:gd name="connsiteY0" fmla="*/ 3 h 90871"/>
                    <a:gd name="connsiteX1" fmla="*/ 1457 w 31269"/>
                    <a:gd name="connsiteY1" fmla="*/ 21339 h 90871"/>
                    <a:gd name="connsiteX2" fmla="*/ 10982 w 31269"/>
                    <a:gd name="connsiteY2" fmla="*/ 90872 h 90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269" h="90871">
                      <a:moveTo>
                        <a:pt x="31270" y="3"/>
                      </a:moveTo>
                      <a:cubicBezTo>
                        <a:pt x="31270" y="3"/>
                        <a:pt x="1457" y="-759"/>
                        <a:pt x="1457" y="21339"/>
                      </a:cubicBezTo>
                      <a:cubicBezTo>
                        <a:pt x="1457" y="43437"/>
                        <a:pt x="-5497" y="81632"/>
                        <a:pt x="10982" y="90872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68" name="Forme libre : forme 2586">
                  <a:extLst>
                    <a:ext uri="{FF2B5EF4-FFF2-40B4-BE49-F238E27FC236}">
                      <a16:creationId xmlns:a16="http://schemas.microsoft.com/office/drawing/2014/main" id="{2F8B88FE-4BFB-41BC-AA6D-D4869F077625}"/>
                    </a:ext>
                  </a:extLst>
                </p:cNvPr>
                <p:cNvSpPr/>
                <p:nvPr/>
              </p:nvSpPr>
              <p:spPr>
                <a:xfrm>
                  <a:off x="5487060" y="59553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69" name="Forme libre : forme 2587">
                  <a:extLst>
                    <a:ext uri="{FF2B5EF4-FFF2-40B4-BE49-F238E27FC236}">
                      <a16:creationId xmlns:a16="http://schemas.microsoft.com/office/drawing/2014/main" id="{C901D970-AE80-452B-8664-E2F32D4C6406}"/>
                    </a:ext>
                  </a:extLst>
                </p:cNvPr>
                <p:cNvSpPr/>
                <p:nvPr/>
              </p:nvSpPr>
              <p:spPr>
                <a:xfrm>
                  <a:off x="5487060" y="59553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70" name="Forme libre : forme 2588">
                  <a:extLst>
                    <a:ext uri="{FF2B5EF4-FFF2-40B4-BE49-F238E27FC236}">
                      <a16:creationId xmlns:a16="http://schemas.microsoft.com/office/drawing/2014/main" id="{E10ABFA4-FE3A-44B2-93C2-E3335C4F5EEB}"/>
                    </a:ext>
                  </a:extLst>
                </p:cNvPr>
                <p:cNvSpPr/>
                <p:nvPr/>
              </p:nvSpPr>
              <p:spPr>
                <a:xfrm>
                  <a:off x="5487060" y="59553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71" name="Forme libre : forme 2589">
                  <a:extLst>
                    <a:ext uri="{FF2B5EF4-FFF2-40B4-BE49-F238E27FC236}">
                      <a16:creationId xmlns:a16="http://schemas.microsoft.com/office/drawing/2014/main" id="{51039A38-1B69-4A55-94F0-1E1774088B6C}"/>
                    </a:ext>
                  </a:extLst>
                </p:cNvPr>
                <p:cNvSpPr/>
                <p:nvPr/>
              </p:nvSpPr>
              <p:spPr>
                <a:xfrm>
                  <a:off x="8568492" y="6547709"/>
                  <a:ext cx="33146" cy="46196"/>
                </a:xfrm>
                <a:custGeom>
                  <a:avLst/>
                  <a:gdLst>
                    <a:gd name="connsiteX0" fmla="*/ 0 w 33146"/>
                    <a:gd name="connsiteY0" fmla="*/ 0 h 46196"/>
                    <a:gd name="connsiteX1" fmla="*/ 13049 w 33146"/>
                    <a:gd name="connsiteY1" fmla="*/ 46196 h 46196"/>
                    <a:gd name="connsiteX2" fmla="*/ 33147 w 33146"/>
                    <a:gd name="connsiteY2" fmla="*/ 46196 h 46196"/>
                    <a:gd name="connsiteX3" fmla="*/ 19431 w 33146"/>
                    <a:gd name="connsiteY3" fmla="*/ 36100 h 46196"/>
                    <a:gd name="connsiteX4" fmla="*/ 19431 w 33146"/>
                    <a:gd name="connsiteY4" fmla="*/ 95 h 46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6" h="46196">
                      <a:moveTo>
                        <a:pt x="0" y="0"/>
                      </a:moveTo>
                      <a:lnTo>
                        <a:pt x="13049" y="46196"/>
                      </a:lnTo>
                      <a:lnTo>
                        <a:pt x="33147" y="46196"/>
                      </a:lnTo>
                      <a:lnTo>
                        <a:pt x="19431" y="36100"/>
                      </a:lnTo>
                      <a:lnTo>
                        <a:pt x="19431" y="95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72" name="Forme libre : forme 2590">
                  <a:extLst>
                    <a:ext uri="{FF2B5EF4-FFF2-40B4-BE49-F238E27FC236}">
                      <a16:creationId xmlns:a16="http://schemas.microsoft.com/office/drawing/2014/main" id="{3F3F4290-D4C2-45A6-935C-CC62D703318B}"/>
                    </a:ext>
                  </a:extLst>
                </p:cNvPr>
                <p:cNvSpPr/>
                <p:nvPr/>
              </p:nvSpPr>
              <p:spPr>
                <a:xfrm>
                  <a:off x="8523623" y="6420360"/>
                  <a:ext cx="19627" cy="174307"/>
                </a:xfrm>
                <a:custGeom>
                  <a:avLst/>
                  <a:gdLst>
                    <a:gd name="connsiteX0" fmla="*/ 5340 w 19627"/>
                    <a:gd name="connsiteY0" fmla="*/ 0 h 174307"/>
                    <a:gd name="connsiteX1" fmla="*/ 7150 w 19627"/>
                    <a:gd name="connsiteY1" fmla="*/ 165830 h 174307"/>
                    <a:gd name="connsiteX2" fmla="*/ 1530 w 19627"/>
                    <a:gd name="connsiteY2" fmla="*/ 174308 h 174307"/>
                    <a:gd name="connsiteX3" fmla="*/ 18009 w 19627"/>
                    <a:gd name="connsiteY3" fmla="*/ 174308 h 174307"/>
                    <a:gd name="connsiteX4" fmla="*/ 19628 w 19627"/>
                    <a:gd name="connsiteY4" fmla="*/ 126968 h 174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627" h="174307">
                      <a:moveTo>
                        <a:pt x="5340" y="0"/>
                      </a:moveTo>
                      <a:cubicBezTo>
                        <a:pt x="5340" y="0"/>
                        <a:pt x="-7804" y="96965"/>
                        <a:pt x="7150" y="165830"/>
                      </a:cubicBezTo>
                      <a:lnTo>
                        <a:pt x="1530" y="174308"/>
                      </a:lnTo>
                      <a:lnTo>
                        <a:pt x="18009" y="174308"/>
                      </a:lnTo>
                      <a:lnTo>
                        <a:pt x="19628" y="12696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73" name="Forme libre : forme 2591">
                  <a:extLst>
                    <a:ext uri="{FF2B5EF4-FFF2-40B4-BE49-F238E27FC236}">
                      <a16:creationId xmlns:a16="http://schemas.microsoft.com/office/drawing/2014/main" id="{8C177CF1-34B9-4EDE-BC29-5C53BE6EE30F}"/>
                    </a:ext>
                  </a:extLst>
                </p:cNvPr>
                <p:cNvSpPr/>
                <p:nvPr/>
              </p:nvSpPr>
              <p:spPr>
                <a:xfrm>
                  <a:off x="8569254" y="6395881"/>
                  <a:ext cx="28086" cy="88772"/>
                </a:xfrm>
                <a:custGeom>
                  <a:avLst/>
                  <a:gdLst>
                    <a:gd name="connsiteX0" fmla="*/ 0 w 28086"/>
                    <a:gd name="connsiteY0" fmla="*/ 0 h 88772"/>
                    <a:gd name="connsiteX1" fmla="*/ 27432 w 28086"/>
                    <a:gd name="connsiteY1" fmla="*/ 22955 h 88772"/>
                    <a:gd name="connsiteX2" fmla="*/ 22384 w 28086"/>
                    <a:gd name="connsiteY2" fmla="*/ 88773 h 88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8086" h="88772">
                      <a:moveTo>
                        <a:pt x="0" y="0"/>
                      </a:moveTo>
                      <a:cubicBezTo>
                        <a:pt x="12097" y="381"/>
                        <a:pt x="27432" y="2857"/>
                        <a:pt x="27432" y="22955"/>
                      </a:cubicBezTo>
                      <a:cubicBezTo>
                        <a:pt x="27432" y="43053"/>
                        <a:pt x="30766" y="85820"/>
                        <a:pt x="22384" y="88773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74" name="Forme libre : forme 2592">
                  <a:extLst>
                    <a:ext uri="{FF2B5EF4-FFF2-40B4-BE49-F238E27FC236}">
                      <a16:creationId xmlns:a16="http://schemas.microsoft.com/office/drawing/2014/main" id="{592A82DC-4251-4E82-8F9C-2564F940DBF1}"/>
                    </a:ext>
                  </a:extLst>
                </p:cNvPr>
                <p:cNvSpPr/>
                <p:nvPr/>
              </p:nvSpPr>
              <p:spPr>
                <a:xfrm>
                  <a:off x="8524773" y="6419122"/>
                  <a:ext cx="73913" cy="127349"/>
                </a:xfrm>
                <a:custGeom>
                  <a:avLst/>
                  <a:gdLst>
                    <a:gd name="connsiteX0" fmla="*/ 0 w 73913"/>
                    <a:gd name="connsiteY0" fmla="*/ 127349 h 127349"/>
                    <a:gd name="connsiteX1" fmla="*/ 73914 w 73913"/>
                    <a:gd name="connsiteY1" fmla="*/ 127349 h 127349"/>
                    <a:gd name="connsiteX2" fmla="*/ 54578 w 73913"/>
                    <a:gd name="connsiteY2" fmla="*/ 0 h 127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3913" h="127349">
                      <a:moveTo>
                        <a:pt x="0" y="127349"/>
                      </a:moveTo>
                      <a:lnTo>
                        <a:pt x="73914" y="127349"/>
                      </a:lnTo>
                      <a:lnTo>
                        <a:pt x="54578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75" name="Forme libre : forme 2593">
                  <a:extLst>
                    <a:ext uri="{FF2B5EF4-FFF2-40B4-BE49-F238E27FC236}">
                      <a16:creationId xmlns:a16="http://schemas.microsoft.com/office/drawing/2014/main" id="{2CEC83A7-42CE-4659-B820-48B3B6AB8C93}"/>
                    </a:ext>
                  </a:extLst>
                </p:cNvPr>
                <p:cNvSpPr/>
                <p:nvPr/>
              </p:nvSpPr>
              <p:spPr>
                <a:xfrm>
                  <a:off x="8574874" y="6398357"/>
                  <a:ext cx="9525" cy="25812"/>
                </a:xfrm>
                <a:custGeom>
                  <a:avLst/>
                  <a:gdLst>
                    <a:gd name="connsiteX0" fmla="*/ 0 w 9525"/>
                    <a:gd name="connsiteY0" fmla="*/ 0 h 25812"/>
                    <a:gd name="connsiteX1" fmla="*/ 0 w 9525"/>
                    <a:gd name="connsiteY1" fmla="*/ 25813 h 258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812">
                      <a:moveTo>
                        <a:pt x="0" y="0"/>
                      </a:moveTo>
                      <a:lnTo>
                        <a:pt x="0" y="2581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76" name="Forme libre : forme 2594">
                  <a:extLst>
                    <a:ext uri="{FF2B5EF4-FFF2-40B4-BE49-F238E27FC236}">
                      <a16:creationId xmlns:a16="http://schemas.microsoft.com/office/drawing/2014/main" id="{7DED61AE-E9E4-4C9F-BF72-30E45A128C23}"/>
                    </a:ext>
                  </a:extLst>
                </p:cNvPr>
                <p:cNvSpPr/>
                <p:nvPr/>
              </p:nvSpPr>
              <p:spPr>
                <a:xfrm>
                  <a:off x="8535726" y="6398548"/>
                  <a:ext cx="9525" cy="26003"/>
                </a:xfrm>
                <a:custGeom>
                  <a:avLst/>
                  <a:gdLst>
                    <a:gd name="connsiteX0" fmla="*/ 0 w 9525"/>
                    <a:gd name="connsiteY0" fmla="*/ 0 h 26003"/>
                    <a:gd name="connsiteX1" fmla="*/ 0 w 9525"/>
                    <a:gd name="connsiteY1" fmla="*/ 26003 h 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6003">
                      <a:moveTo>
                        <a:pt x="0" y="0"/>
                      </a:moveTo>
                      <a:lnTo>
                        <a:pt x="0" y="2600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77" name="Forme libre : forme 2595">
                  <a:extLst>
                    <a:ext uri="{FF2B5EF4-FFF2-40B4-BE49-F238E27FC236}">
                      <a16:creationId xmlns:a16="http://schemas.microsoft.com/office/drawing/2014/main" id="{6A6B7881-E2C2-49A3-91E4-2B43E29E8A09}"/>
                    </a:ext>
                  </a:extLst>
                </p:cNvPr>
                <p:cNvSpPr/>
                <p:nvPr/>
              </p:nvSpPr>
              <p:spPr>
                <a:xfrm>
                  <a:off x="8529821" y="6425027"/>
                  <a:ext cx="48672" cy="9525"/>
                </a:xfrm>
                <a:custGeom>
                  <a:avLst/>
                  <a:gdLst>
                    <a:gd name="connsiteX0" fmla="*/ 48673 w 48672"/>
                    <a:gd name="connsiteY0" fmla="*/ 0 h 9525"/>
                    <a:gd name="connsiteX1" fmla="*/ 0 w 48672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8672" h="9525">
                      <a:moveTo>
                        <a:pt x="48673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50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8799474" y="6295178"/>
                <a:ext cx="86045" cy="298918"/>
                <a:chOff x="8799474" y="6295178"/>
                <a:chExt cx="86045" cy="298918"/>
              </a:xfrm>
              <a:grpFill/>
            </p:grpSpPr>
            <p:grpSp>
              <p:nvGrpSpPr>
                <p:cNvPr id="451" name="Graphique 1873">
                  <a:extLst>
                    <a:ext uri="{FF2B5EF4-FFF2-40B4-BE49-F238E27FC236}">
                      <a16:creationId xmlns:a16="http://schemas.microsoft.com/office/drawing/2014/main" id="{5E531339-B72A-460B-9361-FF84D2A8F585}"/>
                    </a:ext>
                  </a:extLst>
                </p:cNvPr>
                <p:cNvGrpSpPr/>
                <p:nvPr/>
              </p:nvGrpSpPr>
              <p:grpSpPr>
                <a:xfrm>
                  <a:off x="8826429" y="6350066"/>
                  <a:ext cx="24003" cy="21907"/>
                  <a:chOff x="8826429" y="6350066"/>
                  <a:chExt cx="24003" cy="21907"/>
                </a:xfrm>
                <a:grpFill/>
              </p:grpSpPr>
              <p:sp>
                <p:nvSpPr>
                  <p:cNvPr id="460" name="Forme libre : forme 2598">
                    <a:extLst>
                      <a:ext uri="{FF2B5EF4-FFF2-40B4-BE49-F238E27FC236}">
                        <a16:creationId xmlns:a16="http://schemas.microsoft.com/office/drawing/2014/main" id="{32FFDDA7-3F28-4E76-8584-25C7F5108C71}"/>
                      </a:ext>
                    </a:extLst>
                  </p:cNvPr>
                  <p:cNvSpPr/>
                  <p:nvPr/>
                </p:nvSpPr>
                <p:spPr>
                  <a:xfrm>
                    <a:off x="8826429" y="6350066"/>
                    <a:ext cx="9525" cy="3714"/>
                  </a:xfrm>
                  <a:custGeom>
                    <a:avLst/>
                    <a:gdLst>
                      <a:gd name="connsiteX0" fmla="*/ 0 w 9525"/>
                      <a:gd name="connsiteY0" fmla="*/ 0 h 3714"/>
                      <a:gd name="connsiteX1" fmla="*/ 0 w 9525"/>
                      <a:gd name="connsiteY1" fmla="*/ 3715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3714">
                        <a:moveTo>
                          <a:pt x="0" y="0"/>
                        </a:moveTo>
                        <a:lnTo>
                          <a:pt x="0" y="3715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1" name="Forme libre : forme 2599">
                    <a:extLst>
                      <a:ext uri="{FF2B5EF4-FFF2-40B4-BE49-F238E27FC236}">
                        <a16:creationId xmlns:a16="http://schemas.microsoft.com/office/drawing/2014/main" id="{6249A4CF-03D8-4B97-AFEF-21301395D4CF}"/>
                      </a:ext>
                    </a:extLst>
                  </p:cNvPr>
                  <p:cNvSpPr/>
                  <p:nvPr/>
                </p:nvSpPr>
                <p:spPr>
                  <a:xfrm>
                    <a:off x="8850432" y="6350447"/>
                    <a:ext cx="9525" cy="3714"/>
                  </a:xfrm>
                  <a:custGeom>
                    <a:avLst/>
                    <a:gdLst>
                      <a:gd name="connsiteX0" fmla="*/ 0 w 9525"/>
                      <a:gd name="connsiteY0" fmla="*/ 0 h 3714"/>
                      <a:gd name="connsiteX1" fmla="*/ 0 w 9525"/>
                      <a:gd name="connsiteY1" fmla="*/ 3715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3714">
                        <a:moveTo>
                          <a:pt x="0" y="0"/>
                        </a:moveTo>
                        <a:lnTo>
                          <a:pt x="0" y="3715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2" name="Forme libre : forme 2600">
                    <a:extLst>
                      <a:ext uri="{FF2B5EF4-FFF2-40B4-BE49-F238E27FC236}">
                        <a16:creationId xmlns:a16="http://schemas.microsoft.com/office/drawing/2014/main" id="{D9B1249F-CC26-4AA5-B146-1306B24E0486}"/>
                      </a:ext>
                    </a:extLst>
                  </p:cNvPr>
                  <p:cNvSpPr/>
                  <p:nvPr/>
                </p:nvSpPr>
                <p:spPr>
                  <a:xfrm>
                    <a:off x="8834144" y="6369211"/>
                    <a:ext cx="8572" cy="2762"/>
                  </a:xfrm>
                  <a:custGeom>
                    <a:avLst/>
                    <a:gdLst>
                      <a:gd name="connsiteX0" fmla="*/ 8572 w 8572"/>
                      <a:gd name="connsiteY0" fmla="*/ 0 h 2762"/>
                      <a:gd name="connsiteX1" fmla="*/ 4286 w 8572"/>
                      <a:gd name="connsiteY1" fmla="*/ 2762 h 2762"/>
                      <a:gd name="connsiteX2" fmla="*/ 0 w 8572"/>
                      <a:gd name="connsiteY2" fmla="*/ 95 h 2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572" h="2762">
                        <a:moveTo>
                          <a:pt x="8572" y="0"/>
                        </a:moveTo>
                        <a:cubicBezTo>
                          <a:pt x="7906" y="1619"/>
                          <a:pt x="6287" y="2762"/>
                          <a:pt x="4286" y="2762"/>
                        </a:cubicBezTo>
                        <a:cubicBezTo>
                          <a:pt x="2381" y="2762"/>
                          <a:pt x="667" y="1619"/>
                          <a:pt x="0" y="95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52" name="Forme libre : forme 2601">
                  <a:extLst>
                    <a:ext uri="{FF2B5EF4-FFF2-40B4-BE49-F238E27FC236}">
                      <a16:creationId xmlns:a16="http://schemas.microsoft.com/office/drawing/2014/main" id="{1617AD7D-2022-4B2F-B955-5A9870F66439}"/>
                    </a:ext>
                  </a:extLst>
                </p:cNvPr>
                <p:cNvSpPr/>
                <p:nvPr/>
              </p:nvSpPr>
              <p:spPr>
                <a:xfrm>
                  <a:off x="8807284" y="6354352"/>
                  <a:ext cx="63436" cy="34194"/>
                </a:xfrm>
                <a:custGeom>
                  <a:avLst/>
                  <a:gdLst>
                    <a:gd name="connsiteX0" fmla="*/ 63437 w 63436"/>
                    <a:gd name="connsiteY0" fmla="*/ 0 h 34194"/>
                    <a:gd name="connsiteX1" fmla="*/ 31718 w 63436"/>
                    <a:gd name="connsiteY1" fmla="*/ 34195 h 34194"/>
                    <a:gd name="connsiteX2" fmla="*/ 0 w 63436"/>
                    <a:gd name="connsiteY2" fmla="*/ 0 h 34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3436" h="34194">
                      <a:moveTo>
                        <a:pt x="63437" y="0"/>
                      </a:moveTo>
                      <a:cubicBezTo>
                        <a:pt x="63437" y="18859"/>
                        <a:pt x="49244" y="34195"/>
                        <a:pt x="31718" y="34195"/>
                      </a:cubicBezTo>
                      <a:cubicBezTo>
                        <a:pt x="14192" y="34195"/>
                        <a:pt x="0" y="18859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53" name="Forme libre : forme 2602">
                  <a:extLst>
                    <a:ext uri="{FF2B5EF4-FFF2-40B4-BE49-F238E27FC236}">
                      <a16:creationId xmlns:a16="http://schemas.microsoft.com/office/drawing/2014/main" id="{D8A43A30-79B1-4D8E-919B-A38AF4990591}"/>
                    </a:ext>
                  </a:extLst>
                </p:cNvPr>
                <p:cNvSpPr/>
                <p:nvPr/>
              </p:nvSpPr>
              <p:spPr>
                <a:xfrm>
                  <a:off x="8801311" y="6295178"/>
                  <a:ext cx="75696" cy="53173"/>
                </a:xfrm>
                <a:custGeom>
                  <a:avLst/>
                  <a:gdLst>
                    <a:gd name="connsiteX0" fmla="*/ 2068 w 75696"/>
                    <a:gd name="connsiteY0" fmla="*/ 52887 h 53173"/>
                    <a:gd name="connsiteX1" fmla="*/ 5783 w 75696"/>
                    <a:gd name="connsiteY1" fmla="*/ 22884 h 53173"/>
                    <a:gd name="connsiteX2" fmla="*/ 18546 w 75696"/>
                    <a:gd name="connsiteY2" fmla="*/ 10025 h 53173"/>
                    <a:gd name="connsiteX3" fmla="*/ 18546 w 75696"/>
                    <a:gd name="connsiteY3" fmla="*/ 3072 h 53173"/>
                    <a:gd name="connsiteX4" fmla="*/ 49693 w 75696"/>
                    <a:gd name="connsiteY4" fmla="*/ 5072 h 53173"/>
                    <a:gd name="connsiteX5" fmla="*/ 59980 w 75696"/>
                    <a:gd name="connsiteY5" fmla="*/ 11549 h 53173"/>
                    <a:gd name="connsiteX6" fmla="*/ 75696 w 75696"/>
                    <a:gd name="connsiteY6" fmla="*/ 19645 h 53173"/>
                    <a:gd name="connsiteX7" fmla="*/ 71125 w 75696"/>
                    <a:gd name="connsiteY7" fmla="*/ 23169 h 53173"/>
                    <a:gd name="connsiteX8" fmla="*/ 71791 w 75696"/>
                    <a:gd name="connsiteY8" fmla="*/ 53173 h 531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5696" h="53173">
                      <a:moveTo>
                        <a:pt x="2068" y="52887"/>
                      </a:moveTo>
                      <a:cubicBezTo>
                        <a:pt x="2068" y="52887"/>
                        <a:pt x="-4504" y="29932"/>
                        <a:pt x="5783" y="22884"/>
                      </a:cubicBezTo>
                      <a:cubicBezTo>
                        <a:pt x="5783" y="22884"/>
                        <a:pt x="3116" y="11263"/>
                        <a:pt x="18546" y="10025"/>
                      </a:cubicBezTo>
                      <a:cubicBezTo>
                        <a:pt x="18546" y="10025"/>
                        <a:pt x="20833" y="6024"/>
                        <a:pt x="18546" y="3072"/>
                      </a:cubicBezTo>
                      <a:cubicBezTo>
                        <a:pt x="18546" y="3072"/>
                        <a:pt x="38549" y="-5025"/>
                        <a:pt x="49693" y="5072"/>
                      </a:cubicBezTo>
                      <a:cubicBezTo>
                        <a:pt x="49693" y="5072"/>
                        <a:pt x="58361" y="2310"/>
                        <a:pt x="59980" y="11549"/>
                      </a:cubicBezTo>
                      <a:cubicBezTo>
                        <a:pt x="59980" y="11549"/>
                        <a:pt x="71505" y="11168"/>
                        <a:pt x="75696" y="19645"/>
                      </a:cubicBezTo>
                      <a:cubicBezTo>
                        <a:pt x="75696" y="19645"/>
                        <a:pt x="71601" y="20407"/>
                        <a:pt x="71125" y="23169"/>
                      </a:cubicBezTo>
                      <a:cubicBezTo>
                        <a:pt x="71125" y="23169"/>
                        <a:pt x="79221" y="38409"/>
                        <a:pt x="71791" y="53173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54" name="Forme libre : forme 2603">
                  <a:extLst>
                    <a:ext uri="{FF2B5EF4-FFF2-40B4-BE49-F238E27FC236}">
                      <a16:creationId xmlns:a16="http://schemas.microsoft.com/office/drawing/2014/main" id="{1585B644-FC2C-4DEC-AB42-1CABC1F5D65D}"/>
                    </a:ext>
                  </a:extLst>
                </p:cNvPr>
                <p:cNvSpPr/>
                <p:nvPr/>
              </p:nvSpPr>
              <p:spPr>
                <a:xfrm>
                  <a:off x="8805188" y="6424170"/>
                  <a:ext cx="66389" cy="108394"/>
                </a:xfrm>
                <a:custGeom>
                  <a:avLst/>
                  <a:gdLst>
                    <a:gd name="connsiteX0" fmla="*/ 66389 w 66389"/>
                    <a:gd name="connsiteY0" fmla="*/ 0 h 108394"/>
                    <a:gd name="connsiteX1" fmla="*/ 62294 w 66389"/>
                    <a:gd name="connsiteY1" fmla="*/ 108394 h 108394"/>
                    <a:gd name="connsiteX2" fmla="*/ 39434 w 66389"/>
                    <a:gd name="connsiteY2" fmla="*/ 108394 h 108394"/>
                    <a:gd name="connsiteX3" fmla="*/ 32099 w 66389"/>
                    <a:gd name="connsiteY3" fmla="*/ 70580 h 108394"/>
                    <a:gd name="connsiteX4" fmla="*/ 24099 w 66389"/>
                    <a:gd name="connsiteY4" fmla="*/ 108014 h 108394"/>
                    <a:gd name="connsiteX5" fmla="*/ 3715 w 66389"/>
                    <a:gd name="connsiteY5" fmla="*/ 108014 h 108394"/>
                    <a:gd name="connsiteX6" fmla="*/ 0 w 66389"/>
                    <a:gd name="connsiteY6" fmla="*/ 2857 h 1083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389" h="108394">
                      <a:moveTo>
                        <a:pt x="66389" y="0"/>
                      </a:moveTo>
                      <a:lnTo>
                        <a:pt x="62294" y="108394"/>
                      </a:lnTo>
                      <a:lnTo>
                        <a:pt x="39434" y="108394"/>
                      </a:lnTo>
                      <a:lnTo>
                        <a:pt x="32099" y="70580"/>
                      </a:lnTo>
                      <a:lnTo>
                        <a:pt x="24099" y="108014"/>
                      </a:lnTo>
                      <a:lnTo>
                        <a:pt x="3715" y="108014"/>
                      </a:lnTo>
                      <a:cubicBezTo>
                        <a:pt x="3715" y="108014"/>
                        <a:pt x="191" y="66389"/>
                        <a:pt x="0" y="2857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55" name="Forme libre : forme 2604">
                  <a:extLst>
                    <a:ext uri="{FF2B5EF4-FFF2-40B4-BE49-F238E27FC236}">
                      <a16:creationId xmlns:a16="http://schemas.microsoft.com/office/drawing/2014/main" id="{A4F4CB9A-3881-43A0-B401-A095918CB799}"/>
                    </a:ext>
                  </a:extLst>
                </p:cNvPr>
                <p:cNvSpPr/>
                <p:nvPr/>
              </p:nvSpPr>
              <p:spPr>
                <a:xfrm>
                  <a:off x="8817000" y="6476081"/>
                  <a:ext cx="50101" cy="9525"/>
                </a:xfrm>
                <a:custGeom>
                  <a:avLst/>
                  <a:gdLst>
                    <a:gd name="connsiteX0" fmla="*/ 50101 w 50101"/>
                    <a:gd name="connsiteY0" fmla="*/ 0 h 9525"/>
                    <a:gd name="connsiteX1" fmla="*/ 0 w 5010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0101" h="9525">
                      <a:moveTo>
                        <a:pt x="50101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56" name="Forme libre : forme 2605">
                  <a:extLst>
                    <a:ext uri="{FF2B5EF4-FFF2-40B4-BE49-F238E27FC236}">
                      <a16:creationId xmlns:a16="http://schemas.microsoft.com/office/drawing/2014/main" id="{37FAAD42-B12F-49C4-9CC7-DFF8A83D5719}"/>
                    </a:ext>
                  </a:extLst>
                </p:cNvPr>
                <p:cNvSpPr/>
                <p:nvPr/>
              </p:nvSpPr>
              <p:spPr>
                <a:xfrm>
                  <a:off x="8821952" y="6394738"/>
                  <a:ext cx="63566" cy="94678"/>
                </a:xfrm>
                <a:custGeom>
                  <a:avLst/>
                  <a:gdLst>
                    <a:gd name="connsiteX0" fmla="*/ 0 w 63566"/>
                    <a:gd name="connsiteY0" fmla="*/ 0 h 94678"/>
                    <a:gd name="connsiteX1" fmla="*/ 18097 w 63566"/>
                    <a:gd name="connsiteY1" fmla="*/ 20574 h 94678"/>
                    <a:gd name="connsiteX2" fmla="*/ 34576 w 63566"/>
                    <a:gd name="connsiteY2" fmla="*/ 857 h 94678"/>
                    <a:gd name="connsiteX3" fmla="*/ 62484 w 63566"/>
                    <a:gd name="connsiteY3" fmla="*/ 21050 h 94678"/>
                    <a:gd name="connsiteX4" fmla="*/ 46768 w 63566"/>
                    <a:gd name="connsiteY4" fmla="*/ 94678 h 946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66" h="94678">
                      <a:moveTo>
                        <a:pt x="0" y="0"/>
                      </a:moveTo>
                      <a:cubicBezTo>
                        <a:pt x="0" y="0"/>
                        <a:pt x="3238" y="20955"/>
                        <a:pt x="18097" y="20574"/>
                      </a:cubicBezTo>
                      <a:cubicBezTo>
                        <a:pt x="33052" y="20193"/>
                        <a:pt x="34576" y="857"/>
                        <a:pt x="34576" y="857"/>
                      </a:cubicBezTo>
                      <a:cubicBezTo>
                        <a:pt x="34576" y="857"/>
                        <a:pt x="62484" y="-3143"/>
                        <a:pt x="62484" y="21050"/>
                      </a:cubicBezTo>
                      <a:cubicBezTo>
                        <a:pt x="62484" y="45244"/>
                        <a:pt x="69723" y="91059"/>
                        <a:pt x="46768" y="94678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57" name="Forme libre : forme 2606">
                  <a:extLst>
                    <a:ext uri="{FF2B5EF4-FFF2-40B4-BE49-F238E27FC236}">
                      <a16:creationId xmlns:a16="http://schemas.microsoft.com/office/drawing/2014/main" id="{FEB50443-F320-4591-A31C-3EBA1B9FD68E}"/>
                    </a:ext>
                  </a:extLst>
                </p:cNvPr>
                <p:cNvSpPr/>
                <p:nvPr/>
              </p:nvSpPr>
              <p:spPr>
                <a:xfrm>
                  <a:off x="8845670" y="6532564"/>
                  <a:ext cx="29146" cy="61531"/>
                </a:xfrm>
                <a:custGeom>
                  <a:avLst/>
                  <a:gdLst>
                    <a:gd name="connsiteX0" fmla="*/ 16288 w 29146"/>
                    <a:gd name="connsiteY0" fmla="*/ 0 h 61531"/>
                    <a:gd name="connsiteX1" fmla="*/ 16288 w 29146"/>
                    <a:gd name="connsiteY1" fmla="*/ 49911 h 61531"/>
                    <a:gd name="connsiteX2" fmla="*/ 29147 w 29146"/>
                    <a:gd name="connsiteY2" fmla="*/ 61531 h 61531"/>
                    <a:gd name="connsiteX3" fmla="*/ 8573 w 29146"/>
                    <a:gd name="connsiteY3" fmla="*/ 61531 h 61531"/>
                    <a:gd name="connsiteX4" fmla="*/ 0 w 29146"/>
                    <a:gd name="connsiteY4" fmla="*/ 857 h 61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146" h="61531">
                      <a:moveTo>
                        <a:pt x="16288" y="0"/>
                      </a:moveTo>
                      <a:lnTo>
                        <a:pt x="16288" y="49911"/>
                      </a:lnTo>
                      <a:lnTo>
                        <a:pt x="29147" y="61531"/>
                      </a:lnTo>
                      <a:lnTo>
                        <a:pt x="8573" y="61531"/>
                      </a:lnTo>
                      <a:lnTo>
                        <a:pt x="0" y="857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58" name="Forme libre : forme 2607">
                  <a:extLst>
                    <a:ext uri="{FF2B5EF4-FFF2-40B4-BE49-F238E27FC236}">
                      <a16:creationId xmlns:a16="http://schemas.microsoft.com/office/drawing/2014/main" id="{9F498C30-6C8E-4C87-B12D-C1485D245598}"/>
                    </a:ext>
                  </a:extLst>
                </p:cNvPr>
                <p:cNvSpPr/>
                <p:nvPr/>
              </p:nvSpPr>
              <p:spPr>
                <a:xfrm>
                  <a:off x="8799474" y="6533041"/>
                  <a:ext cx="26003" cy="60293"/>
                </a:xfrm>
                <a:custGeom>
                  <a:avLst/>
                  <a:gdLst>
                    <a:gd name="connsiteX0" fmla="*/ 26003 w 26003"/>
                    <a:gd name="connsiteY0" fmla="*/ 0 h 60293"/>
                    <a:gd name="connsiteX1" fmla="*/ 19336 w 26003"/>
                    <a:gd name="connsiteY1" fmla="*/ 60293 h 60293"/>
                    <a:gd name="connsiteX2" fmla="*/ 0 w 26003"/>
                    <a:gd name="connsiteY2" fmla="*/ 60293 h 60293"/>
                    <a:gd name="connsiteX3" fmla="*/ 10477 w 26003"/>
                    <a:gd name="connsiteY3" fmla="*/ 50578 h 60293"/>
                    <a:gd name="connsiteX4" fmla="*/ 10477 w 26003"/>
                    <a:gd name="connsiteY4" fmla="*/ 0 h 60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003" h="60293">
                      <a:moveTo>
                        <a:pt x="26003" y="0"/>
                      </a:moveTo>
                      <a:lnTo>
                        <a:pt x="19336" y="60293"/>
                      </a:lnTo>
                      <a:lnTo>
                        <a:pt x="0" y="60293"/>
                      </a:lnTo>
                      <a:lnTo>
                        <a:pt x="10477" y="50578"/>
                      </a:lnTo>
                      <a:lnTo>
                        <a:pt x="10477" y="0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59" name="Forme libre : forme 2608">
                  <a:extLst>
                    <a:ext uri="{FF2B5EF4-FFF2-40B4-BE49-F238E27FC236}">
                      <a16:creationId xmlns:a16="http://schemas.microsoft.com/office/drawing/2014/main" id="{E7A52CC5-688C-472B-9385-BEB72F191D39}"/>
                    </a:ext>
                  </a:extLst>
                </p:cNvPr>
                <p:cNvSpPr/>
                <p:nvPr/>
              </p:nvSpPr>
              <p:spPr>
                <a:xfrm>
                  <a:off x="8822905" y="6321586"/>
                  <a:ext cx="27336" cy="16002"/>
                </a:xfrm>
                <a:custGeom>
                  <a:avLst/>
                  <a:gdLst>
                    <a:gd name="connsiteX0" fmla="*/ 0 w 27336"/>
                    <a:gd name="connsiteY0" fmla="*/ 0 h 16002"/>
                    <a:gd name="connsiteX1" fmla="*/ 27337 w 27336"/>
                    <a:gd name="connsiteY1" fmla="*/ 16002 h 16002"/>
                    <a:gd name="connsiteX2" fmla="*/ 27337 w 27336"/>
                    <a:gd name="connsiteY2" fmla="*/ 4667 h 16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336" h="16002">
                      <a:moveTo>
                        <a:pt x="0" y="0"/>
                      </a:moveTo>
                      <a:cubicBezTo>
                        <a:pt x="0" y="0"/>
                        <a:pt x="7144" y="15526"/>
                        <a:pt x="27337" y="16002"/>
                      </a:cubicBezTo>
                      <a:lnTo>
                        <a:pt x="27337" y="4667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06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6653682" y="6324634"/>
              <a:ext cx="792194" cy="272224"/>
              <a:chOff x="6653682" y="6324634"/>
              <a:chExt cx="792194" cy="272224"/>
            </a:xfrm>
            <a:grpFill/>
          </p:grpSpPr>
          <p:sp>
            <p:nvSpPr>
              <p:cNvPr id="392" name="Forme libre : forme 2610">
                <a:extLst>
                  <a:ext uri="{FF2B5EF4-FFF2-40B4-BE49-F238E27FC236}">
                    <a16:creationId xmlns:a16="http://schemas.microsoft.com/office/drawing/2014/main" id="{1FC21D27-8695-421C-9158-95B5FE51B241}"/>
                  </a:ext>
                </a:extLst>
              </p:cNvPr>
              <p:cNvSpPr/>
              <p:nvPr/>
            </p:nvSpPr>
            <p:spPr>
              <a:xfrm>
                <a:off x="7142219" y="6477034"/>
                <a:ext cx="9525" cy="113442"/>
              </a:xfrm>
              <a:custGeom>
                <a:avLst/>
                <a:gdLst>
                  <a:gd name="connsiteX0" fmla="*/ 0 w 9525"/>
                  <a:gd name="connsiteY0" fmla="*/ 0 h 113442"/>
                  <a:gd name="connsiteX1" fmla="*/ 0 w 9525"/>
                  <a:gd name="connsiteY1" fmla="*/ 113443 h 113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13442">
                    <a:moveTo>
                      <a:pt x="0" y="0"/>
                    </a:moveTo>
                    <a:lnTo>
                      <a:pt x="0" y="113443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93" name="Forme libre : forme 2611">
                <a:extLst>
                  <a:ext uri="{FF2B5EF4-FFF2-40B4-BE49-F238E27FC236}">
                    <a16:creationId xmlns:a16="http://schemas.microsoft.com/office/drawing/2014/main" id="{928BE75B-D652-4B19-B3C5-FE88DFFCD03B}"/>
                  </a:ext>
                </a:extLst>
              </p:cNvPr>
              <p:cNvSpPr/>
              <p:nvPr/>
            </p:nvSpPr>
            <p:spPr>
              <a:xfrm>
                <a:off x="7106310" y="6423884"/>
                <a:ext cx="70294" cy="128111"/>
              </a:xfrm>
              <a:custGeom>
                <a:avLst/>
                <a:gdLst>
                  <a:gd name="connsiteX0" fmla="*/ 35147 w 70294"/>
                  <a:gd name="connsiteY0" fmla="*/ 0 h 128111"/>
                  <a:gd name="connsiteX1" fmla="*/ 35147 w 70294"/>
                  <a:gd name="connsiteY1" fmla="*/ 0 h 128111"/>
                  <a:gd name="connsiteX2" fmla="*/ 0 w 70294"/>
                  <a:gd name="connsiteY2" fmla="*/ 35147 h 128111"/>
                  <a:gd name="connsiteX3" fmla="*/ 0 w 70294"/>
                  <a:gd name="connsiteY3" fmla="*/ 92964 h 128111"/>
                  <a:gd name="connsiteX4" fmla="*/ 35147 w 70294"/>
                  <a:gd name="connsiteY4" fmla="*/ 128111 h 128111"/>
                  <a:gd name="connsiteX5" fmla="*/ 35147 w 70294"/>
                  <a:gd name="connsiteY5" fmla="*/ 128111 h 128111"/>
                  <a:gd name="connsiteX6" fmla="*/ 70295 w 70294"/>
                  <a:gd name="connsiteY6" fmla="*/ 92964 h 128111"/>
                  <a:gd name="connsiteX7" fmla="*/ 70295 w 70294"/>
                  <a:gd name="connsiteY7" fmla="*/ 35147 h 128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0294" h="128111">
                    <a:moveTo>
                      <a:pt x="35147" y="0"/>
                    </a:moveTo>
                    <a:lnTo>
                      <a:pt x="35147" y="0"/>
                    </a:lnTo>
                    <a:cubicBezTo>
                      <a:pt x="15812" y="0"/>
                      <a:pt x="0" y="15811"/>
                      <a:pt x="0" y="35147"/>
                    </a:cubicBezTo>
                    <a:lnTo>
                      <a:pt x="0" y="92964"/>
                    </a:lnTo>
                    <a:cubicBezTo>
                      <a:pt x="0" y="112300"/>
                      <a:pt x="15812" y="128111"/>
                      <a:pt x="35147" y="128111"/>
                    </a:cubicBezTo>
                    <a:lnTo>
                      <a:pt x="35147" y="128111"/>
                    </a:lnTo>
                    <a:cubicBezTo>
                      <a:pt x="54483" y="128111"/>
                      <a:pt x="70295" y="112300"/>
                      <a:pt x="70295" y="92964"/>
                    </a:cubicBezTo>
                    <a:lnTo>
                      <a:pt x="70295" y="35147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94" name="Forme libre : forme 2612">
                <a:extLst>
                  <a:ext uri="{FF2B5EF4-FFF2-40B4-BE49-F238E27FC236}">
                    <a16:creationId xmlns:a16="http://schemas.microsoft.com/office/drawing/2014/main" id="{59B2CA5D-3016-4722-8866-CC51DD41DCEA}"/>
                  </a:ext>
                </a:extLst>
              </p:cNvPr>
              <p:cNvSpPr/>
              <p:nvPr/>
            </p:nvSpPr>
            <p:spPr>
              <a:xfrm>
                <a:off x="6974102" y="6449507"/>
                <a:ext cx="97726" cy="113252"/>
              </a:xfrm>
              <a:custGeom>
                <a:avLst/>
                <a:gdLst>
                  <a:gd name="connsiteX0" fmla="*/ 71533 w 97726"/>
                  <a:gd name="connsiteY0" fmla="*/ 476 h 113252"/>
                  <a:gd name="connsiteX1" fmla="*/ 97727 w 97726"/>
                  <a:gd name="connsiteY1" fmla="*/ 53435 h 113252"/>
                  <a:gd name="connsiteX2" fmla="*/ 48863 w 97726"/>
                  <a:gd name="connsiteY2" fmla="*/ 113252 h 113252"/>
                  <a:gd name="connsiteX3" fmla="*/ 0 w 97726"/>
                  <a:gd name="connsiteY3" fmla="*/ 53435 h 113252"/>
                  <a:gd name="connsiteX4" fmla="*/ 26861 w 97726"/>
                  <a:gd name="connsiteY4" fmla="*/ 0 h 113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726" h="113252">
                    <a:moveTo>
                      <a:pt x="71533" y="476"/>
                    </a:moveTo>
                    <a:cubicBezTo>
                      <a:pt x="87058" y="10477"/>
                      <a:pt x="97727" y="30480"/>
                      <a:pt x="97727" y="53435"/>
                    </a:cubicBezTo>
                    <a:cubicBezTo>
                      <a:pt x="97727" y="86487"/>
                      <a:pt x="75819" y="113252"/>
                      <a:pt x="48863" y="113252"/>
                    </a:cubicBezTo>
                    <a:cubicBezTo>
                      <a:pt x="21812" y="113252"/>
                      <a:pt x="0" y="86487"/>
                      <a:pt x="0" y="53435"/>
                    </a:cubicBezTo>
                    <a:cubicBezTo>
                      <a:pt x="0" y="30099"/>
                      <a:pt x="10954" y="9811"/>
                      <a:pt x="26861" y="0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95" name="Forme libre : forme 2613">
                <a:extLst>
                  <a:ext uri="{FF2B5EF4-FFF2-40B4-BE49-F238E27FC236}">
                    <a16:creationId xmlns:a16="http://schemas.microsoft.com/office/drawing/2014/main" id="{AE54143D-1A6A-458A-B734-9F92D4003BE1}"/>
                  </a:ext>
                </a:extLst>
              </p:cNvPr>
              <p:cNvSpPr/>
              <p:nvPr/>
            </p:nvSpPr>
            <p:spPr>
              <a:xfrm>
                <a:off x="6991247" y="6377593"/>
                <a:ext cx="63245" cy="71342"/>
              </a:xfrm>
              <a:custGeom>
                <a:avLst/>
                <a:gdLst>
                  <a:gd name="connsiteX0" fmla="*/ 9049 w 63245"/>
                  <a:gd name="connsiteY0" fmla="*/ 71342 h 71342"/>
                  <a:gd name="connsiteX1" fmla="*/ 0 w 63245"/>
                  <a:gd name="connsiteY1" fmla="*/ 42005 h 71342"/>
                  <a:gd name="connsiteX2" fmla="*/ 31623 w 63245"/>
                  <a:gd name="connsiteY2" fmla="*/ 0 h 71342"/>
                  <a:gd name="connsiteX3" fmla="*/ 63246 w 63245"/>
                  <a:gd name="connsiteY3" fmla="*/ 42005 h 71342"/>
                  <a:gd name="connsiteX4" fmla="*/ 54292 w 63245"/>
                  <a:gd name="connsiteY4" fmla="*/ 71342 h 7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245" h="71342">
                    <a:moveTo>
                      <a:pt x="9049" y="71342"/>
                    </a:moveTo>
                    <a:cubicBezTo>
                      <a:pt x="3429" y="63817"/>
                      <a:pt x="0" y="53435"/>
                      <a:pt x="0" y="42005"/>
                    </a:cubicBezTo>
                    <a:cubicBezTo>
                      <a:pt x="0" y="18859"/>
                      <a:pt x="14192" y="0"/>
                      <a:pt x="31623" y="0"/>
                    </a:cubicBezTo>
                    <a:cubicBezTo>
                      <a:pt x="49054" y="0"/>
                      <a:pt x="63246" y="18764"/>
                      <a:pt x="63246" y="42005"/>
                    </a:cubicBezTo>
                    <a:cubicBezTo>
                      <a:pt x="63246" y="53435"/>
                      <a:pt x="59817" y="63722"/>
                      <a:pt x="54292" y="71342"/>
                    </a:cubicBez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96" name="Forme libre : forme 2614">
                <a:extLst>
                  <a:ext uri="{FF2B5EF4-FFF2-40B4-BE49-F238E27FC236}">
                    <a16:creationId xmlns:a16="http://schemas.microsoft.com/office/drawing/2014/main" id="{F51B0857-7E2F-4D26-8EC3-E51D27986CDF}"/>
                  </a:ext>
                </a:extLst>
              </p:cNvPr>
              <p:cNvSpPr/>
              <p:nvPr/>
            </p:nvSpPr>
            <p:spPr>
              <a:xfrm>
                <a:off x="7022490" y="6492083"/>
                <a:ext cx="9525" cy="104774"/>
              </a:xfrm>
              <a:custGeom>
                <a:avLst/>
                <a:gdLst>
                  <a:gd name="connsiteX0" fmla="*/ 0 w 9525"/>
                  <a:gd name="connsiteY0" fmla="*/ 0 h 104774"/>
                  <a:gd name="connsiteX1" fmla="*/ 0 w 9525"/>
                  <a:gd name="connsiteY1" fmla="*/ 104775 h 104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4">
                    <a:moveTo>
                      <a:pt x="0" y="0"/>
                    </a:moveTo>
                    <a:lnTo>
                      <a:pt x="0" y="104775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97" name="Forme libre : forme 2615">
                <a:extLst>
                  <a:ext uri="{FF2B5EF4-FFF2-40B4-BE49-F238E27FC236}">
                    <a16:creationId xmlns:a16="http://schemas.microsoft.com/office/drawing/2014/main" id="{C4422577-8C4C-4E26-8EE9-9E27D939B28B}"/>
                  </a:ext>
                </a:extLst>
              </p:cNvPr>
              <p:cNvSpPr/>
              <p:nvPr/>
            </p:nvSpPr>
            <p:spPr>
              <a:xfrm>
                <a:off x="7023633" y="6505323"/>
                <a:ext cx="19526" cy="19526"/>
              </a:xfrm>
              <a:custGeom>
                <a:avLst/>
                <a:gdLst>
                  <a:gd name="connsiteX0" fmla="*/ 0 w 19526"/>
                  <a:gd name="connsiteY0" fmla="*/ 19526 h 19526"/>
                  <a:gd name="connsiteX1" fmla="*/ 19526 w 19526"/>
                  <a:gd name="connsiteY1" fmla="*/ 0 h 19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26" h="19526">
                    <a:moveTo>
                      <a:pt x="0" y="19526"/>
                    </a:moveTo>
                    <a:lnTo>
                      <a:pt x="19526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98" name="Forme libre : forme 2616">
                <a:extLst>
                  <a:ext uri="{FF2B5EF4-FFF2-40B4-BE49-F238E27FC236}">
                    <a16:creationId xmlns:a16="http://schemas.microsoft.com/office/drawing/2014/main" id="{85776327-3926-4976-B454-44AA588304DC}"/>
                  </a:ext>
                </a:extLst>
              </p:cNvPr>
              <p:cNvSpPr/>
              <p:nvPr/>
            </p:nvSpPr>
            <p:spPr>
              <a:xfrm>
                <a:off x="7002582" y="6518849"/>
                <a:ext cx="18764" cy="18669"/>
              </a:xfrm>
              <a:custGeom>
                <a:avLst/>
                <a:gdLst>
                  <a:gd name="connsiteX0" fmla="*/ 18764 w 18764"/>
                  <a:gd name="connsiteY0" fmla="*/ 18669 h 18669"/>
                  <a:gd name="connsiteX1" fmla="*/ 0 w 18764"/>
                  <a:gd name="connsiteY1" fmla="*/ 0 h 18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764" h="18669">
                    <a:moveTo>
                      <a:pt x="18764" y="18669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99" name="Forme libre : forme 2617">
                <a:extLst>
                  <a:ext uri="{FF2B5EF4-FFF2-40B4-BE49-F238E27FC236}">
                    <a16:creationId xmlns:a16="http://schemas.microsoft.com/office/drawing/2014/main" id="{A6332F73-CBA8-4B7A-9299-13AC8D0D34C3}"/>
                  </a:ext>
                </a:extLst>
              </p:cNvPr>
              <p:cNvSpPr/>
              <p:nvPr/>
            </p:nvSpPr>
            <p:spPr>
              <a:xfrm>
                <a:off x="6653682" y="6356828"/>
                <a:ext cx="253650" cy="94297"/>
              </a:xfrm>
              <a:custGeom>
                <a:avLst/>
                <a:gdLst>
                  <a:gd name="connsiteX0" fmla="*/ 0 w 253650"/>
                  <a:gd name="connsiteY0" fmla="*/ 94297 h 94297"/>
                  <a:gd name="connsiteX1" fmla="*/ 168497 w 253650"/>
                  <a:gd name="connsiteY1" fmla="*/ 94297 h 94297"/>
                  <a:gd name="connsiteX2" fmla="*/ 253651 w 253650"/>
                  <a:gd name="connsiteY2" fmla="*/ 0 h 94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3650" h="94297">
                    <a:moveTo>
                      <a:pt x="0" y="94297"/>
                    </a:moveTo>
                    <a:lnTo>
                      <a:pt x="168497" y="94297"/>
                    </a:lnTo>
                    <a:lnTo>
                      <a:pt x="253651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00" name="Forme libre : forme 2618">
                <a:extLst>
                  <a:ext uri="{FF2B5EF4-FFF2-40B4-BE49-F238E27FC236}">
                    <a16:creationId xmlns:a16="http://schemas.microsoft.com/office/drawing/2014/main" id="{664FB618-EDA0-491F-BEE2-CFD01B475BE4}"/>
                  </a:ext>
                </a:extLst>
              </p:cNvPr>
              <p:cNvSpPr/>
              <p:nvPr/>
            </p:nvSpPr>
            <p:spPr>
              <a:xfrm>
                <a:off x="6661206" y="6324634"/>
                <a:ext cx="296418" cy="105822"/>
              </a:xfrm>
              <a:custGeom>
                <a:avLst/>
                <a:gdLst>
                  <a:gd name="connsiteX0" fmla="*/ 296418 w 296418"/>
                  <a:gd name="connsiteY0" fmla="*/ 54197 h 105822"/>
                  <a:gd name="connsiteX1" fmla="*/ 246698 w 296418"/>
                  <a:gd name="connsiteY1" fmla="*/ 0 h 105822"/>
                  <a:gd name="connsiteX2" fmla="*/ 90773 w 296418"/>
                  <a:gd name="connsiteY2" fmla="*/ 0 h 105822"/>
                  <a:gd name="connsiteX3" fmla="*/ 0 w 296418"/>
                  <a:gd name="connsiteY3" fmla="*/ 105823 h 105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418" h="105822">
                    <a:moveTo>
                      <a:pt x="296418" y="54197"/>
                    </a:moveTo>
                    <a:lnTo>
                      <a:pt x="246698" y="0"/>
                    </a:lnTo>
                    <a:lnTo>
                      <a:pt x="90773" y="0"/>
                    </a:lnTo>
                    <a:lnTo>
                      <a:pt x="0" y="105823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01" name="Forme libre : forme 2619">
                <a:extLst>
                  <a:ext uri="{FF2B5EF4-FFF2-40B4-BE49-F238E27FC236}">
                    <a16:creationId xmlns:a16="http://schemas.microsoft.com/office/drawing/2014/main" id="{FF42B318-F776-4C0F-B2C1-5DADD652E515}"/>
                  </a:ext>
                </a:extLst>
              </p:cNvPr>
              <p:cNvSpPr/>
              <p:nvPr/>
            </p:nvSpPr>
            <p:spPr>
              <a:xfrm>
                <a:off x="6668636" y="6452936"/>
                <a:ext cx="9525" cy="118491"/>
              </a:xfrm>
              <a:custGeom>
                <a:avLst/>
                <a:gdLst>
                  <a:gd name="connsiteX0" fmla="*/ 0 w 9525"/>
                  <a:gd name="connsiteY0" fmla="*/ 0 h 118491"/>
                  <a:gd name="connsiteX1" fmla="*/ 0 w 9525"/>
                  <a:gd name="connsiteY1" fmla="*/ 118491 h 118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18491">
                    <a:moveTo>
                      <a:pt x="0" y="0"/>
                    </a:moveTo>
                    <a:lnTo>
                      <a:pt x="0" y="11849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02" name="Forme libre : forme 2620">
                <a:extLst>
                  <a:ext uri="{FF2B5EF4-FFF2-40B4-BE49-F238E27FC236}">
                    <a16:creationId xmlns:a16="http://schemas.microsoft.com/office/drawing/2014/main" id="{BD0EE749-FE60-434E-9D37-416C854CA8CC}"/>
                  </a:ext>
                </a:extLst>
              </p:cNvPr>
              <p:cNvSpPr/>
              <p:nvPr/>
            </p:nvSpPr>
            <p:spPr>
              <a:xfrm>
                <a:off x="6818750" y="6470176"/>
                <a:ext cx="9525" cy="120015"/>
              </a:xfrm>
              <a:custGeom>
                <a:avLst/>
                <a:gdLst>
                  <a:gd name="connsiteX0" fmla="*/ 0 w 9525"/>
                  <a:gd name="connsiteY0" fmla="*/ 0 h 120015"/>
                  <a:gd name="connsiteX1" fmla="*/ 0 w 9525"/>
                  <a:gd name="connsiteY1" fmla="*/ 120015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20015">
                    <a:moveTo>
                      <a:pt x="0" y="0"/>
                    </a:moveTo>
                    <a:lnTo>
                      <a:pt x="0" y="120015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03" name="Forme libre : forme 2621">
                <a:extLst>
                  <a:ext uri="{FF2B5EF4-FFF2-40B4-BE49-F238E27FC236}">
                    <a16:creationId xmlns:a16="http://schemas.microsoft.com/office/drawing/2014/main" id="{D4327DBE-B0E5-4512-A0F2-0EE3754F3C32}"/>
                  </a:ext>
                </a:extLst>
              </p:cNvPr>
              <p:cNvSpPr/>
              <p:nvPr/>
            </p:nvSpPr>
            <p:spPr>
              <a:xfrm>
                <a:off x="6701402" y="6479320"/>
                <a:ext cx="80581" cy="52959"/>
              </a:xfrm>
              <a:custGeom>
                <a:avLst/>
                <a:gdLst>
                  <a:gd name="connsiteX0" fmla="*/ 0 w 80581"/>
                  <a:gd name="connsiteY0" fmla="*/ 0 h 52959"/>
                  <a:gd name="connsiteX1" fmla="*/ 80581 w 80581"/>
                  <a:gd name="connsiteY1" fmla="*/ 0 h 52959"/>
                  <a:gd name="connsiteX2" fmla="*/ 80581 w 80581"/>
                  <a:gd name="connsiteY2" fmla="*/ 52959 h 52959"/>
                  <a:gd name="connsiteX3" fmla="*/ 0 w 80581"/>
                  <a:gd name="connsiteY3" fmla="*/ 52959 h 52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581" h="52959">
                    <a:moveTo>
                      <a:pt x="0" y="0"/>
                    </a:moveTo>
                    <a:lnTo>
                      <a:pt x="80581" y="0"/>
                    </a:lnTo>
                    <a:lnTo>
                      <a:pt x="80581" y="52959"/>
                    </a:lnTo>
                    <a:lnTo>
                      <a:pt x="0" y="52959"/>
                    </a:lnTo>
                    <a:close/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04" name="Forme libre : forme 2622">
                <a:extLst>
                  <a:ext uri="{FF2B5EF4-FFF2-40B4-BE49-F238E27FC236}">
                    <a16:creationId xmlns:a16="http://schemas.microsoft.com/office/drawing/2014/main" id="{AAAF9749-F4E6-4856-AF8D-589A865A1FD8}"/>
                  </a:ext>
                </a:extLst>
              </p:cNvPr>
              <p:cNvSpPr/>
              <p:nvPr/>
            </p:nvSpPr>
            <p:spPr>
              <a:xfrm>
                <a:off x="6851516" y="6483701"/>
                <a:ext cx="43148" cy="109918"/>
              </a:xfrm>
              <a:custGeom>
                <a:avLst/>
                <a:gdLst>
                  <a:gd name="connsiteX0" fmla="*/ 43148 w 43148"/>
                  <a:gd name="connsiteY0" fmla="*/ 0 h 109918"/>
                  <a:gd name="connsiteX1" fmla="*/ 43148 w 43148"/>
                  <a:gd name="connsiteY1" fmla="*/ 109919 h 109918"/>
                  <a:gd name="connsiteX2" fmla="*/ 0 w 43148"/>
                  <a:gd name="connsiteY2" fmla="*/ 109919 h 109918"/>
                  <a:gd name="connsiteX3" fmla="*/ 0 w 43148"/>
                  <a:gd name="connsiteY3" fmla="*/ 18383 h 109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148" h="109918">
                    <a:moveTo>
                      <a:pt x="43148" y="0"/>
                    </a:moveTo>
                    <a:lnTo>
                      <a:pt x="43148" y="109919"/>
                    </a:lnTo>
                    <a:lnTo>
                      <a:pt x="0" y="109919"/>
                    </a:lnTo>
                    <a:lnTo>
                      <a:pt x="0" y="18383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05" name="Forme libre : forme 2623">
                <a:extLst>
                  <a:ext uri="{FF2B5EF4-FFF2-40B4-BE49-F238E27FC236}">
                    <a16:creationId xmlns:a16="http://schemas.microsoft.com/office/drawing/2014/main" id="{58A25C47-D6CD-4DBB-A5D2-ACA73F581BF4}"/>
                  </a:ext>
                </a:extLst>
              </p:cNvPr>
              <p:cNvSpPr/>
              <p:nvPr/>
            </p:nvSpPr>
            <p:spPr>
              <a:xfrm>
                <a:off x="6916572" y="6481034"/>
                <a:ext cx="33146" cy="55816"/>
              </a:xfrm>
              <a:custGeom>
                <a:avLst/>
                <a:gdLst>
                  <a:gd name="connsiteX0" fmla="*/ 33147 w 33146"/>
                  <a:gd name="connsiteY0" fmla="*/ 55817 h 55816"/>
                  <a:gd name="connsiteX1" fmla="*/ 0 w 33146"/>
                  <a:gd name="connsiteY1" fmla="*/ 55817 h 55816"/>
                  <a:gd name="connsiteX2" fmla="*/ 0 w 33146"/>
                  <a:gd name="connsiteY2" fmla="*/ 0 h 55816"/>
                  <a:gd name="connsiteX3" fmla="*/ 22860 w 33146"/>
                  <a:gd name="connsiteY3" fmla="*/ 0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46" h="55816">
                    <a:moveTo>
                      <a:pt x="33147" y="55817"/>
                    </a:moveTo>
                    <a:lnTo>
                      <a:pt x="0" y="55817"/>
                    </a:lnTo>
                    <a:lnTo>
                      <a:pt x="0" y="0"/>
                    </a:lnTo>
                    <a:lnTo>
                      <a:pt x="2286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06" name="Forme libre : forme 2624">
                <a:extLst>
                  <a:ext uri="{FF2B5EF4-FFF2-40B4-BE49-F238E27FC236}">
                    <a16:creationId xmlns:a16="http://schemas.microsoft.com/office/drawing/2014/main" id="{2797DA25-3728-45B2-B512-F7CD98EAE2AB}"/>
                  </a:ext>
                </a:extLst>
              </p:cNvPr>
              <p:cNvSpPr/>
              <p:nvPr/>
            </p:nvSpPr>
            <p:spPr>
              <a:xfrm>
                <a:off x="6723881" y="6481034"/>
                <a:ext cx="9525" cy="48196"/>
              </a:xfrm>
              <a:custGeom>
                <a:avLst/>
                <a:gdLst>
                  <a:gd name="connsiteX0" fmla="*/ 0 w 9525"/>
                  <a:gd name="connsiteY0" fmla="*/ 0 h 48196"/>
                  <a:gd name="connsiteX1" fmla="*/ 0 w 9525"/>
                  <a:gd name="connsiteY1" fmla="*/ 48197 h 48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8196">
                    <a:moveTo>
                      <a:pt x="0" y="0"/>
                    </a:moveTo>
                    <a:lnTo>
                      <a:pt x="0" y="48197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07" name="Forme libre : forme 2625">
                <a:extLst>
                  <a:ext uri="{FF2B5EF4-FFF2-40B4-BE49-F238E27FC236}">
                    <a16:creationId xmlns:a16="http://schemas.microsoft.com/office/drawing/2014/main" id="{B0E86C4E-00E1-4A79-A399-34ECE3A202D5}"/>
                  </a:ext>
                </a:extLst>
              </p:cNvPr>
              <p:cNvSpPr/>
              <p:nvPr/>
            </p:nvSpPr>
            <p:spPr>
              <a:xfrm>
                <a:off x="6752551" y="6494369"/>
                <a:ext cx="9525" cy="37337"/>
              </a:xfrm>
              <a:custGeom>
                <a:avLst/>
                <a:gdLst>
                  <a:gd name="connsiteX0" fmla="*/ 0 w 9525"/>
                  <a:gd name="connsiteY0" fmla="*/ 37338 h 37337"/>
                  <a:gd name="connsiteX1" fmla="*/ 0 w 9525"/>
                  <a:gd name="connsiteY1" fmla="*/ 0 h 37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7337">
                    <a:moveTo>
                      <a:pt x="0" y="37338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08" name="Forme libre : forme 2626">
                <a:extLst>
                  <a:ext uri="{FF2B5EF4-FFF2-40B4-BE49-F238E27FC236}">
                    <a16:creationId xmlns:a16="http://schemas.microsoft.com/office/drawing/2014/main" id="{F88C56F3-91C9-405B-9F62-F44199CBC9D1}"/>
                  </a:ext>
                </a:extLst>
              </p:cNvPr>
              <p:cNvSpPr/>
              <p:nvPr/>
            </p:nvSpPr>
            <p:spPr>
              <a:xfrm>
                <a:off x="6704926" y="6411788"/>
                <a:ext cx="76200" cy="9525"/>
              </a:xfrm>
              <a:custGeom>
                <a:avLst/>
                <a:gdLst>
                  <a:gd name="connsiteX0" fmla="*/ 0 w 76200"/>
                  <a:gd name="connsiteY0" fmla="*/ 0 h 9525"/>
                  <a:gd name="connsiteX1" fmla="*/ 76200 w 7620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200" h="9525">
                    <a:moveTo>
                      <a:pt x="0" y="0"/>
                    </a:moveTo>
                    <a:lnTo>
                      <a:pt x="7620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09" name="Forme libre : forme 2627">
                <a:extLst>
                  <a:ext uri="{FF2B5EF4-FFF2-40B4-BE49-F238E27FC236}">
                    <a16:creationId xmlns:a16="http://schemas.microsoft.com/office/drawing/2014/main" id="{CA9E427D-106D-45B6-B068-E68ED498BD48}"/>
                  </a:ext>
                </a:extLst>
              </p:cNvPr>
              <p:cNvSpPr/>
              <p:nvPr/>
            </p:nvSpPr>
            <p:spPr>
              <a:xfrm>
                <a:off x="6700545" y="6385213"/>
                <a:ext cx="53054" cy="9525"/>
              </a:xfrm>
              <a:custGeom>
                <a:avLst/>
                <a:gdLst>
                  <a:gd name="connsiteX0" fmla="*/ 0 w 53054"/>
                  <a:gd name="connsiteY0" fmla="*/ 0 h 9525"/>
                  <a:gd name="connsiteX1" fmla="*/ 53054 w 53054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54" h="9525">
                    <a:moveTo>
                      <a:pt x="0" y="0"/>
                    </a:moveTo>
                    <a:lnTo>
                      <a:pt x="53054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grpSp>
            <p:nvGrpSpPr>
              <p:cNvPr id="410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7204989" y="6393595"/>
                <a:ext cx="240887" cy="195738"/>
                <a:chOff x="7204989" y="6393595"/>
                <a:chExt cx="240887" cy="195738"/>
              </a:xfrm>
              <a:grpFill/>
            </p:grpSpPr>
            <p:sp>
              <p:nvSpPr>
                <p:cNvPr id="411" name="Forme libre : forme 2629">
                  <a:extLst>
                    <a:ext uri="{FF2B5EF4-FFF2-40B4-BE49-F238E27FC236}">
                      <a16:creationId xmlns:a16="http://schemas.microsoft.com/office/drawing/2014/main" id="{67F99FB7-19F6-426D-BCCC-50AE9DAD316D}"/>
                    </a:ext>
                  </a:extLst>
                </p:cNvPr>
                <p:cNvSpPr/>
                <p:nvPr/>
              </p:nvSpPr>
              <p:spPr>
                <a:xfrm>
                  <a:off x="7244803" y="6419122"/>
                  <a:ext cx="201072" cy="74771"/>
                </a:xfrm>
                <a:custGeom>
                  <a:avLst/>
                  <a:gdLst>
                    <a:gd name="connsiteX0" fmla="*/ 201073 w 201072"/>
                    <a:gd name="connsiteY0" fmla="*/ 74771 h 74771"/>
                    <a:gd name="connsiteX1" fmla="*/ 67532 w 201072"/>
                    <a:gd name="connsiteY1" fmla="*/ 74771 h 74771"/>
                    <a:gd name="connsiteX2" fmla="*/ 0 w 201072"/>
                    <a:gd name="connsiteY2" fmla="*/ 0 h 74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1072" h="74771">
                      <a:moveTo>
                        <a:pt x="201073" y="74771"/>
                      </a:moveTo>
                      <a:lnTo>
                        <a:pt x="67532" y="74771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12" name="Forme libre : forme 2630">
                  <a:extLst>
                    <a:ext uri="{FF2B5EF4-FFF2-40B4-BE49-F238E27FC236}">
                      <a16:creationId xmlns:a16="http://schemas.microsoft.com/office/drawing/2014/main" id="{F7E701AE-1ABA-4373-9C70-8C9099ECB208}"/>
                    </a:ext>
                  </a:extLst>
                </p:cNvPr>
                <p:cNvSpPr/>
                <p:nvPr/>
              </p:nvSpPr>
              <p:spPr>
                <a:xfrm>
                  <a:off x="7204989" y="6393595"/>
                  <a:ext cx="234886" cy="83915"/>
                </a:xfrm>
                <a:custGeom>
                  <a:avLst/>
                  <a:gdLst>
                    <a:gd name="connsiteX0" fmla="*/ 0 w 234886"/>
                    <a:gd name="connsiteY0" fmla="*/ 43053 h 83915"/>
                    <a:gd name="connsiteX1" fmla="*/ 39338 w 234886"/>
                    <a:gd name="connsiteY1" fmla="*/ 0 h 83915"/>
                    <a:gd name="connsiteX2" fmla="*/ 162973 w 234886"/>
                    <a:gd name="connsiteY2" fmla="*/ 0 h 83915"/>
                    <a:gd name="connsiteX3" fmla="*/ 234887 w 234886"/>
                    <a:gd name="connsiteY3" fmla="*/ 83915 h 83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4886" h="83915">
                      <a:moveTo>
                        <a:pt x="0" y="43053"/>
                      </a:moveTo>
                      <a:lnTo>
                        <a:pt x="39338" y="0"/>
                      </a:lnTo>
                      <a:lnTo>
                        <a:pt x="162973" y="0"/>
                      </a:lnTo>
                      <a:lnTo>
                        <a:pt x="234887" y="83915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13" name="Forme libre : forme 2631">
                  <a:extLst>
                    <a:ext uri="{FF2B5EF4-FFF2-40B4-BE49-F238E27FC236}">
                      <a16:creationId xmlns:a16="http://schemas.microsoft.com/office/drawing/2014/main" id="{33DD3578-9A19-4568-BF6A-A1FFD375DA3C}"/>
                    </a:ext>
                  </a:extLst>
                </p:cNvPr>
                <p:cNvSpPr/>
                <p:nvPr/>
              </p:nvSpPr>
              <p:spPr>
                <a:xfrm>
                  <a:off x="7434065" y="6495322"/>
                  <a:ext cx="9525" cy="93916"/>
                </a:xfrm>
                <a:custGeom>
                  <a:avLst/>
                  <a:gdLst>
                    <a:gd name="connsiteX0" fmla="*/ 0 w 9525"/>
                    <a:gd name="connsiteY0" fmla="*/ 0 h 93916"/>
                    <a:gd name="connsiteX1" fmla="*/ 0 w 9525"/>
                    <a:gd name="connsiteY1" fmla="*/ 93917 h 93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93916">
                      <a:moveTo>
                        <a:pt x="0" y="0"/>
                      </a:moveTo>
                      <a:lnTo>
                        <a:pt x="0" y="93917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14" name="Forme libre : forme 2632">
                  <a:extLst>
                    <a:ext uri="{FF2B5EF4-FFF2-40B4-BE49-F238E27FC236}">
                      <a16:creationId xmlns:a16="http://schemas.microsoft.com/office/drawing/2014/main" id="{4FAE461A-1C09-4DE0-8887-CD7296E5B190}"/>
                    </a:ext>
                  </a:extLst>
                </p:cNvPr>
                <p:cNvSpPr/>
                <p:nvPr/>
              </p:nvSpPr>
              <p:spPr>
                <a:xfrm>
                  <a:off x="7315002" y="6508943"/>
                  <a:ext cx="9525" cy="80391"/>
                </a:xfrm>
                <a:custGeom>
                  <a:avLst/>
                  <a:gdLst>
                    <a:gd name="connsiteX0" fmla="*/ 0 w 9525"/>
                    <a:gd name="connsiteY0" fmla="*/ 0 h 80391"/>
                    <a:gd name="connsiteX1" fmla="*/ 0 w 9525"/>
                    <a:gd name="connsiteY1" fmla="*/ 80391 h 803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80391">
                      <a:moveTo>
                        <a:pt x="0" y="0"/>
                      </a:moveTo>
                      <a:lnTo>
                        <a:pt x="0" y="80391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15" name="Forme libre : forme 2633">
                  <a:extLst>
                    <a:ext uri="{FF2B5EF4-FFF2-40B4-BE49-F238E27FC236}">
                      <a16:creationId xmlns:a16="http://schemas.microsoft.com/office/drawing/2014/main" id="{34BFE10A-610A-4BF0-84BA-1D7F53F79CBA}"/>
                    </a:ext>
                  </a:extLst>
                </p:cNvPr>
                <p:cNvSpPr/>
                <p:nvPr/>
              </p:nvSpPr>
              <p:spPr>
                <a:xfrm rot="-10800000">
                  <a:off x="7344187" y="6516277"/>
                  <a:ext cx="63817" cy="41909"/>
                </a:xfrm>
                <a:custGeom>
                  <a:avLst/>
                  <a:gdLst>
                    <a:gd name="connsiteX0" fmla="*/ 0 w 63817"/>
                    <a:gd name="connsiteY0" fmla="*/ 0 h 41909"/>
                    <a:gd name="connsiteX1" fmla="*/ 63817 w 63817"/>
                    <a:gd name="connsiteY1" fmla="*/ 0 h 41909"/>
                    <a:gd name="connsiteX2" fmla="*/ 63817 w 63817"/>
                    <a:gd name="connsiteY2" fmla="*/ 41910 h 41909"/>
                    <a:gd name="connsiteX3" fmla="*/ 0 w 63817"/>
                    <a:gd name="connsiteY3" fmla="*/ 41910 h 41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17" h="41909">
                      <a:moveTo>
                        <a:pt x="0" y="0"/>
                      </a:moveTo>
                      <a:lnTo>
                        <a:pt x="63817" y="0"/>
                      </a:lnTo>
                      <a:lnTo>
                        <a:pt x="63817" y="41910"/>
                      </a:lnTo>
                      <a:lnTo>
                        <a:pt x="0" y="41910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16" name="Forme libre : forme 2634">
                  <a:extLst>
                    <a:ext uri="{FF2B5EF4-FFF2-40B4-BE49-F238E27FC236}">
                      <a16:creationId xmlns:a16="http://schemas.microsoft.com/office/drawing/2014/main" id="{BE1400A7-A398-4291-86B0-8518170183E5}"/>
                    </a:ext>
                  </a:extLst>
                </p:cNvPr>
                <p:cNvSpPr/>
                <p:nvPr/>
              </p:nvSpPr>
              <p:spPr>
                <a:xfrm rot="-10800000">
                  <a:off x="7254890" y="6517163"/>
                  <a:ext cx="34194" cy="71628"/>
                </a:xfrm>
                <a:custGeom>
                  <a:avLst/>
                  <a:gdLst>
                    <a:gd name="connsiteX0" fmla="*/ 0 w 34194"/>
                    <a:gd name="connsiteY0" fmla="*/ 0 h 71628"/>
                    <a:gd name="connsiteX1" fmla="*/ 34195 w 34194"/>
                    <a:gd name="connsiteY1" fmla="*/ 0 h 71628"/>
                    <a:gd name="connsiteX2" fmla="*/ 34195 w 34194"/>
                    <a:gd name="connsiteY2" fmla="*/ 71628 h 71628"/>
                    <a:gd name="connsiteX3" fmla="*/ 0 w 34194"/>
                    <a:gd name="connsiteY3" fmla="*/ 71628 h 71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94" h="71628">
                      <a:moveTo>
                        <a:pt x="0" y="0"/>
                      </a:moveTo>
                      <a:lnTo>
                        <a:pt x="34195" y="0"/>
                      </a:lnTo>
                      <a:lnTo>
                        <a:pt x="34195" y="71628"/>
                      </a:lnTo>
                      <a:lnTo>
                        <a:pt x="0" y="71628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17" name="Forme libre : forme 2635">
                  <a:extLst>
                    <a:ext uri="{FF2B5EF4-FFF2-40B4-BE49-F238E27FC236}">
                      <a16:creationId xmlns:a16="http://schemas.microsoft.com/office/drawing/2014/main" id="{AECB3ABD-C0DA-491A-AFD0-CE474CD92B4F}"/>
                    </a:ext>
                  </a:extLst>
                </p:cNvPr>
                <p:cNvSpPr/>
                <p:nvPr/>
              </p:nvSpPr>
              <p:spPr>
                <a:xfrm>
                  <a:off x="7211180" y="6517610"/>
                  <a:ext cx="26384" cy="44195"/>
                </a:xfrm>
                <a:custGeom>
                  <a:avLst/>
                  <a:gdLst>
                    <a:gd name="connsiteX0" fmla="*/ 0 w 26384"/>
                    <a:gd name="connsiteY0" fmla="*/ 44196 h 44195"/>
                    <a:gd name="connsiteX1" fmla="*/ 26384 w 26384"/>
                    <a:gd name="connsiteY1" fmla="*/ 44196 h 44195"/>
                    <a:gd name="connsiteX2" fmla="*/ 26384 w 26384"/>
                    <a:gd name="connsiteY2" fmla="*/ 0 h 44195"/>
                    <a:gd name="connsiteX3" fmla="*/ 8192 w 26384"/>
                    <a:gd name="connsiteY3" fmla="*/ 0 h 44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384" h="44195">
                      <a:moveTo>
                        <a:pt x="0" y="44196"/>
                      </a:moveTo>
                      <a:lnTo>
                        <a:pt x="26384" y="44196"/>
                      </a:lnTo>
                      <a:lnTo>
                        <a:pt x="26384" y="0"/>
                      </a:lnTo>
                      <a:lnTo>
                        <a:pt x="8192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18" name="Forme libre : forme 2636">
                  <a:extLst>
                    <a:ext uri="{FF2B5EF4-FFF2-40B4-BE49-F238E27FC236}">
                      <a16:creationId xmlns:a16="http://schemas.microsoft.com/office/drawing/2014/main" id="{34481BEC-D442-4B89-BFB8-F7BD37745D2F}"/>
                    </a:ext>
                  </a:extLst>
                </p:cNvPr>
                <p:cNvSpPr/>
                <p:nvPr/>
              </p:nvSpPr>
              <p:spPr>
                <a:xfrm>
                  <a:off x="7390250" y="6517610"/>
                  <a:ext cx="9525" cy="38195"/>
                </a:xfrm>
                <a:custGeom>
                  <a:avLst/>
                  <a:gdLst>
                    <a:gd name="connsiteX0" fmla="*/ 0 w 9525"/>
                    <a:gd name="connsiteY0" fmla="*/ 0 h 38195"/>
                    <a:gd name="connsiteX1" fmla="*/ 0 w 9525"/>
                    <a:gd name="connsiteY1" fmla="*/ 38195 h 38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38195">
                      <a:moveTo>
                        <a:pt x="0" y="0"/>
                      </a:moveTo>
                      <a:lnTo>
                        <a:pt x="0" y="38195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19" name="Forme libre : forme 2637">
                  <a:extLst>
                    <a:ext uri="{FF2B5EF4-FFF2-40B4-BE49-F238E27FC236}">
                      <a16:creationId xmlns:a16="http://schemas.microsoft.com/office/drawing/2014/main" id="{3C5D72F2-8F7B-45FB-8571-DE3027D24C5A}"/>
                    </a:ext>
                  </a:extLst>
                </p:cNvPr>
                <p:cNvSpPr/>
                <p:nvPr/>
              </p:nvSpPr>
              <p:spPr>
                <a:xfrm>
                  <a:off x="7367485" y="6528183"/>
                  <a:ext cx="9525" cy="29527"/>
                </a:xfrm>
                <a:custGeom>
                  <a:avLst/>
                  <a:gdLst>
                    <a:gd name="connsiteX0" fmla="*/ 0 w 9525"/>
                    <a:gd name="connsiteY0" fmla="*/ 29528 h 29527"/>
                    <a:gd name="connsiteX1" fmla="*/ 0 w 9525"/>
                    <a:gd name="connsiteY1" fmla="*/ 0 h 29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9527">
                      <a:moveTo>
                        <a:pt x="0" y="29528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20" name="Forme libre : forme 2638">
                  <a:extLst>
                    <a:ext uri="{FF2B5EF4-FFF2-40B4-BE49-F238E27FC236}">
                      <a16:creationId xmlns:a16="http://schemas.microsoft.com/office/drawing/2014/main" id="{6EC3075F-6233-4E39-9393-DF3254ECAC61}"/>
                    </a:ext>
                  </a:extLst>
                </p:cNvPr>
                <p:cNvSpPr/>
                <p:nvPr/>
              </p:nvSpPr>
              <p:spPr>
                <a:xfrm>
                  <a:off x="7344816" y="6462746"/>
                  <a:ext cx="77914" cy="9525"/>
                </a:xfrm>
                <a:custGeom>
                  <a:avLst/>
                  <a:gdLst>
                    <a:gd name="connsiteX0" fmla="*/ 77915 w 77914"/>
                    <a:gd name="connsiteY0" fmla="*/ 0 h 9525"/>
                    <a:gd name="connsiteX1" fmla="*/ 0 w 77914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7914" h="9525">
                      <a:moveTo>
                        <a:pt x="77915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421" name="Forme libre : forme 2639">
                  <a:extLst>
                    <a:ext uri="{FF2B5EF4-FFF2-40B4-BE49-F238E27FC236}">
                      <a16:creationId xmlns:a16="http://schemas.microsoft.com/office/drawing/2014/main" id="{E00FCEA5-84D7-4B5C-81EF-983412008739}"/>
                    </a:ext>
                  </a:extLst>
                </p:cNvPr>
                <p:cNvSpPr/>
                <p:nvPr/>
              </p:nvSpPr>
              <p:spPr>
                <a:xfrm>
                  <a:off x="7366628" y="6441696"/>
                  <a:ext cx="42100" cy="9525"/>
                </a:xfrm>
                <a:custGeom>
                  <a:avLst/>
                  <a:gdLst>
                    <a:gd name="connsiteX0" fmla="*/ 42101 w 42100"/>
                    <a:gd name="connsiteY0" fmla="*/ 0 h 9525"/>
                    <a:gd name="connsiteX1" fmla="*/ 0 w 4210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100" h="9525">
                      <a:moveTo>
                        <a:pt x="42101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07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10027913" y="6104130"/>
              <a:ext cx="341280" cy="491013"/>
              <a:chOff x="10027913" y="6104130"/>
              <a:chExt cx="341280" cy="491013"/>
            </a:xfrm>
            <a:grpFill/>
          </p:grpSpPr>
          <p:sp>
            <p:nvSpPr>
              <p:cNvPr id="359" name="Forme libre : forme 2641">
                <a:extLst>
                  <a:ext uri="{FF2B5EF4-FFF2-40B4-BE49-F238E27FC236}">
                    <a16:creationId xmlns:a16="http://schemas.microsoft.com/office/drawing/2014/main" id="{3818F448-3048-488E-838B-18B03995CC61}"/>
                  </a:ext>
                </a:extLst>
              </p:cNvPr>
              <p:cNvSpPr/>
              <p:nvPr/>
            </p:nvSpPr>
            <p:spPr>
              <a:xfrm>
                <a:off x="10027913" y="6270532"/>
                <a:ext cx="152971" cy="324611"/>
              </a:xfrm>
              <a:custGeom>
                <a:avLst/>
                <a:gdLst>
                  <a:gd name="connsiteX0" fmla="*/ 0 w 152971"/>
                  <a:gd name="connsiteY0" fmla="*/ 324612 h 324611"/>
                  <a:gd name="connsiteX1" fmla="*/ 0 w 152971"/>
                  <a:gd name="connsiteY1" fmla="*/ 0 h 324611"/>
                  <a:gd name="connsiteX2" fmla="*/ 152971 w 152971"/>
                  <a:gd name="connsiteY2" fmla="*/ 0 h 324611"/>
                  <a:gd name="connsiteX3" fmla="*/ 152971 w 152971"/>
                  <a:gd name="connsiteY3" fmla="*/ 324612 h 324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971" h="324611">
                    <a:moveTo>
                      <a:pt x="0" y="324612"/>
                    </a:moveTo>
                    <a:lnTo>
                      <a:pt x="0" y="0"/>
                    </a:lnTo>
                    <a:lnTo>
                      <a:pt x="152971" y="0"/>
                    </a:lnTo>
                    <a:lnTo>
                      <a:pt x="152971" y="324612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0" name="Forme libre : forme 2642">
                <a:extLst>
                  <a:ext uri="{FF2B5EF4-FFF2-40B4-BE49-F238E27FC236}">
                    <a16:creationId xmlns:a16="http://schemas.microsoft.com/office/drawing/2014/main" id="{C34C7D7F-17F2-486C-B231-5559CDD297F0}"/>
                  </a:ext>
                </a:extLst>
              </p:cNvPr>
              <p:cNvSpPr/>
              <p:nvPr/>
            </p:nvSpPr>
            <p:spPr>
              <a:xfrm>
                <a:off x="10181742" y="6407501"/>
                <a:ext cx="121062" cy="187642"/>
              </a:xfrm>
              <a:custGeom>
                <a:avLst/>
                <a:gdLst>
                  <a:gd name="connsiteX0" fmla="*/ 0 w 121062"/>
                  <a:gd name="connsiteY0" fmla="*/ 187642 h 187642"/>
                  <a:gd name="connsiteX1" fmla="*/ 0 w 121062"/>
                  <a:gd name="connsiteY1" fmla="*/ 0 h 187642"/>
                  <a:gd name="connsiteX2" fmla="*/ 121063 w 121062"/>
                  <a:gd name="connsiteY2" fmla="*/ 0 h 187642"/>
                  <a:gd name="connsiteX3" fmla="*/ 121063 w 121062"/>
                  <a:gd name="connsiteY3" fmla="*/ 187642 h 187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062" h="187642">
                    <a:moveTo>
                      <a:pt x="0" y="187642"/>
                    </a:moveTo>
                    <a:lnTo>
                      <a:pt x="0" y="0"/>
                    </a:lnTo>
                    <a:lnTo>
                      <a:pt x="121063" y="0"/>
                    </a:lnTo>
                    <a:lnTo>
                      <a:pt x="121063" y="187642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1" name="Forme libre : forme 2643">
                <a:extLst>
                  <a:ext uri="{FF2B5EF4-FFF2-40B4-BE49-F238E27FC236}">
                    <a16:creationId xmlns:a16="http://schemas.microsoft.com/office/drawing/2014/main" id="{74DCFFF0-2765-415C-A25A-7DB463223F09}"/>
                  </a:ext>
                </a:extLst>
              </p:cNvPr>
              <p:cNvSpPr/>
              <p:nvPr/>
            </p:nvSpPr>
            <p:spPr>
              <a:xfrm>
                <a:off x="10235558" y="6149564"/>
                <a:ext cx="133635" cy="445389"/>
              </a:xfrm>
              <a:custGeom>
                <a:avLst/>
                <a:gdLst>
                  <a:gd name="connsiteX0" fmla="*/ 0 w 133635"/>
                  <a:gd name="connsiteY0" fmla="*/ 257175 h 445389"/>
                  <a:gd name="connsiteX1" fmla="*/ 0 w 133635"/>
                  <a:gd name="connsiteY1" fmla="*/ 0 h 445389"/>
                  <a:gd name="connsiteX2" fmla="*/ 133636 w 133635"/>
                  <a:gd name="connsiteY2" fmla="*/ 68866 h 445389"/>
                  <a:gd name="connsiteX3" fmla="*/ 133636 w 133635"/>
                  <a:gd name="connsiteY3" fmla="*/ 445389 h 445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635" h="445389">
                    <a:moveTo>
                      <a:pt x="0" y="257175"/>
                    </a:moveTo>
                    <a:lnTo>
                      <a:pt x="0" y="0"/>
                    </a:lnTo>
                    <a:lnTo>
                      <a:pt x="133636" y="68866"/>
                    </a:lnTo>
                    <a:lnTo>
                      <a:pt x="133636" y="445389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2" name="Forme libre : forme 2644">
                <a:extLst>
                  <a:ext uri="{FF2B5EF4-FFF2-40B4-BE49-F238E27FC236}">
                    <a16:creationId xmlns:a16="http://schemas.microsoft.com/office/drawing/2014/main" id="{7E1600A4-707D-4DDE-AD15-735A505EB242}"/>
                  </a:ext>
                </a:extLst>
              </p:cNvPr>
              <p:cNvSpPr/>
              <p:nvPr/>
            </p:nvSpPr>
            <p:spPr>
              <a:xfrm>
                <a:off x="10103541" y="6194903"/>
                <a:ext cx="127825" cy="73152"/>
              </a:xfrm>
              <a:custGeom>
                <a:avLst/>
                <a:gdLst>
                  <a:gd name="connsiteX0" fmla="*/ 0 w 127825"/>
                  <a:gd name="connsiteY0" fmla="*/ 73152 h 73152"/>
                  <a:gd name="connsiteX1" fmla="*/ 0 w 127825"/>
                  <a:gd name="connsiteY1" fmla="*/ 0 h 73152"/>
                  <a:gd name="connsiteX2" fmla="*/ 127825 w 127825"/>
                  <a:gd name="connsiteY2" fmla="*/ 0 h 73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7825" h="73152">
                    <a:moveTo>
                      <a:pt x="0" y="73152"/>
                    </a:moveTo>
                    <a:lnTo>
                      <a:pt x="0" y="0"/>
                    </a:lnTo>
                    <a:lnTo>
                      <a:pt x="127825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3" name="Forme libre : forme 2645">
                <a:extLst>
                  <a:ext uri="{FF2B5EF4-FFF2-40B4-BE49-F238E27FC236}">
                    <a16:creationId xmlns:a16="http://schemas.microsoft.com/office/drawing/2014/main" id="{036CF2CE-9231-4510-AFFD-5EEF809232E3}"/>
                  </a:ext>
                </a:extLst>
              </p:cNvPr>
              <p:cNvSpPr/>
              <p:nvPr/>
            </p:nvSpPr>
            <p:spPr>
              <a:xfrm>
                <a:off x="10131354" y="6164614"/>
                <a:ext cx="78105" cy="28575"/>
              </a:xfrm>
              <a:custGeom>
                <a:avLst/>
                <a:gdLst>
                  <a:gd name="connsiteX0" fmla="*/ 0 w 78105"/>
                  <a:gd name="connsiteY0" fmla="*/ 28575 h 28575"/>
                  <a:gd name="connsiteX1" fmla="*/ 0 w 78105"/>
                  <a:gd name="connsiteY1" fmla="*/ 0 h 28575"/>
                  <a:gd name="connsiteX2" fmla="*/ 78105 w 78105"/>
                  <a:gd name="connsiteY2" fmla="*/ 0 h 28575"/>
                  <a:gd name="connsiteX3" fmla="*/ 78105 w 78105"/>
                  <a:gd name="connsiteY3" fmla="*/ 2857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105" h="28575">
                    <a:moveTo>
                      <a:pt x="0" y="28575"/>
                    </a:moveTo>
                    <a:lnTo>
                      <a:pt x="0" y="0"/>
                    </a:lnTo>
                    <a:lnTo>
                      <a:pt x="78105" y="0"/>
                    </a:lnTo>
                    <a:lnTo>
                      <a:pt x="78105" y="28575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4" name="Forme libre : forme 2646">
                <a:extLst>
                  <a:ext uri="{FF2B5EF4-FFF2-40B4-BE49-F238E27FC236}">
                    <a16:creationId xmlns:a16="http://schemas.microsoft.com/office/drawing/2014/main" id="{690E294E-52AE-4BBD-A7F6-149E01614EE3}"/>
                  </a:ext>
                </a:extLst>
              </p:cNvPr>
              <p:cNvSpPr/>
              <p:nvPr/>
            </p:nvSpPr>
            <p:spPr>
              <a:xfrm>
                <a:off x="10169169" y="6104130"/>
                <a:ext cx="9525" cy="58007"/>
              </a:xfrm>
              <a:custGeom>
                <a:avLst/>
                <a:gdLst>
                  <a:gd name="connsiteX0" fmla="*/ 0 w 9525"/>
                  <a:gd name="connsiteY0" fmla="*/ 58007 h 58007"/>
                  <a:gd name="connsiteX1" fmla="*/ 0 w 9525"/>
                  <a:gd name="connsiteY1" fmla="*/ 0 h 58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8007">
                    <a:moveTo>
                      <a:pt x="0" y="58007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5" name="Forme libre : forme 2647">
                <a:extLst>
                  <a:ext uri="{FF2B5EF4-FFF2-40B4-BE49-F238E27FC236}">
                    <a16:creationId xmlns:a16="http://schemas.microsoft.com/office/drawing/2014/main" id="{239FA72A-A8DE-496F-A859-2D661B15F9B4}"/>
                  </a:ext>
                </a:extLst>
              </p:cNvPr>
              <p:cNvSpPr/>
              <p:nvPr/>
            </p:nvSpPr>
            <p:spPr>
              <a:xfrm>
                <a:off x="10079252" y="6504180"/>
                <a:ext cx="39433" cy="90963"/>
              </a:xfrm>
              <a:custGeom>
                <a:avLst/>
                <a:gdLst>
                  <a:gd name="connsiteX0" fmla="*/ 0 w 39433"/>
                  <a:gd name="connsiteY0" fmla="*/ 90964 h 90963"/>
                  <a:gd name="connsiteX1" fmla="*/ 0 w 39433"/>
                  <a:gd name="connsiteY1" fmla="*/ 0 h 90963"/>
                  <a:gd name="connsiteX2" fmla="*/ 39434 w 39433"/>
                  <a:gd name="connsiteY2" fmla="*/ 0 h 90963"/>
                  <a:gd name="connsiteX3" fmla="*/ 39434 w 39433"/>
                  <a:gd name="connsiteY3" fmla="*/ 90964 h 90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33" h="90963">
                    <a:moveTo>
                      <a:pt x="0" y="90964"/>
                    </a:moveTo>
                    <a:lnTo>
                      <a:pt x="0" y="0"/>
                    </a:lnTo>
                    <a:lnTo>
                      <a:pt x="39434" y="0"/>
                    </a:lnTo>
                    <a:lnTo>
                      <a:pt x="39434" y="90964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6" name="Forme libre : forme 2648">
                <a:extLst>
                  <a:ext uri="{FF2B5EF4-FFF2-40B4-BE49-F238E27FC236}">
                    <a16:creationId xmlns:a16="http://schemas.microsoft.com/office/drawing/2014/main" id="{7E3D61B9-E006-4638-9621-99D2EEEB7A0C}"/>
                  </a:ext>
                </a:extLst>
              </p:cNvPr>
              <p:cNvSpPr/>
              <p:nvPr/>
            </p:nvSpPr>
            <p:spPr>
              <a:xfrm>
                <a:off x="10340619" y="6233575"/>
                <a:ext cx="9525" cy="274796"/>
              </a:xfrm>
              <a:custGeom>
                <a:avLst/>
                <a:gdLst>
                  <a:gd name="connsiteX0" fmla="*/ 0 w 9525"/>
                  <a:gd name="connsiteY0" fmla="*/ 0 h 274796"/>
                  <a:gd name="connsiteX1" fmla="*/ 0 w 9525"/>
                  <a:gd name="connsiteY1" fmla="*/ 274796 h 274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74796">
                    <a:moveTo>
                      <a:pt x="0" y="0"/>
                    </a:moveTo>
                    <a:lnTo>
                      <a:pt x="0" y="274796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7" name="Forme libre : forme 2649">
                <a:extLst>
                  <a:ext uri="{FF2B5EF4-FFF2-40B4-BE49-F238E27FC236}">
                    <a16:creationId xmlns:a16="http://schemas.microsoft.com/office/drawing/2014/main" id="{F84C86B0-8A42-462D-B519-C216B4DCA6F2}"/>
                  </a:ext>
                </a:extLst>
              </p:cNvPr>
              <p:cNvSpPr/>
              <p:nvPr/>
            </p:nvSpPr>
            <p:spPr>
              <a:xfrm>
                <a:off x="10305281" y="6230241"/>
                <a:ext cx="9525" cy="149542"/>
              </a:xfrm>
              <a:custGeom>
                <a:avLst/>
                <a:gdLst>
                  <a:gd name="connsiteX0" fmla="*/ 0 w 9525"/>
                  <a:gd name="connsiteY0" fmla="*/ 0 h 149542"/>
                  <a:gd name="connsiteX1" fmla="*/ 0 w 9525"/>
                  <a:gd name="connsiteY1" fmla="*/ 149543 h 149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49542">
                    <a:moveTo>
                      <a:pt x="0" y="0"/>
                    </a:moveTo>
                    <a:lnTo>
                      <a:pt x="0" y="149543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8" name="Forme libre : forme 2650">
                <a:extLst>
                  <a:ext uri="{FF2B5EF4-FFF2-40B4-BE49-F238E27FC236}">
                    <a16:creationId xmlns:a16="http://schemas.microsoft.com/office/drawing/2014/main" id="{53E6E57E-8625-41D3-AEDD-60B2D4AF2170}"/>
                  </a:ext>
                </a:extLst>
              </p:cNvPr>
              <p:cNvSpPr/>
              <p:nvPr/>
            </p:nvSpPr>
            <p:spPr>
              <a:xfrm>
                <a:off x="10269181" y="6227669"/>
                <a:ext cx="9525" cy="147923"/>
              </a:xfrm>
              <a:custGeom>
                <a:avLst/>
                <a:gdLst>
                  <a:gd name="connsiteX0" fmla="*/ 0 w 9525"/>
                  <a:gd name="connsiteY0" fmla="*/ 0 h 147923"/>
                  <a:gd name="connsiteX1" fmla="*/ 0 w 9525"/>
                  <a:gd name="connsiteY1" fmla="*/ 147923 h 147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47923">
                    <a:moveTo>
                      <a:pt x="0" y="0"/>
                    </a:moveTo>
                    <a:lnTo>
                      <a:pt x="0" y="147923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grpSp>
            <p:nvGrpSpPr>
              <p:cNvPr id="369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10051916" y="6305870"/>
                <a:ext cx="9525" cy="161067"/>
                <a:chOff x="10051916" y="6305870"/>
                <a:chExt cx="9525" cy="161067"/>
              </a:xfrm>
              <a:grpFill/>
            </p:grpSpPr>
            <p:sp>
              <p:nvSpPr>
                <p:cNvPr id="388" name="Forme libre : forme 2652">
                  <a:extLst>
                    <a:ext uri="{FF2B5EF4-FFF2-40B4-BE49-F238E27FC236}">
                      <a16:creationId xmlns:a16="http://schemas.microsoft.com/office/drawing/2014/main" id="{01FEDF87-81A2-4E7A-ABA1-04EC7D4EA41C}"/>
                    </a:ext>
                  </a:extLst>
                </p:cNvPr>
                <p:cNvSpPr/>
                <p:nvPr/>
              </p:nvSpPr>
              <p:spPr>
                <a:xfrm>
                  <a:off x="10051916" y="6444839"/>
                  <a:ext cx="9525" cy="22098"/>
                </a:xfrm>
                <a:custGeom>
                  <a:avLst/>
                  <a:gdLst>
                    <a:gd name="connsiteX0" fmla="*/ 0 w 9525"/>
                    <a:gd name="connsiteY0" fmla="*/ 0 h 22098"/>
                    <a:gd name="connsiteX1" fmla="*/ 0 w 9525"/>
                    <a:gd name="connsiteY1" fmla="*/ 22098 h 22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098">
                      <a:moveTo>
                        <a:pt x="0" y="0"/>
                      </a:moveTo>
                      <a:lnTo>
                        <a:pt x="0" y="2209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89" name="Forme libre : forme 2653">
                  <a:extLst>
                    <a:ext uri="{FF2B5EF4-FFF2-40B4-BE49-F238E27FC236}">
                      <a16:creationId xmlns:a16="http://schemas.microsoft.com/office/drawing/2014/main" id="{098F2FDF-590A-4C6E-901A-C9472C6DDF72}"/>
                    </a:ext>
                  </a:extLst>
                </p:cNvPr>
                <p:cNvSpPr/>
                <p:nvPr/>
              </p:nvSpPr>
              <p:spPr>
                <a:xfrm>
                  <a:off x="10051916" y="6399119"/>
                  <a:ext cx="9525" cy="22193"/>
                </a:xfrm>
                <a:custGeom>
                  <a:avLst/>
                  <a:gdLst>
                    <a:gd name="connsiteX0" fmla="*/ 0 w 9525"/>
                    <a:gd name="connsiteY0" fmla="*/ 0 h 22193"/>
                    <a:gd name="connsiteX1" fmla="*/ 0 w 9525"/>
                    <a:gd name="connsiteY1" fmla="*/ 22193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193">
                      <a:moveTo>
                        <a:pt x="0" y="0"/>
                      </a:moveTo>
                      <a:lnTo>
                        <a:pt x="0" y="2219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90" name="Forme libre : forme 2654">
                  <a:extLst>
                    <a:ext uri="{FF2B5EF4-FFF2-40B4-BE49-F238E27FC236}">
                      <a16:creationId xmlns:a16="http://schemas.microsoft.com/office/drawing/2014/main" id="{5437D8C2-31FA-491B-89D5-94087EDC50BE}"/>
                    </a:ext>
                  </a:extLst>
                </p:cNvPr>
                <p:cNvSpPr/>
                <p:nvPr/>
              </p:nvSpPr>
              <p:spPr>
                <a:xfrm>
                  <a:off x="10051916" y="6351494"/>
                  <a:ext cx="9525" cy="22193"/>
                </a:xfrm>
                <a:custGeom>
                  <a:avLst/>
                  <a:gdLst>
                    <a:gd name="connsiteX0" fmla="*/ 0 w 9525"/>
                    <a:gd name="connsiteY0" fmla="*/ 0 h 22193"/>
                    <a:gd name="connsiteX1" fmla="*/ 0 w 9525"/>
                    <a:gd name="connsiteY1" fmla="*/ 22193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193">
                      <a:moveTo>
                        <a:pt x="0" y="0"/>
                      </a:moveTo>
                      <a:lnTo>
                        <a:pt x="0" y="2219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91" name="Forme libre : forme 2655">
                  <a:extLst>
                    <a:ext uri="{FF2B5EF4-FFF2-40B4-BE49-F238E27FC236}">
                      <a16:creationId xmlns:a16="http://schemas.microsoft.com/office/drawing/2014/main" id="{295C7347-95FB-46E8-88E2-386ECDD82E62}"/>
                    </a:ext>
                  </a:extLst>
                </p:cNvPr>
                <p:cNvSpPr/>
                <p:nvPr/>
              </p:nvSpPr>
              <p:spPr>
                <a:xfrm>
                  <a:off x="10051916" y="6305870"/>
                  <a:ext cx="9525" cy="22098"/>
                </a:xfrm>
                <a:custGeom>
                  <a:avLst/>
                  <a:gdLst>
                    <a:gd name="connsiteX0" fmla="*/ 0 w 9525"/>
                    <a:gd name="connsiteY0" fmla="*/ 0 h 22098"/>
                    <a:gd name="connsiteX1" fmla="*/ 0 w 9525"/>
                    <a:gd name="connsiteY1" fmla="*/ 22098 h 22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098">
                      <a:moveTo>
                        <a:pt x="0" y="0"/>
                      </a:moveTo>
                      <a:lnTo>
                        <a:pt x="0" y="2209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70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10085825" y="6305870"/>
                <a:ext cx="9525" cy="161067"/>
                <a:chOff x="10085825" y="6305870"/>
                <a:chExt cx="9525" cy="161067"/>
              </a:xfrm>
              <a:grpFill/>
            </p:grpSpPr>
            <p:sp>
              <p:nvSpPr>
                <p:cNvPr id="384" name="Forme libre : forme 2657">
                  <a:extLst>
                    <a:ext uri="{FF2B5EF4-FFF2-40B4-BE49-F238E27FC236}">
                      <a16:creationId xmlns:a16="http://schemas.microsoft.com/office/drawing/2014/main" id="{7950E1D2-4297-4428-9C77-D3A58AF87EDA}"/>
                    </a:ext>
                  </a:extLst>
                </p:cNvPr>
                <p:cNvSpPr/>
                <p:nvPr/>
              </p:nvSpPr>
              <p:spPr>
                <a:xfrm>
                  <a:off x="10085825" y="6444839"/>
                  <a:ext cx="9525" cy="22098"/>
                </a:xfrm>
                <a:custGeom>
                  <a:avLst/>
                  <a:gdLst>
                    <a:gd name="connsiteX0" fmla="*/ 0 w 9525"/>
                    <a:gd name="connsiteY0" fmla="*/ 0 h 22098"/>
                    <a:gd name="connsiteX1" fmla="*/ 0 w 9525"/>
                    <a:gd name="connsiteY1" fmla="*/ 22098 h 22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098">
                      <a:moveTo>
                        <a:pt x="0" y="0"/>
                      </a:moveTo>
                      <a:lnTo>
                        <a:pt x="0" y="2209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85" name="Forme libre : forme 2658">
                  <a:extLst>
                    <a:ext uri="{FF2B5EF4-FFF2-40B4-BE49-F238E27FC236}">
                      <a16:creationId xmlns:a16="http://schemas.microsoft.com/office/drawing/2014/main" id="{44099266-A126-4AC5-81BA-027DD5EB1DF8}"/>
                    </a:ext>
                  </a:extLst>
                </p:cNvPr>
                <p:cNvSpPr/>
                <p:nvPr/>
              </p:nvSpPr>
              <p:spPr>
                <a:xfrm>
                  <a:off x="10085825" y="6399119"/>
                  <a:ext cx="9525" cy="22193"/>
                </a:xfrm>
                <a:custGeom>
                  <a:avLst/>
                  <a:gdLst>
                    <a:gd name="connsiteX0" fmla="*/ 0 w 9525"/>
                    <a:gd name="connsiteY0" fmla="*/ 0 h 22193"/>
                    <a:gd name="connsiteX1" fmla="*/ 0 w 9525"/>
                    <a:gd name="connsiteY1" fmla="*/ 22193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193">
                      <a:moveTo>
                        <a:pt x="0" y="0"/>
                      </a:moveTo>
                      <a:lnTo>
                        <a:pt x="0" y="2219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86" name="Forme libre : forme 2659">
                  <a:extLst>
                    <a:ext uri="{FF2B5EF4-FFF2-40B4-BE49-F238E27FC236}">
                      <a16:creationId xmlns:a16="http://schemas.microsoft.com/office/drawing/2014/main" id="{BD2A4A15-56BD-46BB-A40E-408AD4D88948}"/>
                    </a:ext>
                  </a:extLst>
                </p:cNvPr>
                <p:cNvSpPr/>
                <p:nvPr/>
              </p:nvSpPr>
              <p:spPr>
                <a:xfrm>
                  <a:off x="10085825" y="6351494"/>
                  <a:ext cx="9525" cy="22193"/>
                </a:xfrm>
                <a:custGeom>
                  <a:avLst/>
                  <a:gdLst>
                    <a:gd name="connsiteX0" fmla="*/ 0 w 9525"/>
                    <a:gd name="connsiteY0" fmla="*/ 0 h 22193"/>
                    <a:gd name="connsiteX1" fmla="*/ 0 w 9525"/>
                    <a:gd name="connsiteY1" fmla="*/ 22193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193">
                      <a:moveTo>
                        <a:pt x="0" y="0"/>
                      </a:moveTo>
                      <a:lnTo>
                        <a:pt x="0" y="2219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87" name="Forme libre : forme 2660">
                  <a:extLst>
                    <a:ext uri="{FF2B5EF4-FFF2-40B4-BE49-F238E27FC236}">
                      <a16:creationId xmlns:a16="http://schemas.microsoft.com/office/drawing/2014/main" id="{2D7E8B0A-3567-421C-89D6-099E2A4A1486}"/>
                    </a:ext>
                  </a:extLst>
                </p:cNvPr>
                <p:cNvSpPr/>
                <p:nvPr/>
              </p:nvSpPr>
              <p:spPr>
                <a:xfrm>
                  <a:off x="10085825" y="6305870"/>
                  <a:ext cx="9525" cy="22098"/>
                </a:xfrm>
                <a:custGeom>
                  <a:avLst/>
                  <a:gdLst>
                    <a:gd name="connsiteX0" fmla="*/ 0 w 9525"/>
                    <a:gd name="connsiteY0" fmla="*/ 0 h 22098"/>
                    <a:gd name="connsiteX1" fmla="*/ 0 w 9525"/>
                    <a:gd name="connsiteY1" fmla="*/ 22098 h 22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098">
                      <a:moveTo>
                        <a:pt x="0" y="0"/>
                      </a:moveTo>
                      <a:lnTo>
                        <a:pt x="0" y="2209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71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10120782" y="6305870"/>
                <a:ext cx="9525" cy="161067"/>
                <a:chOff x="10120782" y="6305870"/>
                <a:chExt cx="9525" cy="161067"/>
              </a:xfrm>
              <a:grpFill/>
            </p:grpSpPr>
            <p:sp>
              <p:nvSpPr>
                <p:cNvPr id="380" name="Forme libre : forme 2662">
                  <a:extLst>
                    <a:ext uri="{FF2B5EF4-FFF2-40B4-BE49-F238E27FC236}">
                      <a16:creationId xmlns:a16="http://schemas.microsoft.com/office/drawing/2014/main" id="{99432102-FE86-46AA-BB7D-64C1D78A3D35}"/>
                    </a:ext>
                  </a:extLst>
                </p:cNvPr>
                <p:cNvSpPr/>
                <p:nvPr/>
              </p:nvSpPr>
              <p:spPr>
                <a:xfrm>
                  <a:off x="10120782" y="6444839"/>
                  <a:ext cx="9525" cy="22098"/>
                </a:xfrm>
                <a:custGeom>
                  <a:avLst/>
                  <a:gdLst>
                    <a:gd name="connsiteX0" fmla="*/ 0 w 9525"/>
                    <a:gd name="connsiteY0" fmla="*/ 0 h 22098"/>
                    <a:gd name="connsiteX1" fmla="*/ 0 w 9525"/>
                    <a:gd name="connsiteY1" fmla="*/ 22098 h 22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098">
                      <a:moveTo>
                        <a:pt x="0" y="0"/>
                      </a:moveTo>
                      <a:lnTo>
                        <a:pt x="0" y="2209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81" name="Forme libre : forme 2663">
                  <a:extLst>
                    <a:ext uri="{FF2B5EF4-FFF2-40B4-BE49-F238E27FC236}">
                      <a16:creationId xmlns:a16="http://schemas.microsoft.com/office/drawing/2014/main" id="{8EEE7AD3-6A95-4CEA-8210-143ED16110DD}"/>
                    </a:ext>
                  </a:extLst>
                </p:cNvPr>
                <p:cNvSpPr/>
                <p:nvPr/>
              </p:nvSpPr>
              <p:spPr>
                <a:xfrm>
                  <a:off x="10120782" y="6399119"/>
                  <a:ext cx="9525" cy="22193"/>
                </a:xfrm>
                <a:custGeom>
                  <a:avLst/>
                  <a:gdLst>
                    <a:gd name="connsiteX0" fmla="*/ 0 w 9525"/>
                    <a:gd name="connsiteY0" fmla="*/ 0 h 22193"/>
                    <a:gd name="connsiteX1" fmla="*/ 0 w 9525"/>
                    <a:gd name="connsiteY1" fmla="*/ 22193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193">
                      <a:moveTo>
                        <a:pt x="0" y="0"/>
                      </a:moveTo>
                      <a:lnTo>
                        <a:pt x="0" y="2219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82" name="Forme libre : forme 2664">
                  <a:extLst>
                    <a:ext uri="{FF2B5EF4-FFF2-40B4-BE49-F238E27FC236}">
                      <a16:creationId xmlns:a16="http://schemas.microsoft.com/office/drawing/2014/main" id="{15C6E9F5-FAFA-4924-A40B-4E0955E02C50}"/>
                    </a:ext>
                  </a:extLst>
                </p:cNvPr>
                <p:cNvSpPr/>
                <p:nvPr/>
              </p:nvSpPr>
              <p:spPr>
                <a:xfrm>
                  <a:off x="10120782" y="6351494"/>
                  <a:ext cx="9525" cy="22193"/>
                </a:xfrm>
                <a:custGeom>
                  <a:avLst/>
                  <a:gdLst>
                    <a:gd name="connsiteX0" fmla="*/ 0 w 9525"/>
                    <a:gd name="connsiteY0" fmla="*/ 0 h 22193"/>
                    <a:gd name="connsiteX1" fmla="*/ 0 w 9525"/>
                    <a:gd name="connsiteY1" fmla="*/ 22193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193">
                      <a:moveTo>
                        <a:pt x="0" y="0"/>
                      </a:moveTo>
                      <a:lnTo>
                        <a:pt x="0" y="2219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83" name="Forme libre : forme 2665">
                  <a:extLst>
                    <a:ext uri="{FF2B5EF4-FFF2-40B4-BE49-F238E27FC236}">
                      <a16:creationId xmlns:a16="http://schemas.microsoft.com/office/drawing/2014/main" id="{189B7F98-974C-4350-BB9F-CA10C9E518D0}"/>
                    </a:ext>
                  </a:extLst>
                </p:cNvPr>
                <p:cNvSpPr/>
                <p:nvPr/>
              </p:nvSpPr>
              <p:spPr>
                <a:xfrm>
                  <a:off x="10120782" y="6305870"/>
                  <a:ext cx="9525" cy="22098"/>
                </a:xfrm>
                <a:custGeom>
                  <a:avLst/>
                  <a:gdLst>
                    <a:gd name="connsiteX0" fmla="*/ 0 w 9525"/>
                    <a:gd name="connsiteY0" fmla="*/ 0 h 22098"/>
                    <a:gd name="connsiteX1" fmla="*/ 0 w 9525"/>
                    <a:gd name="connsiteY1" fmla="*/ 22098 h 22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098">
                      <a:moveTo>
                        <a:pt x="0" y="0"/>
                      </a:moveTo>
                      <a:lnTo>
                        <a:pt x="0" y="2209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72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10154976" y="6351494"/>
                <a:ext cx="9525" cy="115442"/>
                <a:chOff x="10154976" y="6351494"/>
                <a:chExt cx="9525" cy="115442"/>
              </a:xfrm>
              <a:grpFill/>
            </p:grpSpPr>
            <p:sp>
              <p:nvSpPr>
                <p:cNvPr id="377" name="Forme libre : forme 2667">
                  <a:extLst>
                    <a:ext uri="{FF2B5EF4-FFF2-40B4-BE49-F238E27FC236}">
                      <a16:creationId xmlns:a16="http://schemas.microsoft.com/office/drawing/2014/main" id="{E1FC310B-42D0-4F05-858C-30F0E69E74B6}"/>
                    </a:ext>
                  </a:extLst>
                </p:cNvPr>
                <p:cNvSpPr/>
                <p:nvPr/>
              </p:nvSpPr>
              <p:spPr>
                <a:xfrm>
                  <a:off x="10154976" y="6444839"/>
                  <a:ext cx="9525" cy="22098"/>
                </a:xfrm>
                <a:custGeom>
                  <a:avLst/>
                  <a:gdLst>
                    <a:gd name="connsiteX0" fmla="*/ 0 w 9525"/>
                    <a:gd name="connsiteY0" fmla="*/ 0 h 22098"/>
                    <a:gd name="connsiteX1" fmla="*/ 0 w 9525"/>
                    <a:gd name="connsiteY1" fmla="*/ 22098 h 22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098">
                      <a:moveTo>
                        <a:pt x="0" y="0"/>
                      </a:moveTo>
                      <a:lnTo>
                        <a:pt x="0" y="2209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78" name="Forme libre : forme 2668">
                  <a:extLst>
                    <a:ext uri="{FF2B5EF4-FFF2-40B4-BE49-F238E27FC236}">
                      <a16:creationId xmlns:a16="http://schemas.microsoft.com/office/drawing/2014/main" id="{99A76E6B-9719-43CC-9187-9785C30D2D27}"/>
                    </a:ext>
                  </a:extLst>
                </p:cNvPr>
                <p:cNvSpPr/>
                <p:nvPr/>
              </p:nvSpPr>
              <p:spPr>
                <a:xfrm>
                  <a:off x="10154976" y="6399119"/>
                  <a:ext cx="9525" cy="22193"/>
                </a:xfrm>
                <a:custGeom>
                  <a:avLst/>
                  <a:gdLst>
                    <a:gd name="connsiteX0" fmla="*/ 0 w 9525"/>
                    <a:gd name="connsiteY0" fmla="*/ 0 h 22193"/>
                    <a:gd name="connsiteX1" fmla="*/ 0 w 9525"/>
                    <a:gd name="connsiteY1" fmla="*/ 22193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193">
                      <a:moveTo>
                        <a:pt x="0" y="0"/>
                      </a:moveTo>
                      <a:lnTo>
                        <a:pt x="0" y="2219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79" name="Forme libre : forme 2669">
                  <a:extLst>
                    <a:ext uri="{FF2B5EF4-FFF2-40B4-BE49-F238E27FC236}">
                      <a16:creationId xmlns:a16="http://schemas.microsoft.com/office/drawing/2014/main" id="{8D003AFF-A861-4CEC-8100-6AEF7E372D6F}"/>
                    </a:ext>
                  </a:extLst>
                </p:cNvPr>
                <p:cNvSpPr/>
                <p:nvPr/>
              </p:nvSpPr>
              <p:spPr>
                <a:xfrm>
                  <a:off x="10154976" y="6351494"/>
                  <a:ext cx="9525" cy="22193"/>
                </a:xfrm>
                <a:custGeom>
                  <a:avLst/>
                  <a:gdLst>
                    <a:gd name="connsiteX0" fmla="*/ 0 w 9525"/>
                    <a:gd name="connsiteY0" fmla="*/ 0 h 22193"/>
                    <a:gd name="connsiteX1" fmla="*/ 0 w 9525"/>
                    <a:gd name="connsiteY1" fmla="*/ 22193 h 22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193">
                      <a:moveTo>
                        <a:pt x="0" y="0"/>
                      </a:moveTo>
                      <a:lnTo>
                        <a:pt x="0" y="2219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73" name="Forme libre : forme 2670">
                <a:extLst>
                  <a:ext uri="{FF2B5EF4-FFF2-40B4-BE49-F238E27FC236}">
                    <a16:creationId xmlns:a16="http://schemas.microsoft.com/office/drawing/2014/main" id="{9457B4B7-7172-455C-AC09-40BAEBFD40CF}"/>
                  </a:ext>
                </a:extLst>
              </p:cNvPr>
              <p:cNvSpPr/>
              <p:nvPr/>
            </p:nvSpPr>
            <p:spPr>
              <a:xfrm>
                <a:off x="10135069" y="6228527"/>
                <a:ext cx="66389" cy="9525"/>
              </a:xfrm>
              <a:custGeom>
                <a:avLst/>
                <a:gdLst>
                  <a:gd name="connsiteX0" fmla="*/ 0 w 66389"/>
                  <a:gd name="connsiteY0" fmla="*/ 0 h 9525"/>
                  <a:gd name="connsiteX1" fmla="*/ 66389 w 6638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389" h="9525">
                    <a:moveTo>
                      <a:pt x="0" y="0"/>
                    </a:moveTo>
                    <a:lnTo>
                      <a:pt x="66389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74" name="Forme libre : forme 2671">
                <a:extLst>
                  <a:ext uri="{FF2B5EF4-FFF2-40B4-BE49-F238E27FC236}">
                    <a16:creationId xmlns:a16="http://schemas.microsoft.com/office/drawing/2014/main" id="{AB5C6DFB-D694-4368-B681-BC230BEF531B}"/>
                  </a:ext>
                </a:extLst>
              </p:cNvPr>
              <p:cNvSpPr/>
              <p:nvPr/>
            </p:nvSpPr>
            <p:spPr>
              <a:xfrm>
                <a:off x="10211174" y="6438934"/>
                <a:ext cx="9525" cy="122300"/>
              </a:xfrm>
              <a:custGeom>
                <a:avLst/>
                <a:gdLst>
                  <a:gd name="connsiteX0" fmla="*/ 0 w 9525"/>
                  <a:gd name="connsiteY0" fmla="*/ 0 h 122300"/>
                  <a:gd name="connsiteX1" fmla="*/ 0 w 9525"/>
                  <a:gd name="connsiteY1" fmla="*/ 122301 h 12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22300">
                    <a:moveTo>
                      <a:pt x="0" y="0"/>
                    </a:moveTo>
                    <a:lnTo>
                      <a:pt x="0" y="12230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75" name="Forme libre : forme 2672">
                <a:extLst>
                  <a:ext uri="{FF2B5EF4-FFF2-40B4-BE49-F238E27FC236}">
                    <a16:creationId xmlns:a16="http://schemas.microsoft.com/office/drawing/2014/main" id="{BFFC8136-91C1-4DF0-9F95-5C971BAFE5AA}"/>
                  </a:ext>
                </a:extLst>
              </p:cNvPr>
              <p:cNvSpPr/>
              <p:nvPr/>
            </p:nvSpPr>
            <p:spPr>
              <a:xfrm>
                <a:off x="10242225" y="6438934"/>
                <a:ext cx="9525" cy="122300"/>
              </a:xfrm>
              <a:custGeom>
                <a:avLst/>
                <a:gdLst>
                  <a:gd name="connsiteX0" fmla="*/ 0 w 9525"/>
                  <a:gd name="connsiteY0" fmla="*/ 0 h 122300"/>
                  <a:gd name="connsiteX1" fmla="*/ 0 w 9525"/>
                  <a:gd name="connsiteY1" fmla="*/ 122301 h 12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22300">
                    <a:moveTo>
                      <a:pt x="0" y="0"/>
                    </a:moveTo>
                    <a:lnTo>
                      <a:pt x="0" y="12230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76" name="Forme libre : forme 2673">
                <a:extLst>
                  <a:ext uri="{FF2B5EF4-FFF2-40B4-BE49-F238E27FC236}">
                    <a16:creationId xmlns:a16="http://schemas.microsoft.com/office/drawing/2014/main" id="{E593E2B3-4697-4498-984E-7A5C8461A0FE}"/>
                  </a:ext>
                </a:extLst>
              </p:cNvPr>
              <p:cNvSpPr/>
              <p:nvPr/>
            </p:nvSpPr>
            <p:spPr>
              <a:xfrm>
                <a:off x="10271277" y="6438934"/>
                <a:ext cx="9525" cy="122300"/>
              </a:xfrm>
              <a:custGeom>
                <a:avLst/>
                <a:gdLst>
                  <a:gd name="connsiteX0" fmla="*/ 0 w 9525"/>
                  <a:gd name="connsiteY0" fmla="*/ 0 h 122300"/>
                  <a:gd name="connsiteX1" fmla="*/ 0 w 9525"/>
                  <a:gd name="connsiteY1" fmla="*/ 122301 h 12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22300">
                    <a:moveTo>
                      <a:pt x="0" y="0"/>
                    </a:moveTo>
                    <a:lnTo>
                      <a:pt x="0" y="12230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208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5487060" y="5955350"/>
              <a:ext cx="861631" cy="639032"/>
              <a:chOff x="5487060" y="5955350"/>
              <a:chExt cx="861631" cy="639032"/>
            </a:xfrm>
            <a:grpFill/>
          </p:grpSpPr>
          <p:grpSp>
            <p:nvGrpSpPr>
              <p:cNvPr id="344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5487060" y="5955350"/>
                <a:ext cx="861631" cy="639032"/>
                <a:chOff x="5487060" y="5955350"/>
                <a:chExt cx="861631" cy="639032"/>
              </a:xfrm>
              <a:grpFill/>
            </p:grpSpPr>
            <p:sp>
              <p:nvSpPr>
                <p:cNvPr id="346" name="Forme libre : forme 2676">
                  <a:extLst>
                    <a:ext uri="{FF2B5EF4-FFF2-40B4-BE49-F238E27FC236}">
                      <a16:creationId xmlns:a16="http://schemas.microsoft.com/office/drawing/2014/main" id="{49F9D57B-2C64-4703-82DA-3422DFD549C2}"/>
                    </a:ext>
                  </a:extLst>
                </p:cNvPr>
                <p:cNvSpPr/>
                <p:nvPr/>
              </p:nvSpPr>
              <p:spPr>
                <a:xfrm>
                  <a:off x="6212960" y="6393500"/>
                  <a:ext cx="53339" cy="45719"/>
                </a:xfrm>
                <a:custGeom>
                  <a:avLst/>
                  <a:gdLst>
                    <a:gd name="connsiteX0" fmla="*/ 0 w 53339"/>
                    <a:gd name="connsiteY0" fmla="*/ 45720 h 45719"/>
                    <a:gd name="connsiteX1" fmla="*/ 0 w 53339"/>
                    <a:gd name="connsiteY1" fmla="*/ 0 h 45719"/>
                    <a:gd name="connsiteX2" fmla="*/ 53340 w 53339"/>
                    <a:gd name="connsiteY2" fmla="*/ 0 h 45719"/>
                    <a:gd name="connsiteX3" fmla="*/ 53340 w 53339"/>
                    <a:gd name="connsiteY3" fmla="*/ 45720 h 45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3339" h="45719">
                      <a:moveTo>
                        <a:pt x="0" y="45720"/>
                      </a:moveTo>
                      <a:lnTo>
                        <a:pt x="0" y="0"/>
                      </a:lnTo>
                      <a:lnTo>
                        <a:pt x="53340" y="0"/>
                      </a:lnTo>
                      <a:lnTo>
                        <a:pt x="53340" y="4572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47" name="Forme libre : forme 2677">
                  <a:extLst>
                    <a:ext uri="{FF2B5EF4-FFF2-40B4-BE49-F238E27FC236}">
                      <a16:creationId xmlns:a16="http://schemas.microsoft.com/office/drawing/2014/main" id="{F1929310-E534-4550-B2D5-C0CB922CF340}"/>
                    </a:ext>
                  </a:extLst>
                </p:cNvPr>
                <p:cNvSpPr/>
                <p:nvPr/>
              </p:nvSpPr>
              <p:spPr>
                <a:xfrm>
                  <a:off x="6073038" y="6478177"/>
                  <a:ext cx="53435" cy="45815"/>
                </a:xfrm>
                <a:custGeom>
                  <a:avLst/>
                  <a:gdLst>
                    <a:gd name="connsiteX0" fmla="*/ 0 w 53435"/>
                    <a:gd name="connsiteY0" fmla="*/ 0 h 45815"/>
                    <a:gd name="connsiteX1" fmla="*/ 53435 w 53435"/>
                    <a:gd name="connsiteY1" fmla="*/ 0 h 45815"/>
                    <a:gd name="connsiteX2" fmla="*/ 53435 w 53435"/>
                    <a:gd name="connsiteY2" fmla="*/ 45815 h 45815"/>
                    <a:gd name="connsiteX3" fmla="*/ 0 w 53435"/>
                    <a:gd name="connsiteY3" fmla="*/ 45815 h 45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3435" h="45815">
                      <a:moveTo>
                        <a:pt x="0" y="0"/>
                      </a:moveTo>
                      <a:lnTo>
                        <a:pt x="53435" y="0"/>
                      </a:lnTo>
                      <a:lnTo>
                        <a:pt x="53435" y="45815"/>
                      </a:lnTo>
                      <a:lnTo>
                        <a:pt x="0" y="45815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48" name="Forme libre : forme 2678">
                  <a:extLst>
                    <a:ext uri="{FF2B5EF4-FFF2-40B4-BE49-F238E27FC236}">
                      <a16:creationId xmlns:a16="http://schemas.microsoft.com/office/drawing/2014/main" id="{EABBBD04-5C22-429A-ABB3-E8310AA4182B}"/>
                    </a:ext>
                  </a:extLst>
                </p:cNvPr>
                <p:cNvSpPr/>
                <p:nvPr/>
              </p:nvSpPr>
              <p:spPr>
                <a:xfrm>
                  <a:off x="5949213" y="6329396"/>
                  <a:ext cx="399478" cy="115442"/>
                </a:xfrm>
                <a:custGeom>
                  <a:avLst/>
                  <a:gdLst>
                    <a:gd name="connsiteX0" fmla="*/ 0 w 399478"/>
                    <a:gd name="connsiteY0" fmla="*/ 109823 h 115442"/>
                    <a:gd name="connsiteX1" fmla="*/ 176498 w 399478"/>
                    <a:gd name="connsiteY1" fmla="*/ 109823 h 115442"/>
                    <a:gd name="connsiteX2" fmla="*/ 289084 w 399478"/>
                    <a:gd name="connsiteY2" fmla="*/ 0 h 115442"/>
                    <a:gd name="connsiteX3" fmla="*/ 399479 w 399478"/>
                    <a:gd name="connsiteY3" fmla="*/ 115443 h 115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9478" h="115442">
                      <a:moveTo>
                        <a:pt x="0" y="109823"/>
                      </a:moveTo>
                      <a:lnTo>
                        <a:pt x="176498" y="109823"/>
                      </a:lnTo>
                      <a:lnTo>
                        <a:pt x="289084" y="0"/>
                      </a:lnTo>
                      <a:lnTo>
                        <a:pt x="399479" y="11544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49" name="Forme libre : forme 2679">
                  <a:extLst>
                    <a:ext uri="{FF2B5EF4-FFF2-40B4-BE49-F238E27FC236}">
                      <a16:creationId xmlns:a16="http://schemas.microsoft.com/office/drawing/2014/main" id="{23F0149E-5154-4284-A458-DEA0954AA87E}"/>
                    </a:ext>
                  </a:extLst>
                </p:cNvPr>
                <p:cNvSpPr/>
                <p:nvPr/>
              </p:nvSpPr>
              <p:spPr>
                <a:xfrm>
                  <a:off x="6327355" y="6453221"/>
                  <a:ext cx="9525" cy="139541"/>
                </a:xfrm>
                <a:custGeom>
                  <a:avLst/>
                  <a:gdLst>
                    <a:gd name="connsiteX0" fmla="*/ 0 w 9525"/>
                    <a:gd name="connsiteY0" fmla="*/ 0 h 139541"/>
                    <a:gd name="connsiteX1" fmla="*/ 0 w 9525"/>
                    <a:gd name="connsiteY1" fmla="*/ 139541 h 139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39541">
                      <a:moveTo>
                        <a:pt x="0" y="0"/>
                      </a:moveTo>
                      <a:lnTo>
                        <a:pt x="0" y="139541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50" name="Forme libre : forme 2680">
                  <a:extLst>
                    <a:ext uri="{FF2B5EF4-FFF2-40B4-BE49-F238E27FC236}">
                      <a16:creationId xmlns:a16="http://schemas.microsoft.com/office/drawing/2014/main" id="{1AC1F506-8520-4C1B-B609-FD7FF5FB8746}"/>
                    </a:ext>
                  </a:extLst>
                </p:cNvPr>
                <p:cNvSpPr/>
                <p:nvPr/>
              </p:nvSpPr>
              <p:spPr>
                <a:xfrm>
                  <a:off x="6150381" y="6444173"/>
                  <a:ext cx="9525" cy="126777"/>
                </a:xfrm>
                <a:custGeom>
                  <a:avLst/>
                  <a:gdLst>
                    <a:gd name="connsiteX0" fmla="*/ 0 w 9525"/>
                    <a:gd name="connsiteY0" fmla="*/ 0 h 126777"/>
                    <a:gd name="connsiteX1" fmla="*/ 0 w 9525"/>
                    <a:gd name="connsiteY1" fmla="*/ 126778 h 126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6777">
                      <a:moveTo>
                        <a:pt x="0" y="0"/>
                      </a:moveTo>
                      <a:lnTo>
                        <a:pt x="0" y="12677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51" name="Forme libre : forme 2681">
                  <a:extLst>
                    <a:ext uri="{FF2B5EF4-FFF2-40B4-BE49-F238E27FC236}">
                      <a16:creationId xmlns:a16="http://schemas.microsoft.com/office/drawing/2014/main" id="{64EB86EC-8290-4844-B2B2-B5F34157F0ED}"/>
                    </a:ext>
                  </a:extLst>
                </p:cNvPr>
                <p:cNvSpPr/>
                <p:nvPr/>
              </p:nvSpPr>
              <p:spPr>
                <a:xfrm>
                  <a:off x="5973882" y="6443220"/>
                  <a:ext cx="9525" cy="149828"/>
                </a:xfrm>
                <a:custGeom>
                  <a:avLst/>
                  <a:gdLst>
                    <a:gd name="connsiteX0" fmla="*/ 0 w 9525"/>
                    <a:gd name="connsiteY0" fmla="*/ 0 h 149828"/>
                    <a:gd name="connsiteX1" fmla="*/ 0 w 9525"/>
                    <a:gd name="connsiteY1" fmla="*/ 149828 h 149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49828">
                      <a:moveTo>
                        <a:pt x="0" y="0"/>
                      </a:moveTo>
                      <a:lnTo>
                        <a:pt x="0" y="14982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52" name="Forme libre : forme 2682">
                  <a:extLst>
                    <a:ext uri="{FF2B5EF4-FFF2-40B4-BE49-F238E27FC236}">
                      <a16:creationId xmlns:a16="http://schemas.microsoft.com/office/drawing/2014/main" id="{5F82E163-CB40-4791-AC02-BA7C2F29DFCA}"/>
                    </a:ext>
                  </a:extLst>
                </p:cNvPr>
                <p:cNvSpPr/>
                <p:nvPr/>
              </p:nvSpPr>
              <p:spPr>
                <a:xfrm>
                  <a:off x="5968834" y="6329396"/>
                  <a:ext cx="119062" cy="87439"/>
                </a:xfrm>
                <a:custGeom>
                  <a:avLst/>
                  <a:gdLst>
                    <a:gd name="connsiteX0" fmla="*/ 119063 w 119062"/>
                    <a:gd name="connsiteY0" fmla="*/ 0 h 87439"/>
                    <a:gd name="connsiteX1" fmla="*/ 95250 w 119062"/>
                    <a:gd name="connsiteY1" fmla="*/ 0 h 87439"/>
                    <a:gd name="connsiteX2" fmla="*/ 0 w 119062"/>
                    <a:gd name="connsiteY2" fmla="*/ 87440 h 874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9062" h="87439">
                      <a:moveTo>
                        <a:pt x="119063" y="0"/>
                      </a:moveTo>
                      <a:lnTo>
                        <a:pt x="95250" y="0"/>
                      </a:lnTo>
                      <a:lnTo>
                        <a:pt x="0" y="8744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53" name="Forme libre : forme 2683">
                  <a:extLst>
                    <a:ext uri="{FF2B5EF4-FFF2-40B4-BE49-F238E27FC236}">
                      <a16:creationId xmlns:a16="http://schemas.microsoft.com/office/drawing/2014/main" id="{1211569B-DCBC-4079-8759-7B53AE36F553}"/>
                    </a:ext>
                  </a:extLst>
                </p:cNvPr>
                <p:cNvSpPr/>
                <p:nvPr/>
              </p:nvSpPr>
              <p:spPr>
                <a:xfrm>
                  <a:off x="6089230" y="6286343"/>
                  <a:ext cx="24383" cy="91820"/>
                </a:xfrm>
                <a:custGeom>
                  <a:avLst/>
                  <a:gdLst>
                    <a:gd name="connsiteX0" fmla="*/ 24384 w 24383"/>
                    <a:gd name="connsiteY0" fmla="*/ 91821 h 91820"/>
                    <a:gd name="connsiteX1" fmla="*/ 0 w 24383"/>
                    <a:gd name="connsiteY1" fmla="*/ 91821 h 91820"/>
                    <a:gd name="connsiteX2" fmla="*/ 0 w 24383"/>
                    <a:gd name="connsiteY2" fmla="*/ 0 h 91820"/>
                    <a:gd name="connsiteX3" fmla="*/ 24384 w 24383"/>
                    <a:gd name="connsiteY3" fmla="*/ 0 h 91820"/>
                    <a:gd name="connsiteX4" fmla="*/ 24384 w 24383"/>
                    <a:gd name="connsiteY4" fmla="*/ 55435 h 91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383" h="91820">
                      <a:moveTo>
                        <a:pt x="24384" y="91821"/>
                      </a:moveTo>
                      <a:lnTo>
                        <a:pt x="0" y="91821"/>
                      </a:lnTo>
                      <a:lnTo>
                        <a:pt x="0" y="0"/>
                      </a:lnTo>
                      <a:lnTo>
                        <a:pt x="24384" y="0"/>
                      </a:lnTo>
                      <a:lnTo>
                        <a:pt x="24384" y="55435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54" name="Forme libre : forme 2684">
                  <a:extLst>
                    <a:ext uri="{FF2B5EF4-FFF2-40B4-BE49-F238E27FC236}">
                      <a16:creationId xmlns:a16="http://schemas.microsoft.com/office/drawing/2014/main" id="{8F710777-2517-4484-A33B-0F796C2DEF64}"/>
                    </a:ext>
                  </a:extLst>
                </p:cNvPr>
                <p:cNvSpPr/>
                <p:nvPr/>
              </p:nvSpPr>
              <p:spPr>
                <a:xfrm>
                  <a:off x="5487060" y="59553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55" name="Forme libre : forme 2685">
                  <a:extLst>
                    <a:ext uri="{FF2B5EF4-FFF2-40B4-BE49-F238E27FC236}">
                      <a16:creationId xmlns:a16="http://schemas.microsoft.com/office/drawing/2014/main" id="{7FD57EDC-AE8F-4F15-9532-B2C7908B4274}"/>
                    </a:ext>
                  </a:extLst>
                </p:cNvPr>
                <p:cNvSpPr/>
                <p:nvPr/>
              </p:nvSpPr>
              <p:spPr>
                <a:xfrm>
                  <a:off x="6113900" y="6329396"/>
                  <a:ext cx="88296" cy="48482"/>
                </a:xfrm>
                <a:custGeom>
                  <a:avLst/>
                  <a:gdLst>
                    <a:gd name="connsiteX0" fmla="*/ 0 w 88296"/>
                    <a:gd name="connsiteY0" fmla="*/ 48482 h 48482"/>
                    <a:gd name="connsiteX1" fmla="*/ 47339 w 88296"/>
                    <a:gd name="connsiteY1" fmla="*/ 0 h 48482"/>
                    <a:gd name="connsiteX2" fmla="*/ 88297 w 88296"/>
                    <a:gd name="connsiteY2" fmla="*/ 0 h 48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8296" h="48482">
                      <a:moveTo>
                        <a:pt x="0" y="48482"/>
                      </a:moveTo>
                      <a:lnTo>
                        <a:pt x="47339" y="0"/>
                      </a:lnTo>
                      <a:lnTo>
                        <a:pt x="88297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56" name="Forme libre : forme 2686">
                  <a:extLst>
                    <a:ext uri="{FF2B5EF4-FFF2-40B4-BE49-F238E27FC236}">
                      <a16:creationId xmlns:a16="http://schemas.microsoft.com/office/drawing/2014/main" id="{56366191-978A-435D-9736-9F1B541A7D4B}"/>
                    </a:ext>
                  </a:extLst>
                </p:cNvPr>
                <p:cNvSpPr/>
                <p:nvPr/>
              </p:nvSpPr>
              <p:spPr>
                <a:xfrm>
                  <a:off x="6138284" y="6286343"/>
                  <a:ext cx="22955" cy="43053"/>
                </a:xfrm>
                <a:custGeom>
                  <a:avLst/>
                  <a:gdLst>
                    <a:gd name="connsiteX0" fmla="*/ 22955 w 22955"/>
                    <a:gd name="connsiteY0" fmla="*/ 43053 h 43053"/>
                    <a:gd name="connsiteX1" fmla="*/ 22955 w 22955"/>
                    <a:gd name="connsiteY1" fmla="*/ 0 h 43053"/>
                    <a:gd name="connsiteX2" fmla="*/ 0 w 22955"/>
                    <a:gd name="connsiteY2" fmla="*/ 0 h 4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2955" h="43053">
                      <a:moveTo>
                        <a:pt x="22955" y="43053"/>
                      </a:moveTo>
                      <a:lnTo>
                        <a:pt x="22955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57" name="Forme libre : forme 2687">
                  <a:extLst>
                    <a:ext uri="{FF2B5EF4-FFF2-40B4-BE49-F238E27FC236}">
                      <a16:creationId xmlns:a16="http://schemas.microsoft.com/office/drawing/2014/main" id="{C89D776E-2C56-4E10-AA1E-F8B93F7D7043}"/>
                    </a:ext>
                  </a:extLst>
                </p:cNvPr>
                <p:cNvSpPr/>
                <p:nvPr/>
              </p:nvSpPr>
              <p:spPr>
                <a:xfrm>
                  <a:off x="6215055" y="6479225"/>
                  <a:ext cx="47625" cy="115157"/>
                </a:xfrm>
                <a:custGeom>
                  <a:avLst/>
                  <a:gdLst>
                    <a:gd name="connsiteX0" fmla="*/ 0 w 47625"/>
                    <a:gd name="connsiteY0" fmla="*/ 0 h 115157"/>
                    <a:gd name="connsiteX1" fmla="*/ 47625 w 47625"/>
                    <a:gd name="connsiteY1" fmla="*/ 0 h 115157"/>
                    <a:gd name="connsiteX2" fmla="*/ 47625 w 47625"/>
                    <a:gd name="connsiteY2" fmla="*/ 115157 h 115157"/>
                    <a:gd name="connsiteX3" fmla="*/ 0 w 47625"/>
                    <a:gd name="connsiteY3" fmla="*/ 115157 h 115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25" h="115157">
                      <a:moveTo>
                        <a:pt x="0" y="0"/>
                      </a:moveTo>
                      <a:lnTo>
                        <a:pt x="47625" y="0"/>
                      </a:lnTo>
                      <a:lnTo>
                        <a:pt x="47625" y="115157"/>
                      </a:lnTo>
                      <a:lnTo>
                        <a:pt x="0" y="115157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58" name="Forme libre : forme 2688">
                  <a:extLst>
                    <a:ext uri="{FF2B5EF4-FFF2-40B4-BE49-F238E27FC236}">
                      <a16:creationId xmlns:a16="http://schemas.microsoft.com/office/drawing/2014/main" id="{C26DA507-06D0-4D95-9D41-6756E116034B}"/>
                    </a:ext>
                  </a:extLst>
                </p:cNvPr>
                <p:cNvSpPr/>
                <p:nvPr/>
              </p:nvSpPr>
              <p:spPr>
                <a:xfrm>
                  <a:off x="5998076" y="6478177"/>
                  <a:ext cx="52101" cy="71723"/>
                </a:xfrm>
                <a:custGeom>
                  <a:avLst/>
                  <a:gdLst>
                    <a:gd name="connsiteX0" fmla="*/ 0 w 52101"/>
                    <a:gd name="connsiteY0" fmla="*/ 0 h 71723"/>
                    <a:gd name="connsiteX1" fmla="*/ 52102 w 52101"/>
                    <a:gd name="connsiteY1" fmla="*/ 0 h 71723"/>
                    <a:gd name="connsiteX2" fmla="*/ 52102 w 52101"/>
                    <a:gd name="connsiteY2" fmla="*/ 71723 h 71723"/>
                    <a:gd name="connsiteX3" fmla="*/ 0 w 52101"/>
                    <a:gd name="connsiteY3" fmla="*/ 71723 h 717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101" h="71723">
                      <a:moveTo>
                        <a:pt x="0" y="0"/>
                      </a:moveTo>
                      <a:lnTo>
                        <a:pt x="52102" y="0"/>
                      </a:lnTo>
                      <a:lnTo>
                        <a:pt x="52102" y="71723"/>
                      </a:lnTo>
                      <a:lnTo>
                        <a:pt x="0" y="71723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45" name="Forme libre : forme 2689">
                <a:extLst>
                  <a:ext uri="{FF2B5EF4-FFF2-40B4-BE49-F238E27FC236}">
                    <a16:creationId xmlns:a16="http://schemas.microsoft.com/office/drawing/2014/main" id="{A6C31DC3-37DB-43E0-ADD8-FF74C000CFD3}"/>
                  </a:ext>
                </a:extLst>
              </p:cNvPr>
              <p:cNvSpPr/>
              <p:nvPr/>
            </p:nvSpPr>
            <p:spPr>
              <a:xfrm>
                <a:off x="5987027" y="6401310"/>
                <a:ext cx="72675" cy="9525"/>
              </a:xfrm>
              <a:custGeom>
                <a:avLst/>
                <a:gdLst>
                  <a:gd name="connsiteX0" fmla="*/ 0 w 72675"/>
                  <a:gd name="connsiteY0" fmla="*/ 0 h 9525"/>
                  <a:gd name="connsiteX1" fmla="*/ 72676 w 7267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75" h="9525">
                    <a:moveTo>
                      <a:pt x="0" y="0"/>
                    </a:moveTo>
                    <a:lnTo>
                      <a:pt x="72676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209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5487060" y="5955350"/>
              <a:ext cx="2630995" cy="638937"/>
              <a:chOff x="5487060" y="5955350"/>
              <a:chExt cx="2630995" cy="638937"/>
            </a:xfrm>
            <a:grpFill/>
          </p:grpSpPr>
          <p:grpSp>
            <p:nvGrpSpPr>
              <p:cNvPr id="320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5487060" y="5955350"/>
                <a:ext cx="2630995" cy="638937"/>
                <a:chOff x="5487060" y="5955350"/>
                <a:chExt cx="2630995" cy="638937"/>
              </a:xfrm>
              <a:grpFill/>
            </p:grpSpPr>
            <p:sp>
              <p:nvSpPr>
                <p:cNvPr id="323" name="Forme libre : forme 2692">
                  <a:extLst>
                    <a:ext uri="{FF2B5EF4-FFF2-40B4-BE49-F238E27FC236}">
                      <a16:creationId xmlns:a16="http://schemas.microsoft.com/office/drawing/2014/main" id="{1C9EFAA7-8692-4E29-9C66-075C210CB603}"/>
                    </a:ext>
                  </a:extLst>
                </p:cNvPr>
                <p:cNvSpPr/>
                <p:nvPr/>
              </p:nvSpPr>
              <p:spPr>
                <a:xfrm>
                  <a:off x="7605896" y="6273389"/>
                  <a:ext cx="399478" cy="171450"/>
                </a:xfrm>
                <a:custGeom>
                  <a:avLst/>
                  <a:gdLst>
                    <a:gd name="connsiteX0" fmla="*/ 399479 w 399478"/>
                    <a:gd name="connsiteY0" fmla="*/ 165830 h 171450"/>
                    <a:gd name="connsiteX1" fmla="*/ 222980 w 399478"/>
                    <a:gd name="connsiteY1" fmla="*/ 165830 h 171450"/>
                    <a:gd name="connsiteX2" fmla="*/ 110395 w 399478"/>
                    <a:gd name="connsiteY2" fmla="*/ 0 h 171450"/>
                    <a:gd name="connsiteX3" fmla="*/ 0 w 399478"/>
                    <a:gd name="connsiteY3" fmla="*/ 171450 h 17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9478" h="171450">
                      <a:moveTo>
                        <a:pt x="399479" y="165830"/>
                      </a:moveTo>
                      <a:lnTo>
                        <a:pt x="222980" y="165830"/>
                      </a:lnTo>
                      <a:lnTo>
                        <a:pt x="110395" y="0"/>
                      </a:lnTo>
                      <a:lnTo>
                        <a:pt x="0" y="17145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24" name="Forme libre : forme 2693">
                  <a:extLst>
                    <a:ext uri="{FF2B5EF4-FFF2-40B4-BE49-F238E27FC236}">
                      <a16:creationId xmlns:a16="http://schemas.microsoft.com/office/drawing/2014/main" id="{CB6447D0-B5B0-4219-B460-B56A2CDD2998}"/>
                    </a:ext>
                  </a:extLst>
                </p:cNvPr>
                <p:cNvSpPr/>
                <p:nvPr/>
              </p:nvSpPr>
              <p:spPr>
                <a:xfrm>
                  <a:off x="7627232" y="6466937"/>
                  <a:ext cx="9525" cy="125825"/>
                </a:xfrm>
                <a:custGeom>
                  <a:avLst/>
                  <a:gdLst>
                    <a:gd name="connsiteX0" fmla="*/ 0 w 9525"/>
                    <a:gd name="connsiteY0" fmla="*/ 0 h 125825"/>
                    <a:gd name="connsiteX1" fmla="*/ 0 w 9525"/>
                    <a:gd name="connsiteY1" fmla="*/ 125825 h 125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825">
                      <a:moveTo>
                        <a:pt x="0" y="0"/>
                      </a:moveTo>
                      <a:lnTo>
                        <a:pt x="0" y="125825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25" name="Forme libre : forme 2694">
                  <a:extLst>
                    <a:ext uri="{FF2B5EF4-FFF2-40B4-BE49-F238E27FC236}">
                      <a16:creationId xmlns:a16="http://schemas.microsoft.com/office/drawing/2014/main" id="{CF9A0982-3036-475F-BE7A-6B908BDAB9F4}"/>
                    </a:ext>
                  </a:extLst>
                </p:cNvPr>
                <p:cNvSpPr/>
                <p:nvPr/>
              </p:nvSpPr>
              <p:spPr>
                <a:xfrm>
                  <a:off x="7804302" y="6438934"/>
                  <a:ext cx="9525" cy="152971"/>
                </a:xfrm>
                <a:custGeom>
                  <a:avLst/>
                  <a:gdLst>
                    <a:gd name="connsiteX0" fmla="*/ 0 w 9525"/>
                    <a:gd name="connsiteY0" fmla="*/ 0 h 152971"/>
                    <a:gd name="connsiteX1" fmla="*/ 0 w 9525"/>
                    <a:gd name="connsiteY1" fmla="*/ 152972 h 152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52971">
                      <a:moveTo>
                        <a:pt x="0" y="0"/>
                      </a:moveTo>
                      <a:lnTo>
                        <a:pt x="0" y="152972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26" name="Forme libre : forme 2695">
                  <a:extLst>
                    <a:ext uri="{FF2B5EF4-FFF2-40B4-BE49-F238E27FC236}">
                      <a16:creationId xmlns:a16="http://schemas.microsoft.com/office/drawing/2014/main" id="{B795F375-16F3-4946-939E-9B45402EE6C9}"/>
                    </a:ext>
                  </a:extLst>
                </p:cNvPr>
                <p:cNvSpPr/>
                <p:nvPr/>
              </p:nvSpPr>
              <p:spPr>
                <a:xfrm>
                  <a:off x="7980800" y="6443125"/>
                  <a:ext cx="9525" cy="126111"/>
                </a:xfrm>
                <a:custGeom>
                  <a:avLst/>
                  <a:gdLst>
                    <a:gd name="connsiteX0" fmla="*/ 0 w 9525"/>
                    <a:gd name="connsiteY0" fmla="*/ 0 h 126111"/>
                    <a:gd name="connsiteX1" fmla="*/ 0 w 9525"/>
                    <a:gd name="connsiteY1" fmla="*/ 126111 h 126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6111">
                      <a:moveTo>
                        <a:pt x="0" y="0"/>
                      </a:moveTo>
                      <a:lnTo>
                        <a:pt x="0" y="126111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27" name="Forme libre : forme 2696">
                  <a:extLst>
                    <a:ext uri="{FF2B5EF4-FFF2-40B4-BE49-F238E27FC236}">
                      <a16:creationId xmlns:a16="http://schemas.microsoft.com/office/drawing/2014/main" id="{47036233-0684-4C33-AA7E-701C71293DCB}"/>
                    </a:ext>
                  </a:extLst>
                </p:cNvPr>
                <p:cNvSpPr/>
                <p:nvPr/>
              </p:nvSpPr>
              <p:spPr>
                <a:xfrm>
                  <a:off x="7866785" y="6273389"/>
                  <a:ext cx="117348" cy="134397"/>
                </a:xfrm>
                <a:custGeom>
                  <a:avLst/>
                  <a:gdLst>
                    <a:gd name="connsiteX0" fmla="*/ 0 w 117348"/>
                    <a:gd name="connsiteY0" fmla="*/ 0 h 134397"/>
                    <a:gd name="connsiteX1" fmla="*/ 23813 w 117348"/>
                    <a:gd name="connsiteY1" fmla="*/ 0 h 134397"/>
                    <a:gd name="connsiteX2" fmla="*/ 117348 w 117348"/>
                    <a:gd name="connsiteY2" fmla="*/ 134398 h 134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7348" h="134397">
                      <a:moveTo>
                        <a:pt x="0" y="0"/>
                      </a:moveTo>
                      <a:lnTo>
                        <a:pt x="23813" y="0"/>
                      </a:lnTo>
                      <a:lnTo>
                        <a:pt x="117348" y="13439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28" name="Forme libre : forme 2697">
                  <a:extLst>
                    <a:ext uri="{FF2B5EF4-FFF2-40B4-BE49-F238E27FC236}">
                      <a16:creationId xmlns:a16="http://schemas.microsoft.com/office/drawing/2014/main" id="{924B3B1E-C1BE-4BB8-A307-30E1E5A72C44}"/>
                    </a:ext>
                  </a:extLst>
                </p:cNvPr>
                <p:cNvSpPr/>
                <p:nvPr/>
              </p:nvSpPr>
              <p:spPr>
                <a:xfrm>
                  <a:off x="7840973" y="6230241"/>
                  <a:ext cx="24383" cy="91820"/>
                </a:xfrm>
                <a:custGeom>
                  <a:avLst/>
                  <a:gdLst>
                    <a:gd name="connsiteX0" fmla="*/ 24384 w 24383"/>
                    <a:gd name="connsiteY0" fmla="*/ 91821 h 91820"/>
                    <a:gd name="connsiteX1" fmla="*/ 24384 w 24383"/>
                    <a:gd name="connsiteY1" fmla="*/ 0 h 91820"/>
                    <a:gd name="connsiteX2" fmla="*/ 0 w 24383"/>
                    <a:gd name="connsiteY2" fmla="*/ 0 h 91820"/>
                    <a:gd name="connsiteX3" fmla="*/ 0 w 24383"/>
                    <a:gd name="connsiteY3" fmla="*/ 91821 h 91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383" h="91820">
                      <a:moveTo>
                        <a:pt x="24384" y="91821"/>
                      </a:moveTo>
                      <a:lnTo>
                        <a:pt x="24384" y="0"/>
                      </a:lnTo>
                      <a:lnTo>
                        <a:pt x="0" y="0"/>
                      </a:lnTo>
                      <a:lnTo>
                        <a:pt x="0" y="91821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29" name="Forme libre : forme 2698">
                  <a:extLst>
                    <a:ext uri="{FF2B5EF4-FFF2-40B4-BE49-F238E27FC236}">
                      <a16:creationId xmlns:a16="http://schemas.microsoft.com/office/drawing/2014/main" id="{FB12D6DD-C109-4307-AAAD-0DB0EFB50327}"/>
                    </a:ext>
                  </a:extLst>
                </p:cNvPr>
                <p:cNvSpPr/>
                <p:nvPr/>
              </p:nvSpPr>
              <p:spPr>
                <a:xfrm>
                  <a:off x="7716290" y="6273389"/>
                  <a:ext cx="124396" cy="48387"/>
                </a:xfrm>
                <a:custGeom>
                  <a:avLst/>
                  <a:gdLst>
                    <a:gd name="connsiteX0" fmla="*/ 124397 w 124396"/>
                    <a:gd name="connsiteY0" fmla="*/ 48387 h 48387"/>
                    <a:gd name="connsiteX1" fmla="*/ 77057 w 124396"/>
                    <a:gd name="connsiteY1" fmla="*/ 0 h 48387"/>
                    <a:gd name="connsiteX2" fmla="*/ 0 w 124396"/>
                    <a:gd name="connsiteY2" fmla="*/ 0 h 48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4396" h="48387">
                      <a:moveTo>
                        <a:pt x="124397" y="48387"/>
                      </a:moveTo>
                      <a:lnTo>
                        <a:pt x="77057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30" name="Forme libre : forme 2699">
                  <a:extLst>
                    <a:ext uri="{FF2B5EF4-FFF2-40B4-BE49-F238E27FC236}">
                      <a16:creationId xmlns:a16="http://schemas.microsoft.com/office/drawing/2014/main" id="{852B9D17-79A4-4266-98AE-C3023BC0B9BD}"/>
                    </a:ext>
                  </a:extLst>
                </p:cNvPr>
                <p:cNvSpPr/>
                <p:nvPr/>
              </p:nvSpPr>
              <p:spPr>
                <a:xfrm>
                  <a:off x="7793348" y="6230241"/>
                  <a:ext cx="22955" cy="43148"/>
                </a:xfrm>
                <a:custGeom>
                  <a:avLst/>
                  <a:gdLst>
                    <a:gd name="connsiteX0" fmla="*/ 0 w 22955"/>
                    <a:gd name="connsiteY0" fmla="*/ 43148 h 43148"/>
                    <a:gd name="connsiteX1" fmla="*/ 0 w 22955"/>
                    <a:gd name="connsiteY1" fmla="*/ 0 h 43148"/>
                    <a:gd name="connsiteX2" fmla="*/ 22955 w 22955"/>
                    <a:gd name="connsiteY2" fmla="*/ 0 h 43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2955" h="43148">
                      <a:moveTo>
                        <a:pt x="0" y="43148"/>
                      </a:moveTo>
                      <a:lnTo>
                        <a:pt x="0" y="0"/>
                      </a:lnTo>
                      <a:lnTo>
                        <a:pt x="22955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31" name="Forme libre : forme 2700">
                  <a:extLst>
                    <a:ext uri="{FF2B5EF4-FFF2-40B4-BE49-F238E27FC236}">
                      <a16:creationId xmlns:a16="http://schemas.microsoft.com/office/drawing/2014/main" id="{6C721236-FF5C-4356-9C13-DC2B2F87C73D}"/>
                    </a:ext>
                  </a:extLst>
                </p:cNvPr>
                <p:cNvSpPr/>
                <p:nvPr/>
              </p:nvSpPr>
              <p:spPr>
                <a:xfrm>
                  <a:off x="7691906" y="6479129"/>
                  <a:ext cx="47625" cy="115157"/>
                </a:xfrm>
                <a:custGeom>
                  <a:avLst/>
                  <a:gdLst>
                    <a:gd name="connsiteX0" fmla="*/ 47625 w 47625"/>
                    <a:gd name="connsiteY0" fmla="*/ 82963 h 115157"/>
                    <a:gd name="connsiteX1" fmla="*/ 47625 w 47625"/>
                    <a:gd name="connsiteY1" fmla="*/ 0 h 115157"/>
                    <a:gd name="connsiteX2" fmla="*/ 0 w 47625"/>
                    <a:gd name="connsiteY2" fmla="*/ 0 h 115157"/>
                    <a:gd name="connsiteX3" fmla="*/ 0 w 47625"/>
                    <a:gd name="connsiteY3" fmla="*/ 115157 h 115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25" h="115157">
                      <a:moveTo>
                        <a:pt x="47625" y="82963"/>
                      </a:moveTo>
                      <a:lnTo>
                        <a:pt x="47625" y="0"/>
                      </a:lnTo>
                      <a:lnTo>
                        <a:pt x="0" y="0"/>
                      </a:lnTo>
                      <a:lnTo>
                        <a:pt x="0" y="115157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grpSp>
              <p:nvGrpSpPr>
                <p:cNvPr id="332" name="Graphique 1873">
                  <a:extLst>
                    <a:ext uri="{FF2B5EF4-FFF2-40B4-BE49-F238E27FC236}">
                      <a16:creationId xmlns:a16="http://schemas.microsoft.com/office/drawing/2014/main" id="{5E531339-B72A-460B-9361-FF84D2A8F585}"/>
                    </a:ext>
                  </a:extLst>
                </p:cNvPr>
                <p:cNvGrpSpPr/>
                <p:nvPr/>
              </p:nvGrpSpPr>
              <p:grpSpPr>
                <a:xfrm>
                  <a:off x="8030044" y="6484178"/>
                  <a:ext cx="88010" cy="108775"/>
                  <a:chOff x="8030044" y="6484178"/>
                  <a:chExt cx="88010" cy="108775"/>
                </a:xfrm>
                <a:grpFill/>
              </p:grpSpPr>
              <p:sp>
                <p:nvSpPr>
                  <p:cNvPr id="341" name="Forme libre : forme 2702">
                    <a:extLst>
                      <a:ext uri="{FF2B5EF4-FFF2-40B4-BE49-F238E27FC236}">
                        <a16:creationId xmlns:a16="http://schemas.microsoft.com/office/drawing/2014/main" id="{D2E7358B-C034-4C59-96C0-FEE21A3231FA}"/>
                      </a:ext>
                    </a:extLst>
                  </p:cNvPr>
                  <p:cNvSpPr/>
                  <p:nvPr/>
                </p:nvSpPr>
                <p:spPr>
                  <a:xfrm>
                    <a:off x="8030044" y="6484178"/>
                    <a:ext cx="29146" cy="108775"/>
                  </a:xfrm>
                  <a:custGeom>
                    <a:avLst/>
                    <a:gdLst>
                      <a:gd name="connsiteX0" fmla="*/ 0 w 29146"/>
                      <a:gd name="connsiteY0" fmla="*/ 108776 h 108775"/>
                      <a:gd name="connsiteX1" fmla="*/ 0 w 29146"/>
                      <a:gd name="connsiteY1" fmla="*/ 24670 h 108775"/>
                      <a:gd name="connsiteX2" fmla="*/ 14764 w 29146"/>
                      <a:gd name="connsiteY2" fmla="*/ 0 h 108775"/>
                      <a:gd name="connsiteX3" fmla="*/ 29146 w 29146"/>
                      <a:gd name="connsiteY3" fmla="*/ 24384 h 108775"/>
                      <a:gd name="connsiteX4" fmla="*/ 29146 w 29146"/>
                      <a:gd name="connsiteY4" fmla="*/ 108395 h 108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46" h="108775">
                        <a:moveTo>
                          <a:pt x="0" y="108776"/>
                        </a:moveTo>
                        <a:lnTo>
                          <a:pt x="0" y="24670"/>
                        </a:lnTo>
                        <a:lnTo>
                          <a:pt x="14764" y="0"/>
                        </a:lnTo>
                        <a:lnTo>
                          <a:pt x="29146" y="24384"/>
                        </a:lnTo>
                        <a:lnTo>
                          <a:pt x="29146" y="108395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2" name="Forme libre : forme 2703">
                    <a:extLst>
                      <a:ext uri="{FF2B5EF4-FFF2-40B4-BE49-F238E27FC236}">
                        <a16:creationId xmlns:a16="http://schemas.microsoft.com/office/drawing/2014/main" id="{2542F93F-838C-44C5-9136-AF5B0C9F92E7}"/>
                      </a:ext>
                    </a:extLst>
                  </p:cNvPr>
                  <p:cNvSpPr/>
                  <p:nvPr/>
                </p:nvSpPr>
                <p:spPr>
                  <a:xfrm>
                    <a:off x="8059667" y="6484178"/>
                    <a:ext cx="29146" cy="108775"/>
                  </a:xfrm>
                  <a:custGeom>
                    <a:avLst/>
                    <a:gdLst>
                      <a:gd name="connsiteX0" fmla="*/ 0 w 29146"/>
                      <a:gd name="connsiteY0" fmla="*/ 108776 h 108775"/>
                      <a:gd name="connsiteX1" fmla="*/ 0 w 29146"/>
                      <a:gd name="connsiteY1" fmla="*/ 24670 h 108775"/>
                      <a:gd name="connsiteX2" fmla="*/ 14764 w 29146"/>
                      <a:gd name="connsiteY2" fmla="*/ 0 h 108775"/>
                      <a:gd name="connsiteX3" fmla="*/ 29146 w 29146"/>
                      <a:gd name="connsiteY3" fmla="*/ 24384 h 108775"/>
                      <a:gd name="connsiteX4" fmla="*/ 29146 w 29146"/>
                      <a:gd name="connsiteY4" fmla="*/ 108395 h 108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46" h="108775">
                        <a:moveTo>
                          <a:pt x="0" y="108776"/>
                        </a:moveTo>
                        <a:lnTo>
                          <a:pt x="0" y="24670"/>
                        </a:lnTo>
                        <a:lnTo>
                          <a:pt x="14764" y="0"/>
                        </a:lnTo>
                        <a:lnTo>
                          <a:pt x="29146" y="24384"/>
                        </a:lnTo>
                        <a:lnTo>
                          <a:pt x="29146" y="108395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3" name="Forme libre : forme 2704">
                    <a:extLst>
                      <a:ext uri="{FF2B5EF4-FFF2-40B4-BE49-F238E27FC236}">
                        <a16:creationId xmlns:a16="http://schemas.microsoft.com/office/drawing/2014/main" id="{8306A9A7-D831-4711-9F34-049A883163CD}"/>
                      </a:ext>
                    </a:extLst>
                  </p:cNvPr>
                  <p:cNvSpPr/>
                  <p:nvPr/>
                </p:nvSpPr>
                <p:spPr>
                  <a:xfrm>
                    <a:off x="8088909" y="6484178"/>
                    <a:ext cx="29146" cy="108775"/>
                  </a:xfrm>
                  <a:custGeom>
                    <a:avLst/>
                    <a:gdLst>
                      <a:gd name="connsiteX0" fmla="*/ 0 w 29146"/>
                      <a:gd name="connsiteY0" fmla="*/ 108776 h 108775"/>
                      <a:gd name="connsiteX1" fmla="*/ 0 w 29146"/>
                      <a:gd name="connsiteY1" fmla="*/ 24670 h 108775"/>
                      <a:gd name="connsiteX2" fmla="*/ 14764 w 29146"/>
                      <a:gd name="connsiteY2" fmla="*/ 0 h 108775"/>
                      <a:gd name="connsiteX3" fmla="*/ 29146 w 29146"/>
                      <a:gd name="connsiteY3" fmla="*/ 24384 h 108775"/>
                      <a:gd name="connsiteX4" fmla="*/ 29146 w 29146"/>
                      <a:gd name="connsiteY4" fmla="*/ 108395 h 108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46" h="108775">
                        <a:moveTo>
                          <a:pt x="0" y="108776"/>
                        </a:moveTo>
                        <a:lnTo>
                          <a:pt x="0" y="24670"/>
                        </a:lnTo>
                        <a:lnTo>
                          <a:pt x="14764" y="0"/>
                        </a:lnTo>
                        <a:lnTo>
                          <a:pt x="29146" y="24384"/>
                        </a:lnTo>
                        <a:lnTo>
                          <a:pt x="29146" y="108395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33" name="Graphique 1873">
                  <a:extLst>
                    <a:ext uri="{FF2B5EF4-FFF2-40B4-BE49-F238E27FC236}">
                      <a16:creationId xmlns:a16="http://schemas.microsoft.com/office/drawing/2014/main" id="{5E531339-B72A-460B-9361-FF84D2A8F585}"/>
                    </a:ext>
                  </a:extLst>
                </p:cNvPr>
                <p:cNvGrpSpPr/>
                <p:nvPr/>
              </p:nvGrpSpPr>
              <p:grpSpPr>
                <a:xfrm>
                  <a:off x="5487060" y="5955350"/>
                  <a:ext cx="2094737" cy="638651"/>
                  <a:chOff x="5487060" y="5955350"/>
                  <a:chExt cx="2094737" cy="638651"/>
                </a:xfrm>
                <a:grpFill/>
              </p:grpSpPr>
              <p:sp>
                <p:nvSpPr>
                  <p:cNvPr id="337" name="Forme libre : forme 2706">
                    <a:extLst>
                      <a:ext uri="{FF2B5EF4-FFF2-40B4-BE49-F238E27FC236}">
                        <a16:creationId xmlns:a16="http://schemas.microsoft.com/office/drawing/2014/main" id="{CA2479F7-DEB5-4EA5-90C9-86157B0BE9B5}"/>
                      </a:ext>
                    </a:extLst>
                  </p:cNvPr>
                  <p:cNvSpPr/>
                  <p:nvPr/>
                </p:nvSpPr>
                <p:spPr>
                  <a:xfrm>
                    <a:off x="5487060" y="5955350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8" name="Forme libre : forme 2707">
                    <a:extLst>
                      <a:ext uri="{FF2B5EF4-FFF2-40B4-BE49-F238E27FC236}">
                        <a16:creationId xmlns:a16="http://schemas.microsoft.com/office/drawing/2014/main" id="{06867AF2-65FE-4A02-8E71-DFEAD3A6BDB9}"/>
                      </a:ext>
                    </a:extLst>
                  </p:cNvPr>
                  <p:cNvSpPr/>
                  <p:nvPr/>
                </p:nvSpPr>
                <p:spPr>
                  <a:xfrm>
                    <a:off x="7469212" y="6410359"/>
                    <a:ext cx="112585" cy="112585"/>
                  </a:xfrm>
                  <a:custGeom>
                    <a:avLst/>
                    <a:gdLst>
                      <a:gd name="connsiteX0" fmla="*/ 16954 w 112585"/>
                      <a:gd name="connsiteY0" fmla="*/ 96583 h 112585"/>
                      <a:gd name="connsiteX1" fmla="*/ 0 w 112585"/>
                      <a:gd name="connsiteY1" fmla="*/ 56293 h 112585"/>
                      <a:gd name="connsiteX2" fmla="*/ 56293 w 112585"/>
                      <a:gd name="connsiteY2" fmla="*/ 0 h 112585"/>
                      <a:gd name="connsiteX3" fmla="*/ 112585 w 112585"/>
                      <a:gd name="connsiteY3" fmla="*/ 56293 h 112585"/>
                      <a:gd name="connsiteX4" fmla="*/ 56293 w 112585"/>
                      <a:gd name="connsiteY4" fmla="*/ 112586 h 1125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585" h="112585">
                        <a:moveTo>
                          <a:pt x="16954" y="96583"/>
                        </a:moveTo>
                        <a:cubicBezTo>
                          <a:pt x="6477" y="86392"/>
                          <a:pt x="0" y="72104"/>
                          <a:pt x="0" y="56293"/>
                        </a:cubicBezTo>
                        <a:cubicBezTo>
                          <a:pt x="0" y="25241"/>
                          <a:pt x="25241" y="0"/>
                          <a:pt x="56293" y="0"/>
                        </a:cubicBezTo>
                        <a:cubicBezTo>
                          <a:pt x="87344" y="0"/>
                          <a:pt x="112585" y="25241"/>
                          <a:pt x="112585" y="56293"/>
                        </a:cubicBezTo>
                        <a:cubicBezTo>
                          <a:pt x="112585" y="87344"/>
                          <a:pt x="87344" y="112586"/>
                          <a:pt x="56293" y="112586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9" name="Forme libre : forme 2708">
                    <a:extLst>
                      <a:ext uri="{FF2B5EF4-FFF2-40B4-BE49-F238E27FC236}">
                        <a16:creationId xmlns:a16="http://schemas.microsoft.com/office/drawing/2014/main" id="{DAA3370F-A402-46A9-B4F0-F6D180513D3A}"/>
                      </a:ext>
                    </a:extLst>
                  </p:cNvPr>
                  <p:cNvSpPr/>
                  <p:nvPr/>
                </p:nvSpPr>
                <p:spPr>
                  <a:xfrm>
                    <a:off x="7525124" y="6454936"/>
                    <a:ext cx="9525" cy="139064"/>
                  </a:xfrm>
                  <a:custGeom>
                    <a:avLst/>
                    <a:gdLst>
                      <a:gd name="connsiteX0" fmla="*/ 0 w 9525"/>
                      <a:gd name="connsiteY0" fmla="*/ 0 h 139064"/>
                      <a:gd name="connsiteX1" fmla="*/ 0 w 9525"/>
                      <a:gd name="connsiteY1" fmla="*/ 139065 h 139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139064">
                        <a:moveTo>
                          <a:pt x="0" y="0"/>
                        </a:moveTo>
                        <a:lnTo>
                          <a:pt x="0" y="139065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0" name="Forme libre : forme 2709">
                    <a:extLst>
                      <a:ext uri="{FF2B5EF4-FFF2-40B4-BE49-F238E27FC236}">
                        <a16:creationId xmlns:a16="http://schemas.microsoft.com/office/drawing/2014/main" id="{DA1D3CB2-00F0-4EBA-9866-A00183D9A422}"/>
                      </a:ext>
                    </a:extLst>
                  </p:cNvPr>
                  <p:cNvSpPr/>
                  <p:nvPr/>
                </p:nvSpPr>
                <p:spPr>
                  <a:xfrm>
                    <a:off x="7500740" y="6470462"/>
                    <a:ext cx="22669" cy="22669"/>
                  </a:xfrm>
                  <a:custGeom>
                    <a:avLst/>
                    <a:gdLst>
                      <a:gd name="connsiteX0" fmla="*/ 0 w 22669"/>
                      <a:gd name="connsiteY0" fmla="*/ 0 h 22669"/>
                      <a:gd name="connsiteX1" fmla="*/ 22669 w 22669"/>
                      <a:gd name="connsiteY1" fmla="*/ 22669 h 22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669" h="22669">
                        <a:moveTo>
                          <a:pt x="0" y="0"/>
                        </a:moveTo>
                        <a:lnTo>
                          <a:pt x="22669" y="22669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34" name="Forme libre : forme 2710">
                  <a:extLst>
                    <a:ext uri="{FF2B5EF4-FFF2-40B4-BE49-F238E27FC236}">
                      <a16:creationId xmlns:a16="http://schemas.microsoft.com/office/drawing/2014/main" id="{85C3CA88-77C3-4D1E-AF27-78A0B13E03BD}"/>
                    </a:ext>
                  </a:extLst>
                </p:cNvPr>
                <p:cNvSpPr/>
                <p:nvPr/>
              </p:nvSpPr>
              <p:spPr>
                <a:xfrm>
                  <a:off x="7693621" y="6368830"/>
                  <a:ext cx="41338" cy="69818"/>
                </a:xfrm>
                <a:custGeom>
                  <a:avLst/>
                  <a:gdLst>
                    <a:gd name="connsiteX0" fmla="*/ 41338 w 41338"/>
                    <a:gd name="connsiteY0" fmla="*/ 69818 h 69818"/>
                    <a:gd name="connsiteX1" fmla="*/ 41338 w 41338"/>
                    <a:gd name="connsiteY1" fmla="*/ 20669 h 69818"/>
                    <a:gd name="connsiteX2" fmla="*/ 20669 w 41338"/>
                    <a:gd name="connsiteY2" fmla="*/ 0 h 69818"/>
                    <a:gd name="connsiteX3" fmla="*/ 20669 w 41338"/>
                    <a:gd name="connsiteY3" fmla="*/ 0 h 69818"/>
                    <a:gd name="connsiteX4" fmla="*/ 0 w 41338"/>
                    <a:gd name="connsiteY4" fmla="*/ 20669 h 69818"/>
                    <a:gd name="connsiteX5" fmla="*/ 0 w 41338"/>
                    <a:gd name="connsiteY5" fmla="*/ 69818 h 69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338" h="69818">
                      <a:moveTo>
                        <a:pt x="41338" y="69818"/>
                      </a:moveTo>
                      <a:lnTo>
                        <a:pt x="41338" y="20669"/>
                      </a:lnTo>
                      <a:cubicBezTo>
                        <a:pt x="41338" y="9334"/>
                        <a:pt x="32099" y="0"/>
                        <a:pt x="20669" y="0"/>
                      </a:cubicBezTo>
                      <a:lnTo>
                        <a:pt x="20669" y="0"/>
                      </a:lnTo>
                      <a:cubicBezTo>
                        <a:pt x="9334" y="0"/>
                        <a:pt x="0" y="9239"/>
                        <a:pt x="0" y="20669"/>
                      </a:cubicBezTo>
                      <a:lnTo>
                        <a:pt x="0" y="6981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35" name="Forme libre : forme 2711">
                  <a:extLst>
                    <a:ext uri="{FF2B5EF4-FFF2-40B4-BE49-F238E27FC236}">
                      <a16:creationId xmlns:a16="http://schemas.microsoft.com/office/drawing/2014/main" id="{427994F1-5FCF-4305-88D0-4C75A4801DC1}"/>
                    </a:ext>
                  </a:extLst>
                </p:cNvPr>
                <p:cNvSpPr/>
                <p:nvPr/>
              </p:nvSpPr>
              <p:spPr>
                <a:xfrm>
                  <a:off x="7839925" y="6472462"/>
                  <a:ext cx="41338" cy="69818"/>
                </a:xfrm>
                <a:custGeom>
                  <a:avLst/>
                  <a:gdLst>
                    <a:gd name="connsiteX0" fmla="*/ 41338 w 41338"/>
                    <a:gd name="connsiteY0" fmla="*/ 69818 h 69818"/>
                    <a:gd name="connsiteX1" fmla="*/ 41338 w 41338"/>
                    <a:gd name="connsiteY1" fmla="*/ 20669 h 69818"/>
                    <a:gd name="connsiteX2" fmla="*/ 20669 w 41338"/>
                    <a:gd name="connsiteY2" fmla="*/ 0 h 69818"/>
                    <a:gd name="connsiteX3" fmla="*/ 20669 w 41338"/>
                    <a:gd name="connsiteY3" fmla="*/ 0 h 69818"/>
                    <a:gd name="connsiteX4" fmla="*/ 0 w 41338"/>
                    <a:gd name="connsiteY4" fmla="*/ 20669 h 69818"/>
                    <a:gd name="connsiteX5" fmla="*/ 0 w 41338"/>
                    <a:gd name="connsiteY5" fmla="*/ 69818 h 69818"/>
                    <a:gd name="connsiteX6" fmla="*/ 41338 w 41338"/>
                    <a:gd name="connsiteY6" fmla="*/ 69818 h 69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338" h="69818">
                      <a:moveTo>
                        <a:pt x="41338" y="69818"/>
                      </a:moveTo>
                      <a:lnTo>
                        <a:pt x="41338" y="20669"/>
                      </a:lnTo>
                      <a:cubicBezTo>
                        <a:pt x="41338" y="9334"/>
                        <a:pt x="32099" y="0"/>
                        <a:pt x="20669" y="0"/>
                      </a:cubicBezTo>
                      <a:lnTo>
                        <a:pt x="20669" y="0"/>
                      </a:lnTo>
                      <a:cubicBezTo>
                        <a:pt x="9334" y="0"/>
                        <a:pt x="0" y="9239"/>
                        <a:pt x="0" y="20669"/>
                      </a:cubicBezTo>
                      <a:lnTo>
                        <a:pt x="0" y="69818"/>
                      </a:lnTo>
                      <a:lnTo>
                        <a:pt x="41338" y="69818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336" name="Forme libre : forme 2712">
                  <a:extLst>
                    <a:ext uri="{FF2B5EF4-FFF2-40B4-BE49-F238E27FC236}">
                      <a16:creationId xmlns:a16="http://schemas.microsoft.com/office/drawing/2014/main" id="{529D8432-0DCC-4366-BC97-58423F22A889}"/>
                    </a:ext>
                  </a:extLst>
                </p:cNvPr>
                <p:cNvSpPr/>
                <p:nvPr/>
              </p:nvSpPr>
              <p:spPr>
                <a:xfrm>
                  <a:off x="7906314" y="6470842"/>
                  <a:ext cx="41243" cy="69818"/>
                </a:xfrm>
                <a:custGeom>
                  <a:avLst/>
                  <a:gdLst>
                    <a:gd name="connsiteX0" fmla="*/ 0 w 41243"/>
                    <a:gd name="connsiteY0" fmla="*/ 20669 h 69818"/>
                    <a:gd name="connsiteX1" fmla="*/ 0 w 41243"/>
                    <a:gd name="connsiteY1" fmla="*/ 69818 h 69818"/>
                    <a:gd name="connsiteX2" fmla="*/ 41243 w 41243"/>
                    <a:gd name="connsiteY2" fmla="*/ 69818 h 69818"/>
                    <a:gd name="connsiteX3" fmla="*/ 41243 w 41243"/>
                    <a:gd name="connsiteY3" fmla="*/ 20669 h 69818"/>
                    <a:gd name="connsiteX4" fmla="*/ 20574 w 41243"/>
                    <a:gd name="connsiteY4" fmla="*/ 0 h 69818"/>
                    <a:gd name="connsiteX5" fmla="*/ 20574 w 41243"/>
                    <a:gd name="connsiteY5" fmla="*/ 0 h 69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243" h="69818">
                      <a:moveTo>
                        <a:pt x="0" y="20669"/>
                      </a:moveTo>
                      <a:lnTo>
                        <a:pt x="0" y="69818"/>
                      </a:lnTo>
                      <a:lnTo>
                        <a:pt x="41243" y="69818"/>
                      </a:lnTo>
                      <a:lnTo>
                        <a:pt x="41243" y="20669"/>
                      </a:lnTo>
                      <a:cubicBezTo>
                        <a:pt x="41243" y="9334"/>
                        <a:pt x="32004" y="0"/>
                        <a:pt x="20574" y="0"/>
                      </a:cubicBezTo>
                      <a:lnTo>
                        <a:pt x="20574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21" name="Forme libre : forme 2713">
                <a:extLst>
                  <a:ext uri="{FF2B5EF4-FFF2-40B4-BE49-F238E27FC236}">
                    <a16:creationId xmlns:a16="http://schemas.microsoft.com/office/drawing/2014/main" id="{6EAD1583-A207-46FE-B17D-9CFA1434ED13}"/>
                  </a:ext>
                </a:extLst>
              </p:cNvPr>
              <p:cNvSpPr/>
              <p:nvPr/>
            </p:nvSpPr>
            <p:spPr>
              <a:xfrm>
                <a:off x="7867738" y="6343303"/>
                <a:ext cx="70580" cy="9525"/>
              </a:xfrm>
              <a:custGeom>
                <a:avLst/>
                <a:gdLst>
                  <a:gd name="connsiteX0" fmla="*/ 70580 w 70580"/>
                  <a:gd name="connsiteY0" fmla="*/ 0 h 9525"/>
                  <a:gd name="connsiteX1" fmla="*/ 0 w 705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580" h="9525">
                    <a:moveTo>
                      <a:pt x="70580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22" name="Forme libre : forme 2714">
                <a:extLst>
                  <a:ext uri="{FF2B5EF4-FFF2-40B4-BE49-F238E27FC236}">
                    <a16:creationId xmlns:a16="http://schemas.microsoft.com/office/drawing/2014/main" id="{40D880B9-8697-47C4-A5CD-7583173C105A}"/>
                  </a:ext>
                </a:extLst>
              </p:cNvPr>
              <p:cNvSpPr/>
              <p:nvPr/>
            </p:nvSpPr>
            <p:spPr>
              <a:xfrm>
                <a:off x="7833829" y="6370925"/>
                <a:ext cx="122491" cy="9525"/>
              </a:xfrm>
              <a:custGeom>
                <a:avLst/>
                <a:gdLst>
                  <a:gd name="connsiteX0" fmla="*/ 122491 w 122491"/>
                  <a:gd name="connsiteY0" fmla="*/ 0 h 9525"/>
                  <a:gd name="connsiteX1" fmla="*/ 0 w 12249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491" h="9525">
                    <a:moveTo>
                      <a:pt x="122491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210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5487060" y="5955350"/>
              <a:ext cx="3921252" cy="639603"/>
              <a:chOff x="5487060" y="5955350"/>
              <a:chExt cx="3921252" cy="639603"/>
            </a:xfrm>
            <a:grpFill/>
          </p:grpSpPr>
          <p:grpSp>
            <p:nvGrpSpPr>
              <p:cNvPr id="299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5487060" y="5955350"/>
                <a:ext cx="3921252" cy="639603"/>
                <a:chOff x="5487060" y="5955350"/>
                <a:chExt cx="3921252" cy="639603"/>
              </a:xfrm>
              <a:grpFill/>
            </p:grpSpPr>
            <p:grpSp>
              <p:nvGrpSpPr>
                <p:cNvPr id="302" name="Graphique 1873">
                  <a:extLst>
                    <a:ext uri="{FF2B5EF4-FFF2-40B4-BE49-F238E27FC236}">
                      <a16:creationId xmlns:a16="http://schemas.microsoft.com/office/drawing/2014/main" id="{5E531339-B72A-460B-9361-FF84D2A8F585}"/>
                    </a:ext>
                  </a:extLst>
                </p:cNvPr>
                <p:cNvGrpSpPr/>
                <p:nvPr/>
              </p:nvGrpSpPr>
              <p:grpSpPr>
                <a:xfrm>
                  <a:off x="5631459" y="6289867"/>
                  <a:ext cx="3776853" cy="305085"/>
                  <a:chOff x="5631459" y="6289867"/>
                  <a:chExt cx="3776853" cy="305085"/>
                </a:xfrm>
                <a:grpFill/>
              </p:grpSpPr>
              <p:sp>
                <p:nvSpPr>
                  <p:cNvPr id="308" name="Forme libre : forme 2718">
                    <a:extLst>
                      <a:ext uri="{FF2B5EF4-FFF2-40B4-BE49-F238E27FC236}">
                        <a16:creationId xmlns:a16="http://schemas.microsoft.com/office/drawing/2014/main" id="{71DBA8C1-F789-4E08-96F8-B39460608FCF}"/>
                      </a:ext>
                    </a:extLst>
                  </p:cNvPr>
                  <p:cNvSpPr/>
                  <p:nvPr/>
                </p:nvSpPr>
                <p:spPr>
                  <a:xfrm>
                    <a:off x="5631459" y="6594953"/>
                    <a:ext cx="3732371" cy="9525"/>
                  </a:xfrm>
                  <a:custGeom>
                    <a:avLst/>
                    <a:gdLst>
                      <a:gd name="connsiteX0" fmla="*/ 0 w 3732371"/>
                      <a:gd name="connsiteY0" fmla="*/ 0 h 9525"/>
                      <a:gd name="connsiteX1" fmla="*/ 3732371 w 3732371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732371" h="9525">
                        <a:moveTo>
                          <a:pt x="0" y="0"/>
                        </a:moveTo>
                        <a:lnTo>
                          <a:pt x="3732371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9" name="Forme libre : forme 2719">
                    <a:extLst>
                      <a:ext uri="{FF2B5EF4-FFF2-40B4-BE49-F238E27FC236}">
                        <a16:creationId xmlns:a16="http://schemas.microsoft.com/office/drawing/2014/main" id="{F2D7E99B-5125-4F95-90B2-CF5DB78EFF49}"/>
                      </a:ext>
                    </a:extLst>
                  </p:cNvPr>
                  <p:cNvSpPr/>
                  <p:nvPr/>
                </p:nvSpPr>
                <p:spPr>
                  <a:xfrm>
                    <a:off x="9388976" y="6594953"/>
                    <a:ext cx="19335" cy="9525"/>
                  </a:xfrm>
                  <a:custGeom>
                    <a:avLst/>
                    <a:gdLst>
                      <a:gd name="connsiteX0" fmla="*/ 0 w 19335"/>
                      <a:gd name="connsiteY0" fmla="*/ 0 h 9525"/>
                      <a:gd name="connsiteX1" fmla="*/ 19336 w 19335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335" h="9525">
                        <a:moveTo>
                          <a:pt x="0" y="0"/>
                        </a:moveTo>
                        <a:lnTo>
                          <a:pt x="19336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0" name="Forme libre : forme 2720">
                    <a:extLst>
                      <a:ext uri="{FF2B5EF4-FFF2-40B4-BE49-F238E27FC236}">
                        <a16:creationId xmlns:a16="http://schemas.microsoft.com/office/drawing/2014/main" id="{F70E4222-4BD9-427A-9CDD-6E8AFB76FF2D}"/>
                      </a:ext>
                    </a:extLst>
                  </p:cNvPr>
                  <p:cNvSpPr/>
                  <p:nvPr/>
                </p:nvSpPr>
                <p:spPr>
                  <a:xfrm>
                    <a:off x="8919168" y="6528564"/>
                    <a:ext cx="41754" cy="66008"/>
                  </a:xfrm>
                  <a:custGeom>
                    <a:avLst/>
                    <a:gdLst>
                      <a:gd name="connsiteX0" fmla="*/ 606 w 41754"/>
                      <a:gd name="connsiteY0" fmla="*/ 66008 h 66008"/>
                      <a:gd name="connsiteX1" fmla="*/ 41754 w 41754"/>
                      <a:gd name="connsiteY1" fmla="*/ 0 h 66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754" h="66008">
                        <a:moveTo>
                          <a:pt x="606" y="66008"/>
                        </a:moveTo>
                        <a:cubicBezTo>
                          <a:pt x="606" y="66008"/>
                          <a:pt x="-8252" y="0"/>
                          <a:pt x="41754" y="0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1" name="Forme libre : forme 2721">
                    <a:extLst>
                      <a:ext uri="{FF2B5EF4-FFF2-40B4-BE49-F238E27FC236}">
                        <a16:creationId xmlns:a16="http://schemas.microsoft.com/office/drawing/2014/main" id="{A5087C11-381B-48C5-B069-D9620339AC37}"/>
                      </a:ext>
                    </a:extLst>
                  </p:cNvPr>
                  <p:cNvSpPr/>
                  <p:nvPr/>
                </p:nvSpPr>
                <p:spPr>
                  <a:xfrm>
                    <a:off x="8963018" y="6391595"/>
                    <a:ext cx="9525" cy="200406"/>
                  </a:xfrm>
                  <a:custGeom>
                    <a:avLst/>
                    <a:gdLst>
                      <a:gd name="connsiteX0" fmla="*/ 0 w 9525"/>
                      <a:gd name="connsiteY0" fmla="*/ 200406 h 200406"/>
                      <a:gd name="connsiteX1" fmla="*/ 0 w 9525"/>
                      <a:gd name="connsiteY1" fmla="*/ 0 h 2004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200406">
                        <a:moveTo>
                          <a:pt x="0" y="200406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2" name="Forme libre : forme 2722">
                    <a:extLst>
                      <a:ext uri="{FF2B5EF4-FFF2-40B4-BE49-F238E27FC236}">
                        <a16:creationId xmlns:a16="http://schemas.microsoft.com/office/drawing/2014/main" id="{A582C056-9394-4DBE-BDE2-90FE53045425}"/>
                      </a:ext>
                    </a:extLst>
                  </p:cNvPr>
                  <p:cNvSpPr/>
                  <p:nvPr/>
                </p:nvSpPr>
                <p:spPr>
                  <a:xfrm>
                    <a:off x="8924823" y="6289867"/>
                    <a:ext cx="392906" cy="72675"/>
                  </a:xfrm>
                  <a:custGeom>
                    <a:avLst/>
                    <a:gdLst>
                      <a:gd name="connsiteX0" fmla="*/ 0 w 392906"/>
                      <a:gd name="connsiteY0" fmla="*/ 72676 h 72675"/>
                      <a:gd name="connsiteX1" fmla="*/ 392906 w 392906"/>
                      <a:gd name="connsiteY1" fmla="*/ 72676 h 72675"/>
                      <a:gd name="connsiteX2" fmla="*/ 194977 w 392906"/>
                      <a:gd name="connsiteY2" fmla="*/ 0 h 72675"/>
                      <a:gd name="connsiteX3" fmla="*/ 51244 w 392906"/>
                      <a:gd name="connsiteY3" fmla="*/ 47530 h 726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2906" h="72675">
                        <a:moveTo>
                          <a:pt x="0" y="72676"/>
                        </a:moveTo>
                        <a:lnTo>
                          <a:pt x="392906" y="72676"/>
                        </a:lnTo>
                        <a:lnTo>
                          <a:pt x="194977" y="0"/>
                        </a:lnTo>
                        <a:lnTo>
                          <a:pt x="51244" y="4753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3" name="Forme libre : forme 2723">
                    <a:extLst>
                      <a:ext uri="{FF2B5EF4-FFF2-40B4-BE49-F238E27FC236}">
                        <a16:creationId xmlns:a16="http://schemas.microsoft.com/office/drawing/2014/main" id="{A8D5F46F-64D6-47AC-B7A9-27019B98080C}"/>
                      </a:ext>
                    </a:extLst>
                  </p:cNvPr>
                  <p:cNvSpPr/>
                  <p:nvPr/>
                </p:nvSpPr>
                <p:spPr>
                  <a:xfrm>
                    <a:off x="8913011" y="6426456"/>
                    <a:ext cx="48387" cy="44577"/>
                  </a:xfrm>
                  <a:custGeom>
                    <a:avLst/>
                    <a:gdLst>
                      <a:gd name="connsiteX0" fmla="*/ 48387 w 48387"/>
                      <a:gd name="connsiteY0" fmla="*/ 44577 h 44577"/>
                      <a:gd name="connsiteX1" fmla="*/ 0 w 48387"/>
                      <a:gd name="connsiteY1" fmla="*/ 44577 h 44577"/>
                      <a:gd name="connsiteX2" fmla="*/ 0 w 48387"/>
                      <a:gd name="connsiteY2" fmla="*/ 0 h 44577"/>
                      <a:gd name="connsiteX3" fmla="*/ 47911 w 48387"/>
                      <a:gd name="connsiteY3" fmla="*/ 0 h 44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87" h="44577">
                        <a:moveTo>
                          <a:pt x="48387" y="44577"/>
                        </a:moveTo>
                        <a:lnTo>
                          <a:pt x="0" y="44577"/>
                        </a:lnTo>
                        <a:lnTo>
                          <a:pt x="0" y="0"/>
                        </a:lnTo>
                        <a:lnTo>
                          <a:pt x="47911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4" name="Forme libre : forme 2724">
                    <a:extLst>
                      <a:ext uri="{FF2B5EF4-FFF2-40B4-BE49-F238E27FC236}">
                        <a16:creationId xmlns:a16="http://schemas.microsoft.com/office/drawing/2014/main" id="{C2E85263-F38D-4C97-B134-DC11238569B1}"/>
                      </a:ext>
                    </a:extLst>
                  </p:cNvPr>
                  <p:cNvSpPr/>
                  <p:nvPr/>
                </p:nvSpPr>
                <p:spPr>
                  <a:xfrm>
                    <a:off x="8937396" y="6429790"/>
                    <a:ext cx="9525" cy="40385"/>
                  </a:xfrm>
                  <a:custGeom>
                    <a:avLst/>
                    <a:gdLst>
                      <a:gd name="connsiteX0" fmla="*/ 0 w 9525"/>
                      <a:gd name="connsiteY0" fmla="*/ 0 h 40385"/>
                      <a:gd name="connsiteX1" fmla="*/ 0 w 9525"/>
                      <a:gd name="connsiteY1" fmla="*/ 40386 h 40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40385">
                        <a:moveTo>
                          <a:pt x="0" y="0"/>
                        </a:moveTo>
                        <a:lnTo>
                          <a:pt x="0" y="40386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5" name="Forme libre : forme 2725">
                    <a:extLst>
                      <a:ext uri="{FF2B5EF4-FFF2-40B4-BE49-F238E27FC236}">
                        <a16:creationId xmlns:a16="http://schemas.microsoft.com/office/drawing/2014/main" id="{C971AEA4-ADA0-4B4B-A63A-663AE98A32EC}"/>
                      </a:ext>
                    </a:extLst>
                  </p:cNvPr>
                  <p:cNvSpPr/>
                  <p:nvPr/>
                </p:nvSpPr>
                <p:spPr>
                  <a:xfrm>
                    <a:off x="9278581" y="6366353"/>
                    <a:ext cx="9525" cy="204692"/>
                  </a:xfrm>
                  <a:custGeom>
                    <a:avLst/>
                    <a:gdLst>
                      <a:gd name="connsiteX0" fmla="*/ 0 w 9525"/>
                      <a:gd name="connsiteY0" fmla="*/ 0 h 204692"/>
                      <a:gd name="connsiteX1" fmla="*/ 0 w 9525"/>
                      <a:gd name="connsiteY1" fmla="*/ 204692 h 204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204692">
                        <a:moveTo>
                          <a:pt x="0" y="0"/>
                        </a:moveTo>
                        <a:lnTo>
                          <a:pt x="0" y="204692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6" name="Forme libre : forme 2726">
                    <a:extLst>
                      <a:ext uri="{FF2B5EF4-FFF2-40B4-BE49-F238E27FC236}">
                        <a16:creationId xmlns:a16="http://schemas.microsoft.com/office/drawing/2014/main" id="{95F6FBFD-6823-4A37-99BC-43CF3796FD1C}"/>
                      </a:ext>
                    </a:extLst>
                  </p:cNvPr>
                  <p:cNvSpPr/>
                  <p:nvPr/>
                </p:nvSpPr>
                <p:spPr>
                  <a:xfrm>
                    <a:off x="9173139" y="6500370"/>
                    <a:ext cx="60960" cy="93344"/>
                  </a:xfrm>
                  <a:custGeom>
                    <a:avLst/>
                    <a:gdLst>
                      <a:gd name="connsiteX0" fmla="*/ 0 w 60960"/>
                      <a:gd name="connsiteY0" fmla="*/ 93345 h 93344"/>
                      <a:gd name="connsiteX1" fmla="*/ 0 w 60960"/>
                      <a:gd name="connsiteY1" fmla="*/ 0 h 93344"/>
                      <a:gd name="connsiteX2" fmla="*/ 60960 w 60960"/>
                      <a:gd name="connsiteY2" fmla="*/ 0 h 93344"/>
                      <a:gd name="connsiteX3" fmla="*/ 60960 w 60960"/>
                      <a:gd name="connsiteY3" fmla="*/ 93345 h 93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960" h="93344">
                        <a:moveTo>
                          <a:pt x="0" y="93345"/>
                        </a:moveTo>
                        <a:lnTo>
                          <a:pt x="0" y="0"/>
                        </a:lnTo>
                        <a:lnTo>
                          <a:pt x="60960" y="0"/>
                        </a:lnTo>
                        <a:lnTo>
                          <a:pt x="60960" y="93345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7" name="Forme libre : forme 2727">
                    <a:extLst>
                      <a:ext uri="{FF2B5EF4-FFF2-40B4-BE49-F238E27FC236}">
                        <a16:creationId xmlns:a16="http://schemas.microsoft.com/office/drawing/2014/main" id="{0AEBE9FC-7C81-4399-893F-6FF5BBE02310}"/>
                      </a:ext>
                    </a:extLst>
                  </p:cNvPr>
                  <p:cNvSpPr/>
                  <p:nvPr/>
                </p:nvSpPr>
                <p:spPr>
                  <a:xfrm>
                    <a:off x="8997117" y="6390737"/>
                    <a:ext cx="53340" cy="45815"/>
                  </a:xfrm>
                  <a:custGeom>
                    <a:avLst/>
                    <a:gdLst>
                      <a:gd name="connsiteX0" fmla="*/ 0 w 53340"/>
                      <a:gd name="connsiteY0" fmla="*/ 0 h 45815"/>
                      <a:gd name="connsiteX1" fmla="*/ 53340 w 53340"/>
                      <a:gd name="connsiteY1" fmla="*/ 0 h 45815"/>
                      <a:gd name="connsiteX2" fmla="*/ 53340 w 53340"/>
                      <a:gd name="connsiteY2" fmla="*/ 45815 h 45815"/>
                      <a:gd name="connsiteX3" fmla="*/ 0 w 53340"/>
                      <a:gd name="connsiteY3" fmla="*/ 45815 h 458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340" h="45815">
                        <a:moveTo>
                          <a:pt x="0" y="0"/>
                        </a:moveTo>
                        <a:lnTo>
                          <a:pt x="53340" y="0"/>
                        </a:lnTo>
                        <a:lnTo>
                          <a:pt x="53340" y="45815"/>
                        </a:lnTo>
                        <a:lnTo>
                          <a:pt x="0" y="45815"/>
                        </a:lnTo>
                        <a:close/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8" name="Forme libre : forme 2728">
                    <a:extLst>
                      <a:ext uri="{FF2B5EF4-FFF2-40B4-BE49-F238E27FC236}">
                        <a16:creationId xmlns:a16="http://schemas.microsoft.com/office/drawing/2014/main" id="{21823FFF-3F78-4EA9-8E8C-26EA00CB9646}"/>
                      </a:ext>
                    </a:extLst>
                  </p:cNvPr>
                  <p:cNvSpPr/>
                  <p:nvPr/>
                </p:nvSpPr>
                <p:spPr>
                  <a:xfrm>
                    <a:off x="8997117" y="6504656"/>
                    <a:ext cx="53339" cy="45720"/>
                  </a:xfrm>
                  <a:custGeom>
                    <a:avLst/>
                    <a:gdLst>
                      <a:gd name="connsiteX0" fmla="*/ 53340 w 53339"/>
                      <a:gd name="connsiteY0" fmla="*/ 0 h 45720"/>
                      <a:gd name="connsiteX1" fmla="*/ 53340 w 53339"/>
                      <a:gd name="connsiteY1" fmla="*/ 45720 h 45720"/>
                      <a:gd name="connsiteX2" fmla="*/ 0 w 53339"/>
                      <a:gd name="connsiteY2" fmla="*/ 45720 h 45720"/>
                      <a:gd name="connsiteX3" fmla="*/ 0 w 53339"/>
                      <a:gd name="connsiteY3" fmla="*/ 0 h 45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339" h="45720">
                        <a:moveTo>
                          <a:pt x="53340" y="0"/>
                        </a:moveTo>
                        <a:lnTo>
                          <a:pt x="53340" y="45720"/>
                        </a:lnTo>
                        <a:lnTo>
                          <a:pt x="0" y="45720"/>
                        </a:lnTo>
                        <a:lnTo>
                          <a:pt x="0" y="0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9" name="Forme libre : forme 2729">
                    <a:extLst>
                      <a:ext uri="{FF2B5EF4-FFF2-40B4-BE49-F238E27FC236}">
                        <a16:creationId xmlns:a16="http://schemas.microsoft.com/office/drawing/2014/main" id="{0B12237A-89A9-44DD-8ECA-BCAB52602E32}"/>
                      </a:ext>
                    </a:extLst>
                  </p:cNvPr>
                  <p:cNvSpPr/>
                  <p:nvPr/>
                </p:nvSpPr>
                <p:spPr>
                  <a:xfrm>
                    <a:off x="9175711" y="6390737"/>
                    <a:ext cx="53339" cy="45815"/>
                  </a:xfrm>
                  <a:custGeom>
                    <a:avLst/>
                    <a:gdLst>
                      <a:gd name="connsiteX0" fmla="*/ 0 w 53339"/>
                      <a:gd name="connsiteY0" fmla="*/ 0 h 45815"/>
                      <a:gd name="connsiteX1" fmla="*/ 53340 w 53339"/>
                      <a:gd name="connsiteY1" fmla="*/ 0 h 45815"/>
                      <a:gd name="connsiteX2" fmla="*/ 53340 w 53339"/>
                      <a:gd name="connsiteY2" fmla="*/ 45815 h 45815"/>
                      <a:gd name="connsiteX3" fmla="*/ 0 w 53339"/>
                      <a:gd name="connsiteY3" fmla="*/ 45815 h 458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339" h="45815">
                        <a:moveTo>
                          <a:pt x="0" y="0"/>
                        </a:moveTo>
                        <a:lnTo>
                          <a:pt x="53340" y="0"/>
                        </a:lnTo>
                        <a:lnTo>
                          <a:pt x="53340" y="45815"/>
                        </a:lnTo>
                        <a:lnTo>
                          <a:pt x="0" y="45815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03" name="Graphique 1873">
                  <a:extLst>
                    <a:ext uri="{FF2B5EF4-FFF2-40B4-BE49-F238E27FC236}">
                      <a16:creationId xmlns:a16="http://schemas.microsoft.com/office/drawing/2014/main" id="{5E531339-B72A-460B-9361-FF84D2A8F585}"/>
                    </a:ext>
                  </a:extLst>
                </p:cNvPr>
                <p:cNvGrpSpPr/>
                <p:nvPr/>
              </p:nvGrpSpPr>
              <p:grpSpPr>
                <a:xfrm>
                  <a:off x="5487060" y="5955350"/>
                  <a:ext cx="3889628" cy="637222"/>
                  <a:chOff x="5487060" y="5955350"/>
                  <a:chExt cx="3889628" cy="637222"/>
                </a:xfrm>
                <a:grpFill/>
              </p:grpSpPr>
              <p:sp>
                <p:nvSpPr>
                  <p:cNvPr id="304" name="Forme libre : forme 2731">
                    <a:extLst>
                      <a:ext uri="{FF2B5EF4-FFF2-40B4-BE49-F238E27FC236}">
                        <a16:creationId xmlns:a16="http://schemas.microsoft.com/office/drawing/2014/main" id="{390A5A0D-9EF8-41DA-B8A6-5EB959E2A438}"/>
                      </a:ext>
                    </a:extLst>
                  </p:cNvPr>
                  <p:cNvSpPr/>
                  <p:nvPr/>
                </p:nvSpPr>
                <p:spPr>
                  <a:xfrm>
                    <a:off x="5487060" y="5955350"/>
                    <a:ext cx="95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9525"/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5" name="Forme libre : forme 2732">
                    <a:extLst>
                      <a:ext uri="{FF2B5EF4-FFF2-40B4-BE49-F238E27FC236}">
                        <a16:creationId xmlns:a16="http://schemas.microsoft.com/office/drawing/2014/main" id="{A7DAF487-B526-434B-93CA-C247A8A5B5FC}"/>
                      </a:ext>
                    </a:extLst>
                  </p:cNvPr>
                  <p:cNvSpPr/>
                  <p:nvPr/>
                </p:nvSpPr>
                <p:spPr>
                  <a:xfrm>
                    <a:off x="9298774" y="6399881"/>
                    <a:ext cx="77914" cy="137826"/>
                  </a:xfrm>
                  <a:custGeom>
                    <a:avLst/>
                    <a:gdLst>
                      <a:gd name="connsiteX0" fmla="*/ 62484 w 77914"/>
                      <a:gd name="connsiteY0" fmla="*/ 129921 h 137826"/>
                      <a:gd name="connsiteX1" fmla="*/ 77914 w 77914"/>
                      <a:gd name="connsiteY1" fmla="*/ 98870 h 137826"/>
                      <a:gd name="connsiteX2" fmla="*/ 63246 w 77914"/>
                      <a:gd name="connsiteY2" fmla="*/ 68580 h 137826"/>
                      <a:gd name="connsiteX3" fmla="*/ 66770 w 77914"/>
                      <a:gd name="connsiteY3" fmla="*/ 46196 h 137826"/>
                      <a:gd name="connsiteX4" fmla="*/ 38957 w 77914"/>
                      <a:gd name="connsiteY4" fmla="*/ 0 h 137826"/>
                      <a:gd name="connsiteX5" fmla="*/ 11144 w 77914"/>
                      <a:gd name="connsiteY5" fmla="*/ 46196 h 137826"/>
                      <a:gd name="connsiteX6" fmla="*/ 14669 w 77914"/>
                      <a:gd name="connsiteY6" fmla="*/ 68580 h 137826"/>
                      <a:gd name="connsiteX7" fmla="*/ 0 w 77914"/>
                      <a:gd name="connsiteY7" fmla="*/ 98870 h 137826"/>
                      <a:gd name="connsiteX8" fmla="*/ 38957 w 77914"/>
                      <a:gd name="connsiteY8" fmla="*/ 137827 h 137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7914" h="137826">
                        <a:moveTo>
                          <a:pt x="62484" y="129921"/>
                        </a:moveTo>
                        <a:cubicBezTo>
                          <a:pt x="71914" y="122777"/>
                          <a:pt x="77914" y="111538"/>
                          <a:pt x="77914" y="98870"/>
                        </a:cubicBezTo>
                        <a:cubicBezTo>
                          <a:pt x="77914" y="86582"/>
                          <a:pt x="72104" y="75724"/>
                          <a:pt x="63246" y="68580"/>
                        </a:cubicBezTo>
                        <a:cubicBezTo>
                          <a:pt x="65437" y="61913"/>
                          <a:pt x="66770" y="54293"/>
                          <a:pt x="66770" y="46196"/>
                        </a:cubicBezTo>
                        <a:cubicBezTo>
                          <a:pt x="66770" y="20669"/>
                          <a:pt x="54293" y="0"/>
                          <a:pt x="38957" y="0"/>
                        </a:cubicBezTo>
                        <a:cubicBezTo>
                          <a:pt x="23622" y="0"/>
                          <a:pt x="11144" y="20669"/>
                          <a:pt x="11144" y="46196"/>
                        </a:cubicBezTo>
                        <a:cubicBezTo>
                          <a:pt x="11144" y="54293"/>
                          <a:pt x="12383" y="62008"/>
                          <a:pt x="14669" y="68580"/>
                        </a:cubicBezTo>
                        <a:cubicBezTo>
                          <a:pt x="5810" y="75724"/>
                          <a:pt x="0" y="86582"/>
                          <a:pt x="0" y="98870"/>
                        </a:cubicBezTo>
                        <a:cubicBezTo>
                          <a:pt x="0" y="120396"/>
                          <a:pt x="17431" y="137827"/>
                          <a:pt x="38957" y="137827"/>
                        </a:cubicBez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6" name="Forme libre : forme 2733">
                    <a:extLst>
                      <a:ext uri="{FF2B5EF4-FFF2-40B4-BE49-F238E27FC236}">
                        <a16:creationId xmlns:a16="http://schemas.microsoft.com/office/drawing/2014/main" id="{1A4833C2-490C-4DCF-ADC5-55EC9FB036F7}"/>
                      </a:ext>
                    </a:extLst>
                  </p:cNvPr>
                  <p:cNvSpPr/>
                  <p:nvPr/>
                </p:nvSpPr>
                <p:spPr>
                  <a:xfrm>
                    <a:off x="9338303" y="6484178"/>
                    <a:ext cx="9525" cy="108394"/>
                  </a:xfrm>
                  <a:custGeom>
                    <a:avLst/>
                    <a:gdLst>
                      <a:gd name="connsiteX0" fmla="*/ 0 w 9525"/>
                      <a:gd name="connsiteY0" fmla="*/ 0 h 108394"/>
                      <a:gd name="connsiteX1" fmla="*/ 0 w 9525"/>
                      <a:gd name="connsiteY1" fmla="*/ 108395 h 108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108394">
                        <a:moveTo>
                          <a:pt x="0" y="0"/>
                        </a:moveTo>
                        <a:lnTo>
                          <a:pt x="0" y="108395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7" name="Forme libre : forme 2734">
                    <a:extLst>
                      <a:ext uri="{FF2B5EF4-FFF2-40B4-BE49-F238E27FC236}">
                        <a16:creationId xmlns:a16="http://schemas.microsoft.com/office/drawing/2014/main" id="{4E696F4D-8FEA-48B7-9C78-ED9B7BD82097}"/>
                      </a:ext>
                    </a:extLst>
                  </p:cNvPr>
                  <p:cNvSpPr/>
                  <p:nvPr/>
                </p:nvSpPr>
                <p:spPr>
                  <a:xfrm>
                    <a:off x="9319539" y="6499227"/>
                    <a:ext cx="18383" cy="16097"/>
                  </a:xfrm>
                  <a:custGeom>
                    <a:avLst/>
                    <a:gdLst>
                      <a:gd name="connsiteX0" fmla="*/ 0 w 18383"/>
                      <a:gd name="connsiteY0" fmla="*/ 0 h 16097"/>
                      <a:gd name="connsiteX1" fmla="*/ 18383 w 18383"/>
                      <a:gd name="connsiteY1" fmla="*/ 16097 h 16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383" h="16097">
                        <a:moveTo>
                          <a:pt x="0" y="0"/>
                        </a:moveTo>
                        <a:lnTo>
                          <a:pt x="18383" y="16097"/>
                        </a:lnTo>
                      </a:path>
                    </a:pathLst>
                  </a:custGeom>
                  <a:grpFill/>
                  <a:ln w="5715" cap="rnd">
                    <a:solidFill>
                      <a:schemeClr val="tx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Raleway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300" name="Forme libre : forme 2735">
                <a:extLst>
                  <a:ext uri="{FF2B5EF4-FFF2-40B4-BE49-F238E27FC236}">
                    <a16:creationId xmlns:a16="http://schemas.microsoft.com/office/drawing/2014/main" id="{3C2793E3-8C38-4718-A84B-013FDCEF5A53}"/>
                  </a:ext>
                </a:extLst>
              </p:cNvPr>
              <p:cNvSpPr/>
              <p:nvPr/>
            </p:nvSpPr>
            <p:spPr>
              <a:xfrm>
                <a:off x="9037980" y="6344636"/>
                <a:ext cx="143351" cy="9525"/>
              </a:xfrm>
              <a:custGeom>
                <a:avLst/>
                <a:gdLst>
                  <a:gd name="connsiteX0" fmla="*/ 143351 w 143351"/>
                  <a:gd name="connsiteY0" fmla="*/ 0 h 9525"/>
                  <a:gd name="connsiteX1" fmla="*/ 0 w 1433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351" h="9525">
                    <a:moveTo>
                      <a:pt x="143351" y="0"/>
                    </a:moveTo>
                    <a:lnTo>
                      <a:pt x="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01" name="Forme libre : forme 2736">
                <a:extLst>
                  <a:ext uri="{FF2B5EF4-FFF2-40B4-BE49-F238E27FC236}">
                    <a16:creationId xmlns:a16="http://schemas.microsoft.com/office/drawing/2014/main" id="{B3EE5F75-F199-4321-A7B3-D665980BC63F}"/>
                  </a:ext>
                </a:extLst>
              </p:cNvPr>
              <p:cNvSpPr/>
              <p:nvPr/>
            </p:nvSpPr>
            <p:spPr>
              <a:xfrm>
                <a:off x="9039408" y="6457508"/>
                <a:ext cx="51244" cy="9525"/>
              </a:xfrm>
              <a:custGeom>
                <a:avLst/>
                <a:gdLst>
                  <a:gd name="connsiteX0" fmla="*/ 0 w 51244"/>
                  <a:gd name="connsiteY0" fmla="*/ 0 h 9525"/>
                  <a:gd name="connsiteX1" fmla="*/ 51244 w 51244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244" h="9525">
                    <a:moveTo>
                      <a:pt x="0" y="0"/>
                    </a:moveTo>
                    <a:lnTo>
                      <a:pt x="51244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211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9399549" y="6222240"/>
              <a:ext cx="2493359" cy="372713"/>
              <a:chOff x="9399549" y="6222240"/>
              <a:chExt cx="2493359" cy="372713"/>
            </a:xfrm>
            <a:grpFill/>
          </p:grpSpPr>
          <p:grpSp>
            <p:nvGrpSpPr>
              <p:cNvPr id="276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9399549" y="6222240"/>
                <a:ext cx="2493359" cy="372713"/>
                <a:chOff x="9399549" y="6222240"/>
                <a:chExt cx="2493359" cy="372713"/>
              </a:xfrm>
              <a:grpFill/>
            </p:grpSpPr>
            <p:sp>
              <p:nvSpPr>
                <p:cNvPr id="279" name="Forme libre : forme 2739">
                  <a:extLst>
                    <a:ext uri="{FF2B5EF4-FFF2-40B4-BE49-F238E27FC236}">
                      <a16:creationId xmlns:a16="http://schemas.microsoft.com/office/drawing/2014/main" id="{7AB16FB6-3175-4FBB-A958-EF6C7079636F}"/>
                    </a:ext>
                  </a:extLst>
                </p:cNvPr>
                <p:cNvSpPr/>
                <p:nvPr/>
              </p:nvSpPr>
              <p:spPr>
                <a:xfrm>
                  <a:off x="9491179" y="6280247"/>
                  <a:ext cx="9525" cy="141160"/>
                </a:xfrm>
                <a:custGeom>
                  <a:avLst/>
                  <a:gdLst>
                    <a:gd name="connsiteX0" fmla="*/ 0 w 9525"/>
                    <a:gd name="connsiteY0" fmla="*/ 141161 h 141160"/>
                    <a:gd name="connsiteX1" fmla="*/ 0 w 9525"/>
                    <a:gd name="connsiteY1" fmla="*/ 0 h 1411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41160">
                      <a:moveTo>
                        <a:pt x="0" y="141161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80" name="Forme libre : forme 2740">
                  <a:extLst>
                    <a:ext uri="{FF2B5EF4-FFF2-40B4-BE49-F238E27FC236}">
                      <a16:creationId xmlns:a16="http://schemas.microsoft.com/office/drawing/2014/main" id="{D42B8A41-090E-420C-841E-36D7C15CC373}"/>
                    </a:ext>
                  </a:extLst>
                </p:cNvPr>
                <p:cNvSpPr/>
                <p:nvPr/>
              </p:nvSpPr>
              <p:spPr>
                <a:xfrm>
                  <a:off x="9491179" y="6509800"/>
                  <a:ext cx="9525" cy="78866"/>
                </a:xfrm>
                <a:custGeom>
                  <a:avLst/>
                  <a:gdLst>
                    <a:gd name="connsiteX0" fmla="*/ 0 w 9525"/>
                    <a:gd name="connsiteY0" fmla="*/ 78867 h 78866"/>
                    <a:gd name="connsiteX1" fmla="*/ 0 w 9525"/>
                    <a:gd name="connsiteY1" fmla="*/ 0 h 7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8866">
                      <a:moveTo>
                        <a:pt x="0" y="78867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81" name="Forme libre : forme 2741">
                  <a:extLst>
                    <a:ext uri="{FF2B5EF4-FFF2-40B4-BE49-F238E27FC236}">
                      <a16:creationId xmlns:a16="http://schemas.microsoft.com/office/drawing/2014/main" id="{86F0FC87-DBBC-425F-9600-F6A5FF4E8465}"/>
                    </a:ext>
                  </a:extLst>
                </p:cNvPr>
                <p:cNvSpPr/>
                <p:nvPr/>
              </p:nvSpPr>
              <p:spPr>
                <a:xfrm>
                  <a:off x="9468033" y="6252530"/>
                  <a:ext cx="254698" cy="23050"/>
                </a:xfrm>
                <a:custGeom>
                  <a:avLst/>
                  <a:gdLst>
                    <a:gd name="connsiteX0" fmla="*/ 176498 w 254698"/>
                    <a:gd name="connsiteY0" fmla="*/ 23050 h 23050"/>
                    <a:gd name="connsiteX1" fmla="*/ 0 w 254698"/>
                    <a:gd name="connsiteY1" fmla="*/ 23050 h 23050"/>
                    <a:gd name="connsiteX2" fmla="*/ 0 w 254698"/>
                    <a:gd name="connsiteY2" fmla="*/ 0 h 23050"/>
                    <a:gd name="connsiteX3" fmla="*/ 254698 w 254698"/>
                    <a:gd name="connsiteY3" fmla="*/ 0 h 23050"/>
                    <a:gd name="connsiteX4" fmla="*/ 254698 w 254698"/>
                    <a:gd name="connsiteY4" fmla="*/ 23050 h 23050"/>
                    <a:gd name="connsiteX5" fmla="*/ 203835 w 254698"/>
                    <a:gd name="connsiteY5" fmla="*/ 23050 h 23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4698" h="23050">
                      <a:moveTo>
                        <a:pt x="176498" y="23050"/>
                      </a:moveTo>
                      <a:lnTo>
                        <a:pt x="0" y="23050"/>
                      </a:lnTo>
                      <a:lnTo>
                        <a:pt x="0" y="0"/>
                      </a:lnTo>
                      <a:lnTo>
                        <a:pt x="254698" y="0"/>
                      </a:lnTo>
                      <a:lnTo>
                        <a:pt x="254698" y="23050"/>
                      </a:lnTo>
                      <a:lnTo>
                        <a:pt x="203835" y="2305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82" name="Forme libre : forme 2742">
                  <a:extLst>
                    <a:ext uri="{FF2B5EF4-FFF2-40B4-BE49-F238E27FC236}">
                      <a16:creationId xmlns:a16="http://schemas.microsoft.com/office/drawing/2014/main" id="{F901F9E9-6E0D-4262-82B4-B76D6427ADB7}"/>
                    </a:ext>
                  </a:extLst>
                </p:cNvPr>
                <p:cNvSpPr/>
                <p:nvPr/>
              </p:nvSpPr>
              <p:spPr>
                <a:xfrm>
                  <a:off x="9554616" y="6222240"/>
                  <a:ext cx="33242" cy="29432"/>
                </a:xfrm>
                <a:custGeom>
                  <a:avLst/>
                  <a:gdLst>
                    <a:gd name="connsiteX0" fmla="*/ 0 w 33242"/>
                    <a:gd name="connsiteY0" fmla="*/ 0 h 29432"/>
                    <a:gd name="connsiteX1" fmla="*/ 33242 w 33242"/>
                    <a:gd name="connsiteY1" fmla="*/ 0 h 29432"/>
                    <a:gd name="connsiteX2" fmla="*/ 33242 w 33242"/>
                    <a:gd name="connsiteY2" fmla="*/ 29432 h 29432"/>
                    <a:gd name="connsiteX3" fmla="*/ 0 w 33242"/>
                    <a:gd name="connsiteY3" fmla="*/ 29432 h 29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242" h="29432">
                      <a:moveTo>
                        <a:pt x="0" y="0"/>
                      </a:moveTo>
                      <a:lnTo>
                        <a:pt x="33242" y="0"/>
                      </a:lnTo>
                      <a:lnTo>
                        <a:pt x="33242" y="29432"/>
                      </a:lnTo>
                      <a:lnTo>
                        <a:pt x="0" y="29432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83" name="Forme libre : forme 2743">
                  <a:extLst>
                    <a:ext uri="{FF2B5EF4-FFF2-40B4-BE49-F238E27FC236}">
                      <a16:creationId xmlns:a16="http://schemas.microsoft.com/office/drawing/2014/main" id="{83E8B50D-736E-4A17-B8A9-726E49AE5201}"/>
                    </a:ext>
                  </a:extLst>
                </p:cNvPr>
                <p:cNvSpPr/>
                <p:nvPr/>
              </p:nvSpPr>
              <p:spPr>
                <a:xfrm>
                  <a:off x="9527755" y="6312156"/>
                  <a:ext cx="28575" cy="50006"/>
                </a:xfrm>
                <a:custGeom>
                  <a:avLst/>
                  <a:gdLst>
                    <a:gd name="connsiteX0" fmla="*/ 0 w 28575"/>
                    <a:gd name="connsiteY0" fmla="*/ 0 h 50006"/>
                    <a:gd name="connsiteX1" fmla="*/ 28575 w 28575"/>
                    <a:gd name="connsiteY1" fmla="*/ 0 h 50006"/>
                    <a:gd name="connsiteX2" fmla="*/ 28575 w 28575"/>
                    <a:gd name="connsiteY2" fmla="*/ 50006 h 50006"/>
                    <a:gd name="connsiteX3" fmla="*/ 0 w 28575"/>
                    <a:gd name="connsiteY3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575" h="50006">
                      <a:moveTo>
                        <a:pt x="0" y="0"/>
                      </a:moveTo>
                      <a:lnTo>
                        <a:pt x="28575" y="0"/>
                      </a:lnTo>
                      <a:lnTo>
                        <a:pt x="28575" y="50006"/>
                      </a:lnTo>
                      <a:lnTo>
                        <a:pt x="0" y="50006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Forme libre : forme 2744">
                  <a:extLst>
                    <a:ext uri="{FF2B5EF4-FFF2-40B4-BE49-F238E27FC236}">
                      <a16:creationId xmlns:a16="http://schemas.microsoft.com/office/drawing/2014/main" id="{D64B89E0-4789-42AA-8242-0F94C6C53B2B}"/>
                    </a:ext>
                  </a:extLst>
                </p:cNvPr>
                <p:cNvSpPr/>
                <p:nvPr/>
              </p:nvSpPr>
              <p:spPr>
                <a:xfrm>
                  <a:off x="9585191" y="6312156"/>
                  <a:ext cx="28575" cy="50006"/>
                </a:xfrm>
                <a:custGeom>
                  <a:avLst/>
                  <a:gdLst>
                    <a:gd name="connsiteX0" fmla="*/ 0 w 28575"/>
                    <a:gd name="connsiteY0" fmla="*/ 50006 h 50006"/>
                    <a:gd name="connsiteX1" fmla="*/ 0 w 28575"/>
                    <a:gd name="connsiteY1" fmla="*/ 0 h 50006"/>
                    <a:gd name="connsiteX2" fmla="*/ 28575 w 28575"/>
                    <a:gd name="connsiteY2" fmla="*/ 0 h 50006"/>
                    <a:gd name="connsiteX3" fmla="*/ 28575 w 28575"/>
                    <a:gd name="connsiteY3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575" h="50006">
                      <a:moveTo>
                        <a:pt x="0" y="50006"/>
                      </a:moveTo>
                      <a:lnTo>
                        <a:pt x="0" y="0"/>
                      </a:lnTo>
                      <a:lnTo>
                        <a:pt x="28575" y="0"/>
                      </a:lnTo>
                      <a:lnTo>
                        <a:pt x="28575" y="50006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85" name="Forme libre : forme 2745">
                  <a:extLst>
                    <a:ext uri="{FF2B5EF4-FFF2-40B4-BE49-F238E27FC236}">
                      <a16:creationId xmlns:a16="http://schemas.microsoft.com/office/drawing/2014/main" id="{EB244BDF-ABA8-469D-8AFD-E45AE2CB58D9}"/>
                    </a:ext>
                  </a:extLst>
                </p:cNvPr>
                <p:cNvSpPr/>
                <p:nvPr/>
              </p:nvSpPr>
              <p:spPr>
                <a:xfrm>
                  <a:off x="9527755" y="6390547"/>
                  <a:ext cx="28575" cy="50006"/>
                </a:xfrm>
                <a:custGeom>
                  <a:avLst/>
                  <a:gdLst>
                    <a:gd name="connsiteX0" fmla="*/ 28575 w 28575"/>
                    <a:gd name="connsiteY0" fmla="*/ 0 h 50006"/>
                    <a:gd name="connsiteX1" fmla="*/ 28575 w 28575"/>
                    <a:gd name="connsiteY1" fmla="*/ 50006 h 50006"/>
                    <a:gd name="connsiteX2" fmla="*/ 0 w 28575"/>
                    <a:gd name="connsiteY2" fmla="*/ 50006 h 50006"/>
                    <a:gd name="connsiteX3" fmla="*/ 0 w 28575"/>
                    <a:gd name="connsiteY3" fmla="*/ 0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575" h="50006">
                      <a:moveTo>
                        <a:pt x="28575" y="0"/>
                      </a:moveTo>
                      <a:lnTo>
                        <a:pt x="28575" y="50006"/>
                      </a:lnTo>
                      <a:lnTo>
                        <a:pt x="0" y="50006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Forme libre : forme 2746">
                  <a:extLst>
                    <a:ext uri="{FF2B5EF4-FFF2-40B4-BE49-F238E27FC236}">
                      <a16:creationId xmlns:a16="http://schemas.microsoft.com/office/drawing/2014/main" id="{AB31EA3C-605B-4AC1-8589-9E9ECED1BB97}"/>
                    </a:ext>
                  </a:extLst>
                </p:cNvPr>
                <p:cNvSpPr/>
                <p:nvPr/>
              </p:nvSpPr>
              <p:spPr>
                <a:xfrm>
                  <a:off x="9585286" y="6390547"/>
                  <a:ext cx="28575" cy="50006"/>
                </a:xfrm>
                <a:custGeom>
                  <a:avLst/>
                  <a:gdLst>
                    <a:gd name="connsiteX0" fmla="*/ 0 w 28575"/>
                    <a:gd name="connsiteY0" fmla="*/ 0 h 50006"/>
                    <a:gd name="connsiteX1" fmla="*/ 28575 w 28575"/>
                    <a:gd name="connsiteY1" fmla="*/ 0 h 50006"/>
                    <a:gd name="connsiteX2" fmla="*/ 28575 w 28575"/>
                    <a:gd name="connsiteY2" fmla="*/ 50006 h 50006"/>
                    <a:gd name="connsiteX3" fmla="*/ 0 w 28575"/>
                    <a:gd name="connsiteY3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575" h="50006">
                      <a:moveTo>
                        <a:pt x="0" y="0"/>
                      </a:moveTo>
                      <a:lnTo>
                        <a:pt x="28575" y="0"/>
                      </a:lnTo>
                      <a:lnTo>
                        <a:pt x="28575" y="50006"/>
                      </a:lnTo>
                      <a:lnTo>
                        <a:pt x="0" y="50006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Forme libre : forme 2747">
                  <a:extLst>
                    <a:ext uri="{FF2B5EF4-FFF2-40B4-BE49-F238E27FC236}">
                      <a16:creationId xmlns:a16="http://schemas.microsoft.com/office/drawing/2014/main" id="{1A40CD34-B5C0-45D1-BF98-431B0EDB22A0}"/>
                    </a:ext>
                  </a:extLst>
                </p:cNvPr>
                <p:cNvSpPr/>
                <p:nvPr/>
              </p:nvSpPr>
              <p:spPr>
                <a:xfrm>
                  <a:off x="9641865" y="6312156"/>
                  <a:ext cx="28575" cy="50006"/>
                </a:xfrm>
                <a:custGeom>
                  <a:avLst/>
                  <a:gdLst>
                    <a:gd name="connsiteX0" fmla="*/ 0 w 28575"/>
                    <a:gd name="connsiteY0" fmla="*/ 0 h 50006"/>
                    <a:gd name="connsiteX1" fmla="*/ 28575 w 28575"/>
                    <a:gd name="connsiteY1" fmla="*/ 0 h 50006"/>
                    <a:gd name="connsiteX2" fmla="*/ 28575 w 28575"/>
                    <a:gd name="connsiteY2" fmla="*/ 50006 h 50006"/>
                    <a:gd name="connsiteX3" fmla="*/ 0 w 28575"/>
                    <a:gd name="connsiteY3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575" h="50006">
                      <a:moveTo>
                        <a:pt x="0" y="0"/>
                      </a:moveTo>
                      <a:lnTo>
                        <a:pt x="28575" y="0"/>
                      </a:lnTo>
                      <a:lnTo>
                        <a:pt x="28575" y="50006"/>
                      </a:lnTo>
                      <a:lnTo>
                        <a:pt x="0" y="50006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88" name="Forme libre : forme 2748">
                  <a:extLst>
                    <a:ext uri="{FF2B5EF4-FFF2-40B4-BE49-F238E27FC236}">
                      <a16:creationId xmlns:a16="http://schemas.microsoft.com/office/drawing/2014/main" id="{33CDF8D3-01BB-4020-88B4-E9DA90B8EEB2}"/>
                    </a:ext>
                  </a:extLst>
                </p:cNvPr>
                <p:cNvSpPr/>
                <p:nvPr/>
              </p:nvSpPr>
              <p:spPr>
                <a:xfrm>
                  <a:off x="9399549" y="6408835"/>
                  <a:ext cx="112585" cy="112585"/>
                </a:xfrm>
                <a:custGeom>
                  <a:avLst/>
                  <a:gdLst>
                    <a:gd name="connsiteX0" fmla="*/ 56293 w 112585"/>
                    <a:gd name="connsiteY0" fmla="*/ 0 h 112585"/>
                    <a:gd name="connsiteX1" fmla="*/ 112585 w 112585"/>
                    <a:gd name="connsiteY1" fmla="*/ 56293 h 112585"/>
                    <a:gd name="connsiteX2" fmla="*/ 56293 w 112585"/>
                    <a:gd name="connsiteY2" fmla="*/ 112586 h 112585"/>
                    <a:gd name="connsiteX3" fmla="*/ 0 w 112585"/>
                    <a:gd name="connsiteY3" fmla="*/ 56293 h 112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2585" h="112585">
                      <a:moveTo>
                        <a:pt x="56293" y="0"/>
                      </a:moveTo>
                      <a:cubicBezTo>
                        <a:pt x="87344" y="0"/>
                        <a:pt x="112585" y="25241"/>
                        <a:pt x="112585" y="56293"/>
                      </a:cubicBezTo>
                      <a:cubicBezTo>
                        <a:pt x="112585" y="87344"/>
                        <a:pt x="87344" y="112586"/>
                        <a:pt x="56293" y="112586"/>
                      </a:cubicBezTo>
                      <a:cubicBezTo>
                        <a:pt x="25241" y="112586"/>
                        <a:pt x="0" y="87344"/>
                        <a:pt x="0" y="56293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89" name="Forme libre : forme 2749">
                  <a:extLst>
                    <a:ext uri="{FF2B5EF4-FFF2-40B4-BE49-F238E27FC236}">
                      <a16:creationId xmlns:a16="http://schemas.microsoft.com/office/drawing/2014/main" id="{5BD04166-D63B-46BB-B2AA-730E595770A0}"/>
                    </a:ext>
                  </a:extLst>
                </p:cNvPr>
                <p:cNvSpPr/>
                <p:nvPr/>
              </p:nvSpPr>
              <p:spPr>
                <a:xfrm>
                  <a:off x="9455460" y="6453317"/>
                  <a:ext cx="9525" cy="139160"/>
                </a:xfrm>
                <a:custGeom>
                  <a:avLst/>
                  <a:gdLst>
                    <a:gd name="connsiteX0" fmla="*/ 0 w 9525"/>
                    <a:gd name="connsiteY0" fmla="*/ 0 h 139160"/>
                    <a:gd name="connsiteX1" fmla="*/ 0 w 9525"/>
                    <a:gd name="connsiteY1" fmla="*/ 139160 h 1391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39160">
                      <a:moveTo>
                        <a:pt x="0" y="0"/>
                      </a:moveTo>
                      <a:lnTo>
                        <a:pt x="0" y="13916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Forme libre : forme 2750">
                  <a:extLst>
                    <a:ext uri="{FF2B5EF4-FFF2-40B4-BE49-F238E27FC236}">
                      <a16:creationId xmlns:a16="http://schemas.microsoft.com/office/drawing/2014/main" id="{F12238BA-C7E5-4745-B27B-FE96B96CB2C5}"/>
                    </a:ext>
                  </a:extLst>
                </p:cNvPr>
                <p:cNvSpPr/>
                <p:nvPr/>
              </p:nvSpPr>
              <p:spPr>
                <a:xfrm>
                  <a:off x="9431076" y="6468938"/>
                  <a:ext cx="22669" cy="22669"/>
                </a:xfrm>
                <a:custGeom>
                  <a:avLst/>
                  <a:gdLst>
                    <a:gd name="connsiteX0" fmla="*/ 0 w 22669"/>
                    <a:gd name="connsiteY0" fmla="*/ 0 h 22669"/>
                    <a:gd name="connsiteX1" fmla="*/ 22670 w 22669"/>
                    <a:gd name="connsiteY1" fmla="*/ 22669 h 22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669" h="22669">
                      <a:moveTo>
                        <a:pt x="0" y="0"/>
                      </a:moveTo>
                      <a:lnTo>
                        <a:pt x="22670" y="22669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91" name="Forme libre : forme 2751">
                  <a:extLst>
                    <a:ext uri="{FF2B5EF4-FFF2-40B4-BE49-F238E27FC236}">
                      <a16:creationId xmlns:a16="http://schemas.microsoft.com/office/drawing/2014/main" id="{3CF8F03F-5A1A-475E-BD72-196D1C3644D2}"/>
                    </a:ext>
                  </a:extLst>
                </p:cNvPr>
                <p:cNvSpPr/>
                <p:nvPr/>
              </p:nvSpPr>
              <p:spPr>
                <a:xfrm>
                  <a:off x="9707111" y="6535613"/>
                  <a:ext cx="9525" cy="55530"/>
                </a:xfrm>
                <a:custGeom>
                  <a:avLst/>
                  <a:gdLst>
                    <a:gd name="connsiteX0" fmla="*/ 0 w 9525"/>
                    <a:gd name="connsiteY0" fmla="*/ 0 h 55530"/>
                    <a:gd name="connsiteX1" fmla="*/ 0 w 9525"/>
                    <a:gd name="connsiteY1" fmla="*/ 55531 h 55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5530">
                      <a:moveTo>
                        <a:pt x="0" y="0"/>
                      </a:moveTo>
                      <a:lnTo>
                        <a:pt x="0" y="55531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92" name="Forme libre : forme 2752">
                  <a:extLst>
                    <a:ext uri="{FF2B5EF4-FFF2-40B4-BE49-F238E27FC236}">
                      <a16:creationId xmlns:a16="http://schemas.microsoft.com/office/drawing/2014/main" id="{2ED7FBD1-72BD-4633-92F3-27A172D06585}"/>
                    </a:ext>
                  </a:extLst>
                </p:cNvPr>
                <p:cNvSpPr/>
                <p:nvPr/>
              </p:nvSpPr>
              <p:spPr>
                <a:xfrm>
                  <a:off x="9707111" y="6297488"/>
                  <a:ext cx="9525" cy="90296"/>
                </a:xfrm>
                <a:custGeom>
                  <a:avLst/>
                  <a:gdLst>
                    <a:gd name="connsiteX0" fmla="*/ 0 w 9525"/>
                    <a:gd name="connsiteY0" fmla="*/ 0 h 90296"/>
                    <a:gd name="connsiteX1" fmla="*/ 0 w 9525"/>
                    <a:gd name="connsiteY1" fmla="*/ 90297 h 90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90296">
                      <a:moveTo>
                        <a:pt x="0" y="0"/>
                      </a:moveTo>
                      <a:lnTo>
                        <a:pt x="0" y="90297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Forme libre : forme 2753">
                  <a:extLst>
                    <a:ext uri="{FF2B5EF4-FFF2-40B4-BE49-F238E27FC236}">
                      <a16:creationId xmlns:a16="http://schemas.microsoft.com/office/drawing/2014/main" id="{AD30EF66-9088-4A9B-8230-151FA8C75D61}"/>
                    </a:ext>
                  </a:extLst>
                </p:cNvPr>
                <p:cNvSpPr/>
                <p:nvPr/>
              </p:nvSpPr>
              <p:spPr>
                <a:xfrm>
                  <a:off x="9563855" y="6475891"/>
                  <a:ext cx="68008" cy="115062"/>
                </a:xfrm>
                <a:custGeom>
                  <a:avLst/>
                  <a:gdLst>
                    <a:gd name="connsiteX0" fmla="*/ 0 w 68008"/>
                    <a:gd name="connsiteY0" fmla="*/ 77915 h 115062"/>
                    <a:gd name="connsiteX1" fmla="*/ 0 w 68008"/>
                    <a:gd name="connsiteY1" fmla="*/ 34004 h 115062"/>
                    <a:gd name="connsiteX2" fmla="*/ 34004 w 68008"/>
                    <a:gd name="connsiteY2" fmla="*/ 0 h 115062"/>
                    <a:gd name="connsiteX3" fmla="*/ 34004 w 68008"/>
                    <a:gd name="connsiteY3" fmla="*/ 0 h 115062"/>
                    <a:gd name="connsiteX4" fmla="*/ 68008 w 68008"/>
                    <a:gd name="connsiteY4" fmla="*/ 34004 h 115062"/>
                    <a:gd name="connsiteX5" fmla="*/ 68008 w 68008"/>
                    <a:gd name="connsiteY5" fmla="*/ 115062 h 115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8008" h="115062">
                      <a:moveTo>
                        <a:pt x="0" y="77915"/>
                      </a:moveTo>
                      <a:lnTo>
                        <a:pt x="0" y="34004"/>
                      </a:lnTo>
                      <a:cubicBezTo>
                        <a:pt x="0" y="15240"/>
                        <a:pt x="15335" y="0"/>
                        <a:pt x="34004" y="0"/>
                      </a:cubicBezTo>
                      <a:lnTo>
                        <a:pt x="34004" y="0"/>
                      </a:lnTo>
                      <a:cubicBezTo>
                        <a:pt x="52768" y="0"/>
                        <a:pt x="68008" y="15335"/>
                        <a:pt x="68008" y="34004"/>
                      </a:cubicBezTo>
                      <a:lnTo>
                        <a:pt x="68008" y="115062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94" name="Forme libre : forme 2754">
                  <a:extLst>
                    <a:ext uri="{FF2B5EF4-FFF2-40B4-BE49-F238E27FC236}">
                      <a16:creationId xmlns:a16="http://schemas.microsoft.com/office/drawing/2014/main" id="{AB1D14F6-F83F-428E-9A9B-DB1D02CB6270}"/>
                    </a:ext>
                  </a:extLst>
                </p:cNvPr>
                <p:cNvSpPr/>
                <p:nvPr/>
              </p:nvSpPr>
              <p:spPr>
                <a:xfrm>
                  <a:off x="9420123" y="6594953"/>
                  <a:ext cx="339089" cy="9525"/>
                </a:xfrm>
                <a:custGeom>
                  <a:avLst/>
                  <a:gdLst>
                    <a:gd name="connsiteX0" fmla="*/ 0 w 339089"/>
                    <a:gd name="connsiteY0" fmla="*/ 0 h 9525"/>
                    <a:gd name="connsiteX1" fmla="*/ 339090 w 33908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39089" h="9525">
                      <a:moveTo>
                        <a:pt x="0" y="0"/>
                      </a:moveTo>
                      <a:lnTo>
                        <a:pt x="33909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95" name="Forme libre : forme 2755">
                  <a:extLst>
                    <a:ext uri="{FF2B5EF4-FFF2-40B4-BE49-F238E27FC236}">
                      <a16:creationId xmlns:a16="http://schemas.microsoft.com/office/drawing/2014/main" id="{4889C17C-9022-487B-81A7-690B5A649E91}"/>
                    </a:ext>
                  </a:extLst>
                </p:cNvPr>
                <p:cNvSpPr/>
                <p:nvPr/>
              </p:nvSpPr>
              <p:spPr>
                <a:xfrm>
                  <a:off x="9781120" y="6594572"/>
                  <a:ext cx="2111787" cy="9525"/>
                </a:xfrm>
                <a:custGeom>
                  <a:avLst/>
                  <a:gdLst>
                    <a:gd name="connsiteX0" fmla="*/ 0 w 2111787"/>
                    <a:gd name="connsiteY0" fmla="*/ 0 h 9525"/>
                    <a:gd name="connsiteX1" fmla="*/ 2111788 w 2111787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11787" h="9525">
                      <a:moveTo>
                        <a:pt x="0" y="0"/>
                      </a:moveTo>
                      <a:lnTo>
                        <a:pt x="2111788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96" name="Forme libre : forme 2756">
                  <a:extLst>
                    <a:ext uri="{FF2B5EF4-FFF2-40B4-BE49-F238E27FC236}">
                      <a16:creationId xmlns:a16="http://schemas.microsoft.com/office/drawing/2014/main" id="{A7078C29-E6C8-48E7-879B-EC2FF4CAE87E}"/>
                    </a:ext>
                  </a:extLst>
                </p:cNvPr>
                <p:cNvSpPr/>
                <p:nvPr/>
              </p:nvSpPr>
              <p:spPr>
                <a:xfrm>
                  <a:off x="9739972" y="6472271"/>
                  <a:ext cx="9525" cy="119348"/>
                </a:xfrm>
                <a:custGeom>
                  <a:avLst/>
                  <a:gdLst>
                    <a:gd name="connsiteX0" fmla="*/ 0 w 9525"/>
                    <a:gd name="connsiteY0" fmla="*/ 0 h 119348"/>
                    <a:gd name="connsiteX1" fmla="*/ 0 w 9525"/>
                    <a:gd name="connsiteY1" fmla="*/ 119348 h 119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19348">
                      <a:moveTo>
                        <a:pt x="0" y="0"/>
                      </a:moveTo>
                      <a:lnTo>
                        <a:pt x="0" y="11934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97" name="Forme libre : forme 2757">
                  <a:extLst>
                    <a:ext uri="{FF2B5EF4-FFF2-40B4-BE49-F238E27FC236}">
                      <a16:creationId xmlns:a16="http://schemas.microsoft.com/office/drawing/2014/main" id="{D85E0903-4FFD-402E-A360-DD8DBF8B97F0}"/>
                    </a:ext>
                  </a:extLst>
                </p:cNvPr>
                <p:cNvSpPr/>
                <p:nvPr/>
              </p:nvSpPr>
              <p:spPr>
                <a:xfrm>
                  <a:off x="9740353" y="6484844"/>
                  <a:ext cx="19716" cy="12668"/>
                </a:xfrm>
                <a:custGeom>
                  <a:avLst/>
                  <a:gdLst>
                    <a:gd name="connsiteX0" fmla="*/ 0 w 19716"/>
                    <a:gd name="connsiteY0" fmla="*/ 12668 h 12668"/>
                    <a:gd name="connsiteX1" fmla="*/ 19717 w 19716"/>
                    <a:gd name="connsiteY1" fmla="*/ 0 h 12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716" h="12668">
                      <a:moveTo>
                        <a:pt x="0" y="12668"/>
                      </a:moveTo>
                      <a:lnTo>
                        <a:pt x="19717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98" name="Forme libre : forme 2758">
                  <a:extLst>
                    <a:ext uri="{FF2B5EF4-FFF2-40B4-BE49-F238E27FC236}">
                      <a16:creationId xmlns:a16="http://schemas.microsoft.com/office/drawing/2014/main" id="{70AF999F-0A51-4D3C-9DA8-7D38DC211A2E}"/>
                    </a:ext>
                  </a:extLst>
                </p:cNvPr>
                <p:cNvSpPr/>
                <p:nvPr/>
              </p:nvSpPr>
              <p:spPr>
                <a:xfrm>
                  <a:off x="9687870" y="6371020"/>
                  <a:ext cx="105536" cy="151257"/>
                </a:xfrm>
                <a:custGeom>
                  <a:avLst/>
                  <a:gdLst>
                    <a:gd name="connsiteX0" fmla="*/ 52769 w 105536"/>
                    <a:gd name="connsiteY0" fmla="*/ 151257 h 151257"/>
                    <a:gd name="connsiteX1" fmla="*/ 0 w 105536"/>
                    <a:gd name="connsiteY1" fmla="*/ 75629 h 151257"/>
                    <a:gd name="connsiteX2" fmla="*/ 52769 w 105536"/>
                    <a:gd name="connsiteY2" fmla="*/ 0 h 151257"/>
                    <a:gd name="connsiteX3" fmla="*/ 105537 w 105536"/>
                    <a:gd name="connsiteY3" fmla="*/ 75629 h 151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536" h="151257">
                      <a:moveTo>
                        <a:pt x="52769" y="151257"/>
                      </a:moveTo>
                      <a:cubicBezTo>
                        <a:pt x="23622" y="151257"/>
                        <a:pt x="0" y="117348"/>
                        <a:pt x="0" y="75629"/>
                      </a:cubicBezTo>
                      <a:cubicBezTo>
                        <a:pt x="0" y="33909"/>
                        <a:pt x="23622" y="0"/>
                        <a:pt x="52769" y="0"/>
                      </a:cubicBezTo>
                      <a:cubicBezTo>
                        <a:pt x="81915" y="0"/>
                        <a:pt x="105537" y="33909"/>
                        <a:pt x="105537" y="75629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77" name="Forme libre : forme 2759">
                <a:extLst>
                  <a:ext uri="{FF2B5EF4-FFF2-40B4-BE49-F238E27FC236}">
                    <a16:creationId xmlns:a16="http://schemas.microsoft.com/office/drawing/2014/main" id="{3CEDB22E-BCAE-4EE8-B57C-86805F1BFBD7}"/>
                  </a:ext>
                </a:extLst>
              </p:cNvPr>
              <p:cNvSpPr/>
              <p:nvPr/>
            </p:nvSpPr>
            <p:spPr>
              <a:xfrm>
                <a:off x="9491084" y="6293487"/>
                <a:ext cx="51149" cy="9525"/>
              </a:xfrm>
              <a:custGeom>
                <a:avLst/>
                <a:gdLst>
                  <a:gd name="connsiteX0" fmla="*/ 0 w 51149"/>
                  <a:gd name="connsiteY0" fmla="*/ 0 h 9525"/>
                  <a:gd name="connsiteX1" fmla="*/ 51149 w 5114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1149" h="9525">
                    <a:moveTo>
                      <a:pt x="0" y="0"/>
                    </a:moveTo>
                    <a:lnTo>
                      <a:pt x="51149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78" name="Forme libre : forme 2760">
                <a:extLst>
                  <a:ext uri="{FF2B5EF4-FFF2-40B4-BE49-F238E27FC236}">
                    <a16:creationId xmlns:a16="http://schemas.microsoft.com/office/drawing/2014/main" id="{7607E0A8-185C-4F68-BCD6-790D4AA69A86}"/>
                  </a:ext>
                </a:extLst>
              </p:cNvPr>
              <p:cNvSpPr/>
              <p:nvPr/>
            </p:nvSpPr>
            <p:spPr>
              <a:xfrm>
                <a:off x="9611480" y="6518372"/>
                <a:ext cx="9525" cy="47053"/>
              </a:xfrm>
              <a:custGeom>
                <a:avLst/>
                <a:gdLst>
                  <a:gd name="connsiteX0" fmla="*/ 0 w 9525"/>
                  <a:gd name="connsiteY0" fmla="*/ 0 h 47053"/>
                  <a:gd name="connsiteX1" fmla="*/ 0 w 9525"/>
                  <a:gd name="connsiteY1" fmla="*/ 47054 h 47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7053">
                    <a:moveTo>
                      <a:pt x="0" y="0"/>
                    </a:moveTo>
                    <a:lnTo>
                      <a:pt x="0" y="47054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212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10417771" y="6146802"/>
              <a:ext cx="414147" cy="447293"/>
              <a:chOff x="10417771" y="6146802"/>
              <a:chExt cx="414147" cy="447293"/>
            </a:xfrm>
            <a:grpFill/>
          </p:grpSpPr>
          <p:grpSp>
            <p:nvGrpSpPr>
              <p:cNvPr id="258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10417771" y="6146802"/>
                <a:ext cx="414147" cy="447293"/>
                <a:chOff x="10417771" y="6146802"/>
                <a:chExt cx="414147" cy="447293"/>
              </a:xfrm>
              <a:grpFill/>
            </p:grpSpPr>
            <p:sp>
              <p:nvSpPr>
                <p:cNvPr id="260" name="Forme libre : forme 2763">
                  <a:extLst>
                    <a:ext uri="{FF2B5EF4-FFF2-40B4-BE49-F238E27FC236}">
                      <a16:creationId xmlns:a16="http://schemas.microsoft.com/office/drawing/2014/main" id="{0B5DBE2D-5D36-4155-9380-A9CA9189684D}"/>
                    </a:ext>
                  </a:extLst>
                </p:cNvPr>
                <p:cNvSpPr/>
                <p:nvPr/>
              </p:nvSpPr>
              <p:spPr>
                <a:xfrm>
                  <a:off x="10417771" y="6226241"/>
                  <a:ext cx="105918" cy="49910"/>
                </a:xfrm>
                <a:custGeom>
                  <a:avLst/>
                  <a:gdLst>
                    <a:gd name="connsiteX0" fmla="*/ 80963 w 105918"/>
                    <a:gd name="connsiteY0" fmla="*/ 49911 h 49910"/>
                    <a:gd name="connsiteX1" fmla="*/ 24956 w 105918"/>
                    <a:gd name="connsiteY1" fmla="*/ 49911 h 49910"/>
                    <a:gd name="connsiteX2" fmla="*/ 0 w 105918"/>
                    <a:gd name="connsiteY2" fmla="*/ 24955 h 49910"/>
                    <a:gd name="connsiteX3" fmla="*/ 0 w 105918"/>
                    <a:gd name="connsiteY3" fmla="*/ 24955 h 49910"/>
                    <a:gd name="connsiteX4" fmla="*/ 24956 w 105918"/>
                    <a:gd name="connsiteY4" fmla="*/ 0 h 49910"/>
                    <a:gd name="connsiteX5" fmla="*/ 80963 w 105918"/>
                    <a:gd name="connsiteY5" fmla="*/ 0 h 49910"/>
                    <a:gd name="connsiteX6" fmla="*/ 105919 w 105918"/>
                    <a:gd name="connsiteY6" fmla="*/ 24955 h 49910"/>
                    <a:gd name="connsiteX7" fmla="*/ 105919 w 105918"/>
                    <a:gd name="connsiteY7" fmla="*/ 24955 h 49910"/>
                    <a:gd name="connsiteX8" fmla="*/ 80963 w 105918"/>
                    <a:gd name="connsiteY8" fmla="*/ 49911 h 49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5918" h="49910">
                      <a:moveTo>
                        <a:pt x="80963" y="49911"/>
                      </a:moveTo>
                      <a:lnTo>
                        <a:pt x="24956" y="49911"/>
                      </a:lnTo>
                      <a:cubicBezTo>
                        <a:pt x="11240" y="49911"/>
                        <a:pt x="0" y="38671"/>
                        <a:pt x="0" y="24955"/>
                      </a:cubicBezTo>
                      <a:lnTo>
                        <a:pt x="0" y="24955"/>
                      </a:lnTo>
                      <a:cubicBezTo>
                        <a:pt x="0" y="11240"/>
                        <a:pt x="11240" y="0"/>
                        <a:pt x="24956" y="0"/>
                      </a:cubicBezTo>
                      <a:lnTo>
                        <a:pt x="80963" y="0"/>
                      </a:lnTo>
                      <a:cubicBezTo>
                        <a:pt x="94679" y="0"/>
                        <a:pt x="105919" y="11240"/>
                        <a:pt x="105919" y="24955"/>
                      </a:cubicBezTo>
                      <a:lnTo>
                        <a:pt x="105919" y="24955"/>
                      </a:lnTo>
                      <a:cubicBezTo>
                        <a:pt x="105919" y="38671"/>
                        <a:pt x="94679" y="49911"/>
                        <a:pt x="80963" y="49911"/>
                      </a:cubicBez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61" name="Forme libre : forme 2764">
                  <a:extLst>
                    <a:ext uri="{FF2B5EF4-FFF2-40B4-BE49-F238E27FC236}">
                      <a16:creationId xmlns:a16="http://schemas.microsoft.com/office/drawing/2014/main" id="{73A186BE-A3A8-491C-8946-996A499A98E2}"/>
                    </a:ext>
                  </a:extLst>
                </p:cNvPr>
                <p:cNvSpPr/>
                <p:nvPr/>
              </p:nvSpPr>
              <p:spPr>
                <a:xfrm>
                  <a:off x="10447489" y="6198999"/>
                  <a:ext cx="46481" cy="26574"/>
                </a:xfrm>
                <a:custGeom>
                  <a:avLst/>
                  <a:gdLst>
                    <a:gd name="connsiteX0" fmla="*/ 0 w 46481"/>
                    <a:gd name="connsiteY0" fmla="*/ 26575 h 26574"/>
                    <a:gd name="connsiteX1" fmla="*/ 0 w 46481"/>
                    <a:gd name="connsiteY1" fmla="*/ 23241 h 26574"/>
                    <a:gd name="connsiteX2" fmla="*/ 23240 w 46481"/>
                    <a:gd name="connsiteY2" fmla="*/ 0 h 26574"/>
                    <a:gd name="connsiteX3" fmla="*/ 23240 w 46481"/>
                    <a:gd name="connsiteY3" fmla="*/ 0 h 26574"/>
                    <a:gd name="connsiteX4" fmla="*/ 46481 w 46481"/>
                    <a:gd name="connsiteY4" fmla="*/ 23241 h 26574"/>
                    <a:gd name="connsiteX5" fmla="*/ 46481 w 46481"/>
                    <a:gd name="connsiteY5" fmla="*/ 26575 h 26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6481" h="26574">
                      <a:moveTo>
                        <a:pt x="0" y="26575"/>
                      </a:moveTo>
                      <a:lnTo>
                        <a:pt x="0" y="23241"/>
                      </a:lnTo>
                      <a:cubicBezTo>
                        <a:pt x="0" y="10478"/>
                        <a:pt x="10477" y="0"/>
                        <a:pt x="23240" y="0"/>
                      </a:cubicBezTo>
                      <a:lnTo>
                        <a:pt x="23240" y="0"/>
                      </a:lnTo>
                      <a:cubicBezTo>
                        <a:pt x="36004" y="0"/>
                        <a:pt x="46481" y="10478"/>
                        <a:pt x="46481" y="23241"/>
                      </a:cubicBezTo>
                      <a:lnTo>
                        <a:pt x="46481" y="26575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Forme libre : forme 2765">
                  <a:extLst>
                    <a:ext uri="{FF2B5EF4-FFF2-40B4-BE49-F238E27FC236}">
                      <a16:creationId xmlns:a16="http://schemas.microsoft.com/office/drawing/2014/main" id="{CD93DB8C-9FF9-4141-85E6-C9910F5A061F}"/>
                    </a:ext>
                  </a:extLst>
                </p:cNvPr>
                <p:cNvSpPr/>
                <p:nvPr/>
              </p:nvSpPr>
              <p:spPr>
                <a:xfrm>
                  <a:off x="10470730" y="6146802"/>
                  <a:ext cx="9525" cy="52196"/>
                </a:xfrm>
                <a:custGeom>
                  <a:avLst/>
                  <a:gdLst>
                    <a:gd name="connsiteX0" fmla="*/ 0 w 9525"/>
                    <a:gd name="connsiteY0" fmla="*/ 52197 h 52196"/>
                    <a:gd name="connsiteX1" fmla="*/ 0 w 9525"/>
                    <a:gd name="connsiteY1" fmla="*/ 0 h 52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2196">
                      <a:moveTo>
                        <a:pt x="0" y="52197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Forme libre : forme 2766">
                  <a:extLst>
                    <a:ext uri="{FF2B5EF4-FFF2-40B4-BE49-F238E27FC236}">
                      <a16:creationId xmlns:a16="http://schemas.microsoft.com/office/drawing/2014/main" id="{79ADB944-216C-4BB3-BAEB-E6A81A42E773}"/>
                    </a:ext>
                  </a:extLst>
                </p:cNvPr>
                <p:cNvSpPr/>
                <p:nvPr/>
              </p:nvSpPr>
              <p:spPr>
                <a:xfrm>
                  <a:off x="10424820" y="6301679"/>
                  <a:ext cx="18002" cy="290322"/>
                </a:xfrm>
                <a:custGeom>
                  <a:avLst/>
                  <a:gdLst>
                    <a:gd name="connsiteX0" fmla="*/ 18002 w 18002"/>
                    <a:gd name="connsiteY0" fmla="*/ 0 h 290322"/>
                    <a:gd name="connsiteX1" fmla="*/ 0 w 18002"/>
                    <a:gd name="connsiteY1" fmla="*/ 290322 h 29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002" h="290322">
                      <a:moveTo>
                        <a:pt x="18002" y="0"/>
                      </a:moveTo>
                      <a:lnTo>
                        <a:pt x="0" y="290322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Forme libre : forme 2767">
                  <a:extLst>
                    <a:ext uri="{FF2B5EF4-FFF2-40B4-BE49-F238E27FC236}">
                      <a16:creationId xmlns:a16="http://schemas.microsoft.com/office/drawing/2014/main" id="{88E9CB11-0D5A-40C9-A754-3009B145E323}"/>
                    </a:ext>
                  </a:extLst>
                </p:cNvPr>
                <p:cNvSpPr/>
                <p:nvPr/>
              </p:nvSpPr>
              <p:spPr>
                <a:xfrm>
                  <a:off x="10496733" y="6322634"/>
                  <a:ext cx="19621" cy="270605"/>
                </a:xfrm>
                <a:custGeom>
                  <a:avLst/>
                  <a:gdLst>
                    <a:gd name="connsiteX0" fmla="*/ 0 w 19621"/>
                    <a:gd name="connsiteY0" fmla="*/ 0 h 270605"/>
                    <a:gd name="connsiteX1" fmla="*/ 19622 w 19621"/>
                    <a:gd name="connsiteY1" fmla="*/ 270605 h 270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621" h="270605">
                      <a:moveTo>
                        <a:pt x="0" y="0"/>
                      </a:moveTo>
                      <a:lnTo>
                        <a:pt x="19622" y="270605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65" name="Forme libre : forme 2768">
                  <a:extLst>
                    <a:ext uri="{FF2B5EF4-FFF2-40B4-BE49-F238E27FC236}">
                      <a16:creationId xmlns:a16="http://schemas.microsoft.com/office/drawing/2014/main" id="{5E32D203-A471-4D62-B67F-7C2BFBE1F4E8}"/>
                    </a:ext>
                  </a:extLst>
                </p:cNvPr>
                <p:cNvSpPr/>
                <p:nvPr/>
              </p:nvSpPr>
              <p:spPr>
                <a:xfrm>
                  <a:off x="10439869" y="6383213"/>
                  <a:ext cx="25622" cy="9525"/>
                </a:xfrm>
                <a:custGeom>
                  <a:avLst/>
                  <a:gdLst>
                    <a:gd name="connsiteX0" fmla="*/ 0 w 25622"/>
                    <a:gd name="connsiteY0" fmla="*/ 0 h 9525"/>
                    <a:gd name="connsiteX1" fmla="*/ 25622 w 25622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622" h="9525">
                      <a:moveTo>
                        <a:pt x="0" y="0"/>
                      </a:moveTo>
                      <a:lnTo>
                        <a:pt x="25622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Forme libre : forme 2769">
                  <a:extLst>
                    <a:ext uri="{FF2B5EF4-FFF2-40B4-BE49-F238E27FC236}">
                      <a16:creationId xmlns:a16="http://schemas.microsoft.com/office/drawing/2014/main" id="{C8ECD296-B2EC-44E5-A62E-2E09AC962456}"/>
                    </a:ext>
                  </a:extLst>
                </p:cNvPr>
                <p:cNvSpPr/>
                <p:nvPr/>
              </p:nvSpPr>
              <p:spPr>
                <a:xfrm>
                  <a:off x="10428153" y="6563426"/>
                  <a:ext cx="50387" cy="9525"/>
                </a:xfrm>
                <a:custGeom>
                  <a:avLst/>
                  <a:gdLst>
                    <a:gd name="connsiteX0" fmla="*/ 0 w 50387"/>
                    <a:gd name="connsiteY0" fmla="*/ 0 h 9525"/>
                    <a:gd name="connsiteX1" fmla="*/ 50387 w 50387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0387" h="9525">
                      <a:moveTo>
                        <a:pt x="0" y="0"/>
                      </a:moveTo>
                      <a:lnTo>
                        <a:pt x="50387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67" name="Forme libre : forme 2770">
                  <a:extLst>
                    <a:ext uri="{FF2B5EF4-FFF2-40B4-BE49-F238E27FC236}">
                      <a16:creationId xmlns:a16="http://schemas.microsoft.com/office/drawing/2014/main" id="{67C9F8AF-5792-4889-AF52-ADEC6359B1A8}"/>
                    </a:ext>
                  </a:extLst>
                </p:cNvPr>
                <p:cNvSpPr/>
                <p:nvPr/>
              </p:nvSpPr>
              <p:spPr>
                <a:xfrm>
                  <a:off x="10513878" y="6487321"/>
                  <a:ext cx="184879" cy="104870"/>
                </a:xfrm>
                <a:custGeom>
                  <a:avLst/>
                  <a:gdLst>
                    <a:gd name="connsiteX0" fmla="*/ 0 w 184879"/>
                    <a:gd name="connsiteY0" fmla="*/ 37052 h 104870"/>
                    <a:gd name="connsiteX1" fmla="*/ 80010 w 184879"/>
                    <a:gd name="connsiteY1" fmla="*/ 0 h 104870"/>
                    <a:gd name="connsiteX2" fmla="*/ 184880 w 184879"/>
                    <a:gd name="connsiteY2" fmla="*/ 104870 h 104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4879" h="104870">
                      <a:moveTo>
                        <a:pt x="0" y="37052"/>
                      </a:moveTo>
                      <a:cubicBezTo>
                        <a:pt x="19241" y="14383"/>
                        <a:pt x="47911" y="0"/>
                        <a:pt x="80010" y="0"/>
                      </a:cubicBezTo>
                      <a:cubicBezTo>
                        <a:pt x="137922" y="0"/>
                        <a:pt x="184880" y="46958"/>
                        <a:pt x="184880" y="10487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68" name="Forme libre : forme 2771">
                  <a:extLst>
                    <a:ext uri="{FF2B5EF4-FFF2-40B4-BE49-F238E27FC236}">
                      <a16:creationId xmlns:a16="http://schemas.microsoft.com/office/drawing/2014/main" id="{1778B2A3-41D4-40DB-B382-3814FA821A2F}"/>
                    </a:ext>
                  </a:extLst>
                </p:cNvPr>
                <p:cNvSpPr/>
                <p:nvPr/>
              </p:nvSpPr>
              <p:spPr>
                <a:xfrm>
                  <a:off x="10580649" y="6563045"/>
                  <a:ext cx="108394" cy="9525"/>
                </a:xfrm>
                <a:custGeom>
                  <a:avLst/>
                  <a:gdLst>
                    <a:gd name="connsiteX0" fmla="*/ 108395 w 108394"/>
                    <a:gd name="connsiteY0" fmla="*/ 0 h 9525"/>
                    <a:gd name="connsiteX1" fmla="*/ 0 w 108394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8394" h="9525">
                      <a:moveTo>
                        <a:pt x="108395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Forme libre : forme 2772">
                  <a:extLst>
                    <a:ext uri="{FF2B5EF4-FFF2-40B4-BE49-F238E27FC236}">
                      <a16:creationId xmlns:a16="http://schemas.microsoft.com/office/drawing/2014/main" id="{B32CF002-3BDA-4767-8F4B-83BAC96CB94D}"/>
                    </a:ext>
                  </a:extLst>
                </p:cNvPr>
                <p:cNvSpPr/>
                <p:nvPr/>
              </p:nvSpPr>
              <p:spPr>
                <a:xfrm>
                  <a:off x="10630273" y="6338255"/>
                  <a:ext cx="117634" cy="255841"/>
                </a:xfrm>
                <a:custGeom>
                  <a:avLst/>
                  <a:gdLst>
                    <a:gd name="connsiteX0" fmla="*/ 0 w 117634"/>
                    <a:gd name="connsiteY0" fmla="*/ 154591 h 255841"/>
                    <a:gd name="connsiteX1" fmla="*/ 0 w 117634"/>
                    <a:gd name="connsiteY1" fmla="*/ 0 h 255841"/>
                    <a:gd name="connsiteX2" fmla="*/ 117634 w 117634"/>
                    <a:gd name="connsiteY2" fmla="*/ 0 h 255841"/>
                    <a:gd name="connsiteX3" fmla="*/ 117634 w 117634"/>
                    <a:gd name="connsiteY3" fmla="*/ 255841 h 255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634" h="255841">
                      <a:moveTo>
                        <a:pt x="0" y="154591"/>
                      </a:moveTo>
                      <a:lnTo>
                        <a:pt x="0" y="0"/>
                      </a:lnTo>
                      <a:lnTo>
                        <a:pt x="117634" y="0"/>
                      </a:lnTo>
                      <a:lnTo>
                        <a:pt x="117634" y="255841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70" name="Forme libre : forme 2773">
                  <a:extLst>
                    <a:ext uri="{FF2B5EF4-FFF2-40B4-BE49-F238E27FC236}">
                      <a16:creationId xmlns:a16="http://schemas.microsoft.com/office/drawing/2014/main" id="{47D1874C-E157-4831-90A6-11F23F964905}"/>
                    </a:ext>
                  </a:extLst>
                </p:cNvPr>
                <p:cNvSpPr/>
                <p:nvPr/>
              </p:nvSpPr>
              <p:spPr>
                <a:xfrm>
                  <a:off x="10681995" y="6257102"/>
                  <a:ext cx="113442" cy="336613"/>
                </a:xfrm>
                <a:custGeom>
                  <a:avLst/>
                  <a:gdLst>
                    <a:gd name="connsiteX0" fmla="*/ 0 w 113442"/>
                    <a:gd name="connsiteY0" fmla="*/ 60293 h 336613"/>
                    <a:gd name="connsiteX1" fmla="*/ 0 w 113442"/>
                    <a:gd name="connsiteY1" fmla="*/ 0 h 336613"/>
                    <a:gd name="connsiteX2" fmla="*/ 113442 w 113442"/>
                    <a:gd name="connsiteY2" fmla="*/ 0 h 336613"/>
                    <a:gd name="connsiteX3" fmla="*/ 113442 w 113442"/>
                    <a:gd name="connsiteY3" fmla="*/ 336613 h 336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42" h="336613">
                      <a:moveTo>
                        <a:pt x="0" y="60293"/>
                      </a:moveTo>
                      <a:lnTo>
                        <a:pt x="0" y="0"/>
                      </a:lnTo>
                      <a:lnTo>
                        <a:pt x="113442" y="0"/>
                      </a:lnTo>
                      <a:lnTo>
                        <a:pt x="113442" y="33661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71" name="Forme libre : forme 2774">
                  <a:extLst>
                    <a:ext uri="{FF2B5EF4-FFF2-40B4-BE49-F238E27FC236}">
                      <a16:creationId xmlns:a16="http://schemas.microsoft.com/office/drawing/2014/main" id="{B3998AFA-C7D7-41BD-9AD1-3007F5ED0C27}"/>
                    </a:ext>
                  </a:extLst>
                </p:cNvPr>
                <p:cNvSpPr/>
                <p:nvPr/>
              </p:nvSpPr>
              <p:spPr>
                <a:xfrm>
                  <a:off x="10797533" y="6416836"/>
                  <a:ext cx="34385" cy="176021"/>
                </a:xfrm>
                <a:custGeom>
                  <a:avLst/>
                  <a:gdLst>
                    <a:gd name="connsiteX0" fmla="*/ 0 w 34385"/>
                    <a:gd name="connsiteY0" fmla="*/ 0 h 176021"/>
                    <a:gd name="connsiteX1" fmla="*/ 34385 w 34385"/>
                    <a:gd name="connsiteY1" fmla="*/ 0 h 176021"/>
                    <a:gd name="connsiteX2" fmla="*/ 34385 w 34385"/>
                    <a:gd name="connsiteY2" fmla="*/ 176022 h 176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385" h="176021">
                      <a:moveTo>
                        <a:pt x="0" y="0"/>
                      </a:moveTo>
                      <a:lnTo>
                        <a:pt x="34385" y="0"/>
                      </a:lnTo>
                      <a:lnTo>
                        <a:pt x="34385" y="176022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Forme libre : forme 2775">
                  <a:extLst>
                    <a:ext uri="{FF2B5EF4-FFF2-40B4-BE49-F238E27FC236}">
                      <a16:creationId xmlns:a16="http://schemas.microsoft.com/office/drawing/2014/main" id="{4EFC363B-227F-46F1-AD3A-3BA0753A5F4F}"/>
                    </a:ext>
                  </a:extLst>
                </p:cNvPr>
                <p:cNvSpPr/>
                <p:nvPr/>
              </p:nvSpPr>
              <p:spPr>
                <a:xfrm>
                  <a:off x="10656277" y="6367211"/>
                  <a:ext cx="9525" cy="109632"/>
                </a:xfrm>
                <a:custGeom>
                  <a:avLst/>
                  <a:gdLst>
                    <a:gd name="connsiteX0" fmla="*/ 0 w 9525"/>
                    <a:gd name="connsiteY0" fmla="*/ 0 h 109632"/>
                    <a:gd name="connsiteX1" fmla="*/ 0 w 9525"/>
                    <a:gd name="connsiteY1" fmla="*/ 109633 h 1096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09632">
                      <a:moveTo>
                        <a:pt x="0" y="0"/>
                      </a:moveTo>
                      <a:lnTo>
                        <a:pt x="0" y="10963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Forme libre : forme 2776">
                  <a:extLst>
                    <a:ext uri="{FF2B5EF4-FFF2-40B4-BE49-F238E27FC236}">
                      <a16:creationId xmlns:a16="http://schemas.microsoft.com/office/drawing/2014/main" id="{75DFB41A-2466-409C-A95F-2DFD8A59788C}"/>
                    </a:ext>
                  </a:extLst>
                </p:cNvPr>
                <p:cNvSpPr/>
                <p:nvPr/>
              </p:nvSpPr>
              <p:spPr>
                <a:xfrm>
                  <a:off x="10686186" y="6390833"/>
                  <a:ext cx="9525" cy="110394"/>
                </a:xfrm>
                <a:custGeom>
                  <a:avLst/>
                  <a:gdLst>
                    <a:gd name="connsiteX0" fmla="*/ 0 w 9525"/>
                    <a:gd name="connsiteY0" fmla="*/ 0 h 110394"/>
                    <a:gd name="connsiteX1" fmla="*/ 0 w 9525"/>
                    <a:gd name="connsiteY1" fmla="*/ 110395 h 1103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10394">
                      <a:moveTo>
                        <a:pt x="0" y="0"/>
                      </a:moveTo>
                      <a:lnTo>
                        <a:pt x="0" y="110395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Forme libre : forme 2777">
                  <a:extLst>
                    <a:ext uri="{FF2B5EF4-FFF2-40B4-BE49-F238E27FC236}">
                      <a16:creationId xmlns:a16="http://schemas.microsoft.com/office/drawing/2014/main" id="{3E4AB49A-292E-450F-BF82-B0ABB76EF1CD}"/>
                    </a:ext>
                  </a:extLst>
                </p:cNvPr>
                <p:cNvSpPr/>
                <p:nvPr/>
              </p:nvSpPr>
              <p:spPr>
                <a:xfrm>
                  <a:off x="10717618" y="6367211"/>
                  <a:ext cx="9525" cy="176498"/>
                </a:xfrm>
                <a:custGeom>
                  <a:avLst/>
                  <a:gdLst>
                    <a:gd name="connsiteX0" fmla="*/ 0 w 9525"/>
                    <a:gd name="connsiteY0" fmla="*/ 0 h 176498"/>
                    <a:gd name="connsiteX1" fmla="*/ 0 w 9525"/>
                    <a:gd name="connsiteY1" fmla="*/ 176498 h 176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76498">
                      <a:moveTo>
                        <a:pt x="0" y="0"/>
                      </a:moveTo>
                      <a:lnTo>
                        <a:pt x="0" y="176498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Forme libre : forme 2778">
                  <a:extLst>
                    <a:ext uri="{FF2B5EF4-FFF2-40B4-BE49-F238E27FC236}">
                      <a16:creationId xmlns:a16="http://schemas.microsoft.com/office/drawing/2014/main" id="{DECB0D95-155B-420D-9E6B-3045D5D107A5}"/>
                    </a:ext>
                  </a:extLst>
                </p:cNvPr>
                <p:cNvSpPr/>
                <p:nvPr/>
              </p:nvSpPr>
              <p:spPr>
                <a:xfrm>
                  <a:off x="10685328" y="6294535"/>
                  <a:ext cx="61722" cy="9525"/>
                </a:xfrm>
                <a:custGeom>
                  <a:avLst/>
                  <a:gdLst>
                    <a:gd name="connsiteX0" fmla="*/ 0 w 61722"/>
                    <a:gd name="connsiteY0" fmla="*/ 0 h 9525"/>
                    <a:gd name="connsiteX1" fmla="*/ 61722 w 61722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1722" h="9525">
                      <a:moveTo>
                        <a:pt x="0" y="0"/>
                      </a:moveTo>
                      <a:lnTo>
                        <a:pt x="61722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9" name="Forme libre : forme 2779">
                <a:extLst>
                  <a:ext uri="{FF2B5EF4-FFF2-40B4-BE49-F238E27FC236}">
                    <a16:creationId xmlns:a16="http://schemas.microsoft.com/office/drawing/2014/main" id="{81FEC209-8669-4D0A-B0B1-F65FD9377812}"/>
                  </a:ext>
                </a:extLst>
              </p:cNvPr>
              <p:cNvSpPr/>
              <p:nvPr/>
            </p:nvSpPr>
            <p:spPr>
              <a:xfrm>
                <a:off x="10437202" y="6412454"/>
                <a:ext cx="13239" cy="9525"/>
              </a:xfrm>
              <a:custGeom>
                <a:avLst/>
                <a:gdLst>
                  <a:gd name="connsiteX0" fmla="*/ 0 w 13239"/>
                  <a:gd name="connsiteY0" fmla="*/ 0 h 9525"/>
                  <a:gd name="connsiteX1" fmla="*/ 13240 w 1323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239" h="9525">
                    <a:moveTo>
                      <a:pt x="0" y="0"/>
                    </a:moveTo>
                    <a:lnTo>
                      <a:pt x="13240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213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11329409" y="6136896"/>
              <a:ext cx="472345" cy="457199"/>
              <a:chOff x="11329409" y="6136896"/>
              <a:chExt cx="472345" cy="457199"/>
            </a:xfrm>
            <a:grpFill/>
          </p:grpSpPr>
          <p:grpSp>
            <p:nvGrpSpPr>
              <p:cNvPr id="235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11329409" y="6136896"/>
                <a:ext cx="472345" cy="457199"/>
                <a:chOff x="11329409" y="6136896"/>
                <a:chExt cx="472345" cy="457199"/>
              </a:xfrm>
              <a:grpFill/>
            </p:grpSpPr>
            <p:sp>
              <p:nvSpPr>
                <p:cNvPr id="240" name="Forme libre : forme 2782">
                  <a:extLst>
                    <a:ext uri="{FF2B5EF4-FFF2-40B4-BE49-F238E27FC236}">
                      <a16:creationId xmlns:a16="http://schemas.microsoft.com/office/drawing/2014/main" id="{2175E0DE-D31B-4870-95F5-949E3AAA4CEF}"/>
                    </a:ext>
                  </a:extLst>
                </p:cNvPr>
                <p:cNvSpPr/>
                <p:nvPr/>
              </p:nvSpPr>
              <p:spPr>
                <a:xfrm>
                  <a:off x="11513432" y="6207476"/>
                  <a:ext cx="288321" cy="384143"/>
                </a:xfrm>
                <a:custGeom>
                  <a:avLst/>
                  <a:gdLst>
                    <a:gd name="connsiteX0" fmla="*/ 0 w 288321"/>
                    <a:gd name="connsiteY0" fmla="*/ 384143 h 384143"/>
                    <a:gd name="connsiteX1" fmla="*/ 0 w 288321"/>
                    <a:gd name="connsiteY1" fmla="*/ 0 h 384143"/>
                    <a:gd name="connsiteX2" fmla="*/ 288322 w 288321"/>
                    <a:gd name="connsiteY2" fmla="*/ 0 h 384143"/>
                    <a:gd name="connsiteX3" fmla="*/ 288322 w 288321"/>
                    <a:gd name="connsiteY3" fmla="*/ 384143 h 384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8321" h="384143">
                      <a:moveTo>
                        <a:pt x="0" y="384143"/>
                      </a:moveTo>
                      <a:lnTo>
                        <a:pt x="0" y="0"/>
                      </a:lnTo>
                      <a:lnTo>
                        <a:pt x="288322" y="0"/>
                      </a:lnTo>
                      <a:lnTo>
                        <a:pt x="288322" y="384143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Forme libre : forme 2783">
                  <a:extLst>
                    <a:ext uri="{FF2B5EF4-FFF2-40B4-BE49-F238E27FC236}">
                      <a16:creationId xmlns:a16="http://schemas.microsoft.com/office/drawing/2014/main" id="{56BE262D-1E6E-481F-BB46-2EB9F7133A55}"/>
                    </a:ext>
                  </a:extLst>
                </p:cNvPr>
                <p:cNvSpPr/>
                <p:nvPr/>
              </p:nvSpPr>
              <p:spPr>
                <a:xfrm>
                  <a:off x="11542864" y="6177282"/>
                  <a:ext cx="230314" cy="28575"/>
                </a:xfrm>
                <a:custGeom>
                  <a:avLst/>
                  <a:gdLst>
                    <a:gd name="connsiteX0" fmla="*/ 0 w 230314"/>
                    <a:gd name="connsiteY0" fmla="*/ 0 h 28575"/>
                    <a:gd name="connsiteX1" fmla="*/ 230315 w 230314"/>
                    <a:gd name="connsiteY1" fmla="*/ 0 h 28575"/>
                    <a:gd name="connsiteX2" fmla="*/ 230315 w 230314"/>
                    <a:gd name="connsiteY2" fmla="*/ 28575 h 28575"/>
                    <a:gd name="connsiteX3" fmla="*/ 0 w 230314"/>
                    <a:gd name="connsiteY3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0314" h="28575">
                      <a:moveTo>
                        <a:pt x="0" y="0"/>
                      </a:moveTo>
                      <a:lnTo>
                        <a:pt x="230315" y="0"/>
                      </a:lnTo>
                      <a:lnTo>
                        <a:pt x="230315" y="28575"/>
                      </a:lnTo>
                      <a:lnTo>
                        <a:pt x="0" y="28575"/>
                      </a:lnTo>
                      <a:close/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42" name="Forme libre : forme 2784">
                  <a:extLst>
                    <a:ext uri="{FF2B5EF4-FFF2-40B4-BE49-F238E27FC236}">
                      <a16:creationId xmlns:a16="http://schemas.microsoft.com/office/drawing/2014/main" id="{D28871B9-B412-4556-A865-CC1C1AC23A25}"/>
                    </a:ext>
                  </a:extLst>
                </p:cNvPr>
                <p:cNvSpPr/>
                <p:nvPr/>
              </p:nvSpPr>
              <p:spPr>
                <a:xfrm>
                  <a:off x="11733650" y="6136896"/>
                  <a:ext cx="9525" cy="39528"/>
                </a:xfrm>
                <a:custGeom>
                  <a:avLst/>
                  <a:gdLst>
                    <a:gd name="connsiteX0" fmla="*/ 0 w 9525"/>
                    <a:gd name="connsiteY0" fmla="*/ 39529 h 39528"/>
                    <a:gd name="connsiteX1" fmla="*/ 0 w 9525"/>
                    <a:gd name="connsiteY1" fmla="*/ 0 h 39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39528">
                      <a:moveTo>
                        <a:pt x="0" y="39529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43" name="Forme libre : forme 2785">
                  <a:extLst>
                    <a:ext uri="{FF2B5EF4-FFF2-40B4-BE49-F238E27FC236}">
                      <a16:creationId xmlns:a16="http://schemas.microsoft.com/office/drawing/2014/main" id="{DD21FF59-D9EA-4D1B-A5A8-76738AC9D595}"/>
                    </a:ext>
                  </a:extLst>
                </p:cNvPr>
                <p:cNvSpPr/>
                <p:nvPr/>
              </p:nvSpPr>
              <p:spPr>
                <a:xfrm>
                  <a:off x="11513432" y="6306727"/>
                  <a:ext cx="254698" cy="9525"/>
                </a:xfrm>
                <a:custGeom>
                  <a:avLst/>
                  <a:gdLst>
                    <a:gd name="connsiteX0" fmla="*/ 0 w 254698"/>
                    <a:gd name="connsiteY0" fmla="*/ 0 h 9525"/>
                    <a:gd name="connsiteX1" fmla="*/ 254698 w 254698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4698" h="9525">
                      <a:moveTo>
                        <a:pt x="0" y="0"/>
                      </a:moveTo>
                      <a:lnTo>
                        <a:pt x="254698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Forme libre : forme 2786">
                  <a:extLst>
                    <a:ext uri="{FF2B5EF4-FFF2-40B4-BE49-F238E27FC236}">
                      <a16:creationId xmlns:a16="http://schemas.microsoft.com/office/drawing/2014/main" id="{CFFB18D1-F663-4896-B2D1-96A72344D0D1}"/>
                    </a:ext>
                  </a:extLst>
                </p:cNvPr>
                <p:cNvSpPr/>
                <p:nvPr/>
              </p:nvSpPr>
              <p:spPr>
                <a:xfrm>
                  <a:off x="11516766" y="6400834"/>
                  <a:ext cx="284988" cy="9525"/>
                </a:xfrm>
                <a:custGeom>
                  <a:avLst/>
                  <a:gdLst>
                    <a:gd name="connsiteX0" fmla="*/ 284988 w 284988"/>
                    <a:gd name="connsiteY0" fmla="*/ 0 h 9525"/>
                    <a:gd name="connsiteX1" fmla="*/ 0 w 284988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4988" h="9525">
                      <a:moveTo>
                        <a:pt x="284988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45" name="Forme libre : forme 2787">
                  <a:extLst>
                    <a:ext uri="{FF2B5EF4-FFF2-40B4-BE49-F238E27FC236}">
                      <a16:creationId xmlns:a16="http://schemas.microsoft.com/office/drawing/2014/main" id="{FEBDECE5-E9C5-42E1-80F5-B73234F7DE22}"/>
                    </a:ext>
                  </a:extLst>
                </p:cNvPr>
                <p:cNvSpPr/>
                <p:nvPr/>
              </p:nvSpPr>
              <p:spPr>
                <a:xfrm>
                  <a:off x="11516004" y="6496655"/>
                  <a:ext cx="254603" cy="9525"/>
                </a:xfrm>
                <a:custGeom>
                  <a:avLst/>
                  <a:gdLst>
                    <a:gd name="connsiteX0" fmla="*/ 0 w 254603"/>
                    <a:gd name="connsiteY0" fmla="*/ 0 h 9525"/>
                    <a:gd name="connsiteX1" fmla="*/ 254603 w 254603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4603" h="9525">
                      <a:moveTo>
                        <a:pt x="0" y="0"/>
                      </a:moveTo>
                      <a:lnTo>
                        <a:pt x="254603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46" name="Forme libre : forme 2788">
                  <a:extLst>
                    <a:ext uri="{FF2B5EF4-FFF2-40B4-BE49-F238E27FC236}">
                      <a16:creationId xmlns:a16="http://schemas.microsoft.com/office/drawing/2014/main" id="{8469EC6A-7282-4C80-8A1F-D26C83DC9773}"/>
                    </a:ext>
                  </a:extLst>
                </p:cNvPr>
                <p:cNvSpPr/>
                <p:nvPr/>
              </p:nvSpPr>
              <p:spPr>
                <a:xfrm>
                  <a:off x="11730316" y="6211763"/>
                  <a:ext cx="9525" cy="91535"/>
                </a:xfrm>
                <a:custGeom>
                  <a:avLst/>
                  <a:gdLst>
                    <a:gd name="connsiteX0" fmla="*/ 0 w 9525"/>
                    <a:gd name="connsiteY0" fmla="*/ 0 h 91535"/>
                    <a:gd name="connsiteX1" fmla="*/ 0 w 9525"/>
                    <a:gd name="connsiteY1" fmla="*/ 91535 h 91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91535">
                      <a:moveTo>
                        <a:pt x="0" y="0"/>
                      </a:moveTo>
                      <a:lnTo>
                        <a:pt x="0" y="91535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Forme libre : forme 2789">
                  <a:extLst>
                    <a:ext uri="{FF2B5EF4-FFF2-40B4-BE49-F238E27FC236}">
                      <a16:creationId xmlns:a16="http://schemas.microsoft.com/office/drawing/2014/main" id="{65A32C15-111D-4CF1-9340-C2FDBE33230C}"/>
                    </a:ext>
                  </a:extLst>
                </p:cNvPr>
                <p:cNvSpPr/>
                <p:nvPr/>
              </p:nvSpPr>
              <p:spPr>
                <a:xfrm>
                  <a:off x="11730316" y="6336921"/>
                  <a:ext cx="9525" cy="252984"/>
                </a:xfrm>
                <a:custGeom>
                  <a:avLst/>
                  <a:gdLst>
                    <a:gd name="connsiteX0" fmla="*/ 0 w 9525"/>
                    <a:gd name="connsiteY0" fmla="*/ 252984 h 252984"/>
                    <a:gd name="connsiteX1" fmla="*/ 0 w 9525"/>
                    <a:gd name="connsiteY1" fmla="*/ 0 h 252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2984">
                      <a:moveTo>
                        <a:pt x="0" y="252984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48" name="Forme libre : forme 2790">
                  <a:extLst>
                    <a:ext uri="{FF2B5EF4-FFF2-40B4-BE49-F238E27FC236}">
                      <a16:creationId xmlns:a16="http://schemas.microsoft.com/office/drawing/2014/main" id="{908C3E32-21D1-4DD3-83D5-45F677D5B91D}"/>
                    </a:ext>
                  </a:extLst>
                </p:cNvPr>
                <p:cNvSpPr/>
                <p:nvPr/>
              </p:nvSpPr>
              <p:spPr>
                <a:xfrm>
                  <a:off x="11658879" y="6210905"/>
                  <a:ext cx="9525" cy="188214"/>
                </a:xfrm>
                <a:custGeom>
                  <a:avLst/>
                  <a:gdLst>
                    <a:gd name="connsiteX0" fmla="*/ 0 w 9525"/>
                    <a:gd name="connsiteY0" fmla="*/ 0 h 188214"/>
                    <a:gd name="connsiteX1" fmla="*/ 0 w 9525"/>
                    <a:gd name="connsiteY1" fmla="*/ 188214 h 18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88214">
                      <a:moveTo>
                        <a:pt x="0" y="0"/>
                      </a:moveTo>
                      <a:lnTo>
                        <a:pt x="0" y="188214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49" name="Forme libre : forme 2791">
                  <a:extLst>
                    <a:ext uri="{FF2B5EF4-FFF2-40B4-BE49-F238E27FC236}">
                      <a16:creationId xmlns:a16="http://schemas.microsoft.com/office/drawing/2014/main" id="{588E3978-46E1-4B5C-B8D7-CD691DD50132}"/>
                    </a:ext>
                  </a:extLst>
                </p:cNvPr>
                <p:cNvSpPr/>
                <p:nvPr/>
              </p:nvSpPr>
              <p:spPr>
                <a:xfrm>
                  <a:off x="11659641" y="6432743"/>
                  <a:ext cx="9525" cy="156305"/>
                </a:xfrm>
                <a:custGeom>
                  <a:avLst/>
                  <a:gdLst>
                    <a:gd name="connsiteX0" fmla="*/ 0 w 9525"/>
                    <a:gd name="connsiteY0" fmla="*/ 156305 h 156305"/>
                    <a:gd name="connsiteX1" fmla="*/ 0 w 9525"/>
                    <a:gd name="connsiteY1" fmla="*/ 0 h 15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56305">
                      <a:moveTo>
                        <a:pt x="0" y="156305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Forme libre : forme 2792">
                  <a:extLst>
                    <a:ext uri="{FF2B5EF4-FFF2-40B4-BE49-F238E27FC236}">
                      <a16:creationId xmlns:a16="http://schemas.microsoft.com/office/drawing/2014/main" id="{12A9F1E9-58DE-4FDD-864D-DB5D7BA9B755}"/>
                    </a:ext>
                  </a:extLst>
                </p:cNvPr>
                <p:cNvSpPr/>
                <p:nvPr/>
              </p:nvSpPr>
              <p:spPr>
                <a:xfrm>
                  <a:off x="11588203" y="6527707"/>
                  <a:ext cx="9525" cy="62198"/>
                </a:xfrm>
                <a:custGeom>
                  <a:avLst/>
                  <a:gdLst>
                    <a:gd name="connsiteX0" fmla="*/ 0 w 9525"/>
                    <a:gd name="connsiteY0" fmla="*/ 62198 h 62198"/>
                    <a:gd name="connsiteX1" fmla="*/ 0 w 9525"/>
                    <a:gd name="connsiteY1" fmla="*/ 0 h 62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62198">
                      <a:moveTo>
                        <a:pt x="0" y="62198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51" name="Forme libre : forme 2793">
                  <a:extLst>
                    <a:ext uri="{FF2B5EF4-FFF2-40B4-BE49-F238E27FC236}">
                      <a16:creationId xmlns:a16="http://schemas.microsoft.com/office/drawing/2014/main" id="{99734236-AACB-4314-8A10-72585B662DED}"/>
                    </a:ext>
                  </a:extLst>
                </p:cNvPr>
                <p:cNvSpPr/>
                <p:nvPr/>
              </p:nvSpPr>
              <p:spPr>
                <a:xfrm>
                  <a:off x="11586584" y="6339493"/>
                  <a:ext cx="9525" cy="156305"/>
                </a:xfrm>
                <a:custGeom>
                  <a:avLst/>
                  <a:gdLst>
                    <a:gd name="connsiteX0" fmla="*/ 0 w 9525"/>
                    <a:gd name="connsiteY0" fmla="*/ 156305 h 156305"/>
                    <a:gd name="connsiteX1" fmla="*/ 0 w 9525"/>
                    <a:gd name="connsiteY1" fmla="*/ 0 h 15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56305">
                      <a:moveTo>
                        <a:pt x="0" y="156305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52" name="Forme libre : forme 2794">
                  <a:extLst>
                    <a:ext uri="{FF2B5EF4-FFF2-40B4-BE49-F238E27FC236}">
                      <a16:creationId xmlns:a16="http://schemas.microsoft.com/office/drawing/2014/main" id="{A8B5AE95-55B0-4F9C-BB0B-35C8B6163880}"/>
                    </a:ext>
                  </a:extLst>
                </p:cNvPr>
                <p:cNvSpPr/>
                <p:nvPr/>
              </p:nvSpPr>
              <p:spPr>
                <a:xfrm>
                  <a:off x="11589060" y="6214239"/>
                  <a:ext cx="9525" cy="89915"/>
                </a:xfrm>
                <a:custGeom>
                  <a:avLst/>
                  <a:gdLst>
                    <a:gd name="connsiteX0" fmla="*/ 0 w 9525"/>
                    <a:gd name="connsiteY0" fmla="*/ 89916 h 89915"/>
                    <a:gd name="connsiteX1" fmla="*/ 0 w 9525"/>
                    <a:gd name="connsiteY1" fmla="*/ 0 h 89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89915">
                      <a:moveTo>
                        <a:pt x="0" y="89916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53" name="Forme libre : forme 2795">
                  <a:extLst>
                    <a:ext uri="{FF2B5EF4-FFF2-40B4-BE49-F238E27FC236}">
                      <a16:creationId xmlns:a16="http://schemas.microsoft.com/office/drawing/2014/main" id="{FA883851-100C-45A3-AB23-3E3A7F20E541}"/>
                    </a:ext>
                  </a:extLst>
                </p:cNvPr>
                <p:cNvSpPr/>
                <p:nvPr/>
              </p:nvSpPr>
              <p:spPr>
                <a:xfrm>
                  <a:off x="11329409" y="6309203"/>
                  <a:ext cx="144494" cy="284892"/>
                </a:xfrm>
                <a:custGeom>
                  <a:avLst/>
                  <a:gdLst>
                    <a:gd name="connsiteX0" fmla="*/ 0 w 144494"/>
                    <a:gd name="connsiteY0" fmla="*/ 284893 h 284892"/>
                    <a:gd name="connsiteX1" fmla="*/ 0 w 144494"/>
                    <a:gd name="connsiteY1" fmla="*/ 0 h 284892"/>
                    <a:gd name="connsiteX2" fmla="*/ 144494 w 144494"/>
                    <a:gd name="connsiteY2" fmla="*/ 0 h 284892"/>
                    <a:gd name="connsiteX3" fmla="*/ 144494 w 144494"/>
                    <a:gd name="connsiteY3" fmla="*/ 284036 h 284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4494" h="284892">
                      <a:moveTo>
                        <a:pt x="0" y="284893"/>
                      </a:moveTo>
                      <a:lnTo>
                        <a:pt x="0" y="0"/>
                      </a:lnTo>
                      <a:lnTo>
                        <a:pt x="144494" y="0"/>
                      </a:lnTo>
                      <a:lnTo>
                        <a:pt x="144494" y="284036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Forme libre : forme 2796">
                  <a:extLst>
                    <a:ext uri="{FF2B5EF4-FFF2-40B4-BE49-F238E27FC236}">
                      <a16:creationId xmlns:a16="http://schemas.microsoft.com/office/drawing/2014/main" id="{0BA69CE6-2395-44BC-ACF4-C2EEA2E09F14}"/>
                    </a:ext>
                  </a:extLst>
                </p:cNvPr>
                <p:cNvSpPr/>
                <p:nvPr/>
              </p:nvSpPr>
              <p:spPr>
                <a:xfrm>
                  <a:off x="11473903" y="6352066"/>
                  <a:ext cx="37909" cy="9525"/>
                </a:xfrm>
                <a:custGeom>
                  <a:avLst/>
                  <a:gdLst>
                    <a:gd name="connsiteX0" fmla="*/ 0 w 37909"/>
                    <a:gd name="connsiteY0" fmla="*/ 0 h 9525"/>
                    <a:gd name="connsiteX1" fmla="*/ 37910 w 3790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909" h="9525">
                      <a:moveTo>
                        <a:pt x="0" y="0"/>
                      </a:moveTo>
                      <a:lnTo>
                        <a:pt x="3791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55" name="Forme libre : forme 2797">
                  <a:extLst>
                    <a:ext uri="{FF2B5EF4-FFF2-40B4-BE49-F238E27FC236}">
                      <a16:creationId xmlns:a16="http://schemas.microsoft.com/office/drawing/2014/main" id="{7EDABC41-D111-48DE-B782-EF22307EAAAF}"/>
                    </a:ext>
                  </a:extLst>
                </p:cNvPr>
                <p:cNvSpPr/>
                <p:nvPr/>
              </p:nvSpPr>
              <p:spPr>
                <a:xfrm>
                  <a:off x="11366366" y="6344541"/>
                  <a:ext cx="9525" cy="210883"/>
                </a:xfrm>
                <a:custGeom>
                  <a:avLst/>
                  <a:gdLst>
                    <a:gd name="connsiteX0" fmla="*/ 0 w 9525"/>
                    <a:gd name="connsiteY0" fmla="*/ 210884 h 210883"/>
                    <a:gd name="connsiteX1" fmla="*/ 0 w 9525"/>
                    <a:gd name="connsiteY1" fmla="*/ 0 h 210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10883">
                      <a:moveTo>
                        <a:pt x="0" y="210884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56" name="Forme libre : forme 2798">
                  <a:extLst>
                    <a:ext uri="{FF2B5EF4-FFF2-40B4-BE49-F238E27FC236}">
                      <a16:creationId xmlns:a16="http://schemas.microsoft.com/office/drawing/2014/main" id="{553DCF56-FC9D-4103-820D-72626B0CCFE3}"/>
                    </a:ext>
                  </a:extLst>
                </p:cNvPr>
                <p:cNvSpPr/>
                <p:nvPr/>
              </p:nvSpPr>
              <p:spPr>
                <a:xfrm>
                  <a:off x="11399989" y="6344541"/>
                  <a:ext cx="9525" cy="210883"/>
                </a:xfrm>
                <a:custGeom>
                  <a:avLst/>
                  <a:gdLst>
                    <a:gd name="connsiteX0" fmla="*/ 0 w 9525"/>
                    <a:gd name="connsiteY0" fmla="*/ 210884 h 210883"/>
                    <a:gd name="connsiteX1" fmla="*/ 0 w 9525"/>
                    <a:gd name="connsiteY1" fmla="*/ 0 h 210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10883">
                      <a:moveTo>
                        <a:pt x="0" y="210884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Forme libre : forme 2799">
                  <a:extLst>
                    <a:ext uri="{FF2B5EF4-FFF2-40B4-BE49-F238E27FC236}">
                      <a16:creationId xmlns:a16="http://schemas.microsoft.com/office/drawing/2014/main" id="{58DE3117-0C97-4D32-8E14-3D90EF2E937B}"/>
                    </a:ext>
                  </a:extLst>
                </p:cNvPr>
                <p:cNvSpPr/>
                <p:nvPr/>
              </p:nvSpPr>
              <p:spPr>
                <a:xfrm>
                  <a:off x="11432755" y="6344541"/>
                  <a:ext cx="9525" cy="157162"/>
                </a:xfrm>
                <a:custGeom>
                  <a:avLst/>
                  <a:gdLst>
                    <a:gd name="connsiteX0" fmla="*/ 0 w 9525"/>
                    <a:gd name="connsiteY0" fmla="*/ 157163 h 157162"/>
                    <a:gd name="connsiteX1" fmla="*/ 0 w 9525"/>
                    <a:gd name="connsiteY1" fmla="*/ 0 h 157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57162">
                      <a:moveTo>
                        <a:pt x="0" y="157163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36" name="Forme libre : forme 2800">
                <a:extLst>
                  <a:ext uri="{FF2B5EF4-FFF2-40B4-BE49-F238E27FC236}">
                    <a16:creationId xmlns:a16="http://schemas.microsoft.com/office/drawing/2014/main" id="{15751D8B-8611-4020-B5D7-6EEFF6F177AB}"/>
                  </a:ext>
                </a:extLst>
              </p:cNvPr>
              <p:cNvSpPr/>
              <p:nvPr/>
            </p:nvSpPr>
            <p:spPr>
              <a:xfrm>
                <a:off x="11352459" y="6294820"/>
                <a:ext cx="74104" cy="14573"/>
              </a:xfrm>
              <a:custGeom>
                <a:avLst/>
                <a:gdLst>
                  <a:gd name="connsiteX0" fmla="*/ 0 w 74104"/>
                  <a:gd name="connsiteY0" fmla="*/ 14573 h 14573"/>
                  <a:gd name="connsiteX1" fmla="*/ 0 w 74104"/>
                  <a:gd name="connsiteY1" fmla="*/ 0 h 14573"/>
                  <a:gd name="connsiteX2" fmla="*/ 74105 w 74104"/>
                  <a:gd name="connsiteY2" fmla="*/ 0 h 14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4104" h="14573">
                    <a:moveTo>
                      <a:pt x="0" y="14573"/>
                    </a:moveTo>
                    <a:lnTo>
                      <a:pt x="0" y="0"/>
                    </a:lnTo>
                    <a:lnTo>
                      <a:pt x="74105" y="0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37" name="Forme libre : forme 2801">
                <a:extLst>
                  <a:ext uri="{FF2B5EF4-FFF2-40B4-BE49-F238E27FC236}">
                    <a16:creationId xmlns:a16="http://schemas.microsoft.com/office/drawing/2014/main" id="{9B312E46-FC42-4050-BEA2-50F61F296564}"/>
                  </a:ext>
                </a:extLst>
              </p:cNvPr>
              <p:cNvSpPr/>
              <p:nvPr/>
            </p:nvSpPr>
            <p:spPr>
              <a:xfrm>
                <a:off x="11532482" y="6227003"/>
                <a:ext cx="30384" cy="44291"/>
              </a:xfrm>
              <a:custGeom>
                <a:avLst/>
                <a:gdLst>
                  <a:gd name="connsiteX0" fmla="*/ 0 w 30384"/>
                  <a:gd name="connsiteY0" fmla="*/ 0 h 44291"/>
                  <a:gd name="connsiteX1" fmla="*/ 30385 w 30384"/>
                  <a:gd name="connsiteY1" fmla="*/ 44291 h 44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384" h="44291">
                    <a:moveTo>
                      <a:pt x="0" y="0"/>
                    </a:moveTo>
                    <a:lnTo>
                      <a:pt x="30385" y="4429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38" name="Forme libre : forme 2802">
                <a:extLst>
                  <a:ext uri="{FF2B5EF4-FFF2-40B4-BE49-F238E27FC236}">
                    <a16:creationId xmlns:a16="http://schemas.microsoft.com/office/drawing/2014/main" id="{D7A3E0F9-9686-49A2-AC1B-7CAC41948C89}"/>
                  </a:ext>
                </a:extLst>
              </p:cNvPr>
              <p:cNvSpPr/>
              <p:nvPr/>
            </p:nvSpPr>
            <p:spPr>
              <a:xfrm>
                <a:off x="11751843" y="6335683"/>
                <a:ext cx="30479" cy="44291"/>
              </a:xfrm>
              <a:custGeom>
                <a:avLst/>
                <a:gdLst>
                  <a:gd name="connsiteX0" fmla="*/ 0 w 30479"/>
                  <a:gd name="connsiteY0" fmla="*/ 0 h 44291"/>
                  <a:gd name="connsiteX1" fmla="*/ 30480 w 30479"/>
                  <a:gd name="connsiteY1" fmla="*/ 44291 h 44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479" h="44291">
                    <a:moveTo>
                      <a:pt x="0" y="0"/>
                    </a:moveTo>
                    <a:lnTo>
                      <a:pt x="30480" y="4429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39" name="Forme libre : forme 2803">
                <a:extLst>
                  <a:ext uri="{FF2B5EF4-FFF2-40B4-BE49-F238E27FC236}">
                    <a16:creationId xmlns:a16="http://schemas.microsoft.com/office/drawing/2014/main" id="{3E199BE3-73A1-47FC-81C8-9B338BF4EAC7}"/>
                  </a:ext>
                </a:extLst>
              </p:cNvPr>
              <p:cNvSpPr/>
              <p:nvPr/>
            </p:nvSpPr>
            <p:spPr>
              <a:xfrm>
                <a:off x="11606491" y="6523230"/>
                <a:ext cx="30479" cy="44291"/>
              </a:xfrm>
              <a:custGeom>
                <a:avLst/>
                <a:gdLst>
                  <a:gd name="connsiteX0" fmla="*/ 0 w 30479"/>
                  <a:gd name="connsiteY0" fmla="*/ 0 h 44291"/>
                  <a:gd name="connsiteX1" fmla="*/ 30480 w 30479"/>
                  <a:gd name="connsiteY1" fmla="*/ 44291 h 44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479" h="44291">
                    <a:moveTo>
                      <a:pt x="0" y="0"/>
                    </a:moveTo>
                    <a:lnTo>
                      <a:pt x="30480" y="44291"/>
                    </a:lnTo>
                  </a:path>
                </a:pathLst>
              </a:custGeom>
              <a:grpFill/>
              <a:ln w="5715" cap="rnd">
                <a:solidFill>
                  <a:schemeClr val="tx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sp>
          <p:nvSpPr>
            <p:cNvPr id="214" name="Forme libre : forme 2804">
              <a:extLst>
                <a:ext uri="{FF2B5EF4-FFF2-40B4-BE49-F238E27FC236}">
                  <a16:creationId xmlns:a16="http://schemas.microsoft.com/office/drawing/2014/main" id="{7BCEF6ED-5668-4EAE-8ECB-66E3ACCE0E91}"/>
                </a:ext>
              </a:extLst>
            </p:cNvPr>
            <p:cNvSpPr/>
            <p:nvPr/>
          </p:nvSpPr>
          <p:spPr>
            <a:xfrm>
              <a:off x="5487060" y="59553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grpSp>
          <p:nvGrpSpPr>
            <p:cNvPr id="215" name="Graphique 1873">
              <a:extLst>
                <a:ext uri="{FF2B5EF4-FFF2-40B4-BE49-F238E27FC236}">
                  <a16:creationId xmlns:a16="http://schemas.microsoft.com/office/drawing/2014/main" id="{5E531339-B72A-460B-9361-FF84D2A8F585}"/>
                </a:ext>
              </a:extLst>
            </p:cNvPr>
            <p:cNvGrpSpPr/>
            <p:nvPr/>
          </p:nvGrpSpPr>
          <p:grpSpPr>
            <a:xfrm>
              <a:off x="5487060" y="5955350"/>
              <a:ext cx="1651035" cy="229076"/>
              <a:chOff x="5487060" y="5955350"/>
              <a:chExt cx="1651035" cy="229076"/>
            </a:xfrm>
            <a:grpFill/>
          </p:grpSpPr>
          <p:grpSp>
            <p:nvGrpSpPr>
              <p:cNvPr id="220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6771982" y="6099749"/>
                <a:ext cx="54197" cy="16954"/>
                <a:chOff x="6771982" y="6099749"/>
                <a:chExt cx="54197" cy="16954"/>
              </a:xfrm>
              <a:grpFill/>
            </p:grpSpPr>
            <p:sp>
              <p:nvSpPr>
                <p:cNvPr id="232" name="Forme libre : forme 2807">
                  <a:extLst>
                    <a:ext uri="{FF2B5EF4-FFF2-40B4-BE49-F238E27FC236}">
                      <a16:creationId xmlns:a16="http://schemas.microsoft.com/office/drawing/2014/main" id="{F7C13904-B1C6-48B7-AD84-224D8FCA5202}"/>
                    </a:ext>
                  </a:extLst>
                </p:cNvPr>
                <p:cNvSpPr/>
                <p:nvPr/>
              </p:nvSpPr>
              <p:spPr>
                <a:xfrm>
                  <a:off x="6777126" y="6099749"/>
                  <a:ext cx="2286" cy="9525"/>
                </a:xfrm>
                <a:custGeom>
                  <a:avLst/>
                  <a:gdLst>
                    <a:gd name="connsiteX0" fmla="*/ 0 w 2286"/>
                    <a:gd name="connsiteY0" fmla="*/ 0 h 9525"/>
                    <a:gd name="connsiteX1" fmla="*/ 2286 w 228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86" h="9525">
                      <a:moveTo>
                        <a:pt x="0" y="0"/>
                      </a:moveTo>
                      <a:lnTo>
                        <a:pt x="2286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orme libre : forme 2808">
                  <a:extLst>
                    <a:ext uri="{FF2B5EF4-FFF2-40B4-BE49-F238E27FC236}">
                      <a16:creationId xmlns:a16="http://schemas.microsoft.com/office/drawing/2014/main" id="{C9866A4E-1D7D-4ADE-9DB0-121A0BD3ADEC}"/>
                    </a:ext>
                  </a:extLst>
                </p:cNvPr>
                <p:cNvSpPr/>
                <p:nvPr/>
              </p:nvSpPr>
              <p:spPr>
                <a:xfrm>
                  <a:off x="6794747" y="6100130"/>
                  <a:ext cx="31432" cy="9525"/>
                </a:xfrm>
                <a:custGeom>
                  <a:avLst/>
                  <a:gdLst>
                    <a:gd name="connsiteX0" fmla="*/ 0 w 31432"/>
                    <a:gd name="connsiteY0" fmla="*/ 0 h 9525"/>
                    <a:gd name="connsiteX1" fmla="*/ 31432 w 31432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432" h="9525">
                      <a:moveTo>
                        <a:pt x="0" y="0"/>
                      </a:moveTo>
                      <a:lnTo>
                        <a:pt x="31432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34" name="Forme libre : forme 2809">
                  <a:extLst>
                    <a:ext uri="{FF2B5EF4-FFF2-40B4-BE49-F238E27FC236}">
                      <a16:creationId xmlns:a16="http://schemas.microsoft.com/office/drawing/2014/main" id="{92F81EF8-786A-4755-957A-160DBB4FC7C3}"/>
                    </a:ext>
                  </a:extLst>
                </p:cNvPr>
                <p:cNvSpPr/>
                <p:nvPr/>
              </p:nvSpPr>
              <p:spPr>
                <a:xfrm>
                  <a:off x="6771982" y="6116703"/>
                  <a:ext cx="23812" cy="9525"/>
                </a:xfrm>
                <a:custGeom>
                  <a:avLst/>
                  <a:gdLst>
                    <a:gd name="connsiteX0" fmla="*/ 0 w 23812"/>
                    <a:gd name="connsiteY0" fmla="*/ 0 h 9525"/>
                    <a:gd name="connsiteX1" fmla="*/ 23812 w 23812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812" h="9525">
                      <a:moveTo>
                        <a:pt x="0" y="0"/>
                      </a:moveTo>
                      <a:lnTo>
                        <a:pt x="23812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1" name="Graphique 1873">
                <a:extLst>
                  <a:ext uri="{FF2B5EF4-FFF2-40B4-BE49-F238E27FC236}">
                    <a16:creationId xmlns:a16="http://schemas.microsoft.com/office/drawing/2014/main" id="{5E531339-B72A-460B-9361-FF84D2A8F585}"/>
                  </a:ext>
                </a:extLst>
              </p:cNvPr>
              <p:cNvGrpSpPr/>
              <p:nvPr/>
            </p:nvGrpSpPr>
            <p:grpSpPr>
              <a:xfrm>
                <a:off x="5487060" y="5955350"/>
                <a:ext cx="1651035" cy="229076"/>
                <a:chOff x="5487060" y="5955350"/>
                <a:chExt cx="1651035" cy="229076"/>
              </a:xfrm>
              <a:grpFill/>
            </p:grpSpPr>
            <p:sp>
              <p:nvSpPr>
                <p:cNvPr id="222" name="Forme libre : forme 2811">
                  <a:extLst>
                    <a:ext uri="{FF2B5EF4-FFF2-40B4-BE49-F238E27FC236}">
                      <a16:creationId xmlns:a16="http://schemas.microsoft.com/office/drawing/2014/main" id="{4B7847E4-C087-4ABB-A0A1-BBAAD777FEFE}"/>
                    </a:ext>
                  </a:extLst>
                </p:cNvPr>
                <p:cNvSpPr/>
                <p:nvPr/>
              </p:nvSpPr>
              <p:spPr>
                <a:xfrm>
                  <a:off x="5487060" y="59553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Forme libre : forme 2812">
                  <a:extLst>
                    <a:ext uri="{FF2B5EF4-FFF2-40B4-BE49-F238E27FC236}">
                      <a16:creationId xmlns:a16="http://schemas.microsoft.com/office/drawing/2014/main" id="{793ABDAC-8B86-477B-BDCB-FFE334778B1A}"/>
                    </a:ext>
                  </a:extLst>
                </p:cNvPr>
                <p:cNvSpPr/>
                <p:nvPr/>
              </p:nvSpPr>
              <p:spPr>
                <a:xfrm>
                  <a:off x="6869423" y="6107750"/>
                  <a:ext cx="92011" cy="21815"/>
                </a:xfrm>
                <a:custGeom>
                  <a:avLst/>
                  <a:gdLst>
                    <a:gd name="connsiteX0" fmla="*/ 92011 w 92011"/>
                    <a:gd name="connsiteY0" fmla="*/ 21812 h 21815"/>
                    <a:gd name="connsiteX1" fmla="*/ 45339 w 92011"/>
                    <a:gd name="connsiteY1" fmla="*/ 21812 h 21815"/>
                    <a:gd name="connsiteX2" fmla="*/ 0 w 92011"/>
                    <a:gd name="connsiteY2" fmla="*/ 0 h 21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2011" h="21815">
                      <a:moveTo>
                        <a:pt x="92011" y="21812"/>
                      </a:moveTo>
                      <a:cubicBezTo>
                        <a:pt x="80581" y="21812"/>
                        <a:pt x="45339" y="21812"/>
                        <a:pt x="45339" y="21812"/>
                      </a:cubicBezTo>
                      <a:cubicBezTo>
                        <a:pt x="45339" y="21812"/>
                        <a:pt x="18479" y="22574"/>
                        <a:pt x="0" y="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24" name="Forme libre : forme 2813">
                  <a:extLst>
                    <a:ext uri="{FF2B5EF4-FFF2-40B4-BE49-F238E27FC236}">
                      <a16:creationId xmlns:a16="http://schemas.microsoft.com/office/drawing/2014/main" id="{E855670E-D386-4705-9D8B-1F499834E0E3}"/>
                    </a:ext>
                  </a:extLst>
                </p:cNvPr>
                <p:cNvSpPr/>
                <p:nvPr/>
              </p:nvSpPr>
              <p:spPr>
                <a:xfrm>
                  <a:off x="7024585" y="6094887"/>
                  <a:ext cx="113509" cy="34769"/>
                </a:xfrm>
                <a:custGeom>
                  <a:avLst/>
                  <a:gdLst>
                    <a:gd name="connsiteX0" fmla="*/ 48673 w 113509"/>
                    <a:gd name="connsiteY0" fmla="*/ 3 h 34769"/>
                    <a:gd name="connsiteX1" fmla="*/ 57626 w 113509"/>
                    <a:gd name="connsiteY1" fmla="*/ 3 h 34769"/>
                    <a:gd name="connsiteX2" fmla="*/ 113443 w 113509"/>
                    <a:gd name="connsiteY2" fmla="*/ 24768 h 34769"/>
                    <a:gd name="connsiteX3" fmla="*/ 101251 w 113509"/>
                    <a:gd name="connsiteY3" fmla="*/ 34770 h 34769"/>
                    <a:gd name="connsiteX4" fmla="*/ 0 w 113509"/>
                    <a:gd name="connsiteY4" fmla="*/ 34770 h 34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3509" h="34769">
                      <a:moveTo>
                        <a:pt x="48673" y="3"/>
                      </a:moveTo>
                      <a:lnTo>
                        <a:pt x="57626" y="3"/>
                      </a:lnTo>
                      <a:cubicBezTo>
                        <a:pt x="57626" y="3"/>
                        <a:pt x="112014" y="-854"/>
                        <a:pt x="113443" y="24768"/>
                      </a:cubicBezTo>
                      <a:cubicBezTo>
                        <a:pt x="113443" y="24768"/>
                        <a:pt x="115157" y="34770"/>
                        <a:pt x="101251" y="34770"/>
                      </a:cubicBezTo>
                      <a:cubicBezTo>
                        <a:pt x="93536" y="34770"/>
                        <a:pt x="35052" y="34770"/>
                        <a:pt x="0" y="34770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25" name="Forme libre : forme 2814">
                  <a:extLst>
                    <a:ext uri="{FF2B5EF4-FFF2-40B4-BE49-F238E27FC236}">
                      <a16:creationId xmlns:a16="http://schemas.microsoft.com/office/drawing/2014/main" id="{817FFB12-5EED-4F0D-A945-F57ECF263E04}"/>
                    </a:ext>
                  </a:extLst>
                </p:cNvPr>
                <p:cNvSpPr/>
                <p:nvPr/>
              </p:nvSpPr>
              <p:spPr>
                <a:xfrm>
                  <a:off x="6884853" y="6094891"/>
                  <a:ext cx="155257" cy="9525"/>
                </a:xfrm>
                <a:custGeom>
                  <a:avLst/>
                  <a:gdLst>
                    <a:gd name="connsiteX0" fmla="*/ 0 w 155257"/>
                    <a:gd name="connsiteY0" fmla="*/ 0 h 9525"/>
                    <a:gd name="connsiteX1" fmla="*/ 155258 w 155257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5257" h="9525">
                      <a:moveTo>
                        <a:pt x="0" y="0"/>
                      </a:moveTo>
                      <a:lnTo>
                        <a:pt x="155258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26" name="Forme libre : forme 2815">
                  <a:extLst>
                    <a:ext uri="{FF2B5EF4-FFF2-40B4-BE49-F238E27FC236}">
                      <a16:creationId xmlns:a16="http://schemas.microsoft.com/office/drawing/2014/main" id="{ABB17890-904E-4363-8815-A01877B83660}"/>
                    </a:ext>
                  </a:extLst>
                </p:cNvPr>
                <p:cNvSpPr/>
                <p:nvPr/>
              </p:nvSpPr>
              <p:spPr>
                <a:xfrm>
                  <a:off x="6952670" y="6121084"/>
                  <a:ext cx="79154" cy="63341"/>
                </a:xfrm>
                <a:custGeom>
                  <a:avLst/>
                  <a:gdLst>
                    <a:gd name="connsiteX0" fmla="*/ 79154 w 79154"/>
                    <a:gd name="connsiteY0" fmla="*/ 0 h 63341"/>
                    <a:gd name="connsiteX1" fmla="*/ 20385 w 79154"/>
                    <a:gd name="connsiteY1" fmla="*/ 57341 h 63341"/>
                    <a:gd name="connsiteX2" fmla="*/ 7622 w 79154"/>
                    <a:gd name="connsiteY2" fmla="*/ 63341 h 63341"/>
                    <a:gd name="connsiteX3" fmla="*/ 3050 w 79154"/>
                    <a:gd name="connsiteY3" fmla="*/ 53340 h 63341"/>
                    <a:gd name="connsiteX4" fmla="*/ 42483 w 79154"/>
                    <a:gd name="connsiteY4" fmla="*/ 857 h 63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154" h="63341">
                      <a:moveTo>
                        <a:pt x="79154" y="0"/>
                      </a:moveTo>
                      <a:lnTo>
                        <a:pt x="20385" y="57341"/>
                      </a:lnTo>
                      <a:cubicBezTo>
                        <a:pt x="20385" y="57341"/>
                        <a:pt x="14099" y="63341"/>
                        <a:pt x="7622" y="63341"/>
                      </a:cubicBezTo>
                      <a:cubicBezTo>
                        <a:pt x="1145" y="63341"/>
                        <a:pt x="-3237" y="61055"/>
                        <a:pt x="3050" y="53340"/>
                      </a:cubicBezTo>
                      <a:cubicBezTo>
                        <a:pt x="9336" y="45625"/>
                        <a:pt x="42483" y="857"/>
                        <a:pt x="42483" y="857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27" name="Forme libre : forme 2816">
                  <a:extLst>
                    <a:ext uri="{FF2B5EF4-FFF2-40B4-BE49-F238E27FC236}">
                      <a16:creationId xmlns:a16="http://schemas.microsoft.com/office/drawing/2014/main" id="{8993C982-E767-4640-BD41-777B835B77AB}"/>
                    </a:ext>
                  </a:extLst>
                </p:cNvPr>
                <p:cNvSpPr/>
                <p:nvPr/>
              </p:nvSpPr>
              <p:spPr>
                <a:xfrm>
                  <a:off x="6969312" y="6057267"/>
                  <a:ext cx="52892" cy="36766"/>
                </a:xfrm>
                <a:custGeom>
                  <a:avLst/>
                  <a:gdLst>
                    <a:gd name="connsiteX0" fmla="*/ 52892 w 52892"/>
                    <a:gd name="connsiteY0" fmla="*/ 36767 h 36766"/>
                    <a:gd name="connsiteX1" fmla="*/ 20126 w 52892"/>
                    <a:gd name="connsiteY1" fmla="*/ 5143 h 36766"/>
                    <a:gd name="connsiteX2" fmla="*/ 6505 w 52892"/>
                    <a:gd name="connsiteY2" fmla="*/ 0 h 36766"/>
                    <a:gd name="connsiteX3" fmla="*/ 1362 w 52892"/>
                    <a:gd name="connsiteY3" fmla="*/ 7715 h 36766"/>
                    <a:gd name="connsiteX4" fmla="*/ 19364 w 52892"/>
                    <a:gd name="connsiteY4" fmla="*/ 31052 h 36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892" h="36766">
                      <a:moveTo>
                        <a:pt x="52892" y="36767"/>
                      </a:moveTo>
                      <a:lnTo>
                        <a:pt x="20126" y="5143"/>
                      </a:lnTo>
                      <a:cubicBezTo>
                        <a:pt x="20126" y="5143"/>
                        <a:pt x="14411" y="0"/>
                        <a:pt x="6505" y="0"/>
                      </a:cubicBezTo>
                      <a:cubicBezTo>
                        <a:pt x="-1496" y="0"/>
                        <a:pt x="-638" y="4858"/>
                        <a:pt x="1362" y="7715"/>
                      </a:cubicBezTo>
                      <a:cubicBezTo>
                        <a:pt x="3362" y="10573"/>
                        <a:pt x="19364" y="31052"/>
                        <a:pt x="19364" y="31052"/>
                      </a:cubicBez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28" name="Forme libre : forme 2817">
                  <a:extLst>
                    <a:ext uri="{FF2B5EF4-FFF2-40B4-BE49-F238E27FC236}">
                      <a16:creationId xmlns:a16="http://schemas.microsoft.com/office/drawing/2014/main" id="{09603E27-0A1F-4C4A-81F3-9714FF518284}"/>
                    </a:ext>
                  </a:extLst>
                </p:cNvPr>
                <p:cNvSpPr/>
                <p:nvPr/>
              </p:nvSpPr>
              <p:spPr>
                <a:xfrm>
                  <a:off x="6846848" y="6065554"/>
                  <a:ext cx="43719" cy="29051"/>
                </a:xfrm>
                <a:custGeom>
                  <a:avLst/>
                  <a:gdLst>
                    <a:gd name="connsiteX0" fmla="*/ 43720 w 43719"/>
                    <a:gd name="connsiteY0" fmla="*/ 28766 h 29051"/>
                    <a:gd name="connsiteX1" fmla="*/ 14764 w 43719"/>
                    <a:gd name="connsiteY1" fmla="*/ 0 h 29051"/>
                    <a:gd name="connsiteX2" fmla="*/ 0 w 43719"/>
                    <a:gd name="connsiteY2" fmla="*/ 0 h 29051"/>
                    <a:gd name="connsiteX3" fmla="*/ 15335 w 43719"/>
                    <a:gd name="connsiteY3" fmla="*/ 29051 h 29051"/>
                    <a:gd name="connsiteX4" fmla="*/ 29337 w 43719"/>
                    <a:gd name="connsiteY4" fmla="*/ 29051 h 29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719" h="29051">
                      <a:moveTo>
                        <a:pt x="43720" y="28766"/>
                      </a:moveTo>
                      <a:lnTo>
                        <a:pt x="14764" y="0"/>
                      </a:lnTo>
                      <a:lnTo>
                        <a:pt x="0" y="0"/>
                      </a:lnTo>
                      <a:lnTo>
                        <a:pt x="15335" y="29051"/>
                      </a:lnTo>
                      <a:lnTo>
                        <a:pt x="29337" y="29051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Forme libre : forme 2818">
                  <a:extLst>
                    <a:ext uri="{FF2B5EF4-FFF2-40B4-BE49-F238E27FC236}">
                      <a16:creationId xmlns:a16="http://schemas.microsoft.com/office/drawing/2014/main" id="{325EE794-7FE7-4263-B39B-42DA51F17F2F}"/>
                    </a:ext>
                  </a:extLst>
                </p:cNvPr>
                <p:cNvSpPr/>
                <p:nvPr/>
              </p:nvSpPr>
              <p:spPr>
                <a:xfrm>
                  <a:off x="6836657" y="6094605"/>
                  <a:ext cx="39719" cy="21621"/>
                </a:xfrm>
                <a:custGeom>
                  <a:avLst/>
                  <a:gdLst>
                    <a:gd name="connsiteX0" fmla="*/ 39719 w 39719"/>
                    <a:gd name="connsiteY0" fmla="*/ 8382 h 21621"/>
                    <a:gd name="connsiteX1" fmla="*/ 15621 w 39719"/>
                    <a:gd name="connsiteY1" fmla="*/ 21622 h 21621"/>
                    <a:gd name="connsiteX2" fmla="*/ 0 w 39719"/>
                    <a:gd name="connsiteY2" fmla="*/ 21622 h 21621"/>
                    <a:gd name="connsiteX3" fmla="*/ 25241 w 39719"/>
                    <a:gd name="connsiteY3" fmla="*/ 0 h 21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19" h="21621">
                      <a:moveTo>
                        <a:pt x="39719" y="8382"/>
                      </a:moveTo>
                      <a:lnTo>
                        <a:pt x="15621" y="21622"/>
                      </a:lnTo>
                      <a:lnTo>
                        <a:pt x="0" y="21622"/>
                      </a:lnTo>
                      <a:lnTo>
                        <a:pt x="25241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30" name="Forme libre : forme 2819">
                  <a:extLst>
                    <a:ext uri="{FF2B5EF4-FFF2-40B4-BE49-F238E27FC236}">
                      <a16:creationId xmlns:a16="http://schemas.microsoft.com/office/drawing/2014/main" id="{61DBE413-08C4-4843-B599-E46122A6B952}"/>
                    </a:ext>
                  </a:extLst>
                </p:cNvPr>
                <p:cNvSpPr/>
                <p:nvPr/>
              </p:nvSpPr>
              <p:spPr>
                <a:xfrm>
                  <a:off x="7099356" y="6106797"/>
                  <a:ext cx="31337" cy="9525"/>
                </a:xfrm>
                <a:custGeom>
                  <a:avLst/>
                  <a:gdLst>
                    <a:gd name="connsiteX0" fmla="*/ 31337 w 31337"/>
                    <a:gd name="connsiteY0" fmla="*/ 0 h 9525"/>
                    <a:gd name="connsiteX1" fmla="*/ 0 w 31337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337" h="9525">
                      <a:moveTo>
                        <a:pt x="31337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231" name="Forme libre : forme 2820">
                  <a:extLst>
                    <a:ext uri="{FF2B5EF4-FFF2-40B4-BE49-F238E27FC236}">
                      <a16:creationId xmlns:a16="http://schemas.microsoft.com/office/drawing/2014/main" id="{42BA0413-0254-4659-A7C4-3E9969CEE7CD}"/>
                    </a:ext>
                  </a:extLst>
                </p:cNvPr>
                <p:cNvSpPr/>
                <p:nvPr/>
              </p:nvSpPr>
              <p:spPr>
                <a:xfrm>
                  <a:off x="5487060" y="59553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5715" cap="rnd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16" name="Forme libre : forme 2821">
              <a:extLst>
                <a:ext uri="{FF2B5EF4-FFF2-40B4-BE49-F238E27FC236}">
                  <a16:creationId xmlns:a16="http://schemas.microsoft.com/office/drawing/2014/main" id="{A69BBB8E-4B4E-4478-9D3C-95E54D3A8EF9}"/>
                </a:ext>
              </a:extLst>
            </p:cNvPr>
            <p:cNvSpPr/>
            <p:nvPr/>
          </p:nvSpPr>
          <p:spPr>
            <a:xfrm>
              <a:off x="5585548" y="6310156"/>
              <a:ext cx="158781" cy="148113"/>
            </a:xfrm>
            <a:custGeom>
              <a:avLst/>
              <a:gdLst>
                <a:gd name="connsiteX0" fmla="*/ 25432 w 158781"/>
                <a:gd name="connsiteY0" fmla="*/ 148114 h 148113"/>
                <a:gd name="connsiteX1" fmla="*/ 0 w 158781"/>
                <a:gd name="connsiteY1" fmla="*/ 86773 h 148113"/>
                <a:gd name="connsiteX2" fmla="*/ 86773 w 158781"/>
                <a:gd name="connsiteY2" fmla="*/ 0 h 148113"/>
                <a:gd name="connsiteX3" fmla="*/ 158782 w 158781"/>
                <a:gd name="connsiteY3" fmla="*/ 38291 h 14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781" h="148113">
                  <a:moveTo>
                    <a:pt x="25432" y="148114"/>
                  </a:moveTo>
                  <a:cubicBezTo>
                    <a:pt x="9715" y="132398"/>
                    <a:pt x="0" y="110680"/>
                    <a:pt x="0" y="86773"/>
                  </a:cubicBezTo>
                  <a:cubicBezTo>
                    <a:pt x="0" y="38862"/>
                    <a:pt x="38862" y="0"/>
                    <a:pt x="86773" y="0"/>
                  </a:cubicBezTo>
                  <a:cubicBezTo>
                    <a:pt x="116777" y="0"/>
                    <a:pt x="143161" y="15145"/>
                    <a:pt x="158782" y="38291"/>
                  </a:cubicBez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17" name="Forme libre : forme 2822">
              <a:extLst>
                <a:ext uri="{FF2B5EF4-FFF2-40B4-BE49-F238E27FC236}">
                  <a16:creationId xmlns:a16="http://schemas.microsoft.com/office/drawing/2014/main" id="{197550B6-17FC-4F71-AA06-136955992747}"/>
                </a:ext>
              </a:extLst>
            </p:cNvPr>
            <p:cNvSpPr/>
            <p:nvPr/>
          </p:nvSpPr>
          <p:spPr>
            <a:xfrm>
              <a:off x="10431011" y="6276913"/>
              <a:ext cx="79820" cy="24955"/>
            </a:xfrm>
            <a:custGeom>
              <a:avLst/>
              <a:gdLst>
                <a:gd name="connsiteX0" fmla="*/ 67342 w 79820"/>
                <a:gd name="connsiteY0" fmla="*/ 24956 h 24955"/>
                <a:gd name="connsiteX1" fmla="*/ 12478 w 79820"/>
                <a:gd name="connsiteY1" fmla="*/ 24956 h 24955"/>
                <a:gd name="connsiteX2" fmla="*/ 0 w 79820"/>
                <a:gd name="connsiteY2" fmla="*/ 12478 h 24955"/>
                <a:gd name="connsiteX3" fmla="*/ 0 w 79820"/>
                <a:gd name="connsiteY3" fmla="*/ 12478 h 24955"/>
                <a:gd name="connsiteX4" fmla="*/ 12478 w 79820"/>
                <a:gd name="connsiteY4" fmla="*/ 0 h 24955"/>
                <a:gd name="connsiteX5" fmla="*/ 67342 w 79820"/>
                <a:gd name="connsiteY5" fmla="*/ 0 h 24955"/>
                <a:gd name="connsiteX6" fmla="*/ 79820 w 79820"/>
                <a:gd name="connsiteY6" fmla="*/ 12478 h 24955"/>
                <a:gd name="connsiteX7" fmla="*/ 79820 w 79820"/>
                <a:gd name="connsiteY7" fmla="*/ 12478 h 24955"/>
                <a:gd name="connsiteX8" fmla="*/ 67342 w 79820"/>
                <a:gd name="connsiteY8" fmla="*/ 24956 h 24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820" h="24955">
                  <a:moveTo>
                    <a:pt x="67342" y="24956"/>
                  </a:moveTo>
                  <a:lnTo>
                    <a:pt x="12478" y="24956"/>
                  </a:lnTo>
                  <a:cubicBezTo>
                    <a:pt x="5620" y="24956"/>
                    <a:pt x="0" y="19336"/>
                    <a:pt x="0" y="12478"/>
                  </a:cubicBezTo>
                  <a:lnTo>
                    <a:pt x="0" y="12478"/>
                  </a:lnTo>
                  <a:cubicBezTo>
                    <a:pt x="0" y="5620"/>
                    <a:pt x="5620" y="0"/>
                    <a:pt x="12478" y="0"/>
                  </a:cubicBezTo>
                  <a:lnTo>
                    <a:pt x="67342" y="0"/>
                  </a:lnTo>
                  <a:cubicBezTo>
                    <a:pt x="74200" y="0"/>
                    <a:pt x="79820" y="5620"/>
                    <a:pt x="79820" y="12478"/>
                  </a:cubicBezTo>
                  <a:lnTo>
                    <a:pt x="79820" y="12478"/>
                  </a:lnTo>
                  <a:cubicBezTo>
                    <a:pt x="79915" y="19336"/>
                    <a:pt x="74295" y="24956"/>
                    <a:pt x="67342" y="24956"/>
                  </a:cubicBezTo>
                  <a:close/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18" name="Forme libre : forme 2823">
              <a:extLst>
                <a:ext uri="{FF2B5EF4-FFF2-40B4-BE49-F238E27FC236}">
                  <a16:creationId xmlns:a16="http://schemas.microsoft.com/office/drawing/2014/main" id="{FEBB55F9-BDDA-4DD6-9F66-39DEB5BCECA4}"/>
                </a:ext>
              </a:extLst>
            </p:cNvPr>
            <p:cNvSpPr/>
            <p:nvPr/>
          </p:nvSpPr>
          <p:spPr>
            <a:xfrm>
              <a:off x="11004511" y="6371973"/>
              <a:ext cx="29717" cy="40100"/>
            </a:xfrm>
            <a:custGeom>
              <a:avLst/>
              <a:gdLst>
                <a:gd name="connsiteX0" fmla="*/ 0 w 29717"/>
                <a:gd name="connsiteY0" fmla="*/ 0 h 40100"/>
                <a:gd name="connsiteX1" fmla="*/ 17431 w 29717"/>
                <a:gd name="connsiteY1" fmla="*/ 40100 h 40100"/>
                <a:gd name="connsiteX2" fmla="*/ 29718 w 29717"/>
                <a:gd name="connsiteY2" fmla="*/ 8001 h 4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717" h="40100">
                  <a:moveTo>
                    <a:pt x="0" y="0"/>
                  </a:moveTo>
                  <a:lnTo>
                    <a:pt x="17431" y="40100"/>
                  </a:lnTo>
                  <a:lnTo>
                    <a:pt x="29718" y="8001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19" name="Forme libre : forme 2824">
              <a:extLst>
                <a:ext uri="{FF2B5EF4-FFF2-40B4-BE49-F238E27FC236}">
                  <a16:creationId xmlns:a16="http://schemas.microsoft.com/office/drawing/2014/main" id="{6F2EFB62-A0A2-40A1-9FFC-BC327695FD69}"/>
                </a:ext>
              </a:extLst>
            </p:cNvPr>
            <p:cNvSpPr/>
            <p:nvPr/>
          </p:nvSpPr>
          <p:spPr>
            <a:xfrm>
              <a:off x="11119954" y="6361877"/>
              <a:ext cx="10096" cy="37242"/>
            </a:xfrm>
            <a:custGeom>
              <a:avLst/>
              <a:gdLst>
                <a:gd name="connsiteX0" fmla="*/ 0 w 10096"/>
                <a:gd name="connsiteY0" fmla="*/ 37243 h 37242"/>
                <a:gd name="connsiteX1" fmla="*/ 10097 w 10096"/>
                <a:gd name="connsiteY1" fmla="*/ 0 h 3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96" h="37242">
                  <a:moveTo>
                    <a:pt x="0" y="37243"/>
                  </a:moveTo>
                  <a:lnTo>
                    <a:pt x="10097" y="0"/>
                  </a:lnTo>
                </a:path>
              </a:pathLst>
            </a:custGeom>
            <a:grpFill/>
            <a:ln w="5715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54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295" y="19437"/>
            <a:ext cx="8529043" cy="2139881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-36086" y="0"/>
            <a:ext cx="2880000" cy="6858000"/>
          </a:xfrm>
          <a:custGeom>
            <a:avLst/>
            <a:gdLst/>
            <a:ahLst/>
            <a:cxnLst/>
            <a:rect l="l" t="t" r="r" b="b"/>
            <a:pathLst>
              <a:path w="1988196" h="2884029">
                <a:moveTo>
                  <a:pt x="0" y="0"/>
                </a:moveTo>
                <a:lnTo>
                  <a:pt x="1988196" y="0"/>
                </a:lnTo>
                <a:lnTo>
                  <a:pt x="1988196" y="2884029"/>
                </a:lnTo>
                <a:lnTo>
                  <a:pt x="0" y="2884029"/>
                </a:lnTo>
                <a:close/>
              </a:path>
            </a:pathLst>
          </a:custGeom>
          <a:solidFill>
            <a:srgbClr val="55C0B7"/>
          </a:solidFill>
        </p:spPr>
      </p:sp>
      <p:sp>
        <p:nvSpPr>
          <p:cNvPr id="123" name="ZoneTexte 122"/>
          <p:cNvSpPr txBox="1"/>
          <p:nvPr/>
        </p:nvSpPr>
        <p:spPr>
          <a:xfrm>
            <a:off x="137616" y="2510822"/>
            <a:ext cx="1359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INGRÉDIENTS</a:t>
            </a:r>
          </a:p>
        </p:txBody>
      </p:sp>
      <p:sp>
        <p:nvSpPr>
          <p:cNvPr id="124" name="ZoneTexte 123"/>
          <p:cNvSpPr txBox="1"/>
          <p:nvPr/>
        </p:nvSpPr>
        <p:spPr>
          <a:xfrm>
            <a:off x="3213225" y="2510822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RÉALISATION</a:t>
            </a:r>
          </a:p>
        </p:txBody>
      </p:sp>
      <p:sp>
        <p:nvSpPr>
          <p:cNvPr id="226" name="Espace réservé du texte 8"/>
          <p:cNvSpPr txBox="1">
            <a:spLocks/>
          </p:cNvSpPr>
          <p:nvPr/>
        </p:nvSpPr>
        <p:spPr>
          <a:xfrm>
            <a:off x="2701538" y="345235"/>
            <a:ext cx="442593" cy="3790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defRPr sz="8000" spc="-150">
                <a:solidFill>
                  <a:schemeClr val="tx1">
                    <a:lumMod val="60000"/>
                    <a:lumOff val="40000"/>
                    <a:alpha val="27843"/>
                  </a:schemeClr>
                </a:solidFill>
                <a:latin typeface="DejaVu Sans Light" panose="020B0203030804020204" pitchFamily="34" charset="0"/>
                <a:ea typeface="DejaVu Sans Light" panose="020B0203030804020204" pitchFamily="34" charset="0"/>
                <a:cs typeface="DejaVu Sans Light" panose="020B0203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5C0B7"/>
                </a:solidFill>
                <a:effectLst/>
                <a:uLnTx/>
                <a:uFillTx/>
                <a:latin typeface="Raleway"/>
                <a:ea typeface="DejaVu Sans" panose="020B0603030804020204" pitchFamily="34" charset="0"/>
                <a:cs typeface="Arial" panose="020B0604020202020204" pitchFamily="34" charset="0"/>
                <a:sym typeface="Arial"/>
              </a:rPr>
              <a:t>05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55C0B7"/>
              </a:solidFill>
              <a:effectLst/>
              <a:uLnTx/>
              <a:uFillTx/>
              <a:latin typeface="Raleway"/>
              <a:ea typeface="DejaVu Sans" panose="020B0603030804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28" name="Rectangle 2"/>
          <p:cNvSpPr>
            <a:spLocks noChangeArrowheads="1"/>
          </p:cNvSpPr>
          <p:nvPr/>
        </p:nvSpPr>
        <p:spPr bwMode="auto">
          <a:xfrm>
            <a:off x="3213225" y="2848065"/>
            <a:ext cx="8563139" cy="327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Pour assurer la continuité de la relation,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informez personnellement les clients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du changement de conseiller</a:t>
            </a: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Passez le témoin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au nouveau gestionnaire :</a:t>
            </a: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Partagez avec lui la connaissance du portefeuille et informez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le nouveau cuisinier des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plats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sur le feu</a:t>
            </a:r>
            <a:endParaRPr kumimoji="0" lang="fr-FR" altLang="fr-FR" sz="1400" b="0" i="0" u="none" strike="noStrike" kern="1200" cap="none" spc="0" normalizeH="0" baseline="0" noProof="0" dirty="0" smtClean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7200" marR="0" lvl="1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Informez les clients</a:t>
            </a:r>
          </a:p>
          <a:p>
            <a:pPr marL="1094400" marR="0" lvl="2" indent="-18000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Par un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moment convivial avec les clients privilégiés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et le nouveau gestionnaire (Rendez-vous personnalisé, </a:t>
            </a:r>
            <a:r>
              <a:rPr kumimoji="0" lang="fr-FR" alt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visio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 client…)</a:t>
            </a:r>
          </a:p>
          <a:p>
            <a:pPr marL="1094400" marR="0" lvl="2" indent="-18000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Par un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mail aux petits oignons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signé par les 2 gestionnaires</a:t>
            </a:r>
          </a:p>
          <a:p>
            <a:pPr marL="1094400" marR="0" lvl="2" indent="-18000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Par un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courrier à tous les clients</a:t>
            </a: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Nappez le tout d’un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bonne louche de bonne humeur et d’un zeste de nostalgie</a:t>
            </a:r>
          </a:p>
          <a:p>
            <a:pPr marL="180000" marR="0" lvl="0" indent="-18000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>
                  <a:lumMod val="50000"/>
                </a:srgbClr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Pour une passation réussie, appuyez-vous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sur le 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chef de brigade, le nouveau cuisinier, sur les </a:t>
            </a:r>
            <a:r>
              <a:rPr kumimoji="0" lang="fr-FR" alt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équipes de la promotion de l’excellence</a:t>
            </a:r>
          </a:p>
        </p:txBody>
      </p:sp>
      <p:sp>
        <p:nvSpPr>
          <p:cNvPr id="23" name="TextBox 11"/>
          <p:cNvSpPr txBox="1"/>
          <p:nvPr/>
        </p:nvSpPr>
        <p:spPr>
          <a:xfrm>
            <a:off x="10744850" y="391259"/>
            <a:ext cx="1092820" cy="28700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cs typeface="Arial" panose="020B0604020202020204" pitchFamily="34" charset="0"/>
              </a:rPr>
              <a:t>15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/>
              <a:cs typeface="Arial" panose="020B0604020202020204" pitchFamily="34" charset="0"/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130197" y="2848065"/>
            <a:ext cx="26697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150 g de réactivité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100 g d’anticipation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200 g de disponibilité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100 g de sourire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Une pincée de nostalgie </a:t>
            </a: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130196" y="4948056"/>
            <a:ext cx="284160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Mail personnalisé 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Téléphone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Courrier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267498" y="635580"/>
            <a:ext cx="2065443" cy="1405812"/>
            <a:chOff x="3041945" y="5553442"/>
            <a:chExt cx="789351" cy="555086"/>
          </a:xfrm>
        </p:grpSpPr>
        <p:grpSp>
          <p:nvGrpSpPr>
            <p:cNvPr id="15" name="Groupe 14"/>
            <p:cNvGrpSpPr/>
            <p:nvPr/>
          </p:nvGrpSpPr>
          <p:grpSpPr>
            <a:xfrm>
              <a:off x="3041945" y="5798769"/>
              <a:ext cx="718338" cy="309759"/>
              <a:chOff x="-1120380" y="2600267"/>
              <a:chExt cx="600076" cy="258762"/>
            </a:xfrm>
          </p:grpSpPr>
          <p:sp>
            <p:nvSpPr>
              <p:cNvPr id="25" name="Line 5"/>
              <p:cNvSpPr>
                <a:spLocks noChangeShapeType="1"/>
              </p:cNvSpPr>
              <p:nvPr/>
            </p:nvSpPr>
            <p:spPr bwMode="auto">
              <a:xfrm flipH="1">
                <a:off x="-1120380" y="2844742"/>
                <a:ext cx="11113" cy="0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-1120380" y="2600267"/>
                <a:ext cx="95250" cy="244475"/>
              </a:xfrm>
              <a:custGeom>
                <a:avLst/>
                <a:gdLst>
                  <a:gd name="T0" fmla="*/ 0 w 26"/>
                  <a:gd name="T1" fmla="*/ 0 h 66"/>
                  <a:gd name="T2" fmla="*/ 24 w 26"/>
                  <a:gd name="T3" fmla="*/ 0 h 66"/>
                  <a:gd name="T4" fmla="*/ 26 w 26"/>
                  <a:gd name="T5" fmla="*/ 3 h 66"/>
                  <a:gd name="T6" fmla="*/ 26 w 26"/>
                  <a:gd name="T7" fmla="*/ 64 h 66"/>
                  <a:gd name="T8" fmla="*/ 24 w 26"/>
                  <a:gd name="T9" fmla="*/ 66 h 66"/>
                  <a:gd name="T10" fmla="*/ 11 w 26"/>
                  <a:gd name="T1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66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6" y="3"/>
                    </a:cubicBezTo>
                    <a:cubicBezTo>
                      <a:pt x="26" y="64"/>
                      <a:pt x="26" y="64"/>
                      <a:pt x="26" y="64"/>
                    </a:cubicBezTo>
                    <a:cubicBezTo>
                      <a:pt x="26" y="65"/>
                      <a:pt x="25" y="66"/>
                      <a:pt x="24" y="66"/>
                    </a:cubicBezTo>
                    <a:cubicBezTo>
                      <a:pt x="11" y="66"/>
                      <a:pt x="11" y="66"/>
                      <a:pt x="11" y="66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7" name="Freeform 7"/>
              <p:cNvSpPr>
                <a:spLocks/>
              </p:cNvSpPr>
              <p:nvPr/>
            </p:nvSpPr>
            <p:spPr bwMode="auto">
              <a:xfrm>
                <a:off x="-1021955" y="2752667"/>
                <a:ext cx="36513" cy="61913"/>
              </a:xfrm>
              <a:custGeom>
                <a:avLst/>
                <a:gdLst>
                  <a:gd name="T0" fmla="*/ 10 w 10"/>
                  <a:gd name="T1" fmla="*/ 0 h 17"/>
                  <a:gd name="T2" fmla="*/ 10 w 10"/>
                  <a:gd name="T3" fmla="*/ 15 h 17"/>
                  <a:gd name="T4" fmla="*/ 8 w 10"/>
                  <a:gd name="T5" fmla="*/ 17 h 17"/>
                  <a:gd name="T6" fmla="*/ 0 w 10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7">
                    <a:moveTo>
                      <a:pt x="10" y="0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6"/>
                      <a:pt x="9" y="17"/>
                      <a:pt x="8" y="17"/>
                    </a:cubicBezTo>
                    <a:cubicBezTo>
                      <a:pt x="0" y="17"/>
                      <a:pt x="0" y="17"/>
                      <a:pt x="0" y="17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8" name="Freeform 8"/>
              <p:cNvSpPr>
                <a:spLocks/>
              </p:cNvSpPr>
              <p:nvPr/>
            </p:nvSpPr>
            <p:spPr bwMode="auto">
              <a:xfrm>
                <a:off x="-1025130" y="2622492"/>
                <a:ext cx="39688" cy="93663"/>
              </a:xfrm>
              <a:custGeom>
                <a:avLst/>
                <a:gdLst>
                  <a:gd name="T0" fmla="*/ 0 w 11"/>
                  <a:gd name="T1" fmla="*/ 0 h 25"/>
                  <a:gd name="T2" fmla="*/ 9 w 11"/>
                  <a:gd name="T3" fmla="*/ 0 h 25"/>
                  <a:gd name="T4" fmla="*/ 11 w 11"/>
                  <a:gd name="T5" fmla="*/ 2 h 25"/>
                  <a:gd name="T6" fmla="*/ 11 w 11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5">
                    <a:moveTo>
                      <a:pt x="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1"/>
                      <a:pt x="11" y="2"/>
                    </a:cubicBezTo>
                    <a:cubicBezTo>
                      <a:pt x="11" y="25"/>
                      <a:pt x="11" y="25"/>
                      <a:pt x="11" y="25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9" name="Freeform 9"/>
              <p:cNvSpPr>
                <a:spLocks/>
              </p:cNvSpPr>
              <p:nvPr/>
            </p:nvSpPr>
            <p:spPr bwMode="auto">
              <a:xfrm>
                <a:off x="-985442" y="2633604"/>
                <a:ext cx="274638" cy="125413"/>
              </a:xfrm>
              <a:custGeom>
                <a:avLst/>
                <a:gdLst>
                  <a:gd name="T0" fmla="*/ 0 w 75"/>
                  <a:gd name="T1" fmla="*/ 3 h 34"/>
                  <a:gd name="T2" fmla="*/ 42 w 75"/>
                  <a:gd name="T3" fmla="*/ 12 h 34"/>
                  <a:gd name="T4" fmla="*/ 67 w 75"/>
                  <a:gd name="T5" fmla="*/ 12 h 34"/>
                  <a:gd name="T6" fmla="*/ 75 w 75"/>
                  <a:gd name="T7" fmla="*/ 19 h 34"/>
                  <a:gd name="T8" fmla="*/ 66 w 75"/>
                  <a:gd name="T9" fmla="*/ 27 h 34"/>
                  <a:gd name="T10" fmla="*/ 46 w 75"/>
                  <a:gd name="T11" fmla="*/ 27 h 34"/>
                  <a:gd name="T12" fmla="*/ 39 w 75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34">
                    <a:moveTo>
                      <a:pt x="0" y="3"/>
                    </a:moveTo>
                    <a:cubicBezTo>
                      <a:pt x="0" y="3"/>
                      <a:pt x="26" y="0"/>
                      <a:pt x="42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2"/>
                      <a:pt x="75" y="11"/>
                      <a:pt x="75" y="19"/>
                    </a:cubicBezTo>
                    <a:cubicBezTo>
                      <a:pt x="75" y="27"/>
                      <a:pt x="66" y="27"/>
                      <a:pt x="6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39" y="34"/>
                      <a:pt x="39" y="34"/>
                      <a:pt x="39" y="34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0" name="Freeform 10"/>
              <p:cNvSpPr>
                <a:spLocks/>
              </p:cNvSpPr>
              <p:nvPr/>
            </p:nvSpPr>
            <p:spPr bwMode="auto">
              <a:xfrm>
                <a:off x="-980680" y="2786004"/>
                <a:ext cx="207963" cy="73025"/>
              </a:xfrm>
              <a:custGeom>
                <a:avLst/>
                <a:gdLst>
                  <a:gd name="T0" fmla="*/ 57 w 57"/>
                  <a:gd name="T1" fmla="*/ 19 h 20"/>
                  <a:gd name="T2" fmla="*/ 47 w 57"/>
                  <a:gd name="T3" fmla="*/ 17 h 20"/>
                  <a:gd name="T4" fmla="*/ 15 w 57"/>
                  <a:gd name="T5" fmla="*/ 0 h 20"/>
                  <a:gd name="T6" fmla="*/ 0 w 5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20">
                    <a:moveTo>
                      <a:pt x="57" y="19"/>
                    </a:moveTo>
                    <a:cubicBezTo>
                      <a:pt x="57" y="19"/>
                      <a:pt x="53" y="20"/>
                      <a:pt x="47" y="17"/>
                    </a:cubicBezTo>
                    <a:cubicBezTo>
                      <a:pt x="41" y="14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1" name="Freeform 11"/>
              <p:cNvSpPr>
                <a:spLocks/>
              </p:cNvSpPr>
              <p:nvPr/>
            </p:nvSpPr>
            <p:spPr bwMode="auto">
              <a:xfrm>
                <a:off x="-750492" y="2674879"/>
                <a:ext cx="230188" cy="169863"/>
              </a:xfrm>
              <a:custGeom>
                <a:avLst/>
                <a:gdLst>
                  <a:gd name="T0" fmla="*/ 21 w 63"/>
                  <a:gd name="T1" fmla="*/ 15 h 46"/>
                  <a:gd name="T2" fmla="*/ 56 w 63"/>
                  <a:gd name="T3" fmla="*/ 9 h 46"/>
                  <a:gd name="T4" fmla="*/ 0 w 63"/>
                  <a:gd name="T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46">
                    <a:moveTo>
                      <a:pt x="21" y="15"/>
                    </a:moveTo>
                    <a:cubicBezTo>
                      <a:pt x="21" y="15"/>
                      <a:pt x="48" y="0"/>
                      <a:pt x="56" y="9"/>
                    </a:cubicBezTo>
                    <a:cubicBezTo>
                      <a:pt x="63" y="16"/>
                      <a:pt x="18" y="38"/>
                      <a:pt x="0" y="46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e 15"/>
            <p:cNvGrpSpPr/>
            <p:nvPr/>
          </p:nvGrpSpPr>
          <p:grpSpPr>
            <a:xfrm rot="10800000">
              <a:off x="3112958" y="5553442"/>
              <a:ext cx="718338" cy="309759"/>
              <a:chOff x="-1120380" y="2600267"/>
              <a:chExt cx="600076" cy="258762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 flipH="1">
                <a:off x="-1120380" y="2844742"/>
                <a:ext cx="11113" cy="0"/>
              </a:xfrm>
              <a:prstGeom prst="line">
                <a:avLst/>
              </a:pr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-1120380" y="2600267"/>
                <a:ext cx="95250" cy="244475"/>
              </a:xfrm>
              <a:custGeom>
                <a:avLst/>
                <a:gdLst>
                  <a:gd name="T0" fmla="*/ 0 w 26"/>
                  <a:gd name="T1" fmla="*/ 0 h 66"/>
                  <a:gd name="T2" fmla="*/ 24 w 26"/>
                  <a:gd name="T3" fmla="*/ 0 h 66"/>
                  <a:gd name="T4" fmla="*/ 26 w 26"/>
                  <a:gd name="T5" fmla="*/ 3 h 66"/>
                  <a:gd name="T6" fmla="*/ 26 w 26"/>
                  <a:gd name="T7" fmla="*/ 64 h 66"/>
                  <a:gd name="T8" fmla="*/ 24 w 26"/>
                  <a:gd name="T9" fmla="*/ 66 h 66"/>
                  <a:gd name="T10" fmla="*/ 11 w 26"/>
                  <a:gd name="T1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66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6" y="3"/>
                    </a:cubicBezTo>
                    <a:cubicBezTo>
                      <a:pt x="26" y="64"/>
                      <a:pt x="26" y="64"/>
                      <a:pt x="26" y="64"/>
                    </a:cubicBezTo>
                    <a:cubicBezTo>
                      <a:pt x="26" y="65"/>
                      <a:pt x="25" y="66"/>
                      <a:pt x="24" y="66"/>
                    </a:cubicBezTo>
                    <a:cubicBezTo>
                      <a:pt x="11" y="66"/>
                      <a:pt x="11" y="66"/>
                      <a:pt x="11" y="66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9" name="Freeform 7"/>
              <p:cNvSpPr>
                <a:spLocks/>
              </p:cNvSpPr>
              <p:nvPr/>
            </p:nvSpPr>
            <p:spPr bwMode="auto">
              <a:xfrm>
                <a:off x="-1021955" y="2752667"/>
                <a:ext cx="36513" cy="61913"/>
              </a:xfrm>
              <a:custGeom>
                <a:avLst/>
                <a:gdLst>
                  <a:gd name="T0" fmla="*/ 10 w 10"/>
                  <a:gd name="T1" fmla="*/ 0 h 17"/>
                  <a:gd name="T2" fmla="*/ 10 w 10"/>
                  <a:gd name="T3" fmla="*/ 15 h 17"/>
                  <a:gd name="T4" fmla="*/ 8 w 10"/>
                  <a:gd name="T5" fmla="*/ 17 h 17"/>
                  <a:gd name="T6" fmla="*/ 0 w 10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7">
                    <a:moveTo>
                      <a:pt x="10" y="0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6"/>
                      <a:pt x="9" y="17"/>
                      <a:pt x="8" y="17"/>
                    </a:cubicBezTo>
                    <a:cubicBezTo>
                      <a:pt x="0" y="17"/>
                      <a:pt x="0" y="17"/>
                      <a:pt x="0" y="17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-1025130" y="2622492"/>
                <a:ext cx="39688" cy="93663"/>
              </a:xfrm>
              <a:custGeom>
                <a:avLst/>
                <a:gdLst>
                  <a:gd name="T0" fmla="*/ 0 w 11"/>
                  <a:gd name="T1" fmla="*/ 0 h 25"/>
                  <a:gd name="T2" fmla="*/ 9 w 11"/>
                  <a:gd name="T3" fmla="*/ 0 h 25"/>
                  <a:gd name="T4" fmla="*/ 11 w 11"/>
                  <a:gd name="T5" fmla="*/ 2 h 25"/>
                  <a:gd name="T6" fmla="*/ 11 w 11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5">
                    <a:moveTo>
                      <a:pt x="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1"/>
                      <a:pt x="11" y="2"/>
                    </a:cubicBezTo>
                    <a:cubicBezTo>
                      <a:pt x="11" y="25"/>
                      <a:pt x="11" y="25"/>
                      <a:pt x="11" y="25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1" name="Freeform 9"/>
              <p:cNvSpPr>
                <a:spLocks/>
              </p:cNvSpPr>
              <p:nvPr/>
            </p:nvSpPr>
            <p:spPr bwMode="auto">
              <a:xfrm>
                <a:off x="-985442" y="2633604"/>
                <a:ext cx="274638" cy="125413"/>
              </a:xfrm>
              <a:custGeom>
                <a:avLst/>
                <a:gdLst>
                  <a:gd name="T0" fmla="*/ 0 w 75"/>
                  <a:gd name="T1" fmla="*/ 3 h 34"/>
                  <a:gd name="T2" fmla="*/ 42 w 75"/>
                  <a:gd name="T3" fmla="*/ 12 h 34"/>
                  <a:gd name="T4" fmla="*/ 67 w 75"/>
                  <a:gd name="T5" fmla="*/ 12 h 34"/>
                  <a:gd name="T6" fmla="*/ 75 w 75"/>
                  <a:gd name="T7" fmla="*/ 19 h 34"/>
                  <a:gd name="T8" fmla="*/ 66 w 75"/>
                  <a:gd name="T9" fmla="*/ 27 h 34"/>
                  <a:gd name="T10" fmla="*/ 46 w 75"/>
                  <a:gd name="T11" fmla="*/ 27 h 34"/>
                  <a:gd name="T12" fmla="*/ 39 w 75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34">
                    <a:moveTo>
                      <a:pt x="0" y="3"/>
                    </a:moveTo>
                    <a:cubicBezTo>
                      <a:pt x="0" y="3"/>
                      <a:pt x="26" y="0"/>
                      <a:pt x="42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2"/>
                      <a:pt x="75" y="11"/>
                      <a:pt x="75" y="19"/>
                    </a:cubicBezTo>
                    <a:cubicBezTo>
                      <a:pt x="75" y="27"/>
                      <a:pt x="66" y="27"/>
                      <a:pt x="6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39" y="34"/>
                      <a:pt x="39" y="34"/>
                      <a:pt x="39" y="34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2" name="Freeform 10"/>
              <p:cNvSpPr>
                <a:spLocks/>
              </p:cNvSpPr>
              <p:nvPr/>
            </p:nvSpPr>
            <p:spPr bwMode="auto">
              <a:xfrm>
                <a:off x="-980680" y="2786004"/>
                <a:ext cx="207963" cy="73025"/>
              </a:xfrm>
              <a:custGeom>
                <a:avLst/>
                <a:gdLst>
                  <a:gd name="T0" fmla="*/ 57 w 57"/>
                  <a:gd name="T1" fmla="*/ 19 h 20"/>
                  <a:gd name="T2" fmla="*/ 47 w 57"/>
                  <a:gd name="T3" fmla="*/ 17 h 20"/>
                  <a:gd name="T4" fmla="*/ 15 w 57"/>
                  <a:gd name="T5" fmla="*/ 0 h 20"/>
                  <a:gd name="T6" fmla="*/ 0 w 5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20">
                    <a:moveTo>
                      <a:pt x="57" y="19"/>
                    </a:moveTo>
                    <a:cubicBezTo>
                      <a:pt x="57" y="19"/>
                      <a:pt x="53" y="20"/>
                      <a:pt x="47" y="17"/>
                    </a:cubicBezTo>
                    <a:cubicBezTo>
                      <a:pt x="41" y="14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4" name="Freeform 11"/>
              <p:cNvSpPr>
                <a:spLocks/>
              </p:cNvSpPr>
              <p:nvPr/>
            </p:nvSpPr>
            <p:spPr bwMode="auto">
              <a:xfrm>
                <a:off x="-750492" y="2674879"/>
                <a:ext cx="230188" cy="169863"/>
              </a:xfrm>
              <a:custGeom>
                <a:avLst/>
                <a:gdLst>
                  <a:gd name="T0" fmla="*/ 21 w 63"/>
                  <a:gd name="T1" fmla="*/ 15 h 46"/>
                  <a:gd name="T2" fmla="*/ 56 w 63"/>
                  <a:gd name="T3" fmla="*/ 9 h 46"/>
                  <a:gd name="T4" fmla="*/ 0 w 63"/>
                  <a:gd name="T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46">
                    <a:moveTo>
                      <a:pt x="21" y="15"/>
                    </a:moveTo>
                    <a:cubicBezTo>
                      <a:pt x="21" y="15"/>
                      <a:pt x="48" y="0"/>
                      <a:pt x="56" y="9"/>
                    </a:cubicBezTo>
                    <a:cubicBezTo>
                      <a:pt x="63" y="16"/>
                      <a:pt x="18" y="38"/>
                      <a:pt x="0" y="46"/>
                    </a:cubicBez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ZoneTexte 31"/>
          <p:cNvSpPr txBox="1"/>
          <p:nvPr/>
        </p:nvSpPr>
        <p:spPr>
          <a:xfrm>
            <a:off x="137616" y="4582078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USTENSILES</a:t>
            </a:r>
          </a:p>
        </p:txBody>
      </p:sp>
      <p:sp>
        <p:nvSpPr>
          <p:cNvPr id="43" name="Espace réservé du texte 1"/>
          <p:cNvSpPr txBox="1">
            <a:spLocks/>
          </p:cNvSpPr>
          <p:nvPr/>
        </p:nvSpPr>
        <p:spPr>
          <a:xfrm>
            <a:off x="3260862" y="1460809"/>
            <a:ext cx="3534342" cy="420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cap="all" spc="150">
                <a:solidFill>
                  <a:schemeClr val="accent2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all" spc="150" normalizeH="0" baseline="0" noProof="0" dirty="0" smtClean="0">
                <a:ln>
                  <a:noFill/>
                </a:ln>
                <a:solidFill>
                  <a:srgbClr val="55C0B7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Transmettre les recettes</a:t>
            </a:r>
            <a:endParaRPr kumimoji="0" lang="fr-FR" sz="1400" b="1" i="0" u="none" strike="noStrike" kern="1200" cap="all" spc="150" normalizeH="0" baseline="0" noProof="0" dirty="0">
              <a:ln>
                <a:noFill/>
              </a:ln>
              <a:solidFill>
                <a:srgbClr val="55C0B7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36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 descr="Passage De Témoin Banque D'Images Et Photos Libres De Droits. Image  12295181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464" y="706887"/>
            <a:ext cx="787345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1741028" y="740463"/>
            <a:ext cx="4073031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Anticipation et réactivité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renez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contact avec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votre successeur, </a:t>
            </a:r>
            <a:b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pour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définir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les modalités de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transmission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du portefeuille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62583" y="2322675"/>
            <a:ext cx="502992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Appui des promoteurs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Profitez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de l’expérience acquise par les </a:t>
            </a:r>
            <a:r>
              <a:rPr kumimoji="0" lang="fr-FR" alt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Times New Roman" panose="02020603050405020304" pitchFamily="18" charset="0"/>
                <a:cs typeface="Times New Roman" panose="02020603050405020304" pitchFamily="18" charset="0"/>
              </a:rPr>
              <a:t>promoteurs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3F3F3F">
                  <a:lumMod val="50000"/>
                </a:srgbClr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652848" y="2217721"/>
            <a:ext cx="569173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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682861" y="3663075"/>
            <a:ext cx="4189365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Mail aux petits oignons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Personnalisez votre communication, idéalement, avec les photos des conseillers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(votre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client sera content de mettre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tout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de suite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 panose="020B0503030101060003" pitchFamily="34" charset="0"/>
                <a:ea typeface="DejaVu Sans Light" panose="020B0203030804020204" pitchFamily="34" charset="0"/>
                <a:cs typeface="DejaVu Sans Light" panose="020B0203030804020204" pitchFamily="34" charset="0"/>
              </a:rPr>
              <a:t>un visage sur un nom)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 panose="020B0503030101060003" pitchFamily="34" charset="0"/>
              <a:ea typeface="DejaVu Sans Light" panose="020B0203030804020204" pitchFamily="34" charset="0"/>
              <a:cs typeface="DejaVu Sans Light" panose="020B0203030804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652848" y="3551850"/>
            <a:ext cx="569173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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6096000" y="666699"/>
            <a:ext cx="0" cy="4121791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846350" y="721596"/>
            <a:ext cx="42128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Pépites de clients …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leway" panose="020B0503030101060003" pitchFamily="34" charset="0"/>
              <a:ea typeface="DejaVu Sans Light" panose="020B0203030804020204" pitchFamily="34" charset="0"/>
              <a:cs typeface="DejaVu Sans Light" panose="020B0203030804020204" pitchFamily="34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 rot="21372649">
            <a:off x="6486941" y="1498072"/>
            <a:ext cx="2516198" cy="1364453"/>
            <a:chOff x="5940543" y="1307646"/>
            <a:chExt cx="2516198" cy="1364453"/>
          </a:xfrm>
        </p:grpSpPr>
        <p:sp>
          <p:nvSpPr>
            <p:cNvPr id="56" name="Rectangle 55"/>
            <p:cNvSpPr/>
            <p:nvPr/>
          </p:nvSpPr>
          <p:spPr>
            <a:xfrm>
              <a:off x="5940543" y="1307646"/>
              <a:ext cx="2516198" cy="13644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cmpd="dbl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ts val="13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Merci bien pour toutes ces 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/>
              </a:r>
              <a:b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</a:b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années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de services et de conseils.</a:t>
              </a:r>
            </a:p>
            <a:p>
              <a:pPr marL="0" marR="0" lvl="0" indent="0" algn="l" defTabSz="914400" rtl="0" eaLnBrk="1" fontAlgn="auto" latinLnBrk="0" hangingPunct="1">
                <a:lnSpc>
                  <a:spcPts val="13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J’espère que ce changement sera pour vous synonyme de bonheur et de réussite.</a:t>
              </a:r>
            </a:p>
            <a:p>
              <a:pPr marL="0" marR="0" lvl="0" indent="0" algn="r" defTabSz="914400" rtl="0" eaLnBrk="1" fontAlgn="auto" latinLnBrk="0" hangingPunct="1">
                <a:lnSpc>
                  <a:spcPts val="13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Au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plaisir de vous revoir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,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 </a:t>
              </a:r>
            </a:p>
          </p:txBody>
        </p:sp>
        <p:pic>
          <p:nvPicPr>
            <p:cNvPr id="57" name="Picture 8" descr="Résultat de recherche d'images pour &quot;dessin timbre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7541" y="1320422"/>
              <a:ext cx="2892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e 7"/>
          <p:cNvGrpSpPr/>
          <p:nvPr/>
        </p:nvGrpSpPr>
        <p:grpSpPr>
          <a:xfrm>
            <a:off x="9001074" y="3305043"/>
            <a:ext cx="2985864" cy="1466301"/>
            <a:chOff x="9001074" y="3305043"/>
            <a:chExt cx="2985864" cy="1466301"/>
          </a:xfrm>
        </p:grpSpPr>
        <p:sp>
          <p:nvSpPr>
            <p:cNvPr id="58" name="Rectangle 57"/>
            <p:cNvSpPr/>
            <p:nvPr/>
          </p:nvSpPr>
          <p:spPr>
            <a:xfrm>
              <a:off x="9001074" y="3305043"/>
              <a:ext cx="2985864" cy="14663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cmpd="dbl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Je voulais vous remercier de nous 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/>
              </a:r>
              <a:b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</a:b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informer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de votre remplacement 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/>
              </a:r>
              <a:b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</a:b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- ce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qui 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est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très 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rare -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et surtout pour les bons conseils que vous nous avez 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apportés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Brush Script MT" panose="03060802040406070304" pitchFamily="66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Je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vous souhaite de profiter du temps présent et futur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.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Brush Script MT" panose="03060802040406070304" pitchFamily="66" charset="0"/>
                <a:ea typeface="+mn-ea"/>
                <a:cs typeface="+mn-cs"/>
              </a:endParaRPr>
            </a:p>
          </p:txBody>
        </p:sp>
        <p:pic>
          <p:nvPicPr>
            <p:cNvPr id="59" name="Picture 8" descr="Résultat de recherche d'images pour &quot;dessin timbre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76009" y="3332261"/>
              <a:ext cx="2892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e 6"/>
          <p:cNvGrpSpPr/>
          <p:nvPr/>
        </p:nvGrpSpPr>
        <p:grpSpPr>
          <a:xfrm rot="21141924">
            <a:off x="6599201" y="3535194"/>
            <a:ext cx="2050175" cy="1028701"/>
            <a:chOff x="6319775" y="3415727"/>
            <a:chExt cx="2050175" cy="1028701"/>
          </a:xfrm>
        </p:grpSpPr>
        <p:sp>
          <p:nvSpPr>
            <p:cNvPr id="60" name="Rectangle 59"/>
            <p:cNvSpPr/>
            <p:nvPr/>
          </p:nvSpPr>
          <p:spPr>
            <a:xfrm>
              <a:off x="6319775" y="3415727"/>
              <a:ext cx="2050175" cy="10287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cmpd="dbl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Nous vous souhaitons 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/>
              </a:r>
              <a:b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</a:b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le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meilleur pour la 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suite</a:t>
              </a:r>
              <a:b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</a:b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et allons vous regretter...  </a:t>
              </a:r>
            </a:p>
          </p:txBody>
        </p:sp>
        <p:pic>
          <p:nvPicPr>
            <p:cNvPr id="61" name="Picture 8" descr="Résultat de recherche d'images pour &quot;dessin timbre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0750" y="3436267"/>
              <a:ext cx="289200" cy="363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e 9"/>
          <p:cNvGrpSpPr/>
          <p:nvPr/>
        </p:nvGrpSpPr>
        <p:grpSpPr>
          <a:xfrm rot="270525">
            <a:off x="9445946" y="1462108"/>
            <a:ext cx="2247223" cy="1275081"/>
            <a:chOff x="8809559" y="855468"/>
            <a:chExt cx="2247223" cy="1275081"/>
          </a:xfrm>
        </p:grpSpPr>
        <p:sp>
          <p:nvSpPr>
            <p:cNvPr id="14" name="Rectangle 13"/>
            <p:cNvSpPr/>
            <p:nvPr/>
          </p:nvSpPr>
          <p:spPr>
            <a:xfrm>
              <a:off x="8809559" y="855468"/>
              <a:ext cx="2247223" cy="12750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cmpd="dbl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ts val="13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Je vous remercie pour 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/>
              </a:r>
              <a:b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</a:b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votre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travail, c'était un plaisir de vous avoir comme 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conseillère.</a:t>
              </a:r>
            </a:p>
            <a:p>
              <a:pPr marL="0" marR="0" lvl="0" indent="0" algn="r" defTabSz="914400" rtl="0" eaLnBrk="1" fontAlgn="auto" latinLnBrk="0" hangingPunct="1">
                <a:lnSpc>
                  <a:spcPts val="13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 Bonne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Brush Script MT" panose="03060802040406070304" pitchFamily="66" charset="0"/>
                  <a:ea typeface="+mn-ea"/>
                  <a:cs typeface="+mn-cs"/>
                </a:rPr>
                <a:t>continuation </a:t>
              </a:r>
            </a:p>
          </p:txBody>
        </p:sp>
        <p:pic>
          <p:nvPicPr>
            <p:cNvPr id="62" name="Picture 8" descr="Résultat de recherche d'images pour &quot;dessin timbre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7582" y="880281"/>
              <a:ext cx="2892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TextBox 11"/>
          <p:cNvSpPr txBox="1"/>
          <p:nvPr/>
        </p:nvSpPr>
        <p:spPr>
          <a:xfrm>
            <a:off x="10744850" y="396240"/>
            <a:ext cx="1092820" cy="27045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52848" y="644562"/>
            <a:ext cx="569173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sym typeface="Wingdings" panose="05000000000000000000" pitchFamily="2" charset="2"/>
              </a:rPr>
              <a:t>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cxnSp>
        <p:nvCxnSpPr>
          <p:cNvPr id="41" name="Connecteur droit 40"/>
          <p:cNvCxnSpPr/>
          <p:nvPr/>
        </p:nvCxnSpPr>
        <p:spPr>
          <a:xfrm>
            <a:off x="3777543" y="1910223"/>
            <a:ext cx="0" cy="360000"/>
          </a:xfrm>
          <a:prstGeom prst="line">
            <a:avLst/>
          </a:prstGeom>
          <a:ln w="12700">
            <a:solidFill>
              <a:srgbClr val="55C0B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3777543" y="3159124"/>
            <a:ext cx="0" cy="360000"/>
          </a:xfrm>
          <a:prstGeom prst="line">
            <a:avLst/>
          </a:prstGeom>
          <a:ln w="12700">
            <a:solidFill>
              <a:srgbClr val="55C0B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Image 35"/>
          <p:cNvPicPr>
            <a:picLocks noChangeAspect="1"/>
          </p:cNvPicPr>
          <p:nvPr/>
        </p:nvPicPr>
        <p:blipFill rotWithShape="1">
          <a:blip r:embed="rId4"/>
          <a:srcRect b="8093"/>
          <a:stretch/>
        </p:blipFill>
        <p:spPr>
          <a:xfrm>
            <a:off x="10867231" y="6224288"/>
            <a:ext cx="1097375" cy="605137"/>
          </a:xfrm>
          <a:prstGeom prst="rect">
            <a:avLst/>
          </a:prstGeom>
        </p:spPr>
      </p:pic>
      <p:grpSp>
        <p:nvGrpSpPr>
          <p:cNvPr id="37" name="Groupe 36"/>
          <p:cNvGrpSpPr/>
          <p:nvPr/>
        </p:nvGrpSpPr>
        <p:grpSpPr>
          <a:xfrm>
            <a:off x="241250" y="5823001"/>
            <a:ext cx="11709501" cy="679404"/>
            <a:chOff x="252000" y="5470663"/>
            <a:chExt cx="8640000" cy="486726"/>
          </a:xfrm>
        </p:grpSpPr>
        <p:cxnSp>
          <p:nvCxnSpPr>
            <p:cNvPr id="38" name="Connecteur droit 37"/>
            <p:cNvCxnSpPr/>
            <p:nvPr/>
          </p:nvCxnSpPr>
          <p:spPr>
            <a:xfrm flipV="1">
              <a:off x="252000" y="5470663"/>
              <a:ext cx="8640000" cy="2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/>
            <p:cNvCxnSpPr/>
            <p:nvPr/>
          </p:nvCxnSpPr>
          <p:spPr>
            <a:xfrm flipV="1">
              <a:off x="252000" y="5714026"/>
              <a:ext cx="8640000" cy="1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 flipV="1">
              <a:off x="252000" y="5957388"/>
              <a:ext cx="7754843" cy="1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ZoneTexte 43"/>
          <p:cNvSpPr txBox="1"/>
          <p:nvPr/>
        </p:nvSpPr>
        <p:spPr>
          <a:xfrm>
            <a:off x="137616" y="5270623"/>
            <a:ext cx="3010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MA SIGNATURE RELATIONNELLE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137616" y="219424"/>
            <a:ext cx="1872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SECRETS DE CHEFS</a:t>
            </a:r>
          </a:p>
        </p:txBody>
      </p:sp>
      <p:grpSp>
        <p:nvGrpSpPr>
          <p:cNvPr id="46" name="Groupe 45"/>
          <p:cNvGrpSpPr/>
          <p:nvPr/>
        </p:nvGrpSpPr>
        <p:grpSpPr>
          <a:xfrm>
            <a:off x="1002049" y="2258120"/>
            <a:ext cx="222779" cy="891116"/>
            <a:chOff x="4654550" y="2236788"/>
            <a:chExt cx="168275" cy="673100"/>
          </a:xfrm>
        </p:grpSpPr>
        <p:sp>
          <p:nvSpPr>
            <p:cNvPr id="47" name="Line 32"/>
            <p:cNvSpPr>
              <a:spLocks noChangeShapeType="1"/>
            </p:cNvSpPr>
            <p:nvPr/>
          </p:nvSpPr>
          <p:spPr bwMode="auto">
            <a:xfrm flipH="1">
              <a:off x="4654550" y="2909888"/>
              <a:ext cx="15240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48" name="Freeform 33"/>
            <p:cNvSpPr>
              <a:spLocks/>
            </p:cNvSpPr>
            <p:nvPr/>
          </p:nvSpPr>
          <p:spPr bwMode="auto">
            <a:xfrm>
              <a:off x="4670425" y="2533651"/>
              <a:ext cx="55563" cy="92075"/>
            </a:xfrm>
            <a:custGeom>
              <a:avLst/>
              <a:gdLst>
                <a:gd name="T0" fmla="*/ 27 w 35"/>
                <a:gd name="T1" fmla="*/ 0 h 58"/>
                <a:gd name="T2" fmla="*/ 0 w 35"/>
                <a:gd name="T3" fmla="*/ 0 h 58"/>
                <a:gd name="T4" fmla="*/ 0 w 35"/>
                <a:gd name="T5" fmla="*/ 58 h 58"/>
                <a:gd name="T6" fmla="*/ 35 w 35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58">
                  <a:moveTo>
                    <a:pt x="27" y="0"/>
                  </a:moveTo>
                  <a:lnTo>
                    <a:pt x="0" y="0"/>
                  </a:lnTo>
                  <a:lnTo>
                    <a:pt x="0" y="58"/>
                  </a:lnTo>
                  <a:lnTo>
                    <a:pt x="35" y="58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49" name="Freeform 34"/>
            <p:cNvSpPr>
              <a:spLocks/>
            </p:cNvSpPr>
            <p:nvPr/>
          </p:nvSpPr>
          <p:spPr bwMode="auto">
            <a:xfrm>
              <a:off x="4745038" y="2533651"/>
              <a:ext cx="25400" cy="95250"/>
            </a:xfrm>
            <a:custGeom>
              <a:avLst/>
              <a:gdLst>
                <a:gd name="T0" fmla="*/ 2 w 16"/>
                <a:gd name="T1" fmla="*/ 60 h 60"/>
                <a:gd name="T2" fmla="*/ 16 w 16"/>
                <a:gd name="T3" fmla="*/ 60 h 60"/>
                <a:gd name="T4" fmla="*/ 16 w 16"/>
                <a:gd name="T5" fmla="*/ 0 h 60"/>
                <a:gd name="T6" fmla="*/ 0 w 16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0">
                  <a:moveTo>
                    <a:pt x="2" y="60"/>
                  </a:moveTo>
                  <a:lnTo>
                    <a:pt x="16" y="6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50" name="Line 35"/>
            <p:cNvSpPr>
              <a:spLocks noChangeShapeType="1"/>
            </p:cNvSpPr>
            <p:nvPr/>
          </p:nvSpPr>
          <p:spPr bwMode="auto">
            <a:xfrm>
              <a:off x="4686300" y="2339976"/>
              <a:ext cx="0" cy="635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51" name="Freeform 36"/>
            <p:cNvSpPr>
              <a:spLocks/>
            </p:cNvSpPr>
            <p:nvPr/>
          </p:nvSpPr>
          <p:spPr bwMode="auto">
            <a:xfrm>
              <a:off x="4676775" y="2371726"/>
              <a:ext cx="15875" cy="6350"/>
            </a:xfrm>
            <a:custGeom>
              <a:avLst/>
              <a:gdLst>
                <a:gd name="T0" fmla="*/ 5 w 5"/>
                <a:gd name="T1" fmla="*/ 0 h 2"/>
                <a:gd name="T2" fmla="*/ 3 w 5"/>
                <a:gd name="T3" fmla="*/ 2 h 2"/>
                <a:gd name="T4" fmla="*/ 0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5" y="1"/>
                    <a:pt x="4" y="2"/>
                    <a:pt x="3" y="2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52" name="Freeform 37"/>
            <p:cNvSpPr>
              <a:spLocks/>
            </p:cNvSpPr>
            <p:nvPr/>
          </p:nvSpPr>
          <p:spPr bwMode="auto">
            <a:xfrm>
              <a:off x="4670425" y="2343151"/>
              <a:ext cx="100013" cy="57150"/>
            </a:xfrm>
            <a:custGeom>
              <a:avLst/>
              <a:gdLst>
                <a:gd name="T0" fmla="*/ 31 w 31"/>
                <a:gd name="T1" fmla="*/ 0 h 18"/>
                <a:gd name="T2" fmla="*/ 15 w 31"/>
                <a:gd name="T3" fmla="*/ 18 h 18"/>
                <a:gd name="T4" fmla="*/ 0 w 31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8">
                  <a:moveTo>
                    <a:pt x="31" y="0"/>
                  </a:moveTo>
                  <a:cubicBezTo>
                    <a:pt x="31" y="10"/>
                    <a:pt x="24" y="18"/>
                    <a:pt x="15" y="18"/>
                  </a:cubicBezTo>
                  <a:cubicBezTo>
                    <a:pt x="7" y="18"/>
                    <a:pt x="0" y="1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53" name="Freeform 38"/>
            <p:cNvSpPr>
              <a:spLocks/>
            </p:cNvSpPr>
            <p:nvPr/>
          </p:nvSpPr>
          <p:spPr bwMode="auto">
            <a:xfrm>
              <a:off x="4667250" y="2295526"/>
              <a:ext cx="77788" cy="60325"/>
            </a:xfrm>
            <a:custGeom>
              <a:avLst/>
              <a:gdLst>
                <a:gd name="T0" fmla="*/ 0 w 24"/>
                <a:gd name="T1" fmla="*/ 0 h 19"/>
                <a:gd name="T2" fmla="*/ 7 w 24"/>
                <a:gd name="T3" fmla="*/ 6 h 19"/>
                <a:gd name="T4" fmla="*/ 24 w 24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0"/>
                  </a:moveTo>
                  <a:cubicBezTo>
                    <a:pt x="0" y="0"/>
                    <a:pt x="6" y="1"/>
                    <a:pt x="7" y="6"/>
                  </a:cubicBezTo>
                  <a:cubicBezTo>
                    <a:pt x="7" y="11"/>
                    <a:pt x="15" y="19"/>
                    <a:pt x="24" y="14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55" name="Line 39"/>
            <p:cNvSpPr>
              <a:spLocks noChangeShapeType="1"/>
            </p:cNvSpPr>
            <p:nvPr/>
          </p:nvSpPr>
          <p:spPr bwMode="auto">
            <a:xfrm>
              <a:off x="4676775" y="2378076"/>
              <a:ext cx="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3" name="Freeform 40"/>
            <p:cNvSpPr>
              <a:spLocks/>
            </p:cNvSpPr>
            <p:nvPr/>
          </p:nvSpPr>
          <p:spPr bwMode="auto">
            <a:xfrm>
              <a:off x="4664075" y="2236788"/>
              <a:ext cx="158750" cy="168275"/>
            </a:xfrm>
            <a:custGeom>
              <a:avLst/>
              <a:gdLst>
                <a:gd name="T0" fmla="*/ 31 w 49"/>
                <a:gd name="T1" fmla="*/ 52 h 52"/>
                <a:gd name="T2" fmla="*/ 40 w 49"/>
                <a:gd name="T3" fmla="*/ 45 h 52"/>
                <a:gd name="T4" fmla="*/ 49 w 49"/>
                <a:gd name="T5" fmla="*/ 33 h 52"/>
                <a:gd name="T6" fmla="*/ 40 w 49"/>
                <a:gd name="T7" fmla="*/ 20 h 52"/>
                <a:gd name="T8" fmla="*/ 31 w 49"/>
                <a:gd name="T9" fmla="*/ 5 h 52"/>
                <a:gd name="T10" fmla="*/ 14 w 49"/>
                <a:gd name="T11" fmla="*/ 7 h 52"/>
                <a:gd name="T12" fmla="*/ 0 w 49"/>
                <a:gd name="T1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52">
                  <a:moveTo>
                    <a:pt x="31" y="52"/>
                  </a:moveTo>
                  <a:cubicBezTo>
                    <a:pt x="38" y="51"/>
                    <a:pt x="40" y="45"/>
                    <a:pt x="40" y="45"/>
                  </a:cubicBezTo>
                  <a:cubicBezTo>
                    <a:pt x="40" y="45"/>
                    <a:pt x="49" y="42"/>
                    <a:pt x="49" y="33"/>
                  </a:cubicBezTo>
                  <a:cubicBezTo>
                    <a:pt x="49" y="23"/>
                    <a:pt x="40" y="20"/>
                    <a:pt x="40" y="20"/>
                  </a:cubicBezTo>
                  <a:cubicBezTo>
                    <a:pt x="40" y="20"/>
                    <a:pt x="42" y="9"/>
                    <a:pt x="31" y="5"/>
                  </a:cubicBezTo>
                  <a:cubicBezTo>
                    <a:pt x="20" y="0"/>
                    <a:pt x="14" y="7"/>
                    <a:pt x="14" y="7"/>
                  </a:cubicBezTo>
                  <a:cubicBezTo>
                    <a:pt x="9" y="7"/>
                    <a:pt x="1" y="11"/>
                    <a:pt x="0" y="18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4" name="Line 41"/>
            <p:cNvSpPr>
              <a:spLocks noChangeShapeType="1"/>
            </p:cNvSpPr>
            <p:nvPr/>
          </p:nvSpPr>
          <p:spPr bwMode="auto">
            <a:xfrm>
              <a:off x="4745038" y="2390776"/>
              <a:ext cx="0" cy="2698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5" name="Freeform 42"/>
            <p:cNvSpPr>
              <a:spLocks/>
            </p:cNvSpPr>
            <p:nvPr/>
          </p:nvSpPr>
          <p:spPr bwMode="auto">
            <a:xfrm>
              <a:off x="4673600" y="2424113"/>
              <a:ext cx="36513" cy="106363"/>
            </a:xfrm>
            <a:custGeom>
              <a:avLst/>
              <a:gdLst>
                <a:gd name="T0" fmla="*/ 5 w 11"/>
                <a:gd name="T1" fmla="*/ 33 h 33"/>
                <a:gd name="T2" fmla="*/ 5 w 11"/>
                <a:gd name="T3" fmla="*/ 25 h 33"/>
                <a:gd name="T4" fmla="*/ 0 w 11"/>
                <a:gd name="T5" fmla="*/ 19 h 33"/>
                <a:gd name="T6" fmla="*/ 11 w 11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3">
                  <a:moveTo>
                    <a:pt x="5" y="33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1" y="24"/>
                    <a:pt x="0" y="19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6" name="Freeform 43"/>
            <p:cNvSpPr>
              <a:spLocks/>
            </p:cNvSpPr>
            <p:nvPr/>
          </p:nvSpPr>
          <p:spPr bwMode="auto">
            <a:xfrm>
              <a:off x="4686300" y="2603501"/>
              <a:ext cx="104775" cy="115888"/>
            </a:xfrm>
            <a:custGeom>
              <a:avLst/>
              <a:gdLst>
                <a:gd name="T0" fmla="*/ 26 w 32"/>
                <a:gd name="T1" fmla="*/ 0 h 36"/>
                <a:gd name="T2" fmla="*/ 31 w 32"/>
                <a:gd name="T3" fmla="*/ 36 h 36"/>
                <a:gd name="T4" fmla="*/ 0 w 32"/>
                <a:gd name="T5" fmla="*/ 36 h 36"/>
                <a:gd name="T6" fmla="*/ 0 w 32"/>
                <a:gd name="T7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6">
                  <a:moveTo>
                    <a:pt x="26" y="0"/>
                  </a:moveTo>
                  <a:cubicBezTo>
                    <a:pt x="29" y="8"/>
                    <a:pt x="32" y="20"/>
                    <a:pt x="3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7"/>
                    <a:pt x="0" y="7"/>
                    <a:pt x="0" y="7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7" name="Freeform 44"/>
            <p:cNvSpPr>
              <a:spLocks/>
            </p:cNvSpPr>
            <p:nvPr/>
          </p:nvSpPr>
          <p:spPr bwMode="auto">
            <a:xfrm>
              <a:off x="4751388" y="2427288"/>
              <a:ext cx="22225" cy="106363"/>
            </a:xfrm>
            <a:custGeom>
              <a:avLst/>
              <a:gdLst>
                <a:gd name="T0" fmla="*/ 0 w 7"/>
                <a:gd name="T1" fmla="*/ 0 h 33"/>
                <a:gd name="T2" fmla="*/ 5 w 7"/>
                <a:gd name="T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33">
                  <a:moveTo>
                    <a:pt x="0" y="0"/>
                  </a:moveTo>
                  <a:cubicBezTo>
                    <a:pt x="0" y="0"/>
                    <a:pt x="7" y="15"/>
                    <a:pt x="5" y="33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8" name="Freeform 45"/>
            <p:cNvSpPr>
              <a:spLocks/>
            </p:cNvSpPr>
            <p:nvPr/>
          </p:nvSpPr>
          <p:spPr bwMode="auto">
            <a:xfrm>
              <a:off x="4710113" y="2452688"/>
              <a:ext cx="34925" cy="153988"/>
            </a:xfrm>
            <a:custGeom>
              <a:avLst/>
              <a:gdLst>
                <a:gd name="T0" fmla="*/ 11 w 11"/>
                <a:gd name="T1" fmla="*/ 0 h 48"/>
                <a:gd name="T2" fmla="*/ 11 w 11"/>
                <a:gd name="T3" fmla="*/ 48 h 48"/>
                <a:gd name="T4" fmla="*/ 6 w 11"/>
                <a:gd name="T5" fmla="*/ 48 h 48"/>
                <a:gd name="T6" fmla="*/ 0 w 11"/>
                <a:gd name="T7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48">
                  <a:moveTo>
                    <a:pt x="11" y="0"/>
                  </a:moveTo>
                  <a:cubicBezTo>
                    <a:pt x="11" y="48"/>
                    <a:pt x="11" y="48"/>
                    <a:pt x="11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0" y="34"/>
                    <a:pt x="0" y="12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9" name="Freeform 46"/>
            <p:cNvSpPr>
              <a:spLocks/>
            </p:cNvSpPr>
            <p:nvPr/>
          </p:nvSpPr>
          <p:spPr bwMode="auto">
            <a:xfrm>
              <a:off x="4722813" y="2606676"/>
              <a:ext cx="28575" cy="42863"/>
            </a:xfrm>
            <a:custGeom>
              <a:avLst/>
              <a:gdLst>
                <a:gd name="T0" fmla="*/ 2 w 9"/>
                <a:gd name="T1" fmla="*/ 0 h 13"/>
                <a:gd name="T2" fmla="*/ 4 w 9"/>
                <a:gd name="T3" fmla="*/ 12 h 13"/>
                <a:gd name="T4" fmla="*/ 7 w 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3">
                  <a:moveTo>
                    <a:pt x="2" y="0"/>
                  </a:moveTo>
                  <a:cubicBezTo>
                    <a:pt x="2" y="0"/>
                    <a:pt x="0" y="13"/>
                    <a:pt x="4" y="12"/>
                  </a:cubicBezTo>
                  <a:cubicBezTo>
                    <a:pt x="9" y="12"/>
                    <a:pt x="7" y="0"/>
                    <a:pt x="7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70" name="Freeform 47"/>
            <p:cNvSpPr>
              <a:spLocks/>
            </p:cNvSpPr>
            <p:nvPr/>
          </p:nvSpPr>
          <p:spPr bwMode="auto">
            <a:xfrm>
              <a:off x="4689475" y="2719388"/>
              <a:ext cx="80963" cy="190500"/>
            </a:xfrm>
            <a:custGeom>
              <a:avLst/>
              <a:gdLst>
                <a:gd name="T0" fmla="*/ 7 w 25"/>
                <a:gd name="T1" fmla="*/ 0 h 59"/>
                <a:gd name="T2" fmla="*/ 11 w 25"/>
                <a:gd name="T3" fmla="*/ 53 h 59"/>
                <a:gd name="T4" fmla="*/ 0 w 25"/>
                <a:gd name="T5" fmla="*/ 59 h 59"/>
                <a:gd name="T6" fmla="*/ 18 w 25"/>
                <a:gd name="T7" fmla="*/ 59 h 59"/>
                <a:gd name="T8" fmla="*/ 17 w 25"/>
                <a:gd name="T9" fmla="*/ 49 h 59"/>
                <a:gd name="T10" fmla="*/ 17 w 25"/>
                <a:gd name="T11" fmla="*/ 9 h 59"/>
                <a:gd name="T12" fmla="*/ 20 w 25"/>
                <a:gd name="T1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9">
                  <a:moveTo>
                    <a:pt x="7" y="0"/>
                  </a:moveTo>
                  <a:cubicBezTo>
                    <a:pt x="11" y="53"/>
                    <a:pt x="11" y="53"/>
                    <a:pt x="11" y="5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25" y="21"/>
                    <a:pt x="17" y="9"/>
                  </a:cubicBezTo>
                  <a:cubicBezTo>
                    <a:pt x="20" y="1"/>
                    <a:pt x="20" y="1"/>
                    <a:pt x="20" y="1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71" name="Line 48"/>
            <p:cNvSpPr>
              <a:spLocks noChangeShapeType="1"/>
            </p:cNvSpPr>
            <p:nvPr/>
          </p:nvSpPr>
          <p:spPr bwMode="auto">
            <a:xfrm>
              <a:off x="4725988" y="2890838"/>
              <a:ext cx="1905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72" name="Groupe 71"/>
          <p:cNvGrpSpPr/>
          <p:nvPr/>
        </p:nvGrpSpPr>
        <p:grpSpPr>
          <a:xfrm>
            <a:off x="495271" y="2270223"/>
            <a:ext cx="243796" cy="895319"/>
            <a:chOff x="4314825" y="2233613"/>
            <a:chExt cx="184150" cy="676275"/>
          </a:xfrm>
        </p:grpSpPr>
        <p:sp>
          <p:nvSpPr>
            <p:cNvPr id="73" name="Line 49"/>
            <p:cNvSpPr>
              <a:spLocks noChangeShapeType="1"/>
            </p:cNvSpPr>
            <p:nvPr/>
          </p:nvSpPr>
          <p:spPr bwMode="auto">
            <a:xfrm flipH="1">
              <a:off x="4314825" y="2909888"/>
              <a:ext cx="15875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74" name="Freeform 50"/>
            <p:cNvSpPr>
              <a:spLocks/>
            </p:cNvSpPr>
            <p:nvPr/>
          </p:nvSpPr>
          <p:spPr bwMode="auto">
            <a:xfrm>
              <a:off x="4454525" y="2530476"/>
              <a:ext cx="44450" cy="95250"/>
            </a:xfrm>
            <a:custGeom>
              <a:avLst/>
              <a:gdLst>
                <a:gd name="T0" fmla="*/ 2 w 28"/>
                <a:gd name="T1" fmla="*/ 0 h 60"/>
                <a:gd name="T2" fmla="*/ 28 w 28"/>
                <a:gd name="T3" fmla="*/ 0 h 60"/>
                <a:gd name="T4" fmla="*/ 28 w 28"/>
                <a:gd name="T5" fmla="*/ 60 h 60"/>
                <a:gd name="T6" fmla="*/ 0 w 28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0">
                  <a:moveTo>
                    <a:pt x="2" y="0"/>
                  </a:moveTo>
                  <a:lnTo>
                    <a:pt x="28" y="0"/>
                  </a:lnTo>
                  <a:lnTo>
                    <a:pt x="28" y="60"/>
                  </a:lnTo>
                  <a:lnTo>
                    <a:pt x="0" y="60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75" name="Line 51"/>
            <p:cNvSpPr>
              <a:spLocks noChangeShapeType="1"/>
            </p:cNvSpPr>
            <p:nvPr/>
          </p:nvSpPr>
          <p:spPr bwMode="auto">
            <a:xfrm>
              <a:off x="4440238" y="2536826"/>
              <a:ext cx="0" cy="635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76" name="Line 52"/>
            <p:cNvSpPr>
              <a:spLocks noChangeShapeType="1"/>
            </p:cNvSpPr>
            <p:nvPr/>
          </p:nvSpPr>
          <p:spPr bwMode="auto">
            <a:xfrm>
              <a:off x="4440238" y="2584451"/>
              <a:ext cx="0" cy="9525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77" name="Line 53"/>
            <p:cNvSpPr>
              <a:spLocks noChangeShapeType="1"/>
            </p:cNvSpPr>
            <p:nvPr/>
          </p:nvSpPr>
          <p:spPr bwMode="auto">
            <a:xfrm>
              <a:off x="4430713" y="2320926"/>
              <a:ext cx="0" cy="9525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78" name="Freeform 54"/>
            <p:cNvSpPr>
              <a:spLocks/>
            </p:cNvSpPr>
            <p:nvPr/>
          </p:nvSpPr>
          <p:spPr bwMode="auto">
            <a:xfrm>
              <a:off x="4424363" y="2362201"/>
              <a:ext cx="15875" cy="3175"/>
            </a:xfrm>
            <a:custGeom>
              <a:avLst/>
              <a:gdLst>
                <a:gd name="T0" fmla="*/ 5 w 5"/>
                <a:gd name="T1" fmla="*/ 0 h 1"/>
                <a:gd name="T2" fmla="*/ 3 w 5"/>
                <a:gd name="T3" fmla="*/ 1 h 1"/>
                <a:gd name="T4" fmla="*/ 0 w 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5" y="1"/>
                    <a:pt x="4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79" name="Freeform 55"/>
            <p:cNvSpPr>
              <a:spLocks/>
            </p:cNvSpPr>
            <p:nvPr/>
          </p:nvSpPr>
          <p:spPr bwMode="auto">
            <a:xfrm>
              <a:off x="4386263" y="2278063"/>
              <a:ext cx="87313" cy="42863"/>
            </a:xfrm>
            <a:custGeom>
              <a:avLst/>
              <a:gdLst>
                <a:gd name="T0" fmla="*/ 0 w 27"/>
                <a:gd name="T1" fmla="*/ 13 h 13"/>
                <a:gd name="T2" fmla="*/ 12 w 27"/>
                <a:gd name="T3" fmla="*/ 1 h 13"/>
                <a:gd name="T4" fmla="*/ 23 w 27"/>
                <a:gd name="T5" fmla="*/ 9 h 13"/>
                <a:gd name="T6" fmla="*/ 26 w 27"/>
                <a:gd name="T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3">
                  <a:moveTo>
                    <a:pt x="0" y="13"/>
                  </a:moveTo>
                  <a:cubicBezTo>
                    <a:pt x="0" y="13"/>
                    <a:pt x="1" y="2"/>
                    <a:pt x="12" y="1"/>
                  </a:cubicBezTo>
                  <a:cubicBezTo>
                    <a:pt x="21" y="0"/>
                    <a:pt x="23" y="9"/>
                    <a:pt x="23" y="9"/>
                  </a:cubicBezTo>
                  <a:cubicBezTo>
                    <a:pt x="23" y="9"/>
                    <a:pt x="27" y="6"/>
                    <a:pt x="26" y="1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80" name="Line 56"/>
            <p:cNvSpPr>
              <a:spLocks noChangeShapeType="1"/>
            </p:cNvSpPr>
            <p:nvPr/>
          </p:nvSpPr>
          <p:spPr bwMode="auto">
            <a:xfrm>
              <a:off x="4470400" y="2333626"/>
              <a:ext cx="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81" name="Freeform 57"/>
            <p:cNvSpPr>
              <a:spLocks/>
            </p:cNvSpPr>
            <p:nvPr/>
          </p:nvSpPr>
          <p:spPr bwMode="auto">
            <a:xfrm>
              <a:off x="4333875" y="2233613"/>
              <a:ext cx="146050" cy="96838"/>
            </a:xfrm>
            <a:custGeom>
              <a:avLst/>
              <a:gdLst>
                <a:gd name="T0" fmla="*/ 4 w 45"/>
                <a:gd name="T1" fmla="*/ 30 h 30"/>
                <a:gd name="T2" fmla="*/ 6 w 45"/>
                <a:gd name="T3" fmla="*/ 14 h 30"/>
                <a:gd name="T4" fmla="*/ 13 w 45"/>
                <a:gd name="T5" fmla="*/ 8 h 30"/>
                <a:gd name="T6" fmla="*/ 13 w 45"/>
                <a:gd name="T7" fmla="*/ 4 h 30"/>
                <a:gd name="T8" fmla="*/ 30 w 45"/>
                <a:gd name="T9" fmla="*/ 5 h 30"/>
                <a:gd name="T10" fmla="*/ 36 w 45"/>
                <a:gd name="T11" fmla="*/ 9 h 30"/>
                <a:gd name="T12" fmla="*/ 45 w 45"/>
                <a:gd name="T13" fmla="*/ 13 h 30"/>
                <a:gd name="T14" fmla="*/ 42 w 45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0">
                  <a:moveTo>
                    <a:pt x="4" y="30"/>
                  </a:moveTo>
                  <a:cubicBezTo>
                    <a:pt x="4" y="30"/>
                    <a:pt x="0" y="18"/>
                    <a:pt x="6" y="14"/>
                  </a:cubicBezTo>
                  <a:cubicBezTo>
                    <a:pt x="6" y="14"/>
                    <a:pt x="5" y="8"/>
                    <a:pt x="13" y="8"/>
                  </a:cubicBezTo>
                  <a:cubicBezTo>
                    <a:pt x="13" y="8"/>
                    <a:pt x="14" y="6"/>
                    <a:pt x="13" y="4"/>
                  </a:cubicBezTo>
                  <a:cubicBezTo>
                    <a:pt x="13" y="4"/>
                    <a:pt x="24" y="0"/>
                    <a:pt x="30" y="5"/>
                  </a:cubicBezTo>
                  <a:cubicBezTo>
                    <a:pt x="30" y="5"/>
                    <a:pt x="35" y="4"/>
                    <a:pt x="36" y="9"/>
                  </a:cubicBezTo>
                  <a:cubicBezTo>
                    <a:pt x="36" y="9"/>
                    <a:pt x="42" y="8"/>
                    <a:pt x="45" y="13"/>
                  </a:cubicBezTo>
                  <a:cubicBezTo>
                    <a:pt x="45" y="13"/>
                    <a:pt x="42" y="13"/>
                    <a:pt x="42" y="15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82" name="Freeform 58"/>
            <p:cNvSpPr>
              <a:spLocks/>
            </p:cNvSpPr>
            <p:nvPr/>
          </p:nvSpPr>
          <p:spPr bwMode="auto">
            <a:xfrm>
              <a:off x="4349750" y="2346326"/>
              <a:ext cx="36513" cy="38100"/>
            </a:xfrm>
            <a:custGeom>
              <a:avLst/>
              <a:gdLst>
                <a:gd name="T0" fmla="*/ 11 w 11"/>
                <a:gd name="T1" fmla="*/ 12 h 12"/>
                <a:gd name="T2" fmla="*/ 0 w 11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12">
                  <a:moveTo>
                    <a:pt x="11" y="12"/>
                  </a:moveTo>
                  <a:cubicBezTo>
                    <a:pt x="6" y="10"/>
                    <a:pt x="2" y="5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83" name="Freeform 59"/>
            <p:cNvSpPr>
              <a:spLocks/>
            </p:cNvSpPr>
            <p:nvPr/>
          </p:nvSpPr>
          <p:spPr bwMode="auto">
            <a:xfrm>
              <a:off x="4408488" y="2308226"/>
              <a:ext cx="58738" cy="79375"/>
            </a:xfrm>
            <a:custGeom>
              <a:avLst/>
              <a:gdLst>
                <a:gd name="T0" fmla="*/ 17 w 18"/>
                <a:gd name="T1" fmla="*/ 0 h 25"/>
                <a:gd name="T2" fmla="*/ 18 w 18"/>
                <a:gd name="T3" fmla="*/ 7 h 25"/>
                <a:gd name="T4" fmla="*/ 0 w 18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5">
                  <a:moveTo>
                    <a:pt x="17" y="0"/>
                  </a:moveTo>
                  <a:cubicBezTo>
                    <a:pt x="17" y="2"/>
                    <a:pt x="18" y="4"/>
                    <a:pt x="18" y="7"/>
                  </a:cubicBezTo>
                  <a:cubicBezTo>
                    <a:pt x="18" y="17"/>
                    <a:pt x="10" y="25"/>
                    <a:pt x="0" y="25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84" name="Freeform 60"/>
            <p:cNvSpPr>
              <a:spLocks/>
            </p:cNvSpPr>
            <p:nvPr/>
          </p:nvSpPr>
          <p:spPr bwMode="auto">
            <a:xfrm>
              <a:off x="4370388" y="2320926"/>
              <a:ext cx="19050" cy="31750"/>
            </a:xfrm>
            <a:custGeom>
              <a:avLst/>
              <a:gdLst>
                <a:gd name="T0" fmla="*/ 6 w 6"/>
                <a:gd name="T1" fmla="*/ 10 h 10"/>
                <a:gd name="T2" fmla="*/ 0 w 6"/>
                <a:gd name="T3" fmla="*/ 5 h 10"/>
                <a:gd name="T4" fmla="*/ 5 w 6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0">
                  <a:moveTo>
                    <a:pt x="6" y="10"/>
                  </a:moveTo>
                  <a:cubicBezTo>
                    <a:pt x="3" y="10"/>
                    <a:pt x="1" y="8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85" name="Freeform 61"/>
            <p:cNvSpPr>
              <a:spLocks/>
            </p:cNvSpPr>
            <p:nvPr/>
          </p:nvSpPr>
          <p:spPr bwMode="auto">
            <a:xfrm>
              <a:off x="4352925" y="2636838"/>
              <a:ext cx="30163" cy="38100"/>
            </a:xfrm>
            <a:custGeom>
              <a:avLst/>
              <a:gdLst>
                <a:gd name="T0" fmla="*/ 9 w 9"/>
                <a:gd name="T1" fmla="*/ 11 h 12"/>
                <a:gd name="T2" fmla="*/ 0 w 9"/>
                <a:gd name="T3" fmla="*/ 12 h 12"/>
                <a:gd name="T4" fmla="*/ 2 w 9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9" y="11"/>
                  </a:moveTo>
                  <a:cubicBezTo>
                    <a:pt x="6" y="12"/>
                    <a:pt x="3" y="12"/>
                    <a:pt x="0" y="1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86" name="Freeform 62"/>
            <p:cNvSpPr>
              <a:spLocks/>
            </p:cNvSpPr>
            <p:nvPr/>
          </p:nvSpPr>
          <p:spPr bwMode="auto">
            <a:xfrm>
              <a:off x="4337050" y="2414588"/>
              <a:ext cx="117475" cy="279400"/>
            </a:xfrm>
            <a:custGeom>
              <a:avLst/>
              <a:gdLst>
                <a:gd name="T0" fmla="*/ 0 w 36"/>
                <a:gd name="T1" fmla="*/ 20 h 87"/>
                <a:gd name="T2" fmla="*/ 12 w 36"/>
                <a:gd name="T3" fmla="*/ 2 h 87"/>
                <a:gd name="T4" fmla="*/ 20 w 36"/>
                <a:gd name="T5" fmla="*/ 0 h 87"/>
                <a:gd name="T6" fmla="*/ 36 w 36"/>
                <a:gd name="T7" fmla="*/ 31 h 87"/>
                <a:gd name="T8" fmla="*/ 36 w 36"/>
                <a:gd name="T9" fmla="*/ 62 h 87"/>
                <a:gd name="T10" fmla="*/ 23 w 36"/>
                <a:gd name="T11" fmla="*/ 78 h 87"/>
                <a:gd name="T12" fmla="*/ 14 w 36"/>
                <a:gd name="T1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87">
                  <a:moveTo>
                    <a:pt x="0" y="20"/>
                  </a:moveTo>
                  <a:cubicBezTo>
                    <a:pt x="2" y="10"/>
                    <a:pt x="6" y="4"/>
                    <a:pt x="12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2"/>
                    <a:pt x="36" y="73"/>
                    <a:pt x="23" y="78"/>
                  </a:cubicBezTo>
                  <a:cubicBezTo>
                    <a:pt x="14" y="87"/>
                    <a:pt x="14" y="87"/>
                    <a:pt x="14" y="87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87" name="Freeform 63"/>
            <p:cNvSpPr>
              <a:spLocks/>
            </p:cNvSpPr>
            <p:nvPr/>
          </p:nvSpPr>
          <p:spPr bwMode="auto">
            <a:xfrm>
              <a:off x="4402138" y="2414588"/>
              <a:ext cx="52388" cy="98425"/>
            </a:xfrm>
            <a:custGeom>
              <a:avLst/>
              <a:gdLst>
                <a:gd name="T0" fmla="*/ 0 w 33"/>
                <a:gd name="T1" fmla="*/ 0 h 62"/>
                <a:gd name="T2" fmla="*/ 16 w 33"/>
                <a:gd name="T3" fmla="*/ 0 h 62"/>
                <a:gd name="T4" fmla="*/ 33 w 33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62">
                  <a:moveTo>
                    <a:pt x="0" y="0"/>
                  </a:moveTo>
                  <a:lnTo>
                    <a:pt x="16" y="0"/>
                  </a:lnTo>
                  <a:lnTo>
                    <a:pt x="33" y="62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88" name="Line 64"/>
            <p:cNvSpPr>
              <a:spLocks noChangeShapeType="1"/>
            </p:cNvSpPr>
            <p:nvPr/>
          </p:nvSpPr>
          <p:spPr bwMode="auto">
            <a:xfrm>
              <a:off x="4386263" y="2362201"/>
              <a:ext cx="0" cy="55563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89" name="Freeform 65"/>
            <p:cNvSpPr>
              <a:spLocks/>
            </p:cNvSpPr>
            <p:nvPr/>
          </p:nvSpPr>
          <p:spPr bwMode="auto">
            <a:xfrm>
              <a:off x="4318000" y="2474913"/>
              <a:ext cx="93663" cy="209550"/>
            </a:xfrm>
            <a:custGeom>
              <a:avLst/>
              <a:gdLst>
                <a:gd name="T0" fmla="*/ 45 w 59"/>
                <a:gd name="T1" fmla="*/ 12 h 132"/>
                <a:gd name="T2" fmla="*/ 31 w 59"/>
                <a:gd name="T3" fmla="*/ 57 h 132"/>
                <a:gd name="T4" fmla="*/ 59 w 59"/>
                <a:gd name="T5" fmla="*/ 120 h 132"/>
                <a:gd name="T6" fmla="*/ 47 w 59"/>
                <a:gd name="T7" fmla="*/ 132 h 132"/>
                <a:gd name="T8" fmla="*/ 0 w 59"/>
                <a:gd name="T9" fmla="*/ 63 h 132"/>
                <a:gd name="T10" fmla="*/ 12 w 59"/>
                <a:gd name="T11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132">
                  <a:moveTo>
                    <a:pt x="45" y="12"/>
                  </a:moveTo>
                  <a:lnTo>
                    <a:pt x="31" y="57"/>
                  </a:lnTo>
                  <a:lnTo>
                    <a:pt x="59" y="120"/>
                  </a:lnTo>
                  <a:lnTo>
                    <a:pt x="47" y="132"/>
                  </a:lnTo>
                  <a:lnTo>
                    <a:pt x="0" y="63"/>
                  </a:lnTo>
                  <a:lnTo>
                    <a:pt x="12" y="0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90" name="Freeform 66"/>
            <p:cNvSpPr>
              <a:spLocks/>
            </p:cNvSpPr>
            <p:nvPr/>
          </p:nvSpPr>
          <p:spPr bwMode="auto">
            <a:xfrm>
              <a:off x="4367213" y="2640013"/>
              <a:ext cx="79375" cy="241300"/>
            </a:xfrm>
            <a:custGeom>
              <a:avLst/>
              <a:gdLst>
                <a:gd name="T0" fmla="*/ 50 w 50"/>
                <a:gd name="T1" fmla="*/ 0 h 152"/>
                <a:gd name="T2" fmla="*/ 18 w 50"/>
                <a:gd name="T3" fmla="*/ 152 h 152"/>
                <a:gd name="T4" fmla="*/ 0 w 50"/>
                <a:gd name="T5" fmla="*/ 152 h 152"/>
                <a:gd name="T6" fmla="*/ 0 w 50"/>
                <a:gd name="T7" fmla="*/ 2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2">
                  <a:moveTo>
                    <a:pt x="50" y="0"/>
                  </a:moveTo>
                  <a:lnTo>
                    <a:pt x="18" y="152"/>
                  </a:lnTo>
                  <a:lnTo>
                    <a:pt x="0" y="152"/>
                  </a:lnTo>
                  <a:lnTo>
                    <a:pt x="0" y="22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91" name="Freeform 67"/>
            <p:cNvSpPr>
              <a:spLocks/>
            </p:cNvSpPr>
            <p:nvPr/>
          </p:nvSpPr>
          <p:spPr bwMode="auto">
            <a:xfrm>
              <a:off x="4367213" y="2881313"/>
              <a:ext cx="63500" cy="28575"/>
            </a:xfrm>
            <a:custGeom>
              <a:avLst/>
              <a:gdLst>
                <a:gd name="T0" fmla="*/ 18 w 40"/>
                <a:gd name="T1" fmla="*/ 0 h 18"/>
                <a:gd name="T2" fmla="*/ 40 w 40"/>
                <a:gd name="T3" fmla="*/ 18 h 18"/>
                <a:gd name="T4" fmla="*/ 0 w 40"/>
                <a:gd name="T5" fmla="*/ 18 h 18"/>
                <a:gd name="T6" fmla="*/ 0 w 4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8">
                  <a:moveTo>
                    <a:pt x="18" y="0"/>
                  </a:moveTo>
                  <a:lnTo>
                    <a:pt x="40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09" name="Freeform 3"/>
          <p:cNvSpPr/>
          <p:nvPr/>
        </p:nvSpPr>
        <p:spPr>
          <a:xfrm>
            <a:off x="0" y="6786000"/>
            <a:ext cx="12204000" cy="72000"/>
          </a:xfrm>
          <a:custGeom>
            <a:avLst/>
            <a:gdLst/>
            <a:ahLst/>
            <a:cxnLst/>
            <a:rect l="l" t="t" r="r" b="b"/>
            <a:pathLst>
              <a:path w="1988196" h="2884029">
                <a:moveTo>
                  <a:pt x="0" y="0"/>
                </a:moveTo>
                <a:lnTo>
                  <a:pt x="1988196" y="0"/>
                </a:lnTo>
                <a:lnTo>
                  <a:pt x="1988196" y="2884029"/>
                </a:lnTo>
                <a:lnTo>
                  <a:pt x="0" y="2884029"/>
                </a:lnTo>
                <a:close/>
              </a:path>
            </a:pathLst>
          </a:custGeom>
          <a:solidFill>
            <a:srgbClr val="55C0B7"/>
          </a:solidFill>
        </p:spPr>
      </p:sp>
      <p:grpSp>
        <p:nvGrpSpPr>
          <p:cNvPr id="110" name="Groupe 109"/>
          <p:cNvGrpSpPr/>
          <p:nvPr/>
        </p:nvGrpSpPr>
        <p:grpSpPr>
          <a:xfrm>
            <a:off x="274130" y="3839024"/>
            <a:ext cx="1195031" cy="837143"/>
            <a:chOff x="3328988" y="2205038"/>
            <a:chExt cx="609600" cy="427037"/>
          </a:xfrm>
        </p:grpSpPr>
        <p:sp>
          <p:nvSpPr>
            <p:cNvPr id="111" name="Freeform 33"/>
            <p:cNvSpPr>
              <a:spLocks/>
            </p:cNvSpPr>
            <p:nvPr/>
          </p:nvSpPr>
          <p:spPr bwMode="auto">
            <a:xfrm>
              <a:off x="3373438" y="2319338"/>
              <a:ext cx="65088" cy="90487"/>
            </a:xfrm>
            <a:custGeom>
              <a:avLst/>
              <a:gdLst>
                <a:gd name="T0" fmla="*/ 20 w 20"/>
                <a:gd name="T1" fmla="*/ 28 h 28"/>
                <a:gd name="T2" fmla="*/ 4 w 20"/>
                <a:gd name="T3" fmla="*/ 14 h 28"/>
                <a:gd name="T4" fmla="*/ 1 w 20"/>
                <a:gd name="T5" fmla="*/ 10 h 28"/>
                <a:gd name="T6" fmla="*/ 3 w 20"/>
                <a:gd name="T7" fmla="*/ 6 h 28"/>
                <a:gd name="T8" fmla="*/ 2 w 20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8">
                  <a:moveTo>
                    <a:pt x="20" y="28"/>
                  </a:moveTo>
                  <a:cubicBezTo>
                    <a:pt x="8" y="28"/>
                    <a:pt x="4" y="14"/>
                    <a:pt x="4" y="14"/>
                  </a:cubicBezTo>
                  <a:cubicBezTo>
                    <a:pt x="4" y="14"/>
                    <a:pt x="1" y="14"/>
                    <a:pt x="1" y="10"/>
                  </a:cubicBezTo>
                  <a:cubicBezTo>
                    <a:pt x="0" y="7"/>
                    <a:pt x="3" y="6"/>
                    <a:pt x="3" y="6"/>
                  </a:cubicBezTo>
                  <a:cubicBezTo>
                    <a:pt x="3" y="6"/>
                    <a:pt x="2" y="4"/>
                    <a:pt x="2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2" name="Line 34"/>
            <p:cNvSpPr>
              <a:spLocks noChangeShapeType="1"/>
            </p:cNvSpPr>
            <p:nvPr/>
          </p:nvSpPr>
          <p:spPr bwMode="auto">
            <a:xfrm>
              <a:off x="3463926" y="2257425"/>
              <a:ext cx="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3" name="Freeform 35"/>
            <p:cNvSpPr>
              <a:spLocks/>
            </p:cNvSpPr>
            <p:nvPr/>
          </p:nvSpPr>
          <p:spPr bwMode="auto">
            <a:xfrm>
              <a:off x="3441701" y="2338388"/>
              <a:ext cx="65088" cy="71437"/>
            </a:xfrm>
            <a:custGeom>
              <a:avLst/>
              <a:gdLst>
                <a:gd name="T0" fmla="*/ 0 w 20"/>
                <a:gd name="T1" fmla="*/ 22 h 22"/>
                <a:gd name="T2" fmla="*/ 15 w 20"/>
                <a:gd name="T3" fmla="*/ 8 h 22"/>
                <a:gd name="T4" fmla="*/ 19 w 20"/>
                <a:gd name="T5" fmla="*/ 4 h 22"/>
                <a:gd name="T6" fmla="*/ 16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0" y="22"/>
                  </a:moveTo>
                  <a:cubicBezTo>
                    <a:pt x="11" y="22"/>
                    <a:pt x="15" y="8"/>
                    <a:pt x="15" y="8"/>
                  </a:cubicBezTo>
                  <a:cubicBezTo>
                    <a:pt x="15" y="8"/>
                    <a:pt x="18" y="8"/>
                    <a:pt x="19" y="4"/>
                  </a:cubicBezTo>
                  <a:cubicBezTo>
                    <a:pt x="20" y="1"/>
                    <a:pt x="16" y="0"/>
                    <a:pt x="16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4" name="Line 36"/>
            <p:cNvSpPr>
              <a:spLocks noChangeShapeType="1"/>
            </p:cNvSpPr>
            <p:nvPr/>
          </p:nvSpPr>
          <p:spPr bwMode="auto">
            <a:xfrm>
              <a:off x="3419476" y="2332038"/>
              <a:ext cx="0" cy="9525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5" name="Line 37"/>
            <p:cNvSpPr>
              <a:spLocks noChangeShapeType="1"/>
            </p:cNvSpPr>
            <p:nvPr/>
          </p:nvSpPr>
          <p:spPr bwMode="auto">
            <a:xfrm>
              <a:off x="3457576" y="2328863"/>
              <a:ext cx="0" cy="127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6" name="Freeform 38"/>
            <p:cNvSpPr>
              <a:spLocks/>
            </p:cNvSpPr>
            <p:nvPr/>
          </p:nvSpPr>
          <p:spPr bwMode="auto">
            <a:xfrm>
              <a:off x="3425826" y="2374900"/>
              <a:ext cx="22225" cy="6350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7" name="Freeform 39"/>
            <p:cNvSpPr>
              <a:spLocks/>
            </p:cNvSpPr>
            <p:nvPr/>
          </p:nvSpPr>
          <p:spPr bwMode="auto">
            <a:xfrm>
              <a:off x="3328988" y="2406650"/>
              <a:ext cx="109538" cy="68262"/>
            </a:xfrm>
            <a:custGeom>
              <a:avLst/>
              <a:gdLst>
                <a:gd name="T0" fmla="*/ 0 w 34"/>
                <a:gd name="T1" fmla="*/ 21 h 21"/>
                <a:gd name="T2" fmla="*/ 19 w 34"/>
                <a:gd name="T3" fmla="*/ 7 h 21"/>
                <a:gd name="T4" fmla="*/ 23 w 34"/>
                <a:gd name="T5" fmla="*/ 0 h 21"/>
                <a:gd name="T6" fmla="*/ 34 w 34"/>
                <a:gd name="T7" fmla="*/ 10 h 21"/>
                <a:gd name="T8" fmla="*/ 28 w 34"/>
                <a:gd name="T9" fmla="*/ 17 h 21"/>
                <a:gd name="T10" fmla="*/ 22 w 34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1">
                  <a:moveTo>
                    <a:pt x="0" y="21"/>
                  </a:moveTo>
                  <a:cubicBezTo>
                    <a:pt x="2" y="15"/>
                    <a:pt x="8" y="10"/>
                    <a:pt x="19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2" y="11"/>
                    <a:pt x="22" y="11"/>
                    <a:pt x="22" y="11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8" name="Freeform 40"/>
            <p:cNvSpPr>
              <a:spLocks/>
            </p:cNvSpPr>
            <p:nvPr/>
          </p:nvSpPr>
          <p:spPr bwMode="auto">
            <a:xfrm>
              <a:off x="3438526" y="2409825"/>
              <a:ext cx="100013" cy="52387"/>
            </a:xfrm>
            <a:custGeom>
              <a:avLst/>
              <a:gdLst>
                <a:gd name="T0" fmla="*/ 31 w 31"/>
                <a:gd name="T1" fmla="*/ 14 h 16"/>
                <a:gd name="T2" fmla="*/ 16 w 31"/>
                <a:gd name="T3" fmla="*/ 6 h 16"/>
                <a:gd name="T4" fmla="*/ 11 w 31"/>
                <a:gd name="T5" fmla="*/ 0 h 16"/>
                <a:gd name="T6" fmla="*/ 0 w 31"/>
                <a:gd name="T7" fmla="*/ 9 h 16"/>
                <a:gd name="T8" fmla="*/ 6 w 31"/>
                <a:gd name="T9" fmla="*/ 16 h 16"/>
                <a:gd name="T10" fmla="*/ 12 w 31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6">
                  <a:moveTo>
                    <a:pt x="31" y="14"/>
                  </a:moveTo>
                  <a:cubicBezTo>
                    <a:pt x="28" y="11"/>
                    <a:pt x="23" y="8"/>
                    <a:pt x="16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9" name="Freeform 41"/>
            <p:cNvSpPr>
              <a:spLocks/>
            </p:cNvSpPr>
            <p:nvPr/>
          </p:nvSpPr>
          <p:spPr bwMode="auto">
            <a:xfrm>
              <a:off x="3754438" y="2344738"/>
              <a:ext cx="65088" cy="71437"/>
            </a:xfrm>
            <a:custGeom>
              <a:avLst/>
              <a:gdLst>
                <a:gd name="T0" fmla="*/ 20 w 20"/>
                <a:gd name="T1" fmla="*/ 22 h 22"/>
                <a:gd name="T2" fmla="*/ 4 w 20"/>
                <a:gd name="T3" fmla="*/ 8 h 22"/>
                <a:gd name="T4" fmla="*/ 1 w 20"/>
                <a:gd name="T5" fmla="*/ 5 h 22"/>
                <a:gd name="T6" fmla="*/ 3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cubicBezTo>
                    <a:pt x="8" y="22"/>
                    <a:pt x="4" y="8"/>
                    <a:pt x="4" y="8"/>
                  </a:cubicBezTo>
                  <a:cubicBezTo>
                    <a:pt x="4" y="8"/>
                    <a:pt x="1" y="8"/>
                    <a:pt x="1" y="5"/>
                  </a:cubicBezTo>
                  <a:cubicBezTo>
                    <a:pt x="0" y="1"/>
                    <a:pt x="3" y="0"/>
                    <a:pt x="3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0" name="Freeform 42"/>
            <p:cNvSpPr>
              <a:spLocks/>
            </p:cNvSpPr>
            <p:nvPr/>
          </p:nvSpPr>
          <p:spPr bwMode="auto">
            <a:xfrm>
              <a:off x="3819526" y="2344738"/>
              <a:ext cx="66675" cy="71437"/>
            </a:xfrm>
            <a:custGeom>
              <a:avLst/>
              <a:gdLst>
                <a:gd name="T0" fmla="*/ 0 w 21"/>
                <a:gd name="T1" fmla="*/ 22 h 22"/>
                <a:gd name="T2" fmla="*/ 16 w 21"/>
                <a:gd name="T3" fmla="*/ 8 h 22"/>
                <a:gd name="T4" fmla="*/ 20 w 21"/>
                <a:gd name="T5" fmla="*/ 5 h 22"/>
                <a:gd name="T6" fmla="*/ 17 w 21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0" y="22"/>
                  </a:moveTo>
                  <a:cubicBezTo>
                    <a:pt x="12" y="22"/>
                    <a:pt x="16" y="8"/>
                    <a:pt x="16" y="8"/>
                  </a:cubicBezTo>
                  <a:cubicBezTo>
                    <a:pt x="16" y="8"/>
                    <a:pt x="19" y="8"/>
                    <a:pt x="20" y="5"/>
                  </a:cubicBezTo>
                  <a:cubicBezTo>
                    <a:pt x="21" y="1"/>
                    <a:pt x="17" y="0"/>
                    <a:pt x="17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1" name="Line 43"/>
            <p:cNvSpPr>
              <a:spLocks noChangeShapeType="1"/>
            </p:cNvSpPr>
            <p:nvPr/>
          </p:nvSpPr>
          <p:spPr bwMode="auto">
            <a:xfrm>
              <a:off x="3792538" y="2338388"/>
              <a:ext cx="0" cy="9525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2" name="Line 44"/>
            <p:cNvSpPr>
              <a:spLocks noChangeShapeType="1"/>
            </p:cNvSpPr>
            <p:nvPr/>
          </p:nvSpPr>
          <p:spPr bwMode="auto">
            <a:xfrm>
              <a:off x="3844926" y="2338388"/>
              <a:ext cx="0" cy="9525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3" name="Freeform 45"/>
            <p:cNvSpPr>
              <a:spLocks/>
            </p:cNvSpPr>
            <p:nvPr/>
          </p:nvSpPr>
          <p:spPr bwMode="auto">
            <a:xfrm>
              <a:off x="3806826" y="2384425"/>
              <a:ext cx="19050" cy="3175"/>
            </a:xfrm>
            <a:custGeom>
              <a:avLst/>
              <a:gdLst>
                <a:gd name="T0" fmla="*/ 6 w 6"/>
                <a:gd name="T1" fmla="*/ 0 h 1"/>
                <a:gd name="T2" fmla="*/ 0 w 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4" name="Freeform 46"/>
            <p:cNvSpPr>
              <a:spLocks/>
            </p:cNvSpPr>
            <p:nvPr/>
          </p:nvSpPr>
          <p:spPr bwMode="auto">
            <a:xfrm>
              <a:off x="3741738" y="2416175"/>
              <a:ext cx="77788" cy="52387"/>
            </a:xfrm>
            <a:custGeom>
              <a:avLst/>
              <a:gdLst>
                <a:gd name="T0" fmla="*/ 0 w 24"/>
                <a:gd name="T1" fmla="*/ 10 h 16"/>
                <a:gd name="T2" fmla="*/ 8 w 24"/>
                <a:gd name="T3" fmla="*/ 6 h 16"/>
                <a:gd name="T4" fmla="*/ 13 w 24"/>
                <a:gd name="T5" fmla="*/ 0 h 16"/>
                <a:gd name="T6" fmla="*/ 24 w 24"/>
                <a:gd name="T7" fmla="*/ 9 h 16"/>
                <a:gd name="T8" fmla="*/ 18 w 24"/>
                <a:gd name="T9" fmla="*/ 16 h 16"/>
                <a:gd name="T10" fmla="*/ 12 w 24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0" y="10"/>
                  </a:moveTo>
                  <a:cubicBezTo>
                    <a:pt x="2" y="8"/>
                    <a:pt x="5" y="7"/>
                    <a:pt x="8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5" name="Freeform 47"/>
            <p:cNvSpPr>
              <a:spLocks/>
            </p:cNvSpPr>
            <p:nvPr/>
          </p:nvSpPr>
          <p:spPr bwMode="auto">
            <a:xfrm>
              <a:off x="3819526" y="2416175"/>
              <a:ext cx="112713" cy="73025"/>
            </a:xfrm>
            <a:custGeom>
              <a:avLst/>
              <a:gdLst>
                <a:gd name="T0" fmla="*/ 35 w 35"/>
                <a:gd name="T1" fmla="*/ 22 h 22"/>
                <a:gd name="T2" fmla="*/ 16 w 35"/>
                <a:gd name="T3" fmla="*/ 6 h 22"/>
                <a:gd name="T4" fmla="*/ 11 w 35"/>
                <a:gd name="T5" fmla="*/ 0 h 22"/>
                <a:gd name="T6" fmla="*/ 0 w 35"/>
                <a:gd name="T7" fmla="*/ 9 h 22"/>
                <a:gd name="T8" fmla="*/ 6 w 35"/>
                <a:gd name="T9" fmla="*/ 16 h 22"/>
                <a:gd name="T10" fmla="*/ 12 w 35"/>
                <a:gd name="T1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35" y="22"/>
                  </a:moveTo>
                  <a:cubicBezTo>
                    <a:pt x="33" y="16"/>
                    <a:pt x="28" y="9"/>
                    <a:pt x="16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938588" y="2514600"/>
              <a:ext cx="0" cy="12700"/>
            </a:xfrm>
            <a:custGeom>
              <a:avLst/>
              <a:gdLst>
                <a:gd name="T0" fmla="*/ 4 h 4"/>
                <a:gd name="T1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7" name="Freeform 49"/>
            <p:cNvSpPr>
              <a:spLocks/>
            </p:cNvSpPr>
            <p:nvPr/>
          </p:nvSpPr>
          <p:spPr bwMode="auto">
            <a:xfrm>
              <a:off x="3348038" y="2238375"/>
              <a:ext cx="190500" cy="103187"/>
            </a:xfrm>
            <a:custGeom>
              <a:avLst/>
              <a:gdLst>
                <a:gd name="T0" fmla="*/ 39 w 59"/>
                <a:gd name="T1" fmla="*/ 12 h 32"/>
                <a:gd name="T2" fmla="*/ 15 w 59"/>
                <a:gd name="T3" fmla="*/ 20 h 32"/>
                <a:gd name="T4" fmla="*/ 8 w 59"/>
                <a:gd name="T5" fmla="*/ 2 h 32"/>
                <a:gd name="T6" fmla="*/ 35 w 59"/>
                <a:gd name="T7" fmla="*/ 3 h 32"/>
                <a:gd name="T8" fmla="*/ 44 w 59"/>
                <a:gd name="T9" fmla="*/ 32 h 32"/>
                <a:gd name="T10" fmla="*/ 41 w 59"/>
                <a:gd name="T11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32">
                  <a:moveTo>
                    <a:pt x="39" y="12"/>
                  </a:moveTo>
                  <a:cubicBezTo>
                    <a:pt x="39" y="12"/>
                    <a:pt x="31" y="21"/>
                    <a:pt x="15" y="20"/>
                  </a:cubicBezTo>
                  <a:cubicBezTo>
                    <a:pt x="0" y="19"/>
                    <a:pt x="8" y="2"/>
                    <a:pt x="8" y="2"/>
                  </a:cubicBezTo>
                  <a:cubicBezTo>
                    <a:pt x="12" y="14"/>
                    <a:pt x="20" y="0"/>
                    <a:pt x="35" y="3"/>
                  </a:cubicBezTo>
                  <a:cubicBezTo>
                    <a:pt x="59" y="7"/>
                    <a:pt x="44" y="32"/>
                    <a:pt x="44" y="32"/>
                  </a:cubicBezTo>
                  <a:cubicBezTo>
                    <a:pt x="44" y="32"/>
                    <a:pt x="44" y="25"/>
                    <a:pt x="41" y="2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8" name="Freeform 50"/>
            <p:cNvSpPr>
              <a:spLocks/>
            </p:cNvSpPr>
            <p:nvPr/>
          </p:nvSpPr>
          <p:spPr bwMode="auto">
            <a:xfrm>
              <a:off x="3795713" y="2293938"/>
              <a:ext cx="80963" cy="44450"/>
            </a:xfrm>
            <a:custGeom>
              <a:avLst/>
              <a:gdLst>
                <a:gd name="T0" fmla="*/ 25 w 25"/>
                <a:gd name="T1" fmla="*/ 12 h 14"/>
                <a:gd name="T2" fmla="*/ 0 w 25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14">
                  <a:moveTo>
                    <a:pt x="25" y="12"/>
                  </a:moveTo>
                  <a:cubicBezTo>
                    <a:pt x="25" y="12"/>
                    <a:pt x="14" y="14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9" name="Freeform 51"/>
            <p:cNvSpPr>
              <a:spLocks/>
            </p:cNvSpPr>
            <p:nvPr/>
          </p:nvSpPr>
          <p:spPr bwMode="auto">
            <a:xfrm>
              <a:off x="3870326" y="2289175"/>
              <a:ext cx="36513" cy="114300"/>
            </a:xfrm>
            <a:custGeom>
              <a:avLst/>
              <a:gdLst>
                <a:gd name="T0" fmla="*/ 3 w 11"/>
                <a:gd name="T1" fmla="*/ 0 h 35"/>
                <a:gd name="T2" fmla="*/ 6 w 11"/>
                <a:gd name="T3" fmla="*/ 19 h 35"/>
                <a:gd name="T4" fmla="*/ 11 w 11"/>
                <a:gd name="T5" fmla="*/ 31 h 35"/>
                <a:gd name="T6" fmla="*/ 0 w 11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5">
                  <a:moveTo>
                    <a:pt x="3" y="0"/>
                  </a:moveTo>
                  <a:cubicBezTo>
                    <a:pt x="7" y="6"/>
                    <a:pt x="8" y="13"/>
                    <a:pt x="6" y="19"/>
                  </a:cubicBezTo>
                  <a:cubicBezTo>
                    <a:pt x="3" y="29"/>
                    <a:pt x="11" y="31"/>
                    <a:pt x="11" y="31"/>
                  </a:cubicBezTo>
                  <a:cubicBezTo>
                    <a:pt x="6" y="34"/>
                    <a:pt x="2" y="35"/>
                    <a:pt x="0" y="35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30" name="Freeform 52"/>
            <p:cNvSpPr>
              <a:spLocks/>
            </p:cNvSpPr>
            <p:nvPr/>
          </p:nvSpPr>
          <p:spPr bwMode="auto">
            <a:xfrm>
              <a:off x="3735388" y="2251075"/>
              <a:ext cx="122238" cy="158750"/>
            </a:xfrm>
            <a:custGeom>
              <a:avLst/>
              <a:gdLst>
                <a:gd name="T0" fmla="*/ 15 w 38"/>
                <a:gd name="T1" fmla="*/ 46 h 49"/>
                <a:gd name="T2" fmla="*/ 0 w 38"/>
                <a:gd name="T3" fmla="*/ 43 h 49"/>
                <a:gd name="T4" fmla="*/ 4 w 38"/>
                <a:gd name="T5" fmla="*/ 31 h 49"/>
                <a:gd name="T6" fmla="*/ 26 w 38"/>
                <a:gd name="T7" fmla="*/ 0 h 49"/>
                <a:gd name="T8" fmla="*/ 26 w 38"/>
                <a:gd name="T9" fmla="*/ 0 h 49"/>
                <a:gd name="T10" fmla="*/ 38 w 38"/>
                <a:gd name="T11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9">
                  <a:moveTo>
                    <a:pt x="15" y="46"/>
                  </a:moveTo>
                  <a:cubicBezTo>
                    <a:pt x="12" y="47"/>
                    <a:pt x="7" y="49"/>
                    <a:pt x="0" y="43"/>
                  </a:cubicBezTo>
                  <a:cubicBezTo>
                    <a:pt x="0" y="43"/>
                    <a:pt x="7" y="41"/>
                    <a:pt x="4" y="31"/>
                  </a:cubicBezTo>
                  <a:cubicBezTo>
                    <a:pt x="1" y="20"/>
                    <a:pt x="9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1" y="0"/>
                    <a:pt x="35" y="1"/>
                    <a:pt x="38" y="3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grpSp>
          <p:nvGrpSpPr>
            <p:cNvPr id="131" name="Groupe 130"/>
            <p:cNvGrpSpPr/>
            <p:nvPr/>
          </p:nvGrpSpPr>
          <p:grpSpPr>
            <a:xfrm>
              <a:off x="3451226" y="2205038"/>
              <a:ext cx="328613" cy="427037"/>
              <a:chOff x="3451226" y="2205038"/>
              <a:chExt cx="328613" cy="427037"/>
            </a:xfrm>
          </p:grpSpPr>
          <p:sp>
            <p:nvSpPr>
              <p:cNvPr id="132" name="Freeform 26"/>
              <p:cNvSpPr>
                <a:spLocks/>
              </p:cNvSpPr>
              <p:nvPr/>
            </p:nvSpPr>
            <p:spPr bwMode="auto">
              <a:xfrm>
                <a:off x="3525838" y="2205038"/>
                <a:ext cx="100013" cy="214312"/>
              </a:xfrm>
              <a:custGeom>
                <a:avLst/>
                <a:gdLst>
                  <a:gd name="T0" fmla="*/ 31 w 31"/>
                  <a:gd name="T1" fmla="*/ 66 h 66"/>
                  <a:gd name="T2" fmla="*/ 10 w 31"/>
                  <a:gd name="T3" fmla="*/ 48 h 66"/>
                  <a:gd name="T4" fmla="*/ 5 w 31"/>
                  <a:gd name="T5" fmla="*/ 43 h 66"/>
                  <a:gd name="T6" fmla="*/ 9 w 31"/>
                  <a:gd name="T7" fmla="*/ 37 h 66"/>
                  <a:gd name="T8" fmla="*/ 30 w 3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66">
                    <a:moveTo>
                      <a:pt x="31" y="66"/>
                    </a:moveTo>
                    <a:cubicBezTo>
                      <a:pt x="15" y="66"/>
                      <a:pt x="10" y="48"/>
                      <a:pt x="10" y="48"/>
                    </a:cubicBezTo>
                    <a:cubicBezTo>
                      <a:pt x="10" y="48"/>
                      <a:pt x="6" y="48"/>
                      <a:pt x="5" y="43"/>
                    </a:cubicBezTo>
                    <a:cubicBezTo>
                      <a:pt x="4" y="38"/>
                      <a:pt x="9" y="37"/>
                      <a:pt x="9" y="37"/>
                    </a:cubicBezTo>
                    <a:cubicBezTo>
                      <a:pt x="9" y="37"/>
                      <a:pt x="0" y="8"/>
                      <a:pt x="30" y="0"/>
                    </a:cubicBezTo>
                  </a:path>
                </a:pathLst>
              </a:custGeom>
              <a:noFill/>
              <a:ln w="9525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grpSp>
            <p:nvGrpSpPr>
              <p:cNvPr id="133" name="Groupe 132"/>
              <p:cNvGrpSpPr/>
              <p:nvPr/>
            </p:nvGrpSpPr>
            <p:grpSpPr>
              <a:xfrm>
                <a:off x="3451226" y="2214563"/>
                <a:ext cx="328613" cy="417512"/>
                <a:chOff x="3451226" y="2214563"/>
                <a:chExt cx="328613" cy="417512"/>
              </a:xfrm>
            </p:grpSpPr>
            <p:sp>
              <p:nvSpPr>
                <p:cNvPr id="134" name="Freeform 24"/>
                <p:cNvSpPr>
                  <a:spLocks/>
                </p:cNvSpPr>
                <p:nvPr/>
              </p:nvSpPr>
              <p:spPr bwMode="auto">
                <a:xfrm>
                  <a:off x="3600451" y="2495550"/>
                  <a:ext cx="47625" cy="136525"/>
                </a:xfrm>
                <a:custGeom>
                  <a:avLst/>
                  <a:gdLst>
                    <a:gd name="T0" fmla="*/ 16 w 30"/>
                    <a:gd name="T1" fmla="*/ 0 h 86"/>
                    <a:gd name="T2" fmla="*/ 30 w 30"/>
                    <a:gd name="T3" fmla="*/ 65 h 86"/>
                    <a:gd name="T4" fmla="*/ 14 w 30"/>
                    <a:gd name="T5" fmla="*/ 86 h 86"/>
                    <a:gd name="T6" fmla="*/ 0 w 30"/>
                    <a:gd name="T7" fmla="*/ 67 h 86"/>
                    <a:gd name="T8" fmla="*/ 16 w 30"/>
                    <a:gd name="T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86">
                      <a:moveTo>
                        <a:pt x="16" y="0"/>
                      </a:moveTo>
                      <a:lnTo>
                        <a:pt x="30" y="65"/>
                      </a:lnTo>
                      <a:lnTo>
                        <a:pt x="14" y="86"/>
                      </a:lnTo>
                      <a:lnTo>
                        <a:pt x="0" y="67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 25"/>
                <p:cNvSpPr>
                  <a:spLocks/>
                </p:cNvSpPr>
                <p:nvPr/>
              </p:nvSpPr>
              <p:spPr bwMode="auto">
                <a:xfrm>
                  <a:off x="3563938" y="2254250"/>
                  <a:ext cx="112713" cy="52387"/>
                </a:xfrm>
                <a:custGeom>
                  <a:avLst/>
                  <a:gdLst>
                    <a:gd name="T0" fmla="*/ 0 w 35"/>
                    <a:gd name="T1" fmla="*/ 7 h 16"/>
                    <a:gd name="T2" fmla="*/ 30 w 35"/>
                    <a:gd name="T3" fmla="*/ 0 h 16"/>
                    <a:gd name="T4" fmla="*/ 29 w 35"/>
                    <a:gd name="T5" fmla="*/ 7 h 16"/>
                    <a:gd name="T6" fmla="*/ 35 w 35"/>
                    <a:gd name="T7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16">
                      <a:moveTo>
                        <a:pt x="0" y="7"/>
                      </a:moveTo>
                      <a:cubicBezTo>
                        <a:pt x="0" y="7"/>
                        <a:pt x="18" y="16"/>
                        <a:pt x="30" y="0"/>
                      </a:cubicBezTo>
                      <a:cubicBezTo>
                        <a:pt x="30" y="0"/>
                        <a:pt x="31" y="3"/>
                        <a:pt x="29" y="7"/>
                      </a:cubicBezTo>
                      <a:cubicBezTo>
                        <a:pt x="29" y="7"/>
                        <a:pt x="32" y="8"/>
                        <a:pt x="35" y="5"/>
                      </a:cubicBezTo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Freeform 27"/>
                <p:cNvSpPr>
                  <a:spLocks/>
                </p:cNvSpPr>
                <p:nvPr/>
              </p:nvSpPr>
              <p:spPr bwMode="auto">
                <a:xfrm>
                  <a:off x="3629026" y="2214563"/>
                  <a:ext cx="96838" cy="204787"/>
                </a:xfrm>
                <a:custGeom>
                  <a:avLst/>
                  <a:gdLst>
                    <a:gd name="T0" fmla="*/ 0 w 30"/>
                    <a:gd name="T1" fmla="*/ 63 h 63"/>
                    <a:gd name="T2" fmla="*/ 22 w 30"/>
                    <a:gd name="T3" fmla="*/ 45 h 63"/>
                    <a:gd name="T4" fmla="*/ 26 w 30"/>
                    <a:gd name="T5" fmla="*/ 40 h 63"/>
                    <a:gd name="T6" fmla="*/ 23 w 30"/>
                    <a:gd name="T7" fmla="*/ 34 h 63"/>
                    <a:gd name="T8" fmla="*/ 10 w 30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3">
                      <a:moveTo>
                        <a:pt x="0" y="63"/>
                      </a:moveTo>
                      <a:cubicBezTo>
                        <a:pt x="16" y="63"/>
                        <a:pt x="22" y="45"/>
                        <a:pt x="22" y="45"/>
                      </a:cubicBezTo>
                      <a:cubicBezTo>
                        <a:pt x="22" y="45"/>
                        <a:pt x="25" y="45"/>
                        <a:pt x="26" y="40"/>
                      </a:cubicBezTo>
                      <a:cubicBezTo>
                        <a:pt x="27" y="35"/>
                        <a:pt x="23" y="34"/>
                        <a:pt x="23" y="34"/>
                      </a:cubicBezTo>
                      <a:cubicBezTo>
                        <a:pt x="23" y="34"/>
                        <a:pt x="30" y="10"/>
                        <a:pt x="1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Line 28"/>
                <p:cNvSpPr>
                  <a:spLocks noChangeShapeType="1"/>
                </p:cNvSpPr>
                <p:nvPr/>
              </p:nvSpPr>
              <p:spPr bwMode="auto">
                <a:xfrm>
                  <a:off x="3594101" y="2322513"/>
                  <a:ext cx="0" cy="15875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Line 29"/>
                <p:cNvSpPr>
                  <a:spLocks noChangeShapeType="1"/>
                </p:cNvSpPr>
                <p:nvPr/>
              </p:nvSpPr>
              <p:spPr bwMode="auto">
                <a:xfrm>
                  <a:off x="3651251" y="2322513"/>
                  <a:ext cx="0" cy="15875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Freeform 30"/>
                <p:cNvSpPr>
                  <a:spLocks/>
                </p:cNvSpPr>
                <p:nvPr/>
              </p:nvSpPr>
              <p:spPr bwMode="auto">
                <a:xfrm>
                  <a:off x="3613151" y="2378075"/>
                  <a:ext cx="25400" cy="6350"/>
                </a:xfrm>
                <a:custGeom>
                  <a:avLst/>
                  <a:gdLst>
                    <a:gd name="T0" fmla="*/ 8 w 8"/>
                    <a:gd name="T1" fmla="*/ 0 h 2"/>
                    <a:gd name="T2" fmla="*/ 0 w 8"/>
                    <a:gd name="T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8" h="2">
                      <a:moveTo>
                        <a:pt x="8" y="0"/>
                      </a:moveTo>
                      <a:cubicBezTo>
                        <a:pt x="6" y="2"/>
                        <a:pt x="2" y="2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Freeform 31"/>
                <p:cNvSpPr>
                  <a:spLocks/>
                </p:cNvSpPr>
                <p:nvPr/>
              </p:nvSpPr>
              <p:spPr bwMode="auto">
                <a:xfrm>
                  <a:off x="3451226" y="2419350"/>
                  <a:ext cx="174625" cy="150812"/>
                </a:xfrm>
                <a:custGeom>
                  <a:avLst/>
                  <a:gdLst>
                    <a:gd name="T0" fmla="*/ 5 w 54"/>
                    <a:gd name="T1" fmla="*/ 46 h 46"/>
                    <a:gd name="T2" fmla="*/ 33 w 54"/>
                    <a:gd name="T3" fmla="*/ 9 h 46"/>
                    <a:gd name="T4" fmla="*/ 39 w 54"/>
                    <a:gd name="T5" fmla="*/ 0 h 46"/>
                    <a:gd name="T6" fmla="*/ 54 w 54"/>
                    <a:gd name="T7" fmla="*/ 13 h 46"/>
                    <a:gd name="T8" fmla="*/ 46 w 54"/>
                    <a:gd name="T9" fmla="*/ 22 h 46"/>
                    <a:gd name="T10" fmla="*/ 38 w 54"/>
                    <a:gd name="T11" fmla="*/ 1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4" h="46">
                      <a:moveTo>
                        <a:pt x="5" y="46"/>
                      </a:moveTo>
                      <a:cubicBezTo>
                        <a:pt x="5" y="46"/>
                        <a:pt x="0" y="18"/>
                        <a:pt x="33" y="9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46" y="22"/>
                        <a:pt x="46" y="22"/>
                        <a:pt x="46" y="22"/>
                      </a:cubicBezTo>
                      <a:cubicBezTo>
                        <a:pt x="38" y="14"/>
                        <a:pt x="38" y="14"/>
                        <a:pt x="38" y="14"/>
                      </a:cubicBezTo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 32"/>
                <p:cNvSpPr>
                  <a:spLocks/>
                </p:cNvSpPr>
                <p:nvPr/>
              </p:nvSpPr>
              <p:spPr bwMode="auto">
                <a:xfrm>
                  <a:off x="3629026" y="2424113"/>
                  <a:ext cx="150813" cy="96837"/>
                </a:xfrm>
                <a:custGeom>
                  <a:avLst/>
                  <a:gdLst>
                    <a:gd name="T0" fmla="*/ 47 w 47"/>
                    <a:gd name="T1" fmla="*/ 30 h 30"/>
                    <a:gd name="T2" fmla="*/ 21 w 47"/>
                    <a:gd name="T3" fmla="*/ 8 h 30"/>
                    <a:gd name="T4" fmla="*/ 15 w 47"/>
                    <a:gd name="T5" fmla="*/ 0 h 30"/>
                    <a:gd name="T6" fmla="*/ 0 w 47"/>
                    <a:gd name="T7" fmla="*/ 12 h 30"/>
                    <a:gd name="T8" fmla="*/ 8 w 47"/>
                    <a:gd name="T9" fmla="*/ 21 h 30"/>
                    <a:gd name="T10" fmla="*/ 16 w 47"/>
                    <a:gd name="T11" fmla="*/ 1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30">
                      <a:moveTo>
                        <a:pt x="47" y="30"/>
                      </a:moveTo>
                      <a:cubicBezTo>
                        <a:pt x="44" y="22"/>
                        <a:pt x="37" y="12"/>
                        <a:pt x="21" y="8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16" y="13"/>
                        <a:pt x="16" y="13"/>
                        <a:pt x="16" y="13"/>
                      </a:cubicBezTo>
                    </a:path>
                  </a:pathLst>
                </a:custGeom>
                <a:noFill/>
                <a:ln w="9525" cap="rnd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Line 53"/>
                <p:cNvSpPr>
                  <a:spLocks noChangeShapeType="1"/>
                </p:cNvSpPr>
                <p:nvPr/>
              </p:nvSpPr>
              <p:spPr bwMode="auto">
                <a:xfrm>
                  <a:off x="3476626" y="2514600"/>
                  <a:ext cx="36513" cy="0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Line 54"/>
                <p:cNvSpPr>
                  <a:spLocks noChangeShapeType="1"/>
                </p:cNvSpPr>
                <p:nvPr/>
              </p:nvSpPr>
              <p:spPr bwMode="auto">
                <a:xfrm>
                  <a:off x="3470276" y="2533650"/>
                  <a:ext cx="65088" cy="0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Line 55"/>
                <p:cNvSpPr>
                  <a:spLocks noChangeShapeType="1"/>
                </p:cNvSpPr>
                <p:nvPr/>
              </p:nvSpPr>
              <p:spPr bwMode="auto">
                <a:xfrm>
                  <a:off x="3463926" y="2589213"/>
                  <a:ext cx="0" cy="9525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Raleway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85" name="Groupe 184">
            <a:extLst>
              <a:ext uri="{FF2B5EF4-FFF2-40B4-BE49-F238E27FC236}">
                <a16:creationId xmlns:a16="http://schemas.microsoft.com/office/drawing/2014/main" id="{C77DE156-D1DC-4C08-9D83-288F0AA1B2B1}"/>
              </a:ext>
            </a:extLst>
          </p:cNvPr>
          <p:cNvGrpSpPr/>
          <p:nvPr/>
        </p:nvGrpSpPr>
        <p:grpSpPr>
          <a:xfrm>
            <a:off x="253573" y="813397"/>
            <a:ext cx="1135931" cy="680158"/>
            <a:chOff x="4899026" y="2841625"/>
            <a:chExt cx="514350" cy="307976"/>
          </a:xfrm>
        </p:grpSpPr>
        <p:sp>
          <p:nvSpPr>
            <p:cNvPr id="186" name="Line 280">
              <a:extLst>
                <a:ext uri="{FF2B5EF4-FFF2-40B4-BE49-F238E27FC236}">
                  <a16:creationId xmlns:a16="http://schemas.microsoft.com/office/drawing/2014/main" id="{8A4F5C41-B23B-4D5E-9E1E-4FF86BD899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48288" y="2878138"/>
              <a:ext cx="14288" cy="9525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Freeform 281">
              <a:extLst>
                <a:ext uri="{FF2B5EF4-FFF2-40B4-BE49-F238E27FC236}">
                  <a16:creationId xmlns:a16="http://schemas.microsoft.com/office/drawing/2014/main" id="{DE6D5FA3-29F7-41BD-AC1D-5CB64E732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3676" y="2897188"/>
              <a:ext cx="139700" cy="198438"/>
            </a:xfrm>
            <a:custGeom>
              <a:avLst/>
              <a:gdLst>
                <a:gd name="T0" fmla="*/ 36 w 88"/>
                <a:gd name="T1" fmla="*/ 0 h 125"/>
                <a:gd name="T2" fmla="*/ 0 w 88"/>
                <a:gd name="T3" fmla="*/ 23 h 125"/>
                <a:gd name="T4" fmla="*/ 56 w 88"/>
                <a:gd name="T5" fmla="*/ 125 h 125"/>
                <a:gd name="T6" fmla="*/ 88 w 88"/>
                <a:gd name="T7" fmla="*/ 10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25">
                  <a:moveTo>
                    <a:pt x="36" y="0"/>
                  </a:moveTo>
                  <a:lnTo>
                    <a:pt x="0" y="23"/>
                  </a:lnTo>
                  <a:lnTo>
                    <a:pt x="56" y="125"/>
                  </a:lnTo>
                  <a:lnTo>
                    <a:pt x="88" y="104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Freeform 282">
              <a:extLst>
                <a:ext uri="{FF2B5EF4-FFF2-40B4-BE49-F238E27FC236}">
                  <a16:creationId xmlns:a16="http://schemas.microsoft.com/office/drawing/2014/main" id="{59D6F6A1-9D27-4696-B0AF-BCA475964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4626" y="2943225"/>
              <a:ext cx="71438" cy="136525"/>
            </a:xfrm>
            <a:custGeom>
              <a:avLst/>
              <a:gdLst>
                <a:gd name="T0" fmla="*/ 14 w 45"/>
                <a:gd name="T1" fmla="*/ 0 h 86"/>
                <a:gd name="T2" fmla="*/ 0 w 45"/>
                <a:gd name="T3" fmla="*/ 8 h 86"/>
                <a:gd name="T4" fmla="*/ 45 w 45"/>
                <a:gd name="T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86">
                  <a:moveTo>
                    <a:pt x="14" y="0"/>
                  </a:moveTo>
                  <a:lnTo>
                    <a:pt x="0" y="8"/>
                  </a:lnTo>
                  <a:lnTo>
                    <a:pt x="45" y="86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Line 283">
              <a:extLst>
                <a:ext uri="{FF2B5EF4-FFF2-40B4-BE49-F238E27FC236}">
                  <a16:creationId xmlns:a16="http://schemas.microsoft.com/office/drawing/2014/main" id="{CF023C75-5BB4-442B-B802-1BE8B83EE8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07001" y="2959100"/>
              <a:ext cx="47625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Freeform 284">
              <a:extLst>
                <a:ext uri="{FF2B5EF4-FFF2-40B4-BE49-F238E27FC236}">
                  <a16:creationId xmlns:a16="http://schemas.microsoft.com/office/drawing/2014/main" id="{4EFE97F6-279E-407E-8B2E-4633BD614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413" y="2933700"/>
              <a:ext cx="141288" cy="71438"/>
            </a:xfrm>
            <a:custGeom>
              <a:avLst/>
              <a:gdLst>
                <a:gd name="T0" fmla="*/ 0 w 80"/>
                <a:gd name="T1" fmla="*/ 29 h 39"/>
                <a:gd name="T2" fmla="*/ 33 w 80"/>
                <a:gd name="T3" fmla="*/ 1 h 39"/>
                <a:gd name="T4" fmla="*/ 62 w 80"/>
                <a:gd name="T5" fmla="*/ 0 h 39"/>
                <a:gd name="T6" fmla="*/ 80 w 80"/>
                <a:gd name="T7" fmla="*/ 27 h 39"/>
                <a:gd name="T8" fmla="*/ 44 w 80"/>
                <a:gd name="T9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39">
                  <a:moveTo>
                    <a:pt x="0" y="29"/>
                  </a:moveTo>
                  <a:cubicBezTo>
                    <a:pt x="33" y="1"/>
                    <a:pt x="33" y="1"/>
                    <a:pt x="33" y="1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7"/>
                    <a:pt x="63" y="39"/>
                    <a:pt x="44" y="14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Freeform 285">
              <a:extLst>
                <a:ext uri="{FF2B5EF4-FFF2-40B4-BE49-F238E27FC236}">
                  <a16:creationId xmlns:a16="http://schemas.microsoft.com/office/drawing/2014/main" id="{847DD0E5-DF16-4689-86F3-6C7829C55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9363" y="2970213"/>
              <a:ext cx="101600" cy="117475"/>
            </a:xfrm>
            <a:custGeom>
              <a:avLst/>
              <a:gdLst>
                <a:gd name="T0" fmla="*/ 58 w 58"/>
                <a:gd name="T1" fmla="*/ 0 h 64"/>
                <a:gd name="T2" fmla="*/ 4 w 58"/>
                <a:gd name="T3" fmla="*/ 46 h 64"/>
                <a:gd name="T4" fmla="*/ 4 w 58"/>
                <a:gd name="T5" fmla="*/ 60 h 64"/>
                <a:gd name="T6" fmla="*/ 4 w 58"/>
                <a:gd name="T7" fmla="*/ 60 h 64"/>
                <a:gd name="T8" fmla="*/ 18 w 58"/>
                <a:gd name="T9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4">
                  <a:moveTo>
                    <a:pt x="58" y="0"/>
                  </a:moveTo>
                  <a:cubicBezTo>
                    <a:pt x="4" y="46"/>
                    <a:pt x="4" y="46"/>
                    <a:pt x="4" y="46"/>
                  </a:cubicBezTo>
                  <a:cubicBezTo>
                    <a:pt x="0" y="50"/>
                    <a:pt x="0" y="56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7" y="64"/>
                    <a:pt x="14" y="64"/>
                    <a:pt x="18" y="61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Freeform 286">
              <a:extLst>
                <a:ext uri="{FF2B5EF4-FFF2-40B4-BE49-F238E27FC236}">
                  <a16:creationId xmlns:a16="http://schemas.microsoft.com/office/drawing/2014/main" id="{7C45E38E-BB3B-4959-96F5-6EEB3165F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7938" y="3044825"/>
              <a:ext cx="39688" cy="65088"/>
            </a:xfrm>
            <a:custGeom>
              <a:avLst/>
              <a:gdLst>
                <a:gd name="T0" fmla="*/ 23 w 23"/>
                <a:gd name="T1" fmla="*/ 0 h 35"/>
                <a:gd name="T2" fmla="*/ 4 w 23"/>
                <a:gd name="T3" fmla="*/ 16 h 35"/>
                <a:gd name="T4" fmla="*/ 4 w 23"/>
                <a:gd name="T5" fmla="*/ 30 h 35"/>
                <a:gd name="T6" fmla="*/ 4 w 23"/>
                <a:gd name="T7" fmla="*/ 30 h 35"/>
                <a:gd name="T8" fmla="*/ 18 w 23"/>
                <a:gd name="T9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5">
                  <a:moveTo>
                    <a:pt x="23" y="0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0" y="20"/>
                    <a:pt x="0" y="26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7" y="34"/>
                    <a:pt x="13" y="35"/>
                    <a:pt x="18" y="31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Freeform 287">
              <a:extLst>
                <a:ext uri="{FF2B5EF4-FFF2-40B4-BE49-F238E27FC236}">
                  <a16:creationId xmlns:a16="http://schemas.microsoft.com/office/drawing/2014/main" id="{8A838C69-8765-4A90-B986-99BA27271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8101" y="3073400"/>
              <a:ext cx="30163" cy="52388"/>
            </a:xfrm>
            <a:custGeom>
              <a:avLst/>
              <a:gdLst>
                <a:gd name="T0" fmla="*/ 15 w 18"/>
                <a:gd name="T1" fmla="*/ 0 h 29"/>
                <a:gd name="T2" fmla="*/ 5 w 18"/>
                <a:gd name="T3" fmla="*/ 10 h 29"/>
                <a:gd name="T4" fmla="*/ 4 w 18"/>
                <a:gd name="T5" fmla="*/ 24 h 29"/>
                <a:gd name="T6" fmla="*/ 4 w 18"/>
                <a:gd name="T7" fmla="*/ 24 h 29"/>
                <a:gd name="T8" fmla="*/ 18 w 18"/>
                <a:gd name="T9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9">
                  <a:moveTo>
                    <a:pt x="15" y="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1" y="14"/>
                    <a:pt x="0" y="20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7" y="28"/>
                    <a:pt x="14" y="29"/>
                    <a:pt x="18" y="25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Freeform 288">
              <a:extLst>
                <a:ext uri="{FF2B5EF4-FFF2-40B4-BE49-F238E27FC236}">
                  <a16:creationId xmlns:a16="http://schemas.microsoft.com/office/drawing/2014/main" id="{06CD4A1F-139C-4A7E-A1E8-E3326D281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263" y="3100388"/>
              <a:ext cx="31750" cy="42863"/>
            </a:xfrm>
            <a:custGeom>
              <a:avLst/>
              <a:gdLst>
                <a:gd name="T0" fmla="*/ 9 w 18"/>
                <a:gd name="T1" fmla="*/ 0 h 23"/>
                <a:gd name="T2" fmla="*/ 5 w 18"/>
                <a:gd name="T3" fmla="*/ 4 h 23"/>
                <a:gd name="T4" fmla="*/ 4 w 18"/>
                <a:gd name="T5" fmla="*/ 18 h 23"/>
                <a:gd name="T6" fmla="*/ 4 w 18"/>
                <a:gd name="T7" fmla="*/ 18 h 23"/>
                <a:gd name="T8" fmla="*/ 18 w 18"/>
                <a:gd name="T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9" y="0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1" y="8"/>
                    <a:pt x="0" y="14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7" y="23"/>
                    <a:pt x="14" y="23"/>
                    <a:pt x="18" y="19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Freeform 289">
              <a:extLst>
                <a:ext uri="{FF2B5EF4-FFF2-40B4-BE49-F238E27FC236}">
                  <a16:creationId xmlns:a16="http://schemas.microsoft.com/office/drawing/2014/main" id="{204FD02B-59EE-4A18-9E01-47761587A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0813" y="3054350"/>
              <a:ext cx="28575" cy="60325"/>
            </a:xfrm>
            <a:custGeom>
              <a:avLst/>
              <a:gdLst>
                <a:gd name="T0" fmla="*/ 2 w 16"/>
                <a:gd name="T1" fmla="*/ 29 h 33"/>
                <a:gd name="T2" fmla="*/ 16 w 16"/>
                <a:gd name="T3" fmla="*/ 25 h 33"/>
                <a:gd name="T4" fmla="*/ 16 w 16"/>
                <a:gd name="T5" fmla="*/ 5 h 33"/>
                <a:gd name="T6" fmla="*/ 0 w 16"/>
                <a:gd name="T7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3">
                  <a:moveTo>
                    <a:pt x="2" y="29"/>
                  </a:moveTo>
                  <a:cubicBezTo>
                    <a:pt x="12" y="33"/>
                    <a:pt x="16" y="25"/>
                    <a:pt x="16" y="2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5" y="0"/>
                    <a:pt x="0" y="13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Freeform 290">
              <a:extLst>
                <a:ext uri="{FF2B5EF4-FFF2-40B4-BE49-F238E27FC236}">
                  <a16:creationId xmlns:a16="http://schemas.microsoft.com/office/drawing/2014/main" id="{4AA275E1-AB29-4C67-92E8-99DEC90E2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5413" y="3071813"/>
              <a:ext cx="26988" cy="60325"/>
            </a:xfrm>
            <a:custGeom>
              <a:avLst/>
              <a:gdLst>
                <a:gd name="T0" fmla="*/ 2 w 16"/>
                <a:gd name="T1" fmla="*/ 29 h 33"/>
                <a:gd name="T2" fmla="*/ 16 w 16"/>
                <a:gd name="T3" fmla="*/ 25 h 33"/>
                <a:gd name="T4" fmla="*/ 16 w 16"/>
                <a:gd name="T5" fmla="*/ 5 h 33"/>
                <a:gd name="T6" fmla="*/ 0 w 16"/>
                <a:gd name="T7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3">
                  <a:moveTo>
                    <a:pt x="2" y="29"/>
                  </a:moveTo>
                  <a:cubicBezTo>
                    <a:pt x="13" y="33"/>
                    <a:pt x="16" y="25"/>
                    <a:pt x="16" y="2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5" y="0"/>
                    <a:pt x="0" y="13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Freeform 291">
              <a:extLst>
                <a:ext uri="{FF2B5EF4-FFF2-40B4-BE49-F238E27FC236}">
                  <a16:creationId xmlns:a16="http://schemas.microsoft.com/office/drawing/2014/main" id="{7F6A4DB5-415F-4111-802B-AE50B4DD6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6838" y="3087688"/>
              <a:ext cx="31750" cy="61913"/>
            </a:xfrm>
            <a:custGeom>
              <a:avLst/>
              <a:gdLst>
                <a:gd name="T0" fmla="*/ 5 w 18"/>
                <a:gd name="T1" fmla="*/ 29 h 34"/>
                <a:gd name="T2" fmla="*/ 18 w 18"/>
                <a:gd name="T3" fmla="*/ 26 h 34"/>
                <a:gd name="T4" fmla="*/ 18 w 18"/>
                <a:gd name="T5" fmla="*/ 5 h 34"/>
                <a:gd name="T6" fmla="*/ 2 w 18"/>
                <a:gd name="T7" fmla="*/ 14 h 34"/>
                <a:gd name="T8" fmla="*/ 2 w 18"/>
                <a:gd name="T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4">
                  <a:moveTo>
                    <a:pt x="5" y="29"/>
                  </a:moveTo>
                  <a:cubicBezTo>
                    <a:pt x="15" y="34"/>
                    <a:pt x="18" y="26"/>
                    <a:pt x="18" y="2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8" y="0"/>
                    <a:pt x="2" y="14"/>
                  </a:cubicBezTo>
                  <a:cubicBezTo>
                    <a:pt x="2" y="14"/>
                    <a:pt x="0" y="19"/>
                    <a:pt x="2" y="26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" name="Line 292">
              <a:extLst>
                <a:ext uri="{FF2B5EF4-FFF2-40B4-BE49-F238E27FC236}">
                  <a16:creationId xmlns:a16="http://schemas.microsoft.com/office/drawing/2014/main" id="{CF1E959F-A4AC-471E-9ECC-61DB474550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62563" y="3051175"/>
              <a:ext cx="46038" cy="3175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Freeform 293">
              <a:extLst>
                <a:ext uri="{FF2B5EF4-FFF2-40B4-BE49-F238E27FC236}">
                  <a16:creationId xmlns:a16="http://schemas.microsoft.com/office/drawing/2014/main" id="{5873F484-7EB9-4180-8C8A-E878695EB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738" y="3065463"/>
              <a:ext cx="39688" cy="36513"/>
            </a:xfrm>
            <a:custGeom>
              <a:avLst/>
              <a:gdLst>
                <a:gd name="T0" fmla="*/ 12 w 22"/>
                <a:gd name="T1" fmla="*/ 0 h 20"/>
                <a:gd name="T2" fmla="*/ 22 w 22"/>
                <a:gd name="T3" fmla="*/ 5 h 20"/>
                <a:gd name="T4" fmla="*/ 0 w 22"/>
                <a:gd name="T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0">
                  <a:moveTo>
                    <a:pt x="12" y="0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13" y="20"/>
                    <a:pt x="0" y="8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Freeform 294">
              <a:extLst>
                <a:ext uri="{FF2B5EF4-FFF2-40B4-BE49-F238E27FC236}">
                  <a16:creationId xmlns:a16="http://schemas.microsoft.com/office/drawing/2014/main" id="{39EB46A6-D589-436B-8A81-A170A48CE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0001" y="2935288"/>
              <a:ext cx="39688" cy="31750"/>
            </a:xfrm>
            <a:custGeom>
              <a:avLst/>
              <a:gdLst>
                <a:gd name="T0" fmla="*/ 22 w 22"/>
                <a:gd name="T1" fmla="*/ 7 h 17"/>
                <a:gd name="T2" fmla="*/ 4 w 22"/>
                <a:gd name="T3" fmla="*/ 0 h 17"/>
                <a:gd name="T4" fmla="*/ 9 w 22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7">
                  <a:moveTo>
                    <a:pt x="22" y="7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0" y="11"/>
                    <a:pt x="9" y="17"/>
                  </a:cubicBez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Freeform 295">
              <a:extLst>
                <a:ext uri="{FF2B5EF4-FFF2-40B4-BE49-F238E27FC236}">
                  <a16:creationId xmlns:a16="http://schemas.microsoft.com/office/drawing/2014/main" id="{F82A2D40-175E-41CF-9E00-D0FE2A3FA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6013" y="2895600"/>
              <a:ext cx="125413" cy="198438"/>
            </a:xfrm>
            <a:custGeom>
              <a:avLst/>
              <a:gdLst>
                <a:gd name="T0" fmla="*/ 41 w 79"/>
                <a:gd name="T1" fmla="*/ 0 h 125"/>
                <a:gd name="T2" fmla="*/ 79 w 79"/>
                <a:gd name="T3" fmla="*/ 25 h 125"/>
                <a:gd name="T4" fmla="*/ 26 w 79"/>
                <a:gd name="T5" fmla="*/ 125 h 125"/>
                <a:gd name="T6" fmla="*/ 0 w 79"/>
                <a:gd name="T7" fmla="*/ 11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125">
                  <a:moveTo>
                    <a:pt x="41" y="0"/>
                  </a:moveTo>
                  <a:lnTo>
                    <a:pt x="79" y="25"/>
                  </a:lnTo>
                  <a:lnTo>
                    <a:pt x="26" y="125"/>
                  </a:lnTo>
                  <a:lnTo>
                    <a:pt x="0" y="110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Line 296">
              <a:extLst>
                <a:ext uri="{FF2B5EF4-FFF2-40B4-BE49-F238E27FC236}">
                  <a16:creationId xmlns:a16="http://schemas.microsoft.com/office/drawing/2014/main" id="{86A416AF-082C-4A23-9AF8-6CAA93F04E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99026" y="3052763"/>
              <a:ext cx="11113" cy="793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Freeform 297">
              <a:extLst>
                <a:ext uri="{FF2B5EF4-FFF2-40B4-BE49-F238E27FC236}">
                  <a16:creationId xmlns:a16="http://schemas.microsoft.com/office/drawing/2014/main" id="{AF0BF831-1310-4579-AE74-BCFC0AFAC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988" y="2941638"/>
              <a:ext cx="92075" cy="136525"/>
            </a:xfrm>
            <a:custGeom>
              <a:avLst/>
              <a:gdLst>
                <a:gd name="T0" fmla="*/ 0 w 58"/>
                <a:gd name="T1" fmla="*/ 79 h 86"/>
                <a:gd name="T2" fmla="*/ 16 w 58"/>
                <a:gd name="T3" fmla="*/ 86 h 86"/>
                <a:gd name="T4" fmla="*/ 58 w 58"/>
                <a:gd name="T5" fmla="*/ 8 h 86"/>
                <a:gd name="T6" fmla="*/ 45 w 58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86">
                  <a:moveTo>
                    <a:pt x="0" y="79"/>
                  </a:moveTo>
                  <a:lnTo>
                    <a:pt x="16" y="86"/>
                  </a:lnTo>
                  <a:lnTo>
                    <a:pt x="58" y="8"/>
                  </a:lnTo>
                  <a:lnTo>
                    <a:pt x="45" y="0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Line 298">
              <a:extLst>
                <a:ext uri="{FF2B5EF4-FFF2-40B4-BE49-F238E27FC236}">
                  <a16:creationId xmlns:a16="http://schemas.microsoft.com/office/drawing/2014/main" id="{2C612ACF-C93B-4498-B852-9EE0281962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070476" y="2965450"/>
              <a:ext cx="19050" cy="11113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Line 299">
              <a:extLst>
                <a:ext uri="{FF2B5EF4-FFF2-40B4-BE49-F238E27FC236}">
                  <a16:creationId xmlns:a16="http://schemas.microsoft.com/office/drawing/2014/main" id="{E46EFC52-7606-402D-8929-1D7A71F05F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027613" y="3041650"/>
              <a:ext cx="33338" cy="2063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Line 300">
              <a:extLst>
                <a:ext uri="{FF2B5EF4-FFF2-40B4-BE49-F238E27FC236}">
                  <a16:creationId xmlns:a16="http://schemas.microsoft.com/office/drawing/2014/main" id="{A3890301-F387-4E43-8F53-E1ED21352F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0488" y="2841625"/>
              <a:ext cx="0" cy="4445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Line 301">
              <a:extLst>
                <a:ext uri="{FF2B5EF4-FFF2-40B4-BE49-F238E27FC236}">
                  <a16:creationId xmlns:a16="http://schemas.microsoft.com/office/drawing/2014/main" id="{4979E544-3B6B-4538-9407-00C03396BA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11763" y="2860675"/>
              <a:ext cx="31750" cy="34925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8" name="Line 302">
              <a:extLst>
                <a:ext uri="{FF2B5EF4-FFF2-40B4-BE49-F238E27FC236}">
                  <a16:creationId xmlns:a16="http://schemas.microsoft.com/office/drawing/2014/main" id="{AE118A49-A7D3-4670-A3FF-5426896AFB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094288" y="2855913"/>
              <a:ext cx="28575" cy="3333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9" name="Line 303">
              <a:extLst>
                <a:ext uri="{FF2B5EF4-FFF2-40B4-BE49-F238E27FC236}">
                  <a16:creationId xmlns:a16="http://schemas.microsoft.com/office/drawing/2014/main" id="{8B32D748-1A5C-47F5-A268-6BF64AA4F0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7963" y="2935288"/>
              <a:ext cx="28575" cy="2063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0" name="Line 304">
              <a:extLst>
                <a:ext uri="{FF2B5EF4-FFF2-40B4-BE49-F238E27FC236}">
                  <a16:creationId xmlns:a16="http://schemas.microsoft.com/office/drawing/2014/main" id="{FB9E2D1D-81ED-4D3B-828C-761AE25495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95901" y="2959100"/>
              <a:ext cx="14288" cy="11113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814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CEGEE">
      <a:dk1>
        <a:srgbClr val="3F3F3F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hier de recette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6E6E6"/>
        </a:solidFill>
        <a:ln>
          <a:solidFill>
            <a:schemeClr val="tx1">
              <a:lumMod val="40000"/>
              <a:lumOff val="6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3712</TotalTime>
  <Words>2736</Words>
  <Application>Microsoft Office PowerPoint</Application>
  <PresentationFormat>Grand écran</PresentationFormat>
  <Paragraphs>313</Paragraphs>
  <Slides>21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21</vt:i4>
      </vt:variant>
    </vt:vector>
  </HeadingPairs>
  <TitlesOfParts>
    <vt:vector size="38" baseType="lpstr">
      <vt:lpstr>Arial</vt:lpstr>
      <vt:lpstr>Arial Black</vt:lpstr>
      <vt:lpstr>Arial Narrow</vt:lpstr>
      <vt:lpstr>Brush Script MT</vt:lpstr>
      <vt:lpstr>Calibri</vt:lpstr>
      <vt:lpstr>Calibri Light</vt:lpstr>
      <vt:lpstr>Cambria</vt:lpstr>
      <vt:lpstr>DejaVu Sans</vt:lpstr>
      <vt:lpstr>DejaVu Sans Light</vt:lpstr>
      <vt:lpstr>Helvetica Neue Medium</vt:lpstr>
      <vt:lpstr>Montserrat Black</vt:lpstr>
      <vt:lpstr>Raleway</vt:lpstr>
      <vt:lpstr>Times New Roman</vt:lpstr>
      <vt:lpstr>Wingdings</vt:lpstr>
      <vt:lpstr>Thème Office</vt:lpstr>
      <vt:lpstr>1_Thème Office</vt:lpstr>
      <vt:lpstr>2_Thème Office</vt:lpstr>
      <vt:lpstr>Le Cahier de Recettes Joignabilité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KUNTZMANN Bernard [CEGEE]</cp:lastModifiedBy>
  <cp:revision>239</cp:revision>
  <dcterms:created xsi:type="dcterms:W3CDTF">2020-06-24T09:20:11Z</dcterms:created>
  <dcterms:modified xsi:type="dcterms:W3CDTF">2021-04-20T11:41:42Z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