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8"/>
  </p:notesMasterIdLst>
  <p:sldIdLst>
    <p:sldId id="256" r:id="rId6"/>
    <p:sldId id="257" r:id="rId7"/>
    <p:sldId id="332" r:id="rId8"/>
    <p:sldId id="331" r:id="rId9"/>
    <p:sldId id="274" r:id="rId10"/>
    <p:sldId id="267" r:id="rId11"/>
    <p:sldId id="334" r:id="rId12"/>
    <p:sldId id="287" r:id="rId13"/>
    <p:sldId id="290" r:id="rId14"/>
    <p:sldId id="288" r:id="rId15"/>
    <p:sldId id="289" r:id="rId16"/>
    <p:sldId id="333" r:id="rId17"/>
    <p:sldId id="275" r:id="rId18"/>
    <p:sldId id="272" r:id="rId19"/>
    <p:sldId id="324" r:id="rId20"/>
    <p:sldId id="269" r:id="rId21"/>
    <p:sldId id="295" r:id="rId22"/>
    <p:sldId id="294" r:id="rId23"/>
    <p:sldId id="296" r:id="rId24"/>
    <p:sldId id="277" r:id="rId25"/>
    <p:sldId id="326" r:id="rId26"/>
    <p:sldId id="325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ED1D2E"/>
    <a:srgbClr val="FF725B"/>
    <a:srgbClr val="EBB126"/>
    <a:srgbClr val="FFFF00"/>
    <a:srgbClr val="E3322C"/>
    <a:srgbClr val="000000"/>
    <a:srgbClr val="FBDCDD"/>
    <a:srgbClr val="EC1B24"/>
    <a:srgbClr val="E73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798" autoAdjust="0"/>
  </p:normalViewPr>
  <p:slideViewPr>
    <p:cSldViewPr snapToGrid="0">
      <p:cViewPr varScale="1">
        <p:scale>
          <a:sx n="81" d="100"/>
          <a:sy n="81" d="100"/>
        </p:scale>
        <p:origin x="120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965171708336997E-2"/>
          <c:y val="7.9446230768268372E-2"/>
          <c:w val="0.96006965658332599"/>
          <c:h val="0.573204839338907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détiennent une carte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Feuil1!$A$2:$A$7</c:f>
              <c:strCache>
                <c:ptCount val="6"/>
                <c:pt idx="0">
                  <c:v>12 ans</c:v>
                </c:pt>
                <c:pt idx="1">
                  <c:v>13 ans</c:v>
                </c:pt>
                <c:pt idx="2">
                  <c:v>14 ans</c:v>
                </c:pt>
                <c:pt idx="3">
                  <c:v>15 ans</c:v>
                </c:pt>
                <c:pt idx="4">
                  <c:v>16 ans</c:v>
                </c:pt>
                <c:pt idx="5">
                  <c:v>17 ans</c:v>
                </c:pt>
              </c:strCache>
            </c:strRef>
          </c:cat>
          <c:val>
            <c:numRef>
              <c:f>Feuil1!$B$2:$B$7</c:f>
              <c:numCache>
                <c:formatCode>0%</c:formatCode>
                <c:ptCount val="6"/>
                <c:pt idx="0">
                  <c:v>0.04</c:v>
                </c:pt>
                <c:pt idx="1">
                  <c:v>0.06</c:v>
                </c:pt>
                <c:pt idx="2">
                  <c:v>0.11</c:v>
                </c:pt>
                <c:pt idx="3">
                  <c:v>0.19</c:v>
                </c:pt>
                <c:pt idx="4">
                  <c:v>0.28000000000000003</c:v>
                </c:pt>
                <c:pt idx="5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B2-447F-B7C9-8D8705275CDE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ne détiennent pas de carte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Feuil1!$A$2:$A$7</c:f>
              <c:strCache>
                <c:ptCount val="6"/>
                <c:pt idx="0">
                  <c:v>12 ans</c:v>
                </c:pt>
                <c:pt idx="1">
                  <c:v>13 ans</c:v>
                </c:pt>
                <c:pt idx="2">
                  <c:v>14 ans</c:v>
                </c:pt>
                <c:pt idx="3">
                  <c:v>15 ans</c:v>
                </c:pt>
                <c:pt idx="4">
                  <c:v>16 ans</c:v>
                </c:pt>
                <c:pt idx="5">
                  <c:v>17 ans</c:v>
                </c:pt>
              </c:strCache>
            </c:strRef>
          </c:cat>
          <c:val>
            <c:numRef>
              <c:f>Feuil1!$C$2:$C$7</c:f>
              <c:numCache>
                <c:formatCode>0%</c:formatCode>
                <c:ptCount val="6"/>
                <c:pt idx="0">
                  <c:v>0.96</c:v>
                </c:pt>
                <c:pt idx="1">
                  <c:v>0.94</c:v>
                </c:pt>
                <c:pt idx="2">
                  <c:v>0.89</c:v>
                </c:pt>
                <c:pt idx="3">
                  <c:v>0.81</c:v>
                </c:pt>
                <c:pt idx="4">
                  <c:v>0.72</c:v>
                </c:pt>
                <c:pt idx="5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B2-447F-B7C9-8D8705275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1577528"/>
        <c:axId val="988318088"/>
      </c:barChart>
      <c:catAx>
        <c:axId val="75157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88318088"/>
        <c:crosses val="autoZero"/>
        <c:auto val="1"/>
        <c:lblAlgn val="ctr"/>
        <c:lblOffset val="100"/>
        <c:noMultiLvlLbl val="0"/>
      </c:catAx>
      <c:valAx>
        <c:axId val="9883180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5157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D9094-46B6-4209-8E5A-D7E0A6935D45}" type="datetimeFigureOut">
              <a:rPr lang="fr-FR" smtClean="0"/>
              <a:t>03/05/2021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0AC3E-2706-44E7-9068-DA53E48F9C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099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0AC3E-2706-44E7-9068-DA53E48F9CD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218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0AC3E-2706-44E7-9068-DA53E48F9CD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7809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0AC3E-2706-44E7-9068-DA53E48F9CD0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838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11" Type="http://schemas.openxmlformats.org/officeDocument/2006/relationships/image" Target="../media/image10.png"/><Relationship Id="rId5" Type="http://schemas.microsoft.com/office/2007/relationships/hdphoto" Target="../media/hdphoto1.wdp"/><Relationship Id="rId10" Type="http://schemas.openxmlformats.org/officeDocument/2006/relationships/chart" Target="../charts/chart1.xml"/><Relationship Id="rId4" Type="http://schemas.openxmlformats.org/officeDocument/2006/relationships/image" Target="../media/image6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microsoft.com/office/2007/relationships/hdphoto" Target="../media/hdphoto4.wdp"/><Relationship Id="rId2" Type="http://schemas.openxmlformats.org/officeDocument/2006/relationships/hyperlink" Target="https://www.google.com/url?sa=i&amp;rct=j&amp;q=&amp;esrc=s&amp;source=images&amp;cd=&amp;ved=2ahUKEwiU7NKNocTlAhVFJhoKHeWEDXUQjRx6BAgBEAQ&amp;url=https://www.latribune.fr/entreprises-finance/banques-finance/banque/la-caisse-d-epargne-lance-une-offre-digitale-low-cost-a-2-euros-enjoy-790003.html&amp;psig=AOvVaw2a0uaXf6cBaD0xg_Ao1DJG&amp;ust=1572534342741051" TargetMode="Externa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11" Type="http://schemas.openxmlformats.org/officeDocument/2006/relationships/image" Target="../media/image22.png"/><Relationship Id="rId5" Type="http://schemas.openxmlformats.org/officeDocument/2006/relationships/image" Target="../media/image17.jpeg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image" Target="../media/image16.jpeg"/><Relationship Id="rId9" Type="http://schemas.openxmlformats.org/officeDocument/2006/relationships/image" Target="../media/image20.jpe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hyperlink" Target="http://commerciaux.celca.caisse-epargne.fr/download/223/documents-clients/17063/visa-classic-csqs-fiche-produit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png"/><Relationship Id="rId7" Type="http://schemas.openxmlformats.org/officeDocument/2006/relationships/image" Target="../media/image19.png"/><Relationship Id="rId12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11" Type="http://schemas.microsoft.com/office/2007/relationships/hdphoto" Target="../media/hdphoto6.wdp"/><Relationship Id="rId5" Type="http://schemas.openxmlformats.org/officeDocument/2006/relationships/image" Target="../media/image17.jpeg"/><Relationship Id="rId10" Type="http://schemas.openxmlformats.org/officeDocument/2006/relationships/image" Target="../media/image33.png"/><Relationship Id="rId4" Type="http://schemas.openxmlformats.org/officeDocument/2006/relationships/image" Target="../media/image24.png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12" Type="http://schemas.openxmlformats.org/officeDocument/2006/relationships/image" Target="../media/image3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11" Type="http://schemas.microsoft.com/office/2007/relationships/hdphoto" Target="../media/hdphoto7.wdp"/><Relationship Id="rId5" Type="http://schemas.openxmlformats.org/officeDocument/2006/relationships/image" Target="../media/image22.png"/><Relationship Id="rId10" Type="http://schemas.openxmlformats.org/officeDocument/2006/relationships/image" Target="../media/image35.png"/><Relationship Id="rId4" Type="http://schemas.openxmlformats.org/officeDocument/2006/relationships/image" Target="../media/image24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533/gerer-et-piloter-sa-carte/17469/mobile-pilotage-de-la-carte-v4-fiche-memo-04-2020.pdf" TargetMode="External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12" Type="http://schemas.microsoft.com/office/2007/relationships/hdphoto" Target="../media/hdphoto8.wdp"/><Relationship Id="rId17" Type="http://schemas.openxmlformats.org/officeDocument/2006/relationships/image" Target="../media/image43.png"/><Relationship Id="rId2" Type="http://schemas.openxmlformats.org/officeDocument/2006/relationships/image" Target="../media/image23.png"/><Relationship Id="rId16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11" Type="http://schemas.openxmlformats.org/officeDocument/2006/relationships/image" Target="../media/image38.png"/><Relationship Id="rId5" Type="http://schemas.openxmlformats.org/officeDocument/2006/relationships/image" Target="../media/image22.png"/><Relationship Id="rId15" Type="http://schemas.openxmlformats.org/officeDocument/2006/relationships/image" Target="../media/image41.jpeg"/><Relationship Id="rId10" Type="http://schemas.openxmlformats.org/officeDocument/2006/relationships/hyperlink" Target="http://commerciaux.celca.caisse-epargne.fr/download/1533/gerer-et-piloter-sa-carte/17470/mobile-pilotage-de-la-carte-lot-4-faq-clients-04-2020.docx" TargetMode="External"/><Relationship Id="rId4" Type="http://schemas.openxmlformats.org/officeDocument/2006/relationships/image" Target="../media/image24.png"/><Relationship Id="rId9" Type="http://schemas.openxmlformats.org/officeDocument/2006/relationships/hyperlink" Target="http://commerciaux.celca.caisse-epargne.fr/download/1533/gerer-et-piloter-sa-carte/17471/mobile-pilotage-de-la-carte-lot-4-faq-conseillers-04-2020.docx" TargetMode="External"/><Relationship Id="rId1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NW271YKKKUO0mlAwvWSXq4Qzym3A8XxPqAOLL4qkJhNUQ1FPWlJIWFNHWEo5QU5KV1lXNFpFWUNTVy4u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3.png"/><Relationship Id="rId3" Type="http://schemas.openxmlformats.org/officeDocument/2006/relationships/hyperlink" Target="http://commerciaux.celca.caisse-epargne.fr/download/1838/mon-portfolio/19304/guide-utilisateur-mon-portfolio.docx" TargetMode="External"/><Relationship Id="rId7" Type="http://schemas.openxmlformats.org/officeDocument/2006/relationships/image" Target="../media/image49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11" Type="http://schemas.openxmlformats.org/officeDocument/2006/relationships/image" Target="../media/image45.jpe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openxmlformats.org/officeDocument/2006/relationships/hyperlink" Target="http://commerciaux.celca.caisse-epargne.fr/global-bdd/actions-commerciales/les-cibles-a-votre-disposition-pmc-et-gerc/les-campagnes-ponctuelles/les-campagnes-ponctuelles/" TargetMode="External"/><Relationship Id="rId14" Type="http://schemas.openxmlformats.org/officeDocument/2006/relationships/hyperlink" Target="http://service-portail-intranet-cegee.sigce.caisse-epargne.fr/Intranet/intranetcegee_prod/Orca/index.php?rap=302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341/tarification/18447/offres-promos-en-cours.pdf" TargetMode="External"/><Relationship Id="rId13" Type="http://schemas.openxmlformats.org/officeDocument/2006/relationships/image" Target="../media/image69.png"/><Relationship Id="rId18" Type="http://schemas.openxmlformats.org/officeDocument/2006/relationships/hyperlink" Target="http://commerciaux.celca.caisse-epargne.fr/particuliers/zoom-jeunes/heure-du-jeudi/" TargetMode="External"/><Relationship Id="rId3" Type="http://schemas.openxmlformats.org/officeDocument/2006/relationships/hyperlink" Target="http://commerciaux.celca.caisse-epargne.fr/download/342/zoom-jeunes/4628/book-jeunes.pdf" TargetMode="External"/><Relationship Id="rId7" Type="http://schemas.openxmlformats.org/officeDocument/2006/relationships/image" Target="../media/image45.jpeg"/><Relationship Id="rId12" Type="http://schemas.openxmlformats.org/officeDocument/2006/relationships/image" Target="../media/image68.png"/><Relationship Id="rId17" Type="http://schemas.openxmlformats.org/officeDocument/2006/relationships/hyperlink" Target="https://forms.office.com/Pages/ResponsePage.aspx?id=NW271YKKKUO0mlAwvWSXq4Qzym3A8XxPqAOLL4qkJhNUQ1FPWlJIWFNHWEo5QU5KV1lXNFpFWUNTVy4u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11" Type="http://schemas.openxmlformats.org/officeDocument/2006/relationships/image" Target="../media/image67.png"/><Relationship Id="rId5" Type="http://schemas.openxmlformats.org/officeDocument/2006/relationships/hyperlink" Target="http://commerciaux.celca.caisse-epargne.fr/particuliers/connaissance-clients-drc-devoir-de-conseil-lab-laf/la-reforme-des-mineurs/la-reforme-des-mineurs/" TargetMode="External"/><Relationship Id="rId15" Type="http://schemas.openxmlformats.org/officeDocument/2006/relationships/image" Target="../media/image70.png"/><Relationship Id="rId10" Type="http://schemas.openxmlformats.org/officeDocument/2006/relationships/hyperlink" Target="http://commerciaux.celca.caisse-epargne.fr/particuliers/offre-parents-ados/" TargetMode="External"/><Relationship Id="rId19" Type="http://schemas.openxmlformats.org/officeDocument/2006/relationships/image" Target="../media/image72.png"/><Relationship Id="rId4" Type="http://schemas.openxmlformats.org/officeDocument/2006/relationships/image" Target="../media/image64.png"/><Relationship Id="rId9" Type="http://schemas.openxmlformats.org/officeDocument/2006/relationships/image" Target="../media/image66.png"/><Relationship Id="rId14" Type="http://schemas.openxmlformats.org/officeDocument/2006/relationships/hyperlink" Target="mailto:valerie.valentin@cegee.caisse-epargne.fr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Heure du Jeudi 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6</a:t>
            </a:r>
            <a:r>
              <a:rPr lang="fr-FR" dirty="0" smtClean="0"/>
              <a:t> mai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L’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O</a:t>
            </a:r>
            <a:r>
              <a:rPr lang="fr-FR" dirty="0" smtClean="0"/>
              <a:t>ffre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P</a:t>
            </a:r>
            <a:r>
              <a:rPr lang="fr-FR" dirty="0" smtClean="0"/>
              <a:t>arents </a:t>
            </a:r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fr-FR" dirty="0" smtClean="0"/>
              <a:t>dos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Direction Marketing et Communication</a:t>
            </a:r>
            <a:endParaRPr lang="fr-FR" dirty="0"/>
          </a:p>
        </p:txBody>
      </p:sp>
      <p:pic>
        <p:nvPicPr>
          <p:cNvPr id="1026" name="Picture 2" descr="Illustration de concept de famille Vecteur gratui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228" y="2714182"/>
            <a:ext cx="5976563" cy="39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lustration de concept de famille Vecteur gratui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624" y="4558143"/>
            <a:ext cx="3686774" cy="24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texte 1"/>
          <p:cNvSpPr txBox="1">
            <a:spLocks/>
          </p:cNvSpPr>
          <p:nvPr/>
        </p:nvSpPr>
        <p:spPr>
          <a:xfrm>
            <a:off x="3660744" y="2092569"/>
            <a:ext cx="7620201" cy="3128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AutoNum type="arabicPeriod"/>
              <a:tabLst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Contexte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Notre offre commerciale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Apporter la pédagogie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L’approche commerciale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Les outils à votre disposition</a:t>
            </a:r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>
          <a:xfrm>
            <a:off x="548961" y="547502"/>
            <a:ext cx="11406956" cy="856619"/>
          </a:xfrm>
        </p:spPr>
        <p:txBody>
          <a:bodyPr>
            <a:noAutofit/>
          </a:bodyPr>
          <a:lstStyle/>
          <a:p>
            <a:r>
              <a:rPr lang="fr-FR" dirty="0" smtClean="0"/>
              <a:t>La bancarisation des mineurs est un levier important pour entamer une relation durable avec nos clients &amp; équiper notre fonds de commerce.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grpSp>
        <p:nvGrpSpPr>
          <p:cNvPr id="41" name="Groupe 40"/>
          <p:cNvGrpSpPr/>
          <p:nvPr/>
        </p:nvGrpSpPr>
        <p:grpSpPr>
          <a:xfrm>
            <a:off x="5152387" y="2575896"/>
            <a:ext cx="5662800" cy="1188738"/>
            <a:chOff x="624740" y="4554922"/>
            <a:chExt cx="5662800" cy="1188738"/>
          </a:xfrm>
        </p:grpSpPr>
        <p:cxnSp>
          <p:nvCxnSpPr>
            <p:cNvPr id="42" name="Connecteur droit avec flèche 41"/>
            <p:cNvCxnSpPr/>
            <p:nvPr/>
          </p:nvCxnSpPr>
          <p:spPr>
            <a:xfrm>
              <a:off x="624740" y="5612855"/>
              <a:ext cx="5662800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rganigramme : Terminateur 42"/>
            <p:cNvSpPr/>
            <p:nvPr/>
          </p:nvSpPr>
          <p:spPr>
            <a:xfrm>
              <a:off x="2268188" y="5436867"/>
              <a:ext cx="2416549" cy="296648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24740" y="4554922"/>
              <a:ext cx="56628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844490" y="5482050"/>
              <a:ext cx="324463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Ventes Nettes de Forfaits en 2020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232599" y="4850480"/>
              <a:ext cx="769390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5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15 729 Forfaits</a:t>
              </a:r>
              <a:endParaRPr lang="fr-FR" sz="15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8004109" y="2484695"/>
            <a:ext cx="2820731" cy="1004602"/>
            <a:chOff x="3280527" y="5853398"/>
            <a:chExt cx="2820731" cy="1004602"/>
          </a:xfrm>
        </p:grpSpPr>
        <p:sp>
          <p:nvSpPr>
            <p:cNvPr id="48" name="Rectangle 47"/>
            <p:cNvSpPr/>
            <p:nvPr/>
          </p:nvSpPr>
          <p:spPr>
            <a:xfrm>
              <a:off x="3390458" y="5943600"/>
              <a:ext cx="2710800" cy="914400"/>
            </a:xfrm>
            <a:prstGeom prst="rect">
              <a:avLst/>
            </a:prstGeom>
            <a:solidFill>
              <a:srgbClr val="ED1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9" name="Picture 2" descr="Illustration des jeunes Vecteur gratuit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80527" y="5853398"/>
              <a:ext cx="1317683" cy="1004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Rectangle 49"/>
            <p:cNvSpPr/>
            <p:nvPr/>
          </p:nvSpPr>
          <p:spPr>
            <a:xfrm>
              <a:off x="4439365" y="6123801"/>
              <a:ext cx="157286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r-FR" sz="15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Dont 7 526 </a:t>
              </a:r>
            </a:p>
            <a:p>
              <a:pPr algn="r"/>
              <a:r>
                <a:rPr lang="fr-FR" sz="15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Forfaits Jeunes</a:t>
              </a:r>
              <a:endParaRPr lang="fr-FR" sz="15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51" name="Connecteur droit 50"/>
          <p:cNvCxnSpPr/>
          <p:nvPr/>
        </p:nvCxnSpPr>
        <p:spPr>
          <a:xfrm>
            <a:off x="4213049" y="1973060"/>
            <a:ext cx="0" cy="436392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e 51"/>
          <p:cNvGrpSpPr/>
          <p:nvPr/>
        </p:nvGrpSpPr>
        <p:grpSpPr>
          <a:xfrm>
            <a:off x="33196" y="2059578"/>
            <a:ext cx="3968004" cy="4403628"/>
            <a:chOff x="33196" y="2059578"/>
            <a:chExt cx="3968004" cy="4403628"/>
          </a:xfrm>
        </p:grpSpPr>
        <p:sp>
          <p:nvSpPr>
            <p:cNvPr id="53" name="Espace réservé du contenu 9"/>
            <p:cNvSpPr txBox="1">
              <a:spLocks/>
            </p:cNvSpPr>
            <p:nvPr/>
          </p:nvSpPr>
          <p:spPr>
            <a:xfrm>
              <a:off x="2344305" y="4277085"/>
              <a:ext cx="1523705" cy="429841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 anchor="ctr">
              <a:normAutofit/>
            </a:bodyPr>
            <a:lstStyle>
              <a:lvl1pPr marL="14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200" dirty="0" smtClean="0">
                  <a:solidFill>
                    <a:schemeClr val="bg1"/>
                  </a:solidFill>
                </a:rPr>
                <a:t>Besoin de sécurité</a:t>
              </a:r>
            </a:p>
          </p:txBody>
        </p:sp>
        <p:sp>
          <p:nvSpPr>
            <p:cNvPr id="54" name="Espace réservé du contenu 9"/>
            <p:cNvSpPr txBox="1">
              <a:spLocks/>
            </p:cNvSpPr>
            <p:nvPr/>
          </p:nvSpPr>
          <p:spPr>
            <a:xfrm>
              <a:off x="269107" y="5822306"/>
              <a:ext cx="1759803" cy="401780"/>
            </a:xfrm>
            <a:prstGeom prst="rect">
              <a:avLst/>
            </a:prstGeom>
            <a:solidFill>
              <a:srgbClr val="C00000"/>
            </a:solidFill>
          </p:spPr>
          <p:txBody>
            <a:bodyPr vert="horz" lIns="91440" tIns="45720" rIns="91440" bIns="45720" rtlCol="0" anchor="ctr">
              <a:normAutofit fontScale="85000" lnSpcReduction="20000"/>
            </a:bodyPr>
            <a:lstStyle>
              <a:lvl1pPr marL="14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400" dirty="0" smtClean="0">
                  <a:solidFill>
                    <a:schemeClr val="bg1"/>
                  </a:solidFill>
                </a:rPr>
                <a:t>Besoin d’indépendance financière</a:t>
              </a:r>
            </a:p>
          </p:txBody>
        </p:sp>
        <p:pic>
          <p:nvPicPr>
            <p:cNvPr id="55" name="Picture 2" descr="Illustration de groupe de personnes de réflexion Vecteur Premium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7604" b="100000" l="5112" r="29553">
                          <a14:foregroundMark x1="15655" y1="63898" x2="12620" y2="674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5" t="48952" r="70261" b="-1"/>
            <a:stretch/>
          </p:blipFill>
          <p:spPr bwMode="auto">
            <a:xfrm>
              <a:off x="2192930" y="4631496"/>
              <a:ext cx="1777133" cy="1831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Espace réservé du contenu 9"/>
            <p:cNvSpPr txBox="1">
              <a:spLocks/>
            </p:cNvSpPr>
            <p:nvPr/>
          </p:nvSpPr>
          <p:spPr>
            <a:xfrm>
              <a:off x="356933" y="2059578"/>
              <a:ext cx="3644267" cy="157425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lvl1pPr marL="14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dirty="0" smtClean="0"/>
            </a:p>
            <a:p>
              <a:endParaRPr lang="fr-FR" sz="1100" dirty="0" smtClean="0"/>
            </a:p>
            <a:p>
              <a:pPr marL="0" indent="0" algn="just">
                <a:buNone/>
              </a:pPr>
              <a:r>
                <a:rPr lang="fr-FR" sz="1700" dirty="0"/>
                <a:t>L</a:t>
              </a:r>
              <a:r>
                <a:rPr lang="fr-FR" sz="1700" dirty="0" smtClean="0"/>
                <a:t>es jeunes clients souhaitent être </a:t>
              </a:r>
              <a:r>
                <a:rPr lang="fr-FR" sz="1700" b="1" dirty="0" smtClean="0">
                  <a:solidFill>
                    <a:schemeClr val="accent4">
                      <a:lumMod val="75000"/>
                    </a:schemeClr>
                  </a:solidFill>
                </a:rPr>
                <a:t>indépendants</a:t>
              </a:r>
              <a:r>
                <a:rPr lang="fr-FR" sz="1700" dirty="0" smtClean="0"/>
                <a:t> pour gérer leur budget, toutefois leurs parents ont besoin de </a:t>
              </a:r>
              <a:r>
                <a:rPr lang="fr-FR" sz="1700" b="1" dirty="0" smtClean="0">
                  <a:solidFill>
                    <a:schemeClr val="accent4">
                      <a:lumMod val="75000"/>
                    </a:schemeClr>
                  </a:solidFill>
                </a:rPr>
                <a:t>sécurité</a:t>
              </a:r>
              <a:r>
                <a:rPr lang="fr-FR" sz="1700" dirty="0" smtClean="0"/>
                <a:t> et d’être </a:t>
              </a:r>
              <a:r>
                <a:rPr lang="fr-FR" sz="1700" b="1" dirty="0" smtClean="0">
                  <a:solidFill>
                    <a:schemeClr val="accent4">
                      <a:lumMod val="75000"/>
                    </a:schemeClr>
                  </a:solidFill>
                </a:rPr>
                <a:t>rassurés</a:t>
              </a:r>
              <a:r>
                <a:rPr lang="fr-FR" sz="1700" dirty="0" smtClean="0"/>
                <a:t>. </a:t>
              </a:r>
            </a:p>
            <a:p>
              <a:endParaRPr lang="fr-FR" dirty="0"/>
            </a:p>
            <a:p>
              <a:endParaRPr lang="fr-FR" dirty="0" smtClean="0"/>
            </a:p>
          </p:txBody>
        </p:sp>
        <p:grpSp>
          <p:nvGrpSpPr>
            <p:cNvPr id="57" name="Groupe 56"/>
            <p:cNvGrpSpPr/>
            <p:nvPr/>
          </p:nvGrpSpPr>
          <p:grpSpPr>
            <a:xfrm>
              <a:off x="33196" y="3382962"/>
              <a:ext cx="2232892" cy="2576269"/>
              <a:chOff x="1132522" y="2993889"/>
              <a:chExt cx="2872155" cy="3313837"/>
            </a:xfrm>
          </p:grpSpPr>
          <p:pic>
            <p:nvPicPr>
              <p:cNvPr id="58" name="Picture 4" descr="Garçon souriant de vecteur sautant de joie et de bonheur avec ses mains. caractère enfant joyeux, ravi et heureux. image d'enfant hilarante pour la conception des enfants. Vecteur Premium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9733" y="3089208"/>
                <a:ext cx="2724944" cy="32185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6" descr="Carte Visa Classic Caisse D épargne | Carte De Paris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3421" b="95263" l="2646" r="97531">
                            <a14:foregroundMark x1="19577" y1="66579" x2="42152" y2="75526"/>
                            <a14:foregroundMark x1="40212" y1="64474" x2="24162" y2="73684"/>
                            <a14:foregroundMark x1="94004" y1="76316" x2="65961" y2="79474"/>
                            <a14:foregroundMark x1="91534" y1="73684" x2="70194" y2="76842"/>
                            <a14:foregroundMark x1="93651" y1="86316" x2="68783" y2="86316"/>
                            <a14:foregroundMark x1="91358" y1="81842" x2="84656" y2="8631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439684">
                <a:off x="2160009" y="3404089"/>
                <a:ext cx="335774" cy="2250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4" descr="Garçon souriant de vecteur sautant de joie et de bonheur avec ses mains. caractère enfant joyeux, ravi et heureux. image d'enfant hilarante pour la conception des enfants. Vecteur Premium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8142"/>
              <a:stretch/>
            </p:blipFill>
            <p:spPr bwMode="auto">
              <a:xfrm rot="20301083">
                <a:off x="1132522" y="2993889"/>
                <a:ext cx="2724943" cy="3816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61" name="Espace réservé du contenu 9"/>
          <p:cNvSpPr txBox="1">
            <a:spLocks/>
          </p:cNvSpPr>
          <p:nvPr/>
        </p:nvSpPr>
        <p:spPr>
          <a:xfrm>
            <a:off x="4373290" y="1661747"/>
            <a:ext cx="7537505" cy="31517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FR" sz="1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fr-FR" sz="1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fr-FR" sz="1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fr-FR" sz="1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fr-FR" sz="2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fr-FR" sz="2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fr-FR" dirty="0" smtClean="0"/>
              <a:t>Les forfaits jeunes représentant près de 50 % de la production total de forfaits. </a:t>
            </a:r>
          </a:p>
          <a:p>
            <a:r>
              <a:rPr lang="fr-FR" dirty="0" smtClean="0"/>
              <a:t>Une clientèle à potentiel : seulement 19 % des mineurs sont équipés d’une carte bancaire en CEGEE</a:t>
            </a:r>
            <a:r>
              <a:rPr lang="fr-FR" dirty="0" smtClean="0">
                <a:sym typeface="Wingdings" panose="05000000000000000000" pitchFamily="2" charset="2"/>
              </a:rPr>
              <a:t>. 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graphicFrame>
        <p:nvGraphicFramePr>
          <p:cNvPr id="62" name="Graphique 61"/>
          <p:cNvGraphicFramePr/>
          <p:nvPr>
            <p:extLst>
              <p:ext uri="{D42A27DB-BD31-4B8C-83A1-F6EECF244321}">
                <p14:modId xmlns:p14="http://schemas.microsoft.com/office/powerpoint/2010/main" val="3337321808"/>
              </p:ext>
            </p:extLst>
          </p:nvPr>
        </p:nvGraphicFramePr>
        <p:xfrm>
          <a:off x="4678878" y="4671854"/>
          <a:ext cx="6997185" cy="175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3" name="ZoneTexte 62"/>
          <p:cNvSpPr txBox="1"/>
          <p:nvPr/>
        </p:nvSpPr>
        <p:spPr>
          <a:xfrm>
            <a:off x="5152387" y="5454128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C31632"/>
                </a:solidFill>
              </a:rPr>
              <a:t>4 %</a:t>
            </a:r>
            <a:endParaRPr lang="fr-FR" sz="1200" dirty="0">
              <a:solidFill>
                <a:srgbClr val="C31632"/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6294076" y="5454128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C31632"/>
                </a:solidFill>
              </a:rPr>
              <a:t>6</a:t>
            </a:r>
            <a:r>
              <a:rPr lang="fr-FR" sz="1200" dirty="0" smtClean="0">
                <a:solidFill>
                  <a:srgbClr val="C31632"/>
                </a:solidFill>
              </a:rPr>
              <a:t> %</a:t>
            </a:r>
            <a:endParaRPr lang="fr-FR" sz="1200" dirty="0">
              <a:solidFill>
                <a:srgbClr val="C31632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7345129" y="5420677"/>
            <a:ext cx="522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C31632"/>
                </a:solidFill>
              </a:rPr>
              <a:t>11 %</a:t>
            </a:r>
            <a:endParaRPr lang="fr-FR" sz="1200" dirty="0">
              <a:solidFill>
                <a:srgbClr val="C31632"/>
              </a:solidFill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8463428" y="5338374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C31632"/>
                </a:solidFill>
              </a:rPr>
              <a:t>19 %</a:t>
            </a:r>
            <a:endParaRPr lang="fr-FR" sz="1200" dirty="0">
              <a:solidFill>
                <a:srgbClr val="C31632"/>
              </a:solidFill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9582545" y="5276252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C31632"/>
                </a:solidFill>
              </a:rPr>
              <a:t>28 %</a:t>
            </a:r>
            <a:endParaRPr lang="fr-FR" sz="1200" dirty="0">
              <a:solidFill>
                <a:srgbClr val="C31632"/>
              </a:solidFill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10693312" y="5191178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C31632"/>
                </a:solidFill>
              </a:rPr>
              <a:t>37 %</a:t>
            </a:r>
            <a:endParaRPr lang="fr-FR" sz="1200" dirty="0">
              <a:solidFill>
                <a:srgbClr val="C31632"/>
              </a:solidFill>
            </a:endParaRPr>
          </a:p>
        </p:txBody>
      </p:sp>
      <p:sp>
        <p:nvSpPr>
          <p:cNvPr id="69" name="Espace réservé du contenu 9"/>
          <p:cNvSpPr txBox="1">
            <a:spLocks/>
          </p:cNvSpPr>
          <p:nvPr/>
        </p:nvSpPr>
        <p:spPr>
          <a:xfrm>
            <a:off x="4921865" y="4986427"/>
            <a:ext cx="5934342" cy="44362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50" dirty="0" smtClean="0">
                <a:solidFill>
                  <a:schemeClr val="accent4">
                    <a:lumMod val="75000"/>
                  </a:schemeClr>
                </a:solidFill>
              </a:rPr>
              <a:t>Carte bancaire : Taux d’équipement des mineurs en fonction de leur âge</a:t>
            </a:r>
            <a:endParaRPr lang="fr-FR" sz="1000" dirty="0" smtClean="0"/>
          </a:p>
          <a:p>
            <a:endParaRPr lang="fr-FR" sz="1000" dirty="0"/>
          </a:p>
          <a:p>
            <a:endParaRPr lang="fr-FR" sz="1000" dirty="0" smtClean="0"/>
          </a:p>
        </p:txBody>
      </p:sp>
      <p:sp>
        <p:nvSpPr>
          <p:cNvPr id="70" name="Rectangle 69"/>
          <p:cNvSpPr/>
          <p:nvPr/>
        </p:nvSpPr>
        <p:spPr>
          <a:xfrm>
            <a:off x="363260" y="1973060"/>
            <a:ext cx="3711665" cy="412783"/>
          </a:xfrm>
          <a:prstGeom prst="rect">
            <a:avLst/>
          </a:prstGeom>
          <a:solidFill>
            <a:srgbClr val="ED1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Côté Client</a:t>
            </a:r>
            <a:endParaRPr lang="fr-FR" dirty="0"/>
          </a:p>
        </p:txBody>
      </p:sp>
      <p:sp>
        <p:nvSpPr>
          <p:cNvPr id="71" name="Rectangle 70"/>
          <p:cNvSpPr/>
          <p:nvPr/>
        </p:nvSpPr>
        <p:spPr>
          <a:xfrm>
            <a:off x="4351188" y="1961638"/>
            <a:ext cx="7558546" cy="412783"/>
          </a:xfrm>
          <a:prstGeom prst="rect">
            <a:avLst/>
          </a:prstGeom>
          <a:solidFill>
            <a:srgbClr val="ED1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Côté CEGEE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0396767">
            <a:off x="190298" y="1847924"/>
            <a:ext cx="1417741" cy="37991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6" name="Espace réservé du contenu 9"/>
          <p:cNvSpPr txBox="1">
            <a:spLocks/>
          </p:cNvSpPr>
          <p:nvPr/>
        </p:nvSpPr>
        <p:spPr>
          <a:xfrm>
            <a:off x="9321792" y="5720424"/>
            <a:ext cx="3644267" cy="1574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fr-FR" sz="900" dirty="0" smtClean="0"/>
          </a:p>
          <a:p>
            <a:pPr>
              <a:buFont typeface="Wingdings" panose="05000000000000000000" pitchFamily="2" charset="2"/>
              <a:buChar char="§"/>
            </a:pPr>
            <a:endParaRPr lang="fr-FR" sz="600" dirty="0" smtClean="0"/>
          </a:p>
          <a:p>
            <a:pPr marL="0" indent="0" algn="just">
              <a:buNone/>
            </a:pPr>
            <a:r>
              <a:rPr lang="fr-FR" sz="1000" dirty="0" smtClean="0">
                <a:solidFill>
                  <a:srgbClr val="C31632"/>
                </a:solidFill>
                <a:sym typeface="Wingdings 2" panose="05020102010507070707" pitchFamily="18" charset="2"/>
              </a:rPr>
              <a:t></a:t>
            </a:r>
            <a:r>
              <a:rPr lang="fr-FR" sz="1000" dirty="0" smtClean="0">
                <a:sym typeface="Wingdings 2" panose="05020102010507070707" pitchFamily="18" charset="2"/>
              </a:rPr>
              <a:t> </a:t>
            </a:r>
            <a:r>
              <a:rPr lang="fr-FR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détiennent une carte bancaire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900" dirty="0"/>
          </a:p>
          <a:p>
            <a:pPr>
              <a:buFont typeface="Wingdings" panose="05000000000000000000" pitchFamily="2" charset="2"/>
              <a:buChar char="§"/>
            </a:pPr>
            <a:endParaRPr lang="fr-FR" sz="900" dirty="0" smtClean="0"/>
          </a:p>
        </p:txBody>
      </p:sp>
    </p:spTree>
    <p:extLst>
      <p:ext uri="{BB962C8B-B14F-4D97-AF65-F5344CB8AC3E}">
        <p14:creationId xmlns:p14="http://schemas.microsoft.com/office/powerpoint/2010/main" val="203970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Graphic spid="62" grpId="0">
        <p:bldAsOne/>
      </p:bldGraphic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 animBg="1"/>
      <p:bldP spid="71" grpId="0" animBg="1"/>
      <p:bldP spid="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6701402" y="1840711"/>
            <a:ext cx="3711665" cy="412783"/>
          </a:xfrm>
          <a:prstGeom prst="rect">
            <a:avLst/>
          </a:prstGeom>
          <a:solidFill>
            <a:srgbClr val="ED1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Avantages Conseillers</a:t>
            </a:r>
            <a:endParaRPr lang="fr-FR" dirty="0"/>
          </a:p>
        </p:txBody>
      </p:sp>
      <p:cxnSp>
        <p:nvCxnSpPr>
          <p:cNvPr id="26" name="Connecteur droit 25"/>
          <p:cNvCxnSpPr/>
          <p:nvPr/>
        </p:nvCxnSpPr>
        <p:spPr>
          <a:xfrm>
            <a:off x="6436426" y="1706959"/>
            <a:ext cx="0" cy="408545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/>
          <p:cNvGrpSpPr/>
          <p:nvPr/>
        </p:nvGrpSpPr>
        <p:grpSpPr>
          <a:xfrm>
            <a:off x="10076195" y="1349286"/>
            <a:ext cx="1813664" cy="1813664"/>
            <a:chOff x="6247922" y="1860791"/>
            <a:chExt cx="1852551" cy="1852551"/>
          </a:xfrm>
        </p:grpSpPr>
        <p:pic>
          <p:nvPicPr>
            <p:cNvPr id="1028" name="Picture 4" descr="Banquiers sur le bâtiment de la banque Vecteur Premium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7922" y="1860791"/>
              <a:ext cx="1852551" cy="1852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Ellipse 7"/>
            <p:cNvSpPr/>
            <p:nvPr/>
          </p:nvSpPr>
          <p:spPr>
            <a:xfrm>
              <a:off x="7029039" y="2167317"/>
              <a:ext cx="287834" cy="2881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30" name="Picture 6" descr="Caisse d'Epargne Logo PNG Transparent &amp; SVG Vector ...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310"/>
            <a:stretch/>
          </p:blipFill>
          <p:spPr bwMode="auto">
            <a:xfrm>
              <a:off x="7029039" y="2167317"/>
              <a:ext cx="287834" cy="288181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Espace réservé du contenu 9"/>
          <p:cNvSpPr txBox="1">
            <a:spLocks/>
          </p:cNvSpPr>
          <p:nvPr/>
        </p:nvSpPr>
        <p:spPr>
          <a:xfrm>
            <a:off x="6656204" y="2495700"/>
            <a:ext cx="5019860" cy="3143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L’impact est fort sur </a:t>
            </a:r>
            <a:r>
              <a:rPr lang="fr-FR" b="1" dirty="0" smtClean="0"/>
              <a:t>la Part                             Variable </a:t>
            </a:r>
            <a:r>
              <a:rPr lang="fr-FR" dirty="0" smtClean="0"/>
              <a:t>: Ventes de forfaits /                              Univers non détenu / satisfaction clients…</a:t>
            </a:r>
          </a:p>
          <a:p>
            <a:endParaRPr lang="fr-FR" sz="100" dirty="0" smtClean="0"/>
          </a:p>
          <a:p>
            <a:r>
              <a:rPr lang="fr-FR" b="1" dirty="0" smtClean="0"/>
              <a:t>L’offre permet de préserver et de développer notre fonds de commerce </a:t>
            </a:r>
            <a:r>
              <a:rPr lang="fr-FR" dirty="0" smtClean="0"/>
              <a:t>: 70 % de nos jeunes clients bancarisés deviendront </a:t>
            </a:r>
            <a:r>
              <a:rPr lang="fr-FR" dirty="0"/>
              <a:t>des </a:t>
            </a:r>
            <a:r>
              <a:rPr lang="fr-FR" dirty="0" smtClean="0"/>
              <a:t>Clients </a:t>
            </a:r>
            <a:r>
              <a:rPr lang="fr-FR" dirty="0" err="1" smtClean="0"/>
              <a:t>BPe</a:t>
            </a:r>
            <a:r>
              <a:rPr lang="fr-FR" dirty="0" smtClean="0"/>
              <a:t> à </a:t>
            </a:r>
            <a:r>
              <a:rPr lang="fr-FR" dirty="0"/>
              <a:t>leur 26 </a:t>
            </a:r>
            <a:r>
              <a:rPr lang="fr-FR" dirty="0" smtClean="0"/>
              <a:t>ans.</a:t>
            </a:r>
          </a:p>
          <a:p>
            <a:endParaRPr lang="fr-FR" sz="100" dirty="0" smtClean="0"/>
          </a:p>
          <a:p>
            <a:r>
              <a:rPr lang="fr-FR" dirty="0" smtClean="0"/>
              <a:t>Il est très difficile de conquérir un adulte déjà bancarisé à la concurrence, alors que les jeunes offrent </a:t>
            </a:r>
            <a:r>
              <a:rPr lang="fr-FR" b="1" dirty="0" smtClean="0"/>
              <a:t>+ d’occasions d’équipement en carte.     </a:t>
            </a:r>
            <a:r>
              <a:rPr lang="fr-FR" dirty="0" smtClean="0"/>
              <a:t>Et cette vente est une Vente Nette.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L’Offre de bancarisation « Parents / Ados » présente à la fois un intérêt pour les clients et pour la banque.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35" name="Espace réservé du contenu 9"/>
          <p:cNvSpPr txBox="1">
            <a:spLocks/>
          </p:cNvSpPr>
          <p:nvPr/>
        </p:nvSpPr>
        <p:spPr>
          <a:xfrm>
            <a:off x="476593" y="5909670"/>
            <a:ext cx="11389516" cy="42878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 smtClean="0">
                <a:solidFill>
                  <a:schemeClr val="bg1"/>
                </a:solidFill>
              </a:rPr>
              <a:t>Un client satisfait </a:t>
            </a:r>
            <a:r>
              <a:rPr lang="fr-FR" b="1" dirty="0">
                <a:solidFill>
                  <a:schemeClr val="bg1"/>
                </a:solidFill>
                <a:sym typeface="Wingdings" panose="05000000000000000000" pitchFamily="2" charset="2"/>
              </a:rPr>
              <a:t>=</a:t>
            </a:r>
            <a:r>
              <a:rPr lang="fr-FR" b="1" dirty="0" smtClean="0">
                <a:solidFill>
                  <a:schemeClr val="bg1"/>
                </a:solidFill>
              </a:rPr>
              <a:t> un client fidèle </a:t>
            </a:r>
            <a:r>
              <a:rPr lang="fr-FR" b="1" dirty="0">
                <a:solidFill>
                  <a:schemeClr val="bg1"/>
                </a:solidFill>
                <a:sym typeface="Wingdings" panose="05000000000000000000" pitchFamily="2" charset="2"/>
              </a:rPr>
              <a:t>=</a:t>
            </a:r>
            <a:r>
              <a:rPr lang="fr-FR" b="1" dirty="0" smtClean="0">
                <a:solidFill>
                  <a:schemeClr val="bg1"/>
                </a:solidFill>
              </a:rPr>
              <a:t> un client qui engendre plus de PNB </a:t>
            </a:r>
            <a:r>
              <a:rPr lang="fr-FR" b="1" dirty="0">
                <a:solidFill>
                  <a:schemeClr val="bg1"/>
                </a:solidFill>
                <a:sym typeface="Wingdings" panose="05000000000000000000" pitchFamily="2" charset="2"/>
              </a:rPr>
              <a:t>=</a:t>
            </a:r>
            <a:r>
              <a:rPr lang="fr-FR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plus de Part Variable pour les commerciaux</a:t>
            </a:r>
          </a:p>
        </p:txBody>
      </p:sp>
      <p:sp>
        <p:nvSpPr>
          <p:cNvPr id="51" name="Espace réservé du contenu 9"/>
          <p:cNvSpPr txBox="1">
            <a:spLocks/>
          </p:cNvSpPr>
          <p:nvPr/>
        </p:nvSpPr>
        <p:spPr>
          <a:xfrm>
            <a:off x="428507" y="3617528"/>
            <a:ext cx="5830383" cy="670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fr-FR" dirty="0" smtClean="0"/>
              <a:t>L’offre                      est un service complet qui permet :</a:t>
            </a:r>
          </a:p>
        </p:txBody>
      </p:sp>
      <p:sp>
        <p:nvSpPr>
          <p:cNvPr id="21" name="Espace réservé du contenu 9"/>
          <p:cNvSpPr txBox="1">
            <a:spLocks/>
          </p:cNvSpPr>
          <p:nvPr/>
        </p:nvSpPr>
        <p:spPr>
          <a:xfrm>
            <a:off x="141212" y="4915237"/>
            <a:ext cx="5705475" cy="2314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 smtClean="0"/>
          </a:p>
        </p:txBody>
      </p:sp>
      <p:sp>
        <p:nvSpPr>
          <p:cNvPr id="22" name="Rectangle 21"/>
          <p:cNvSpPr/>
          <p:nvPr/>
        </p:nvSpPr>
        <p:spPr>
          <a:xfrm>
            <a:off x="771357" y="4093162"/>
            <a:ext cx="5253279" cy="756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600" b="1" u="sng" dirty="0" smtClean="0">
                <a:solidFill>
                  <a:schemeClr val="accent4">
                    <a:lumMod val="75000"/>
                  </a:schemeClr>
                </a:solidFill>
              </a:rPr>
              <a:t>A l’enfant </a:t>
            </a:r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: 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’avoir </a:t>
            </a:r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sa propre carte bancaire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&amp; de pouvoir gérer ses comptes et son budget.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1357" y="4965986"/>
            <a:ext cx="5253280" cy="7377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600" b="1" u="sng" dirty="0" smtClean="0">
                <a:solidFill>
                  <a:schemeClr val="accent4">
                    <a:lumMod val="75000"/>
                  </a:schemeClr>
                </a:solidFill>
              </a:rPr>
              <a:t>Aux parents </a:t>
            </a:r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: </a:t>
            </a:r>
          </a:p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pouvoir </a:t>
            </a:r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superviser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les dépenses de l’enfant tout           en décidant de lui laisser plus ou moins d’autonomie. 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6093" y="3671203"/>
            <a:ext cx="1230155" cy="238014"/>
          </a:xfrm>
          <a:prstGeom prst="rect">
            <a:avLst/>
          </a:prstGeom>
        </p:spPr>
      </p:pic>
      <p:pic>
        <p:nvPicPr>
          <p:cNvPr id="36" name="Picture 4" descr="Illustration de concept enthousiaste Vecteur gratuit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31" y="1739101"/>
            <a:ext cx="1738752" cy="17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Espace réservé du contenu 9"/>
          <p:cNvSpPr txBox="1">
            <a:spLocks/>
          </p:cNvSpPr>
          <p:nvPr/>
        </p:nvSpPr>
        <p:spPr>
          <a:xfrm>
            <a:off x="1984707" y="2467203"/>
            <a:ext cx="4114647" cy="14862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/>
            <a:r>
              <a:rPr lang="fr-FR" dirty="0" smtClean="0"/>
              <a:t>Grâce à l’offre                       nous pouvons, à la fois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satisfaire</a:t>
            </a:r>
            <a:r>
              <a:rPr lang="fr-FR" dirty="0" smtClean="0"/>
              <a:t> les besoins de l’enfant et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rassurer</a:t>
            </a:r>
            <a:r>
              <a:rPr lang="fr-FR" dirty="0" smtClean="0"/>
              <a:t> les craintes des parents.</a:t>
            </a:r>
          </a:p>
          <a:p>
            <a:pPr marL="0" indent="0" algn="just">
              <a:buNone/>
            </a:pPr>
            <a:endParaRPr lang="fr-FR" dirty="0" smtClean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60031" y="2538601"/>
            <a:ext cx="1230155" cy="238014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2231836" y="1842476"/>
            <a:ext cx="3711665" cy="412783"/>
          </a:xfrm>
          <a:prstGeom prst="rect">
            <a:avLst/>
          </a:prstGeom>
          <a:solidFill>
            <a:srgbClr val="ED1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Avantages Client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71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54" grpId="0"/>
      <p:bldP spid="35" grpId="0" animBg="1"/>
      <p:bldP spid="51" grpId="0"/>
      <p:bldP spid="22" grpId="0" animBg="1"/>
      <p:bldP spid="23" grpId="0" animBg="1"/>
      <p:bldP spid="31" grpId="0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lustration de concept de famille Vecteur gratui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624" y="4558143"/>
            <a:ext cx="3686774" cy="24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1"/>
          <p:cNvSpPr txBox="1">
            <a:spLocks/>
          </p:cNvSpPr>
          <p:nvPr/>
        </p:nvSpPr>
        <p:spPr>
          <a:xfrm>
            <a:off x="3660744" y="2110154"/>
            <a:ext cx="7620201" cy="311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AutoNum type="arabicPeriod"/>
              <a:tabLst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dirty="0" smtClean="0"/>
              <a:t>Contexte</a:t>
            </a:r>
          </a:p>
          <a:p>
            <a:pPr>
              <a:lnSpc>
                <a:spcPct val="150000"/>
              </a:lnSpc>
            </a:pP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Notre offre commerciale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Apporter la pédagogie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L’approche commerciale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Les outils à votre disposition</a:t>
            </a:r>
          </a:p>
        </p:txBody>
      </p:sp>
    </p:spTree>
    <p:extLst>
      <p:ext uri="{BB962C8B-B14F-4D97-AF65-F5344CB8AC3E}">
        <p14:creationId xmlns:p14="http://schemas.microsoft.com/office/powerpoint/2010/main" val="19354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à coins arrondis 36"/>
          <p:cNvSpPr/>
          <p:nvPr/>
        </p:nvSpPr>
        <p:spPr>
          <a:xfrm>
            <a:off x="9016617" y="2167056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à coins arrondis 35"/>
          <p:cNvSpPr/>
          <p:nvPr/>
        </p:nvSpPr>
        <p:spPr>
          <a:xfrm>
            <a:off x="6134867" y="2179877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à coins arrondis 21"/>
          <p:cNvSpPr/>
          <p:nvPr/>
        </p:nvSpPr>
        <p:spPr>
          <a:xfrm>
            <a:off x="414407" y="2170939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Une offre commerciale, </a:t>
            </a:r>
            <a:r>
              <a:rPr lang="fr-FR" u="sng" dirty="0" smtClean="0"/>
              <a:t>dès 12 ans</a:t>
            </a:r>
            <a:r>
              <a:rPr lang="fr-FR" dirty="0" smtClean="0"/>
              <a:t>, qui permet d’accompagner nos jeunes clients dans leur indépendance financière.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Notre offre commerciale</a:t>
            </a:r>
            <a:endParaRPr lang="fr-FR" dirty="0"/>
          </a:p>
        </p:txBody>
      </p:sp>
      <p:grpSp>
        <p:nvGrpSpPr>
          <p:cNvPr id="7" name="Groupe 1"/>
          <p:cNvGrpSpPr>
            <a:grpSpLocks/>
          </p:cNvGrpSpPr>
          <p:nvPr/>
        </p:nvGrpSpPr>
        <p:grpSpPr bwMode="auto">
          <a:xfrm>
            <a:off x="414408" y="4165559"/>
            <a:ext cx="2637385" cy="1318693"/>
            <a:chOff x="-6059633" y="1255713"/>
            <a:chExt cx="5829300" cy="2914650"/>
          </a:xfrm>
        </p:grpSpPr>
        <p:pic>
          <p:nvPicPr>
            <p:cNvPr id="8" name="Picture 2" descr="Résultat de recherche d'images pour &quot;carte visa classique a controle de solde caisse d'epargne&quot;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59633" y="1255713"/>
              <a:ext cx="5829300" cy="291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190653" y="2095129"/>
              <a:ext cx="3284201" cy="603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Espace réservé du contenu 9"/>
          <p:cNvSpPr txBox="1">
            <a:spLocks/>
          </p:cNvSpPr>
          <p:nvPr/>
        </p:nvSpPr>
        <p:spPr>
          <a:xfrm>
            <a:off x="267233" y="2733430"/>
            <a:ext cx="2897188" cy="1415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Un compte de dépôt avec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une carte bancaire </a:t>
            </a:r>
            <a:r>
              <a:rPr lang="fr-FR" dirty="0" smtClean="0"/>
              <a:t>à Contrôle de Solde Quasi Systématique (CSQS)</a:t>
            </a:r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6022087" y="3466582"/>
            <a:ext cx="2994554" cy="2994554"/>
            <a:chOff x="155575" y="-2857500"/>
            <a:chExt cx="5962650" cy="5962650"/>
          </a:xfrm>
        </p:grpSpPr>
        <p:pic>
          <p:nvPicPr>
            <p:cNvPr id="8194" name="Picture 2" descr="Téléphone portable avec appel entrant Vecteur gratuit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575" y="-285750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dd78e2d7-b612-41b4-b120-92fb3f234b62@dom101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73825" y="-1973620"/>
              <a:ext cx="2110248" cy="355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 descr="Téléphone portable avec appel entrant Vecteur gratuit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4537" b="77316" l="30192" r="54473">
                          <a14:foregroundMark x1="43930" y1="69649" x2="37859" y2="77316"/>
                          <a14:foregroundMark x1="50160" y1="66933" x2="52396" y2="69649"/>
                          <a14:foregroundMark x1="50479" y1="73642" x2="44888" y2="76677"/>
                          <a14:foregroundMark x1="37859" y1="74601" x2="32748" y2="75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50" t="63723" r="43126" b="24891"/>
            <a:stretch/>
          </p:blipFill>
          <p:spPr bwMode="auto">
            <a:xfrm>
              <a:off x="2003279" y="948948"/>
              <a:ext cx="1551709" cy="678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Espace réservé du contenu 9"/>
          <p:cNvSpPr txBox="1">
            <a:spLocks/>
          </p:cNvSpPr>
          <p:nvPr/>
        </p:nvSpPr>
        <p:spPr>
          <a:xfrm>
            <a:off x="3266528" y="2721312"/>
            <a:ext cx="2615911" cy="1415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Un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paramétrage personnalisé </a:t>
            </a:r>
            <a:r>
              <a:rPr lang="fr-FR" dirty="0" smtClean="0"/>
              <a:t>des opérations que l’enfant peut réaliser. 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3149772" y="3726454"/>
            <a:ext cx="2868852" cy="1911040"/>
            <a:chOff x="10283063" y="2031650"/>
            <a:chExt cx="5962650" cy="3971925"/>
          </a:xfrm>
        </p:grpSpPr>
        <p:pic>
          <p:nvPicPr>
            <p:cNvPr id="8196" name="Picture 4" descr="Illustration de concept vidéo de groupe Vecteur gratuit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3063" y="2031650"/>
              <a:ext cx="5962650" cy="3971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384498" y="2534524"/>
              <a:ext cx="3959493" cy="2408404"/>
            </a:xfrm>
            <a:prstGeom prst="roundRect">
              <a:avLst>
                <a:gd name="adj" fmla="val 6312"/>
              </a:avLst>
            </a:prstGeom>
          </p:spPr>
        </p:pic>
      </p:grpSp>
      <p:sp>
        <p:nvSpPr>
          <p:cNvPr id="20" name="Espace réservé du contenu 9"/>
          <p:cNvSpPr txBox="1">
            <a:spLocks/>
          </p:cNvSpPr>
          <p:nvPr/>
        </p:nvSpPr>
        <p:spPr>
          <a:xfrm>
            <a:off x="6317853" y="2691130"/>
            <a:ext cx="2271411" cy="1415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u="sng" dirty="0" smtClean="0"/>
              <a:t>Pour l’enfant</a:t>
            </a:r>
            <a:r>
              <a:rPr lang="fr-FR" dirty="0" smtClean="0"/>
              <a:t> :           un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accès à ses comptes via la BAD.</a:t>
            </a:r>
            <a:endParaRPr lang="fr-FR" dirty="0"/>
          </a:p>
        </p:txBody>
      </p:sp>
      <p:sp>
        <p:nvSpPr>
          <p:cNvPr id="21" name="Espace réservé du contenu 9"/>
          <p:cNvSpPr txBox="1">
            <a:spLocks/>
          </p:cNvSpPr>
          <p:nvPr/>
        </p:nvSpPr>
        <p:spPr>
          <a:xfrm>
            <a:off x="9127481" y="2647375"/>
            <a:ext cx="2388783" cy="1415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u="sng" dirty="0" smtClean="0"/>
              <a:t>Pour les parents</a:t>
            </a:r>
            <a:r>
              <a:rPr lang="fr-FR" dirty="0" smtClean="0"/>
              <a:t> :          un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pilotage en temps réel </a:t>
            </a:r>
            <a:r>
              <a:rPr lang="fr-FR" dirty="0" smtClean="0"/>
              <a:t>sur le compte de leur enfant grâce à leur propre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BAD.</a:t>
            </a:r>
            <a:endParaRPr lang="fr-FR" dirty="0"/>
          </a:p>
        </p:txBody>
      </p:sp>
      <p:grpSp>
        <p:nvGrpSpPr>
          <p:cNvPr id="19" name="Groupe 18"/>
          <p:cNvGrpSpPr/>
          <p:nvPr/>
        </p:nvGrpSpPr>
        <p:grpSpPr>
          <a:xfrm>
            <a:off x="9352816" y="3966295"/>
            <a:ext cx="2159179" cy="2159179"/>
            <a:chOff x="10000397" y="3697894"/>
            <a:chExt cx="2159179" cy="2159179"/>
          </a:xfrm>
        </p:grpSpPr>
        <p:pic>
          <p:nvPicPr>
            <p:cNvPr id="8198" name="Picture 6" descr="Homme en smartphone avec illustration d'icônes de médias sociaux Vecteur Premium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5272" b="94888" l="6550" r="89776">
                          <a14:foregroundMark x1="10224" y1="14696" x2="30351" y2="22843"/>
                          <a14:foregroundMark x1="75240" y1="28914" x2="84824" y2="32588"/>
                          <a14:foregroundMark x1="19010" y1="36581" x2="20927" y2="39776"/>
                          <a14:backgroundMark x1="15016" y1="42812" x2="27157" y2="83706"/>
                          <a14:backgroundMark x1="29393" y1="45208" x2="23642" y2="30671"/>
                          <a14:backgroundMark x1="37540" y1="12300" x2="73802" y2="15815"/>
                          <a14:backgroundMark x1="73323" y1="38339" x2="81470" y2="835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0397" y="3697894"/>
              <a:ext cx="2159179" cy="2159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Ellipse 5"/>
            <p:cNvSpPr/>
            <p:nvPr/>
          </p:nvSpPr>
          <p:spPr>
            <a:xfrm>
              <a:off x="11504662" y="3918325"/>
              <a:ext cx="518922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9" name="Espace réservé du contenu 9"/>
          <p:cNvSpPr txBox="1">
            <a:spLocks/>
          </p:cNvSpPr>
          <p:nvPr/>
        </p:nvSpPr>
        <p:spPr>
          <a:xfrm>
            <a:off x="3309084" y="5652144"/>
            <a:ext cx="2593807" cy="1415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Poste bancaire du conseiller</a:t>
            </a:r>
            <a:endParaRPr lang="fr-FR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1513679" y="2067786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à coins arrondis 32"/>
          <p:cNvSpPr/>
          <p:nvPr/>
        </p:nvSpPr>
        <p:spPr>
          <a:xfrm>
            <a:off x="7206462" y="2123054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à coins arrondis 33"/>
          <p:cNvSpPr/>
          <p:nvPr/>
        </p:nvSpPr>
        <p:spPr>
          <a:xfrm>
            <a:off x="10101381" y="2110185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200" name="Picture 8" descr="Numbers 1 Black icon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52" y="197937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Numbers 3 Black icon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007" y="2000222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Numbers 4 Black icon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926" y="197937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5633810" y="3805817"/>
            <a:ext cx="304511" cy="1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à coins arrondis 34"/>
          <p:cNvSpPr/>
          <p:nvPr/>
        </p:nvSpPr>
        <p:spPr>
          <a:xfrm>
            <a:off x="3265506" y="2179877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à coins arrondis 31"/>
          <p:cNvSpPr/>
          <p:nvPr/>
        </p:nvSpPr>
        <p:spPr>
          <a:xfrm>
            <a:off x="4355063" y="2123054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202" name="Picture 10" descr="Numbers 2 Black icon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510" y="2000221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2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22" grpId="0" animBg="1"/>
      <p:bldP spid="14" grpId="0"/>
      <p:bldP spid="17" grpId="0"/>
      <p:bldP spid="20" grpId="0"/>
      <p:bldP spid="21" grpId="0"/>
      <p:bldP spid="29" grpId="0"/>
      <p:bldP spid="23" grpId="0" animBg="1"/>
      <p:bldP spid="33" grpId="0" animBg="1"/>
      <p:bldP spid="34" grpId="0" animBg="1"/>
      <p:bldP spid="24" grpId="0" animBg="1"/>
      <p:bldP spid="35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3449782" y="1979370"/>
            <a:ext cx="8226281" cy="4580302"/>
          </a:xfrm>
        </p:spPr>
        <p:txBody>
          <a:bodyPr>
            <a:normAutofit/>
          </a:bodyPr>
          <a:lstStyle/>
          <a:p>
            <a:r>
              <a:rPr lang="fr-FR" dirty="0" smtClean="0">
                <a:hlinkClick r:id="rId2"/>
              </a:rPr>
              <a:t>CSQS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seule carte que les mineurs peuvent souscrire</a:t>
            </a:r>
            <a:endParaRPr lang="fr-FR" dirty="0" smtClean="0"/>
          </a:p>
          <a:p>
            <a:r>
              <a:rPr lang="fr-FR" dirty="0" smtClean="0"/>
              <a:t>Formule Individuelle : Initial</a:t>
            </a:r>
          </a:p>
          <a:p>
            <a:r>
              <a:rPr lang="fr-FR" dirty="0" smtClean="0"/>
              <a:t>Formule Famille : Initial, Confort ou Optimal</a:t>
            </a:r>
          </a:p>
          <a:p>
            <a:pPr lvl="1"/>
            <a:endParaRPr lang="fr-FR" sz="2400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r>
              <a:rPr lang="fr-FR" b="1" dirty="0" smtClean="0"/>
              <a:t>Offre tarifaire pérenne : </a:t>
            </a:r>
            <a:r>
              <a:rPr lang="fr-FR" dirty="0" smtClean="0"/>
              <a:t>Formule Initial </a:t>
            </a:r>
            <a:r>
              <a:rPr lang="fr-FR" sz="2400" b="1" dirty="0" smtClean="0">
                <a:solidFill>
                  <a:srgbClr val="C00000"/>
                </a:solidFill>
              </a:rPr>
              <a:t>GRATUITE</a:t>
            </a:r>
            <a:r>
              <a:rPr lang="fr-FR" dirty="0" smtClean="0"/>
              <a:t> tant que le client est mineur (12/17 ans) 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La carte CSQS peut être souscrite dès 12 ans, et s’intègre dans une Formule Individuelle ou Famille.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commerciale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414407" y="2170939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9"/>
          <p:cNvSpPr txBox="1">
            <a:spLocks/>
          </p:cNvSpPr>
          <p:nvPr/>
        </p:nvSpPr>
        <p:spPr>
          <a:xfrm>
            <a:off x="267233" y="2733430"/>
            <a:ext cx="2897188" cy="1415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Un compte de dépôt avec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une carte bancaire </a:t>
            </a:r>
            <a:r>
              <a:rPr lang="fr-FR" dirty="0" smtClean="0"/>
              <a:t>à Contrôle de Solde Quasi Systématique (CSQS)</a:t>
            </a:r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1513679" y="2067786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8" descr="Numbers 1 Black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52" y="197937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17954" y="3712138"/>
            <a:ext cx="1381341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accent4">
                    <a:lumMod val="75000"/>
                  </a:schemeClr>
                </a:solidFill>
              </a:rPr>
              <a:t>Les parents ont déjà une Formule Famille en CEGEE ?</a:t>
            </a:r>
            <a:endParaRPr lang="fr-FR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6499295" y="3184138"/>
            <a:ext cx="4744997" cy="997528"/>
            <a:chOff x="6595836" y="2924623"/>
            <a:chExt cx="4744997" cy="997528"/>
          </a:xfrm>
        </p:grpSpPr>
        <p:sp>
          <p:nvSpPr>
            <p:cNvPr id="15" name="Rectangle 14"/>
            <p:cNvSpPr/>
            <p:nvPr/>
          </p:nvSpPr>
          <p:spPr>
            <a:xfrm>
              <a:off x="8151380" y="2924623"/>
              <a:ext cx="3189453" cy="7654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smtClean="0">
                  <a:solidFill>
                    <a:schemeClr val="accent4">
                      <a:lumMod val="75000"/>
                    </a:schemeClr>
                  </a:solidFill>
                </a:rPr>
                <a:t>Proposez d’y rattacher </a:t>
              </a:r>
              <a:r>
                <a:rPr lang="fr-FR" sz="1600" b="1" dirty="0" smtClean="0">
                  <a:solidFill>
                    <a:schemeClr val="accent4">
                      <a:lumMod val="75000"/>
                    </a:schemeClr>
                  </a:solidFill>
                </a:rPr>
                <a:t>sans frais </a:t>
              </a:r>
              <a:r>
                <a:rPr lang="fr-FR" sz="1200" dirty="0" smtClean="0">
                  <a:solidFill>
                    <a:schemeClr val="accent4">
                      <a:lumMod val="75000"/>
                    </a:schemeClr>
                  </a:solidFill>
                </a:rPr>
                <a:t>supplémentaire la Formule de leur enfant</a:t>
              </a:r>
              <a:endParaRPr lang="fr-FR" sz="12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17" name="Connecteur droit avec flèche 16"/>
            <p:cNvCxnSpPr>
              <a:endCxn id="15" idx="1"/>
            </p:cNvCxnSpPr>
            <p:nvPr/>
          </p:nvCxnSpPr>
          <p:spPr>
            <a:xfrm flipV="1">
              <a:off x="6595836" y="3307345"/>
              <a:ext cx="1555544" cy="6148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7131146" y="3483230"/>
              <a:ext cx="596969" cy="25142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smtClean="0"/>
                <a:t>OUI</a:t>
              </a:r>
              <a:endParaRPr lang="fr-FR" sz="1200" dirty="0"/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6499295" y="4181666"/>
            <a:ext cx="4744997" cy="765444"/>
            <a:chOff x="6595836" y="3922151"/>
            <a:chExt cx="4744997" cy="765444"/>
          </a:xfrm>
        </p:grpSpPr>
        <p:sp>
          <p:nvSpPr>
            <p:cNvPr id="16" name="Rectangle 15"/>
            <p:cNvSpPr/>
            <p:nvPr/>
          </p:nvSpPr>
          <p:spPr>
            <a:xfrm>
              <a:off x="8151379" y="3922151"/>
              <a:ext cx="3189454" cy="7654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smtClean="0">
                  <a:solidFill>
                    <a:schemeClr val="accent4">
                      <a:lumMod val="75000"/>
                    </a:schemeClr>
                  </a:solidFill>
                </a:rPr>
                <a:t>Proposez d’ouvrir </a:t>
              </a:r>
              <a:r>
                <a:rPr lang="fr-FR" sz="1600" b="1" dirty="0" smtClean="0">
                  <a:solidFill>
                    <a:schemeClr val="accent4">
                      <a:lumMod val="75000"/>
                    </a:schemeClr>
                  </a:solidFill>
                </a:rPr>
                <a:t>gratuitement </a:t>
              </a:r>
              <a:r>
                <a:rPr lang="fr-FR" sz="1200" dirty="0" smtClean="0">
                  <a:solidFill>
                    <a:schemeClr val="accent4">
                      <a:lumMod val="75000"/>
                    </a:schemeClr>
                  </a:solidFill>
                </a:rPr>
                <a:t> une Formule Initial au nom de l’enfant OU en profiter pour bancariser la famille</a:t>
              </a:r>
              <a:endParaRPr lang="fr-FR" sz="12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21" name="Connecteur droit avec flèche 20"/>
            <p:cNvCxnSpPr>
              <a:endCxn id="16" idx="1"/>
            </p:cNvCxnSpPr>
            <p:nvPr/>
          </p:nvCxnSpPr>
          <p:spPr>
            <a:xfrm>
              <a:off x="6595836" y="3922151"/>
              <a:ext cx="1555543" cy="3827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7131147" y="3997474"/>
              <a:ext cx="596968" cy="26365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 smtClean="0"/>
                <a:t>NON</a:t>
              </a:r>
              <a:endParaRPr lang="fr-FR" sz="1200" dirty="0"/>
            </a:p>
          </p:txBody>
        </p:sp>
      </p:grpSp>
      <p:pic>
        <p:nvPicPr>
          <p:cNvPr id="18434" name="Picture 2" descr="Beau couple illustration Vecteur gratuit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410" y="3522579"/>
            <a:ext cx="1555544" cy="155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e 1"/>
          <p:cNvGrpSpPr>
            <a:grpSpLocks/>
          </p:cNvGrpSpPr>
          <p:nvPr/>
        </p:nvGrpSpPr>
        <p:grpSpPr bwMode="auto">
          <a:xfrm>
            <a:off x="414408" y="4165559"/>
            <a:ext cx="2637385" cy="1318693"/>
            <a:chOff x="-6059633" y="1255713"/>
            <a:chExt cx="5829300" cy="2914650"/>
          </a:xfrm>
        </p:grpSpPr>
        <p:pic>
          <p:nvPicPr>
            <p:cNvPr id="22" name="Picture 2" descr="Résultat de recherche d'images pour &quot;carte visa classique a controle de solde caisse d'epargne&quot;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59633" y="1255713"/>
              <a:ext cx="5829300" cy="291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45819" y="2095129"/>
              <a:ext cx="3284202" cy="603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Ici Images, photos et images vectorielles de stock ...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9231" y1="41429" x2="74231" y2="69286"/>
                        <a14:backgroundMark x1="27308" y1="28214" x2="37308" y2="23214"/>
                        <a14:backgroundMark x1="39231" y1="50714" x2="27692" y2="45000"/>
                        <a14:backgroundMark x1="56538" y1="30000" x2="44615" y2="20000"/>
                        <a14:backgroundMark x1="43462" y1="30714" x2="35769" y2="317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57" y="4842959"/>
            <a:ext cx="1225996" cy="132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27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98673" y="3742678"/>
            <a:ext cx="2868852" cy="1898832"/>
            <a:chOff x="10283063" y="2031650"/>
            <a:chExt cx="5962650" cy="3971925"/>
          </a:xfrm>
        </p:grpSpPr>
        <p:pic>
          <p:nvPicPr>
            <p:cNvPr id="17" name="Picture 4" descr="Illustration de concept vidéo de groupe Vecteur gratuit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3063" y="2031650"/>
              <a:ext cx="5962650" cy="3971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84498" y="2534524"/>
              <a:ext cx="3959493" cy="2408404"/>
            </a:xfrm>
            <a:prstGeom prst="roundRect">
              <a:avLst>
                <a:gd name="adj" fmla="val 6312"/>
              </a:avLst>
            </a:prstGeom>
          </p:spPr>
        </p:pic>
      </p:grpSp>
      <p:sp>
        <p:nvSpPr>
          <p:cNvPr id="15" name="Espace réservé du contenu 9"/>
          <p:cNvSpPr txBox="1">
            <a:spLocks/>
          </p:cNvSpPr>
          <p:nvPr/>
        </p:nvSpPr>
        <p:spPr>
          <a:xfrm>
            <a:off x="415429" y="2737537"/>
            <a:ext cx="2615911" cy="1406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olidFill>
                  <a:schemeClr val="tx1"/>
                </a:solidFill>
              </a:rPr>
              <a:t>Un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paramétrage personnalisé </a:t>
            </a:r>
            <a:r>
              <a:rPr lang="fr-FR" dirty="0" smtClean="0">
                <a:solidFill>
                  <a:schemeClr val="tx1"/>
                </a:solidFill>
              </a:rPr>
              <a:t>des opérations que l’enfant peut réaliser. 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Avec le compte de dépôt, l’enfant mineur peut posséder son propre identifiant  Banque à Distance.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commerciale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2711" y="3822041"/>
            <a:ext cx="304511" cy="1709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14407" y="2170939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1513679" y="2067786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8" descr="Numbers 1 Black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52" y="197937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1503964" y="2139278"/>
            <a:ext cx="438839" cy="2712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10" descr="Numbers 2 Black icon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11" y="2016445"/>
            <a:ext cx="539750" cy="53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Espace réservé du contenu 9"/>
          <p:cNvSpPr txBox="1">
            <a:spLocks/>
          </p:cNvSpPr>
          <p:nvPr/>
        </p:nvSpPr>
        <p:spPr>
          <a:xfrm>
            <a:off x="3449782" y="1801244"/>
            <a:ext cx="8226281" cy="4433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Au moment de la mise en place de la BAD, </a:t>
            </a:r>
            <a:r>
              <a:rPr lang="fr-FR" b="1" u="sng" dirty="0" smtClean="0"/>
              <a:t>les parents décident</a:t>
            </a:r>
            <a:r>
              <a:rPr lang="fr-FR" b="1" dirty="0" smtClean="0"/>
              <a:t> des opérations que pourra faire ou non leur enfant </a:t>
            </a:r>
            <a:r>
              <a:rPr lang="fr-FR" dirty="0" smtClean="0"/>
              <a:t>(à saisir par le conseiller lors de l’ouverture du compte, ou ultérieurement). </a:t>
            </a:r>
          </a:p>
          <a:p>
            <a:endParaRPr lang="fr-FR" sz="500" dirty="0" smtClean="0"/>
          </a:p>
          <a:p>
            <a:r>
              <a:rPr lang="fr-FR" dirty="0" smtClean="0"/>
              <a:t>Depuis le poste bancaire, vous pouvez </a:t>
            </a:r>
            <a:r>
              <a:rPr lang="fr-FR" b="1" dirty="0" smtClean="0"/>
              <a:t>personnaliser l’ensemble des actions réalisables par l’enfant, compte par compte </a:t>
            </a:r>
            <a:r>
              <a:rPr lang="fr-FR" dirty="0" smtClean="0"/>
              <a:t>: </a:t>
            </a:r>
          </a:p>
          <a:p>
            <a:pPr lvl="1"/>
            <a:r>
              <a:rPr lang="fr-FR" dirty="0" smtClean="0"/>
              <a:t>Interrogation</a:t>
            </a:r>
          </a:p>
          <a:p>
            <a:pPr lvl="1"/>
            <a:r>
              <a:rPr lang="fr-FR" dirty="0" smtClean="0"/>
              <a:t>Virement</a:t>
            </a:r>
          </a:p>
          <a:p>
            <a:pPr lvl="1"/>
            <a:r>
              <a:rPr lang="fr-FR" dirty="0" smtClean="0"/>
              <a:t>Prélèvement</a:t>
            </a:r>
          </a:p>
          <a:p>
            <a:pPr lvl="1"/>
            <a:endParaRPr lang="fr-FR" sz="500" dirty="0" smtClean="0"/>
          </a:p>
          <a:p>
            <a:r>
              <a:rPr lang="fr-FR" dirty="0" smtClean="0"/>
              <a:t>Il vous appartient de vérifier impérativement que l’enfant mineur ne puisse pas retirer de fonds des comptes non autorisés.</a:t>
            </a:r>
            <a:r>
              <a:rPr lang="fr-FR" b="1" dirty="0" smtClean="0"/>
              <a:t> Adaptez les accès en fonction du souhait des parents</a:t>
            </a:r>
            <a:r>
              <a:rPr lang="fr-FR" dirty="0" smtClean="0"/>
              <a:t> (l’enfant aura ainsi plus ou moins d’autonomie).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093796" y="2071054"/>
            <a:ext cx="733717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fr-FR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Pensez à activer la BAD du mineur sur autorisation des parents</a:t>
            </a:r>
            <a:endParaRPr lang="fr-FR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528711" y="1987924"/>
            <a:ext cx="565085" cy="56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9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98673" y="3742678"/>
            <a:ext cx="2868852" cy="1898832"/>
            <a:chOff x="10283063" y="2031650"/>
            <a:chExt cx="5962650" cy="3971925"/>
          </a:xfrm>
        </p:grpSpPr>
        <p:pic>
          <p:nvPicPr>
            <p:cNvPr id="17" name="Picture 4" descr="Illustration de concept vidéo de groupe Vecteur gratuit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3063" y="2031650"/>
              <a:ext cx="5962650" cy="3971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84498" y="2534524"/>
              <a:ext cx="3959493" cy="2408404"/>
            </a:xfrm>
            <a:prstGeom prst="roundRect">
              <a:avLst>
                <a:gd name="adj" fmla="val 6312"/>
              </a:avLst>
            </a:prstGeom>
          </p:spPr>
        </p:pic>
      </p:grpSp>
      <p:sp>
        <p:nvSpPr>
          <p:cNvPr id="15" name="Espace réservé du contenu 9"/>
          <p:cNvSpPr txBox="1">
            <a:spLocks/>
          </p:cNvSpPr>
          <p:nvPr/>
        </p:nvSpPr>
        <p:spPr>
          <a:xfrm>
            <a:off x="415429" y="2737537"/>
            <a:ext cx="2615911" cy="1406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>
                <a:solidFill>
                  <a:schemeClr val="tx1"/>
                </a:solidFill>
              </a:rPr>
              <a:t>Un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paramétrage personnalisé </a:t>
            </a:r>
            <a:r>
              <a:rPr lang="fr-FR" dirty="0" smtClean="0">
                <a:solidFill>
                  <a:schemeClr val="tx1"/>
                </a:solidFill>
              </a:rPr>
              <a:t>des opérations que l’enfant peut réaliser. 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Adapter la BAD du mineur en fonction des attentes &amp; besoins de ses parents permet d’offrir + d’autonomie pour l’enfant et + de sécurité pour les parents.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commerciale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2711" y="3822041"/>
            <a:ext cx="304511" cy="1709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14407" y="2170939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1513679" y="2067786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8" descr="Numbers 1 Black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52" y="197937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1503964" y="2139278"/>
            <a:ext cx="438839" cy="2712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10" descr="Numbers 2 Black icon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11" y="2016445"/>
            <a:ext cx="539750" cy="53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Espace réservé du contenu 9"/>
          <p:cNvSpPr txBox="1">
            <a:spLocks/>
          </p:cNvSpPr>
          <p:nvPr/>
        </p:nvSpPr>
        <p:spPr>
          <a:xfrm>
            <a:off x="3685317" y="2067786"/>
            <a:ext cx="8226281" cy="4169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 smtClean="0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872" y="1955120"/>
            <a:ext cx="6120547" cy="4014359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 flipH="1">
            <a:off x="3950434" y="4699591"/>
            <a:ext cx="506676" cy="413406"/>
          </a:xfrm>
          <a:prstGeom prst="rect">
            <a:avLst/>
          </a:prstGeom>
        </p:spPr>
      </p:pic>
      <p:sp>
        <p:nvSpPr>
          <p:cNvPr id="27" name="ZoneTexte 47"/>
          <p:cNvSpPr txBox="1">
            <a:spLocks noChangeArrowheads="1"/>
          </p:cNvSpPr>
          <p:nvPr/>
        </p:nvSpPr>
        <p:spPr bwMode="auto">
          <a:xfrm>
            <a:off x="3087630" y="3900761"/>
            <a:ext cx="148618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altLang="fr-FR" sz="1400" dirty="0" smtClean="0">
                <a:solidFill>
                  <a:schemeClr val="accent4">
                    <a:lumMod val="75000"/>
                  </a:schemeClr>
                </a:solidFill>
              </a:rPr>
              <a:t>liste des comptes de l’enfant </a:t>
            </a:r>
            <a:endParaRPr lang="fr-FR" altLang="fr-FR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7379145" y="3572102"/>
            <a:ext cx="2685991" cy="220888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7175420" flipH="1">
            <a:off x="10022654" y="4806356"/>
            <a:ext cx="506676" cy="413406"/>
          </a:xfrm>
          <a:prstGeom prst="rect">
            <a:avLst/>
          </a:prstGeom>
        </p:spPr>
      </p:pic>
      <p:sp>
        <p:nvSpPr>
          <p:cNvPr id="30" name="ZoneTexte 47"/>
          <p:cNvSpPr txBox="1">
            <a:spLocks noChangeArrowheads="1"/>
          </p:cNvSpPr>
          <p:nvPr/>
        </p:nvSpPr>
        <p:spPr bwMode="auto">
          <a:xfrm>
            <a:off x="10335963" y="3935492"/>
            <a:ext cx="135346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altLang="fr-FR" sz="1400" dirty="0" smtClean="0">
                <a:solidFill>
                  <a:schemeClr val="accent4">
                    <a:lumMod val="75000"/>
                  </a:schemeClr>
                </a:solidFill>
              </a:rPr>
              <a:t>Opérations que l’enfant pourra faire ou non à partir de DEI et/ou l’appli Mobile</a:t>
            </a:r>
            <a:endParaRPr lang="fr-FR" altLang="fr-FR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09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28" grpId="0" animBg="1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ce réservé du contenu 9"/>
          <p:cNvSpPr txBox="1">
            <a:spLocks/>
          </p:cNvSpPr>
          <p:nvPr/>
        </p:nvSpPr>
        <p:spPr>
          <a:xfrm>
            <a:off x="576941" y="2703128"/>
            <a:ext cx="2271411" cy="1415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u="sng" dirty="0" smtClean="0">
                <a:solidFill>
                  <a:schemeClr val="tx1"/>
                </a:solidFill>
              </a:rPr>
              <a:t>Pour l’enfant</a:t>
            </a:r>
            <a:r>
              <a:rPr lang="fr-FR" dirty="0" smtClean="0">
                <a:solidFill>
                  <a:schemeClr val="tx1"/>
                </a:solidFill>
              </a:rPr>
              <a:t> :           un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accès à ses comptes via la BAD.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 mineur peut piloter sa carte bancaire et gérer ses comptes en fonction du paramétrage que vous avez effectué sur le poste bancaire.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commerciale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2711" y="3822041"/>
            <a:ext cx="304511" cy="1709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14407" y="2170939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1513679" y="2067786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8" descr="Numbers 1 Black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52" y="197937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1503964" y="2139278"/>
            <a:ext cx="438839" cy="2712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10" descr="Numbers 2 Black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11" y="2016445"/>
            <a:ext cx="539750" cy="53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1465550" y="2135052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12" descr="Numbers 3 Black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095" y="201222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e 22"/>
          <p:cNvGrpSpPr/>
          <p:nvPr/>
        </p:nvGrpSpPr>
        <p:grpSpPr>
          <a:xfrm>
            <a:off x="281175" y="3478580"/>
            <a:ext cx="2994554" cy="2994554"/>
            <a:chOff x="155575" y="-2857500"/>
            <a:chExt cx="5962650" cy="5962650"/>
          </a:xfrm>
        </p:grpSpPr>
        <p:pic>
          <p:nvPicPr>
            <p:cNvPr id="24" name="Picture 2" descr="Téléphone portable avec appel entrant Vecteur gratuit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575" y="-285750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dd78e2d7-b612-41b4-b120-92fb3f234b62@dom101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73825" y="-1973620"/>
              <a:ext cx="2110248" cy="355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" descr="Téléphone portable avec appel entrant Vecteur gratuit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4537" b="77316" l="30192" r="54473">
                          <a14:foregroundMark x1="43930" y1="69649" x2="37859" y2="77316"/>
                          <a14:foregroundMark x1="50160" y1="66933" x2="52396" y2="69649"/>
                          <a14:foregroundMark x1="50479" y1="73642" x2="44888" y2="76677"/>
                          <a14:foregroundMark x1="37859" y1="74601" x2="32748" y2="75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50" t="63723" r="43126" b="24891"/>
            <a:stretch/>
          </p:blipFill>
          <p:spPr bwMode="auto">
            <a:xfrm>
              <a:off x="2003279" y="948948"/>
              <a:ext cx="1551709" cy="678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Espace réservé du contenu 9"/>
          <p:cNvSpPr>
            <a:spLocks noGrp="1"/>
          </p:cNvSpPr>
          <p:nvPr>
            <p:ph idx="1"/>
          </p:nvPr>
        </p:nvSpPr>
        <p:spPr>
          <a:xfrm>
            <a:off x="6542219" y="2340792"/>
            <a:ext cx="4988824" cy="4386186"/>
          </a:xfrm>
        </p:spPr>
        <p:txBody>
          <a:bodyPr/>
          <a:lstStyle/>
          <a:p>
            <a:r>
              <a:rPr lang="fr-FR" dirty="0" smtClean="0"/>
              <a:t>Opérations que l’enfant peut réaliser sur sa carte à partir de sa BAD : </a:t>
            </a:r>
          </a:p>
          <a:p>
            <a:pPr lvl="1"/>
            <a:r>
              <a:rPr lang="fr-FR" dirty="0" smtClean="0"/>
              <a:t>Verrouillage de sa carte</a:t>
            </a:r>
          </a:p>
          <a:p>
            <a:pPr lvl="1"/>
            <a:r>
              <a:rPr lang="fr-FR" dirty="0" smtClean="0"/>
              <a:t>Mise en opposition de sa carte</a:t>
            </a:r>
          </a:p>
          <a:p>
            <a:pPr lvl="1"/>
            <a:r>
              <a:rPr lang="fr-FR" dirty="0" smtClean="0"/>
              <a:t>Désactivation du paiement à distance</a:t>
            </a:r>
          </a:p>
          <a:p>
            <a:pPr lvl="1"/>
            <a:r>
              <a:rPr lang="fr-FR" dirty="0" smtClean="0"/>
              <a:t>Désactivation des paiements et retraits à l’étranger</a:t>
            </a:r>
          </a:p>
          <a:p>
            <a:pPr lvl="1"/>
            <a:r>
              <a:rPr lang="fr-FR" dirty="0" smtClean="0"/>
              <a:t>Affichage des plafonds de sa carte</a:t>
            </a:r>
          </a:p>
          <a:p>
            <a:pPr lvl="1"/>
            <a:r>
              <a:rPr lang="fr-FR" dirty="0" smtClean="0"/>
              <a:t>Visualisation de son code secret</a:t>
            </a:r>
          </a:p>
          <a:p>
            <a:pPr lvl="1"/>
            <a:r>
              <a:rPr lang="fr-FR" dirty="0" smtClean="0"/>
              <a:t>Enrôlement paiement mobile : </a:t>
            </a:r>
          </a:p>
          <a:p>
            <a:pPr lvl="2"/>
            <a:r>
              <a:rPr lang="fr-FR" dirty="0" smtClean="0"/>
              <a:t>Apple </a:t>
            </a:r>
            <a:r>
              <a:rPr lang="fr-FR" dirty="0" err="1" smtClean="0"/>
              <a:t>Pay</a:t>
            </a:r>
            <a:r>
              <a:rPr lang="fr-FR" dirty="0" smtClean="0"/>
              <a:t> (dès 13 ans) </a:t>
            </a:r>
          </a:p>
          <a:p>
            <a:pPr lvl="2"/>
            <a:r>
              <a:rPr lang="fr-FR" dirty="0" smtClean="0"/>
              <a:t>Samsung </a:t>
            </a:r>
            <a:r>
              <a:rPr lang="fr-FR" dirty="0" err="1" smtClean="0"/>
              <a:t>Pay</a:t>
            </a:r>
            <a:r>
              <a:rPr lang="fr-FR" dirty="0" smtClean="0"/>
              <a:t> (dès 12 ans) 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3830247" y="1848635"/>
            <a:ext cx="2337245" cy="4369339"/>
            <a:chOff x="9577857" y="1743075"/>
            <a:chExt cx="2223618" cy="4389671"/>
          </a:xfrm>
        </p:grpSpPr>
        <p:grpSp>
          <p:nvGrpSpPr>
            <p:cNvPr id="2" name="Groupe 1"/>
            <p:cNvGrpSpPr/>
            <p:nvPr/>
          </p:nvGrpSpPr>
          <p:grpSpPr>
            <a:xfrm>
              <a:off x="9577858" y="1743075"/>
              <a:ext cx="2223617" cy="4389671"/>
              <a:chOff x="12343678" y="0"/>
              <a:chExt cx="3537526" cy="7335254"/>
            </a:xfrm>
          </p:grpSpPr>
          <p:pic>
            <p:nvPicPr>
              <p:cNvPr id="1026" name="650CE2D9-D346-4329-BDB1-72BA7506BD0A" descr="650CE2D9-D346-4329-BDB1-72BA7506BD0A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43678" y="0"/>
                <a:ext cx="3389280" cy="7335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650CE2D9-D346-4329-BDB1-72BA7506BD0A" descr="650CE2D9-D346-4329-BDB1-72BA7506BD0A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15" t="32402" r="-4215" b="63929"/>
              <a:stretch/>
            </p:blipFill>
            <p:spPr bwMode="auto">
              <a:xfrm>
                <a:off x="12491924" y="2384567"/>
                <a:ext cx="3389280" cy="269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" name="Rectangle 2"/>
            <p:cNvSpPr/>
            <p:nvPr/>
          </p:nvSpPr>
          <p:spPr>
            <a:xfrm>
              <a:off x="9577857" y="1807176"/>
              <a:ext cx="2130433" cy="4325570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0" name="Image 49"/>
          <p:cNvPicPr>
            <a:picLocks noChangeAspect="1"/>
          </p:cNvPicPr>
          <p:nvPr/>
        </p:nvPicPr>
        <p:blipFill>
          <a:blip r:embed="rId1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 flipV="1">
            <a:off x="6058405" y="5346509"/>
            <a:ext cx="519756" cy="382006"/>
          </a:xfrm>
          <a:prstGeom prst="rect">
            <a:avLst/>
          </a:prstGeom>
        </p:spPr>
      </p:pic>
      <p:sp>
        <p:nvSpPr>
          <p:cNvPr id="51" name="ZoneTexte 47"/>
          <p:cNvSpPr txBox="1">
            <a:spLocks noChangeArrowheads="1"/>
          </p:cNvSpPr>
          <p:nvPr/>
        </p:nvSpPr>
        <p:spPr bwMode="auto">
          <a:xfrm>
            <a:off x="6318282" y="5586635"/>
            <a:ext cx="14861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altLang="fr-FR" sz="1400" dirty="0" smtClean="0">
                <a:solidFill>
                  <a:schemeClr val="accent4">
                    <a:lumMod val="75000"/>
                  </a:schemeClr>
                </a:solidFill>
              </a:rPr>
              <a:t>Visuel de la BAD de l’enfant</a:t>
            </a:r>
            <a:endParaRPr lang="fr-FR" altLang="fr-FR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2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Les parents peuvent consulter les comptes de leur enfant grâce à leur propre accès DEI et piloter sa carte grâce à leur propre application mobile.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commerciale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2711" y="3822041"/>
            <a:ext cx="304511" cy="1709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14407" y="2170939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1513679" y="2067786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8" descr="Numbers 1 Black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52" y="197937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1503964" y="2139278"/>
            <a:ext cx="438839" cy="2712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10" descr="Numbers 2 Black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11" y="2016445"/>
            <a:ext cx="539750" cy="53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1465550" y="2135052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12" descr="Numbers 3 Black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095" y="201222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contenu 9"/>
          <p:cNvSpPr txBox="1">
            <a:spLocks/>
          </p:cNvSpPr>
          <p:nvPr/>
        </p:nvSpPr>
        <p:spPr>
          <a:xfrm>
            <a:off x="509558" y="2669252"/>
            <a:ext cx="2388783" cy="1415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u="sng" dirty="0" smtClean="0">
                <a:solidFill>
                  <a:schemeClr val="tx1"/>
                </a:solidFill>
              </a:rPr>
              <a:t>Pour les parents</a:t>
            </a:r>
            <a:r>
              <a:rPr lang="fr-FR" dirty="0" smtClean="0">
                <a:solidFill>
                  <a:schemeClr val="tx1"/>
                </a:solidFill>
              </a:rPr>
              <a:t> :          un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pilotage en temps réel </a:t>
            </a:r>
            <a:r>
              <a:rPr lang="fr-FR" dirty="0" smtClean="0">
                <a:solidFill>
                  <a:schemeClr val="tx1"/>
                </a:solidFill>
              </a:rPr>
              <a:t>sur le compte de leur enfant grâce à leur propre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BAD.</a:t>
            </a:r>
            <a:endParaRPr lang="fr-FR" dirty="0"/>
          </a:p>
        </p:txBody>
      </p:sp>
      <p:grpSp>
        <p:nvGrpSpPr>
          <p:cNvPr id="20" name="Groupe 19"/>
          <p:cNvGrpSpPr/>
          <p:nvPr/>
        </p:nvGrpSpPr>
        <p:grpSpPr>
          <a:xfrm>
            <a:off x="734893" y="3988172"/>
            <a:ext cx="2159179" cy="2159179"/>
            <a:chOff x="10000397" y="3697894"/>
            <a:chExt cx="2159179" cy="2159179"/>
          </a:xfrm>
        </p:grpSpPr>
        <p:pic>
          <p:nvPicPr>
            <p:cNvPr id="30" name="Picture 6" descr="Homme en smartphone avec illustration d'icônes de médias sociaux Vecteur Premium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72" b="94888" l="6550" r="89776">
                          <a14:foregroundMark x1="10224" y1="14696" x2="30351" y2="22843"/>
                          <a14:foregroundMark x1="75240" y1="28914" x2="84824" y2="32588"/>
                          <a14:foregroundMark x1="19010" y1="36581" x2="20927" y2="39776"/>
                          <a14:backgroundMark x1="15016" y1="42812" x2="27157" y2="83706"/>
                          <a14:backgroundMark x1="29393" y1="45208" x2="23642" y2="30671"/>
                          <a14:backgroundMark x1="37540" y1="12300" x2="73802" y2="15815"/>
                          <a14:backgroundMark x1="73323" y1="38339" x2="81470" y2="835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0397" y="3697894"/>
              <a:ext cx="2159179" cy="2159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Ellipse 30"/>
            <p:cNvSpPr/>
            <p:nvPr/>
          </p:nvSpPr>
          <p:spPr>
            <a:xfrm>
              <a:off x="11504662" y="3918325"/>
              <a:ext cx="518922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2" name="Rectangle à coins arrondis 31"/>
          <p:cNvSpPr/>
          <p:nvPr/>
        </p:nvSpPr>
        <p:spPr>
          <a:xfrm>
            <a:off x="1483458" y="2132062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Picture 14" descr="Numbers 4 Black icon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003" y="2001247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Espace réservé du contenu 9"/>
          <p:cNvSpPr>
            <a:spLocks noGrp="1"/>
          </p:cNvSpPr>
          <p:nvPr>
            <p:ph idx="1"/>
          </p:nvPr>
        </p:nvSpPr>
        <p:spPr>
          <a:xfrm>
            <a:off x="3536552" y="2139278"/>
            <a:ext cx="4988824" cy="4386186"/>
          </a:xfrm>
        </p:spPr>
        <p:txBody>
          <a:bodyPr/>
          <a:lstStyle/>
          <a:p>
            <a:r>
              <a:rPr lang="fr-FR" dirty="0" smtClean="0"/>
              <a:t>Les parents ont </a:t>
            </a:r>
            <a:r>
              <a:rPr lang="fr-FR" b="1" dirty="0" smtClean="0"/>
              <a:t>accès à tous les comptes de leur enfant </a:t>
            </a:r>
            <a:r>
              <a:rPr lang="fr-FR" dirty="0" smtClean="0"/>
              <a:t>via </a:t>
            </a:r>
            <a:r>
              <a:rPr lang="fr-FR" b="1" dirty="0" smtClean="0"/>
              <a:t>Direct Ecureuil Internet </a:t>
            </a:r>
            <a:r>
              <a:rPr lang="fr-FR" dirty="0" smtClean="0"/>
              <a:t>et leur </a:t>
            </a:r>
            <a:r>
              <a:rPr lang="fr-FR" b="1" dirty="0" smtClean="0"/>
              <a:t>appli Mobile </a:t>
            </a:r>
            <a:r>
              <a:rPr lang="fr-FR" dirty="0" smtClean="0"/>
              <a:t>: consultation, mise en place de virements, choix e-documents…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3465935" y="3688079"/>
            <a:ext cx="4298424" cy="2759639"/>
            <a:chOff x="8441888" y="1153457"/>
            <a:chExt cx="5962650" cy="3828092"/>
          </a:xfrm>
        </p:grpSpPr>
        <p:pic>
          <p:nvPicPr>
            <p:cNvPr id="1026" name="Picture 2" descr="Illustration de concept vidéo de groupe Vecteur gratuit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621"/>
            <a:stretch/>
          </p:blipFill>
          <p:spPr bwMode="auto">
            <a:xfrm>
              <a:off x="8441888" y="1153457"/>
              <a:ext cx="5962650" cy="3828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48530" y="1855878"/>
              <a:ext cx="3772502" cy="1987645"/>
            </a:xfrm>
            <a:prstGeom prst="rect">
              <a:avLst/>
            </a:prstGeom>
          </p:spPr>
        </p:pic>
      </p:grpSp>
      <p:grpSp>
        <p:nvGrpSpPr>
          <p:cNvPr id="4" name="Groupe 3"/>
          <p:cNvGrpSpPr/>
          <p:nvPr/>
        </p:nvGrpSpPr>
        <p:grpSpPr>
          <a:xfrm>
            <a:off x="5723717" y="3180021"/>
            <a:ext cx="3263765" cy="3267697"/>
            <a:chOff x="-5127099" y="-2399564"/>
            <a:chExt cx="5974201" cy="5981398"/>
          </a:xfrm>
        </p:grpSpPr>
        <p:pic>
          <p:nvPicPr>
            <p:cNvPr id="1028" name="Picture 4" descr="Homme discutant avec chatbot sur l'illustration du smartphone. Vecteur gratuit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904" b="100000" l="3035" r="8993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115548" y="-2399564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dd78e2d7-b612-41b4-b120-92fb3f234b62@dom101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112036" y="-1126359"/>
              <a:ext cx="1925146" cy="3032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4" descr="Homme discutant avec chatbot sur l'illustration du smartphone. Vecteur gratuit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32748" b="79553" l="56390" r="8977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127099" y="-2380816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4" name="Groupe 43"/>
          <p:cNvGrpSpPr/>
          <p:nvPr/>
        </p:nvGrpSpPr>
        <p:grpSpPr>
          <a:xfrm>
            <a:off x="9091390" y="3195261"/>
            <a:ext cx="3263765" cy="3267697"/>
            <a:chOff x="-5127099" y="-2399564"/>
            <a:chExt cx="5974201" cy="5981398"/>
          </a:xfrm>
        </p:grpSpPr>
        <p:pic>
          <p:nvPicPr>
            <p:cNvPr id="45" name="Picture 4" descr="Homme discutant avec chatbot sur l'illustration du smartphone. Vecteur gratuit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904" b="100000" l="3035" r="8993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115548" y="-2399564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dd78e2d7-b612-41b4-b120-92fb3f234b62@dom101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112036" y="-1126359"/>
              <a:ext cx="1925146" cy="3032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4" descr="Homme discutant avec chatbot sur l'illustration du smartphone. Vecteur gratuit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32748" b="79553" l="56390" r="8977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127099" y="-2380816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8" name="Connecteur droit 47"/>
          <p:cNvCxnSpPr/>
          <p:nvPr/>
        </p:nvCxnSpPr>
        <p:spPr>
          <a:xfrm>
            <a:off x="8560668" y="2201619"/>
            <a:ext cx="0" cy="408545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space réservé du contenu 9"/>
          <p:cNvSpPr txBox="1">
            <a:spLocks/>
          </p:cNvSpPr>
          <p:nvPr/>
        </p:nvSpPr>
        <p:spPr>
          <a:xfrm>
            <a:off x="8850952" y="2139278"/>
            <a:ext cx="2914328" cy="4386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Le </a:t>
            </a:r>
            <a:r>
              <a:rPr lang="fr-FR" b="1" dirty="0" smtClean="0"/>
              <a:t>pilotage de la carte bancaire de leur enfant </a:t>
            </a:r>
            <a:r>
              <a:rPr lang="fr-FR" dirty="0" smtClean="0"/>
              <a:t>est accessible uniquement </a:t>
            </a:r>
            <a:r>
              <a:rPr lang="fr-FR" smtClean="0"/>
              <a:t>par l’</a:t>
            </a:r>
            <a:r>
              <a:rPr lang="fr-FR" b="1" smtClean="0"/>
              <a:t>appli </a:t>
            </a:r>
            <a:r>
              <a:rPr lang="fr-FR" b="1" dirty="0" smtClean="0"/>
              <a:t>Mobile</a:t>
            </a:r>
            <a:r>
              <a:rPr lang="fr-FR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9440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p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parents peuvent effectuer une multitude d’opérations sur la carte de leur enfant, le pilotage de la carte se fait via l’onglet « cartes de Tiers ».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commerciale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2711" y="3822041"/>
            <a:ext cx="304511" cy="1709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14407" y="2170939"/>
            <a:ext cx="2637385" cy="39389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1513679" y="2067786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8" descr="Numbers 1 Black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52" y="197937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1503964" y="2139278"/>
            <a:ext cx="438839" cy="2712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10" descr="Numbers 2 Black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11" y="2016445"/>
            <a:ext cx="539750" cy="53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1465550" y="2135052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Picture 12" descr="Numbers 3 Black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095" y="2012220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contenu 9"/>
          <p:cNvSpPr txBox="1">
            <a:spLocks/>
          </p:cNvSpPr>
          <p:nvPr/>
        </p:nvSpPr>
        <p:spPr>
          <a:xfrm>
            <a:off x="509558" y="2669252"/>
            <a:ext cx="2388783" cy="1415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u="sng" dirty="0" smtClean="0">
                <a:solidFill>
                  <a:schemeClr val="tx1"/>
                </a:solidFill>
              </a:rPr>
              <a:t>Pour les parents</a:t>
            </a:r>
            <a:r>
              <a:rPr lang="fr-FR" dirty="0" smtClean="0">
                <a:solidFill>
                  <a:schemeClr val="tx1"/>
                </a:solidFill>
              </a:rPr>
              <a:t> :          un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pilotage en temps réel </a:t>
            </a:r>
            <a:r>
              <a:rPr lang="fr-FR" dirty="0" smtClean="0">
                <a:solidFill>
                  <a:schemeClr val="tx1"/>
                </a:solidFill>
              </a:rPr>
              <a:t>sur le compte de leur enfant grâce à leur propre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BAD.</a:t>
            </a:r>
            <a:endParaRPr lang="fr-FR" dirty="0"/>
          </a:p>
        </p:txBody>
      </p:sp>
      <p:grpSp>
        <p:nvGrpSpPr>
          <p:cNvPr id="20" name="Groupe 19"/>
          <p:cNvGrpSpPr/>
          <p:nvPr/>
        </p:nvGrpSpPr>
        <p:grpSpPr>
          <a:xfrm>
            <a:off x="734893" y="3988172"/>
            <a:ext cx="2159179" cy="2159179"/>
            <a:chOff x="10000397" y="3697894"/>
            <a:chExt cx="2159179" cy="2159179"/>
          </a:xfrm>
        </p:grpSpPr>
        <p:pic>
          <p:nvPicPr>
            <p:cNvPr id="30" name="Picture 6" descr="Homme en smartphone avec illustration d'icônes de médias sociaux Vecteur Premium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272" b="94888" l="6550" r="89776">
                          <a14:foregroundMark x1="10224" y1="14696" x2="30351" y2="22843"/>
                          <a14:foregroundMark x1="75240" y1="28914" x2="84824" y2="32588"/>
                          <a14:foregroundMark x1="19010" y1="36581" x2="20927" y2="39776"/>
                          <a14:backgroundMark x1="15016" y1="42812" x2="27157" y2="83706"/>
                          <a14:backgroundMark x1="29393" y1="45208" x2="23642" y2="30671"/>
                          <a14:backgroundMark x1="37540" y1="12300" x2="73802" y2="15815"/>
                          <a14:backgroundMark x1="73323" y1="38339" x2="81470" y2="835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0397" y="3697894"/>
              <a:ext cx="2159179" cy="2159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Ellipse 30"/>
            <p:cNvSpPr/>
            <p:nvPr/>
          </p:nvSpPr>
          <p:spPr>
            <a:xfrm>
              <a:off x="11504662" y="3918325"/>
              <a:ext cx="518922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2" name="Rectangle à coins arrondis 31"/>
          <p:cNvSpPr/>
          <p:nvPr/>
        </p:nvSpPr>
        <p:spPr>
          <a:xfrm>
            <a:off x="1483458" y="2132062"/>
            <a:ext cx="438839" cy="273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Picture 14" descr="Numbers 4 Black icon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003" y="2001247"/>
            <a:ext cx="5397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0085782" y="2513351"/>
            <a:ext cx="1723048" cy="31224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Pour en savoir plus sur le pilotage des Cartes Bancaires des mineurs : </a:t>
            </a:r>
          </a:p>
          <a:p>
            <a:pPr algn="ctr"/>
            <a:endParaRPr lang="fr-FR" sz="1200" dirty="0" smtClean="0"/>
          </a:p>
          <a:p>
            <a:pPr algn="ctr"/>
            <a:endParaRPr lang="fr-FR" sz="1200" dirty="0"/>
          </a:p>
          <a:p>
            <a:pPr algn="ctr"/>
            <a:endParaRPr lang="fr-FR" sz="1200" dirty="0" smtClean="0"/>
          </a:p>
          <a:p>
            <a:pPr algn="ctr"/>
            <a:endParaRPr lang="fr-FR" sz="1200" dirty="0"/>
          </a:p>
          <a:p>
            <a:pPr algn="ctr"/>
            <a:endParaRPr lang="fr-FR" sz="1200" dirty="0" smtClean="0"/>
          </a:p>
          <a:p>
            <a:pPr algn="ctr"/>
            <a:endParaRPr lang="fr-FR" sz="1200" dirty="0"/>
          </a:p>
          <a:p>
            <a:pPr algn="ctr"/>
            <a:endParaRPr lang="fr-FR" sz="1200" dirty="0" smtClean="0"/>
          </a:p>
          <a:p>
            <a:pPr algn="ctr"/>
            <a:endParaRPr lang="fr-FR" sz="1200" dirty="0" smtClean="0"/>
          </a:p>
          <a:p>
            <a:pPr algn="ctr"/>
            <a:endParaRPr lang="fr-FR" sz="1200" dirty="0"/>
          </a:p>
          <a:p>
            <a:pPr algn="ctr"/>
            <a:endParaRPr lang="fr-FR" sz="1200" dirty="0"/>
          </a:p>
        </p:txBody>
      </p:sp>
      <p:sp>
        <p:nvSpPr>
          <p:cNvPr id="24" name="Rectangle 23"/>
          <p:cNvSpPr/>
          <p:nvPr/>
        </p:nvSpPr>
        <p:spPr>
          <a:xfrm>
            <a:off x="10152978" y="3767318"/>
            <a:ext cx="13857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u="sng" dirty="0">
                <a:solidFill>
                  <a:srgbClr val="0000FF"/>
                </a:solidFill>
                <a:ea typeface="Calibri" panose="020F0502020204030204" pitchFamily="34" charset="0"/>
                <a:hlinkClick r:id="rId8"/>
              </a:rPr>
              <a:t>FICHE PRATIQUE</a:t>
            </a:r>
            <a:endParaRPr lang="fr-FR" sz="1400" dirty="0"/>
          </a:p>
        </p:txBody>
      </p:sp>
      <p:sp>
        <p:nvSpPr>
          <p:cNvPr id="25" name="Rectangle 24"/>
          <p:cNvSpPr/>
          <p:nvPr/>
        </p:nvSpPr>
        <p:spPr>
          <a:xfrm>
            <a:off x="10230192" y="4228607"/>
            <a:ext cx="13092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u="sng" dirty="0">
                <a:solidFill>
                  <a:srgbClr val="0000FF"/>
                </a:solidFill>
                <a:ea typeface="Calibri" panose="020F0502020204030204" pitchFamily="34" charset="0"/>
                <a:hlinkClick r:id="rId9"/>
              </a:rPr>
              <a:t>FAQ Conseillers</a:t>
            </a:r>
            <a:endParaRPr lang="fr-FR" sz="1400" dirty="0"/>
          </a:p>
        </p:txBody>
      </p:sp>
      <p:sp>
        <p:nvSpPr>
          <p:cNvPr id="26" name="Rectangle 25"/>
          <p:cNvSpPr/>
          <p:nvPr/>
        </p:nvSpPr>
        <p:spPr>
          <a:xfrm>
            <a:off x="10406882" y="4716381"/>
            <a:ext cx="1012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u="sng" dirty="0">
                <a:solidFill>
                  <a:srgbClr val="0000FF"/>
                </a:solidFill>
                <a:ea typeface="Calibri" panose="020F0502020204030204" pitchFamily="34" charset="0"/>
                <a:hlinkClick r:id="rId10"/>
              </a:rPr>
              <a:t>FAQ Clients</a:t>
            </a:r>
            <a:endParaRPr lang="fr-FR" sz="1400" dirty="0"/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6" b="100000" l="0" r="100000">
                        <a14:foregroundMark x1="25446" y1="49107" x2="25446" y2="49107"/>
                        <a14:foregroundMark x1="21429" y1="32589" x2="21429" y2="32589"/>
                        <a14:foregroundMark x1="28125" y1="15179" x2="28125" y2="15179"/>
                        <a14:foregroundMark x1="45536" y1="4911" x2="45536" y2="4911"/>
                        <a14:foregroundMark x1="64286" y1="11161" x2="64286" y2="11161"/>
                        <a14:foregroundMark x1="66071" y1="30804" x2="66071" y2="30804"/>
                        <a14:foregroundMark x1="55804" y1="58929" x2="55804" y2="58929"/>
                        <a14:foregroundMark x1="48214" y1="39732" x2="68304" y2="879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82121" y="5165611"/>
            <a:ext cx="817117" cy="817117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22" y="2510677"/>
            <a:ext cx="1535487" cy="3156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ZoneTexte 54"/>
          <p:cNvSpPr txBox="1"/>
          <p:nvPr/>
        </p:nvSpPr>
        <p:spPr>
          <a:xfrm rot="16200000">
            <a:off x="6373982" y="4029906"/>
            <a:ext cx="2705097" cy="259195"/>
          </a:xfrm>
          <a:prstGeom prst="rect">
            <a:avLst/>
          </a:prstGeom>
          <a:noFill/>
          <a:ln>
            <a:noFill/>
          </a:ln>
        </p:spPr>
        <p:txBody>
          <a:bodyPr wrap="square" lIns="104287" tIns="52144" rIns="104287" bIns="52144" rtlCol="0">
            <a:spAutoFit/>
          </a:bodyPr>
          <a:lstStyle/>
          <a:p>
            <a:r>
              <a:rPr lang="fr-FR" sz="1000" dirty="0" smtClean="0">
                <a:solidFill>
                  <a:srgbClr val="C00000"/>
                </a:solidFill>
              </a:rPr>
              <a:t>Carte(s) dont le client est titulaire</a:t>
            </a:r>
          </a:p>
        </p:txBody>
      </p:sp>
      <p:cxnSp>
        <p:nvCxnSpPr>
          <p:cNvPr id="56" name="Connecteur en angle 55"/>
          <p:cNvCxnSpPr/>
          <p:nvPr/>
        </p:nvCxnSpPr>
        <p:spPr>
          <a:xfrm rot="10800000" flipV="1">
            <a:off x="7735923" y="2945504"/>
            <a:ext cx="130869" cy="250682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 rot="16200000">
            <a:off x="8299845" y="4436294"/>
            <a:ext cx="2705097" cy="413083"/>
          </a:xfrm>
          <a:prstGeom prst="rect">
            <a:avLst/>
          </a:prstGeom>
          <a:noFill/>
          <a:ln>
            <a:noFill/>
          </a:ln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fr-FR" sz="1000" dirty="0" smtClean="0">
                <a:solidFill>
                  <a:srgbClr val="C00000"/>
                </a:solidFill>
              </a:rPr>
              <a:t>Carte(s) dont le client n’est pas titulaire</a:t>
            </a:r>
          </a:p>
          <a:p>
            <a:pPr algn="r"/>
            <a:r>
              <a:rPr lang="fr-FR" sz="1000" dirty="0" smtClean="0">
                <a:solidFill>
                  <a:srgbClr val="C00000"/>
                </a:solidFill>
              </a:rPr>
              <a:t> (ex. enfants, procuration…)</a:t>
            </a:r>
            <a:endParaRPr lang="fr-FR" sz="1000" dirty="0">
              <a:solidFill>
                <a:srgbClr val="C00000"/>
              </a:solidFill>
            </a:endParaRPr>
          </a:p>
        </p:txBody>
      </p:sp>
      <p:cxnSp>
        <p:nvCxnSpPr>
          <p:cNvPr id="58" name="Connecteur en angle 57"/>
          <p:cNvCxnSpPr>
            <a:stCxn id="59" idx="3"/>
          </p:cNvCxnSpPr>
          <p:nvPr/>
        </p:nvCxnSpPr>
        <p:spPr>
          <a:xfrm>
            <a:off x="9349692" y="2945504"/>
            <a:ext cx="262174" cy="289360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à coins arrondis 58"/>
          <p:cNvSpPr>
            <a:spLocks noChangeAspect="1"/>
          </p:cNvSpPr>
          <p:nvPr/>
        </p:nvSpPr>
        <p:spPr>
          <a:xfrm>
            <a:off x="7853342" y="2857333"/>
            <a:ext cx="1496350" cy="176342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2050" name="Picture 2" descr="Avatars de gens heureux Vecteur gratuit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6" t="4796" r="27609" b="55636"/>
          <a:stretch/>
        </p:blipFill>
        <p:spPr bwMode="auto">
          <a:xfrm>
            <a:off x="5487420" y="1873187"/>
            <a:ext cx="492644" cy="59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6388970" y="1818533"/>
            <a:ext cx="830299" cy="688309"/>
            <a:chOff x="8497877" y="3199436"/>
            <a:chExt cx="2137122" cy="1771650"/>
          </a:xfrm>
        </p:grpSpPr>
        <p:pic>
          <p:nvPicPr>
            <p:cNvPr id="61" name="Picture 2" descr="Avatars de gens heureux Vecteur gratuit"/>
            <p:cNvPicPr>
              <a:picLocks noChangeAspect="1" noChangeArrowheads="1"/>
            </p:cNvPicPr>
            <p:nvPr/>
          </p:nvPicPr>
          <p:blipFill rotWithShape="1"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311" b="55396"/>
            <a:stretch/>
          </p:blipFill>
          <p:spPr bwMode="auto">
            <a:xfrm>
              <a:off x="8497877" y="3199436"/>
              <a:ext cx="1651000" cy="1771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Avatars de gens heureux Vecteur gratuit"/>
            <p:cNvPicPr>
              <a:picLocks noChangeAspect="1" noChangeArrowheads="1"/>
            </p:cNvPicPr>
            <p:nvPr/>
          </p:nvPicPr>
          <p:blipFill rotWithShape="1"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9" t="48441" r="72816" b="9473"/>
            <a:stretch/>
          </p:blipFill>
          <p:spPr bwMode="auto">
            <a:xfrm>
              <a:off x="9334835" y="3295560"/>
              <a:ext cx="1300164" cy="167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08201" y="2405068"/>
            <a:ext cx="3997104" cy="351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9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26" grpId="0"/>
      <p:bldP spid="55" grpId="0"/>
      <p:bldP spid="57" grpId="0"/>
      <p:bldP spid="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"/>
          <p:cNvSpPr txBox="1">
            <a:spLocks/>
          </p:cNvSpPr>
          <p:nvPr/>
        </p:nvSpPr>
        <p:spPr>
          <a:xfrm>
            <a:off x="3660744" y="2092569"/>
            <a:ext cx="7620201" cy="3128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AutoNum type="arabicPeriod"/>
              <a:tabLst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dirty="0" smtClean="0"/>
              <a:t>Contexte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Notre offre commerciale </a:t>
            </a:r>
          </a:p>
          <a:p>
            <a:pPr>
              <a:lnSpc>
                <a:spcPct val="150000"/>
              </a:lnSpc>
            </a:pPr>
            <a:r>
              <a:rPr lang="fr-FR" b="1" dirty="0" smtClean="0">
                <a:solidFill>
                  <a:srgbClr val="C00000"/>
                </a:solidFill>
              </a:rPr>
              <a:t>Apporter la pédagogie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L’approche commerciale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Les outils à votre disposition</a:t>
            </a:r>
          </a:p>
        </p:txBody>
      </p:sp>
      <p:pic>
        <p:nvPicPr>
          <p:cNvPr id="3" name="Picture 2" descr="Illustration de concept de famille Vecteur gratui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624" y="4558143"/>
            <a:ext cx="3686774" cy="24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2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95" y="2264607"/>
            <a:ext cx="5827997" cy="329563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523891" y="1834789"/>
            <a:ext cx="5152172" cy="4048270"/>
          </a:xfrm>
        </p:spPr>
        <p:txBody>
          <a:bodyPr>
            <a:normAutofit/>
          </a:bodyPr>
          <a:lstStyle/>
          <a:p>
            <a:pPr algn="just"/>
            <a:r>
              <a:rPr lang="fr-FR" dirty="0" smtClean="0"/>
              <a:t>Afin de rassurer les parents, n’hésitez pas à leur présenter le support des </a:t>
            </a:r>
            <a:r>
              <a:rPr lang="fr-FR" b="1" dirty="0" smtClean="0"/>
              <a:t>Ateliers des Décodeurs « Et si c’était simple d’apprendre à mon enfant </a:t>
            </a:r>
            <a:r>
              <a:rPr lang="fr-FR" b="1" dirty="0"/>
              <a:t>à</a:t>
            </a:r>
            <a:r>
              <a:rPr lang="fr-FR" b="1" dirty="0" smtClean="0"/>
              <a:t> gérer son compte bancaire ? ». </a:t>
            </a:r>
          </a:p>
          <a:p>
            <a:pPr algn="just"/>
            <a:r>
              <a:rPr lang="fr-FR" dirty="0" smtClean="0"/>
              <a:t>Cet apport pédagogique leur permettra de mieux comprendre les avantages du service et les incitera à commander une carte bancaire à leur enfant mineur. </a:t>
            </a:r>
          </a:p>
          <a:p>
            <a:pPr algn="just"/>
            <a:r>
              <a:rPr lang="fr-FR" dirty="0"/>
              <a:t>N</a:t>
            </a:r>
            <a:r>
              <a:rPr lang="fr-FR" dirty="0" smtClean="0"/>
              <a:t>ous vous proposons de </a:t>
            </a:r>
            <a:r>
              <a:rPr lang="fr-FR" b="1" dirty="0" smtClean="0"/>
              <a:t>découvrir l’Atelier des décodeurs « Offre Parents / Ados » / comme si vous étiez des clients / en vous inscrivant à une session de présentation en Visio : 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Un Atelier des Décodeurs spécifique « offre Parents/Ados » vous permet de présenter le dispositif à vos clients.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Apporter la pédagogie</a:t>
            </a:r>
            <a:endParaRPr lang="fr-FR" dirty="0"/>
          </a:p>
        </p:txBody>
      </p:sp>
      <p:sp>
        <p:nvSpPr>
          <p:cNvPr id="4" name="Rectangle 3">
            <a:hlinkClick r:id="rId3"/>
          </p:cNvPr>
          <p:cNvSpPr/>
          <p:nvPr/>
        </p:nvSpPr>
        <p:spPr>
          <a:xfrm>
            <a:off x="6699738" y="4829269"/>
            <a:ext cx="4976325" cy="147732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Cliquez-ici </a:t>
            </a:r>
            <a:r>
              <a:rPr lang="fr-FR" sz="2400" dirty="0">
                <a:solidFill>
                  <a:schemeClr val="bg1"/>
                </a:solidFill>
              </a:rPr>
              <a:t>pour vous inscrire </a:t>
            </a:r>
            <a:endParaRPr lang="fr-FR" sz="2400" dirty="0" smtClean="0">
              <a:solidFill>
                <a:schemeClr val="bg1"/>
              </a:solidFill>
            </a:endParaRPr>
          </a:p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à l’une des sessions de présentation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(durée : environ 20 minutes)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8" name="Picture 6" descr="Souris d'ordinateur cliquez sur le curseur flèche noire définie. Vecteur Premium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 flipH="1">
            <a:off x="6463135" y="5344604"/>
            <a:ext cx="935417" cy="107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8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"/>
          <p:cNvSpPr txBox="1">
            <a:spLocks/>
          </p:cNvSpPr>
          <p:nvPr/>
        </p:nvSpPr>
        <p:spPr>
          <a:xfrm>
            <a:off x="3660744" y="2110154"/>
            <a:ext cx="7620201" cy="311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AutoNum type="arabicPeriod"/>
              <a:tabLst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dirty="0" smtClean="0"/>
              <a:t>Contexte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Notre offre commerciale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Apporter la pédagogie </a:t>
            </a:r>
          </a:p>
          <a:p>
            <a:pPr>
              <a:lnSpc>
                <a:spcPct val="150000"/>
              </a:lnSpc>
            </a:pP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L’approche commerciale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Les outils à votre disposition</a:t>
            </a:r>
          </a:p>
        </p:txBody>
      </p:sp>
      <p:pic>
        <p:nvPicPr>
          <p:cNvPr id="3" name="Picture 2" descr="Illustration de concept de famille Vecteur gratui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624" y="4558143"/>
            <a:ext cx="3686774" cy="24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9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hlinkClick r:id="rId3"/>
          </p:cNvPr>
          <p:cNvSpPr/>
          <p:nvPr/>
        </p:nvSpPr>
        <p:spPr>
          <a:xfrm>
            <a:off x="8166539" y="4101271"/>
            <a:ext cx="32009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fr-FR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Guide opératoire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000" dirty="0" smtClean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buClr>
                <a:srgbClr val="C00000"/>
              </a:buClr>
            </a:pPr>
            <a:r>
              <a:rPr lang="fr-FR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fr-FR" sz="20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Menez une action spécifique en ciblant vos clients éligibles à l’offre.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L’approche commerciale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814619" y="1924260"/>
            <a:ext cx="2831106" cy="43250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1505" y="1717793"/>
            <a:ext cx="1123849" cy="429209"/>
          </a:xfrm>
          <a:prstGeom prst="rect">
            <a:avLst/>
          </a:prstGeom>
        </p:spPr>
      </p:pic>
      <p:pic>
        <p:nvPicPr>
          <p:cNvPr id="9" name="Picture 4" descr="Visa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17" y="2584323"/>
            <a:ext cx="738438" cy="73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à coins arrondis 15"/>
          <p:cNvSpPr/>
          <p:nvPr/>
        </p:nvSpPr>
        <p:spPr>
          <a:xfrm>
            <a:off x="8323983" y="1872742"/>
            <a:ext cx="3043505" cy="43250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242" y="1717793"/>
            <a:ext cx="2129807" cy="28064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Image 17">
            <a:hlinkClick r:id="rId3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6293" y="4496522"/>
            <a:ext cx="2626112" cy="522151"/>
          </a:xfrm>
          <a:prstGeom prst="rect">
            <a:avLst/>
          </a:prstGeom>
        </p:spPr>
      </p:pic>
      <p:pic>
        <p:nvPicPr>
          <p:cNvPr id="20" name="Picture 6" descr="Souris d'ordinateur cliquez sur le curseur flèche noire définie. Vecteur Premium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10996836" y="4706552"/>
            <a:ext cx="528096" cy="60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space réservé du contenu 9"/>
          <p:cNvSpPr>
            <a:spLocks noGrp="1"/>
          </p:cNvSpPr>
          <p:nvPr>
            <p:ph idx="1"/>
          </p:nvPr>
        </p:nvSpPr>
        <p:spPr>
          <a:xfrm>
            <a:off x="1236906" y="2533103"/>
            <a:ext cx="2513844" cy="4386186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JEUNES Equipement </a:t>
            </a:r>
            <a:r>
              <a:rPr lang="fr-FR" b="1" err="1" smtClean="0"/>
              <a:t>Banca</a:t>
            </a:r>
            <a:r>
              <a:rPr lang="fr-FR" b="1" smtClean="0"/>
              <a:t> mineur</a:t>
            </a:r>
            <a:endParaRPr lang="fr-FR" b="1" dirty="0" smtClean="0"/>
          </a:p>
          <a:p>
            <a:r>
              <a:rPr lang="fr-FR" dirty="0" smtClean="0"/>
              <a:t>12 / 17 ans sans CB</a:t>
            </a:r>
          </a:p>
          <a:p>
            <a:r>
              <a:rPr lang="fr-FR" dirty="0" smtClean="0"/>
              <a:t>Ayant les parents bancarisés avec Formule en CEGEE</a:t>
            </a:r>
            <a:endParaRPr lang="fr-FR" dirty="0"/>
          </a:p>
        </p:txBody>
      </p:sp>
      <p:pic>
        <p:nvPicPr>
          <p:cNvPr id="3" name="Image 2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5300" y="4410711"/>
            <a:ext cx="1956257" cy="109872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6" descr="Souris d'ordinateur cliquez sur le curseur flèche noire définie. Vecteur Premium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 flipH="1">
            <a:off x="1037918" y="4973823"/>
            <a:ext cx="624370" cy="73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Espace réservé du contenu 9"/>
          <p:cNvSpPr txBox="1">
            <a:spLocks/>
          </p:cNvSpPr>
          <p:nvPr/>
        </p:nvSpPr>
        <p:spPr>
          <a:xfrm>
            <a:off x="8345838" y="2923841"/>
            <a:ext cx="3021649" cy="4386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 smtClean="0"/>
              <a:t>Filtrez vos clients en fonction de vos propres critères</a:t>
            </a:r>
            <a:endParaRPr lang="fr-FR" b="1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3875160" y="1924260"/>
            <a:ext cx="4241243" cy="43250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19389" y="1720485"/>
            <a:ext cx="1152784" cy="4075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13"/>
          <a:srcRect t="2399" b="4674"/>
          <a:stretch/>
        </p:blipFill>
        <p:spPr>
          <a:xfrm>
            <a:off x="4714403" y="3184063"/>
            <a:ext cx="2733675" cy="2850078"/>
          </a:xfrm>
          <a:prstGeom prst="rect">
            <a:avLst/>
          </a:prstGeom>
        </p:spPr>
      </p:pic>
      <p:sp>
        <p:nvSpPr>
          <p:cNvPr id="25" name="Espace réservé du contenu 9"/>
          <p:cNvSpPr txBox="1">
            <a:spLocks/>
          </p:cNvSpPr>
          <p:nvPr/>
        </p:nvSpPr>
        <p:spPr>
          <a:xfrm>
            <a:off x="3888413" y="2303429"/>
            <a:ext cx="4160706" cy="4386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 smtClean="0"/>
              <a:t>« </a:t>
            </a:r>
            <a:r>
              <a:rPr lang="fr-FR" b="1" dirty="0" smtClean="0">
                <a:hlinkClick r:id="rId14"/>
              </a:rPr>
              <a:t>Clients détenteurs de crédits immobiliers</a:t>
            </a:r>
            <a:r>
              <a:rPr lang="fr-FR" b="1" dirty="0" smtClean="0"/>
              <a:t> », filtrer les enfants mineurs et mineurs non équipés</a:t>
            </a:r>
            <a:endParaRPr lang="fr-FR" b="1" dirty="0"/>
          </a:p>
        </p:txBody>
      </p:sp>
      <p:sp>
        <p:nvSpPr>
          <p:cNvPr id="10" name="Rectangle 9"/>
          <p:cNvSpPr/>
          <p:nvPr/>
        </p:nvSpPr>
        <p:spPr>
          <a:xfrm>
            <a:off x="5968766" y="3184063"/>
            <a:ext cx="1061426" cy="2861767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5926640" y="4583876"/>
            <a:ext cx="1103552" cy="261257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>
            <a:off x="5949160" y="5309008"/>
            <a:ext cx="1103552" cy="261257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/>
          <p:cNvSpPr/>
          <p:nvPr/>
        </p:nvSpPr>
        <p:spPr>
          <a:xfrm>
            <a:off x="5971225" y="5774777"/>
            <a:ext cx="1103552" cy="261257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Picture 6" descr="Souris d'ordinateur cliquez sur le curseur flèche noire définie. Vecteur Premium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 flipH="1">
            <a:off x="4113362" y="2625737"/>
            <a:ext cx="624370" cy="73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84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 toutes les occasions sont propices pour bancariser les enfants, certains évènements peuvent vous faciliter l’accroche, en voici quelques exemples : 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Capitalisez sur les moments propices pour proposer la bancarisation de l’enfant.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L’approche commerciale</a:t>
            </a:r>
          </a:p>
        </p:txBody>
      </p:sp>
      <p:pic>
        <p:nvPicPr>
          <p:cNvPr id="2050" name="Picture 2" descr="Homme célébrant son anniversaire soufflant des bougies illustration isolé plat Vecteur gratui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31" y="3898390"/>
            <a:ext cx="2804431" cy="280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es gens vont au pack universitaire Vecteur gratuit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09" b="8858"/>
          <a:stretch/>
        </p:blipFill>
        <p:spPr bwMode="auto">
          <a:xfrm>
            <a:off x="8390155" y="4378795"/>
            <a:ext cx="2931680" cy="209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ère donnant à son enfant de l'argent de poche Vecteur Premium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71" y="4053569"/>
            <a:ext cx="2494075" cy="24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7906369" y="2574281"/>
            <a:ext cx="0" cy="3663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4151789" y="2574281"/>
            <a:ext cx="0" cy="3663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contenu 9"/>
          <p:cNvSpPr txBox="1">
            <a:spLocks/>
          </p:cNvSpPr>
          <p:nvPr/>
        </p:nvSpPr>
        <p:spPr>
          <a:xfrm>
            <a:off x="634940" y="2678649"/>
            <a:ext cx="3287473" cy="4386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72000" algn="ctr">
              <a:buNone/>
            </a:pP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Lors de la mise en place du Livret Jeune : </a:t>
            </a:r>
            <a:r>
              <a:rPr lang="fr-FR" dirty="0" smtClean="0"/>
              <a:t>«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 </a:t>
            </a:r>
            <a:r>
              <a:rPr lang="fr-FR" dirty="0" smtClean="0"/>
              <a:t>Le Livret Jeune permet à votre enfant de placer son épargne et la carte bancaire à gérer son argent de poche. » </a:t>
            </a:r>
          </a:p>
        </p:txBody>
      </p:sp>
      <p:sp>
        <p:nvSpPr>
          <p:cNvPr id="20" name="Espace réservé du contenu 9"/>
          <p:cNvSpPr txBox="1">
            <a:spLocks/>
          </p:cNvSpPr>
          <p:nvPr/>
        </p:nvSpPr>
        <p:spPr>
          <a:xfrm>
            <a:off x="4322652" y="2637084"/>
            <a:ext cx="3472405" cy="4386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72000" algn="ctr">
              <a:buNone/>
            </a:pP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Les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anniversaires de l’enfant : </a:t>
            </a:r>
            <a:r>
              <a:rPr lang="fr-FR" dirty="0" smtClean="0"/>
              <a:t>«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 </a:t>
            </a:r>
            <a:r>
              <a:rPr lang="fr-FR" dirty="0" smtClean="0"/>
              <a:t>Pour </a:t>
            </a:r>
            <a:r>
              <a:rPr lang="fr-FR" dirty="0"/>
              <a:t>l’anniversaire de votre enfant, nous avons le plaisir de lui offrir sa première carte bancaire qui lui permettra de gérer son argent de poche en toute sécurité</a:t>
            </a:r>
            <a:r>
              <a:rPr lang="fr-FR" dirty="0" smtClean="0"/>
              <a:t>. » </a:t>
            </a:r>
            <a:endParaRPr lang="fr-FR" dirty="0"/>
          </a:p>
          <a:p>
            <a:pPr marL="0" indent="-72000" algn="ctr">
              <a:buNone/>
            </a:pPr>
            <a:endParaRPr lang="fr-FR" dirty="0" smtClean="0"/>
          </a:p>
        </p:txBody>
      </p:sp>
      <p:sp>
        <p:nvSpPr>
          <p:cNvPr id="21" name="Espace réservé du contenu 9"/>
          <p:cNvSpPr txBox="1">
            <a:spLocks/>
          </p:cNvSpPr>
          <p:nvPr/>
        </p:nvSpPr>
        <p:spPr>
          <a:xfrm>
            <a:off x="8092606" y="2678649"/>
            <a:ext cx="3526778" cy="4386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72000" algn="ctr">
              <a:buNone/>
            </a:pP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Changement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d’établissement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scolaire : </a:t>
            </a:r>
            <a:r>
              <a:rPr lang="fr-FR" dirty="0"/>
              <a:t>(ex : passage au </a:t>
            </a:r>
            <a:r>
              <a:rPr lang="fr-FR" dirty="0" smtClean="0"/>
              <a:t>lycée) « Nous </a:t>
            </a:r>
            <a:r>
              <a:rPr lang="fr-FR" dirty="0"/>
              <a:t>avons le plaisir d’accompagner votre enfant dans sa nouvelle autonomie, en lui offrant sa première carte bancaire</a:t>
            </a:r>
            <a:r>
              <a:rPr lang="fr-FR" dirty="0" smtClean="0"/>
              <a:t>. »</a:t>
            </a:r>
            <a:endParaRPr lang="fr-FR" dirty="0"/>
          </a:p>
          <a:p>
            <a:pPr marL="0" indent="-72000" algn="ctr">
              <a:buNone/>
            </a:pPr>
            <a:r>
              <a:rPr lang="fr-FR" dirty="0" smtClean="0"/>
              <a:t> </a:t>
            </a:r>
            <a:endParaRPr lang="fr-FR" dirty="0"/>
          </a:p>
          <a:p>
            <a:pPr marL="0" indent="-72000" algn="ctr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14690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à coins arrondis 33"/>
          <p:cNvSpPr/>
          <p:nvPr/>
        </p:nvSpPr>
        <p:spPr>
          <a:xfrm>
            <a:off x="1838115" y="4187336"/>
            <a:ext cx="2298281" cy="2014937"/>
          </a:xfrm>
          <a:prstGeom prst="wedgeRoundRectCallout">
            <a:avLst>
              <a:gd name="adj1" fmla="val -54375"/>
              <a:gd name="adj2" fmla="val -11433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C’EST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VOUS QUI DÉCIDEZ 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DU NIVEAU D’AUTONOMIE QUE VOUS DONNEREZ À SAMUEL*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IL SERA FIER 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DE LA CONFIANCE QUE VOUS LUI ACCORDEZ. </a:t>
            </a:r>
            <a:endParaRPr lang="fr-FR" sz="14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43" name="Rectangle à coins arrondis 42"/>
          <p:cNvSpPr/>
          <p:nvPr/>
        </p:nvSpPr>
        <p:spPr>
          <a:xfrm>
            <a:off x="10040819" y="1729720"/>
            <a:ext cx="1573372" cy="1339090"/>
          </a:xfrm>
          <a:prstGeom prst="wedgeRoundRectCallout">
            <a:avLst>
              <a:gd name="adj1" fmla="val -36152"/>
              <a:gd name="adj2" fmla="val 57768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ELISE* SERA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TRÈS CONTENTE 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DE SA NOUVELLE CARTE BANCAIRE ! </a:t>
            </a:r>
            <a:endParaRPr lang="fr-FR" sz="14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Quelques arguments de vente pour vous aider dans l’équipement de vos jeunes clients :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L’approche commerciale</a:t>
            </a:r>
          </a:p>
        </p:txBody>
      </p:sp>
      <p:grpSp>
        <p:nvGrpSpPr>
          <p:cNvPr id="26" name="Groupe 25"/>
          <p:cNvGrpSpPr/>
          <p:nvPr/>
        </p:nvGrpSpPr>
        <p:grpSpPr>
          <a:xfrm>
            <a:off x="320864" y="4555464"/>
            <a:ext cx="1576827" cy="1623815"/>
            <a:chOff x="476352" y="4451950"/>
            <a:chExt cx="1576827" cy="1623815"/>
          </a:xfrm>
        </p:grpSpPr>
        <p:pic>
          <p:nvPicPr>
            <p:cNvPr id="14" name="Picture 14" descr="Avatar de travail d'équipe de gens d'affaires mis illustration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67" t="50813" r="66862" b="27578"/>
            <a:stretch/>
          </p:blipFill>
          <p:spPr bwMode="auto">
            <a:xfrm>
              <a:off x="1107848" y="4451950"/>
              <a:ext cx="886691" cy="1288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e 5"/>
            <p:cNvGrpSpPr/>
            <p:nvPr/>
          </p:nvGrpSpPr>
          <p:grpSpPr>
            <a:xfrm>
              <a:off x="476352" y="5553754"/>
              <a:ext cx="1576827" cy="522011"/>
              <a:chOff x="2914833" y="2248102"/>
              <a:chExt cx="1576827" cy="522011"/>
            </a:xfrm>
          </p:grpSpPr>
          <p:sp>
            <p:nvSpPr>
              <p:cNvPr id="25" name="ZoneTexte 24"/>
              <p:cNvSpPr txBox="1"/>
              <p:nvPr/>
            </p:nvSpPr>
            <p:spPr>
              <a:xfrm>
                <a:off x="3138404" y="2309053"/>
                <a:ext cx="1353256" cy="40011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bg1"/>
                    </a:solidFill>
                  </a:rPr>
                  <a:t>ORGUEIL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076" name="Picture 4" descr="Letter O icon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4833" y="2248102"/>
                <a:ext cx="522010" cy="5220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1" name="Groupe 30"/>
          <p:cNvGrpSpPr/>
          <p:nvPr/>
        </p:nvGrpSpPr>
        <p:grpSpPr>
          <a:xfrm>
            <a:off x="9035326" y="2195193"/>
            <a:ext cx="1892104" cy="1685661"/>
            <a:chOff x="-524280" y="113321"/>
            <a:chExt cx="1892104" cy="1685661"/>
          </a:xfrm>
        </p:grpSpPr>
        <p:pic>
          <p:nvPicPr>
            <p:cNvPr id="16" name="Picture 14" descr="Avatar de travail d'équipe de gens d'affaires mis illustration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97" t="49884" r="33868" b="27810"/>
            <a:stretch/>
          </p:blipFill>
          <p:spPr bwMode="auto">
            <a:xfrm>
              <a:off x="-164010" y="113321"/>
              <a:ext cx="914400" cy="1330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Groupe 12"/>
            <p:cNvGrpSpPr/>
            <p:nvPr/>
          </p:nvGrpSpPr>
          <p:grpSpPr>
            <a:xfrm>
              <a:off x="-524280" y="1276971"/>
              <a:ext cx="1892104" cy="522011"/>
              <a:chOff x="2634904" y="3678444"/>
              <a:chExt cx="1892104" cy="522011"/>
            </a:xfrm>
          </p:grpSpPr>
          <p:sp>
            <p:nvSpPr>
              <p:cNvPr id="22" name="ZoneTexte 21"/>
              <p:cNvSpPr txBox="1"/>
              <p:nvPr/>
            </p:nvSpPr>
            <p:spPr>
              <a:xfrm>
                <a:off x="2881621" y="3739395"/>
                <a:ext cx="1645387" cy="40011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bg1"/>
                    </a:solidFill>
                  </a:rPr>
                  <a:t>SYMPATHIE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084" name="Picture 12" descr="Letter S icon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4904" y="3678444"/>
                <a:ext cx="522010" cy="5220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9" name="Rectangle à coins arrondis 18"/>
          <p:cNvSpPr/>
          <p:nvPr/>
        </p:nvSpPr>
        <p:spPr>
          <a:xfrm>
            <a:off x="274158" y="1733908"/>
            <a:ext cx="3424424" cy="2057227"/>
          </a:xfrm>
          <a:prstGeom prst="wedgeRoundRectCallout">
            <a:avLst>
              <a:gd name="adj1" fmla="val 65147"/>
              <a:gd name="adj2" fmla="val -536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LA CARTE BÉNÉFICIE DES MÊMES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ASSURANCES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 QUE TOUTES LES CARTES VISA. PAR AILLEURS, GRÂCE À VOTRE BAD, VOUS POUVEZ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PILOTER EN TOUTE SÉCURITÉ 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LA CARTE DE LUCIE*. ELLE NE POURRA DÉPENSER QUE CE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QUE VOUS LUI AUTORISEZ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. </a:t>
            </a:r>
            <a:endParaRPr lang="fr-FR" sz="14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3405706" y="2144316"/>
            <a:ext cx="1745707" cy="1764232"/>
            <a:chOff x="421772" y="2116582"/>
            <a:chExt cx="1745707" cy="1764232"/>
          </a:xfrm>
        </p:grpSpPr>
        <p:pic>
          <p:nvPicPr>
            <p:cNvPr id="3086" name="Picture 14" descr="Avatar de travail d'équipe de gens d'affaires mis illustration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02" t="3644" r="34100" b="73120"/>
            <a:stretch/>
          </p:blipFill>
          <p:spPr bwMode="auto">
            <a:xfrm>
              <a:off x="1122736" y="2116582"/>
              <a:ext cx="983672" cy="1385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e 3"/>
            <p:cNvGrpSpPr/>
            <p:nvPr/>
          </p:nvGrpSpPr>
          <p:grpSpPr>
            <a:xfrm>
              <a:off x="421772" y="3358803"/>
              <a:ext cx="1745707" cy="522011"/>
              <a:chOff x="1348288" y="2355700"/>
              <a:chExt cx="1745707" cy="522011"/>
            </a:xfrm>
          </p:grpSpPr>
          <p:sp>
            <p:nvSpPr>
              <p:cNvPr id="3" name="ZoneTexte 2"/>
              <p:cNvSpPr txBox="1"/>
              <p:nvPr/>
            </p:nvSpPr>
            <p:spPr>
              <a:xfrm>
                <a:off x="1609293" y="2408570"/>
                <a:ext cx="1484702" cy="40011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bg1"/>
                    </a:solidFill>
                  </a:rPr>
                  <a:t>SECURITE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074" name="Picture 2" descr="Letter S icon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48288" y="2355700"/>
                <a:ext cx="522010" cy="5220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7" name="ZoneTexte 26"/>
          <p:cNvSpPr txBox="1"/>
          <p:nvPr/>
        </p:nvSpPr>
        <p:spPr>
          <a:xfrm>
            <a:off x="10661245" y="6179279"/>
            <a:ext cx="1269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 Votre enfant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4764132" y="4187335"/>
            <a:ext cx="1967361" cy="2014937"/>
          </a:xfrm>
          <a:prstGeom prst="wedgeRoundRectCallout">
            <a:avLst>
              <a:gd name="adj1" fmla="val 66520"/>
              <a:gd name="adj2" fmla="val -4635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…LA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NOUVELLE CARTE 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D’ARTHUR*…UN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NOUVEAU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 MOYEN DE PILOTER L’ARGENT DE POCHE D’ARTHUR*…</a:t>
            </a:r>
            <a:endParaRPr lang="fr-FR" sz="14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grpSp>
        <p:nvGrpSpPr>
          <p:cNvPr id="28" name="Groupe 27"/>
          <p:cNvGrpSpPr/>
          <p:nvPr/>
        </p:nvGrpSpPr>
        <p:grpSpPr>
          <a:xfrm>
            <a:off x="6542302" y="4490812"/>
            <a:ext cx="2013835" cy="1627517"/>
            <a:chOff x="8026060" y="3468669"/>
            <a:chExt cx="2013835" cy="1627517"/>
          </a:xfrm>
        </p:grpSpPr>
        <p:pic>
          <p:nvPicPr>
            <p:cNvPr id="18" name="Picture 14" descr="Avatar de travail d'équipe de gens d'affaires mis illustration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932" t="49884" b="26648"/>
            <a:stretch/>
          </p:blipFill>
          <p:spPr bwMode="auto">
            <a:xfrm>
              <a:off x="8430379" y="3468669"/>
              <a:ext cx="1077314" cy="1399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e 4"/>
            <p:cNvGrpSpPr/>
            <p:nvPr/>
          </p:nvGrpSpPr>
          <p:grpSpPr>
            <a:xfrm>
              <a:off x="8026060" y="4574175"/>
              <a:ext cx="2013835" cy="522011"/>
              <a:chOff x="2544275" y="2555755"/>
              <a:chExt cx="2013835" cy="522011"/>
            </a:xfrm>
          </p:grpSpPr>
          <p:sp>
            <p:nvSpPr>
              <p:cNvPr id="21" name="ZoneTexte 20"/>
              <p:cNvSpPr txBox="1"/>
              <p:nvPr/>
            </p:nvSpPr>
            <p:spPr>
              <a:xfrm>
                <a:off x="2759220" y="2616706"/>
                <a:ext cx="1798890" cy="40011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bg1"/>
                    </a:solidFill>
                  </a:rPr>
                  <a:t>NOUVEAUTE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078" name="Picture 6" descr="Letter N icon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4275" y="2555755"/>
                <a:ext cx="522010" cy="5220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39" name="Rectangle à coins arrondis 38"/>
          <p:cNvSpPr/>
          <p:nvPr/>
        </p:nvSpPr>
        <p:spPr>
          <a:xfrm>
            <a:off x="8425776" y="4187335"/>
            <a:ext cx="1733979" cy="1163453"/>
          </a:xfrm>
          <a:prstGeom prst="wedgeRoundRectCallout">
            <a:avLst>
              <a:gd name="adj1" fmla="val 72061"/>
              <a:gd name="adj2" fmla="val -18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LA CARTE EST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GRATUITE 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JUSQU’À LA MAJORITÉ DE CLARA*</a:t>
            </a:r>
            <a:endParaRPr lang="fr-FR" sz="14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9867794" y="4131735"/>
            <a:ext cx="1580137" cy="1980367"/>
            <a:chOff x="11129738" y="3890432"/>
            <a:chExt cx="1580137" cy="1980367"/>
          </a:xfrm>
        </p:grpSpPr>
        <p:pic>
          <p:nvPicPr>
            <p:cNvPr id="17" name="Picture 14" descr="Avatar de travail d'équipe de gens d'affaires mis illustration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29" b="73352"/>
            <a:stretch/>
          </p:blipFill>
          <p:spPr bwMode="auto">
            <a:xfrm>
              <a:off x="11674125" y="3890432"/>
              <a:ext cx="1035750" cy="1588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e 8"/>
            <p:cNvGrpSpPr/>
            <p:nvPr/>
          </p:nvGrpSpPr>
          <p:grpSpPr>
            <a:xfrm>
              <a:off x="11129738" y="5348788"/>
              <a:ext cx="1502761" cy="522011"/>
              <a:chOff x="2750033" y="2506533"/>
              <a:chExt cx="1502761" cy="522011"/>
            </a:xfrm>
          </p:grpSpPr>
          <p:sp>
            <p:nvSpPr>
              <p:cNvPr id="23" name="ZoneTexte 22"/>
              <p:cNvSpPr txBox="1"/>
              <p:nvPr/>
            </p:nvSpPr>
            <p:spPr>
              <a:xfrm>
                <a:off x="2982895" y="2563434"/>
                <a:ext cx="1269899" cy="40011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bg1"/>
                    </a:solidFill>
                  </a:rPr>
                  <a:t>ARGENT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082" name="Picture 10" descr="Letter A ico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0033" y="2506533"/>
                <a:ext cx="522010" cy="5220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1" name="Rectangle à coins arrondis 40"/>
          <p:cNvSpPr/>
          <p:nvPr/>
        </p:nvSpPr>
        <p:spPr>
          <a:xfrm>
            <a:off x="5088586" y="1729720"/>
            <a:ext cx="2810146" cy="1346608"/>
          </a:xfrm>
          <a:prstGeom prst="wedgeRoundRectCallout">
            <a:avLst>
              <a:gd name="adj1" fmla="val 37010"/>
              <a:gd name="adj2" fmla="val 5644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LA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GESTION EST FACILITÉE 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GRÂCE À L’ACCÈS BAD : MÊME DE </a:t>
            </a:r>
            <a:r>
              <a:rPr lang="fr-FR" sz="14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VOTRE CANAPÉ</a:t>
            </a:r>
            <a:r>
              <a:rPr lang="fr-FR" sz="14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, VOUS POUVEZ PILOTEZ LA CARTE DE MAXIME* </a:t>
            </a:r>
            <a:endParaRPr lang="fr-FR" sz="14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6816677" y="1903030"/>
            <a:ext cx="1696806" cy="2005518"/>
            <a:chOff x="2555988" y="-1758582"/>
            <a:chExt cx="1696806" cy="2005518"/>
          </a:xfrm>
        </p:grpSpPr>
        <p:pic>
          <p:nvPicPr>
            <p:cNvPr id="15" name="Picture 14" descr="Avatar de travail d'équipe de gens d'affaires mis illustration Vecteur gratui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663" b="72423"/>
            <a:stretch/>
          </p:blipFill>
          <p:spPr bwMode="auto">
            <a:xfrm>
              <a:off x="3148510" y="-1758582"/>
              <a:ext cx="1033772" cy="1644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e 6"/>
            <p:cNvGrpSpPr/>
            <p:nvPr/>
          </p:nvGrpSpPr>
          <p:grpSpPr>
            <a:xfrm>
              <a:off x="2555988" y="-275075"/>
              <a:ext cx="1696806" cy="522011"/>
              <a:chOff x="2895842" y="2537983"/>
              <a:chExt cx="1696806" cy="522011"/>
            </a:xfrm>
          </p:grpSpPr>
          <p:sp>
            <p:nvSpPr>
              <p:cNvPr id="24" name="ZoneTexte 23"/>
              <p:cNvSpPr txBox="1"/>
              <p:nvPr/>
            </p:nvSpPr>
            <p:spPr>
              <a:xfrm>
                <a:off x="3138404" y="2586868"/>
                <a:ext cx="1454244" cy="40011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bg1"/>
                    </a:solidFill>
                  </a:rPr>
                  <a:t>CONFORT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080" name="Picture 8" descr="Letter C ic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5842" y="2537983"/>
                <a:ext cx="522010" cy="5220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4528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3" grpId="0" animBg="1"/>
      <p:bldP spid="19" grpId="0" animBg="1"/>
      <p:bldP spid="27" grpId="0"/>
      <p:bldP spid="37" grpId="0" animBg="1"/>
      <p:bldP spid="39" grpId="0" animBg="1"/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Equiper les mineurs de l’univers </a:t>
            </a:r>
            <a:r>
              <a:rPr lang="fr-FR" dirty="0" err="1" smtClean="0"/>
              <a:t>Banca</a:t>
            </a:r>
            <a:r>
              <a:rPr lang="fr-FR" dirty="0" smtClean="0"/>
              <a:t> participe à l’atteinte de vos objectifs commerciaux et de votre Part Variable.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L’approche commerciale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8225016" y="5052500"/>
            <a:ext cx="3631487" cy="1276667"/>
            <a:chOff x="8225016" y="4881044"/>
            <a:chExt cx="3631487" cy="1276667"/>
          </a:xfrm>
        </p:grpSpPr>
        <p:sp>
          <p:nvSpPr>
            <p:cNvPr id="17" name="ZoneTexte 16"/>
            <p:cNvSpPr txBox="1"/>
            <p:nvPr/>
          </p:nvSpPr>
          <p:spPr>
            <a:xfrm>
              <a:off x="8225016" y="4881044"/>
              <a:ext cx="3056714" cy="10772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Profiter de ces points réguliers pour faire le bilan des besoins des clients et détecter les nouveaux projets. </a:t>
              </a:r>
              <a:endPara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7" name="Ellipse 606"/>
            <p:cNvSpPr/>
            <p:nvPr/>
          </p:nvSpPr>
          <p:spPr>
            <a:xfrm>
              <a:off x="10942103" y="5413508"/>
              <a:ext cx="914400" cy="7442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8" name="Ellipse 607"/>
            <p:cNvSpPr/>
            <p:nvPr/>
          </p:nvSpPr>
          <p:spPr>
            <a:xfrm>
              <a:off x="11072780" y="5080493"/>
              <a:ext cx="606661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23" name="Graphique 1861">
              <a:extLst>
                <a:ext uri="{FF2B5EF4-FFF2-40B4-BE49-F238E27FC236}">
                  <a16:creationId xmlns:a16="http://schemas.microsoft.com/office/drawing/2014/main" id="{95E4126B-4D72-4EB5-BD3C-FD63908E2904}"/>
                </a:ext>
              </a:extLst>
            </p:cNvPr>
            <p:cNvGrpSpPr/>
            <p:nvPr/>
          </p:nvGrpSpPr>
          <p:grpSpPr>
            <a:xfrm>
              <a:off x="11134761" y="5236016"/>
              <a:ext cx="633487" cy="772943"/>
              <a:chOff x="8292173" y="4304560"/>
              <a:chExt cx="401097" cy="489394"/>
            </a:xfrm>
            <a:noFill/>
          </p:grpSpPr>
          <p:grpSp>
            <p:nvGrpSpPr>
              <p:cNvPr id="524" name="Graphique 1861">
                <a:extLst>
                  <a:ext uri="{FF2B5EF4-FFF2-40B4-BE49-F238E27FC236}">
                    <a16:creationId xmlns:a16="http://schemas.microsoft.com/office/drawing/2014/main" id="{95E4126B-4D72-4EB5-BD3C-FD63908E2904}"/>
                  </a:ext>
                </a:extLst>
              </p:cNvPr>
              <p:cNvGrpSpPr/>
              <p:nvPr/>
            </p:nvGrpSpPr>
            <p:grpSpPr>
              <a:xfrm>
                <a:off x="8527535" y="4411906"/>
                <a:ext cx="30575" cy="28003"/>
                <a:chOff x="8527535" y="4411906"/>
                <a:chExt cx="30575" cy="28003"/>
              </a:xfrm>
              <a:grpFill/>
            </p:grpSpPr>
            <p:sp>
              <p:nvSpPr>
                <p:cNvPr id="587" name="Forme libre : forme 5510">
                  <a:extLst>
                    <a:ext uri="{FF2B5EF4-FFF2-40B4-BE49-F238E27FC236}">
                      <a16:creationId xmlns:a16="http://schemas.microsoft.com/office/drawing/2014/main" id="{FEED4EA7-B393-498F-A88E-512BCCFD1AC8}"/>
                    </a:ext>
                  </a:extLst>
                </p:cNvPr>
                <p:cNvSpPr/>
                <p:nvPr/>
              </p:nvSpPr>
              <p:spPr>
                <a:xfrm>
                  <a:off x="8558111" y="4411906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3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3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88" name="Forme libre : forme 5511">
                  <a:extLst>
                    <a:ext uri="{FF2B5EF4-FFF2-40B4-BE49-F238E27FC236}">
                      <a16:creationId xmlns:a16="http://schemas.microsoft.com/office/drawing/2014/main" id="{D71BC6ED-4A5F-4D51-9707-4C678ED7A61D}"/>
                    </a:ext>
                  </a:extLst>
                </p:cNvPr>
                <p:cNvSpPr/>
                <p:nvPr/>
              </p:nvSpPr>
              <p:spPr>
                <a:xfrm>
                  <a:off x="8527535" y="4412383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2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2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89" name="Forme libre : forme 5512">
                  <a:extLst>
                    <a:ext uri="{FF2B5EF4-FFF2-40B4-BE49-F238E27FC236}">
                      <a16:creationId xmlns:a16="http://schemas.microsoft.com/office/drawing/2014/main" id="{09E53BC2-8836-48BB-B3AB-26E1AC4AFFB4}"/>
                    </a:ext>
                  </a:extLst>
                </p:cNvPr>
                <p:cNvSpPr/>
                <p:nvPr/>
              </p:nvSpPr>
              <p:spPr>
                <a:xfrm>
                  <a:off x="8537346" y="4436386"/>
                  <a:ext cx="10953" cy="3524"/>
                </a:xfrm>
                <a:custGeom>
                  <a:avLst/>
                  <a:gdLst>
                    <a:gd name="connsiteX0" fmla="*/ 0 w 10953"/>
                    <a:gd name="connsiteY0" fmla="*/ 0 h 3524"/>
                    <a:gd name="connsiteX1" fmla="*/ 5524 w 10953"/>
                    <a:gd name="connsiteY1" fmla="*/ 3524 h 3524"/>
                    <a:gd name="connsiteX2" fmla="*/ 10954 w 10953"/>
                    <a:gd name="connsiteY2" fmla="*/ 95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953" h="3524">
                      <a:moveTo>
                        <a:pt x="0" y="0"/>
                      </a:moveTo>
                      <a:cubicBezTo>
                        <a:pt x="762" y="2096"/>
                        <a:pt x="2953" y="3524"/>
                        <a:pt x="5524" y="3524"/>
                      </a:cubicBezTo>
                      <a:cubicBezTo>
                        <a:pt x="8001" y="3524"/>
                        <a:pt x="10096" y="2096"/>
                        <a:pt x="10954" y="95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grpSp>
            <p:nvGrpSpPr>
              <p:cNvPr id="525" name="Graphique 1861">
                <a:extLst>
                  <a:ext uri="{FF2B5EF4-FFF2-40B4-BE49-F238E27FC236}">
                    <a16:creationId xmlns:a16="http://schemas.microsoft.com/office/drawing/2014/main" id="{95E4126B-4D72-4EB5-BD3C-FD63908E2904}"/>
                  </a:ext>
                </a:extLst>
              </p:cNvPr>
              <p:cNvGrpSpPr/>
              <p:nvPr/>
            </p:nvGrpSpPr>
            <p:grpSpPr>
              <a:xfrm>
                <a:off x="8391328" y="4382760"/>
                <a:ext cx="30670" cy="28003"/>
                <a:chOff x="8391328" y="4382760"/>
                <a:chExt cx="30670" cy="28003"/>
              </a:xfrm>
              <a:grpFill/>
            </p:grpSpPr>
            <p:sp>
              <p:nvSpPr>
                <p:cNvPr id="584" name="Forme libre : forme 5514">
                  <a:extLst>
                    <a:ext uri="{FF2B5EF4-FFF2-40B4-BE49-F238E27FC236}">
                      <a16:creationId xmlns:a16="http://schemas.microsoft.com/office/drawing/2014/main" id="{2E696500-A916-4099-9F85-CE5DAB544CD6}"/>
                    </a:ext>
                  </a:extLst>
                </p:cNvPr>
                <p:cNvSpPr/>
                <p:nvPr/>
              </p:nvSpPr>
              <p:spPr>
                <a:xfrm>
                  <a:off x="8421998" y="4382760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3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3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85" name="Forme libre : forme 5515">
                  <a:extLst>
                    <a:ext uri="{FF2B5EF4-FFF2-40B4-BE49-F238E27FC236}">
                      <a16:creationId xmlns:a16="http://schemas.microsoft.com/office/drawing/2014/main" id="{5A031619-D7FB-46FE-8F14-27DE6558D44B}"/>
                    </a:ext>
                  </a:extLst>
                </p:cNvPr>
                <p:cNvSpPr/>
                <p:nvPr/>
              </p:nvSpPr>
              <p:spPr>
                <a:xfrm>
                  <a:off x="8391328" y="4383236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3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3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86" name="Forme libre : forme 5516">
                  <a:extLst>
                    <a:ext uri="{FF2B5EF4-FFF2-40B4-BE49-F238E27FC236}">
                      <a16:creationId xmlns:a16="http://schemas.microsoft.com/office/drawing/2014/main" id="{31ADFA05-F7AA-4BDD-B867-9B8287639C88}"/>
                    </a:ext>
                  </a:extLst>
                </p:cNvPr>
                <p:cNvSpPr/>
                <p:nvPr/>
              </p:nvSpPr>
              <p:spPr>
                <a:xfrm>
                  <a:off x="8401138" y="4407239"/>
                  <a:ext cx="10953" cy="3524"/>
                </a:xfrm>
                <a:custGeom>
                  <a:avLst/>
                  <a:gdLst>
                    <a:gd name="connsiteX0" fmla="*/ 0 w 10953"/>
                    <a:gd name="connsiteY0" fmla="*/ 0 h 3524"/>
                    <a:gd name="connsiteX1" fmla="*/ 5525 w 10953"/>
                    <a:gd name="connsiteY1" fmla="*/ 3524 h 3524"/>
                    <a:gd name="connsiteX2" fmla="*/ 10954 w 10953"/>
                    <a:gd name="connsiteY2" fmla="*/ 95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953" h="3524">
                      <a:moveTo>
                        <a:pt x="0" y="0"/>
                      </a:moveTo>
                      <a:cubicBezTo>
                        <a:pt x="762" y="2096"/>
                        <a:pt x="2953" y="3524"/>
                        <a:pt x="5525" y="3524"/>
                      </a:cubicBezTo>
                      <a:cubicBezTo>
                        <a:pt x="8001" y="3524"/>
                        <a:pt x="10097" y="2096"/>
                        <a:pt x="10954" y="95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526" name="Forme libre : forme 5517">
                <a:extLst>
                  <a:ext uri="{FF2B5EF4-FFF2-40B4-BE49-F238E27FC236}">
                    <a16:creationId xmlns:a16="http://schemas.microsoft.com/office/drawing/2014/main" id="{F149E585-37BB-4D5F-AC32-E724C55402EE}"/>
                  </a:ext>
                </a:extLst>
              </p:cNvPr>
              <p:cNvSpPr/>
              <p:nvPr/>
            </p:nvSpPr>
            <p:spPr>
              <a:xfrm>
                <a:off x="8505628" y="4415621"/>
                <a:ext cx="71628" cy="40385"/>
              </a:xfrm>
              <a:custGeom>
                <a:avLst/>
                <a:gdLst>
                  <a:gd name="connsiteX0" fmla="*/ 0 w 71628"/>
                  <a:gd name="connsiteY0" fmla="*/ 0 h 40385"/>
                  <a:gd name="connsiteX1" fmla="*/ 35814 w 71628"/>
                  <a:gd name="connsiteY1" fmla="*/ 40386 h 40385"/>
                  <a:gd name="connsiteX2" fmla="*/ 71628 w 71628"/>
                  <a:gd name="connsiteY2" fmla="*/ 0 h 4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28" h="40385">
                    <a:moveTo>
                      <a:pt x="0" y="0"/>
                    </a:moveTo>
                    <a:cubicBezTo>
                      <a:pt x="0" y="22289"/>
                      <a:pt x="16002" y="40386"/>
                      <a:pt x="35814" y="40386"/>
                    </a:cubicBezTo>
                    <a:cubicBezTo>
                      <a:pt x="55626" y="40386"/>
                      <a:pt x="71628" y="22289"/>
                      <a:pt x="71628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7" name="Forme libre : forme 5518">
                <a:extLst>
                  <a:ext uri="{FF2B5EF4-FFF2-40B4-BE49-F238E27FC236}">
                    <a16:creationId xmlns:a16="http://schemas.microsoft.com/office/drawing/2014/main" id="{F3067AAD-360B-47B1-83D4-A9C81D9BA5D9}"/>
                  </a:ext>
                </a:extLst>
              </p:cNvPr>
              <p:cNvSpPr/>
              <p:nvPr/>
            </p:nvSpPr>
            <p:spPr>
              <a:xfrm>
                <a:off x="8499532" y="4379998"/>
                <a:ext cx="90296" cy="36353"/>
              </a:xfrm>
              <a:custGeom>
                <a:avLst/>
                <a:gdLst>
                  <a:gd name="connsiteX0" fmla="*/ 90297 w 90296"/>
                  <a:gd name="connsiteY0" fmla="*/ 34290 h 36353"/>
                  <a:gd name="connsiteX1" fmla="*/ 66294 w 90296"/>
                  <a:gd name="connsiteY1" fmla="*/ 22193 h 36353"/>
                  <a:gd name="connsiteX2" fmla="*/ 56483 w 90296"/>
                  <a:gd name="connsiteY2" fmla="*/ 0 h 36353"/>
                  <a:gd name="connsiteX3" fmla="*/ 40577 w 90296"/>
                  <a:gd name="connsiteY3" fmla="*/ 13811 h 36353"/>
                  <a:gd name="connsiteX4" fmla="*/ 0 w 90296"/>
                  <a:gd name="connsiteY4" fmla="*/ 32480 h 36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96" h="36353">
                    <a:moveTo>
                      <a:pt x="90297" y="34290"/>
                    </a:moveTo>
                    <a:cubicBezTo>
                      <a:pt x="90297" y="34290"/>
                      <a:pt x="70199" y="38957"/>
                      <a:pt x="66294" y="22193"/>
                    </a:cubicBezTo>
                    <a:cubicBezTo>
                      <a:pt x="62293" y="5429"/>
                      <a:pt x="56483" y="0"/>
                      <a:pt x="56483" y="0"/>
                    </a:cubicBezTo>
                    <a:cubicBezTo>
                      <a:pt x="56483" y="0"/>
                      <a:pt x="41815" y="2096"/>
                      <a:pt x="40577" y="13811"/>
                    </a:cubicBezTo>
                    <a:cubicBezTo>
                      <a:pt x="39433" y="25527"/>
                      <a:pt x="20955" y="44577"/>
                      <a:pt x="0" y="3248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8" name="Forme libre : forme 5519">
                <a:extLst>
                  <a:ext uri="{FF2B5EF4-FFF2-40B4-BE49-F238E27FC236}">
                    <a16:creationId xmlns:a16="http://schemas.microsoft.com/office/drawing/2014/main" id="{389A0278-D40E-458C-87BB-52F9C77D6F9E}"/>
                  </a:ext>
                </a:extLst>
              </p:cNvPr>
              <p:cNvSpPr/>
              <p:nvPr/>
            </p:nvSpPr>
            <p:spPr>
              <a:xfrm>
                <a:off x="8481053" y="4345606"/>
                <a:ext cx="122467" cy="116210"/>
              </a:xfrm>
              <a:custGeom>
                <a:avLst/>
                <a:gdLst>
                  <a:gd name="connsiteX0" fmla="*/ 40195 w 122467"/>
                  <a:gd name="connsiteY0" fmla="*/ 114877 h 116210"/>
                  <a:gd name="connsiteX1" fmla="*/ 21050 w 122467"/>
                  <a:gd name="connsiteY1" fmla="*/ 96399 h 116210"/>
                  <a:gd name="connsiteX2" fmla="*/ 0 w 122467"/>
                  <a:gd name="connsiteY2" fmla="*/ 68586 h 116210"/>
                  <a:gd name="connsiteX3" fmla="*/ 19145 w 122467"/>
                  <a:gd name="connsiteY3" fmla="*/ 38011 h 116210"/>
                  <a:gd name="connsiteX4" fmla="*/ 40862 w 122467"/>
                  <a:gd name="connsiteY4" fmla="*/ 3435 h 116210"/>
                  <a:gd name="connsiteX5" fmla="*/ 80582 w 122467"/>
                  <a:gd name="connsiteY5" fmla="*/ 9245 h 116210"/>
                  <a:gd name="connsiteX6" fmla="*/ 104870 w 122467"/>
                  <a:gd name="connsiteY6" fmla="*/ 32105 h 116210"/>
                  <a:gd name="connsiteX7" fmla="*/ 122396 w 122467"/>
                  <a:gd name="connsiteY7" fmla="*/ 67348 h 116210"/>
                  <a:gd name="connsiteX8" fmla="*/ 103251 w 122467"/>
                  <a:gd name="connsiteY8" fmla="*/ 95161 h 116210"/>
                  <a:gd name="connsiteX9" fmla="*/ 75248 w 122467"/>
                  <a:gd name="connsiteY9" fmla="*/ 116211 h 116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467" h="116210">
                    <a:moveTo>
                      <a:pt x="40195" y="114877"/>
                    </a:moveTo>
                    <a:cubicBezTo>
                      <a:pt x="24098" y="112496"/>
                      <a:pt x="21050" y="96399"/>
                      <a:pt x="21050" y="96399"/>
                    </a:cubicBezTo>
                    <a:cubicBezTo>
                      <a:pt x="21050" y="96399"/>
                      <a:pt x="0" y="91255"/>
                      <a:pt x="0" y="68586"/>
                    </a:cubicBezTo>
                    <a:cubicBezTo>
                      <a:pt x="0" y="45916"/>
                      <a:pt x="19145" y="38011"/>
                      <a:pt x="19145" y="38011"/>
                    </a:cubicBezTo>
                    <a:cubicBezTo>
                      <a:pt x="19145" y="38011"/>
                      <a:pt x="16097" y="13722"/>
                      <a:pt x="40862" y="3435"/>
                    </a:cubicBezTo>
                    <a:cubicBezTo>
                      <a:pt x="65627" y="-6852"/>
                      <a:pt x="80582" y="9245"/>
                      <a:pt x="80582" y="9245"/>
                    </a:cubicBezTo>
                    <a:cubicBezTo>
                      <a:pt x="92964" y="9055"/>
                      <a:pt x="103442" y="16675"/>
                      <a:pt x="104870" y="32105"/>
                    </a:cubicBezTo>
                    <a:cubicBezTo>
                      <a:pt x="106299" y="47536"/>
                      <a:pt x="120967" y="48012"/>
                      <a:pt x="122396" y="67348"/>
                    </a:cubicBezTo>
                    <a:cubicBezTo>
                      <a:pt x="123825" y="86683"/>
                      <a:pt x="103251" y="95161"/>
                      <a:pt x="103251" y="95161"/>
                    </a:cubicBezTo>
                    <a:cubicBezTo>
                      <a:pt x="103251" y="95161"/>
                      <a:pt x="100013" y="114306"/>
                      <a:pt x="75248" y="116211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29" name="Forme libre : forme 5520">
                <a:extLst>
                  <a:ext uri="{FF2B5EF4-FFF2-40B4-BE49-F238E27FC236}">
                    <a16:creationId xmlns:a16="http://schemas.microsoft.com/office/drawing/2014/main" id="{6DDC7846-F952-42C1-80C4-B997AA9AC0CB}"/>
                  </a:ext>
                </a:extLst>
              </p:cNvPr>
              <p:cNvSpPr/>
              <p:nvPr/>
            </p:nvSpPr>
            <p:spPr>
              <a:xfrm>
                <a:off x="8366849" y="4386475"/>
                <a:ext cx="80962" cy="45624"/>
              </a:xfrm>
              <a:custGeom>
                <a:avLst/>
                <a:gdLst>
                  <a:gd name="connsiteX0" fmla="*/ 0 w 80962"/>
                  <a:gd name="connsiteY0" fmla="*/ 0 h 45624"/>
                  <a:gd name="connsiteX1" fmla="*/ 40481 w 80962"/>
                  <a:gd name="connsiteY1" fmla="*/ 45625 h 45624"/>
                  <a:gd name="connsiteX2" fmla="*/ 80963 w 80962"/>
                  <a:gd name="connsiteY2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45624">
                    <a:moveTo>
                      <a:pt x="0" y="0"/>
                    </a:moveTo>
                    <a:cubicBezTo>
                      <a:pt x="0" y="25241"/>
                      <a:pt x="18097" y="45625"/>
                      <a:pt x="40481" y="45625"/>
                    </a:cubicBezTo>
                    <a:cubicBezTo>
                      <a:pt x="62865" y="45625"/>
                      <a:pt x="80963" y="25146"/>
                      <a:pt x="80963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0" name="Forme libre : forme 5521">
                <a:extLst>
                  <a:ext uri="{FF2B5EF4-FFF2-40B4-BE49-F238E27FC236}">
                    <a16:creationId xmlns:a16="http://schemas.microsoft.com/office/drawing/2014/main" id="{B02B4EBB-5D2F-4CD8-8FDE-200A914F3C93}"/>
                  </a:ext>
                </a:extLst>
              </p:cNvPr>
              <p:cNvSpPr/>
              <p:nvPr/>
            </p:nvSpPr>
            <p:spPr>
              <a:xfrm>
                <a:off x="8367413" y="4338945"/>
                <a:ext cx="80683" cy="40100"/>
              </a:xfrm>
              <a:custGeom>
                <a:avLst/>
                <a:gdLst>
                  <a:gd name="connsiteX0" fmla="*/ 80684 w 80683"/>
                  <a:gd name="connsiteY0" fmla="*/ 39338 h 40100"/>
                  <a:gd name="connsiteX1" fmla="*/ 59348 w 80683"/>
                  <a:gd name="connsiteY1" fmla="*/ 286 h 40100"/>
                  <a:gd name="connsiteX2" fmla="*/ 34011 w 80683"/>
                  <a:gd name="connsiteY2" fmla="*/ 12383 h 40100"/>
                  <a:gd name="connsiteX3" fmla="*/ 22962 w 80683"/>
                  <a:gd name="connsiteY3" fmla="*/ 0 h 40100"/>
                  <a:gd name="connsiteX4" fmla="*/ 7 w 80683"/>
                  <a:gd name="connsiteY4" fmla="*/ 40100 h 4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3" h="40100">
                    <a:moveTo>
                      <a:pt x="80684" y="39338"/>
                    </a:moveTo>
                    <a:cubicBezTo>
                      <a:pt x="80684" y="39338"/>
                      <a:pt x="79065" y="-3429"/>
                      <a:pt x="59348" y="286"/>
                    </a:cubicBezTo>
                    <a:cubicBezTo>
                      <a:pt x="39631" y="4001"/>
                      <a:pt x="34011" y="12383"/>
                      <a:pt x="34011" y="12383"/>
                    </a:cubicBezTo>
                    <a:cubicBezTo>
                      <a:pt x="34011" y="12383"/>
                      <a:pt x="20581" y="12383"/>
                      <a:pt x="22962" y="0"/>
                    </a:cubicBezTo>
                    <a:cubicBezTo>
                      <a:pt x="22962" y="0"/>
                      <a:pt x="-469" y="3429"/>
                      <a:pt x="7" y="4010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1" name="Forme libre : forme 5522">
                <a:extLst>
                  <a:ext uri="{FF2B5EF4-FFF2-40B4-BE49-F238E27FC236}">
                    <a16:creationId xmlns:a16="http://schemas.microsoft.com/office/drawing/2014/main" id="{D1E85070-EBFD-4467-9810-FD1C00850F7A}"/>
                  </a:ext>
                </a:extLst>
              </p:cNvPr>
              <p:cNvSpPr/>
              <p:nvPr/>
            </p:nvSpPr>
            <p:spPr>
              <a:xfrm>
                <a:off x="8358752" y="4307390"/>
                <a:ext cx="96779" cy="71179"/>
              </a:xfrm>
              <a:custGeom>
                <a:avLst/>
                <a:gdLst>
                  <a:gd name="connsiteX0" fmla="*/ 94107 w 96779"/>
                  <a:gd name="connsiteY0" fmla="*/ 70608 h 71179"/>
                  <a:gd name="connsiteX1" fmla="*/ 89345 w 96779"/>
                  <a:gd name="connsiteY1" fmla="*/ 30507 h 71179"/>
                  <a:gd name="connsiteX2" fmla="*/ 72962 w 96779"/>
                  <a:gd name="connsiteY2" fmla="*/ 13362 h 71179"/>
                  <a:gd name="connsiteX3" fmla="*/ 72962 w 96779"/>
                  <a:gd name="connsiteY3" fmla="*/ 4123 h 71179"/>
                  <a:gd name="connsiteX4" fmla="*/ 33147 w 96779"/>
                  <a:gd name="connsiteY4" fmla="*/ 6790 h 71179"/>
                  <a:gd name="connsiteX5" fmla="*/ 20003 w 96779"/>
                  <a:gd name="connsiteY5" fmla="*/ 15458 h 71179"/>
                  <a:gd name="connsiteX6" fmla="*/ 0 w 96779"/>
                  <a:gd name="connsiteY6" fmla="*/ 26316 h 71179"/>
                  <a:gd name="connsiteX7" fmla="*/ 5810 w 96779"/>
                  <a:gd name="connsiteY7" fmla="*/ 31079 h 71179"/>
                  <a:gd name="connsiteX8" fmla="*/ 5048 w 96779"/>
                  <a:gd name="connsiteY8" fmla="*/ 71179 h 71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779" h="71179">
                    <a:moveTo>
                      <a:pt x="94107" y="70608"/>
                    </a:moveTo>
                    <a:cubicBezTo>
                      <a:pt x="94107" y="70608"/>
                      <a:pt x="102584" y="40032"/>
                      <a:pt x="89345" y="30507"/>
                    </a:cubicBezTo>
                    <a:cubicBezTo>
                      <a:pt x="89345" y="30507"/>
                      <a:pt x="92774" y="14982"/>
                      <a:pt x="72962" y="13362"/>
                    </a:cubicBezTo>
                    <a:cubicBezTo>
                      <a:pt x="72962" y="13362"/>
                      <a:pt x="70104" y="8124"/>
                      <a:pt x="72962" y="4123"/>
                    </a:cubicBezTo>
                    <a:cubicBezTo>
                      <a:pt x="72962" y="4123"/>
                      <a:pt x="47339" y="-6735"/>
                      <a:pt x="33147" y="6790"/>
                    </a:cubicBezTo>
                    <a:cubicBezTo>
                      <a:pt x="33147" y="6790"/>
                      <a:pt x="22098" y="3075"/>
                      <a:pt x="20003" y="15458"/>
                    </a:cubicBezTo>
                    <a:cubicBezTo>
                      <a:pt x="20003" y="15458"/>
                      <a:pt x="5239" y="14886"/>
                      <a:pt x="0" y="26316"/>
                    </a:cubicBezTo>
                    <a:cubicBezTo>
                      <a:pt x="0" y="26316"/>
                      <a:pt x="5239" y="27364"/>
                      <a:pt x="5810" y="31079"/>
                    </a:cubicBezTo>
                    <a:cubicBezTo>
                      <a:pt x="5810" y="31079"/>
                      <a:pt x="-4477" y="51367"/>
                      <a:pt x="5048" y="71179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2" name="Forme libre : forme 5523">
                <a:extLst>
                  <a:ext uri="{FF2B5EF4-FFF2-40B4-BE49-F238E27FC236}">
                    <a16:creationId xmlns:a16="http://schemas.microsoft.com/office/drawing/2014/main" id="{A1FE757B-AA80-45DF-B1DC-86672B3ECE07}"/>
                  </a:ext>
                </a:extLst>
              </p:cNvPr>
              <p:cNvSpPr/>
              <p:nvPr/>
            </p:nvSpPr>
            <p:spPr>
              <a:xfrm>
                <a:off x="8382565" y="4494012"/>
                <a:ext cx="76685" cy="264128"/>
              </a:xfrm>
              <a:custGeom>
                <a:avLst/>
                <a:gdLst>
                  <a:gd name="connsiteX0" fmla="*/ 0 w 76685"/>
                  <a:gd name="connsiteY0" fmla="*/ 264128 h 264128"/>
                  <a:gd name="connsiteX1" fmla="*/ 24289 w 76685"/>
                  <a:gd name="connsiteY1" fmla="*/ 132398 h 264128"/>
                  <a:gd name="connsiteX2" fmla="*/ 47911 w 76685"/>
                  <a:gd name="connsiteY2" fmla="*/ 259652 h 264128"/>
                  <a:gd name="connsiteX3" fmla="*/ 69628 w 76685"/>
                  <a:gd name="connsiteY3" fmla="*/ 259652 h 264128"/>
                  <a:gd name="connsiteX4" fmla="*/ 72866 w 76685"/>
                  <a:gd name="connsiteY4" fmla="*/ 0 h 264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685" h="264128">
                    <a:moveTo>
                      <a:pt x="0" y="264128"/>
                    </a:moveTo>
                    <a:lnTo>
                      <a:pt x="24289" y="132398"/>
                    </a:lnTo>
                    <a:lnTo>
                      <a:pt x="47911" y="259652"/>
                    </a:lnTo>
                    <a:lnTo>
                      <a:pt x="69628" y="259652"/>
                    </a:lnTo>
                    <a:cubicBezTo>
                      <a:pt x="69628" y="259652"/>
                      <a:pt x="83058" y="101727"/>
                      <a:pt x="72866" y="0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3" name="Forme libre : forme 5524">
                <a:extLst>
                  <a:ext uri="{FF2B5EF4-FFF2-40B4-BE49-F238E27FC236}">
                    <a16:creationId xmlns:a16="http://schemas.microsoft.com/office/drawing/2014/main" id="{C727BA98-6735-452C-B564-51F1E37B6F7E}"/>
                  </a:ext>
                </a:extLst>
              </p:cNvPr>
              <p:cNvSpPr/>
              <p:nvPr/>
            </p:nvSpPr>
            <p:spPr>
              <a:xfrm>
                <a:off x="8292173" y="430456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4" name="Forme libre : forme 5525">
                <a:extLst>
                  <a:ext uri="{FF2B5EF4-FFF2-40B4-BE49-F238E27FC236}">
                    <a16:creationId xmlns:a16="http://schemas.microsoft.com/office/drawing/2014/main" id="{39355C68-C9A4-492C-93F4-CFB9D525FE83}"/>
                  </a:ext>
                </a:extLst>
              </p:cNvPr>
              <p:cNvSpPr/>
              <p:nvPr/>
            </p:nvSpPr>
            <p:spPr>
              <a:xfrm>
                <a:off x="8380565" y="4605264"/>
                <a:ext cx="56102" cy="9525"/>
              </a:xfrm>
              <a:custGeom>
                <a:avLst/>
                <a:gdLst>
                  <a:gd name="connsiteX0" fmla="*/ 0 w 56102"/>
                  <a:gd name="connsiteY0" fmla="*/ 0 h 9525"/>
                  <a:gd name="connsiteX1" fmla="*/ 56102 w 5610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102" h="9525">
                    <a:moveTo>
                      <a:pt x="0" y="0"/>
                    </a:moveTo>
                    <a:lnTo>
                      <a:pt x="56102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5" name="Forme libre : forme 5526">
                <a:extLst>
                  <a:ext uri="{FF2B5EF4-FFF2-40B4-BE49-F238E27FC236}">
                    <a16:creationId xmlns:a16="http://schemas.microsoft.com/office/drawing/2014/main" id="{07847921-2073-4D9B-9F44-2B2D59EE9420}"/>
                  </a:ext>
                </a:extLst>
              </p:cNvPr>
              <p:cNvSpPr/>
              <p:nvPr/>
            </p:nvSpPr>
            <p:spPr>
              <a:xfrm>
                <a:off x="8292173" y="430456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6" name="Forme libre : forme 5527">
                <a:extLst>
                  <a:ext uri="{FF2B5EF4-FFF2-40B4-BE49-F238E27FC236}">
                    <a16:creationId xmlns:a16="http://schemas.microsoft.com/office/drawing/2014/main" id="{CAD68346-C280-4DC7-8339-5C0BFE367247}"/>
                  </a:ext>
                </a:extLst>
              </p:cNvPr>
              <p:cNvSpPr/>
              <p:nvPr/>
            </p:nvSpPr>
            <p:spPr>
              <a:xfrm>
                <a:off x="8329511" y="4442863"/>
                <a:ext cx="111252" cy="33242"/>
              </a:xfrm>
              <a:custGeom>
                <a:avLst/>
                <a:gdLst>
                  <a:gd name="connsiteX0" fmla="*/ 111252 w 111252"/>
                  <a:gd name="connsiteY0" fmla="*/ 0 h 33242"/>
                  <a:gd name="connsiteX1" fmla="*/ 82487 w 111252"/>
                  <a:gd name="connsiteY1" fmla="*/ 32576 h 33242"/>
                  <a:gd name="connsiteX2" fmla="*/ 56293 w 111252"/>
                  <a:gd name="connsiteY2" fmla="*/ 1238 h 33242"/>
                  <a:gd name="connsiteX3" fmla="*/ 0 w 111252"/>
                  <a:gd name="connsiteY3" fmla="*/ 33242 h 33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252" h="33242">
                    <a:moveTo>
                      <a:pt x="111252" y="0"/>
                    </a:moveTo>
                    <a:cubicBezTo>
                      <a:pt x="111252" y="0"/>
                      <a:pt x="106109" y="33242"/>
                      <a:pt x="82487" y="32576"/>
                    </a:cubicBezTo>
                    <a:cubicBezTo>
                      <a:pt x="58865" y="31909"/>
                      <a:pt x="56293" y="1238"/>
                      <a:pt x="56293" y="1238"/>
                    </a:cubicBezTo>
                    <a:cubicBezTo>
                      <a:pt x="56293" y="1238"/>
                      <a:pt x="0" y="-5144"/>
                      <a:pt x="0" y="33242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7" name="Forme libre : forme 5528">
                <a:extLst>
                  <a:ext uri="{FF2B5EF4-FFF2-40B4-BE49-F238E27FC236}">
                    <a16:creationId xmlns:a16="http://schemas.microsoft.com/office/drawing/2014/main" id="{3FD1ED83-B9CD-4150-8355-690D3280192D}"/>
                  </a:ext>
                </a:extLst>
              </p:cNvPr>
              <p:cNvSpPr/>
              <p:nvPr/>
            </p:nvSpPr>
            <p:spPr>
              <a:xfrm>
                <a:off x="8344846" y="4777476"/>
                <a:ext cx="32670" cy="15144"/>
              </a:xfrm>
              <a:custGeom>
                <a:avLst/>
                <a:gdLst>
                  <a:gd name="connsiteX0" fmla="*/ 16002 w 32670"/>
                  <a:gd name="connsiteY0" fmla="*/ 0 h 15144"/>
                  <a:gd name="connsiteX1" fmla="*/ 0 w 32670"/>
                  <a:gd name="connsiteY1" fmla="*/ 15145 h 15144"/>
                  <a:gd name="connsiteX2" fmla="*/ 32671 w 32670"/>
                  <a:gd name="connsiteY2" fmla="*/ 15145 h 15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670" h="15144">
                    <a:moveTo>
                      <a:pt x="16002" y="0"/>
                    </a:moveTo>
                    <a:lnTo>
                      <a:pt x="0" y="15145"/>
                    </a:lnTo>
                    <a:lnTo>
                      <a:pt x="32671" y="15145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8" name="Forme libre : forme 5529">
                <a:extLst>
                  <a:ext uri="{FF2B5EF4-FFF2-40B4-BE49-F238E27FC236}">
                    <a16:creationId xmlns:a16="http://schemas.microsoft.com/office/drawing/2014/main" id="{DAB7D4D7-D767-439A-A50E-4B048A287206}"/>
                  </a:ext>
                </a:extLst>
              </p:cNvPr>
              <p:cNvSpPr/>
              <p:nvPr/>
            </p:nvSpPr>
            <p:spPr>
              <a:xfrm>
                <a:off x="8433809" y="4754235"/>
                <a:ext cx="30670" cy="37147"/>
              </a:xfrm>
              <a:custGeom>
                <a:avLst/>
                <a:gdLst>
                  <a:gd name="connsiteX0" fmla="*/ 0 w 30670"/>
                  <a:gd name="connsiteY0" fmla="*/ 0 h 37147"/>
                  <a:gd name="connsiteX1" fmla="*/ 0 w 30670"/>
                  <a:gd name="connsiteY1" fmla="*/ 37148 h 37147"/>
                  <a:gd name="connsiteX2" fmla="*/ 30671 w 30670"/>
                  <a:gd name="connsiteY2" fmla="*/ 37148 h 37147"/>
                  <a:gd name="connsiteX3" fmla="*/ 14002 w 30670"/>
                  <a:gd name="connsiteY3" fmla="*/ 21812 h 37147"/>
                  <a:gd name="connsiteX4" fmla="*/ 14002 w 30670"/>
                  <a:gd name="connsiteY4" fmla="*/ 0 h 37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670" h="37147">
                    <a:moveTo>
                      <a:pt x="0" y="0"/>
                    </a:moveTo>
                    <a:lnTo>
                      <a:pt x="0" y="37148"/>
                    </a:lnTo>
                    <a:lnTo>
                      <a:pt x="30671" y="37148"/>
                    </a:lnTo>
                    <a:lnTo>
                      <a:pt x="14002" y="21812"/>
                    </a:lnTo>
                    <a:lnTo>
                      <a:pt x="14002" y="0"/>
                    </a:lnTo>
                    <a:close/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39" name="Forme libre : forme 5530">
                <a:extLst>
                  <a:ext uri="{FF2B5EF4-FFF2-40B4-BE49-F238E27FC236}">
                    <a16:creationId xmlns:a16="http://schemas.microsoft.com/office/drawing/2014/main" id="{B501C921-508F-4DAA-9554-7DFE7BC54D35}"/>
                  </a:ext>
                </a:extLst>
              </p:cNvPr>
              <p:cNvSpPr/>
              <p:nvPr/>
            </p:nvSpPr>
            <p:spPr>
              <a:xfrm>
                <a:off x="8433143" y="4438382"/>
                <a:ext cx="53054" cy="42199"/>
              </a:xfrm>
              <a:custGeom>
                <a:avLst/>
                <a:gdLst>
                  <a:gd name="connsiteX0" fmla="*/ 0 w 53054"/>
                  <a:gd name="connsiteY0" fmla="*/ 4 h 42199"/>
                  <a:gd name="connsiteX1" fmla="*/ 53054 w 53054"/>
                  <a:gd name="connsiteY1" fmla="*/ 42199 h 42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54" h="42199">
                    <a:moveTo>
                      <a:pt x="0" y="4"/>
                    </a:moveTo>
                    <a:cubicBezTo>
                      <a:pt x="0" y="4"/>
                      <a:pt x="21717" y="-1235"/>
                      <a:pt x="53054" y="42199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0" name="Forme libre : forme 5531">
                <a:extLst>
                  <a:ext uri="{FF2B5EF4-FFF2-40B4-BE49-F238E27FC236}">
                    <a16:creationId xmlns:a16="http://schemas.microsoft.com/office/drawing/2014/main" id="{E0885BD4-EB90-4EE1-A179-9A65780076DA}"/>
                  </a:ext>
                </a:extLst>
              </p:cNvPr>
              <p:cNvSpPr/>
              <p:nvPr/>
            </p:nvSpPr>
            <p:spPr>
              <a:xfrm>
                <a:off x="8472949" y="4479338"/>
                <a:ext cx="48394" cy="145166"/>
              </a:xfrm>
              <a:custGeom>
                <a:avLst/>
                <a:gdLst>
                  <a:gd name="connsiteX0" fmla="*/ 48395 w 48394"/>
                  <a:gd name="connsiteY0" fmla="*/ 5 h 145166"/>
                  <a:gd name="connsiteX1" fmla="*/ 1055 w 48394"/>
                  <a:gd name="connsiteY1" fmla="*/ 33914 h 145166"/>
                  <a:gd name="connsiteX2" fmla="*/ 19629 w 48394"/>
                  <a:gd name="connsiteY2" fmla="*/ 145166 h 14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94" h="145166">
                    <a:moveTo>
                      <a:pt x="48395" y="5"/>
                    </a:moveTo>
                    <a:cubicBezTo>
                      <a:pt x="48395" y="5"/>
                      <a:pt x="1055" y="-1233"/>
                      <a:pt x="1055" y="33914"/>
                    </a:cubicBezTo>
                    <a:cubicBezTo>
                      <a:pt x="1055" y="69062"/>
                      <a:pt x="-6660" y="130498"/>
                      <a:pt x="19629" y="145166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1" name="Forme libre : forme 5532">
                <a:extLst>
                  <a:ext uri="{FF2B5EF4-FFF2-40B4-BE49-F238E27FC236}">
                    <a16:creationId xmlns:a16="http://schemas.microsoft.com/office/drawing/2014/main" id="{D46F2264-AAD7-4E45-A15E-E4A78A181AD7}"/>
                  </a:ext>
                </a:extLst>
              </p:cNvPr>
              <p:cNvSpPr/>
              <p:nvPr/>
            </p:nvSpPr>
            <p:spPr>
              <a:xfrm>
                <a:off x="8578875" y="4481915"/>
                <a:ext cx="9525" cy="22383"/>
              </a:xfrm>
              <a:custGeom>
                <a:avLst/>
                <a:gdLst>
                  <a:gd name="connsiteX0" fmla="*/ 0 w 9525"/>
                  <a:gd name="connsiteY0" fmla="*/ 22384 h 22383"/>
                  <a:gd name="connsiteX1" fmla="*/ 0 w 9525"/>
                  <a:gd name="connsiteY1" fmla="*/ 0 h 22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2383">
                    <a:moveTo>
                      <a:pt x="0" y="22384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2" name="Forme libre : forme 5533">
                <a:extLst>
                  <a:ext uri="{FF2B5EF4-FFF2-40B4-BE49-F238E27FC236}">
                    <a16:creationId xmlns:a16="http://schemas.microsoft.com/office/drawing/2014/main" id="{49B258FA-2537-4F7D-B553-EAA1DCAF8187}"/>
                  </a:ext>
                </a:extLst>
              </p:cNvPr>
              <p:cNvSpPr/>
              <p:nvPr/>
            </p:nvSpPr>
            <p:spPr>
              <a:xfrm>
                <a:off x="8486848" y="4482487"/>
                <a:ext cx="96598" cy="99726"/>
              </a:xfrm>
              <a:custGeom>
                <a:avLst/>
                <a:gdLst>
                  <a:gd name="connsiteX0" fmla="*/ 20494 w 96598"/>
                  <a:gd name="connsiteY0" fmla="*/ 0 h 99726"/>
                  <a:gd name="connsiteX1" fmla="*/ 20494 w 96598"/>
                  <a:gd name="connsiteY1" fmla="*/ 22384 h 99726"/>
                  <a:gd name="connsiteX2" fmla="*/ 15 w 96598"/>
                  <a:gd name="connsiteY2" fmla="*/ 55626 h 99726"/>
                  <a:gd name="connsiteX3" fmla="*/ 12207 w 96598"/>
                  <a:gd name="connsiteY3" fmla="*/ 99727 h 99726"/>
                  <a:gd name="connsiteX4" fmla="*/ 96599 w 96598"/>
                  <a:gd name="connsiteY4" fmla="*/ 99727 h 9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598" h="99726">
                    <a:moveTo>
                      <a:pt x="20494" y="0"/>
                    </a:moveTo>
                    <a:lnTo>
                      <a:pt x="20494" y="22384"/>
                    </a:lnTo>
                    <a:cubicBezTo>
                      <a:pt x="20494" y="22384"/>
                      <a:pt x="-651" y="26860"/>
                      <a:pt x="15" y="55626"/>
                    </a:cubicBezTo>
                    <a:cubicBezTo>
                      <a:pt x="682" y="84392"/>
                      <a:pt x="12207" y="99727"/>
                      <a:pt x="12207" y="99727"/>
                    </a:cubicBezTo>
                    <a:lnTo>
                      <a:pt x="96599" y="99727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3" name="Forme libre : forme 5534">
                <a:extLst>
                  <a:ext uri="{FF2B5EF4-FFF2-40B4-BE49-F238E27FC236}">
                    <a16:creationId xmlns:a16="http://schemas.microsoft.com/office/drawing/2014/main" id="{F5FA040C-E0DF-46BF-94CA-5137D915365C}"/>
                  </a:ext>
                </a:extLst>
              </p:cNvPr>
              <p:cNvSpPr/>
              <p:nvPr/>
            </p:nvSpPr>
            <p:spPr>
              <a:xfrm>
                <a:off x="8507342" y="4504870"/>
                <a:ext cx="67055" cy="9525"/>
              </a:xfrm>
              <a:custGeom>
                <a:avLst/>
                <a:gdLst>
                  <a:gd name="connsiteX0" fmla="*/ 0 w 67055"/>
                  <a:gd name="connsiteY0" fmla="*/ 0 h 9525"/>
                  <a:gd name="connsiteX1" fmla="*/ 67056 w 6705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055" h="9525">
                    <a:moveTo>
                      <a:pt x="0" y="0"/>
                    </a:moveTo>
                    <a:lnTo>
                      <a:pt x="67056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4" name="Forme libre : forme 5535">
                <a:extLst>
                  <a:ext uri="{FF2B5EF4-FFF2-40B4-BE49-F238E27FC236}">
                    <a16:creationId xmlns:a16="http://schemas.microsoft.com/office/drawing/2014/main" id="{41B118D1-974C-4982-AD34-3B2F0F233531}"/>
                  </a:ext>
                </a:extLst>
              </p:cNvPr>
              <p:cNvSpPr/>
              <p:nvPr/>
            </p:nvSpPr>
            <p:spPr>
              <a:xfrm>
                <a:off x="8524583" y="4557353"/>
                <a:ext cx="28098" cy="9525"/>
              </a:xfrm>
              <a:custGeom>
                <a:avLst/>
                <a:gdLst>
                  <a:gd name="connsiteX0" fmla="*/ 0 w 28098"/>
                  <a:gd name="connsiteY0" fmla="*/ 0 h 9525"/>
                  <a:gd name="connsiteX1" fmla="*/ 28099 w 2809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098" h="9525">
                    <a:moveTo>
                      <a:pt x="0" y="0"/>
                    </a:moveTo>
                    <a:lnTo>
                      <a:pt x="28099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5" name="Forme libre : forme 5536">
                <a:extLst>
                  <a:ext uri="{FF2B5EF4-FFF2-40B4-BE49-F238E27FC236}">
                    <a16:creationId xmlns:a16="http://schemas.microsoft.com/office/drawing/2014/main" id="{3F540B7D-5387-44B6-97FC-6157F918407C}"/>
                  </a:ext>
                </a:extLst>
              </p:cNvPr>
              <p:cNvSpPr/>
              <p:nvPr/>
            </p:nvSpPr>
            <p:spPr>
              <a:xfrm>
                <a:off x="8292173" y="430456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6" name="Forme libre : forme 5537">
                <a:extLst>
                  <a:ext uri="{FF2B5EF4-FFF2-40B4-BE49-F238E27FC236}">
                    <a16:creationId xmlns:a16="http://schemas.microsoft.com/office/drawing/2014/main" id="{5E39150B-2611-463B-9388-45C3965A60CC}"/>
                  </a:ext>
                </a:extLst>
              </p:cNvPr>
              <p:cNvSpPr/>
              <p:nvPr/>
            </p:nvSpPr>
            <p:spPr>
              <a:xfrm>
                <a:off x="8490657" y="4582308"/>
                <a:ext cx="91837" cy="211264"/>
              </a:xfrm>
              <a:custGeom>
                <a:avLst/>
                <a:gdLst>
                  <a:gd name="connsiteX0" fmla="*/ 8304 w 91837"/>
                  <a:gd name="connsiteY0" fmla="*/ 0 h 211264"/>
                  <a:gd name="connsiteX1" fmla="*/ 11352 w 91837"/>
                  <a:gd name="connsiteY1" fmla="*/ 197834 h 211264"/>
                  <a:gd name="connsiteX2" fmla="*/ 2398 w 91837"/>
                  <a:gd name="connsiteY2" fmla="*/ 211265 h 211264"/>
                  <a:gd name="connsiteX3" fmla="*/ 28592 w 91837"/>
                  <a:gd name="connsiteY3" fmla="*/ 211265 h 211264"/>
                  <a:gd name="connsiteX4" fmla="*/ 44403 w 91837"/>
                  <a:gd name="connsiteY4" fmla="*/ 53721 h 211264"/>
                  <a:gd name="connsiteX5" fmla="*/ 54595 w 91837"/>
                  <a:gd name="connsiteY5" fmla="*/ 53721 h 211264"/>
                  <a:gd name="connsiteX6" fmla="*/ 91838 w 91837"/>
                  <a:gd name="connsiteY6" fmla="*/ 209931 h 211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837" h="211264">
                    <a:moveTo>
                      <a:pt x="8304" y="0"/>
                    </a:moveTo>
                    <a:cubicBezTo>
                      <a:pt x="8304" y="0"/>
                      <a:pt x="-12270" y="88487"/>
                      <a:pt x="11352" y="197834"/>
                    </a:cubicBezTo>
                    <a:lnTo>
                      <a:pt x="2398" y="211265"/>
                    </a:lnTo>
                    <a:lnTo>
                      <a:pt x="28592" y="211265"/>
                    </a:lnTo>
                    <a:lnTo>
                      <a:pt x="44403" y="53721"/>
                    </a:lnTo>
                    <a:lnTo>
                      <a:pt x="54595" y="53721"/>
                    </a:lnTo>
                    <a:lnTo>
                      <a:pt x="91838" y="209931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7" name="Forme libre : forme 5538">
                <a:extLst>
                  <a:ext uri="{FF2B5EF4-FFF2-40B4-BE49-F238E27FC236}">
                    <a16:creationId xmlns:a16="http://schemas.microsoft.com/office/drawing/2014/main" id="{C3C704E5-7310-4671-A501-C0B34D446AC2}"/>
                  </a:ext>
                </a:extLst>
              </p:cNvPr>
              <p:cNvSpPr/>
              <p:nvPr/>
            </p:nvSpPr>
            <p:spPr>
              <a:xfrm>
                <a:off x="8495817" y="4729375"/>
                <a:ext cx="26860" cy="9525"/>
              </a:xfrm>
              <a:custGeom>
                <a:avLst/>
                <a:gdLst>
                  <a:gd name="connsiteX0" fmla="*/ 0 w 26860"/>
                  <a:gd name="connsiteY0" fmla="*/ 0 h 9525"/>
                  <a:gd name="connsiteX1" fmla="*/ 26861 w 2686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60" h="9525">
                    <a:moveTo>
                      <a:pt x="0" y="0"/>
                    </a:moveTo>
                    <a:lnTo>
                      <a:pt x="26861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8" name="Forme libre : forme 5539">
                <a:extLst>
                  <a:ext uri="{FF2B5EF4-FFF2-40B4-BE49-F238E27FC236}">
                    <a16:creationId xmlns:a16="http://schemas.microsoft.com/office/drawing/2014/main" id="{EB9AA61F-E839-4A17-A9F6-A3D26128B2C5}"/>
                  </a:ext>
                </a:extLst>
              </p:cNvPr>
              <p:cNvSpPr/>
              <p:nvPr/>
            </p:nvSpPr>
            <p:spPr>
              <a:xfrm>
                <a:off x="8568683" y="4728708"/>
                <a:ext cx="23622" cy="9525"/>
              </a:xfrm>
              <a:custGeom>
                <a:avLst/>
                <a:gdLst>
                  <a:gd name="connsiteX0" fmla="*/ 0 w 23622"/>
                  <a:gd name="connsiteY0" fmla="*/ 0 h 9525"/>
                  <a:gd name="connsiteX1" fmla="*/ 23622 w 2362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622" h="9525">
                    <a:moveTo>
                      <a:pt x="0" y="0"/>
                    </a:moveTo>
                    <a:lnTo>
                      <a:pt x="23622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49" name="Forme libre : forme 5540">
                <a:extLst>
                  <a:ext uri="{FF2B5EF4-FFF2-40B4-BE49-F238E27FC236}">
                    <a16:creationId xmlns:a16="http://schemas.microsoft.com/office/drawing/2014/main" id="{7766A75B-B563-4AEE-A7A0-480657D27321}"/>
                  </a:ext>
                </a:extLst>
              </p:cNvPr>
              <p:cNvSpPr/>
              <p:nvPr/>
            </p:nvSpPr>
            <p:spPr>
              <a:xfrm>
                <a:off x="8292173" y="430456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0" name="Forme libre : forme 5541">
                <a:extLst>
                  <a:ext uri="{FF2B5EF4-FFF2-40B4-BE49-F238E27FC236}">
                    <a16:creationId xmlns:a16="http://schemas.microsoft.com/office/drawing/2014/main" id="{5131B0DB-9FDF-44C9-8D3E-2477F4CDFE25}"/>
                  </a:ext>
                </a:extLst>
              </p:cNvPr>
              <p:cNvSpPr/>
              <p:nvPr/>
            </p:nvSpPr>
            <p:spPr>
              <a:xfrm>
                <a:off x="8555788" y="4453054"/>
                <a:ext cx="14228" cy="24955"/>
              </a:xfrm>
              <a:custGeom>
                <a:avLst/>
                <a:gdLst>
                  <a:gd name="connsiteX0" fmla="*/ 799 w 14228"/>
                  <a:gd name="connsiteY0" fmla="*/ 0 h 24955"/>
                  <a:gd name="connsiteX1" fmla="*/ 14229 w 14228"/>
                  <a:gd name="connsiteY1" fmla="*/ 24955 h 24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28" h="24955">
                    <a:moveTo>
                      <a:pt x="799" y="0"/>
                    </a:moveTo>
                    <a:cubicBezTo>
                      <a:pt x="799" y="0"/>
                      <a:pt x="-4916" y="24289"/>
                      <a:pt x="14229" y="24955"/>
                    </a:cubicBez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551" name="Forme libre : forme 5542">
                <a:extLst>
                  <a:ext uri="{FF2B5EF4-FFF2-40B4-BE49-F238E27FC236}">
                    <a16:creationId xmlns:a16="http://schemas.microsoft.com/office/drawing/2014/main" id="{4C68C7B3-2017-4DBF-B312-873D7F411EF6}"/>
                  </a:ext>
                </a:extLst>
              </p:cNvPr>
              <p:cNvSpPr/>
              <p:nvPr/>
            </p:nvSpPr>
            <p:spPr>
              <a:xfrm>
                <a:off x="8303412" y="4793954"/>
                <a:ext cx="389858" cy="9525"/>
              </a:xfrm>
              <a:custGeom>
                <a:avLst/>
                <a:gdLst>
                  <a:gd name="connsiteX0" fmla="*/ 389858 w 389858"/>
                  <a:gd name="connsiteY0" fmla="*/ 0 h 9525"/>
                  <a:gd name="connsiteX1" fmla="*/ 0 w 38985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858" h="9525">
                    <a:moveTo>
                      <a:pt x="389858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552" name="Graphique 1861">
                <a:extLst>
                  <a:ext uri="{FF2B5EF4-FFF2-40B4-BE49-F238E27FC236}">
                    <a16:creationId xmlns:a16="http://schemas.microsoft.com/office/drawing/2014/main" id="{95E4126B-4D72-4EB5-BD3C-FD63908E2904}"/>
                  </a:ext>
                </a:extLst>
              </p:cNvPr>
              <p:cNvGrpSpPr/>
              <p:nvPr/>
            </p:nvGrpSpPr>
            <p:grpSpPr>
              <a:xfrm>
                <a:off x="8292173" y="4304560"/>
                <a:ext cx="98641" cy="489013"/>
                <a:chOff x="8292173" y="4304560"/>
                <a:chExt cx="98641" cy="489013"/>
              </a:xfrm>
              <a:grpFill/>
            </p:grpSpPr>
            <p:grpSp>
              <p:nvGrpSpPr>
                <p:cNvPr id="566" name="Graphique 1861">
                  <a:extLst>
                    <a:ext uri="{FF2B5EF4-FFF2-40B4-BE49-F238E27FC236}">
                      <a16:creationId xmlns:a16="http://schemas.microsoft.com/office/drawing/2014/main" id="{95E4126B-4D72-4EB5-BD3C-FD63908E2904}"/>
                    </a:ext>
                  </a:extLst>
                </p:cNvPr>
                <p:cNvGrpSpPr/>
                <p:nvPr/>
              </p:nvGrpSpPr>
              <p:grpSpPr>
                <a:xfrm>
                  <a:off x="8331416" y="4549828"/>
                  <a:ext cx="23907" cy="21907"/>
                  <a:chOff x="8331416" y="4549828"/>
                  <a:chExt cx="23907" cy="21907"/>
                </a:xfrm>
                <a:grpFill/>
              </p:grpSpPr>
              <p:sp>
                <p:nvSpPr>
                  <p:cNvPr id="581" name="Forme libre : forme 5545">
                    <a:extLst>
                      <a:ext uri="{FF2B5EF4-FFF2-40B4-BE49-F238E27FC236}">
                        <a16:creationId xmlns:a16="http://schemas.microsoft.com/office/drawing/2014/main" id="{97EF3F37-B36F-4E21-868D-1EAA0222DEFA}"/>
                      </a:ext>
                    </a:extLst>
                  </p:cNvPr>
                  <p:cNvSpPr/>
                  <p:nvPr/>
                </p:nvSpPr>
                <p:spPr>
                  <a:xfrm>
                    <a:off x="8355323" y="4549828"/>
                    <a:ext cx="9525" cy="3714"/>
                  </a:xfrm>
                  <a:custGeom>
                    <a:avLst/>
                    <a:gdLst>
                      <a:gd name="connsiteX0" fmla="*/ 0 w 9525"/>
                      <a:gd name="connsiteY0" fmla="*/ 0 h 3714"/>
                      <a:gd name="connsiteX1" fmla="*/ 0 w 9525"/>
                      <a:gd name="connsiteY1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3714">
                        <a:moveTo>
                          <a:pt x="0" y="0"/>
                        </a:moveTo>
                        <a:lnTo>
                          <a:pt x="0" y="3715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582" name="Forme libre : forme 5546">
                    <a:extLst>
                      <a:ext uri="{FF2B5EF4-FFF2-40B4-BE49-F238E27FC236}">
                        <a16:creationId xmlns:a16="http://schemas.microsoft.com/office/drawing/2014/main" id="{888398BB-82BC-44CB-8228-3CC287B039E6}"/>
                      </a:ext>
                    </a:extLst>
                  </p:cNvPr>
                  <p:cNvSpPr/>
                  <p:nvPr/>
                </p:nvSpPr>
                <p:spPr>
                  <a:xfrm>
                    <a:off x="8331416" y="4550209"/>
                    <a:ext cx="9525" cy="3714"/>
                  </a:xfrm>
                  <a:custGeom>
                    <a:avLst/>
                    <a:gdLst>
                      <a:gd name="connsiteX0" fmla="*/ 0 w 9525"/>
                      <a:gd name="connsiteY0" fmla="*/ 0 h 3714"/>
                      <a:gd name="connsiteX1" fmla="*/ 0 w 9525"/>
                      <a:gd name="connsiteY1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3714">
                        <a:moveTo>
                          <a:pt x="0" y="0"/>
                        </a:moveTo>
                        <a:lnTo>
                          <a:pt x="0" y="3715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583" name="Forme libre : forme 5547">
                    <a:extLst>
                      <a:ext uri="{FF2B5EF4-FFF2-40B4-BE49-F238E27FC236}">
                        <a16:creationId xmlns:a16="http://schemas.microsoft.com/office/drawing/2014/main" id="{D54C90A0-AC54-4BF3-956C-6831E1A205D5}"/>
                      </a:ext>
                    </a:extLst>
                  </p:cNvPr>
                  <p:cNvSpPr/>
                  <p:nvPr/>
                </p:nvSpPr>
                <p:spPr>
                  <a:xfrm>
                    <a:off x="8339036" y="4568974"/>
                    <a:ext cx="8572" cy="2762"/>
                  </a:xfrm>
                  <a:custGeom>
                    <a:avLst/>
                    <a:gdLst>
                      <a:gd name="connsiteX0" fmla="*/ 0 w 8572"/>
                      <a:gd name="connsiteY0" fmla="*/ 0 h 2762"/>
                      <a:gd name="connsiteX1" fmla="*/ 4286 w 8572"/>
                      <a:gd name="connsiteY1" fmla="*/ 2762 h 2762"/>
                      <a:gd name="connsiteX2" fmla="*/ 8573 w 8572"/>
                      <a:gd name="connsiteY2" fmla="*/ 95 h 2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572" h="2762">
                        <a:moveTo>
                          <a:pt x="0" y="0"/>
                        </a:moveTo>
                        <a:cubicBezTo>
                          <a:pt x="667" y="1619"/>
                          <a:pt x="2286" y="2762"/>
                          <a:pt x="4286" y="2762"/>
                        </a:cubicBezTo>
                        <a:cubicBezTo>
                          <a:pt x="6191" y="2762"/>
                          <a:pt x="7906" y="1619"/>
                          <a:pt x="8573" y="95"/>
                        </a:cubicBez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567" name="Forme libre : forme 5548">
                  <a:extLst>
                    <a:ext uri="{FF2B5EF4-FFF2-40B4-BE49-F238E27FC236}">
                      <a16:creationId xmlns:a16="http://schemas.microsoft.com/office/drawing/2014/main" id="{4B5E85B2-B579-4457-B776-D24685513C0E}"/>
                    </a:ext>
                  </a:extLst>
                </p:cNvPr>
                <p:cNvSpPr/>
                <p:nvPr/>
              </p:nvSpPr>
              <p:spPr>
                <a:xfrm>
                  <a:off x="8314175" y="4552781"/>
                  <a:ext cx="56197" cy="31622"/>
                </a:xfrm>
                <a:custGeom>
                  <a:avLst/>
                  <a:gdLst>
                    <a:gd name="connsiteX0" fmla="*/ 0 w 56197"/>
                    <a:gd name="connsiteY0" fmla="*/ 0 h 31622"/>
                    <a:gd name="connsiteX1" fmla="*/ 28099 w 56197"/>
                    <a:gd name="connsiteY1" fmla="*/ 31623 h 31622"/>
                    <a:gd name="connsiteX2" fmla="*/ 56198 w 56197"/>
                    <a:gd name="connsiteY2" fmla="*/ 0 h 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6197" h="31622">
                      <a:moveTo>
                        <a:pt x="0" y="0"/>
                      </a:moveTo>
                      <a:cubicBezTo>
                        <a:pt x="0" y="17431"/>
                        <a:pt x="12573" y="31623"/>
                        <a:pt x="28099" y="31623"/>
                      </a:cubicBezTo>
                      <a:cubicBezTo>
                        <a:pt x="43625" y="31623"/>
                        <a:pt x="56198" y="17431"/>
                        <a:pt x="56198" y="0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68" name="Forme libre : forme 5549">
                  <a:extLst>
                    <a:ext uri="{FF2B5EF4-FFF2-40B4-BE49-F238E27FC236}">
                      <a16:creationId xmlns:a16="http://schemas.microsoft.com/office/drawing/2014/main" id="{8C86D567-5217-4022-9672-4ED201844899}"/>
                    </a:ext>
                  </a:extLst>
                </p:cNvPr>
                <p:cNvSpPr/>
                <p:nvPr/>
              </p:nvSpPr>
              <p:spPr>
                <a:xfrm>
                  <a:off x="8309413" y="4524873"/>
                  <a:ext cx="70770" cy="28393"/>
                </a:xfrm>
                <a:custGeom>
                  <a:avLst/>
                  <a:gdLst>
                    <a:gd name="connsiteX0" fmla="*/ 70771 w 70770"/>
                    <a:gd name="connsiteY0" fmla="*/ 26861 h 28393"/>
                    <a:gd name="connsiteX1" fmla="*/ 51911 w 70770"/>
                    <a:gd name="connsiteY1" fmla="*/ 17336 h 28393"/>
                    <a:gd name="connsiteX2" fmla="*/ 44196 w 70770"/>
                    <a:gd name="connsiteY2" fmla="*/ 0 h 28393"/>
                    <a:gd name="connsiteX3" fmla="*/ 31814 w 70770"/>
                    <a:gd name="connsiteY3" fmla="*/ 10763 h 28393"/>
                    <a:gd name="connsiteX4" fmla="*/ 0 w 70770"/>
                    <a:gd name="connsiteY4" fmla="*/ 25337 h 28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770" h="28393">
                      <a:moveTo>
                        <a:pt x="70771" y="26861"/>
                      </a:moveTo>
                      <a:cubicBezTo>
                        <a:pt x="70771" y="26861"/>
                        <a:pt x="55055" y="30480"/>
                        <a:pt x="51911" y="17336"/>
                      </a:cubicBezTo>
                      <a:cubicBezTo>
                        <a:pt x="48768" y="4191"/>
                        <a:pt x="44196" y="0"/>
                        <a:pt x="44196" y="0"/>
                      </a:cubicBezTo>
                      <a:cubicBezTo>
                        <a:pt x="44196" y="0"/>
                        <a:pt x="32671" y="1619"/>
                        <a:pt x="31814" y="10763"/>
                      </a:cubicBezTo>
                      <a:cubicBezTo>
                        <a:pt x="30861" y="19907"/>
                        <a:pt x="16478" y="34862"/>
                        <a:pt x="0" y="25337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69" name="Forme libre : forme 5550">
                  <a:extLst>
                    <a:ext uri="{FF2B5EF4-FFF2-40B4-BE49-F238E27FC236}">
                      <a16:creationId xmlns:a16="http://schemas.microsoft.com/office/drawing/2014/main" id="{0803A408-596B-4BF4-9F3C-8A8FFC7F1673}"/>
                    </a:ext>
                  </a:extLst>
                </p:cNvPr>
                <p:cNvSpPr/>
                <p:nvPr/>
              </p:nvSpPr>
              <p:spPr>
                <a:xfrm>
                  <a:off x="8295030" y="4498111"/>
                  <a:ext cx="95784" cy="90960"/>
                </a:xfrm>
                <a:custGeom>
                  <a:avLst/>
                  <a:gdLst>
                    <a:gd name="connsiteX0" fmla="*/ 31432 w 95784"/>
                    <a:gd name="connsiteY0" fmla="*/ 89722 h 90960"/>
                    <a:gd name="connsiteX1" fmla="*/ 16478 w 95784"/>
                    <a:gd name="connsiteY1" fmla="*/ 75244 h 90960"/>
                    <a:gd name="connsiteX2" fmla="*/ 0 w 95784"/>
                    <a:gd name="connsiteY2" fmla="*/ 53623 h 90960"/>
                    <a:gd name="connsiteX3" fmla="*/ 14954 w 95784"/>
                    <a:gd name="connsiteY3" fmla="*/ 29715 h 90960"/>
                    <a:gd name="connsiteX4" fmla="*/ 31909 w 95784"/>
                    <a:gd name="connsiteY4" fmla="*/ 2664 h 90960"/>
                    <a:gd name="connsiteX5" fmla="*/ 62960 w 95784"/>
                    <a:gd name="connsiteY5" fmla="*/ 7236 h 90960"/>
                    <a:gd name="connsiteX6" fmla="*/ 82010 w 95784"/>
                    <a:gd name="connsiteY6" fmla="*/ 25143 h 90960"/>
                    <a:gd name="connsiteX7" fmla="*/ 95726 w 95784"/>
                    <a:gd name="connsiteY7" fmla="*/ 52765 h 90960"/>
                    <a:gd name="connsiteX8" fmla="*/ 80772 w 95784"/>
                    <a:gd name="connsiteY8" fmla="*/ 74482 h 90960"/>
                    <a:gd name="connsiteX9" fmla="*/ 58865 w 95784"/>
                    <a:gd name="connsiteY9" fmla="*/ 90961 h 9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784" h="90960">
                      <a:moveTo>
                        <a:pt x="31432" y="89722"/>
                      </a:moveTo>
                      <a:cubicBezTo>
                        <a:pt x="18860" y="87913"/>
                        <a:pt x="16478" y="75244"/>
                        <a:pt x="16478" y="75244"/>
                      </a:cubicBezTo>
                      <a:cubicBezTo>
                        <a:pt x="16478" y="75244"/>
                        <a:pt x="0" y="71339"/>
                        <a:pt x="0" y="53623"/>
                      </a:cubicBezTo>
                      <a:cubicBezTo>
                        <a:pt x="0" y="35906"/>
                        <a:pt x="14954" y="29715"/>
                        <a:pt x="14954" y="29715"/>
                      </a:cubicBezTo>
                      <a:cubicBezTo>
                        <a:pt x="14954" y="29715"/>
                        <a:pt x="12573" y="10665"/>
                        <a:pt x="31909" y="2664"/>
                      </a:cubicBezTo>
                      <a:cubicBezTo>
                        <a:pt x="51245" y="-5337"/>
                        <a:pt x="62960" y="7236"/>
                        <a:pt x="62960" y="7236"/>
                      </a:cubicBezTo>
                      <a:cubicBezTo>
                        <a:pt x="72676" y="7045"/>
                        <a:pt x="80867" y="13046"/>
                        <a:pt x="82010" y="25143"/>
                      </a:cubicBezTo>
                      <a:cubicBezTo>
                        <a:pt x="83153" y="37240"/>
                        <a:pt x="94583" y="37525"/>
                        <a:pt x="95726" y="52765"/>
                      </a:cubicBezTo>
                      <a:cubicBezTo>
                        <a:pt x="96869" y="67910"/>
                        <a:pt x="80772" y="74482"/>
                        <a:pt x="80772" y="74482"/>
                      </a:cubicBezTo>
                      <a:cubicBezTo>
                        <a:pt x="80772" y="74482"/>
                        <a:pt x="78200" y="89437"/>
                        <a:pt x="58865" y="90961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0" name="Forme libre : forme 5551">
                  <a:extLst>
                    <a:ext uri="{FF2B5EF4-FFF2-40B4-BE49-F238E27FC236}">
                      <a16:creationId xmlns:a16="http://schemas.microsoft.com/office/drawing/2014/main" id="{597C7831-3678-41CB-8BDB-9B48BA1AF8A1}"/>
                    </a:ext>
                  </a:extLst>
                </p:cNvPr>
                <p:cNvSpPr/>
                <p:nvPr/>
              </p:nvSpPr>
              <p:spPr>
                <a:xfrm>
                  <a:off x="8297383" y="4595640"/>
                  <a:ext cx="31269" cy="90871"/>
                </a:xfrm>
                <a:custGeom>
                  <a:avLst/>
                  <a:gdLst>
                    <a:gd name="connsiteX0" fmla="*/ 31270 w 31269"/>
                    <a:gd name="connsiteY0" fmla="*/ 3 h 90871"/>
                    <a:gd name="connsiteX1" fmla="*/ 1457 w 31269"/>
                    <a:gd name="connsiteY1" fmla="*/ 21339 h 90871"/>
                    <a:gd name="connsiteX2" fmla="*/ 10982 w 31269"/>
                    <a:gd name="connsiteY2" fmla="*/ 90872 h 90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269" h="90871">
                      <a:moveTo>
                        <a:pt x="31270" y="3"/>
                      </a:moveTo>
                      <a:cubicBezTo>
                        <a:pt x="31270" y="3"/>
                        <a:pt x="1457" y="-759"/>
                        <a:pt x="1457" y="21339"/>
                      </a:cubicBezTo>
                      <a:cubicBezTo>
                        <a:pt x="1457" y="43437"/>
                        <a:pt x="-5497" y="81632"/>
                        <a:pt x="10982" y="9087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1" name="Forme libre : forme 5552">
                  <a:extLst>
                    <a:ext uri="{FF2B5EF4-FFF2-40B4-BE49-F238E27FC236}">
                      <a16:creationId xmlns:a16="http://schemas.microsoft.com/office/drawing/2014/main" id="{7236D510-09BD-4FB1-BAB0-158DF84EBBC4}"/>
                    </a:ext>
                  </a:extLst>
                </p:cNvPr>
                <p:cNvSpPr/>
                <p:nvPr/>
              </p:nvSpPr>
              <p:spPr>
                <a:xfrm>
                  <a:off x="8292173" y="430456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2" name="Forme libre : forme 5553">
                  <a:extLst>
                    <a:ext uri="{FF2B5EF4-FFF2-40B4-BE49-F238E27FC236}">
                      <a16:creationId xmlns:a16="http://schemas.microsoft.com/office/drawing/2014/main" id="{1A704A9D-8F2B-496D-BB81-88FB8B72A75A}"/>
                    </a:ext>
                  </a:extLst>
                </p:cNvPr>
                <p:cNvSpPr/>
                <p:nvPr/>
              </p:nvSpPr>
              <p:spPr>
                <a:xfrm>
                  <a:off x="8292173" y="430456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3" name="Forme libre : forme 5554">
                  <a:extLst>
                    <a:ext uri="{FF2B5EF4-FFF2-40B4-BE49-F238E27FC236}">
                      <a16:creationId xmlns:a16="http://schemas.microsoft.com/office/drawing/2014/main" id="{E011BE82-779A-4AE2-A78E-144944722FFF}"/>
                    </a:ext>
                  </a:extLst>
                </p:cNvPr>
                <p:cNvSpPr/>
                <p:nvPr/>
              </p:nvSpPr>
              <p:spPr>
                <a:xfrm>
                  <a:off x="8292173" y="430456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4" name="Forme libre : forme 5555">
                  <a:extLst>
                    <a:ext uri="{FF2B5EF4-FFF2-40B4-BE49-F238E27FC236}">
                      <a16:creationId xmlns:a16="http://schemas.microsoft.com/office/drawing/2014/main" id="{286D34A8-0D18-4252-8807-1D3FBC5FFFA5}"/>
                    </a:ext>
                  </a:extLst>
                </p:cNvPr>
                <p:cNvSpPr/>
                <p:nvPr/>
              </p:nvSpPr>
              <p:spPr>
                <a:xfrm>
                  <a:off x="8354180" y="4746615"/>
                  <a:ext cx="33242" cy="46196"/>
                </a:xfrm>
                <a:custGeom>
                  <a:avLst/>
                  <a:gdLst>
                    <a:gd name="connsiteX0" fmla="*/ 0 w 33242"/>
                    <a:gd name="connsiteY0" fmla="*/ 0 h 46196"/>
                    <a:gd name="connsiteX1" fmla="*/ 13049 w 33242"/>
                    <a:gd name="connsiteY1" fmla="*/ 46196 h 46196"/>
                    <a:gd name="connsiteX2" fmla="*/ 33242 w 33242"/>
                    <a:gd name="connsiteY2" fmla="*/ 46196 h 46196"/>
                    <a:gd name="connsiteX3" fmla="*/ 19526 w 33242"/>
                    <a:gd name="connsiteY3" fmla="*/ 36100 h 46196"/>
                    <a:gd name="connsiteX4" fmla="*/ 19526 w 33242"/>
                    <a:gd name="connsiteY4" fmla="*/ 191 h 46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242" h="46196">
                      <a:moveTo>
                        <a:pt x="0" y="0"/>
                      </a:moveTo>
                      <a:lnTo>
                        <a:pt x="13049" y="46196"/>
                      </a:lnTo>
                      <a:lnTo>
                        <a:pt x="33242" y="46196"/>
                      </a:lnTo>
                      <a:lnTo>
                        <a:pt x="19526" y="36100"/>
                      </a:lnTo>
                      <a:lnTo>
                        <a:pt x="19526" y="191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5" name="Forme libre : forme 5556">
                  <a:extLst>
                    <a:ext uri="{FF2B5EF4-FFF2-40B4-BE49-F238E27FC236}">
                      <a16:creationId xmlns:a16="http://schemas.microsoft.com/office/drawing/2014/main" id="{9D8AF034-B077-4370-BF81-2E9B86DFBF10}"/>
                    </a:ext>
                  </a:extLst>
                </p:cNvPr>
                <p:cNvSpPr/>
                <p:nvPr/>
              </p:nvSpPr>
              <p:spPr>
                <a:xfrm>
                  <a:off x="8309311" y="4619266"/>
                  <a:ext cx="19628" cy="174307"/>
                </a:xfrm>
                <a:custGeom>
                  <a:avLst/>
                  <a:gdLst>
                    <a:gd name="connsiteX0" fmla="*/ 5341 w 19628"/>
                    <a:gd name="connsiteY0" fmla="*/ 0 h 174307"/>
                    <a:gd name="connsiteX1" fmla="*/ 7150 w 19628"/>
                    <a:gd name="connsiteY1" fmla="*/ 165830 h 174307"/>
                    <a:gd name="connsiteX2" fmla="*/ 1531 w 19628"/>
                    <a:gd name="connsiteY2" fmla="*/ 174308 h 174307"/>
                    <a:gd name="connsiteX3" fmla="*/ 18009 w 19628"/>
                    <a:gd name="connsiteY3" fmla="*/ 174308 h 174307"/>
                    <a:gd name="connsiteX4" fmla="*/ 19628 w 19628"/>
                    <a:gd name="connsiteY4" fmla="*/ 126968 h 17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628" h="174307">
                      <a:moveTo>
                        <a:pt x="5341" y="0"/>
                      </a:moveTo>
                      <a:cubicBezTo>
                        <a:pt x="5341" y="0"/>
                        <a:pt x="-7804" y="96965"/>
                        <a:pt x="7150" y="165830"/>
                      </a:cubicBezTo>
                      <a:lnTo>
                        <a:pt x="1531" y="174308"/>
                      </a:lnTo>
                      <a:lnTo>
                        <a:pt x="18009" y="174308"/>
                      </a:lnTo>
                      <a:lnTo>
                        <a:pt x="19628" y="126968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6" name="Forme libre : forme 5557">
                  <a:extLst>
                    <a:ext uri="{FF2B5EF4-FFF2-40B4-BE49-F238E27FC236}">
                      <a16:creationId xmlns:a16="http://schemas.microsoft.com/office/drawing/2014/main" id="{5DEFF6FF-CE37-43BE-85B3-444710B0AEDE}"/>
                    </a:ext>
                  </a:extLst>
                </p:cNvPr>
                <p:cNvSpPr/>
                <p:nvPr/>
              </p:nvSpPr>
              <p:spPr>
                <a:xfrm>
                  <a:off x="8354942" y="4594786"/>
                  <a:ext cx="28086" cy="88773"/>
                </a:xfrm>
                <a:custGeom>
                  <a:avLst/>
                  <a:gdLst>
                    <a:gd name="connsiteX0" fmla="*/ 0 w 28086"/>
                    <a:gd name="connsiteY0" fmla="*/ 0 h 88773"/>
                    <a:gd name="connsiteX1" fmla="*/ 27432 w 28086"/>
                    <a:gd name="connsiteY1" fmla="*/ 22955 h 88773"/>
                    <a:gd name="connsiteX2" fmla="*/ 22384 w 28086"/>
                    <a:gd name="connsiteY2" fmla="*/ 88773 h 887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8086" h="88773">
                      <a:moveTo>
                        <a:pt x="0" y="0"/>
                      </a:moveTo>
                      <a:cubicBezTo>
                        <a:pt x="12097" y="381"/>
                        <a:pt x="27432" y="2858"/>
                        <a:pt x="27432" y="22955"/>
                      </a:cubicBezTo>
                      <a:cubicBezTo>
                        <a:pt x="27432" y="43053"/>
                        <a:pt x="30766" y="85820"/>
                        <a:pt x="22384" y="88773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7" name="Forme libre : forme 5558">
                  <a:extLst>
                    <a:ext uri="{FF2B5EF4-FFF2-40B4-BE49-F238E27FC236}">
                      <a16:creationId xmlns:a16="http://schemas.microsoft.com/office/drawing/2014/main" id="{A6802F2C-670C-41F9-A14A-37AD01997346}"/>
                    </a:ext>
                  </a:extLst>
                </p:cNvPr>
                <p:cNvSpPr/>
                <p:nvPr/>
              </p:nvSpPr>
              <p:spPr>
                <a:xfrm>
                  <a:off x="8310460" y="4618027"/>
                  <a:ext cx="74009" cy="127349"/>
                </a:xfrm>
                <a:custGeom>
                  <a:avLst/>
                  <a:gdLst>
                    <a:gd name="connsiteX0" fmla="*/ 0 w 74009"/>
                    <a:gd name="connsiteY0" fmla="*/ 127349 h 127349"/>
                    <a:gd name="connsiteX1" fmla="*/ 74009 w 74009"/>
                    <a:gd name="connsiteY1" fmla="*/ 127349 h 127349"/>
                    <a:gd name="connsiteX2" fmla="*/ 54674 w 74009"/>
                    <a:gd name="connsiteY2" fmla="*/ 0 h 127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4009" h="127349">
                      <a:moveTo>
                        <a:pt x="0" y="127349"/>
                      </a:moveTo>
                      <a:lnTo>
                        <a:pt x="74009" y="127349"/>
                      </a:lnTo>
                      <a:lnTo>
                        <a:pt x="54674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8" name="Forme libre : forme 5559">
                  <a:extLst>
                    <a:ext uri="{FF2B5EF4-FFF2-40B4-BE49-F238E27FC236}">
                      <a16:creationId xmlns:a16="http://schemas.microsoft.com/office/drawing/2014/main" id="{35C1EDA6-F32A-4513-91A1-683116D1E4AE}"/>
                    </a:ext>
                  </a:extLst>
                </p:cNvPr>
                <p:cNvSpPr/>
                <p:nvPr/>
              </p:nvSpPr>
              <p:spPr>
                <a:xfrm>
                  <a:off x="8360562" y="4597263"/>
                  <a:ext cx="9525" cy="25812"/>
                </a:xfrm>
                <a:custGeom>
                  <a:avLst/>
                  <a:gdLst>
                    <a:gd name="connsiteX0" fmla="*/ 0 w 9525"/>
                    <a:gd name="connsiteY0" fmla="*/ 0 h 25812"/>
                    <a:gd name="connsiteX1" fmla="*/ 0 w 9525"/>
                    <a:gd name="connsiteY1" fmla="*/ 25813 h 25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812">
                      <a:moveTo>
                        <a:pt x="0" y="0"/>
                      </a:moveTo>
                      <a:lnTo>
                        <a:pt x="0" y="25813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79" name="Forme libre : forme 5560">
                  <a:extLst>
                    <a:ext uri="{FF2B5EF4-FFF2-40B4-BE49-F238E27FC236}">
                      <a16:creationId xmlns:a16="http://schemas.microsoft.com/office/drawing/2014/main" id="{0C44C246-E67B-4C61-8DA2-990B3202AAE1}"/>
                    </a:ext>
                  </a:extLst>
                </p:cNvPr>
                <p:cNvSpPr/>
                <p:nvPr/>
              </p:nvSpPr>
              <p:spPr>
                <a:xfrm>
                  <a:off x="8321414" y="4597453"/>
                  <a:ext cx="9525" cy="26098"/>
                </a:xfrm>
                <a:custGeom>
                  <a:avLst/>
                  <a:gdLst>
                    <a:gd name="connsiteX0" fmla="*/ 0 w 9525"/>
                    <a:gd name="connsiteY0" fmla="*/ 0 h 26098"/>
                    <a:gd name="connsiteX1" fmla="*/ 0 w 9525"/>
                    <a:gd name="connsiteY1" fmla="*/ 26099 h 2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6098">
                      <a:moveTo>
                        <a:pt x="0" y="0"/>
                      </a:moveTo>
                      <a:lnTo>
                        <a:pt x="0" y="26099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80" name="Forme libre : forme 5561">
                  <a:extLst>
                    <a:ext uri="{FF2B5EF4-FFF2-40B4-BE49-F238E27FC236}">
                      <a16:creationId xmlns:a16="http://schemas.microsoft.com/office/drawing/2014/main" id="{AAE9DF02-0B49-4A2A-B719-B943403E1938}"/>
                    </a:ext>
                  </a:extLst>
                </p:cNvPr>
                <p:cNvSpPr/>
                <p:nvPr/>
              </p:nvSpPr>
              <p:spPr>
                <a:xfrm>
                  <a:off x="8315509" y="4623933"/>
                  <a:ext cx="48672" cy="9525"/>
                </a:xfrm>
                <a:custGeom>
                  <a:avLst/>
                  <a:gdLst>
                    <a:gd name="connsiteX0" fmla="*/ 48673 w 48672"/>
                    <a:gd name="connsiteY0" fmla="*/ 0 h 9525"/>
                    <a:gd name="connsiteX1" fmla="*/ 0 w 4867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672" h="9525">
                      <a:moveTo>
                        <a:pt x="48673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grpSp>
            <p:nvGrpSpPr>
              <p:cNvPr id="553" name="Graphique 1861">
                <a:extLst>
                  <a:ext uri="{FF2B5EF4-FFF2-40B4-BE49-F238E27FC236}">
                    <a16:creationId xmlns:a16="http://schemas.microsoft.com/office/drawing/2014/main" id="{95E4126B-4D72-4EB5-BD3C-FD63908E2904}"/>
                  </a:ext>
                </a:extLst>
              </p:cNvPr>
              <p:cNvGrpSpPr/>
              <p:nvPr/>
            </p:nvGrpSpPr>
            <p:grpSpPr>
              <a:xfrm>
                <a:off x="8585162" y="4494083"/>
                <a:ext cx="86045" cy="299013"/>
                <a:chOff x="8585162" y="4494083"/>
                <a:chExt cx="86045" cy="299013"/>
              </a:xfrm>
              <a:grpFill/>
            </p:grpSpPr>
            <p:grpSp>
              <p:nvGrpSpPr>
                <p:cNvPr id="554" name="Graphique 1861">
                  <a:extLst>
                    <a:ext uri="{FF2B5EF4-FFF2-40B4-BE49-F238E27FC236}">
                      <a16:creationId xmlns:a16="http://schemas.microsoft.com/office/drawing/2014/main" id="{95E4126B-4D72-4EB5-BD3C-FD63908E2904}"/>
                    </a:ext>
                  </a:extLst>
                </p:cNvPr>
                <p:cNvGrpSpPr/>
                <p:nvPr/>
              </p:nvGrpSpPr>
              <p:grpSpPr>
                <a:xfrm>
                  <a:off x="8612117" y="4548971"/>
                  <a:ext cx="24002" cy="22002"/>
                  <a:chOff x="8612117" y="4548971"/>
                  <a:chExt cx="24002" cy="22002"/>
                </a:xfrm>
                <a:grpFill/>
              </p:grpSpPr>
              <p:sp>
                <p:nvSpPr>
                  <p:cNvPr id="563" name="Forme libre : forme 5564">
                    <a:extLst>
                      <a:ext uri="{FF2B5EF4-FFF2-40B4-BE49-F238E27FC236}">
                        <a16:creationId xmlns:a16="http://schemas.microsoft.com/office/drawing/2014/main" id="{16462FC2-5A89-41E3-8848-DC173318EE63}"/>
                      </a:ext>
                    </a:extLst>
                  </p:cNvPr>
                  <p:cNvSpPr/>
                  <p:nvPr/>
                </p:nvSpPr>
                <p:spPr>
                  <a:xfrm>
                    <a:off x="8612117" y="4548971"/>
                    <a:ext cx="9525" cy="3714"/>
                  </a:xfrm>
                  <a:custGeom>
                    <a:avLst/>
                    <a:gdLst>
                      <a:gd name="connsiteX0" fmla="*/ 0 w 9525"/>
                      <a:gd name="connsiteY0" fmla="*/ 0 h 3714"/>
                      <a:gd name="connsiteX1" fmla="*/ 0 w 9525"/>
                      <a:gd name="connsiteY1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3714">
                        <a:moveTo>
                          <a:pt x="0" y="0"/>
                        </a:moveTo>
                        <a:lnTo>
                          <a:pt x="0" y="3715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564" name="Forme libre : forme 5565">
                    <a:extLst>
                      <a:ext uri="{FF2B5EF4-FFF2-40B4-BE49-F238E27FC236}">
                        <a16:creationId xmlns:a16="http://schemas.microsoft.com/office/drawing/2014/main" id="{86C3C4D3-C505-42EA-9074-573CBC0392A0}"/>
                      </a:ext>
                    </a:extLst>
                  </p:cNvPr>
                  <p:cNvSpPr/>
                  <p:nvPr/>
                </p:nvSpPr>
                <p:spPr>
                  <a:xfrm>
                    <a:off x="8636120" y="4549352"/>
                    <a:ext cx="9525" cy="3714"/>
                  </a:xfrm>
                  <a:custGeom>
                    <a:avLst/>
                    <a:gdLst>
                      <a:gd name="connsiteX0" fmla="*/ 0 w 9525"/>
                      <a:gd name="connsiteY0" fmla="*/ 0 h 3714"/>
                      <a:gd name="connsiteX1" fmla="*/ 0 w 9525"/>
                      <a:gd name="connsiteY1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3714">
                        <a:moveTo>
                          <a:pt x="0" y="0"/>
                        </a:moveTo>
                        <a:lnTo>
                          <a:pt x="0" y="3715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565" name="Forme libre : forme 5566">
                    <a:extLst>
                      <a:ext uri="{FF2B5EF4-FFF2-40B4-BE49-F238E27FC236}">
                        <a16:creationId xmlns:a16="http://schemas.microsoft.com/office/drawing/2014/main" id="{5B8C0431-2CE6-4127-AF34-EAB0A7DC6D61}"/>
                      </a:ext>
                    </a:extLst>
                  </p:cNvPr>
                  <p:cNvSpPr/>
                  <p:nvPr/>
                </p:nvSpPr>
                <p:spPr>
                  <a:xfrm>
                    <a:off x="8619833" y="4568212"/>
                    <a:ext cx="8572" cy="2762"/>
                  </a:xfrm>
                  <a:custGeom>
                    <a:avLst/>
                    <a:gdLst>
                      <a:gd name="connsiteX0" fmla="*/ 8572 w 8572"/>
                      <a:gd name="connsiteY0" fmla="*/ 0 h 2762"/>
                      <a:gd name="connsiteX1" fmla="*/ 4286 w 8572"/>
                      <a:gd name="connsiteY1" fmla="*/ 2762 h 2762"/>
                      <a:gd name="connsiteX2" fmla="*/ 0 w 8572"/>
                      <a:gd name="connsiteY2" fmla="*/ 95 h 2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572" h="2762">
                        <a:moveTo>
                          <a:pt x="8572" y="0"/>
                        </a:moveTo>
                        <a:cubicBezTo>
                          <a:pt x="7906" y="1619"/>
                          <a:pt x="6286" y="2762"/>
                          <a:pt x="4286" y="2762"/>
                        </a:cubicBezTo>
                        <a:cubicBezTo>
                          <a:pt x="2381" y="2762"/>
                          <a:pt x="667" y="1619"/>
                          <a:pt x="0" y="95"/>
                        </a:cubicBez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555" name="Forme libre : forme 5567">
                  <a:extLst>
                    <a:ext uri="{FF2B5EF4-FFF2-40B4-BE49-F238E27FC236}">
                      <a16:creationId xmlns:a16="http://schemas.microsoft.com/office/drawing/2014/main" id="{F6DA8416-32DF-4BC1-89C5-0E6410BFED29}"/>
                    </a:ext>
                  </a:extLst>
                </p:cNvPr>
                <p:cNvSpPr/>
                <p:nvPr/>
              </p:nvSpPr>
              <p:spPr>
                <a:xfrm>
                  <a:off x="8592972" y="4553257"/>
                  <a:ext cx="63436" cy="34194"/>
                </a:xfrm>
                <a:custGeom>
                  <a:avLst/>
                  <a:gdLst>
                    <a:gd name="connsiteX0" fmla="*/ 63437 w 63436"/>
                    <a:gd name="connsiteY0" fmla="*/ 0 h 34194"/>
                    <a:gd name="connsiteX1" fmla="*/ 31718 w 63436"/>
                    <a:gd name="connsiteY1" fmla="*/ 34195 h 34194"/>
                    <a:gd name="connsiteX2" fmla="*/ 0 w 63436"/>
                    <a:gd name="connsiteY2" fmla="*/ 0 h 34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3436" h="34194">
                      <a:moveTo>
                        <a:pt x="63437" y="0"/>
                      </a:moveTo>
                      <a:cubicBezTo>
                        <a:pt x="63437" y="18859"/>
                        <a:pt x="49244" y="34195"/>
                        <a:pt x="31718" y="34195"/>
                      </a:cubicBezTo>
                      <a:cubicBezTo>
                        <a:pt x="14192" y="34195"/>
                        <a:pt x="0" y="18859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56" name="Forme libre : forme 5568">
                  <a:extLst>
                    <a:ext uri="{FF2B5EF4-FFF2-40B4-BE49-F238E27FC236}">
                      <a16:creationId xmlns:a16="http://schemas.microsoft.com/office/drawing/2014/main" id="{35C18E8B-B37C-4D75-8CFA-7630222AC357}"/>
                    </a:ext>
                  </a:extLst>
                </p:cNvPr>
                <p:cNvSpPr/>
                <p:nvPr/>
              </p:nvSpPr>
              <p:spPr>
                <a:xfrm>
                  <a:off x="8586999" y="4494083"/>
                  <a:ext cx="75696" cy="53173"/>
                </a:xfrm>
                <a:custGeom>
                  <a:avLst/>
                  <a:gdLst>
                    <a:gd name="connsiteX0" fmla="*/ 2068 w 75696"/>
                    <a:gd name="connsiteY0" fmla="*/ 52887 h 53173"/>
                    <a:gd name="connsiteX1" fmla="*/ 5783 w 75696"/>
                    <a:gd name="connsiteY1" fmla="*/ 22884 h 53173"/>
                    <a:gd name="connsiteX2" fmla="*/ 18547 w 75696"/>
                    <a:gd name="connsiteY2" fmla="*/ 10025 h 53173"/>
                    <a:gd name="connsiteX3" fmla="*/ 18547 w 75696"/>
                    <a:gd name="connsiteY3" fmla="*/ 3072 h 53173"/>
                    <a:gd name="connsiteX4" fmla="*/ 49693 w 75696"/>
                    <a:gd name="connsiteY4" fmla="*/ 5072 h 53173"/>
                    <a:gd name="connsiteX5" fmla="*/ 59980 w 75696"/>
                    <a:gd name="connsiteY5" fmla="*/ 11549 h 53173"/>
                    <a:gd name="connsiteX6" fmla="*/ 75697 w 75696"/>
                    <a:gd name="connsiteY6" fmla="*/ 19645 h 53173"/>
                    <a:gd name="connsiteX7" fmla="*/ 71124 w 75696"/>
                    <a:gd name="connsiteY7" fmla="*/ 23169 h 53173"/>
                    <a:gd name="connsiteX8" fmla="*/ 71791 w 75696"/>
                    <a:gd name="connsiteY8" fmla="*/ 53173 h 531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696" h="53173">
                      <a:moveTo>
                        <a:pt x="2068" y="52887"/>
                      </a:moveTo>
                      <a:cubicBezTo>
                        <a:pt x="2068" y="52887"/>
                        <a:pt x="-4504" y="29932"/>
                        <a:pt x="5783" y="22884"/>
                      </a:cubicBezTo>
                      <a:cubicBezTo>
                        <a:pt x="5783" y="22884"/>
                        <a:pt x="3116" y="11263"/>
                        <a:pt x="18547" y="10025"/>
                      </a:cubicBezTo>
                      <a:cubicBezTo>
                        <a:pt x="18547" y="10025"/>
                        <a:pt x="20832" y="6024"/>
                        <a:pt x="18547" y="3072"/>
                      </a:cubicBezTo>
                      <a:cubicBezTo>
                        <a:pt x="18547" y="3072"/>
                        <a:pt x="38549" y="-5025"/>
                        <a:pt x="49693" y="5072"/>
                      </a:cubicBezTo>
                      <a:cubicBezTo>
                        <a:pt x="49693" y="5072"/>
                        <a:pt x="58361" y="2310"/>
                        <a:pt x="59980" y="11549"/>
                      </a:cubicBezTo>
                      <a:cubicBezTo>
                        <a:pt x="59980" y="11549"/>
                        <a:pt x="71505" y="11168"/>
                        <a:pt x="75697" y="19645"/>
                      </a:cubicBezTo>
                      <a:cubicBezTo>
                        <a:pt x="75697" y="19645"/>
                        <a:pt x="71601" y="20407"/>
                        <a:pt x="71124" y="23169"/>
                      </a:cubicBezTo>
                      <a:cubicBezTo>
                        <a:pt x="71124" y="23169"/>
                        <a:pt x="79221" y="38409"/>
                        <a:pt x="71791" y="53173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57" name="Forme libre : forme 5569">
                  <a:extLst>
                    <a:ext uri="{FF2B5EF4-FFF2-40B4-BE49-F238E27FC236}">
                      <a16:creationId xmlns:a16="http://schemas.microsoft.com/office/drawing/2014/main" id="{3D8E196E-E680-46F9-91B6-33B90CF5D099}"/>
                    </a:ext>
                  </a:extLst>
                </p:cNvPr>
                <p:cNvSpPr/>
                <p:nvPr/>
              </p:nvSpPr>
              <p:spPr>
                <a:xfrm>
                  <a:off x="8590877" y="4623075"/>
                  <a:ext cx="66484" cy="108394"/>
                </a:xfrm>
                <a:custGeom>
                  <a:avLst/>
                  <a:gdLst>
                    <a:gd name="connsiteX0" fmla="*/ 66484 w 66484"/>
                    <a:gd name="connsiteY0" fmla="*/ 0 h 108394"/>
                    <a:gd name="connsiteX1" fmla="*/ 62294 w 66484"/>
                    <a:gd name="connsiteY1" fmla="*/ 108395 h 108394"/>
                    <a:gd name="connsiteX2" fmla="*/ 39433 w 66484"/>
                    <a:gd name="connsiteY2" fmla="*/ 108395 h 108394"/>
                    <a:gd name="connsiteX3" fmla="*/ 32099 w 66484"/>
                    <a:gd name="connsiteY3" fmla="*/ 70580 h 108394"/>
                    <a:gd name="connsiteX4" fmla="*/ 24098 w 66484"/>
                    <a:gd name="connsiteY4" fmla="*/ 108014 h 108394"/>
                    <a:gd name="connsiteX5" fmla="*/ 3715 w 66484"/>
                    <a:gd name="connsiteY5" fmla="*/ 108014 h 108394"/>
                    <a:gd name="connsiteX6" fmla="*/ 0 w 66484"/>
                    <a:gd name="connsiteY6" fmla="*/ 2858 h 108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484" h="108394">
                      <a:moveTo>
                        <a:pt x="66484" y="0"/>
                      </a:moveTo>
                      <a:lnTo>
                        <a:pt x="62294" y="108395"/>
                      </a:lnTo>
                      <a:lnTo>
                        <a:pt x="39433" y="108395"/>
                      </a:lnTo>
                      <a:lnTo>
                        <a:pt x="32099" y="70580"/>
                      </a:lnTo>
                      <a:lnTo>
                        <a:pt x="24098" y="108014"/>
                      </a:lnTo>
                      <a:lnTo>
                        <a:pt x="3715" y="108014"/>
                      </a:lnTo>
                      <a:cubicBezTo>
                        <a:pt x="3715" y="108014"/>
                        <a:pt x="190" y="66389"/>
                        <a:pt x="0" y="2858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58" name="Forme libre : forme 5570">
                  <a:extLst>
                    <a:ext uri="{FF2B5EF4-FFF2-40B4-BE49-F238E27FC236}">
                      <a16:creationId xmlns:a16="http://schemas.microsoft.com/office/drawing/2014/main" id="{3CE930BB-8FE9-44D7-8D48-2BAFF55D0BC9}"/>
                    </a:ext>
                  </a:extLst>
                </p:cNvPr>
                <p:cNvSpPr/>
                <p:nvPr/>
              </p:nvSpPr>
              <p:spPr>
                <a:xfrm>
                  <a:off x="8602688" y="4674987"/>
                  <a:ext cx="50101" cy="9525"/>
                </a:xfrm>
                <a:custGeom>
                  <a:avLst/>
                  <a:gdLst>
                    <a:gd name="connsiteX0" fmla="*/ 50102 w 50101"/>
                    <a:gd name="connsiteY0" fmla="*/ 0 h 9525"/>
                    <a:gd name="connsiteX1" fmla="*/ 0 w 5010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0101" h="9525">
                      <a:moveTo>
                        <a:pt x="50102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59" name="Forme libre : forme 5571">
                  <a:extLst>
                    <a:ext uri="{FF2B5EF4-FFF2-40B4-BE49-F238E27FC236}">
                      <a16:creationId xmlns:a16="http://schemas.microsoft.com/office/drawing/2014/main" id="{FB084098-8A23-4390-97CE-FA1BD0C4D561}"/>
                    </a:ext>
                  </a:extLst>
                </p:cNvPr>
                <p:cNvSpPr/>
                <p:nvPr/>
              </p:nvSpPr>
              <p:spPr>
                <a:xfrm>
                  <a:off x="8607640" y="4593643"/>
                  <a:ext cx="63566" cy="94678"/>
                </a:xfrm>
                <a:custGeom>
                  <a:avLst/>
                  <a:gdLst>
                    <a:gd name="connsiteX0" fmla="*/ 0 w 63566"/>
                    <a:gd name="connsiteY0" fmla="*/ 0 h 94678"/>
                    <a:gd name="connsiteX1" fmla="*/ 18098 w 63566"/>
                    <a:gd name="connsiteY1" fmla="*/ 20574 h 94678"/>
                    <a:gd name="connsiteX2" fmla="*/ 34576 w 63566"/>
                    <a:gd name="connsiteY2" fmla="*/ 857 h 94678"/>
                    <a:gd name="connsiteX3" fmla="*/ 62484 w 63566"/>
                    <a:gd name="connsiteY3" fmla="*/ 21050 h 94678"/>
                    <a:gd name="connsiteX4" fmla="*/ 46768 w 63566"/>
                    <a:gd name="connsiteY4" fmla="*/ 94679 h 94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66" h="94678">
                      <a:moveTo>
                        <a:pt x="0" y="0"/>
                      </a:moveTo>
                      <a:cubicBezTo>
                        <a:pt x="0" y="0"/>
                        <a:pt x="3239" y="20955"/>
                        <a:pt x="18098" y="20574"/>
                      </a:cubicBezTo>
                      <a:cubicBezTo>
                        <a:pt x="33052" y="20193"/>
                        <a:pt x="34576" y="857"/>
                        <a:pt x="34576" y="857"/>
                      </a:cubicBezTo>
                      <a:cubicBezTo>
                        <a:pt x="34576" y="857"/>
                        <a:pt x="62484" y="-3143"/>
                        <a:pt x="62484" y="21050"/>
                      </a:cubicBezTo>
                      <a:cubicBezTo>
                        <a:pt x="62484" y="45244"/>
                        <a:pt x="69723" y="91059"/>
                        <a:pt x="46768" y="94679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60" name="Forme libre : forme 5572">
                  <a:extLst>
                    <a:ext uri="{FF2B5EF4-FFF2-40B4-BE49-F238E27FC236}">
                      <a16:creationId xmlns:a16="http://schemas.microsoft.com/office/drawing/2014/main" id="{A90FB019-A1C9-4E56-B758-90E2F1EBC923}"/>
                    </a:ext>
                  </a:extLst>
                </p:cNvPr>
                <p:cNvSpPr/>
                <p:nvPr/>
              </p:nvSpPr>
              <p:spPr>
                <a:xfrm>
                  <a:off x="8631358" y="4731470"/>
                  <a:ext cx="29146" cy="61626"/>
                </a:xfrm>
                <a:custGeom>
                  <a:avLst/>
                  <a:gdLst>
                    <a:gd name="connsiteX0" fmla="*/ 16288 w 29146"/>
                    <a:gd name="connsiteY0" fmla="*/ 0 h 61626"/>
                    <a:gd name="connsiteX1" fmla="*/ 16288 w 29146"/>
                    <a:gd name="connsiteY1" fmla="*/ 49911 h 61626"/>
                    <a:gd name="connsiteX2" fmla="*/ 29146 w 29146"/>
                    <a:gd name="connsiteY2" fmla="*/ 61627 h 61626"/>
                    <a:gd name="connsiteX3" fmla="*/ 8668 w 29146"/>
                    <a:gd name="connsiteY3" fmla="*/ 61627 h 61626"/>
                    <a:gd name="connsiteX4" fmla="*/ 0 w 29146"/>
                    <a:gd name="connsiteY4" fmla="*/ 857 h 61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146" h="61626">
                      <a:moveTo>
                        <a:pt x="16288" y="0"/>
                      </a:moveTo>
                      <a:lnTo>
                        <a:pt x="16288" y="49911"/>
                      </a:lnTo>
                      <a:lnTo>
                        <a:pt x="29146" y="61627"/>
                      </a:lnTo>
                      <a:lnTo>
                        <a:pt x="8668" y="61627"/>
                      </a:lnTo>
                      <a:lnTo>
                        <a:pt x="0" y="857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61" name="Forme libre : forme 5573">
                  <a:extLst>
                    <a:ext uri="{FF2B5EF4-FFF2-40B4-BE49-F238E27FC236}">
                      <a16:creationId xmlns:a16="http://schemas.microsoft.com/office/drawing/2014/main" id="{D9801EE8-650E-4224-A59C-3A91DCB8D04C}"/>
                    </a:ext>
                  </a:extLst>
                </p:cNvPr>
                <p:cNvSpPr/>
                <p:nvPr/>
              </p:nvSpPr>
              <p:spPr>
                <a:xfrm>
                  <a:off x="8585162" y="4731946"/>
                  <a:ext cx="26003" cy="60293"/>
                </a:xfrm>
                <a:custGeom>
                  <a:avLst/>
                  <a:gdLst>
                    <a:gd name="connsiteX0" fmla="*/ 26003 w 26003"/>
                    <a:gd name="connsiteY0" fmla="*/ 0 h 60293"/>
                    <a:gd name="connsiteX1" fmla="*/ 19336 w 26003"/>
                    <a:gd name="connsiteY1" fmla="*/ 60293 h 60293"/>
                    <a:gd name="connsiteX2" fmla="*/ 0 w 26003"/>
                    <a:gd name="connsiteY2" fmla="*/ 60293 h 60293"/>
                    <a:gd name="connsiteX3" fmla="*/ 10478 w 26003"/>
                    <a:gd name="connsiteY3" fmla="*/ 50673 h 60293"/>
                    <a:gd name="connsiteX4" fmla="*/ 10478 w 26003"/>
                    <a:gd name="connsiteY4" fmla="*/ 0 h 6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003" h="60293">
                      <a:moveTo>
                        <a:pt x="26003" y="0"/>
                      </a:moveTo>
                      <a:lnTo>
                        <a:pt x="19336" y="60293"/>
                      </a:lnTo>
                      <a:lnTo>
                        <a:pt x="0" y="60293"/>
                      </a:lnTo>
                      <a:lnTo>
                        <a:pt x="10478" y="50673"/>
                      </a:lnTo>
                      <a:lnTo>
                        <a:pt x="10478" y="0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62" name="Forme libre : forme 5574">
                  <a:extLst>
                    <a:ext uri="{FF2B5EF4-FFF2-40B4-BE49-F238E27FC236}">
                      <a16:creationId xmlns:a16="http://schemas.microsoft.com/office/drawing/2014/main" id="{D60BFC9F-E39F-4A03-B92E-E92491C11C9A}"/>
                    </a:ext>
                  </a:extLst>
                </p:cNvPr>
                <p:cNvSpPr/>
                <p:nvPr/>
              </p:nvSpPr>
              <p:spPr>
                <a:xfrm>
                  <a:off x="8608688" y="4520587"/>
                  <a:ext cx="27336" cy="16002"/>
                </a:xfrm>
                <a:custGeom>
                  <a:avLst/>
                  <a:gdLst>
                    <a:gd name="connsiteX0" fmla="*/ 0 w 27336"/>
                    <a:gd name="connsiteY0" fmla="*/ 0 h 16002"/>
                    <a:gd name="connsiteX1" fmla="*/ 27337 w 27336"/>
                    <a:gd name="connsiteY1" fmla="*/ 16002 h 16002"/>
                    <a:gd name="connsiteX2" fmla="*/ 27337 w 27336"/>
                    <a:gd name="connsiteY2" fmla="*/ 4667 h 16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336" h="16002">
                      <a:moveTo>
                        <a:pt x="0" y="0"/>
                      </a:moveTo>
                      <a:cubicBezTo>
                        <a:pt x="0" y="0"/>
                        <a:pt x="7144" y="15526"/>
                        <a:pt x="27337" y="16002"/>
                      </a:cubicBezTo>
                      <a:lnTo>
                        <a:pt x="27337" y="4667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</p:grpSp>
      </p:grpSp>
      <p:grpSp>
        <p:nvGrpSpPr>
          <p:cNvPr id="4" name="Groupe 3"/>
          <p:cNvGrpSpPr/>
          <p:nvPr/>
        </p:nvGrpSpPr>
        <p:grpSpPr>
          <a:xfrm>
            <a:off x="461018" y="5077034"/>
            <a:ext cx="3137898" cy="1283637"/>
            <a:chOff x="300677" y="2948190"/>
            <a:chExt cx="3137898" cy="1283637"/>
          </a:xfrm>
        </p:grpSpPr>
        <p:sp>
          <p:nvSpPr>
            <p:cNvPr id="14" name="ZoneTexte 13"/>
            <p:cNvSpPr txBox="1"/>
            <p:nvPr/>
          </p:nvSpPr>
          <p:spPr>
            <a:xfrm>
              <a:off x="900315" y="2948190"/>
              <a:ext cx="2538260" cy="10772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u="sng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 ans </a:t>
              </a:r>
              <a:r>
                <a:rPr lang="fr-F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Ouverture du compte et souscription de la carte bancaire avec « restrictions »</a:t>
              </a:r>
              <a:endPara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328868" y="3494244"/>
              <a:ext cx="914400" cy="7375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90" name="Graphique 1761">
              <a:extLst>
                <a:ext uri="{FF2B5EF4-FFF2-40B4-BE49-F238E27FC236}">
                  <a16:creationId xmlns:a16="http://schemas.microsoft.com/office/drawing/2014/main" id="{48AC43DA-6E9D-42E7-AAEC-DAF9BA25E8C5}"/>
                </a:ext>
              </a:extLst>
            </p:cNvPr>
            <p:cNvGrpSpPr/>
            <p:nvPr/>
          </p:nvGrpSpPr>
          <p:grpSpPr>
            <a:xfrm>
              <a:off x="300677" y="3605747"/>
              <a:ext cx="831367" cy="618834"/>
              <a:chOff x="7441871" y="655382"/>
              <a:chExt cx="382651" cy="284829"/>
            </a:xfrm>
            <a:noFill/>
          </p:grpSpPr>
          <p:grpSp>
            <p:nvGrpSpPr>
              <p:cNvPr id="591" name="Graphique 1761">
                <a:extLst>
                  <a:ext uri="{FF2B5EF4-FFF2-40B4-BE49-F238E27FC236}">
                    <a16:creationId xmlns:a16="http://schemas.microsoft.com/office/drawing/2014/main" id="{48AC43DA-6E9D-42E7-AAEC-DAF9BA25E8C5}"/>
                  </a:ext>
                </a:extLst>
              </p:cNvPr>
              <p:cNvGrpSpPr/>
              <p:nvPr/>
            </p:nvGrpSpPr>
            <p:grpSpPr>
              <a:xfrm>
                <a:off x="7441871" y="655382"/>
                <a:ext cx="382651" cy="284829"/>
                <a:chOff x="7441871" y="655382"/>
                <a:chExt cx="382651" cy="284829"/>
              </a:xfrm>
              <a:grpFill/>
            </p:grpSpPr>
            <p:grpSp>
              <p:nvGrpSpPr>
                <p:cNvPr id="593" name="Graphique 1761">
                  <a:extLst>
                    <a:ext uri="{FF2B5EF4-FFF2-40B4-BE49-F238E27FC236}">
                      <a16:creationId xmlns:a16="http://schemas.microsoft.com/office/drawing/2014/main" id="{48AC43DA-6E9D-42E7-AAEC-DAF9BA25E8C5}"/>
                    </a:ext>
                  </a:extLst>
                </p:cNvPr>
                <p:cNvGrpSpPr/>
                <p:nvPr/>
              </p:nvGrpSpPr>
              <p:grpSpPr>
                <a:xfrm>
                  <a:off x="7567601" y="655382"/>
                  <a:ext cx="256921" cy="224806"/>
                  <a:chOff x="7567601" y="655382"/>
                  <a:chExt cx="256921" cy="224806"/>
                </a:xfrm>
                <a:grpFill/>
              </p:grpSpPr>
              <p:sp>
                <p:nvSpPr>
                  <p:cNvPr id="599" name="Forme libre : forme 2093">
                    <a:extLst>
                      <a:ext uri="{FF2B5EF4-FFF2-40B4-BE49-F238E27FC236}">
                        <a16:creationId xmlns:a16="http://schemas.microsoft.com/office/drawing/2014/main" id="{C4681631-D172-440F-94FC-4647BFC749C0}"/>
                      </a:ext>
                    </a:extLst>
                  </p:cNvPr>
                  <p:cNvSpPr/>
                  <p:nvPr/>
                </p:nvSpPr>
                <p:spPr>
                  <a:xfrm>
                    <a:off x="7567601" y="765333"/>
                    <a:ext cx="70294" cy="114855"/>
                  </a:xfrm>
                  <a:custGeom>
                    <a:avLst/>
                    <a:gdLst>
                      <a:gd name="connsiteX0" fmla="*/ 70294 w 70294"/>
                      <a:gd name="connsiteY0" fmla="*/ 114681 h 114855"/>
                      <a:gd name="connsiteX1" fmla="*/ 51626 w 70294"/>
                      <a:gd name="connsiteY1" fmla="*/ 104870 h 114855"/>
                      <a:gd name="connsiteX2" fmla="*/ 0 w 70294"/>
                      <a:gd name="connsiteY2" fmla="*/ 0 h 114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0294" h="114855">
                        <a:moveTo>
                          <a:pt x="70294" y="114681"/>
                        </a:moveTo>
                        <a:cubicBezTo>
                          <a:pt x="62865" y="115729"/>
                          <a:pt x="55150" y="112014"/>
                          <a:pt x="51626" y="104870"/>
                        </a:cubicBez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600" name="Forme libre : forme 2094">
                    <a:extLst>
                      <a:ext uri="{FF2B5EF4-FFF2-40B4-BE49-F238E27FC236}">
                        <a16:creationId xmlns:a16="http://schemas.microsoft.com/office/drawing/2014/main" id="{374599CD-C5A2-424D-AFB8-525CEFB66D7A}"/>
                      </a:ext>
                    </a:extLst>
                  </p:cNvPr>
                  <p:cNvSpPr/>
                  <p:nvPr/>
                </p:nvSpPr>
                <p:spPr>
                  <a:xfrm>
                    <a:off x="7607225" y="655382"/>
                    <a:ext cx="217297" cy="196056"/>
                  </a:xfrm>
                  <a:custGeom>
                    <a:avLst/>
                    <a:gdLst>
                      <a:gd name="connsiteX0" fmla="*/ 0 w 217297"/>
                      <a:gd name="connsiteY0" fmla="*/ 70803 h 196056"/>
                      <a:gd name="connsiteX1" fmla="*/ 139922 w 217297"/>
                      <a:gd name="connsiteY1" fmla="*/ 1842 h 196056"/>
                      <a:gd name="connsiteX2" fmla="*/ 163830 w 217297"/>
                      <a:gd name="connsiteY2" fmla="*/ 10033 h 196056"/>
                      <a:gd name="connsiteX3" fmla="*/ 215455 w 217297"/>
                      <a:gd name="connsiteY3" fmla="*/ 114903 h 196056"/>
                      <a:gd name="connsiteX4" fmla="*/ 207264 w 217297"/>
                      <a:gd name="connsiteY4" fmla="*/ 138811 h 196056"/>
                      <a:gd name="connsiteX5" fmla="*/ 89916 w 217297"/>
                      <a:gd name="connsiteY5" fmla="*/ 196056 h 196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7297" h="196056">
                        <a:moveTo>
                          <a:pt x="0" y="70803"/>
                        </a:moveTo>
                        <a:lnTo>
                          <a:pt x="139922" y="1842"/>
                        </a:lnTo>
                        <a:cubicBezTo>
                          <a:pt x="148780" y="-2540"/>
                          <a:pt x="159544" y="1175"/>
                          <a:pt x="163830" y="10033"/>
                        </a:cubicBezTo>
                        <a:lnTo>
                          <a:pt x="215455" y="114903"/>
                        </a:lnTo>
                        <a:cubicBezTo>
                          <a:pt x="219837" y="123762"/>
                          <a:pt x="216122" y="134525"/>
                          <a:pt x="207264" y="138811"/>
                        </a:cubicBezTo>
                        <a:lnTo>
                          <a:pt x="89916" y="196056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601" name="Forme libre : forme 2095">
                    <a:extLst>
                      <a:ext uri="{FF2B5EF4-FFF2-40B4-BE49-F238E27FC236}">
                        <a16:creationId xmlns:a16="http://schemas.microsoft.com/office/drawing/2014/main" id="{B1639E9E-BF22-4649-A219-9AA3D98143D6}"/>
                      </a:ext>
                    </a:extLst>
                  </p:cNvPr>
                  <p:cNvSpPr/>
                  <p:nvPr/>
                </p:nvSpPr>
                <p:spPr>
                  <a:xfrm>
                    <a:off x="7619893" y="684466"/>
                    <a:ext cx="157257" cy="77438"/>
                  </a:xfrm>
                  <a:custGeom>
                    <a:avLst/>
                    <a:gdLst>
                      <a:gd name="connsiteX0" fmla="*/ 0 w 157257"/>
                      <a:gd name="connsiteY0" fmla="*/ 77438 h 77438"/>
                      <a:gd name="connsiteX1" fmla="*/ 157258 w 157257"/>
                      <a:gd name="connsiteY1" fmla="*/ 0 h 774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7257" h="77438">
                        <a:moveTo>
                          <a:pt x="0" y="77438"/>
                        </a:moveTo>
                        <a:lnTo>
                          <a:pt x="157258" y="0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602" name="Forme libre : forme 2096">
                    <a:extLst>
                      <a:ext uri="{FF2B5EF4-FFF2-40B4-BE49-F238E27FC236}">
                        <a16:creationId xmlns:a16="http://schemas.microsoft.com/office/drawing/2014/main" id="{C4D1761D-B7EC-4AEF-ABB0-F66FBDB91AFA}"/>
                      </a:ext>
                    </a:extLst>
                  </p:cNvPr>
                  <p:cNvSpPr/>
                  <p:nvPr/>
                </p:nvSpPr>
                <p:spPr>
                  <a:xfrm>
                    <a:off x="7593509" y="717422"/>
                    <a:ext cx="200691" cy="98679"/>
                  </a:xfrm>
                  <a:custGeom>
                    <a:avLst/>
                    <a:gdLst>
                      <a:gd name="connsiteX0" fmla="*/ 200692 w 200691"/>
                      <a:gd name="connsiteY0" fmla="*/ 0 h 98679"/>
                      <a:gd name="connsiteX1" fmla="*/ 0 w 200691"/>
                      <a:gd name="connsiteY1" fmla="*/ 98679 h 98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0691" h="98679">
                        <a:moveTo>
                          <a:pt x="200692" y="0"/>
                        </a:moveTo>
                        <a:lnTo>
                          <a:pt x="0" y="98679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603" name="Forme libre : forme 2097">
                    <a:extLst>
                      <a:ext uri="{FF2B5EF4-FFF2-40B4-BE49-F238E27FC236}">
                        <a16:creationId xmlns:a16="http://schemas.microsoft.com/office/drawing/2014/main" id="{1590BC4B-0F43-4C0B-9EC3-AA80DCB58045}"/>
                      </a:ext>
                    </a:extLst>
                  </p:cNvPr>
                  <p:cNvSpPr/>
                  <p:nvPr/>
                </p:nvSpPr>
                <p:spPr>
                  <a:xfrm>
                    <a:off x="7630561" y="817911"/>
                    <a:ext cx="24384" cy="12001"/>
                  </a:xfrm>
                  <a:custGeom>
                    <a:avLst/>
                    <a:gdLst>
                      <a:gd name="connsiteX0" fmla="*/ 0 w 24384"/>
                      <a:gd name="connsiteY0" fmla="*/ 12001 h 12001"/>
                      <a:gd name="connsiteX1" fmla="*/ 24384 w 24384"/>
                      <a:gd name="connsiteY1" fmla="*/ 0 h 12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4384" h="12001">
                        <a:moveTo>
                          <a:pt x="0" y="12001"/>
                        </a:moveTo>
                        <a:lnTo>
                          <a:pt x="24384" y="0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604" name="Forme libre : forme 2098">
                    <a:extLst>
                      <a:ext uri="{FF2B5EF4-FFF2-40B4-BE49-F238E27FC236}">
                        <a16:creationId xmlns:a16="http://schemas.microsoft.com/office/drawing/2014/main" id="{CC1DF824-51BC-4890-B575-76D983B2BD4B}"/>
                      </a:ext>
                    </a:extLst>
                  </p:cNvPr>
                  <p:cNvSpPr/>
                  <p:nvPr/>
                </p:nvSpPr>
                <p:spPr>
                  <a:xfrm>
                    <a:off x="7634848" y="821816"/>
                    <a:ext cx="48196" cy="23622"/>
                  </a:xfrm>
                  <a:custGeom>
                    <a:avLst/>
                    <a:gdLst>
                      <a:gd name="connsiteX0" fmla="*/ 0 w 48196"/>
                      <a:gd name="connsiteY0" fmla="*/ 23622 h 23622"/>
                      <a:gd name="connsiteX1" fmla="*/ 48197 w 48196"/>
                      <a:gd name="connsiteY1" fmla="*/ 0 h 23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8196" h="23622">
                        <a:moveTo>
                          <a:pt x="0" y="23622"/>
                        </a:moveTo>
                        <a:lnTo>
                          <a:pt x="48197" y="0"/>
                        </a:lnTo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605" name="Forme libre : forme 2099">
                    <a:extLst>
                      <a:ext uri="{FF2B5EF4-FFF2-40B4-BE49-F238E27FC236}">
                        <a16:creationId xmlns:a16="http://schemas.microsoft.com/office/drawing/2014/main" id="{75F1D202-26AC-44A5-BFA1-3BA215B60313}"/>
                      </a:ext>
                    </a:extLst>
                  </p:cNvPr>
                  <p:cNvSpPr/>
                  <p:nvPr/>
                </p:nvSpPr>
                <p:spPr>
                  <a:xfrm rot="-1571919">
                    <a:off x="7740023" y="759989"/>
                    <a:ext cx="49912" cy="21908"/>
                  </a:xfrm>
                  <a:custGeom>
                    <a:avLst/>
                    <a:gdLst>
                      <a:gd name="connsiteX0" fmla="*/ 0 w 49912"/>
                      <a:gd name="connsiteY0" fmla="*/ 0 h 21908"/>
                      <a:gd name="connsiteX1" fmla="*/ 49913 w 49912"/>
                      <a:gd name="connsiteY1" fmla="*/ 0 h 21908"/>
                      <a:gd name="connsiteX2" fmla="*/ 49913 w 49912"/>
                      <a:gd name="connsiteY2" fmla="*/ 21908 h 21908"/>
                      <a:gd name="connsiteX3" fmla="*/ 0 w 49912"/>
                      <a:gd name="connsiteY3" fmla="*/ 21908 h 219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912" h="21908">
                        <a:moveTo>
                          <a:pt x="0" y="0"/>
                        </a:moveTo>
                        <a:lnTo>
                          <a:pt x="49913" y="0"/>
                        </a:lnTo>
                        <a:lnTo>
                          <a:pt x="49913" y="21908"/>
                        </a:lnTo>
                        <a:lnTo>
                          <a:pt x="0" y="21908"/>
                        </a:lnTo>
                        <a:close/>
                      </a:path>
                    </a:pathLst>
                  </a:custGeom>
                  <a:grpFill/>
                  <a:ln w="5715" cap="rnd">
                    <a:solidFill>
                      <a:srgbClr val="E52A29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594" name="Forme libre : forme 2100">
                  <a:extLst>
                    <a:ext uri="{FF2B5EF4-FFF2-40B4-BE49-F238E27FC236}">
                      <a16:creationId xmlns:a16="http://schemas.microsoft.com/office/drawing/2014/main" id="{6354E1EB-42A5-416B-83E6-D602F4E13FD5}"/>
                    </a:ext>
                  </a:extLst>
                </p:cNvPr>
                <p:cNvSpPr/>
                <p:nvPr/>
              </p:nvSpPr>
              <p:spPr>
                <a:xfrm>
                  <a:off x="7465874" y="705611"/>
                  <a:ext cx="172973" cy="131635"/>
                </a:xfrm>
                <a:custGeom>
                  <a:avLst/>
                  <a:gdLst>
                    <a:gd name="connsiteX0" fmla="*/ 0 w 172973"/>
                    <a:gd name="connsiteY0" fmla="*/ 131636 h 131635"/>
                    <a:gd name="connsiteX1" fmla="*/ 40100 w 172973"/>
                    <a:gd name="connsiteY1" fmla="*/ 34290 h 131635"/>
                    <a:gd name="connsiteX2" fmla="*/ 104013 w 172973"/>
                    <a:gd name="connsiteY2" fmla="*/ 0 h 131635"/>
                    <a:gd name="connsiteX3" fmla="*/ 172974 w 172973"/>
                    <a:gd name="connsiteY3" fmla="*/ 38481 h 131635"/>
                    <a:gd name="connsiteX4" fmla="*/ 78772 w 172973"/>
                    <a:gd name="connsiteY4" fmla="*/ 50768 h 1316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973" h="131635">
                      <a:moveTo>
                        <a:pt x="0" y="131636"/>
                      </a:moveTo>
                      <a:lnTo>
                        <a:pt x="40100" y="34290"/>
                      </a:lnTo>
                      <a:lnTo>
                        <a:pt x="104013" y="0"/>
                      </a:lnTo>
                      <a:lnTo>
                        <a:pt x="172974" y="38481"/>
                      </a:lnTo>
                      <a:cubicBezTo>
                        <a:pt x="172974" y="38481"/>
                        <a:pt x="149638" y="83249"/>
                        <a:pt x="78772" y="50768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95" name="Forme libre : forme 2101">
                  <a:extLst>
                    <a:ext uri="{FF2B5EF4-FFF2-40B4-BE49-F238E27FC236}">
                      <a16:creationId xmlns:a16="http://schemas.microsoft.com/office/drawing/2014/main" id="{6F630433-E25E-4FE4-BCD2-CA3DF429FDE8}"/>
                    </a:ext>
                  </a:extLst>
                </p:cNvPr>
                <p:cNvSpPr/>
                <p:nvPr/>
              </p:nvSpPr>
              <p:spPr>
                <a:xfrm>
                  <a:off x="7441871" y="816958"/>
                  <a:ext cx="30765" cy="571"/>
                </a:xfrm>
                <a:custGeom>
                  <a:avLst/>
                  <a:gdLst>
                    <a:gd name="connsiteX0" fmla="*/ 30766 w 30765"/>
                    <a:gd name="connsiteY0" fmla="*/ 571 h 571"/>
                    <a:gd name="connsiteX1" fmla="*/ 0 w 30765"/>
                    <a:gd name="connsiteY1" fmla="*/ 0 h 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65" h="571">
                      <a:moveTo>
                        <a:pt x="30766" y="571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96" name="Forme libre : forme 2102">
                  <a:extLst>
                    <a:ext uri="{FF2B5EF4-FFF2-40B4-BE49-F238E27FC236}">
                      <a16:creationId xmlns:a16="http://schemas.microsoft.com/office/drawing/2014/main" id="{9C8A7D53-9AE2-4250-827C-64A907F5F3F0}"/>
                    </a:ext>
                  </a:extLst>
                </p:cNvPr>
                <p:cNvSpPr/>
                <p:nvPr/>
              </p:nvSpPr>
              <p:spPr>
                <a:xfrm>
                  <a:off x="7500640" y="934497"/>
                  <a:ext cx="78962" cy="1333"/>
                </a:xfrm>
                <a:custGeom>
                  <a:avLst/>
                  <a:gdLst>
                    <a:gd name="connsiteX0" fmla="*/ 78962 w 78962"/>
                    <a:gd name="connsiteY0" fmla="*/ 1334 h 1333"/>
                    <a:gd name="connsiteX1" fmla="*/ 0 w 78962"/>
                    <a:gd name="connsiteY1" fmla="*/ 0 h 1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8962" h="1333">
                      <a:moveTo>
                        <a:pt x="78962" y="1334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97" name="Forme libre : forme 2103">
                  <a:extLst>
                    <a:ext uri="{FF2B5EF4-FFF2-40B4-BE49-F238E27FC236}">
                      <a16:creationId xmlns:a16="http://schemas.microsoft.com/office/drawing/2014/main" id="{16C43139-7C12-4A1A-A5B2-5BB423FDD842}"/>
                    </a:ext>
                  </a:extLst>
                </p:cNvPr>
                <p:cNvSpPr/>
                <p:nvPr/>
              </p:nvSpPr>
              <p:spPr>
                <a:xfrm>
                  <a:off x="7604939" y="896397"/>
                  <a:ext cx="95726" cy="43814"/>
                </a:xfrm>
                <a:custGeom>
                  <a:avLst/>
                  <a:gdLst>
                    <a:gd name="connsiteX0" fmla="*/ 73819 w 95726"/>
                    <a:gd name="connsiteY0" fmla="*/ 43815 h 43814"/>
                    <a:gd name="connsiteX1" fmla="*/ 21907 w 95726"/>
                    <a:gd name="connsiteY1" fmla="*/ 43815 h 43814"/>
                    <a:gd name="connsiteX2" fmla="*/ 0 w 95726"/>
                    <a:gd name="connsiteY2" fmla="*/ 21907 h 43814"/>
                    <a:gd name="connsiteX3" fmla="*/ 0 w 95726"/>
                    <a:gd name="connsiteY3" fmla="*/ 21907 h 43814"/>
                    <a:gd name="connsiteX4" fmla="*/ 21907 w 95726"/>
                    <a:gd name="connsiteY4" fmla="*/ 0 h 43814"/>
                    <a:gd name="connsiteX5" fmla="*/ 73819 w 95726"/>
                    <a:gd name="connsiteY5" fmla="*/ 0 h 43814"/>
                    <a:gd name="connsiteX6" fmla="*/ 95726 w 95726"/>
                    <a:gd name="connsiteY6" fmla="*/ 21907 h 43814"/>
                    <a:gd name="connsiteX7" fmla="*/ 95726 w 95726"/>
                    <a:gd name="connsiteY7" fmla="*/ 21907 h 43814"/>
                    <a:gd name="connsiteX8" fmla="*/ 73819 w 95726"/>
                    <a:gd name="connsiteY8" fmla="*/ 43815 h 43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726" h="43814">
                      <a:moveTo>
                        <a:pt x="73819" y="43815"/>
                      </a:moveTo>
                      <a:lnTo>
                        <a:pt x="21907" y="43815"/>
                      </a:lnTo>
                      <a:cubicBezTo>
                        <a:pt x="9811" y="43815"/>
                        <a:pt x="0" y="33909"/>
                        <a:pt x="0" y="21907"/>
                      </a:cubicBezTo>
                      <a:lnTo>
                        <a:pt x="0" y="21907"/>
                      </a:lnTo>
                      <a:cubicBezTo>
                        <a:pt x="0" y="9811"/>
                        <a:pt x="9906" y="0"/>
                        <a:pt x="21907" y="0"/>
                      </a:cubicBezTo>
                      <a:lnTo>
                        <a:pt x="73819" y="0"/>
                      </a:lnTo>
                      <a:cubicBezTo>
                        <a:pt x="85916" y="0"/>
                        <a:pt x="95726" y="9906"/>
                        <a:pt x="95726" y="21907"/>
                      </a:cubicBezTo>
                      <a:lnTo>
                        <a:pt x="95726" y="21907"/>
                      </a:lnTo>
                      <a:cubicBezTo>
                        <a:pt x="95726" y="33909"/>
                        <a:pt x="85916" y="43815"/>
                        <a:pt x="73819" y="43815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98" name="Forme libre : forme 2104">
                  <a:extLst>
                    <a:ext uri="{FF2B5EF4-FFF2-40B4-BE49-F238E27FC236}">
                      <a16:creationId xmlns:a16="http://schemas.microsoft.com/office/drawing/2014/main" id="{276B1C4C-5335-494B-848F-16D156036EE3}"/>
                    </a:ext>
                  </a:extLst>
                </p:cNvPr>
                <p:cNvSpPr/>
                <p:nvPr/>
              </p:nvSpPr>
              <p:spPr>
                <a:xfrm>
                  <a:off x="7638372" y="852010"/>
                  <a:ext cx="95726" cy="43814"/>
                </a:xfrm>
                <a:custGeom>
                  <a:avLst/>
                  <a:gdLst>
                    <a:gd name="connsiteX0" fmla="*/ 73819 w 95726"/>
                    <a:gd name="connsiteY0" fmla="*/ 43815 h 43814"/>
                    <a:gd name="connsiteX1" fmla="*/ 21907 w 95726"/>
                    <a:gd name="connsiteY1" fmla="*/ 43815 h 43814"/>
                    <a:gd name="connsiteX2" fmla="*/ 0 w 95726"/>
                    <a:gd name="connsiteY2" fmla="*/ 21907 h 43814"/>
                    <a:gd name="connsiteX3" fmla="*/ 0 w 95726"/>
                    <a:gd name="connsiteY3" fmla="*/ 21907 h 43814"/>
                    <a:gd name="connsiteX4" fmla="*/ 21907 w 95726"/>
                    <a:gd name="connsiteY4" fmla="*/ 0 h 43814"/>
                    <a:gd name="connsiteX5" fmla="*/ 73819 w 95726"/>
                    <a:gd name="connsiteY5" fmla="*/ 0 h 43814"/>
                    <a:gd name="connsiteX6" fmla="*/ 95726 w 95726"/>
                    <a:gd name="connsiteY6" fmla="*/ 21907 h 43814"/>
                    <a:gd name="connsiteX7" fmla="*/ 95726 w 95726"/>
                    <a:gd name="connsiteY7" fmla="*/ 21907 h 43814"/>
                    <a:gd name="connsiteX8" fmla="*/ 73819 w 95726"/>
                    <a:gd name="connsiteY8" fmla="*/ 43815 h 43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726" h="43814">
                      <a:moveTo>
                        <a:pt x="73819" y="43815"/>
                      </a:moveTo>
                      <a:lnTo>
                        <a:pt x="21907" y="43815"/>
                      </a:lnTo>
                      <a:cubicBezTo>
                        <a:pt x="9811" y="43815"/>
                        <a:pt x="0" y="33909"/>
                        <a:pt x="0" y="21907"/>
                      </a:cubicBezTo>
                      <a:lnTo>
                        <a:pt x="0" y="21907"/>
                      </a:lnTo>
                      <a:cubicBezTo>
                        <a:pt x="0" y="9811"/>
                        <a:pt x="9906" y="0"/>
                        <a:pt x="21907" y="0"/>
                      </a:cubicBezTo>
                      <a:lnTo>
                        <a:pt x="73819" y="0"/>
                      </a:lnTo>
                      <a:cubicBezTo>
                        <a:pt x="85916" y="0"/>
                        <a:pt x="95726" y="9906"/>
                        <a:pt x="95726" y="21907"/>
                      </a:cubicBezTo>
                      <a:lnTo>
                        <a:pt x="95726" y="21907"/>
                      </a:lnTo>
                      <a:cubicBezTo>
                        <a:pt x="95726" y="33909"/>
                        <a:pt x="85916" y="43815"/>
                        <a:pt x="73819" y="43815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592" name="Forme libre : forme 2105">
                <a:extLst>
                  <a:ext uri="{FF2B5EF4-FFF2-40B4-BE49-F238E27FC236}">
                    <a16:creationId xmlns:a16="http://schemas.microsoft.com/office/drawing/2014/main" id="{3B3A30D1-6688-4572-9763-81167950CFF2}"/>
                  </a:ext>
                </a:extLst>
              </p:cNvPr>
              <p:cNvSpPr/>
              <p:nvPr/>
            </p:nvSpPr>
            <p:spPr>
              <a:xfrm>
                <a:off x="7463588" y="934021"/>
                <a:ext cx="16478" cy="9525"/>
              </a:xfrm>
              <a:custGeom>
                <a:avLst/>
                <a:gdLst>
                  <a:gd name="connsiteX0" fmla="*/ 16478 w 16478"/>
                  <a:gd name="connsiteY0" fmla="*/ 0 h 9525"/>
                  <a:gd name="connsiteX1" fmla="*/ 0 w 1647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478" h="9525">
                    <a:moveTo>
                      <a:pt x="16478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2" name="Groupe 1"/>
          <p:cNvGrpSpPr/>
          <p:nvPr/>
        </p:nvGrpSpPr>
        <p:grpSpPr>
          <a:xfrm>
            <a:off x="3902477" y="4420500"/>
            <a:ext cx="4098060" cy="1726909"/>
            <a:chOff x="3902477" y="4263332"/>
            <a:chExt cx="4098060" cy="1726909"/>
          </a:xfrm>
        </p:grpSpPr>
        <p:sp>
          <p:nvSpPr>
            <p:cNvPr id="16" name="ZoneTexte 15"/>
            <p:cNvSpPr txBox="1"/>
            <p:nvPr/>
          </p:nvSpPr>
          <p:spPr>
            <a:xfrm>
              <a:off x="3902477" y="4913023"/>
              <a:ext cx="3955130" cy="10772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Faire un point régulier pour </a:t>
              </a:r>
            </a:p>
            <a:p>
              <a:pPr algn="ctr"/>
              <a:r>
                <a:rPr lang="fr-F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adapter et faire évoluer les autorisations bancaires et apporter progressivement </a:t>
              </a:r>
            </a:p>
            <a:p>
              <a:pPr algn="ctr"/>
              <a:r>
                <a:rPr lang="fr-F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la latitude à l’enfant.</a:t>
              </a:r>
              <a:endPara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6" name="Ellipse 605"/>
            <p:cNvSpPr/>
            <p:nvPr/>
          </p:nvSpPr>
          <p:spPr>
            <a:xfrm rot="629205">
              <a:off x="7086137" y="4263332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96" name="Graphique 1793">
              <a:extLst>
                <a:ext uri="{FF2B5EF4-FFF2-40B4-BE49-F238E27FC236}">
                  <a16:creationId xmlns:a16="http://schemas.microsoft.com/office/drawing/2014/main" id="{9CC7A843-D5E9-48EC-A6B5-B858712B062C}"/>
                </a:ext>
              </a:extLst>
            </p:cNvPr>
            <p:cNvGrpSpPr/>
            <p:nvPr/>
          </p:nvGrpSpPr>
          <p:grpSpPr>
            <a:xfrm rot="474516">
              <a:off x="7012354" y="4510569"/>
              <a:ext cx="982804" cy="551092"/>
              <a:chOff x="2831780" y="2226945"/>
              <a:chExt cx="459962" cy="257917"/>
            </a:xfrm>
            <a:noFill/>
          </p:grpSpPr>
          <p:grpSp>
            <p:nvGrpSpPr>
              <p:cNvPr id="497" name="Graphique 1793">
                <a:extLst>
                  <a:ext uri="{FF2B5EF4-FFF2-40B4-BE49-F238E27FC236}">
                    <a16:creationId xmlns:a16="http://schemas.microsoft.com/office/drawing/2014/main" id="{9CC7A843-D5E9-48EC-A6B5-B858712B062C}"/>
                  </a:ext>
                </a:extLst>
              </p:cNvPr>
              <p:cNvGrpSpPr/>
              <p:nvPr/>
            </p:nvGrpSpPr>
            <p:grpSpPr>
              <a:xfrm>
                <a:off x="2831780" y="2226945"/>
                <a:ext cx="459962" cy="257917"/>
                <a:chOff x="2831780" y="2226945"/>
                <a:chExt cx="459962" cy="257917"/>
              </a:xfrm>
              <a:grpFill/>
            </p:grpSpPr>
            <p:sp>
              <p:nvSpPr>
                <p:cNvPr id="500" name="Forme libre : forme 3529">
                  <a:extLst>
                    <a:ext uri="{FF2B5EF4-FFF2-40B4-BE49-F238E27FC236}">
                      <a16:creationId xmlns:a16="http://schemas.microsoft.com/office/drawing/2014/main" id="{CA655E51-7330-4FC1-8FF9-8C50DD6458E7}"/>
                    </a:ext>
                  </a:extLst>
                </p:cNvPr>
                <p:cNvSpPr/>
                <p:nvPr/>
              </p:nvSpPr>
              <p:spPr>
                <a:xfrm>
                  <a:off x="3233068" y="2258759"/>
                  <a:ext cx="12858" cy="7905"/>
                </a:xfrm>
                <a:custGeom>
                  <a:avLst/>
                  <a:gdLst>
                    <a:gd name="connsiteX0" fmla="*/ 12859 w 12858"/>
                    <a:gd name="connsiteY0" fmla="*/ 0 h 7905"/>
                    <a:gd name="connsiteX1" fmla="*/ 0 w 12858"/>
                    <a:gd name="connsiteY1" fmla="*/ 7906 h 7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58" h="7905">
                      <a:moveTo>
                        <a:pt x="12859" y="0"/>
                      </a:moveTo>
                      <a:lnTo>
                        <a:pt x="0" y="7906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1" name="Forme libre : forme 3530">
                  <a:extLst>
                    <a:ext uri="{FF2B5EF4-FFF2-40B4-BE49-F238E27FC236}">
                      <a16:creationId xmlns:a16="http://schemas.microsoft.com/office/drawing/2014/main" id="{12BAD0EB-1984-4266-BBA4-7605CFD6A794}"/>
                    </a:ext>
                  </a:extLst>
                </p:cNvPr>
                <p:cNvSpPr/>
                <p:nvPr/>
              </p:nvSpPr>
              <p:spPr>
                <a:xfrm>
                  <a:off x="3166965" y="2274094"/>
                  <a:ext cx="124777" cy="169259"/>
                </a:xfrm>
                <a:custGeom>
                  <a:avLst/>
                  <a:gdLst>
                    <a:gd name="connsiteX0" fmla="*/ 50864 w 124777"/>
                    <a:gd name="connsiteY0" fmla="*/ 0 h 169259"/>
                    <a:gd name="connsiteX1" fmla="*/ 0 w 124777"/>
                    <a:gd name="connsiteY1" fmla="*/ 31623 h 169259"/>
                    <a:gd name="connsiteX2" fmla="*/ 78867 w 124777"/>
                    <a:gd name="connsiteY2" fmla="*/ 169259 h 169259"/>
                    <a:gd name="connsiteX3" fmla="*/ 124777 w 124777"/>
                    <a:gd name="connsiteY3" fmla="*/ 141351 h 169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4777" h="169259">
                      <a:moveTo>
                        <a:pt x="50864" y="0"/>
                      </a:moveTo>
                      <a:lnTo>
                        <a:pt x="0" y="31623"/>
                      </a:lnTo>
                      <a:lnTo>
                        <a:pt x="78867" y="169259"/>
                      </a:lnTo>
                      <a:lnTo>
                        <a:pt x="124777" y="141351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2" name="Forme libre : forme 3531">
                  <a:extLst>
                    <a:ext uri="{FF2B5EF4-FFF2-40B4-BE49-F238E27FC236}">
                      <a16:creationId xmlns:a16="http://schemas.microsoft.com/office/drawing/2014/main" id="{30679784-C040-48D1-A4F2-07A4429DB01C}"/>
                    </a:ext>
                  </a:extLst>
                </p:cNvPr>
                <p:cNvSpPr/>
                <p:nvPr/>
              </p:nvSpPr>
              <p:spPr>
                <a:xfrm>
                  <a:off x="3149725" y="2313622"/>
                  <a:ext cx="63150" cy="117538"/>
                </a:xfrm>
                <a:custGeom>
                  <a:avLst/>
                  <a:gdLst>
                    <a:gd name="connsiteX0" fmla="*/ 20098 w 63150"/>
                    <a:gd name="connsiteY0" fmla="*/ 0 h 117538"/>
                    <a:gd name="connsiteX1" fmla="*/ 0 w 63150"/>
                    <a:gd name="connsiteY1" fmla="*/ 11430 h 117538"/>
                    <a:gd name="connsiteX2" fmla="*/ 63151 w 63150"/>
                    <a:gd name="connsiteY2" fmla="*/ 117539 h 117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3150" h="117538">
                      <a:moveTo>
                        <a:pt x="20098" y="0"/>
                      </a:moveTo>
                      <a:lnTo>
                        <a:pt x="0" y="11430"/>
                      </a:lnTo>
                      <a:lnTo>
                        <a:pt x="63151" y="117539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3" name="Forme libre : forme 3532">
                  <a:extLst>
                    <a:ext uri="{FF2B5EF4-FFF2-40B4-BE49-F238E27FC236}">
                      <a16:creationId xmlns:a16="http://schemas.microsoft.com/office/drawing/2014/main" id="{04351350-9023-419D-9858-56FD8C4EB63C}"/>
                    </a:ext>
                  </a:extLst>
                </p:cNvPr>
                <p:cNvSpPr/>
                <p:nvPr/>
              </p:nvSpPr>
              <p:spPr>
                <a:xfrm>
                  <a:off x="3106005" y="2327243"/>
                  <a:ext cx="43719" cy="666"/>
                </a:xfrm>
                <a:custGeom>
                  <a:avLst/>
                  <a:gdLst>
                    <a:gd name="connsiteX0" fmla="*/ 43720 w 43719"/>
                    <a:gd name="connsiteY0" fmla="*/ 667 h 666"/>
                    <a:gd name="connsiteX1" fmla="*/ 0 w 43719"/>
                    <a:gd name="connsiteY1" fmla="*/ 0 h 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3719" h="666">
                      <a:moveTo>
                        <a:pt x="43720" y="667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4" name="Forme libre : forme 3533">
                  <a:extLst>
                    <a:ext uri="{FF2B5EF4-FFF2-40B4-BE49-F238E27FC236}">
                      <a16:creationId xmlns:a16="http://schemas.microsoft.com/office/drawing/2014/main" id="{AE9C3B84-ED08-4176-9C1C-2295A1AB156A}"/>
                    </a:ext>
                  </a:extLst>
                </p:cNvPr>
                <p:cNvSpPr/>
                <p:nvPr/>
              </p:nvSpPr>
              <p:spPr>
                <a:xfrm>
                  <a:off x="2991991" y="2306384"/>
                  <a:ext cx="126206" cy="46706"/>
                </a:xfrm>
                <a:custGeom>
                  <a:avLst/>
                  <a:gdLst>
                    <a:gd name="connsiteX0" fmla="*/ 0 w 126206"/>
                    <a:gd name="connsiteY0" fmla="*/ 44482 h 46706"/>
                    <a:gd name="connsiteX1" fmla="*/ 51626 w 126206"/>
                    <a:gd name="connsiteY1" fmla="*/ 762 h 46706"/>
                    <a:gd name="connsiteX2" fmla="*/ 98203 w 126206"/>
                    <a:gd name="connsiteY2" fmla="*/ 0 h 46706"/>
                    <a:gd name="connsiteX3" fmla="*/ 126206 w 126206"/>
                    <a:gd name="connsiteY3" fmla="*/ 42291 h 46706"/>
                    <a:gd name="connsiteX4" fmla="*/ 68866 w 126206"/>
                    <a:gd name="connsiteY4" fmla="*/ 21526 h 46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206" h="46706">
                      <a:moveTo>
                        <a:pt x="0" y="44482"/>
                      </a:moveTo>
                      <a:lnTo>
                        <a:pt x="51626" y="762"/>
                      </a:lnTo>
                      <a:lnTo>
                        <a:pt x="98203" y="0"/>
                      </a:lnTo>
                      <a:lnTo>
                        <a:pt x="126206" y="42291"/>
                      </a:lnTo>
                      <a:cubicBezTo>
                        <a:pt x="126206" y="42291"/>
                        <a:pt x="99631" y="60960"/>
                        <a:pt x="68866" y="21526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5" name="Forme libre : forme 3534">
                  <a:extLst>
                    <a:ext uri="{FF2B5EF4-FFF2-40B4-BE49-F238E27FC236}">
                      <a16:creationId xmlns:a16="http://schemas.microsoft.com/office/drawing/2014/main" id="{F9F8CF03-CA80-4748-80C5-22CA5A80F6BF}"/>
                    </a:ext>
                  </a:extLst>
                </p:cNvPr>
                <p:cNvSpPr/>
                <p:nvPr/>
              </p:nvSpPr>
              <p:spPr>
                <a:xfrm>
                  <a:off x="2976904" y="2336292"/>
                  <a:ext cx="89286" cy="99859"/>
                </a:xfrm>
                <a:custGeom>
                  <a:avLst/>
                  <a:gdLst>
                    <a:gd name="connsiteX0" fmla="*/ 89287 w 89286"/>
                    <a:gd name="connsiteY0" fmla="*/ 0 h 99859"/>
                    <a:gd name="connsiteX1" fmla="*/ 5181 w 89286"/>
                    <a:gd name="connsiteY1" fmla="*/ 72676 h 99859"/>
                    <a:gd name="connsiteX2" fmla="*/ 3943 w 89286"/>
                    <a:gd name="connsiteY2" fmla="*/ 94678 h 99859"/>
                    <a:gd name="connsiteX3" fmla="*/ 3943 w 89286"/>
                    <a:gd name="connsiteY3" fmla="*/ 94678 h 99859"/>
                    <a:gd name="connsiteX4" fmla="*/ 25945 w 89286"/>
                    <a:gd name="connsiteY4" fmla="*/ 95917 h 99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286" h="99859">
                      <a:moveTo>
                        <a:pt x="89287" y="0"/>
                      </a:moveTo>
                      <a:lnTo>
                        <a:pt x="5181" y="72676"/>
                      </a:lnTo>
                      <a:cubicBezTo>
                        <a:pt x="-1201" y="78391"/>
                        <a:pt x="-1772" y="88202"/>
                        <a:pt x="3943" y="94678"/>
                      </a:cubicBezTo>
                      <a:lnTo>
                        <a:pt x="3943" y="94678"/>
                      </a:lnTo>
                      <a:cubicBezTo>
                        <a:pt x="9658" y="101060"/>
                        <a:pt x="19468" y="101632"/>
                        <a:pt x="25945" y="95917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6" name="Forme libre : forme 3535">
                  <a:extLst>
                    <a:ext uri="{FF2B5EF4-FFF2-40B4-BE49-F238E27FC236}">
                      <a16:creationId xmlns:a16="http://schemas.microsoft.com/office/drawing/2014/main" id="{14D598C6-4C8A-4E54-973C-FFDD5744338E}"/>
                    </a:ext>
                  </a:extLst>
                </p:cNvPr>
                <p:cNvSpPr/>
                <p:nvPr/>
              </p:nvSpPr>
              <p:spPr>
                <a:xfrm>
                  <a:off x="3001859" y="2401348"/>
                  <a:ext cx="33755" cy="52234"/>
                </a:xfrm>
                <a:custGeom>
                  <a:avLst/>
                  <a:gdLst>
                    <a:gd name="connsiteX0" fmla="*/ 33756 w 33755"/>
                    <a:gd name="connsiteY0" fmla="*/ 0 h 52234"/>
                    <a:gd name="connsiteX1" fmla="*/ 5181 w 33755"/>
                    <a:gd name="connsiteY1" fmla="*/ 25051 h 52234"/>
                    <a:gd name="connsiteX2" fmla="*/ 3943 w 33755"/>
                    <a:gd name="connsiteY2" fmla="*/ 47053 h 52234"/>
                    <a:gd name="connsiteX3" fmla="*/ 3943 w 33755"/>
                    <a:gd name="connsiteY3" fmla="*/ 47053 h 52234"/>
                    <a:gd name="connsiteX4" fmla="*/ 25945 w 33755"/>
                    <a:gd name="connsiteY4" fmla="*/ 48292 h 52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755" h="52234">
                      <a:moveTo>
                        <a:pt x="33756" y="0"/>
                      </a:moveTo>
                      <a:lnTo>
                        <a:pt x="5181" y="25051"/>
                      </a:lnTo>
                      <a:cubicBezTo>
                        <a:pt x="-1201" y="30766"/>
                        <a:pt x="-1772" y="40577"/>
                        <a:pt x="3943" y="47053"/>
                      </a:cubicBezTo>
                      <a:lnTo>
                        <a:pt x="3943" y="47053"/>
                      </a:lnTo>
                      <a:cubicBezTo>
                        <a:pt x="9658" y="53435"/>
                        <a:pt x="19468" y="54007"/>
                        <a:pt x="25945" y="4829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7" name="Forme libre : forme 3536">
                  <a:extLst>
                    <a:ext uri="{FF2B5EF4-FFF2-40B4-BE49-F238E27FC236}">
                      <a16:creationId xmlns:a16="http://schemas.microsoft.com/office/drawing/2014/main" id="{C0300140-C910-491A-89A7-1755308E3A4F}"/>
                    </a:ext>
                  </a:extLst>
                </p:cNvPr>
                <p:cNvSpPr/>
                <p:nvPr/>
              </p:nvSpPr>
              <p:spPr>
                <a:xfrm>
                  <a:off x="3029005" y="2425065"/>
                  <a:ext cx="25945" cy="42804"/>
                </a:xfrm>
                <a:custGeom>
                  <a:avLst/>
                  <a:gdLst>
                    <a:gd name="connsiteX0" fmla="*/ 22040 w 25945"/>
                    <a:gd name="connsiteY0" fmla="*/ 0 h 42804"/>
                    <a:gd name="connsiteX1" fmla="*/ 5181 w 25945"/>
                    <a:gd name="connsiteY1" fmla="*/ 15621 h 42804"/>
                    <a:gd name="connsiteX2" fmla="*/ 3943 w 25945"/>
                    <a:gd name="connsiteY2" fmla="*/ 37624 h 42804"/>
                    <a:gd name="connsiteX3" fmla="*/ 3943 w 25945"/>
                    <a:gd name="connsiteY3" fmla="*/ 37624 h 42804"/>
                    <a:gd name="connsiteX4" fmla="*/ 25945 w 25945"/>
                    <a:gd name="connsiteY4" fmla="*/ 38862 h 42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45" h="42804">
                      <a:moveTo>
                        <a:pt x="22040" y="0"/>
                      </a:moveTo>
                      <a:lnTo>
                        <a:pt x="5181" y="15621"/>
                      </a:lnTo>
                      <a:cubicBezTo>
                        <a:pt x="-1201" y="21336"/>
                        <a:pt x="-1772" y="31147"/>
                        <a:pt x="3943" y="37624"/>
                      </a:cubicBezTo>
                      <a:lnTo>
                        <a:pt x="3943" y="37624"/>
                      </a:lnTo>
                      <a:cubicBezTo>
                        <a:pt x="9658" y="44005"/>
                        <a:pt x="19468" y="44577"/>
                        <a:pt x="25945" y="38862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8" name="Forme libre : forme 3537">
                  <a:extLst>
                    <a:ext uri="{FF2B5EF4-FFF2-40B4-BE49-F238E27FC236}">
                      <a16:creationId xmlns:a16="http://schemas.microsoft.com/office/drawing/2014/main" id="{FB8D13EF-C4BB-4768-B3B7-39E4C6E4504F}"/>
                    </a:ext>
                  </a:extLst>
                </p:cNvPr>
                <p:cNvSpPr/>
                <p:nvPr/>
              </p:nvSpPr>
              <p:spPr>
                <a:xfrm>
                  <a:off x="3057199" y="2448496"/>
                  <a:ext cx="25945" cy="33755"/>
                </a:xfrm>
                <a:custGeom>
                  <a:avLst/>
                  <a:gdLst>
                    <a:gd name="connsiteX0" fmla="*/ 12229 w 25945"/>
                    <a:gd name="connsiteY0" fmla="*/ 0 h 33755"/>
                    <a:gd name="connsiteX1" fmla="*/ 5181 w 25945"/>
                    <a:gd name="connsiteY1" fmla="*/ 6572 h 33755"/>
                    <a:gd name="connsiteX2" fmla="*/ 3943 w 25945"/>
                    <a:gd name="connsiteY2" fmla="*/ 28575 h 33755"/>
                    <a:gd name="connsiteX3" fmla="*/ 3943 w 25945"/>
                    <a:gd name="connsiteY3" fmla="*/ 28575 h 33755"/>
                    <a:gd name="connsiteX4" fmla="*/ 25945 w 25945"/>
                    <a:gd name="connsiteY4" fmla="*/ 29813 h 33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45" h="33755">
                      <a:moveTo>
                        <a:pt x="12229" y="0"/>
                      </a:moveTo>
                      <a:lnTo>
                        <a:pt x="5181" y="6572"/>
                      </a:lnTo>
                      <a:cubicBezTo>
                        <a:pt x="-1201" y="12287"/>
                        <a:pt x="-1772" y="22098"/>
                        <a:pt x="3943" y="28575"/>
                      </a:cubicBezTo>
                      <a:lnTo>
                        <a:pt x="3943" y="28575"/>
                      </a:lnTo>
                      <a:cubicBezTo>
                        <a:pt x="9658" y="34957"/>
                        <a:pt x="19468" y="35528"/>
                        <a:pt x="25945" y="29813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9" name="Forme libre : forme 3538">
                  <a:extLst>
                    <a:ext uri="{FF2B5EF4-FFF2-40B4-BE49-F238E27FC236}">
                      <a16:creationId xmlns:a16="http://schemas.microsoft.com/office/drawing/2014/main" id="{EDA770FE-A934-4D62-BAA1-2B0551997974}"/>
                    </a:ext>
                  </a:extLst>
                </p:cNvPr>
                <p:cNvSpPr/>
                <p:nvPr/>
              </p:nvSpPr>
              <p:spPr>
                <a:xfrm>
                  <a:off x="3128484" y="2415069"/>
                  <a:ext cx="25336" cy="41124"/>
                </a:xfrm>
                <a:custGeom>
                  <a:avLst/>
                  <a:gdLst>
                    <a:gd name="connsiteX0" fmla="*/ 3810 w 25336"/>
                    <a:gd name="connsiteY0" fmla="*/ 38762 h 41124"/>
                    <a:gd name="connsiteX1" fmla="*/ 24955 w 25336"/>
                    <a:gd name="connsiteY1" fmla="*/ 33428 h 41124"/>
                    <a:gd name="connsiteX2" fmla="*/ 25336 w 25336"/>
                    <a:gd name="connsiteY2" fmla="*/ 1329 h 41124"/>
                    <a:gd name="connsiteX3" fmla="*/ 0 w 25336"/>
                    <a:gd name="connsiteY3" fmla="*/ 14568 h 41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36" h="41124">
                      <a:moveTo>
                        <a:pt x="3810" y="38762"/>
                      </a:moveTo>
                      <a:cubicBezTo>
                        <a:pt x="19717" y="46287"/>
                        <a:pt x="24955" y="33428"/>
                        <a:pt x="24955" y="33428"/>
                      </a:cubicBezTo>
                      <a:lnTo>
                        <a:pt x="25336" y="1329"/>
                      </a:lnTo>
                      <a:cubicBezTo>
                        <a:pt x="25336" y="1329"/>
                        <a:pt x="8382" y="-6196"/>
                        <a:pt x="0" y="14568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0" name="Forme libre : forme 3539">
                  <a:extLst>
                    <a:ext uri="{FF2B5EF4-FFF2-40B4-BE49-F238E27FC236}">
                      <a16:creationId xmlns:a16="http://schemas.microsoft.com/office/drawing/2014/main" id="{29629197-E978-4F23-A70D-C80B8AF849D6}"/>
                    </a:ext>
                  </a:extLst>
                </p:cNvPr>
                <p:cNvSpPr/>
                <p:nvPr/>
              </p:nvSpPr>
              <p:spPr>
                <a:xfrm>
                  <a:off x="3105148" y="2428975"/>
                  <a:ext cx="25336" cy="41124"/>
                </a:xfrm>
                <a:custGeom>
                  <a:avLst/>
                  <a:gdLst>
                    <a:gd name="connsiteX0" fmla="*/ 3810 w 25336"/>
                    <a:gd name="connsiteY0" fmla="*/ 38762 h 41124"/>
                    <a:gd name="connsiteX1" fmla="*/ 24956 w 25336"/>
                    <a:gd name="connsiteY1" fmla="*/ 33428 h 41124"/>
                    <a:gd name="connsiteX2" fmla="*/ 25336 w 25336"/>
                    <a:gd name="connsiteY2" fmla="*/ 1329 h 41124"/>
                    <a:gd name="connsiteX3" fmla="*/ 0 w 25336"/>
                    <a:gd name="connsiteY3" fmla="*/ 14568 h 41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36" h="41124">
                      <a:moveTo>
                        <a:pt x="3810" y="38762"/>
                      </a:moveTo>
                      <a:cubicBezTo>
                        <a:pt x="19717" y="46287"/>
                        <a:pt x="24956" y="33428"/>
                        <a:pt x="24956" y="33428"/>
                      </a:cubicBezTo>
                      <a:lnTo>
                        <a:pt x="25336" y="1329"/>
                      </a:lnTo>
                      <a:cubicBezTo>
                        <a:pt x="25336" y="1329"/>
                        <a:pt x="8382" y="-6196"/>
                        <a:pt x="0" y="14568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1" name="Forme libre : forme 3540">
                  <a:extLst>
                    <a:ext uri="{FF2B5EF4-FFF2-40B4-BE49-F238E27FC236}">
                      <a16:creationId xmlns:a16="http://schemas.microsoft.com/office/drawing/2014/main" id="{FA3B5D36-B75F-4159-B21F-02C698C673C0}"/>
                    </a:ext>
                  </a:extLst>
                </p:cNvPr>
                <p:cNvSpPr/>
                <p:nvPr/>
              </p:nvSpPr>
              <p:spPr>
                <a:xfrm>
                  <a:off x="3082171" y="2443739"/>
                  <a:ext cx="26691" cy="41124"/>
                </a:xfrm>
                <a:custGeom>
                  <a:avLst/>
                  <a:gdLst>
                    <a:gd name="connsiteX0" fmla="*/ 5165 w 26691"/>
                    <a:gd name="connsiteY0" fmla="*/ 38762 h 41124"/>
                    <a:gd name="connsiteX1" fmla="*/ 26310 w 26691"/>
                    <a:gd name="connsiteY1" fmla="*/ 33428 h 41124"/>
                    <a:gd name="connsiteX2" fmla="*/ 26691 w 26691"/>
                    <a:gd name="connsiteY2" fmla="*/ 1329 h 41124"/>
                    <a:gd name="connsiteX3" fmla="*/ 1355 w 26691"/>
                    <a:gd name="connsiteY3" fmla="*/ 14568 h 41124"/>
                    <a:gd name="connsiteX4" fmla="*/ 1355 w 26691"/>
                    <a:gd name="connsiteY4" fmla="*/ 34476 h 41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91" h="41124">
                      <a:moveTo>
                        <a:pt x="5165" y="38762"/>
                      </a:moveTo>
                      <a:cubicBezTo>
                        <a:pt x="21071" y="46287"/>
                        <a:pt x="26310" y="33428"/>
                        <a:pt x="26310" y="33428"/>
                      </a:cubicBezTo>
                      <a:lnTo>
                        <a:pt x="26691" y="1329"/>
                      </a:lnTo>
                      <a:cubicBezTo>
                        <a:pt x="26691" y="1329"/>
                        <a:pt x="9737" y="-6196"/>
                        <a:pt x="1355" y="14568"/>
                      </a:cubicBezTo>
                      <a:cubicBezTo>
                        <a:pt x="1355" y="14568"/>
                        <a:pt x="-1693" y="22855"/>
                        <a:pt x="1355" y="34476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2" name="Forme libre : forme 3541">
                  <a:extLst>
                    <a:ext uri="{FF2B5EF4-FFF2-40B4-BE49-F238E27FC236}">
                      <a16:creationId xmlns:a16="http://schemas.microsoft.com/office/drawing/2014/main" id="{8A01ECEB-B408-4F57-90AD-BCBA1D4DD3A7}"/>
                    </a:ext>
                  </a:extLst>
                </p:cNvPr>
                <p:cNvSpPr/>
                <p:nvPr/>
              </p:nvSpPr>
              <p:spPr>
                <a:xfrm>
                  <a:off x="3156487" y="2405825"/>
                  <a:ext cx="40767" cy="26098"/>
                </a:xfrm>
                <a:custGeom>
                  <a:avLst/>
                  <a:gdLst>
                    <a:gd name="connsiteX0" fmla="*/ 40767 w 40767"/>
                    <a:gd name="connsiteY0" fmla="*/ 0 h 26098"/>
                    <a:gd name="connsiteX1" fmla="*/ 0 w 40767"/>
                    <a:gd name="connsiteY1" fmla="*/ 26098 h 2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767" h="26098">
                      <a:moveTo>
                        <a:pt x="40767" y="0"/>
                      </a:moveTo>
                      <a:lnTo>
                        <a:pt x="0" y="26098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3" name="Forme libre : forme 3542">
                  <a:extLst>
                    <a:ext uri="{FF2B5EF4-FFF2-40B4-BE49-F238E27FC236}">
                      <a16:creationId xmlns:a16="http://schemas.microsoft.com/office/drawing/2014/main" id="{FB24CA6E-95FE-43EC-ABE5-2A271CB6AD7A}"/>
                    </a:ext>
                  </a:extLst>
                </p:cNvPr>
                <p:cNvSpPr/>
                <p:nvPr/>
              </p:nvSpPr>
              <p:spPr>
                <a:xfrm>
                  <a:off x="3159916" y="2419064"/>
                  <a:ext cx="34766" cy="19301"/>
                </a:xfrm>
                <a:custGeom>
                  <a:avLst/>
                  <a:gdLst>
                    <a:gd name="connsiteX0" fmla="*/ 18859 w 34766"/>
                    <a:gd name="connsiteY0" fmla="*/ 0 h 19301"/>
                    <a:gd name="connsiteX1" fmla="*/ 34766 w 34766"/>
                    <a:gd name="connsiteY1" fmla="*/ 7525 h 19301"/>
                    <a:gd name="connsiteX2" fmla="*/ 0 w 34766"/>
                    <a:gd name="connsiteY2" fmla="*/ 11716 h 1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766" h="19301">
                      <a:moveTo>
                        <a:pt x="18859" y="0"/>
                      </a:moveTo>
                      <a:lnTo>
                        <a:pt x="34766" y="7525"/>
                      </a:lnTo>
                      <a:cubicBezTo>
                        <a:pt x="34766" y="7525"/>
                        <a:pt x="21146" y="30956"/>
                        <a:pt x="0" y="11716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4" name="Forme libre : forme 3543">
                  <a:extLst>
                    <a:ext uri="{FF2B5EF4-FFF2-40B4-BE49-F238E27FC236}">
                      <a16:creationId xmlns:a16="http://schemas.microsoft.com/office/drawing/2014/main" id="{DDD56386-4446-4334-9E5F-0B894310A9CB}"/>
                    </a:ext>
                  </a:extLst>
                </p:cNvPr>
                <p:cNvSpPr/>
                <p:nvPr/>
              </p:nvSpPr>
              <p:spPr>
                <a:xfrm>
                  <a:off x="2998894" y="2308003"/>
                  <a:ext cx="29576" cy="26098"/>
                </a:xfrm>
                <a:custGeom>
                  <a:avLst/>
                  <a:gdLst>
                    <a:gd name="connsiteX0" fmla="*/ 29577 w 29576"/>
                    <a:gd name="connsiteY0" fmla="*/ 9811 h 26098"/>
                    <a:gd name="connsiteX1" fmla="*/ 1288 w 29576"/>
                    <a:gd name="connsiteY1" fmla="*/ 0 h 26098"/>
                    <a:gd name="connsiteX2" fmla="*/ 9193 w 29576"/>
                    <a:gd name="connsiteY2" fmla="*/ 26098 h 2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576" h="26098">
                      <a:moveTo>
                        <a:pt x="29577" y="9811"/>
                      </a:moveTo>
                      <a:lnTo>
                        <a:pt x="1288" y="0"/>
                      </a:lnTo>
                      <a:cubicBezTo>
                        <a:pt x="1288" y="0"/>
                        <a:pt x="-4713" y="16573"/>
                        <a:pt x="9193" y="26098"/>
                      </a:cubicBez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5" name="Forme libre : forme 3544">
                  <a:extLst>
                    <a:ext uri="{FF2B5EF4-FFF2-40B4-BE49-F238E27FC236}">
                      <a16:creationId xmlns:a16="http://schemas.microsoft.com/office/drawing/2014/main" id="{39CAC503-DE88-46DD-9CC6-40661255B255}"/>
                    </a:ext>
                  </a:extLst>
                </p:cNvPr>
                <p:cNvSpPr/>
                <p:nvPr/>
              </p:nvSpPr>
              <p:spPr>
                <a:xfrm>
                  <a:off x="2856259" y="2272855"/>
                  <a:ext cx="111728" cy="168497"/>
                </a:xfrm>
                <a:custGeom>
                  <a:avLst/>
                  <a:gdLst>
                    <a:gd name="connsiteX0" fmla="*/ 57341 w 111728"/>
                    <a:gd name="connsiteY0" fmla="*/ 0 h 168497"/>
                    <a:gd name="connsiteX1" fmla="*/ 111728 w 111728"/>
                    <a:gd name="connsiteY1" fmla="*/ 34766 h 168497"/>
                    <a:gd name="connsiteX2" fmla="*/ 35814 w 111728"/>
                    <a:gd name="connsiteY2" fmla="*/ 168497 h 168497"/>
                    <a:gd name="connsiteX3" fmla="*/ 0 w 111728"/>
                    <a:gd name="connsiteY3" fmla="*/ 149257 h 168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728" h="168497">
                      <a:moveTo>
                        <a:pt x="57341" y="0"/>
                      </a:moveTo>
                      <a:lnTo>
                        <a:pt x="111728" y="34766"/>
                      </a:lnTo>
                      <a:lnTo>
                        <a:pt x="35814" y="168497"/>
                      </a:lnTo>
                      <a:lnTo>
                        <a:pt x="0" y="149257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6" name="Forme libre : forme 3545">
                  <a:extLst>
                    <a:ext uri="{FF2B5EF4-FFF2-40B4-BE49-F238E27FC236}">
                      <a16:creationId xmlns:a16="http://schemas.microsoft.com/office/drawing/2014/main" id="{5875F472-E386-4C16-B4B7-0F4524B96659}"/>
                    </a:ext>
                  </a:extLst>
                </p:cNvPr>
                <p:cNvSpPr/>
                <p:nvPr/>
              </p:nvSpPr>
              <p:spPr>
                <a:xfrm>
                  <a:off x="2831780" y="2408206"/>
                  <a:ext cx="10572" cy="5715"/>
                </a:xfrm>
                <a:custGeom>
                  <a:avLst/>
                  <a:gdLst>
                    <a:gd name="connsiteX0" fmla="*/ 10573 w 10572"/>
                    <a:gd name="connsiteY0" fmla="*/ 5715 h 5715"/>
                    <a:gd name="connsiteX1" fmla="*/ 0 w 10572"/>
                    <a:gd name="connsiteY1" fmla="*/ 0 h 5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572" h="5715">
                      <a:moveTo>
                        <a:pt x="10573" y="5715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7" name="Forme libre : forme 3546">
                  <a:extLst>
                    <a:ext uri="{FF2B5EF4-FFF2-40B4-BE49-F238E27FC236}">
                      <a16:creationId xmlns:a16="http://schemas.microsoft.com/office/drawing/2014/main" id="{3E2DECF7-90D7-46E0-A22F-75DB4F222201}"/>
                    </a:ext>
                  </a:extLst>
                </p:cNvPr>
                <p:cNvSpPr/>
                <p:nvPr/>
              </p:nvSpPr>
              <p:spPr>
                <a:xfrm>
                  <a:off x="2905313" y="2311813"/>
                  <a:ext cx="81629" cy="118205"/>
                </a:xfrm>
                <a:custGeom>
                  <a:avLst/>
                  <a:gdLst>
                    <a:gd name="connsiteX0" fmla="*/ 0 w 81629"/>
                    <a:gd name="connsiteY0" fmla="*/ 107633 h 118205"/>
                    <a:gd name="connsiteX1" fmla="*/ 21907 w 81629"/>
                    <a:gd name="connsiteY1" fmla="*/ 118205 h 118205"/>
                    <a:gd name="connsiteX2" fmla="*/ 81629 w 81629"/>
                    <a:gd name="connsiteY2" fmla="*/ 10573 h 118205"/>
                    <a:gd name="connsiteX3" fmla="*/ 61531 w 81629"/>
                    <a:gd name="connsiteY3" fmla="*/ 0 h 1182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629" h="118205">
                      <a:moveTo>
                        <a:pt x="0" y="107633"/>
                      </a:moveTo>
                      <a:lnTo>
                        <a:pt x="21907" y="118205"/>
                      </a:lnTo>
                      <a:lnTo>
                        <a:pt x="81629" y="10573"/>
                      </a:lnTo>
                      <a:lnTo>
                        <a:pt x="61531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8" name="Forme libre : forme 3547">
                  <a:extLst>
                    <a:ext uri="{FF2B5EF4-FFF2-40B4-BE49-F238E27FC236}">
                      <a16:creationId xmlns:a16="http://schemas.microsoft.com/office/drawing/2014/main" id="{41DEE496-0D14-475C-8C29-D2013F77429C}"/>
                    </a:ext>
                  </a:extLst>
                </p:cNvPr>
                <p:cNvSpPr/>
                <p:nvPr/>
              </p:nvSpPr>
              <p:spPr>
                <a:xfrm>
                  <a:off x="2984275" y="2332196"/>
                  <a:ext cx="17335" cy="9429"/>
                </a:xfrm>
                <a:custGeom>
                  <a:avLst/>
                  <a:gdLst>
                    <a:gd name="connsiteX0" fmla="*/ 17335 w 17335"/>
                    <a:gd name="connsiteY0" fmla="*/ 9430 h 9429"/>
                    <a:gd name="connsiteX1" fmla="*/ 0 w 17335"/>
                    <a:gd name="connsiteY1" fmla="*/ 0 h 9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335" h="9429">
                      <a:moveTo>
                        <a:pt x="17335" y="943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9" name="Forme libre : forme 3548">
                  <a:extLst>
                    <a:ext uri="{FF2B5EF4-FFF2-40B4-BE49-F238E27FC236}">
                      <a16:creationId xmlns:a16="http://schemas.microsoft.com/office/drawing/2014/main" id="{36FB8F3A-6CC6-4108-9FCE-3970057759B4}"/>
                    </a:ext>
                  </a:extLst>
                </p:cNvPr>
                <p:cNvSpPr/>
                <p:nvPr/>
              </p:nvSpPr>
              <p:spPr>
                <a:xfrm>
                  <a:off x="2946842" y="2397919"/>
                  <a:ext cx="30289" cy="16573"/>
                </a:xfrm>
                <a:custGeom>
                  <a:avLst/>
                  <a:gdLst>
                    <a:gd name="connsiteX0" fmla="*/ 30290 w 30289"/>
                    <a:gd name="connsiteY0" fmla="*/ 16573 h 16573"/>
                    <a:gd name="connsiteX1" fmla="*/ 0 w 30289"/>
                    <a:gd name="connsiteY1" fmla="*/ 0 h 16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289" h="16573">
                      <a:moveTo>
                        <a:pt x="30290" y="16573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20" name="Forme libre : forme 3549">
                  <a:extLst>
                    <a:ext uri="{FF2B5EF4-FFF2-40B4-BE49-F238E27FC236}">
                      <a16:creationId xmlns:a16="http://schemas.microsoft.com/office/drawing/2014/main" id="{0EFBE7BB-1EC9-427C-BFB8-AA51AE594456}"/>
                    </a:ext>
                  </a:extLst>
                </p:cNvPr>
                <p:cNvSpPr/>
                <p:nvPr/>
              </p:nvSpPr>
              <p:spPr>
                <a:xfrm>
                  <a:off x="3074191" y="2226945"/>
                  <a:ext cx="9525" cy="37338"/>
                </a:xfrm>
                <a:custGeom>
                  <a:avLst/>
                  <a:gdLst>
                    <a:gd name="connsiteX0" fmla="*/ 0 w 9525"/>
                    <a:gd name="connsiteY0" fmla="*/ 37338 h 37338"/>
                    <a:gd name="connsiteX1" fmla="*/ 0 w 9525"/>
                    <a:gd name="connsiteY1" fmla="*/ 0 h 37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37338">
                      <a:moveTo>
                        <a:pt x="0" y="37338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21" name="Forme libre : forme 3550">
                  <a:extLst>
                    <a:ext uri="{FF2B5EF4-FFF2-40B4-BE49-F238E27FC236}">
                      <a16:creationId xmlns:a16="http://schemas.microsoft.com/office/drawing/2014/main" id="{DECADA6A-6B14-4BC7-9D54-31D38D2BC800}"/>
                    </a:ext>
                  </a:extLst>
                </p:cNvPr>
                <p:cNvSpPr/>
                <p:nvPr/>
              </p:nvSpPr>
              <p:spPr>
                <a:xfrm>
                  <a:off x="3112196" y="2242566"/>
                  <a:ext cx="27146" cy="29527"/>
                </a:xfrm>
                <a:custGeom>
                  <a:avLst/>
                  <a:gdLst>
                    <a:gd name="connsiteX0" fmla="*/ 27146 w 27146"/>
                    <a:gd name="connsiteY0" fmla="*/ 0 h 29527"/>
                    <a:gd name="connsiteX1" fmla="*/ 0 w 27146"/>
                    <a:gd name="connsiteY1" fmla="*/ 29528 h 29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6" h="29527">
                      <a:moveTo>
                        <a:pt x="27146" y="0"/>
                      </a:moveTo>
                      <a:lnTo>
                        <a:pt x="0" y="29528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22" name="Forme libre : forme 3551">
                  <a:extLst>
                    <a:ext uri="{FF2B5EF4-FFF2-40B4-BE49-F238E27FC236}">
                      <a16:creationId xmlns:a16="http://schemas.microsoft.com/office/drawing/2014/main" id="{EB55F986-AB49-4599-A094-35E998A173E1}"/>
                    </a:ext>
                  </a:extLst>
                </p:cNvPr>
                <p:cNvSpPr/>
                <p:nvPr/>
              </p:nvSpPr>
              <p:spPr>
                <a:xfrm>
                  <a:off x="3006754" y="2240185"/>
                  <a:ext cx="24098" cy="28289"/>
                </a:xfrm>
                <a:custGeom>
                  <a:avLst/>
                  <a:gdLst>
                    <a:gd name="connsiteX0" fmla="*/ 24098 w 24098"/>
                    <a:gd name="connsiteY0" fmla="*/ 28289 h 28289"/>
                    <a:gd name="connsiteX1" fmla="*/ 0 w 24098"/>
                    <a:gd name="connsiteY1" fmla="*/ 0 h 28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098" h="28289">
                      <a:moveTo>
                        <a:pt x="24098" y="28289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498" name="Forme libre : forme 3552">
                <a:extLst>
                  <a:ext uri="{FF2B5EF4-FFF2-40B4-BE49-F238E27FC236}">
                    <a16:creationId xmlns:a16="http://schemas.microsoft.com/office/drawing/2014/main" id="{19EBF282-44B6-4029-9F9D-13C15FF67F37}"/>
                  </a:ext>
                </a:extLst>
              </p:cNvPr>
              <p:cNvSpPr/>
              <p:nvPr/>
            </p:nvSpPr>
            <p:spPr>
              <a:xfrm>
                <a:off x="3178109" y="2307431"/>
                <a:ext cx="27717" cy="16859"/>
              </a:xfrm>
              <a:custGeom>
                <a:avLst/>
                <a:gdLst>
                  <a:gd name="connsiteX0" fmla="*/ 0 w 27717"/>
                  <a:gd name="connsiteY0" fmla="*/ 16859 h 16859"/>
                  <a:gd name="connsiteX1" fmla="*/ 27718 w 27717"/>
                  <a:gd name="connsiteY1" fmla="*/ 0 h 1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17" h="16859">
                    <a:moveTo>
                      <a:pt x="0" y="16859"/>
                    </a:moveTo>
                    <a:lnTo>
                      <a:pt x="27718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99" name="Forme libre : forme 3553">
                <a:extLst>
                  <a:ext uri="{FF2B5EF4-FFF2-40B4-BE49-F238E27FC236}">
                    <a16:creationId xmlns:a16="http://schemas.microsoft.com/office/drawing/2014/main" id="{36D6C3FB-FFC9-4936-A051-74A2DE05A8B3}"/>
                  </a:ext>
                </a:extLst>
              </p:cNvPr>
              <p:cNvSpPr/>
              <p:nvPr/>
            </p:nvSpPr>
            <p:spPr>
              <a:xfrm>
                <a:off x="3186110" y="2327910"/>
                <a:ext cx="13715" cy="8477"/>
              </a:xfrm>
              <a:custGeom>
                <a:avLst/>
                <a:gdLst>
                  <a:gd name="connsiteX0" fmla="*/ 0 w 13715"/>
                  <a:gd name="connsiteY0" fmla="*/ 8477 h 8477"/>
                  <a:gd name="connsiteX1" fmla="*/ 13716 w 13715"/>
                  <a:gd name="connsiteY1" fmla="*/ 0 h 8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715" h="8477">
                    <a:moveTo>
                      <a:pt x="0" y="8477"/>
                    </a:moveTo>
                    <a:lnTo>
                      <a:pt x="13716" y="0"/>
                    </a:lnTo>
                  </a:path>
                </a:pathLst>
              </a:custGeom>
              <a:grpFill/>
              <a:ln w="5715" cap="rnd">
                <a:solidFill>
                  <a:srgbClr val="E52A2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sp>
        <p:nvSpPr>
          <p:cNvPr id="9" name="Espace réservé du contenu 9"/>
          <p:cNvSpPr txBox="1">
            <a:spLocks/>
          </p:cNvSpPr>
          <p:nvPr/>
        </p:nvSpPr>
        <p:spPr>
          <a:xfrm>
            <a:off x="696093" y="1851101"/>
            <a:ext cx="10979969" cy="4386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</a:t>
            </a:r>
            <a:r>
              <a:rPr lang="fr-FR" dirty="0" smtClean="0"/>
              <a:t>ontrairement aux clients majeurs, les clients mineurs sont encore très peu équipés en </a:t>
            </a:r>
            <a:r>
              <a:rPr lang="fr-FR" dirty="0" err="1" smtClean="0"/>
              <a:t>Banca</a:t>
            </a:r>
            <a:r>
              <a:rPr lang="fr-FR" dirty="0" smtClean="0"/>
              <a:t> : ils offrent ainsi plus d’occasions de conquête sur l’univers </a:t>
            </a:r>
            <a:r>
              <a:rPr lang="fr-FR" dirty="0" err="1" smtClean="0"/>
              <a:t>banca</a:t>
            </a:r>
            <a:r>
              <a:rPr lang="fr-FR" dirty="0" smtClean="0"/>
              <a:t> que les adultes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soyons les plus proactifs afin d’être les premiers à équiper nos jeunes clients. </a:t>
            </a:r>
          </a:p>
          <a:p>
            <a:endParaRPr lang="fr-FR" sz="1000" dirty="0"/>
          </a:p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Part Variable </a:t>
            </a:r>
            <a:r>
              <a:rPr lang="fr-FR" dirty="0" smtClean="0"/>
              <a:t>: la vente d’univers non détenu est mieux pondérée. Ainsi, lorsque l’on commercialise                         une carte sur un mineur elle est doublement valorisée : </a:t>
            </a:r>
          </a:p>
          <a:p>
            <a:pPr lvl="1"/>
            <a:r>
              <a:rPr lang="fr-FR" dirty="0" smtClean="0"/>
              <a:t>Les ventes Brutes = ventes Nettes (ce qui n’est pas le cas lorsqu’il y a une montée en gamme). </a:t>
            </a:r>
          </a:p>
          <a:p>
            <a:pPr lvl="1"/>
            <a:r>
              <a:rPr lang="fr-FR" dirty="0" smtClean="0"/>
              <a:t>La pondération est supérieure grâce à l’univers non détenu. </a:t>
            </a:r>
          </a:p>
          <a:p>
            <a:pPr marL="0" indent="0">
              <a:buNone/>
            </a:pPr>
            <a:endParaRPr lang="fr-FR" sz="1000" dirty="0" smtClean="0"/>
          </a:p>
          <a:p>
            <a:r>
              <a:rPr lang="fr-FR" dirty="0" smtClean="0"/>
              <a:t>Par ailleurs, équiper le jeune d’une CB permet de garder un contact régulier avec lui et ses parents. C’est un moyen de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se créer une activité commerciale régulière </a:t>
            </a:r>
            <a:r>
              <a:rPr lang="fr-FR" dirty="0" smtClean="0"/>
              <a:t>: 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6146" name="Picture 2" descr="Gestion des finances. évaluation budgétaire, littératie financière, idée comptable. financier avec de l'argent, économiste tenant le personnage de dessin animé de pièce d'or. Vecteur gratui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539" y="2407438"/>
            <a:ext cx="1961861" cy="196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22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3660744" y="2039815"/>
            <a:ext cx="7620201" cy="318103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dirty="0" smtClean="0"/>
              <a:t>Contexte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Notre offre commerciale </a:t>
            </a:r>
          </a:p>
          <a:p>
            <a:pPr>
              <a:lnSpc>
                <a:spcPct val="150000"/>
              </a:lnSpc>
            </a:pPr>
            <a:r>
              <a:rPr lang="fr-FR" dirty="0"/>
              <a:t>A</a:t>
            </a:r>
            <a:r>
              <a:rPr lang="fr-FR" dirty="0" smtClean="0"/>
              <a:t>pporter la pédagogie 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L’approche commerciale </a:t>
            </a:r>
          </a:p>
          <a:p>
            <a:pPr>
              <a:lnSpc>
                <a:spcPct val="150000"/>
              </a:lnSpc>
            </a:pP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Les outils à votre disposition</a:t>
            </a:r>
          </a:p>
        </p:txBody>
      </p:sp>
      <p:pic>
        <p:nvPicPr>
          <p:cNvPr id="3" name="Picture 2" descr="Illustration de concept de famille Vecteur gratui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624" y="4558143"/>
            <a:ext cx="3686774" cy="24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448653"/>
              </p:ext>
            </p:extLst>
          </p:nvPr>
        </p:nvGraphicFramePr>
        <p:xfrm>
          <a:off x="582967" y="1604985"/>
          <a:ext cx="10957870" cy="3242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1574">
                  <a:extLst>
                    <a:ext uri="{9D8B030D-6E8A-4147-A177-3AD203B41FA5}">
                      <a16:colId xmlns:a16="http://schemas.microsoft.com/office/drawing/2014/main" val="2016769745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4242413670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1227239965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837738568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664327405"/>
                    </a:ext>
                  </a:extLst>
                </a:gridCol>
              </a:tblGrid>
              <a:tr h="733769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BOOK JEUNES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INFO</a:t>
                      </a:r>
                      <a:r>
                        <a:rPr lang="fr-FR" sz="1600" baseline="0" dirty="0" smtClean="0"/>
                        <a:t> SUR </a:t>
                      </a:r>
                    </a:p>
                    <a:p>
                      <a:pPr algn="ctr"/>
                      <a:r>
                        <a:rPr lang="fr-FR" sz="1600" baseline="0" dirty="0" smtClean="0"/>
                        <a:t>LA BANCA </a:t>
                      </a:r>
                    </a:p>
                    <a:p>
                      <a:pPr algn="ctr"/>
                      <a:r>
                        <a:rPr lang="fr-FR" sz="1600" baseline="0" dirty="0" smtClean="0"/>
                        <a:t>DU MINEUR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LES OFFRES PROMO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LES ATELIERS DES DECODEURS</a:t>
                      </a:r>
                      <a:r>
                        <a:rPr lang="fr-FR" sz="1600" baseline="0" dirty="0" smtClean="0"/>
                        <a:t> JEUNES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INFO</a:t>
                      </a:r>
                      <a:r>
                        <a:rPr lang="fr-FR" sz="1600" baseline="0" dirty="0" smtClean="0"/>
                        <a:t> SUR LA CAMPAGNE JEUNES 2021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5157778"/>
                  </a:ext>
                </a:extLst>
              </a:tr>
              <a:tr h="14825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173413"/>
                  </a:ext>
                </a:extLst>
              </a:tr>
              <a:tr h="937184">
                <a:tc>
                  <a:txBody>
                    <a:bodyPr/>
                    <a:lstStyle/>
                    <a:p>
                      <a:r>
                        <a:rPr lang="fr-FR" sz="900" dirty="0" err="1" smtClean="0"/>
                        <a:t>Rdc</a:t>
                      </a:r>
                      <a:r>
                        <a:rPr lang="fr-FR" sz="900" dirty="0" smtClean="0"/>
                        <a:t> &gt;</a:t>
                      </a:r>
                      <a:r>
                        <a:rPr lang="fr-FR" sz="900" baseline="0" dirty="0" smtClean="0"/>
                        <a:t> Particuliers &gt; Accès Rapide : Book Jeunes</a:t>
                      </a:r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 err="1" smtClean="0"/>
                        <a:t>Rdc</a:t>
                      </a:r>
                      <a:r>
                        <a:rPr lang="fr-FR" sz="900" dirty="0" smtClean="0"/>
                        <a:t> &gt;</a:t>
                      </a:r>
                      <a:r>
                        <a:rPr lang="fr-FR" sz="900" baseline="0" dirty="0" smtClean="0"/>
                        <a:t> Particuliers &gt; Zoom Jeunes &gt; Les mineurs : l’Epargne et la </a:t>
                      </a:r>
                      <a:r>
                        <a:rPr lang="fr-FR" sz="900" baseline="0" dirty="0" err="1" smtClean="0"/>
                        <a:t>Banca</a:t>
                      </a:r>
                      <a:r>
                        <a:rPr lang="fr-FR" sz="900" baseline="0" dirty="0" smtClean="0"/>
                        <a:t> / L’administration légale</a:t>
                      </a:r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 err="1" smtClean="0"/>
                        <a:t>Rdc</a:t>
                      </a:r>
                      <a:r>
                        <a:rPr lang="fr-FR" sz="900" dirty="0" smtClean="0"/>
                        <a:t> &gt; Global BDD &gt; Accès Rapide : Récapitulatif offres promos</a:t>
                      </a:r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 err="1" smtClean="0"/>
                        <a:t>Rdc</a:t>
                      </a:r>
                      <a:r>
                        <a:rPr lang="fr-FR" sz="900" dirty="0" smtClean="0"/>
                        <a:t> &gt; Particuliers &gt; Les Ateliers des Décodeurs</a:t>
                      </a:r>
                      <a:endParaRPr lang="fr-F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dirty="0" err="1" smtClean="0"/>
                        <a:t>Rdc</a:t>
                      </a:r>
                      <a:r>
                        <a:rPr lang="fr-FR" sz="900" baseline="0" dirty="0" smtClean="0"/>
                        <a:t> &gt; Particuliers &gt; Zoom Jeunes &gt; Campagne Jeunes 2021</a:t>
                      </a:r>
                      <a:endParaRPr lang="fr-F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14787"/>
                  </a:ext>
                </a:extLst>
              </a:tr>
            </a:tbl>
          </a:graphicData>
        </a:graphic>
      </p:graphicFrame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Retrouvez tous les liens dont vous avez besoin dans la boîte à outils : 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Les outils à votre disposition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691991" y="1540553"/>
            <a:ext cx="96604" cy="408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67" y="2623767"/>
            <a:ext cx="1414861" cy="1058961"/>
          </a:xfrm>
          <a:prstGeom prst="rect">
            <a:avLst/>
          </a:prstGeom>
        </p:spPr>
      </p:pic>
      <p:pic>
        <p:nvPicPr>
          <p:cNvPr id="14" name="Image 13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7704" y="2745817"/>
            <a:ext cx="1567663" cy="351091"/>
          </a:xfrm>
          <a:prstGeom prst="rect">
            <a:avLst/>
          </a:prstGeom>
        </p:spPr>
      </p:pic>
      <p:pic>
        <p:nvPicPr>
          <p:cNvPr id="16" name="Picture 6" descr="Souris d'ordinateur cliquez sur le curseur flèche noire définie. Vecteur Premium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1951625" y="3227314"/>
            <a:ext cx="612399" cy="70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1607" y="2661612"/>
            <a:ext cx="1765195" cy="9921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6" descr="Souris d'ordinateur cliquez sur le curseur flèche noire définie. Vecteur Premium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6423037" y="3153247"/>
            <a:ext cx="612399" cy="70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hlinkClick r:id="rId10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2867" y="2658450"/>
            <a:ext cx="1786396" cy="99585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6" descr="Souris d'ordinateur cliquez sur le curseur flèche noire définie. Vecteur Premium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8630976" y="3164445"/>
            <a:ext cx="612399" cy="70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4882452" y="1301965"/>
            <a:ext cx="90521" cy="3570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7051260" y="1540552"/>
            <a:ext cx="96604" cy="408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hlinkClick r:id="rId5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3921" y="3105847"/>
            <a:ext cx="1571446" cy="401998"/>
          </a:xfrm>
          <a:prstGeom prst="rect">
            <a:avLst/>
          </a:prstGeom>
        </p:spPr>
      </p:pic>
      <p:pic>
        <p:nvPicPr>
          <p:cNvPr id="26" name="Picture 6" descr="Souris d'ordinateur cliquez sur le curseur flèche noire définie. Vecteur Premium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4138252" y="3164445"/>
            <a:ext cx="612399" cy="70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508805" y="4523276"/>
            <a:ext cx="11218863" cy="822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1924" y="5212388"/>
            <a:ext cx="2419350" cy="447675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1204386" y="5539217"/>
            <a:ext cx="3677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hlinkClick r:id="rId14"/>
              </a:rPr>
              <a:t>valerie.valentin@cegee.caisse-epargne.fr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439" y="5382599"/>
            <a:ext cx="473288" cy="473288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81641" y="5270551"/>
            <a:ext cx="3192906" cy="297131"/>
          </a:xfrm>
          <a:prstGeom prst="rect">
            <a:avLst/>
          </a:prstGeom>
        </p:spPr>
      </p:pic>
      <p:sp>
        <p:nvSpPr>
          <p:cNvPr id="34" name="Espace réservé du contenu 9"/>
          <p:cNvSpPr>
            <a:spLocks noGrp="1"/>
          </p:cNvSpPr>
          <p:nvPr>
            <p:ph idx="1"/>
          </p:nvPr>
        </p:nvSpPr>
        <p:spPr>
          <a:xfrm>
            <a:off x="582967" y="4928448"/>
            <a:ext cx="4783774" cy="40962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Pour toute question sur l’Offre Parents Ado :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Rectangle 1">
            <a:hlinkClick r:id="rId17"/>
          </p:cNvPr>
          <p:cNvSpPr/>
          <p:nvPr/>
        </p:nvSpPr>
        <p:spPr>
          <a:xfrm>
            <a:off x="7035436" y="4635359"/>
            <a:ext cx="4505401" cy="17262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Vous souhaitez </a:t>
            </a:r>
            <a:r>
              <a:rPr lang="fr-FR" dirty="0" smtClean="0">
                <a:solidFill>
                  <a:schemeClr val="bg1"/>
                </a:solidFill>
              </a:rPr>
              <a:t>découvrir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l’Atelier </a:t>
            </a:r>
            <a:r>
              <a:rPr lang="fr-FR" b="1" dirty="0">
                <a:solidFill>
                  <a:schemeClr val="bg1"/>
                </a:solidFill>
              </a:rPr>
              <a:t>des décodeurs </a:t>
            </a:r>
            <a:endParaRPr lang="fr-FR" b="1" dirty="0" smtClean="0">
              <a:solidFill>
                <a:schemeClr val="bg1"/>
              </a:solidFill>
            </a:endParaRP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sur </a:t>
            </a:r>
            <a:r>
              <a:rPr lang="fr-FR" b="1" dirty="0">
                <a:solidFill>
                  <a:schemeClr val="bg1"/>
                </a:solidFill>
              </a:rPr>
              <a:t>l’offre parents / </a:t>
            </a:r>
            <a:r>
              <a:rPr lang="fr-FR" b="1" dirty="0" smtClean="0">
                <a:solidFill>
                  <a:schemeClr val="bg1"/>
                </a:solidFill>
              </a:rPr>
              <a:t>Ado ?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C</a:t>
            </a:r>
            <a:r>
              <a:rPr lang="fr-FR" dirty="0" smtClean="0">
                <a:solidFill>
                  <a:schemeClr val="bg1"/>
                </a:solidFill>
              </a:rPr>
              <a:t>liquez </a:t>
            </a:r>
            <a:r>
              <a:rPr lang="fr-FR" dirty="0">
                <a:solidFill>
                  <a:schemeClr val="bg1"/>
                </a:solidFill>
              </a:rPr>
              <a:t>ici pour vous </a:t>
            </a:r>
            <a:r>
              <a:rPr lang="fr-FR" dirty="0" smtClean="0">
                <a:solidFill>
                  <a:schemeClr val="bg1"/>
                </a:solidFill>
              </a:rPr>
              <a:t>inscrire à 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l’une des sessions de présentation.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(durée : environ 20 minutes)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30" name="Picture 6" descr="Souris d'ordinateur cliquez sur le curseur flèche noire définie. Vecteur Premium">
            <a:hlinkClick r:id="rId17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 flipH="1">
            <a:off x="6778273" y="4844144"/>
            <a:ext cx="935417" cy="107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hlinkClick r:id="rId18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563715" y="2623767"/>
            <a:ext cx="1801436" cy="1019432"/>
          </a:xfrm>
          <a:prstGeom prst="rect">
            <a:avLst/>
          </a:prstGeom>
        </p:spPr>
      </p:pic>
      <p:pic>
        <p:nvPicPr>
          <p:cNvPr id="32" name="Picture 6" descr="Souris d'ordinateur cliquez sur le curseur flèche noire définie. Vecteur Premium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10782409" y="3131925"/>
            <a:ext cx="612399" cy="70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9280728" y="1234245"/>
            <a:ext cx="113207" cy="3371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68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Picture 2" descr="Illustration de concept de famille Vecteur gratui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08" y="2272905"/>
            <a:ext cx="6664569" cy="443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435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8374</TotalTime>
  <Words>1968</Words>
  <Application>Microsoft Office PowerPoint</Application>
  <PresentationFormat>Grand écran</PresentationFormat>
  <Paragraphs>240</Paragraphs>
  <Slides>22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4" baseType="lpstr">
      <vt:lpstr>Arial</vt:lpstr>
      <vt:lpstr>Arial Black</vt:lpstr>
      <vt:lpstr>Arial Narrow</vt:lpstr>
      <vt:lpstr>Bradley Hand ITC</vt:lpstr>
      <vt:lpstr>Calibri</vt:lpstr>
      <vt:lpstr>Century Gothic</vt:lpstr>
      <vt:lpstr>Helvetica Neue Medium</vt:lpstr>
      <vt:lpstr>Montserrat Black</vt:lpstr>
      <vt:lpstr>Times New Roman</vt:lpstr>
      <vt:lpstr>Wingdings</vt:lpstr>
      <vt:lpstr>Wingdings 2</vt:lpstr>
      <vt:lpstr>Thème Office</vt:lpstr>
      <vt:lpstr>L’Offre Parents Ados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371</cp:revision>
  <dcterms:created xsi:type="dcterms:W3CDTF">2020-06-24T09:20:11Z</dcterms:created>
  <dcterms:modified xsi:type="dcterms:W3CDTF">2021-05-03T09:59:06Z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