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6"/>
  </p:notesMasterIdLst>
  <p:handoutMasterIdLst>
    <p:handoutMasterId r:id="rId37"/>
  </p:handoutMasterIdLst>
  <p:sldIdLst>
    <p:sldId id="267" r:id="rId6"/>
    <p:sldId id="284" r:id="rId7"/>
    <p:sldId id="270" r:id="rId8"/>
    <p:sldId id="281" r:id="rId9"/>
    <p:sldId id="288" r:id="rId10"/>
    <p:sldId id="273" r:id="rId11"/>
    <p:sldId id="322" r:id="rId12"/>
    <p:sldId id="285" r:id="rId13"/>
    <p:sldId id="314" r:id="rId14"/>
    <p:sldId id="336" r:id="rId15"/>
    <p:sldId id="337" r:id="rId16"/>
    <p:sldId id="338" r:id="rId17"/>
    <p:sldId id="339" r:id="rId18"/>
    <p:sldId id="333" r:id="rId19"/>
    <p:sldId id="320" r:id="rId20"/>
    <p:sldId id="291" r:id="rId21"/>
    <p:sldId id="292" r:id="rId22"/>
    <p:sldId id="293" r:id="rId23"/>
    <p:sldId id="294" r:id="rId24"/>
    <p:sldId id="286" r:id="rId25"/>
    <p:sldId id="319" r:id="rId26"/>
    <p:sldId id="298" r:id="rId27"/>
    <p:sldId id="332" r:id="rId28"/>
    <p:sldId id="342" r:id="rId29"/>
    <p:sldId id="303" r:id="rId30"/>
    <p:sldId id="330" r:id="rId31"/>
    <p:sldId id="287" r:id="rId32"/>
    <p:sldId id="313" r:id="rId33"/>
    <p:sldId id="300" r:id="rId34"/>
    <p:sldId id="341"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1D2E"/>
    <a:srgbClr val="FF97A0"/>
    <a:srgbClr val="8D8E8F"/>
    <a:srgbClr val="EE1C25"/>
    <a:srgbClr val="FCE8E8"/>
    <a:srgbClr val="FBDCDD"/>
    <a:srgbClr val="E3B6BB"/>
    <a:srgbClr val="C76D77"/>
    <a:srgbClr val="87672A"/>
    <a:srgbClr val="A8DA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00" autoAdjust="0"/>
    <p:restoredTop sz="96265" autoAdjust="0"/>
  </p:normalViewPr>
  <p:slideViewPr>
    <p:cSldViewPr snapToGrid="0">
      <p:cViewPr varScale="1">
        <p:scale>
          <a:sx n="69" d="100"/>
          <a:sy n="69" d="100"/>
        </p:scale>
        <p:origin x="498" y="72"/>
      </p:cViewPr>
      <p:guideLst/>
    </p:cSldViewPr>
  </p:slideViewPr>
  <p:notesTextViewPr>
    <p:cViewPr>
      <p:scale>
        <a:sx n="3" d="2"/>
        <a:sy n="3" d="2"/>
      </p:scale>
      <p:origin x="0" y="0"/>
    </p:cViewPr>
  </p:notesTextViewPr>
  <p:notesViewPr>
    <p:cSldViewPr snapToGrid="0">
      <p:cViewPr varScale="1">
        <p:scale>
          <a:sx n="79" d="100"/>
          <a:sy n="79" d="100"/>
        </p:scale>
        <p:origin x="210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25A688-5AAE-4F25-8DF5-8E0212F67746}" type="datetimeFigureOut">
              <a:rPr lang="fr-FR" smtClean="0"/>
              <a:t>05/05/2021</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CF2556-079B-4F68-BC79-DF13E95ACE79}" type="slidenum">
              <a:rPr lang="fr-FR" smtClean="0"/>
              <a:t>‹N°›</a:t>
            </a:fld>
            <a:endParaRPr lang="fr-FR"/>
          </a:p>
        </p:txBody>
      </p:sp>
    </p:spTree>
    <p:extLst>
      <p:ext uri="{BB962C8B-B14F-4D97-AF65-F5344CB8AC3E}">
        <p14:creationId xmlns:p14="http://schemas.microsoft.com/office/powerpoint/2010/main" val="946141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59147-4696-40EA-9D63-13A4A63C326A}" type="datetimeFigureOut">
              <a:rPr lang="fr-FR" smtClean="0"/>
              <a:t>05/05/2021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821F8-5EB3-45C7-9714-A06EA5B2DE9A}" type="slidenum">
              <a:rPr lang="fr-FR" smtClean="0"/>
              <a:t>‹N°›</a:t>
            </a:fld>
            <a:endParaRPr lang="fr-FR"/>
          </a:p>
        </p:txBody>
      </p:sp>
    </p:spTree>
    <p:extLst>
      <p:ext uri="{BB962C8B-B14F-4D97-AF65-F5344CB8AC3E}">
        <p14:creationId xmlns:p14="http://schemas.microsoft.com/office/powerpoint/2010/main" val="1625553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6.png"/><Relationship Id="rId18" Type="http://schemas.openxmlformats.org/officeDocument/2006/relationships/image" Target="../media/image19.png"/><Relationship Id="rId3" Type="http://schemas.openxmlformats.org/officeDocument/2006/relationships/image" Target="../media/image11.png"/><Relationship Id="rId21" Type="http://schemas.openxmlformats.org/officeDocument/2006/relationships/image" Target="../media/image22.png"/><Relationship Id="rId7" Type="http://schemas.openxmlformats.org/officeDocument/2006/relationships/image" Target="../media/image13.png"/><Relationship Id="rId12" Type="http://schemas.microsoft.com/office/2007/relationships/hdphoto" Target="../media/hdphoto5.wdp"/><Relationship Id="rId17" Type="http://schemas.openxmlformats.org/officeDocument/2006/relationships/image" Target="../media/image18.jpeg"/><Relationship Id="rId2" Type="http://schemas.openxmlformats.org/officeDocument/2006/relationships/image" Target="../media/image10.png"/><Relationship Id="rId16" Type="http://schemas.microsoft.com/office/2007/relationships/hdphoto" Target="../media/hdphoto7.wdp"/><Relationship Id="rId20" Type="http://schemas.openxmlformats.org/officeDocument/2006/relationships/image" Target="../media/image21.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microsoft.com/office/2007/relationships/hdphoto" Target="../media/hdphoto4.wdp"/><Relationship Id="rId19"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4.png"/><Relationship Id="rId14" Type="http://schemas.microsoft.com/office/2007/relationships/hdphoto" Target="../media/hdphoto6.wdp"/></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37.png"/><Relationship Id="rId3" Type="http://schemas.openxmlformats.org/officeDocument/2006/relationships/image" Target="../media/image29.emf"/><Relationship Id="rId7" Type="http://schemas.openxmlformats.org/officeDocument/2006/relationships/image" Target="../media/image33.png"/><Relationship Id="rId12" Type="http://schemas.openxmlformats.org/officeDocument/2006/relationships/image" Target="../media/image36.png"/><Relationship Id="rId2" Type="http://schemas.openxmlformats.org/officeDocument/2006/relationships/image" Target="../media/image28.png"/><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5.png"/><Relationship Id="rId5" Type="http://schemas.openxmlformats.org/officeDocument/2006/relationships/image" Target="../media/image31.png"/><Relationship Id="rId15" Type="http://schemas.openxmlformats.org/officeDocument/2006/relationships/image" Target="../media/image39.png"/><Relationship Id="rId10" Type="http://schemas.openxmlformats.org/officeDocument/2006/relationships/image" Target="../media/image10.png"/><Relationship Id="rId4" Type="http://schemas.openxmlformats.org/officeDocument/2006/relationships/image" Target="../media/image30.jpeg"/><Relationship Id="rId9" Type="http://schemas.openxmlformats.org/officeDocument/2006/relationships/image" Target="../media/image34.png"/><Relationship Id="rId14"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6.jpe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5.jpeg"/><Relationship Id="rId5" Type="http://schemas.openxmlformats.org/officeDocument/2006/relationships/image" Target="../media/image50.png"/><Relationship Id="rId10" Type="http://schemas.openxmlformats.org/officeDocument/2006/relationships/image" Target="../media/image54.jpeg"/><Relationship Id="rId4" Type="http://schemas.openxmlformats.org/officeDocument/2006/relationships/image" Target="../media/image49.png"/><Relationship Id="rId9"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openxmlformats.org/officeDocument/2006/relationships/image" Target="../media/image61.png"/><Relationship Id="rId12" Type="http://schemas.openxmlformats.org/officeDocument/2006/relationships/image" Target="../media/image64.jpe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63.png"/><Relationship Id="rId5" Type="http://schemas.openxmlformats.org/officeDocument/2006/relationships/image" Target="../media/image60.jpeg"/><Relationship Id="rId10" Type="http://schemas.microsoft.com/office/2007/relationships/hdphoto" Target="../media/hdphoto8.wdp"/><Relationship Id="rId4" Type="http://schemas.openxmlformats.org/officeDocument/2006/relationships/image" Target="../media/image59.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9.png"/><Relationship Id="rId7" Type="http://schemas.openxmlformats.org/officeDocument/2006/relationships/image" Target="../media/image66.png"/><Relationship Id="rId12" Type="http://schemas.openxmlformats.org/officeDocument/2006/relationships/image" Target="../media/image77.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6.jpeg"/><Relationship Id="rId5" Type="http://schemas.openxmlformats.org/officeDocument/2006/relationships/image" Target="../media/image71.png"/><Relationship Id="rId10" Type="http://schemas.openxmlformats.org/officeDocument/2006/relationships/image" Target="../media/image75.jpeg"/><Relationship Id="rId4" Type="http://schemas.openxmlformats.org/officeDocument/2006/relationships/image" Target="../media/image70.png"/><Relationship Id="rId9" Type="http://schemas.openxmlformats.org/officeDocument/2006/relationships/image" Target="../media/image74.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88.png"/><Relationship Id="rId3" Type="http://schemas.microsoft.com/office/2007/relationships/hdphoto" Target="../media/hdphoto9.wdp"/><Relationship Id="rId7" Type="http://schemas.openxmlformats.org/officeDocument/2006/relationships/image" Target="../media/image87.png"/><Relationship Id="rId12" Type="http://schemas.openxmlformats.org/officeDocument/2006/relationships/image" Target="../media/image91.pn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6.png"/><Relationship Id="rId11" Type="http://schemas.microsoft.com/office/2007/relationships/hdphoto" Target="../media/hdphoto10.wdp"/><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10.png"/><Relationship Id="rId9" Type="http://schemas.openxmlformats.org/officeDocument/2006/relationships/image" Target="../media/image8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95.png"/><Relationship Id="rId13" Type="http://schemas.microsoft.com/office/2007/relationships/hdphoto" Target="../media/hdphoto8.wdp"/><Relationship Id="rId3" Type="http://schemas.openxmlformats.org/officeDocument/2006/relationships/image" Target="../media/image92.png"/><Relationship Id="rId7" Type="http://schemas.openxmlformats.org/officeDocument/2006/relationships/hyperlink" Target="http://commerciaux.celca.caisse-epargne.fr/download/1838/mon-portfolio/19304/guide-utilisateur-mon-portfolio.docx" TargetMode="External"/><Relationship Id="rId12"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94.png"/><Relationship Id="rId11" Type="http://schemas.openxmlformats.org/officeDocument/2006/relationships/image" Target="../media/image98.png"/><Relationship Id="rId5" Type="http://schemas.openxmlformats.org/officeDocument/2006/relationships/image" Target="../media/image80.png"/><Relationship Id="rId15" Type="http://schemas.openxmlformats.org/officeDocument/2006/relationships/image" Target="../media/image100.png"/><Relationship Id="rId10" Type="http://schemas.openxmlformats.org/officeDocument/2006/relationships/image" Target="../media/image97.png"/><Relationship Id="rId4" Type="http://schemas.openxmlformats.org/officeDocument/2006/relationships/image" Target="../media/image93.png"/><Relationship Id="rId9" Type="http://schemas.openxmlformats.org/officeDocument/2006/relationships/image" Target="../media/image96.jpeg"/><Relationship Id="rId14" Type="http://schemas.openxmlformats.org/officeDocument/2006/relationships/image" Target="../media/image99.png"/></Relationships>
</file>

<file path=ppt/slides/_rels/slide2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1.png"/><Relationship Id="rId7" Type="http://schemas.openxmlformats.org/officeDocument/2006/relationships/image" Target="../media/image10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03.png"/><Relationship Id="rId5" Type="http://schemas.microsoft.com/office/2007/relationships/hdphoto" Target="../media/hdphoto11.wdp"/><Relationship Id="rId10" Type="http://schemas.openxmlformats.org/officeDocument/2006/relationships/image" Target="../media/image107.png"/><Relationship Id="rId4" Type="http://schemas.openxmlformats.org/officeDocument/2006/relationships/image" Target="../media/image102.png"/><Relationship Id="rId9" Type="http://schemas.openxmlformats.org/officeDocument/2006/relationships/image" Target="../media/image106.png"/></Relationships>
</file>

<file path=ppt/slides/_rels/slide23.xml.rels><?xml version="1.0" encoding="UTF-8" standalone="yes"?>
<Relationships xmlns="http://schemas.openxmlformats.org/package/2006/relationships"><Relationship Id="rId8" Type="http://schemas.openxmlformats.org/officeDocument/2006/relationships/image" Target="../media/image112.png"/><Relationship Id="rId13" Type="http://schemas.openxmlformats.org/officeDocument/2006/relationships/image" Target="../media/image117.png"/><Relationship Id="rId3" Type="http://schemas.openxmlformats.org/officeDocument/2006/relationships/hyperlink" Target="http://commerciaux.celca.caisse-epargne.fr/download/1903/informations-utiles/20895/hdj-du-28-janvier-2021-les-ateliers-des-decodeurs.pptx" TargetMode="External"/><Relationship Id="rId7" Type="http://schemas.openxmlformats.org/officeDocument/2006/relationships/image" Target="../media/image111.jpeg"/><Relationship Id="rId12" Type="http://schemas.openxmlformats.org/officeDocument/2006/relationships/image" Target="../media/image116.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10.jpeg"/><Relationship Id="rId11" Type="http://schemas.openxmlformats.org/officeDocument/2006/relationships/image" Target="../media/image115.png"/><Relationship Id="rId5" Type="http://schemas.openxmlformats.org/officeDocument/2006/relationships/image" Target="../media/image109.jpeg"/><Relationship Id="rId10" Type="http://schemas.openxmlformats.org/officeDocument/2006/relationships/image" Target="../media/image114.png"/><Relationship Id="rId4" Type="http://schemas.openxmlformats.org/officeDocument/2006/relationships/image" Target="../media/image108.png"/><Relationship Id="rId9" Type="http://schemas.openxmlformats.org/officeDocument/2006/relationships/image" Target="../media/image113.jpeg"/></Relationships>
</file>

<file path=ppt/slides/_rels/slide24.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3.png"/><Relationship Id="rId18" Type="http://schemas.openxmlformats.org/officeDocument/2006/relationships/image" Target="../media/image114.png"/><Relationship Id="rId3" Type="http://schemas.openxmlformats.org/officeDocument/2006/relationships/image" Target="../media/image118.png"/><Relationship Id="rId21" Type="http://schemas.openxmlformats.org/officeDocument/2006/relationships/image" Target="../media/image117.png"/><Relationship Id="rId7" Type="http://schemas.openxmlformats.org/officeDocument/2006/relationships/image" Target="../media/image121.png"/><Relationship Id="rId12" Type="http://schemas.openxmlformats.org/officeDocument/2006/relationships/image" Target="../media/image108.png"/><Relationship Id="rId17" Type="http://schemas.openxmlformats.org/officeDocument/2006/relationships/image" Target="../media/image126.png"/><Relationship Id="rId2" Type="http://schemas.openxmlformats.org/officeDocument/2006/relationships/image" Target="../media/image10.png"/><Relationship Id="rId16" Type="http://schemas.openxmlformats.org/officeDocument/2006/relationships/image" Target="../media/image125.png"/><Relationship Id="rId20" Type="http://schemas.openxmlformats.org/officeDocument/2006/relationships/image" Target="../media/image116.png"/><Relationship Id="rId1" Type="http://schemas.openxmlformats.org/officeDocument/2006/relationships/slideLayout" Target="../slideLayouts/slideLayout7.xml"/><Relationship Id="rId6" Type="http://schemas.openxmlformats.org/officeDocument/2006/relationships/hyperlink" Target="http://commerciaux.celca.caisse-epargne.fr/particuliers/atelier-des-decodeurs-gerer-mon-budget/" TargetMode="External"/><Relationship Id="rId11" Type="http://schemas.openxmlformats.org/officeDocument/2006/relationships/hyperlink" Target="http://commerciaux.celca.caisse-epargne.fr/download/1903/informations-utiles/20895/hdj-du-28-janvier-2021-les-ateliers-des-decodeurs.pptx" TargetMode="External"/><Relationship Id="rId5" Type="http://schemas.openxmlformats.org/officeDocument/2006/relationships/image" Target="../media/image120.png"/><Relationship Id="rId15" Type="http://schemas.openxmlformats.org/officeDocument/2006/relationships/hyperlink" Target="http://commerciaux.celca.caisse-epargne.fr/particuliers/ateliers-des-decodeurs-la-primo-accession/" TargetMode="External"/><Relationship Id="rId10" Type="http://schemas.openxmlformats.org/officeDocument/2006/relationships/hyperlink" Target="http://commerciaux.celca.caisse-epargne.fr/particuliers/atelier-des-decodeurs-banque-a-distance/" TargetMode="External"/><Relationship Id="rId19" Type="http://schemas.openxmlformats.org/officeDocument/2006/relationships/image" Target="../media/image115.png"/><Relationship Id="rId4" Type="http://schemas.openxmlformats.org/officeDocument/2006/relationships/image" Target="../media/image119.png"/><Relationship Id="rId9" Type="http://schemas.openxmlformats.org/officeDocument/2006/relationships/image" Target="../media/image96.jpeg"/><Relationship Id="rId14" Type="http://schemas.openxmlformats.org/officeDocument/2006/relationships/image" Target="../media/image124.png"/></Relationships>
</file>

<file path=ppt/slides/_rels/slide25.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6.jpeg"/><Relationship Id="rId3" Type="http://schemas.openxmlformats.org/officeDocument/2006/relationships/image" Target="../media/image128.png"/><Relationship Id="rId7" Type="http://schemas.openxmlformats.org/officeDocument/2006/relationships/image" Target="../media/image131.png"/><Relationship Id="rId12" Type="http://schemas.openxmlformats.org/officeDocument/2006/relationships/image" Target="../media/image135.png"/><Relationship Id="rId17" Type="http://schemas.openxmlformats.org/officeDocument/2006/relationships/image" Target="../media/image139.png"/><Relationship Id="rId2" Type="http://schemas.openxmlformats.org/officeDocument/2006/relationships/image" Target="../media/image127.png"/><Relationship Id="rId16" Type="http://schemas.microsoft.com/office/2007/relationships/hdphoto" Target="../media/hdphoto13.wdp"/><Relationship Id="rId1" Type="http://schemas.openxmlformats.org/officeDocument/2006/relationships/slideLayout" Target="../slideLayouts/slideLayout7.xml"/><Relationship Id="rId6" Type="http://schemas.openxmlformats.org/officeDocument/2006/relationships/image" Target="../media/image130.png"/><Relationship Id="rId11" Type="http://schemas.microsoft.com/office/2007/relationships/hdphoto" Target="../media/hdphoto12.wdp"/><Relationship Id="rId5" Type="http://schemas.openxmlformats.org/officeDocument/2006/relationships/image" Target="../media/image129.png"/><Relationship Id="rId15" Type="http://schemas.openxmlformats.org/officeDocument/2006/relationships/image" Target="../media/image138.png"/><Relationship Id="rId10" Type="http://schemas.openxmlformats.org/officeDocument/2006/relationships/image" Target="../media/image134.png"/><Relationship Id="rId4" Type="http://schemas.openxmlformats.org/officeDocument/2006/relationships/image" Target="../media/image10.png"/><Relationship Id="rId9" Type="http://schemas.openxmlformats.org/officeDocument/2006/relationships/image" Target="../media/image133.png"/><Relationship Id="rId14" Type="http://schemas.openxmlformats.org/officeDocument/2006/relationships/image" Target="../media/image137.jpeg"/></Relationships>
</file>

<file path=ppt/slides/_rels/slide26.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commerciaux.celca.caisse-epargne.fr/download/1939/questionnaires-relationnels/21974/questionnaire-relationnel-jeunes.pptx" TargetMode="External"/><Relationship Id="rId7" Type="http://schemas.openxmlformats.org/officeDocument/2006/relationships/image" Target="../media/image14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140.png"/><Relationship Id="rId10" Type="http://schemas.openxmlformats.org/officeDocument/2006/relationships/image" Target="../media/image144.png"/><Relationship Id="rId4" Type="http://schemas.openxmlformats.org/officeDocument/2006/relationships/hyperlink" Target="https://www.caisse-epargne.fr/grand-est-europe/particuliers/univers-jeunes/questionnaire-jeunes" TargetMode="External"/><Relationship Id="rId9" Type="http://schemas.openxmlformats.org/officeDocument/2006/relationships/image" Target="../media/image143.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5.png"/><Relationship Id="rId7" Type="http://schemas.openxmlformats.org/officeDocument/2006/relationships/image" Target="../media/image66.png"/><Relationship Id="rId12" Type="http://schemas.microsoft.com/office/2007/relationships/hdphoto" Target="../media/hdphoto8.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8.png"/><Relationship Id="rId11" Type="http://schemas.openxmlformats.org/officeDocument/2006/relationships/image" Target="../media/image33.png"/><Relationship Id="rId5" Type="http://schemas.openxmlformats.org/officeDocument/2006/relationships/image" Target="../media/image147.png"/><Relationship Id="rId10" Type="http://schemas.openxmlformats.org/officeDocument/2006/relationships/image" Target="../media/image80.png"/><Relationship Id="rId4" Type="http://schemas.openxmlformats.org/officeDocument/2006/relationships/image" Target="../media/image146.png"/><Relationship Id="rId9" Type="http://schemas.openxmlformats.org/officeDocument/2006/relationships/image" Target="../media/image150.png"/></Relationships>
</file>

<file path=ppt/slides/_rels/slide29.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hyperlink" Target="http://bi4-prod.sigce.caisse-epargne.fr/BOE/OpenDocument/opendoc/openDocument.jsp?sIDType=CUID&amp;iDocID=M144LC4ADH8rACkD1gAAYGT.An71mMoAAAA" TargetMode="External"/><Relationship Id="rId18" Type="http://schemas.openxmlformats.org/officeDocument/2006/relationships/image" Target="../media/image160.png"/><Relationship Id="rId3" Type="http://schemas.openxmlformats.org/officeDocument/2006/relationships/image" Target="../media/image151.png"/><Relationship Id="rId7" Type="http://schemas.openxmlformats.org/officeDocument/2006/relationships/image" Target="../media/image154.png"/><Relationship Id="rId12" Type="http://schemas.openxmlformats.org/officeDocument/2006/relationships/image" Target="../media/image157.png"/><Relationship Id="rId17" Type="http://schemas.openxmlformats.org/officeDocument/2006/relationships/hyperlink" Target="http://commerciaux.celca.caisse-epargne.fr/download/342/zoom-jeunes/4628/book-jeunes.pdf" TargetMode="External"/><Relationship Id="rId2" Type="http://schemas.openxmlformats.org/officeDocument/2006/relationships/image" Target="../media/image10.png"/><Relationship Id="rId16"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hyperlink" Target="mailto:valerie.valentin@cegee.caisse-epargne.fr" TargetMode="External"/><Relationship Id="rId11" Type="http://schemas.openxmlformats.org/officeDocument/2006/relationships/hyperlink" Target="http://commerciaux.celca.caisse-epargne.fr/particuliers/campagne-jeunes-2021/" TargetMode="External"/><Relationship Id="rId5" Type="http://schemas.openxmlformats.org/officeDocument/2006/relationships/image" Target="../media/image153.png"/><Relationship Id="rId1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156.png"/><Relationship Id="rId19" Type="http://schemas.openxmlformats.org/officeDocument/2006/relationships/image" Target="../media/image96.jpeg"/><Relationship Id="rId4" Type="http://schemas.openxmlformats.org/officeDocument/2006/relationships/image" Target="../media/image152.png"/><Relationship Id="rId9" Type="http://schemas.openxmlformats.org/officeDocument/2006/relationships/image" Target="../media/image155.png"/><Relationship Id="rId14" Type="http://schemas.openxmlformats.org/officeDocument/2006/relationships/image" Target="../media/image158.png"/></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
            <a:ext cx="12192000" cy="5417127"/>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p:nvSpPr>
        <p:spPr>
          <a:xfrm>
            <a:off x="0" y="5417126"/>
            <a:ext cx="12192000" cy="1496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rotWithShape="1">
          <a:blip r:embed="rId2"/>
          <a:srcRect l="878" r="2051"/>
          <a:stretch/>
        </p:blipFill>
        <p:spPr>
          <a:xfrm>
            <a:off x="816629" y="4562219"/>
            <a:ext cx="1770581" cy="1877426"/>
          </a:xfrm>
          <a:prstGeom prst="rect">
            <a:avLst/>
          </a:prstGeom>
        </p:spPr>
      </p:pic>
      <p:sp>
        <p:nvSpPr>
          <p:cNvPr id="15" name="ZoneTexte 14"/>
          <p:cNvSpPr txBox="1"/>
          <p:nvPr/>
        </p:nvSpPr>
        <p:spPr>
          <a:xfrm>
            <a:off x="789670" y="678477"/>
            <a:ext cx="6303464" cy="2554545"/>
          </a:xfrm>
          <a:prstGeom prst="rect">
            <a:avLst/>
          </a:prstGeom>
          <a:noFill/>
        </p:spPr>
        <p:txBody>
          <a:bodyPr wrap="square" rtlCol="0">
            <a:spAutoFit/>
          </a:bodyPr>
          <a:lstStyle/>
          <a:p>
            <a:r>
              <a:rPr lang="fr-FR" sz="4000" b="1" dirty="0">
                <a:solidFill>
                  <a:schemeClr val="bg1"/>
                </a:solidFill>
                <a:latin typeface="Arial Black" panose="020B0A04020102020204" pitchFamily="34" charset="0"/>
              </a:rPr>
              <a:t>A</a:t>
            </a:r>
            <a:r>
              <a:rPr lang="fr-FR" sz="4000" b="1" dirty="0" smtClean="0">
                <a:solidFill>
                  <a:schemeClr val="bg1"/>
                </a:solidFill>
                <a:latin typeface="Arial Black" panose="020B0A04020102020204" pitchFamily="34" charset="0"/>
              </a:rPr>
              <a:t>ttirer et </a:t>
            </a:r>
            <a:r>
              <a:rPr lang="fr-FR" sz="4000" b="1" dirty="0">
                <a:solidFill>
                  <a:schemeClr val="bg1"/>
                </a:solidFill>
                <a:latin typeface="Arial Black" panose="020B0A04020102020204" pitchFamily="34" charset="0"/>
              </a:rPr>
              <a:t>s</a:t>
            </a:r>
            <a:r>
              <a:rPr lang="fr-FR" sz="4000" b="1" dirty="0" smtClean="0">
                <a:solidFill>
                  <a:schemeClr val="bg1"/>
                </a:solidFill>
                <a:latin typeface="Arial Black" panose="020B0A04020102020204" pitchFamily="34" charset="0"/>
              </a:rPr>
              <a:t>éduire </a:t>
            </a:r>
          </a:p>
          <a:p>
            <a:r>
              <a:rPr lang="fr-FR" sz="4000" b="1" dirty="0" smtClean="0">
                <a:solidFill>
                  <a:schemeClr val="bg1"/>
                </a:solidFill>
                <a:latin typeface="Arial Black" panose="020B0A04020102020204" pitchFamily="34" charset="0"/>
              </a:rPr>
              <a:t>sont les premières</a:t>
            </a:r>
          </a:p>
          <a:p>
            <a:r>
              <a:rPr lang="fr-FR" sz="4000" b="1" dirty="0" smtClean="0">
                <a:solidFill>
                  <a:schemeClr val="bg1"/>
                </a:solidFill>
                <a:latin typeface="Arial Black" panose="020B0A04020102020204" pitchFamily="34" charset="0"/>
              </a:rPr>
              <a:t>étapes</a:t>
            </a:r>
          </a:p>
          <a:p>
            <a:r>
              <a:rPr lang="fr-FR" sz="4000" b="1" dirty="0" smtClean="0">
                <a:solidFill>
                  <a:schemeClr val="bg1"/>
                </a:solidFill>
                <a:latin typeface="Arial Black" panose="020B0A04020102020204" pitchFamily="34" charset="0"/>
              </a:rPr>
              <a:t>d’une belle relation…</a:t>
            </a:r>
            <a:endParaRPr lang="fr-FR" sz="4000" b="1" dirty="0">
              <a:solidFill>
                <a:schemeClr val="bg1"/>
              </a:solidFill>
              <a:latin typeface="Arial Black" panose="020B0A04020102020204" pitchFamily="34" charset="0"/>
            </a:endParaRPr>
          </a:p>
        </p:txBody>
      </p:sp>
      <p:sp>
        <p:nvSpPr>
          <p:cNvPr id="16" name="ZoneTexte 15"/>
          <p:cNvSpPr txBox="1"/>
          <p:nvPr/>
        </p:nvSpPr>
        <p:spPr>
          <a:xfrm>
            <a:off x="848713" y="3549690"/>
            <a:ext cx="3137500" cy="400110"/>
          </a:xfrm>
          <a:prstGeom prst="rect">
            <a:avLst/>
          </a:prstGeom>
          <a:solidFill>
            <a:schemeClr val="bg1"/>
          </a:solidFill>
        </p:spPr>
        <p:txBody>
          <a:bodyPr wrap="square" rtlCol="0">
            <a:spAutoFit/>
          </a:bodyPr>
          <a:lstStyle/>
          <a:p>
            <a:r>
              <a:rPr lang="fr-FR" sz="2000" b="1" dirty="0" smtClean="0">
                <a:solidFill>
                  <a:srgbClr val="ED1D2E"/>
                </a:solidFill>
                <a:latin typeface="Bahnschrift" panose="020B0502040204020203" pitchFamily="34" charset="0"/>
              </a:rPr>
              <a:t>CAMPAGNE JEUNES 2021</a:t>
            </a:r>
            <a:endParaRPr lang="fr-FR" sz="2000" b="1" dirty="0">
              <a:solidFill>
                <a:srgbClr val="ED1D2E"/>
              </a:solidFill>
              <a:latin typeface="Bahnschrift" panose="020B0502040204020203" pitchFamily="34" charset="0"/>
            </a:endParaRPr>
          </a:p>
        </p:txBody>
      </p:sp>
      <p:sp>
        <p:nvSpPr>
          <p:cNvPr id="17" name="ZoneTexte 16"/>
          <p:cNvSpPr txBox="1"/>
          <p:nvPr/>
        </p:nvSpPr>
        <p:spPr>
          <a:xfrm>
            <a:off x="848713" y="3919022"/>
            <a:ext cx="6037862" cy="400110"/>
          </a:xfrm>
          <a:prstGeom prst="rect">
            <a:avLst/>
          </a:prstGeom>
          <a:solidFill>
            <a:schemeClr val="bg1"/>
          </a:solidFill>
        </p:spPr>
        <p:txBody>
          <a:bodyPr wrap="square" rtlCol="0">
            <a:spAutoFit/>
          </a:bodyPr>
          <a:lstStyle/>
          <a:p>
            <a:r>
              <a:rPr lang="fr-FR" sz="2000" b="1" dirty="0" smtClean="0">
                <a:solidFill>
                  <a:srgbClr val="ED1D2E"/>
                </a:solidFill>
                <a:latin typeface="Bahnschrift" panose="020B0502040204020203" pitchFamily="34" charset="0"/>
              </a:rPr>
              <a:t>CONQUÉRIR ET FIDÉLISER NOS JEUNES CLIENTS !</a:t>
            </a:r>
            <a:endParaRPr lang="fr-FR" sz="2000" b="1" dirty="0">
              <a:solidFill>
                <a:srgbClr val="ED1D2E"/>
              </a:solidFill>
              <a:latin typeface="Bahnschrift" panose="020B0502040204020203" pitchFamily="34" charset="0"/>
            </a:endParaRPr>
          </a:p>
        </p:txBody>
      </p:sp>
      <p:sp>
        <p:nvSpPr>
          <p:cNvPr id="18" name="ZoneTexte 17"/>
          <p:cNvSpPr txBox="1"/>
          <p:nvPr/>
        </p:nvSpPr>
        <p:spPr>
          <a:xfrm>
            <a:off x="8653540" y="5865918"/>
            <a:ext cx="3284874" cy="738664"/>
          </a:xfrm>
          <a:prstGeom prst="rect">
            <a:avLst/>
          </a:prstGeom>
          <a:noFill/>
        </p:spPr>
        <p:txBody>
          <a:bodyPr wrap="none" rtlCol="0">
            <a:spAutoFit/>
          </a:bodyPr>
          <a:lstStyle/>
          <a:p>
            <a:pPr algn="r"/>
            <a:r>
              <a:rPr lang="fr-FR" sz="2400" b="1" dirty="0" smtClean="0">
                <a:solidFill>
                  <a:srgbClr val="FF0000"/>
                </a:solidFill>
                <a:latin typeface="Bahnschrift SemiBold Condensed" panose="020B0502040204020203" pitchFamily="34" charset="0"/>
              </a:rPr>
              <a:t>Heure du Jeudi </a:t>
            </a:r>
            <a:r>
              <a:rPr lang="fr-FR" sz="2400" b="1" dirty="0" smtClean="0">
                <a:solidFill>
                  <a:srgbClr val="8D8E8F"/>
                </a:solidFill>
                <a:latin typeface="Bahnschrift SemiBold Condensed" panose="020B0502040204020203" pitchFamily="34" charset="0"/>
              </a:rPr>
              <a:t>du 29 avril 2021</a:t>
            </a:r>
          </a:p>
          <a:p>
            <a:pPr algn="r"/>
            <a:r>
              <a:rPr lang="fr-FR" dirty="0" smtClean="0">
                <a:solidFill>
                  <a:srgbClr val="8D8E8F"/>
                </a:solidFill>
                <a:latin typeface="Bahnschrift SemiBold Condensed" panose="020B0502040204020203" pitchFamily="34" charset="0"/>
              </a:rPr>
              <a:t>Campagne Jeunes du 4 mai au 31 octobre </a:t>
            </a:r>
            <a:endParaRPr lang="fr-FR" dirty="0">
              <a:solidFill>
                <a:srgbClr val="8D8E8F"/>
              </a:solidFill>
              <a:latin typeface="Bahnschrift SemiBold Condensed" panose="020B0502040204020203" pitchFamily="34" charset="0"/>
            </a:endParaRPr>
          </a:p>
        </p:txBody>
      </p:sp>
      <p:cxnSp>
        <p:nvCxnSpPr>
          <p:cNvPr id="20" name="Connecteur droit 19"/>
          <p:cNvCxnSpPr/>
          <p:nvPr/>
        </p:nvCxnSpPr>
        <p:spPr>
          <a:xfrm>
            <a:off x="886813" y="1188012"/>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886813" y="1797614"/>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919559" y="2407214"/>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886813" y="3027925"/>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2924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Number 4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346" y="4480909"/>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umber 3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615" y="3584803"/>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umber 2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877" y="2733982"/>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Number-1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8663" y="1925239"/>
            <a:ext cx="392113" cy="3921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a:t>
            </a:r>
            <a:endParaRPr lang="fr-FR" sz="1000" dirty="0"/>
          </a:p>
        </p:txBody>
      </p:sp>
      <p:sp>
        <p:nvSpPr>
          <p:cNvPr id="8" name="Espace réservé du contenu 1"/>
          <p:cNvSpPr txBox="1">
            <a:spLocks/>
          </p:cNvSpPr>
          <p:nvPr/>
        </p:nvSpPr>
        <p:spPr>
          <a:xfrm>
            <a:off x="1168738" y="1644344"/>
            <a:ext cx="7025236" cy="191418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fr-FR" sz="3200" b="1" dirty="0" smtClean="0"/>
              <a:t>Contexte</a:t>
            </a:r>
          </a:p>
          <a:p>
            <a:pPr marL="0" indent="0">
              <a:lnSpc>
                <a:spcPct val="150000"/>
              </a:lnSpc>
              <a:buNone/>
            </a:pPr>
            <a:r>
              <a:rPr lang="fr-FR" sz="3200" b="1" dirty="0" smtClean="0"/>
              <a:t>Les Offres commerciales</a:t>
            </a:r>
          </a:p>
          <a:p>
            <a:pPr marL="0" indent="0">
              <a:lnSpc>
                <a:spcPct val="150000"/>
              </a:lnSpc>
              <a:buNone/>
            </a:pPr>
            <a:r>
              <a:rPr lang="fr-FR" sz="3200" b="1" dirty="0" smtClean="0"/>
              <a:t>Les moyens à votre disposition </a:t>
            </a:r>
          </a:p>
          <a:p>
            <a:pPr marL="0" indent="0">
              <a:lnSpc>
                <a:spcPct val="150000"/>
              </a:lnSpc>
              <a:buNone/>
            </a:pPr>
            <a:r>
              <a:rPr lang="fr-FR" sz="3200" b="1" dirty="0" smtClean="0"/>
              <a:t>Les Suivis</a:t>
            </a:r>
            <a:endParaRPr lang="fr-FR" sz="3200" b="1" dirty="0"/>
          </a:p>
        </p:txBody>
      </p:sp>
      <p:grpSp>
        <p:nvGrpSpPr>
          <p:cNvPr id="4" name="Groupe 3"/>
          <p:cNvGrpSpPr/>
          <p:nvPr/>
        </p:nvGrpSpPr>
        <p:grpSpPr>
          <a:xfrm>
            <a:off x="8355638" y="-3179607"/>
            <a:ext cx="3137500" cy="3108669"/>
            <a:chOff x="8355638" y="449859"/>
            <a:chExt cx="3137500" cy="3108669"/>
          </a:xfrm>
        </p:grpSpPr>
        <p:cxnSp>
          <p:nvCxnSpPr>
            <p:cNvPr id="6" name="Connecteur droit avec flèche 5"/>
            <p:cNvCxnSpPr>
              <a:endCxn id="16" idx="0"/>
            </p:cNvCxnSpPr>
            <p:nvPr/>
          </p:nvCxnSpPr>
          <p:spPr>
            <a:xfrm>
              <a:off x="9924388" y="449859"/>
              <a:ext cx="0" cy="3108669"/>
            </a:xfrm>
            <a:prstGeom prst="straightConnector1">
              <a:avLst/>
            </a:prstGeom>
            <a:ln w="76200">
              <a:solidFill>
                <a:srgbClr val="ED1D2E"/>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8355638" y="1179728"/>
              <a:ext cx="3137500" cy="892552"/>
            </a:xfrm>
            <a:prstGeom prst="rect">
              <a:avLst/>
            </a:prstGeom>
            <a:solidFill>
              <a:srgbClr val="ED1D2E"/>
            </a:solidFill>
            <a:ln>
              <a:solidFill>
                <a:schemeClr val="bg1"/>
              </a:solidFill>
            </a:ln>
          </p:spPr>
          <p:txBody>
            <a:bodyPr wrap="square" rtlCol="0">
              <a:spAutoFit/>
            </a:bodyPr>
            <a:lstStyle/>
            <a:p>
              <a:r>
                <a:rPr lang="fr-FR" sz="2000" b="1" dirty="0" smtClean="0">
                  <a:solidFill>
                    <a:schemeClr val="bg1"/>
                  </a:solidFill>
                  <a:latin typeface="Bahnschrift" panose="020B0502040204020203" pitchFamily="34" charset="0"/>
                </a:rPr>
                <a:t>CAMPAGNE JEUNES 2021</a:t>
              </a:r>
            </a:p>
            <a:p>
              <a:pPr algn="r"/>
              <a:r>
                <a:rPr lang="fr-FR" sz="1600" dirty="0">
                  <a:solidFill>
                    <a:schemeClr val="bg1"/>
                  </a:solidFill>
                  <a:latin typeface="Bahnschrift" panose="020B0502040204020203" pitchFamily="34" charset="0"/>
                </a:rPr>
                <a:t>CONQUÉRIR ET FIDÉLISER NOS JEUNES CLIENTS </a:t>
              </a:r>
              <a:r>
                <a:rPr lang="fr-FR" sz="1600" dirty="0" smtClean="0">
                  <a:solidFill>
                    <a:schemeClr val="bg1"/>
                  </a:solidFill>
                  <a:latin typeface="Bahnschrift" panose="020B0502040204020203" pitchFamily="34" charset="0"/>
                </a:rPr>
                <a:t>!</a:t>
              </a:r>
              <a:endParaRPr lang="fr-FR" sz="1600" dirty="0">
                <a:solidFill>
                  <a:schemeClr val="bg1"/>
                </a:solidFill>
                <a:latin typeface="Bahnschrift" panose="020B0502040204020203" pitchFamily="34" charset="0"/>
              </a:endParaRPr>
            </a:p>
          </p:txBody>
        </p:sp>
      </p:grpSp>
      <p:pic>
        <p:nvPicPr>
          <p:cNvPr id="16" name="Picture 10" descr="Illustration de concept de finances personnelles Vecteur gratuit"/>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1559" y="3558528"/>
            <a:ext cx="4505658" cy="3001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408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29167E-6 -2.96296E-6 L 0.00013 0.51783 " pathEditMode="relative" rAng="0" ptsTypes="AA">
                                      <p:cBhvr>
                                        <p:cTn id="6" dur="1000" fill="hold"/>
                                        <p:tgtEl>
                                          <p:spTgt spid="4"/>
                                        </p:tgtEl>
                                        <p:attrNameLst>
                                          <p:attrName>ppt_x</p:attrName>
                                          <p:attrName>ppt_y</p:attrName>
                                        </p:attrNameLst>
                                      </p:cBhvr>
                                      <p:rCtr x="0" y="25880"/>
                                    </p:animMotion>
                                  </p:childTnLst>
                                </p:cTn>
                              </p:par>
                            </p:childTnLst>
                          </p:cTn>
                        </p:par>
                        <p:par>
                          <p:cTn id="7" fill="hold">
                            <p:stCondLst>
                              <p:cond delay="1000"/>
                            </p:stCondLst>
                            <p:childTnLst>
                              <p:par>
                                <p:cTn id="8" presetID="14" presetClass="entr" presetSubtype="1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par>
                          <p:cTn id="11" fill="hold">
                            <p:stCondLst>
                              <p:cond delay="1500"/>
                            </p:stCondLst>
                            <p:childTnLst>
                              <p:par>
                                <p:cTn id="12" presetID="16" presetClass="emph" presetSubtype="0" fill="hold" nodeType="afterEffect">
                                  <p:stCondLst>
                                    <p:cond delay="0"/>
                                  </p:stCondLst>
                                  <p:iterate type="lt">
                                    <p:tmPct val="4000"/>
                                  </p:iterate>
                                  <p:childTnLst>
                                    <p:set>
                                      <p:cBhvr override="childStyle">
                                        <p:cTn id="13" dur="500" fill="hold"/>
                                        <p:tgtEl>
                                          <p:spTgt spid="8">
                                            <p:txEl>
                                              <p:pRg st="0" end="0"/>
                                            </p:txEl>
                                          </p:spTgt>
                                        </p:tgtEl>
                                        <p:attrNameLst>
                                          <p:attrName>style.color</p:attrName>
                                        </p:attrNameLst>
                                      </p:cBhvr>
                                      <p:to>
                                        <p:clrVal>
                                          <a:srgbClr val="FF0000"/>
                                        </p:clrVal>
                                      </p:to>
                                    </p:set>
                                    <p:set>
                                      <p:cBhvr>
                                        <p:cTn id="14" dur="500" fill="hold"/>
                                        <p:tgtEl>
                                          <p:spTgt spid="8">
                                            <p:txEl>
                                              <p:pRg st="0" end="0"/>
                                            </p:txEl>
                                          </p:spTgt>
                                        </p:tgtEl>
                                        <p:attrNameLst>
                                          <p:attrName>fillcolor</p:attrName>
                                        </p:attrNameLst>
                                      </p:cBhvr>
                                      <p:to>
                                        <p:clrVal>
                                          <a:srgbClr val="FF0000"/>
                                        </p:clrVal>
                                      </p:to>
                                    </p:set>
                                    <p:set>
                                      <p:cBhvr>
                                        <p:cTn id="15" dur="500" fill="hold"/>
                                        <p:tgtEl>
                                          <p:spTgt spid="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3</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915871" y="4693005"/>
            <a:ext cx="6572038" cy="954107"/>
          </a:xfrm>
          <a:prstGeom prst="rect">
            <a:avLst/>
          </a:prstGeom>
        </p:spPr>
        <p:txBody>
          <a:bodyPr wrap="square">
            <a:spAutoFit/>
          </a:bodyPr>
          <a:lstStyle/>
          <a:p>
            <a:pPr lvl="1"/>
            <a:r>
              <a:rPr lang="fr-FR" sz="2800" b="1" dirty="0" smtClean="0">
                <a:latin typeface="Century Gothic" panose="020B0502020202020204" pitchFamily="34" charset="0"/>
              </a:rPr>
              <a:t>…Autant </a:t>
            </a:r>
            <a:r>
              <a:rPr lang="fr-FR" sz="2800" b="1" dirty="0">
                <a:latin typeface="Century Gothic" panose="020B0502020202020204" pitchFamily="34" charset="0"/>
              </a:rPr>
              <a:t>de </a:t>
            </a:r>
            <a:r>
              <a:rPr lang="fr-FR" sz="2800" b="1" dirty="0" smtClean="0">
                <a:solidFill>
                  <a:srgbClr val="ED1D2E"/>
                </a:solidFill>
                <a:latin typeface="Century Gothic" panose="020B0502020202020204" pitchFamily="34" charset="0"/>
              </a:rPr>
              <a:t>projets</a:t>
            </a:r>
            <a:r>
              <a:rPr lang="fr-FR" sz="2800" b="1" dirty="0" smtClean="0">
                <a:latin typeface="Century Gothic" panose="020B0502020202020204" pitchFamily="34" charset="0"/>
              </a:rPr>
              <a:t> </a:t>
            </a:r>
            <a:r>
              <a:rPr lang="fr-FR" sz="2800" b="1" dirty="0">
                <a:latin typeface="Century Gothic" panose="020B0502020202020204" pitchFamily="34" charset="0"/>
              </a:rPr>
              <a:t>que de </a:t>
            </a:r>
            <a:r>
              <a:rPr lang="fr-FR" sz="2800" b="1" dirty="0" smtClean="0">
                <a:latin typeface="Century Gothic" panose="020B0502020202020204" pitchFamily="34" charset="0"/>
              </a:rPr>
              <a:t>jeunes</a:t>
            </a:r>
          </a:p>
          <a:p>
            <a:pPr lvl="1"/>
            <a:r>
              <a:rPr lang="fr-FR" sz="2800" b="1" dirty="0" smtClean="0">
                <a:latin typeface="Century Gothic" panose="020B0502020202020204" pitchFamily="34" charset="0"/>
              </a:rPr>
              <a:t>…et </a:t>
            </a:r>
            <a:r>
              <a:rPr lang="fr-FR" sz="2800" b="1" dirty="0">
                <a:latin typeface="Century Gothic" panose="020B0502020202020204" pitchFamily="34" charset="0"/>
              </a:rPr>
              <a:t>autant de </a:t>
            </a:r>
            <a:r>
              <a:rPr lang="fr-FR" sz="2800" b="1" dirty="0">
                <a:solidFill>
                  <a:srgbClr val="ED1D2E"/>
                </a:solidFill>
                <a:latin typeface="Century Gothic" panose="020B0502020202020204" pitchFamily="34" charset="0"/>
              </a:rPr>
              <a:t>besoins</a:t>
            </a:r>
            <a:r>
              <a:rPr lang="fr-FR" sz="2800" b="1" dirty="0">
                <a:latin typeface="Century Gothic" panose="020B0502020202020204" pitchFamily="34" charset="0"/>
              </a:rPr>
              <a:t> à combler.  </a:t>
            </a:r>
          </a:p>
        </p:txBody>
      </p:sp>
      <p:pic>
        <p:nvPicPr>
          <p:cNvPr id="21" name="Image 20"/>
          <p:cNvPicPr>
            <a:picLocks noChangeAspect="1"/>
          </p:cNvPicPr>
          <p:nvPr/>
        </p:nvPicPr>
        <p:blipFill>
          <a:blip r:embed="rId2"/>
          <a:stretch>
            <a:fillRect/>
          </a:stretch>
        </p:blipFill>
        <p:spPr>
          <a:xfrm>
            <a:off x="9912698" y="6166918"/>
            <a:ext cx="1970699" cy="602397"/>
          </a:xfrm>
          <a:prstGeom prst="rect">
            <a:avLst/>
          </a:prstGeom>
        </p:spPr>
      </p:pic>
      <p:grpSp>
        <p:nvGrpSpPr>
          <p:cNvPr id="27" name="Groupe 26"/>
          <p:cNvGrpSpPr/>
          <p:nvPr/>
        </p:nvGrpSpPr>
        <p:grpSpPr>
          <a:xfrm>
            <a:off x="6460405" y="2199125"/>
            <a:ext cx="4080441" cy="2181944"/>
            <a:chOff x="7183736" y="1765999"/>
            <a:chExt cx="4080441" cy="2181944"/>
          </a:xfrm>
        </p:grpSpPr>
        <p:pic>
          <p:nvPicPr>
            <p:cNvPr id="28" name="Picture 4" descr="Ensemble de groupe de boîtes en carton. entreprise de transport ou de déménagement offrant des services de déménagement, de déménagement dans une autre ville, état, pays. collection de dessins animés sur blanc. Vecteur Premium"/>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904" b="89936" l="9904" r="100000">
                          <a14:foregroundMark x1="19649" y1="26358" x2="19010" y2="68371"/>
                          <a14:foregroundMark x1="16134" y1="32268" x2="16134" y2="62780"/>
                          <a14:foregroundMark x1="15176" y1="36422" x2="15335" y2="59425"/>
                          <a14:foregroundMark x1="20447" y1="70288" x2="38658" y2="58307"/>
                          <a14:foregroundMark x1="30990" y1="54952" x2="37700" y2="62620"/>
                          <a14:foregroundMark x1="56550" y1="19649" x2="54633" y2="58786"/>
                          <a14:foregroundMark x1="69968" y1="35623" x2="72684" y2="55911"/>
                          <a14:foregroundMark x1="63099" y1="53035" x2="62300" y2="74760"/>
                        </a14:backgroundRemoval>
                      </a14:imgEffect>
                    </a14:imgLayer>
                  </a14:imgProps>
                </a:ext>
                <a:ext uri="{28A0092B-C50C-407E-A947-70E740481C1C}">
                  <a14:useLocalDpi xmlns:a14="http://schemas.microsoft.com/office/drawing/2010/main" val="0"/>
                </a:ext>
              </a:extLst>
            </a:blip>
            <a:srcRect/>
            <a:stretch>
              <a:fillRect/>
            </a:stretch>
          </p:blipFill>
          <p:spPr bwMode="auto">
            <a:xfrm>
              <a:off x="9387236" y="1765999"/>
              <a:ext cx="1526876" cy="152687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Modèle De Cv Vertical Vecteur gratuit"/>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3355" b="96326" l="9744" r="89776">
                          <a14:foregroundMark x1="20128" y1="7668" x2="69329" y2="8626"/>
                        </a14:backgroundRemoval>
                      </a14:imgEffect>
                    </a14:imgLayer>
                  </a14:imgProps>
                </a:ext>
                <a:ext uri="{28A0092B-C50C-407E-A947-70E740481C1C}">
                  <a14:useLocalDpi xmlns:a14="http://schemas.microsoft.com/office/drawing/2010/main" val="0"/>
                </a:ext>
              </a:extLst>
            </a:blip>
            <a:srcRect/>
            <a:stretch>
              <a:fillRect/>
            </a:stretch>
          </p:blipFill>
          <p:spPr bwMode="auto">
            <a:xfrm rot="20166315">
              <a:off x="8182514" y="2083616"/>
              <a:ext cx="1231232" cy="123123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 name="Picture 6" descr="E-learning composition isométrique Vecteur gratuit"/>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9904" b="92332" l="9904" r="89936"/>
                      </a14:imgEffect>
                    </a14:imgLayer>
                  </a14:imgProps>
                </a:ext>
                <a:ext uri="{28A0092B-C50C-407E-A947-70E740481C1C}">
                  <a14:useLocalDpi xmlns:a14="http://schemas.microsoft.com/office/drawing/2010/main" val="0"/>
                </a:ext>
              </a:extLst>
            </a:blip>
            <a:srcRect/>
            <a:stretch>
              <a:fillRect/>
            </a:stretch>
          </p:blipFill>
          <p:spPr bwMode="auto">
            <a:xfrm>
              <a:off x="8819827" y="2448398"/>
              <a:ext cx="1364283" cy="136428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nsemble de camions et autres véhicules Vecteur Premium"/>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9904" b="35304" l="9904" r="47604">
                          <a14:foregroundMark x1="15974" y1="25240" x2="16933" y2="31310"/>
                          <a14:foregroundMark x1="14058" y1="27955" x2="16773" y2="30990"/>
                          <a14:foregroundMark x1="19329" y1="26518" x2="16933" y2="30351"/>
                          <a14:foregroundMark x1="19649" y1="27636" x2="18371" y2="30831"/>
                          <a14:foregroundMark x1="41374" y1="31310" x2="36581" y2="25719"/>
                          <a14:foregroundMark x1="42332" y1="27636" x2="39297" y2="30990"/>
                          <a14:foregroundMark x1="37380" y1="28914" x2="40415" y2="31470"/>
                          <a14:foregroundMark x1="43131" y1="28914" x2="40415" y2="30351"/>
                          <a14:foregroundMark x1="40895" y1="23802" x2="43131" y2="26038"/>
                        </a14:backgroundRemoval>
                      </a14:imgEffect>
                    </a14:imgLayer>
                  </a14:imgProps>
                </a:ext>
                <a:ext uri="{28A0092B-C50C-407E-A947-70E740481C1C}">
                  <a14:useLocalDpi xmlns:a14="http://schemas.microsoft.com/office/drawing/2010/main" val="0"/>
                </a:ext>
              </a:extLst>
            </a:blip>
            <a:srcRect r="47554" b="59568"/>
            <a:stretch/>
          </p:blipFill>
          <p:spPr bwMode="auto">
            <a:xfrm>
              <a:off x="7183736" y="2140158"/>
              <a:ext cx="1745952" cy="134599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Fond dessiné à la main avec un vélo coloré Vecteur Premium"/>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9904" b="89936" l="5272" r="89936">
                          <a14:foregroundMark x1="29553" y1="61342" x2="29553" y2="61342"/>
                          <a14:foregroundMark x1="29712" y1="65335" x2="29712" y2="65335"/>
                          <a14:foregroundMark x1="30990" y1="69649" x2="30990" y2="69649"/>
                          <a14:foregroundMark x1="28275" y1="73323" x2="28275" y2="73323"/>
                          <a14:foregroundMark x1="18211" y1="73323" x2="18211" y2="73323"/>
                          <a14:foregroundMark x1="13738" y1="69968" x2="13738" y2="69968"/>
                          <a14:foregroundMark x1="11022" y1="63738" x2="11022" y2="63738"/>
                          <a14:foregroundMark x1="17252" y1="57508" x2="17252" y2="57508"/>
                          <a14:foregroundMark x1="68850" y1="58466" x2="68850" y2="58466"/>
                          <a14:foregroundMark x1="71885" y1="56709" x2="71885" y2="56709"/>
                          <a14:foregroundMark x1="75719" y1="55591" x2="75719" y2="55591"/>
                          <a14:foregroundMark x1="79872" y1="56230" x2="79872" y2="56230"/>
                          <a14:foregroundMark x1="83866" y1="62460" x2="83866" y2="62460"/>
                          <a14:foregroundMark x1="71725" y1="73802" x2="71725" y2="73802"/>
                          <a14:foregroundMark x1="77157" y1="75719" x2="77157" y2="75719"/>
                          <a14:foregroundMark x1="80351" y1="74281" x2="80351" y2="74281"/>
                          <a14:foregroundMark x1="83387" y1="70447" x2="83387" y2="70447"/>
                          <a14:foregroundMark x1="79393" y1="71406" x2="79393" y2="71406"/>
                        </a14:backgroundRemoval>
                      </a14:imgEffect>
                    </a14:imgLayer>
                  </a14:imgProps>
                </a:ext>
                <a:ext uri="{28A0092B-C50C-407E-A947-70E740481C1C}">
                  <a14:useLocalDpi xmlns:a14="http://schemas.microsoft.com/office/drawing/2010/main" val="0"/>
                </a:ext>
              </a:extLst>
            </a:blip>
            <a:srcRect/>
            <a:stretch>
              <a:fillRect/>
            </a:stretch>
          </p:blipFill>
          <p:spPr bwMode="auto">
            <a:xfrm>
              <a:off x="10007400" y="2383106"/>
              <a:ext cx="1256777" cy="125677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Ensemble de sacs d'épicerie. emballages en plastique et en papier, panier de supermarché avec emballages alimentaires, boîtes de conserve, pain, produits laitiers. illustrations vectorielles plat pour faire du shopping, livraison de nourriture, concept de charité. Vecteur gratuit"/>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47554" b="97554" l="27157" r="71406">
                          <a14:foregroundMark x1="43930" y1="51630" x2="46326" y2="69022"/>
                          <a14:foregroundMark x1="70288" y1="74457" x2="61182" y2="67935"/>
                          <a14:foregroundMark x1="37380" y1="67935" x2="29712" y2="75272"/>
                        </a14:backgroundRemoval>
                      </a14:imgEffect>
                    </a14:imgLayer>
                  </a14:imgProps>
                </a:ext>
                <a:ext uri="{28A0092B-C50C-407E-A947-70E740481C1C}">
                  <a14:useLocalDpi xmlns:a14="http://schemas.microsoft.com/office/drawing/2010/main" val="0"/>
                </a:ext>
              </a:extLst>
            </a:blip>
            <a:srcRect l="26624" t="45245" r="28807" b="2038"/>
            <a:stretch/>
          </p:blipFill>
          <p:spPr bwMode="auto">
            <a:xfrm>
              <a:off x="8030315" y="3105839"/>
              <a:ext cx="1211068" cy="8421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e 5"/>
          <p:cNvGrpSpPr/>
          <p:nvPr/>
        </p:nvGrpSpPr>
        <p:grpSpPr>
          <a:xfrm>
            <a:off x="-1103072" y="1492094"/>
            <a:ext cx="8456297" cy="5058958"/>
            <a:chOff x="-1103072" y="1492094"/>
            <a:chExt cx="8456297" cy="5058958"/>
          </a:xfrm>
        </p:grpSpPr>
        <p:sp>
          <p:nvSpPr>
            <p:cNvPr id="12" name="ZoneTexte 11"/>
            <p:cNvSpPr txBox="1"/>
            <p:nvPr/>
          </p:nvSpPr>
          <p:spPr>
            <a:xfrm>
              <a:off x="203721" y="1492094"/>
              <a:ext cx="7149504" cy="4972688"/>
            </a:xfrm>
            <a:prstGeom prst="rect">
              <a:avLst/>
            </a:prstGeom>
            <a:noFill/>
          </p:spPr>
          <p:txBody>
            <a:bodyPr wrap="square" rtlCol="0">
              <a:spAutoFit/>
            </a:bodyPr>
            <a:lstStyle/>
            <a:p>
              <a:r>
                <a:rPr lang="fr-FR" b="1" dirty="0" smtClean="0">
                  <a:latin typeface="Century Gothic" panose="020B0502020202020204" pitchFamily="34" charset="0"/>
                </a:rPr>
                <a:t>Le top départ des projets de nos plus jeunes clients est lancé </a:t>
              </a:r>
              <a:r>
                <a:rPr lang="fr-FR" dirty="0" smtClean="0">
                  <a:latin typeface="Century Gothic" panose="020B0502020202020204" pitchFamily="34" charset="0"/>
                </a:rPr>
                <a:t>:</a:t>
              </a:r>
            </a:p>
            <a:p>
              <a:endParaRPr lang="fr-FR" sz="400" dirty="0" smtClean="0">
                <a:latin typeface="Century Gothic" panose="020B0502020202020204" pitchFamily="34" charset="0"/>
              </a:endParaRPr>
            </a:p>
            <a:p>
              <a:pPr marL="742950" lvl="1" indent="-285750">
                <a:buFont typeface="Arial" panose="020B0604020202020204" pitchFamily="34" charset="0"/>
                <a:buChar char="•"/>
              </a:pPr>
              <a:r>
                <a:rPr lang="fr-FR" dirty="0" smtClean="0">
                  <a:latin typeface="Century Gothic" panose="020B0502020202020204" pitchFamily="34" charset="0"/>
                </a:rPr>
                <a:t>passer les examens de fin d’année, </a:t>
              </a:r>
            </a:p>
            <a:p>
              <a:pPr marL="742950" lvl="1" indent="-285750">
                <a:buFont typeface="Arial" panose="020B0604020202020204" pitchFamily="34" charset="0"/>
                <a:buChar char="•"/>
              </a:pPr>
              <a:r>
                <a:rPr lang="fr-FR" dirty="0" smtClean="0">
                  <a:latin typeface="Century Gothic" panose="020B0502020202020204" pitchFamily="34" charset="0"/>
                </a:rPr>
                <a:t>s’inscrire dans un établissement d’études supérieurs, </a:t>
              </a:r>
            </a:p>
            <a:p>
              <a:pPr marL="742950" lvl="1" indent="-285750">
                <a:buFont typeface="Arial" panose="020B0604020202020204" pitchFamily="34" charset="0"/>
                <a:buChar char="•"/>
              </a:pPr>
              <a:r>
                <a:rPr lang="fr-FR" dirty="0" smtClean="0">
                  <a:latin typeface="Century Gothic" panose="020B0502020202020204" pitchFamily="34" charset="0"/>
                </a:rPr>
                <a:t>déménager, </a:t>
              </a:r>
            </a:p>
            <a:p>
              <a:pPr marL="742950" lvl="1" indent="-285750">
                <a:buFont typeface="Arial" panose="020B0604020202020204" pitchFamily="34" charset="0"/>
                <a:buChar char="•"/>
              </a:pPr>
              <a:r>
                <a:rPr lang="fr-FR" dirty="0" smtClean="0">
                  <a:latin typeface="Century Gothic" panose="020B0502020202020204" pitchFamily="34" charset="0"/>
                </a:rPr>
                <a:t>trouver un job d’étudiant, </a:t>
              </a:r>
            </a:p>
            <a:p>
              <a:pPr marL="742950" lvl="1" indent="-285750">
                <a:buFont typeface="Arial" panose="020B0604020202020204" pitchFamily="34" charset="0"/>
                <a:buChar char="•"/>
              </a:pPr>
              <a:r>
                <a:rPr lang="fr-FR" dirty="0" smtClean="0">
                  <a:latin typeface="Century Gothic" panose="020B0502020202020204" pitchFamily="34" charset="0"/>
                </a:rPr>
                <a:t>Passer son permis</a:t>
              </a:r>
            </a:p>
            <a:p>
              <a:pPr marL="742950" lvl="1" indent="-285750">
                <a:buFont typeface="Arial" panose="020B0604020202020204" pitchFamily="34" charset="0"/>
                <a:buChar char="•"/>
              </a:pPr>
              <a:r>
                <a:rPr lang="fr-FR" dirty="0" smtClean="0">
                  <a:latin typeface="Century Gothic" panose="020B0502020202020204" pitchFamily="34" charset="0"/>
                </a:rPr>
                <a:t>acheter une voiture, </a:t>
              </a:r>
            </a:p>
            <a:p>
              <a:pPr marL="742950" lvl="1" indent="-285750">
                <a:buFont typeface="Arial" panose="020B0604020202020204" pitchFamily="34" charset="0"/>
                <a:buChar char="•"/>
              </a:pPr>
              <a:r>
                <a:rPr lang="fr-FR" dirty="0" smtClean="0">
                  <a:latin typeface="Century Gothic" panose="020B0502020202020204" pitchFamily="34" charset="0"/>
                </a:rPr>
                <a:t>partir à l’étranger </a:t>
              </a:r>
            </a:p>
            <a:p>
              <a:pPr marL="742950" lvl="1" indent="-285750">
                <a:buFont typeface="Arial" panose="020B0604020202020204" pitchFamily="34" charset="0"/>
                <a:buChar char="•"/>
              </a:pPr>
              <a:r>
                <a:rPr lang="fr-FR" dirty="0" smtClean="0">
                  <a:latin typeface="Century Gothic" panose="020B0502020202020204" pitchFamily="34" charset="0"/>
                </a:rPr>
                <a:t>Aménager sa chambre</a:t>
              </a:r>
            </a:p>
            <a:p>
              <a:pPr marL="742950" lvl="1" indent="-285750">
                <a:buFont typeface="Arial" panose="020B0604020202020204" pitchFamily="34" charset="0"/>
                <a:buChar char="•"/>
              </a:pPr>
              <a:r>
                <a:rPr lang="fr-FR" dirty="0" smtClean="0">
                  <a:latin typeface="Century Gothic" panose="020B0502020202020204" pitchFamily="34" charset="0"/>
                </a:rPr>
                <a:t>Partir en vacances,</a:t>
              </a:r>
            </a:p>
            <a:p>
              <a:pPr marL="742950" lvl="1" indent="-285750">
                <a:buFont typeface="Arial" panose="020B0604020202020204" pitchFamily="34" charset="0"/>
                <a:buChar char="•"/>
              </a:pPr>
              <a:r>
                <a:rPr lang="fr-FR" dirty="0" smtClean="0">
                  <a:latin typeface="Century Gothic" panose="020B0502020202020204" pitchFamily="34" charset="0"/>
                </a:rPr>
                <a:t>Acheter un vélo électrique</a:t>
              </a:r>
            </a:p>
            <a:p>
              <a:pPr marL="742950" lvl="1" indent="-285750">
                <a:buFont typeface="Arial" panose="020B0604020202020204" pitchFamily="34" charset="0"/>
                <a:buChar char="•"/>
              </a:pPr>
              <a:r>
                <a:rPr lang="fr-FR" dirty="0" smtClean="0">
                  <a:latin typeface="Century Gothic" panose="020B0502020202020204" pitchFamily="34" charset="0"/>
                </a:rPr>
                <a:t>Prendre des cours de guitare</a:t>
              </a:r>
            </a:p>
            <a:p>
              <a:pPr marL="742950" lvl="1" indent="-285750">
                <a:buFont typeface="Arial" panose="020B0604020202020204" pitchFamily="34" charset="0"/>
                <a:buChar char="•"/>
              </a:pPr>
              <a:r>
                <a:rPr lang="fr-FR" dirty="0" smtClean="0">
                  <a:latin typeface="Century Gothic" panose="020B0502020202020204" pitchFamily="34" charset="0"/>
                </a:rPr>
                <a:t>Se marier</a:t>
              </a:r>
            </a:p>
            <a:p>
              <a:pPr marL="742950" lvl="1" indent="-285750">
                <a:buFont typeface="Arial" panose="020B0604020202020204" pitchFamily="34" charset="0"/>
                <a:buChar char="•"/>
              </a:pPr>
              <a:r>
                <a:rPr lang="fr-FR" dirty="0" smtClean="0">
                  <a:solidFill>
                    <a:schemeClr val="bg1">
                      <a:lumMod val="85000"/>
                    </a:schemeClr>
                  </a:solidFill>
                  <a:latin typeface="Century Gothic" panose="020B0502020202020204" pitchFamily="34" charset="0"/>
                </a:rPr>
                <a:t>Faire un vol en parapente</a:t>
              </a:r>
            </a:p>
            <a:p>
              <a:pPr marL="742950" lvl="1" indent="-285750">
                <a:buFont typeface="Arial" panose="020B0604020202020204" pitchFamily="34" charset="0"/>
                <a:buChar char="•"/>
              </a:pPr>
              <a:r>
                <a:rPr lang="fr-FR" dirty="0" smtClean="0">
                  <a:solidFill>
                    <a:schemeClr val="bg1">
                      <a:lumMod val="85000"/>
                    </a:schemeClr>
                  </a:solidFill>
                  <a:latin typeface="Century Gothic" panose="020B0502020202020204" pitchFamily="34" charset="0"/>
                </a:rPr>
                <a:t>Acheter un scooter</a:t>
              </a:r>
            </a:p>
            <a:p>
              <a:pPr marL="742950" lvl="1" indent="-285750">
                <a:buFont typeface="Arial" panose="020B0604020202020204" pitchFamily="34" charset="0"/>
                <a:buChar char="•"/>
              </a:pPr>
              <a:r>
                <a:rPr lang="fr-FR" dirty="0" smtClean="0">
                  <a:solidFill>
                    <a:schemeClr val="bg1">
                      <a:lumMod val="85000"/>
                    </a:schemeClr>
                  </a:solidFill>
                  <a:latin typeface="Century Gothic" panose="020B0502020202020204" pitchFamily="34" charset="0"/>
                </a:rPr>
                <a:t>Adopter un chat</a:t>
              </a:r>
            </a:p>
            <a:p>
              <a:pPr marL="742950" lvl="1" indent="-285750">
                <a:buFont typeface="Arial" panose="020B0604020202020204" pitchFamily="34" charset="0"/>
                <a:buChar char="•"/>
              </a:pPr>
              <a:r>
                <a:rPr lang="fr-FR" dirty="0" smtClean="0">
                  <a:solidFill>
                    <a:schemeClr val="bg1">
                      <a:lumMod val="85000"/>
                    </a:schemeClr>
                  </a:solidFill>
                  <a:latin typeface="Century Gothic" panose="020B0502020202020204" pitchFamily="34" charset="0"/>
                </a:rPr>
                <a:t>Apprendre le chinois</a:t>
              </a:r>
            </a:p>
          </p:txBody>
        </p:sp>
        <p:sp>
          <p:nvSpPr>
            <p:cNvPr id="7" name="Rectangle 6"/>
            <p:cNvSpPr/>
            <p:nvPr/>
          </p:nvSpPr>
          <p:spPr>
            <a:xfrm>
              <a:off x="1713957" y="3696371"/>
              <a:ext cx="681313" cy="485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1756245" y="4392259"/>
              <a:ext cx="681313" cy="1947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p:cNvSpPr/>
            <p:nvPr/>
          </p:nvSpPr>
          <p:spPr>
            <a:xfrm>
              <a:off x="401782" y="2676531"/>
              <a:ext cx="3434022" cy="3517255"/>
            </a:xfrm>
            <a:prstGeom prst="ellipse">
              <a:avLst/>
            </a:prstGeom>
            <a:solidFill>
              <a:srgbClr val="FFFFFF">
                <a:alpha val="8980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roupe 19"/>
            <p:cNvGrpSpPr/>
            <p:nvPr/>
          </p:nvGrpSpPr>
          <p:grpSpPr>
            <a:xfrm>
              <a:off x="2690140" y="3827578"/>
              <a:ext cx="1943243" cy="1224377"/>
              <a:chOff x="12247048" y="4693005"/>
              <a:chExt cx="1920256" cy="1197337"/>
            </a:xfrm>
          </p:grpSpPr>
          <p:pic>
            <p:nvPicPr>
              <p:cNvPr id="2050" name="Picture 2" descr="Fille surprise touche la tête avec ses mains dans un style pop art. Vecteur gratuit"/>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3168" b="39208" l="51438" r="99681">
                            <a14:backgroundMark x1="54792" y1="23168" x2="60543" y2="35644"/>
                          </a14:backgroundRemoval>
                        </a14:imgEffect>
                      </a14:imgLayer>
                    </a14:imgProps>
                  </a:ext>
                  <a:ext uri="{28A0092B-C50C-407E-A947-70E740481C1C}">
                    <a14:useLocalDpi xmlns:a14="http://schemas.microsoft.com/office/drawing/2010/main" val="0"/>
                  </a:ext>
                </a:extLst>
              </a:blip>
              <a:srcRect l="51770" b="62722"/>
              <a:stretch/>
            </p:blipFill>
            <p:spPr bwMode="auto">
              <a:xfrm>
                <a:off x="12247048" y="4693005"/>
                <a:ext cx="1920256" cy="1197337"/>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p:cNvSpPr txBox="1"/>
              <p:nvPr/>
            </p:nvSpPr>
            <p:spPr>
              <a:xfrm>
                <a:off x="12538087" y="5000781"/>
                <a:ext cx="1314308" cy="646331"/>
              </a:xfrm>
              <a:prstGeom prst="rect">
                <a:avLst/>
              </a:prstGeom>
              <a:noFill/>
            </p:spPr>
            <p:txBody>
              <a:bodyPr wrap="square" rtlCol="0">
                <a:spAutoFit/>
              </a:bodyPr>
              <a:lstStyle/>
              <a:p>
                <a:pPr algn="ctr"/>
                <a:r>
                  <a:rPr lang="fr-FR" b="1" dirty="0" smtClean="0">
                    <a:latin typeface="Bradley Hand ITC" panose="03070402050302030203" pitchFamily="66" charset="0"/>
                  </a:rPr>
                  <a:t>TROP DE PROJETS !</a:t>
                </a:r>
                <a:endParaRPr lang="fr-FR" b="1" dirty="0">
                  <a:latin typeface="Bradley Hand ITC" panose="03070402050302030203" pitchFamily="66" charset="0"/>
                </a:endParaRPr>
              </a:p>
            </p:txBody>
          </p:sp>
        </p:grpSp>
        <p:pic>
          <p:nvPicPr>
            <p:cNvPr id="23" name="Picture 8" descr="Un homme surpris se couvre la bouche avec ses mains de peur. illustration de caractère plat isolé sur fond blanc. Vecteur Premium"/>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3072" y="2394483"/>
              <a:ext cx="6363349" cy="4156569"/>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p:cNvSpPr txBox="1"/>
          <p:nvPr/>
        </p:nvSpPr>
        <p:spPr>
          <a:xfrm>
            <a:off x="10858303" y="13530"/>
            <a:ext cx="1333697" cy="430887"/>
          </a:xfrm>
          <a:prstGeom prst="rect">
            <a:avLst/>
          </a:prstGeom>
          <a:noFill/>
        </p:spPr>
        <p:txBody>
          <a:bodyPr wrap="square" rtlCol="0">
            <a:spAutoFit/>
          </a:bodyPr>
          <a:lstStyle/>
          <a:p>
            <a:r>
              <a:rPr lang="fr-FR" dirty="0" smtClean="0">
                <a:solidFill>
                  <a:schemeClr val="bg1"/>
                </a:solidFill>
                <a:latin typeface="Century Gothic" panose="020B0502020202020204" pitchFamily="34" charset="0"/>
              </a:rPr>
              <a:t>Contexte</a:t>
            </a:r>
          </a:p>
          <a:p>
            <a:endParaRPr lang="fr-FR" sz="400" dirty="0" smtClean="0">
              <a:solidFill>
                <a:schemeClr val="bg1"/>
              </a:solidFill>
              <a:latin typeface="Century Gothic" panose="020B0502020202020204" pitchFamily="34" charset="0"/>
            </a:endParaRPr>
          </a:p>
        </p:txBody>
      </p:sp>
      <p:pic>
        <p:nvPicPr>
          <p:cNvPr id="10" name="Image 9"/>
          <p:cNvPicPr>
            <a:picLocks noChangeAspect="1"/>
          </p:cNvPicPr>
          <p:nvPr/>
        </p:nvPicPr>
        <p:blipFill>
          <a:blip r:embed="rId18"/>
          <a:stretch>
            <a:fillRect/>
          </a:stretch>
        </p:blipFill>
        <p:spPr>
          <a:xfrm>
            <a:off x="8392843" y="763383"/>
            <a:ext cx="403393" cy="191805"/>
          </a:xfrm>
          <a:prstGeom prst="rect">
            <a:avLst/>
          </a:prstGeom>
        </p:spPr>
      </p:pic>
      <p:grpSp>
        <p:nvGrpSpPr>
          <p:cNvPr id="35" name="Groupe 34"/>
          <p:cNvGrpSpPr/>
          <p:nvPr/>
        </p:nvGrpSpPr>
        <p:grpSpPr>
          <a:xfrm>
            <a:off x="141475" y="722418"/>
            <a:ext cx="8277156" cy="244214"/>
            <a:chOff x="830664" y="668849"/>
            <a:chExt cx="10492961" cy="309590"/>
          </a:xfrm>
        </p:grpSpPr>
        <p:pic>
          <p:nvPicPr>
            <p:cNvPr id="36" name="Image 35"/>
            <p:cNvPicPr>
              <a:picLocks noChangeAspect="1"/>
            </p:cNvPicPr>
            <p:nvPr/>
          </p:nvPicPr>
          <p:blipFill>
            <a:blip r:embed="rId19"/>
            <a:stretch>
              <a:fillRect/>
            </a:stretch>
          </p:blipFill>
          <p:spPr>
            <a:xfrm>
              <a:off x="4169946" y="690555"/>
              <a:ext cx="3293393" cy="287884"/>
            </a:xfrm>
            <a:prstGeom prst="rect">
              <a:avLst/>
            </a:prstGeom>
          </p:spPr>
        </p:pic>
        <p:pic>
          <p:nvPicPr>
            <p:cNvPr id="37" name="Image 36"/>
            <p:cNvPicPr>
              <a:picLocks noChangeAspect="1"/>
            </p:cNvPicPr>
            <p:nvPr/>
          </p:nvPicPr>
          <p:blipFill>
            <a:blip r:embed="rId20"/>
            <a:stretch>
              <a:fillRect/>
            </a:stretch>
          </p:blipFill>
          <p:spPr>
            <a:xfrm>
              <a:off x="7554263" y="690555"/>
              <a:ext cx="3769362" cy="261015"/>
            </a:xfrm>
            <a:prstGeom prst="rect">
              <a:avLst/>
            </a:prstGeom>
          </p:spPr>
        </p:pic>
        <p:pic>
          <p:nvPicPr>
            <p:cNvPr id="38" name="Image 37"/>
            <p:cNvPicPr>
              <a:picLocks noChangeAspect="1"/>
            </p:cNvPicPr>
            <p:nvPr/>
          </p:nvPicPr>
          <p:blipFill>
            <a:blip r:embed="rId21"/>
            <a:stretch>
              <a:fillRect/>
            </a:stretch>
          </p:blipFill>
          <p:spPr>
            <a:xfrm>
              <a:off x="830664" y="668849"/>
              <a:ext cx="3339282" cy="299040"/>
            </a:xfrm>
            <a:prstGeom prst="rect">
              <a:avLst/>
            </a:prstGeom>
          </p:spPr>
        </p:pic>
      </p:grpSp>
    </p:spTree>
    <p:extLst>
      <p:ext uri="{BB962C8B-B14F-4D97-AF65-F5344CB8AC3E}">
        <p14:creationId xmlns:p14="http://schemas.microsoft.com/office/powerpoint/2010/main" val="25576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wipe(left)">
                                      <p:cBhvr>
                                        <p:cTn id="15" dur="500"/>
                                        <p:tgtEl>
                                          <p:spTgt spid="18">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xEl>
                                              <p:pRg st="1" end="1"/>
                                            </p:txEl>
                                          </p:spTgt>
                                        </p:tgtEl>
                                        <p:attrNameLst>
                                          <p:attrName>style.visibility</p:attrName>
                                        </p:attrNameLst>
                                      </p:cBhvr>
                                      <p:to>
                                        <p:strVal val="visible"/>
                                      </p:to>
                                    </p:set>
                                    <p:animEffect transition="in" filter="wipe(left)">
                                      <p:cBhvr>
                                        <p:cTn id="19"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4</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rot="16200000">
            <a:off x="-1356843" y="4946676"/>
            <a:ext cx="2962921" cy="246221"/>
          </a:xfrm>
          <a:prstGeom prst="rect">
            <a:avLst/>
          </a:prstGeom>
          <a:noFill/>
        </p:spPr>
        <p:txBody>
          <a:bodyPr wrap="square" rtlCol="0">
            <a:spAutoFit/>
          </a:bodyPr>
          <a:lstStyle/>
          <a:p>
            <a:pPr algn="r"/>
            <a:r>
              <a:rPr lang="fr-FR" sz="900" dirty="0" smtClean="0">
                <a:solidFill>
                  <a:schemeClr val="tx1">
                    <a:lumMod val="75000"/>
                    <a:lumOff val="25000"/>
                  </a:schemeClr>
                </a:solidFill>
                <a:latin typeface="Century Gothic" panose="020B0502020202020204" pitchFamily="34" charset="0"/>
              </a:rPr>
              <a:t>Source : étude Prisma Média Solutions sept 2020</a:t>
            </a:r>
          </a:p>
          <a:p>
            <a:pPr algn="r"/>
            <a:endParaRPr lang="fr-FR" sz="100" dirty="0" smtClean="0">
              <a:solidFill>
                <a:schemeClr val="tx1">
                  <a:lumMod val="75000"/>
                  <a:lumOff val="25000"/>
                </a:schemeClr>
              </a:solidFill>
              <a:latin typeface="Century Gothic" panose="020B0502020202020204" pitchFamily="34" charset="0"/>
            </a:endParaRPr>
          </a:p>
        </p:txBody>
      </p:sp>
      <p:sp>
        <p:nvSpPr>
          <p:cNvPr id="19" name="ZoneTexte 18"/>
          <p:cNvSpPr txBox="1"/>
          <p:nvPr/>
        </p:nvSpPr>
        <p:spPr>
          <a:xfrm>
            <a:off x="467019" y="1440974"/>
            <a:ext cx="8599155" cy="615553"/>
          </a:xfrm>
          <a:prstGeom prst="rect">
            <a:avLst/>
          </a:prstGeom>
          <a:noFill/>
        </p:spPr>
        <p:txBody>
          <a:bodyPr wrap="square" rtlCol="0">
            <a:spAutoFit/>
          </a:bodyPr>
          <a:lstStyle/>
          <a:p>
            <a:r>
              <a:rPr lang="fr-FR" sz="2400" b="1" dirty="0">
                <a:latin typeface="Century Gothic" panose="020B0502020202020204" pitchFamily="34" charset="0"/>
              </a:rPr>
              <a:t>3</a:t>
            </a:r>
            <a:r>
              <a:rPr lang="fr-FR" sz="2400" b="1" dirty="0" smtClean="0">
                <a:latin typeface="Century Gothic" panose="020B0502020202020204" pitchFamily="34" charset="0"/>
              </a:rPr>
              <a:t> grandes attentes des 18-30 ans :</a:t>
            </a:r>
          </a:p>
          <a:p>
            <a:endParaRPr lang="fr-FR" sz="500" b="1" dirty="0">
              <a:latin typeface="Century Gothic" panose="020B0502020202020204" pitchFamily="34" charset="0"/>
            </a:endParaRPr>
          </a:p>
          <a:p>
            <a:r>
              <a:rPr lang="fr-FR" sz="500" b="1" dirty="0" smtClean="0">
                <a:latin typeface="Century Gothic" panose="020B0502020202020204" pitchFamily="34" charset="0"/>
              </a:rPr>
              <a:t> </a:t>
            </a:r>
          </a:p>
        </p:txBody>
      </p:sp>
      <p:grpSp>
        <p:nvGrpSpPr>
          <p:cNvPr id="21" name="Groupe 20"/>
          <p:cNvGrpSpPr/>
          <p:nvPr/>
        </p:nvGrpSpPr>
        <p:grpSpPr>
          <a:xfrm>
            <a:off x="447993" y="2086305"/>
            <a:ext cx="3638650" cy="3991928"/>
            <a:chOff x="447993" y="2086305"/>
            <a:chExt cx="3638650" cy="3991928"/>
          </a:xfrm>
        </p:grpSpPr>
        <p:sp>
          <p:nvSpPr>
            <p:cNvPr id="37" name="Rectangle 36"/>
            <p:cNvSpPr/>
            <p:nvPr/>
          </p:nvSpPr>
          <p:spPr>
            <a:xfrm>
              <a:off x="447994" y="2086305"/>
              <a:ext cx="3638649" cy="3991928"/>
            </a:xfrm>
            <a:prstGeom prst="rect">
              <a:avLst/>
            </a:prstGeom>
            <a:solidFill>
              <a:schemeClr val="bg1"/>
            </a:solidFill>
            <a:ln>
              <a:solidFill>
                <a:schemeClr val="bg1">
                  <a:lumMod val="6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300" name="Picture 12" descr="Définir des situations dans la vie de bureau, gens d'affaires Vecteur Premium"/>
            <p:cNvPicPr>
              <a:picLocks noChangeAspect="1" noChangeArrowheads="1"/>
            </p:cNvPicPr>
            <p:nvPr/>
          </p:nvPicPr>
          <p:blipFill rotWithShape="1">
            <a:blip r:embed="rId2">
              <a:extLst>
                <a:ext uri="{28A0092B-C50C-407E-A947-70E740481C1C}">
                  <a14:useLocalDpi xmlns:a14="http://schemas.microsoft.com/office/drawing/2010/main" val="0"/>
                </a:ext>
              </a:extLst>
            </a:blip>
            <a:srcRect l="50173" b="50717"/>
            <a:stretch/>
          </p:blipFill>
          <p:spPr bwMode="auto">
            <a:xfrm>
              <a:off x="1530110" y="3266816"/>
              <a:ext cx="1488774" cy="1472506"/>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p:cNvSpPr txBox="1"/>
            <p:nvPr/>
          </p:nvSpPr>
          <p:spPr>
            <a:xfrm>
              <a:off x="447995" y="2169170"/>
              <a:ext cx="3638648" cy="954107"/>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AVOIR CONFIANCE : </a:t>
              </a:r>
            </a:p>
            <a:p>
              <a:pPr algn="ctr"/>
              <a:r>
                <a:rPr lang="fr-FR" sz="1600" b="1" dirty="0" smtClean="0">
                  <a:latin typeface="Century Gothic" panose="020B0502020202020204" pitchFamily="34" charset="0"/>
                </a:rPr>
                <a:t>Les marqueurs de vérité</a:t>
              </a:r>
            </a:p>
            <a:p>
              <a:pPr algn="ctr"/>
              <a:r>
                <a:rPr lang="fr-FR" sz="1200" dirty="0" smtClean="0">
                  <a:latin typeface="Century Gothic" panose="020B0502020202020204" pitchFamily="34" charset="0"/>
                </a:rPr>
                <a:t>Ils ont besoin d’exemples, </a:t>
              </a:r>
            </a:p>
            <a:p>
              <a:pPr algn="ctr"/>
              <a:r>
                <a:rPr lang="fr-FR" sz="1200" dirty="0" smtClean="0">
                  <a:latin typeface="Century Gothic" panose="020B0502020202020204" pitchFamily="34" charset="0"/>
                </a:rPr>
                <a:t>d’explications</a:t>
              </a:r>
              <a:r>
                <a:rPr lang="fr-FR" sz="1200" dirty="0">
                  <a:latin typeface="Century Gothic" panose="020B0502020202020204" pitchFamily="34" charset="0"/>
                </a:rPr>
                <a:t> </a:t>
              </a:r>
              <a:r>
                <a:rPr lang="fr-FR" sz="1200" dirty="0" smtClean="0">
                  <a:latin typeface="Century Gothic" panose="020B0502020202020204" pitchFamily="34" charset="0"/>
                </a:rPr>
                <a:t>et de preuves. </a:t>
              </a:r>
            </a:p>
          </p:txBody>
        </p:sp>
        <p:sp>
          <p:nvSpPr>
            <p:cNvPr id="39" name="ZoneTexte 38"/>
            <p:cNvSpPr txBox="1"/>
            <p:nvPr/>
          </p:nvSpPr>
          <p:spPr>
            <a:xfrm>
              <a:off x="447993" y="4810339"/>
              <a:ext cx="3638648" cy="1200329"/>
            </a:xfrm>
            <a:prstGeom prst="rect">
              <a:avLst/>
            </a:prstGeom>
            <a:noFill/>
          </p:spPr>
          <p:txBody>
            <a:bodyPr wrap="square" rtlCol="0">
              <a:spAutoFit/>
            </a:bodyPr>
            <a:lstStyle/>
            <a:p>
              <a:pPr algn="ctr"/>
              <a:r>
                <a:rPr lang="fr-FR" b="1" u="sng" dirty="0" smtClean="0">
                  <a:solidFill>
                    <a:srgbClr val="C00000"/>
                  </a:solidFill>
                  <a:latin typeface="Century Gothic" panose="020B0502020202020204" pitchFamily="34" charset="0"/>
                </a:rPr>
                <a:t>Nos solutions</a:t>
              </a:r>
              <a:r>
                <a:rPr lang="fr-FR" b="1" dirty="0" smtClean="0">
                  <a:solidFill>
                    <a:srgbClr val="C00000"/>
                  </a:solidFill>
                  <a:latin typeface="Century Gothic" panose="020B0502020202020204" pitchFamily="34" charset="0"/>
                </a:rPr>
                <a:t> : </a:t>
              </a:r>
            </a:p>
            <a:p>
              <a:pPr algn="ctr"/>
              <a:r>
                <a:rPr lang="fr-FR" dirty="0">
                  <a:latin typeface="Century Gothic" panose="020B0502020202020204" pitchFamily="34" charset="0"/>
                </a:rPr>
                <a:t>N</a:t>
              </a:r>
              <a:r>
                <a:rPr lang="fr-FR" dirty="0" smtClean="0">
                  <a:latin typeface="Century Gothic" panose="020B0502020202020204" pitchFamily="34" charset="0"/>
                </a:rPr>
                <a:t>ous positionner en tant </a:t>
              </a:r>
            </a:p>
            <a:p>
              <a:pPr algn="ctr"/>
              <a:r>
                <a:rPr lang="fr-FR" dirty="0" smtClean="0">
                  <a:latin typeface="Century Gothic" panose="020B0502020202020204" pitchFamily="34" charset="0"/>
                </a:rPr>
                <a:t>que partenaire financier &amp; partenaire de vie.</a:t>
              </a:r>
            </a:p>
          </p:txBody>
        </p:sp>
      </p:grpSp>
      <p:grpSp>
        <p:nvGrpSpPr>
          <p:cNvPr id="22" name="Groupe 21"/>
          <p:cNvGrpSpPr/>
          <p:nvPr/>
        </p:nvGrpSpPr>
        <p:grpSpPr>
          <a:xfrm>
            <a:off x="4285654" y="2086305"/>
            <a:ext cx="3654262" cy="3991928"/>
            <a:chOff x="4285654" y="2086305"/>
            <a:chExt cx="3654262" cy="3991928"/>
          </a:xfrm>
        </p:grpSpPr>
        <p:sp>
          <p:nvSpPr>
            <p:cNvPr id="38" name="Rectangle 37"/>
            <p:cNvSpPr/>
            <p:nvPr/>
          </p:nvSpPr>
          <p:spPr>
            <a:xfrm>
              <a:off x="4301267" y="2086305"/>
              <a:ext cx="3638649" cy="3991928"/>
            </a:xfrm>
            <a:prstGeom prst="rect">
              <a:avLst/>
            </a:prstGeom>
            <a:solidFill>
              <a:schemeClr val="bg1"/>
            </a:solidFill>
            <a:ln>
              <a:solidFill>
                <a:schemeClr val="bg1">
                  <a:lumMod val="6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4285654" y="2155212"/>
              <a:ext cx="3654262" cy="954107"/>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APPRENDRE : </a:t>
              </a:r>
            </a:p>
            <a:p>
              <a:pPr algn="ctr"/>
              <a:r>
                <a:rPr lang="fr-FR" sz="1600" b="1" dirty="0" smtClean="0">
                  <a:latin typeface="Century Gothic" panose="020B0502020202020204" pitchFamily="34" charset="0"/>
                </a:rPr>
                <a:t>Un besoin de progresser</a:t>
              </a:r>
            </a:p>
            <a:p>
              <a:pPr algn="ctr"/>
              <a:r>
                <a:rPr lang="fr-FR" sz="1200" dirty="0" smtClean="0">
                  <a:latin typeface="Century Gothic" panose="020B0502020202020204" pitchFamily="34" charset="0"/>
                </a:rPr>
                <a:t>Ils sont en attente de pédagogie, ils </a:t>
              </a:r>
              <a:r>
                <a:rPr lang="fr-FR" sz="1200" smtClean="0">
                  <a:latin typeface="Century Gothic" panose="020B0502020202020204" pitchFamily="34" charset="0"/>
                </a:rPr>
                <a:t>ont </a:t>
              </a:r>
            </a:p>
            <a:p>
              <a:pPr algn="ctr"/>
              <a:r>
                <a:rPr lang="fr-FR" sz="1200" dirty="0" smtClean="0">
                  <a:latin typeface="Century Gothic" panose="020B0502020202020204" pitchFamily="34" charset="0"/>
                </a:rPr>
                <a:t>un goût d’apprendre et de comprendre. </a:t>
              </a:r>
            </a:p>
          </p:txBody>
        </p:sp>
        <p:pic>
          <p:nvPicPr>
            <p:cNvPr id="12294" name="Picture 6" descr="Illustration de concept de santé mentale Vecteur gratu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979" y="3218754"/>
              <a:ext cx="1514371" cy="1514371"/>
            </a:xfrm>
            <a:prstGeom prst="rect">
              <a:avLst/>
            </a:prstGeom>
            <a:noFill/>
            <a:extLst>
              <a:ext uri="{909E8E84-426E-40DD-AFC4-6F175D3DCCD1}">
                <a14:hiddenFill xmlns:a14="http://schemas.microsoft.com/office/drawing/2010/main">
                  <a:solidFill>
                    <a:srgbClr val="FFFFFF"/>
                  </a:solidFill>
                </a14:hiddenFill>
              </a:ext>
            </a:extLst>
          </p:spPr>
        </p:pic>
        <p:sp>
          <p:nvSpPr>
            <p:cNvPr id="40" name="ZoneTexte 39"/>
            <p:cNvSpPr txBox="1"/>
            <p:nvPr/>
          </p:nvSpPr>
          <p:spPr>
            <a:xfrm>
              <a:off x="4301268" y="4801473"/>
              <a:ext cx="3638648" cy="1200329"/>
            </a:xfrm>
            <a:prstGeom prst="rect">
              <a:avLst/>
            </a:prstGeom>
            <a:noFill/>
          </p:spPr>
          <p:txBody>
            <a:bodyPr wrap="square" rtlCol="0">
              <a:spAutoFit/>
            </a:bodyPr>
            <a:lstStyle/>
            <a:p>
              <a:pPr algn="ctr"/>
              <a:r>
                <a:rPr lang="fr-FR" b="1" u="sng" dirty="0" smtClean="0">
                  <a:solidFill>
                    <a:srgbClr val="C00000"/>
                  </a:solidFill>
                  <a:latin typeface="Century Gothic" panose="020B0502020202020204" pitchFamily="34" charset="0"/>
                </a:rPr>
                <a:t>Nos solutions</a:t>
              </a:r>
              <a:r>
                <a:rPr lang="fr-FR" b="1" dirty="0" smtClean="0">
                  <a:solidFill>
                    <a:srgbClr val="C00000"/>
                  </a:solidFill>
                  <a:latin typeface="Century Gothic" panose="020B0502020202020204" pitchFamily="34" charset="0"/>
                </a:rPr>
                <a:t> : </a:t>
              </a:r>
            </a:p>
            <a:p>
              <a:pPr algn="ctr"/>
              <a:r>
                <a:rPr lang="fr-FR" dirty="0">
                  <a:latin typeface="Century Gothic" panose="020B0502020202020204" pitchFamily="34" charset="0"/>
                </a:rPr>
                <a:t>A</a:t>
              </a:r>
              <a:r>
                <a:rPr lang="fr-FR" dirty="0" smtClean="0">
                  <a:latin typeface="Century Gothic" panose="020B0502020202020204" pitchFamily="34" charset="0"/>
                </a:rPr>
                <a:t>pporter de l’information pédagogique par le biais des </a:t>
              </a:r>
            </a:p>
            <a:p>
              <a:pPr algn="ctr"/>
              <a:r>
                <a:rPr lang="fr-FR" dirty="0" smtClean="0">
                  <a:latin typeface="Century Gothic" panose="020B0502020202020204" pitchFamily="34" charset="0"/>
                </a:rPr>
                <a:t>Ateliers des décodeurs. </a:t>
              </a:r>
            </a:p>
          </p:txBody>
        </p:sp>
      </p:grpSp>
      <p:grpSp>
        <p:nvGrpSpPr>
          <p:cNvPr id="23" name="Groupe 22"/>
          <p:cNvGrpSpPr/>
          <p:nvPr/>
        </p:nvGrpSpPr>
        <p:grpSpPr>
          <a:xfrm>
            <a:off x="8170153" y="2086305"/>
            <a:ext cx="3722391" cy="3999626"/>
            <a:chOff x="8170153" y="2086305"/>
            <a:chExt cx="3722391" cy="3999626"/>
          </a:xfrm>
        </p:grpSpPr>
        <p:sp>
          <p:nvSpPr>
            <p:cNvPr id="32" name="Rectangle 31"/>
            <p:cNvSpPr/>
            <p:nvPr/>
          </p:nvSpPr>
          <p:spPr>
            <a:xfrm>
              <a:off x="8177116" y="2086305"/>
              <a:ext cx="3638649" cy="3991928"/>
            </a:xfrm>
            <a:prstGeom prst="rect">
              <a:avLst/>
            </a:prstGeom>
            <a:solidFill>
              <a:schemeClr val="bg1"/>
            </a:solidFill>
            <a:ln>
              <a:solidFill>
                <a:schemeClr val="bg1">
                  <a:lumMod val="6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8170153" y="2169170"/>
              <a:ext cx="3661225" cy="954107"/>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POSITIVER : </a:t>
              </a:r>
            </a:p>
            <a:p>
              <a:pPr algn="ctr"/>
              <a:r>
                <a:rPr lang="fr-FR" sz="1600" b="1" dirty="0" smtClean="0">
                  <a:latin typeface="Century Gothic" panose="020B0502020202020204" pitchFamily="34" charset="0"/>
                </a:rPr>
                <a:t>Un bon moment pour garder espoir</a:t>
              </a:r>
            </a:p>
            <a:p>
              <a:pPr algn="ctr"/>
              <a:r>
                <a:rPr lang="fr-FR" sz="1200" dirty="0" smtClean="0">
                  <a:latin typeface="Century Gothic" panose="020B0502020202020204" pitchFamily="34" charset="0"/>
                </a:rPr>
                <a:t>Ils ont besoin d’entendre des expériences encourageantes face aux enjeux de société. </a:t>
              </a:r>
            </a:p>
          </p:txBody>
        </p:sp>
        <p:pic>
          <p:nvPicPr>
            <p:cNvPr id="12302" name="Picture 14" descr="Définir des situations dans la vie de bureau, gens d'affaires Vecteur Premium"/>
            <p:cNvPicPr>
              <a:picLocks noChangeAspect="1" noChangeArrowheads="1"/>
            </p:cNvPicPr>
            <p:nvPr/>
          </p:nvPicPr>
          <p:blipFill rotWithShape="1">
            <a:blip r:embed="rId2">
              <a:extLst>
                <a:ext uri="{28A0092B-C50C-407E-A947-70E740481C1C}">
                  <a14:useLocalDpi xmlns:a14="http://schemas.microsoft.com/office/drawing/2010/main" val="0"/>
                </a:ext>
              </a:extLst>
            </a:blip>
            <a:srcRect t="50265" r="50672"/>
            <a:stretch/>
          </p:blipFill>
          <p:spPr bwMode="auto">
            <a:xfrm>
              <a:off x="9253336" y="3214228"/>
              <a:ext cx="1486207" cy="1498463"/>
            </a:xfrm>
            <a:prstGeom prst="rect">
              <a:avLst/>
            </a:prstGeom>
            <a:noFill/>
            <a:extLst>
              <a:ext uri="{909E8E84-426E-40DD-AFC4-6F175D3DCCD1}">
                <a14:hiddenFill xmlns:a14="http://schemas.microsoft.com/office/drawing/2010/main">
                  <a:solidFill>
                    <a:srgbClr val="FFFFFF"/>
                  </a:solidFill>
                </a14:hiddenFill>
              </a:ext>
            </a:extLst>
          </p:spPr>
        </p:pic>
        <p:sp>
          <p:nvSpPr>
            <p:cNvPr id="41" name="ZoneTexte 40"/>
            <p:cNvSpPr txBox="1"/>
            <p:nvPr/>
          </p:nvSpPr>
          <p:spPr>
            <a:xfrm>
              <a:off x="8170153" y="4608603"/>
              <a:ext cx="3722391" cy="1477328"/>
            </a:xfrm>
            <a:prstGeom prst="rect">
              <a:avLst/>
            </a:prstGeom>
            <a:noFill/>
          </p:spPr>
          <p:txBody>
            <a:bodyPr wrap="square" rtlCol="0">
              <a:spAutoFit/>
            </a:bodyPr>
            <a:lstStyle/>
            <a:p>
              <a:pPr algn="ctr"/>
              <a:r>
                <a:rPr lang="fr-FR" b="1" u="sng" dirty="0" smtClean="0">
                  <a:solidFill>
                    <a:srgbClr val="C00000"/>
                  </a:solidFill>
                  <a:latin typeface="Century Gothic" panose="020B0502020202020204" pitchFamily="34" charset="0"/>
                </a:rPr>
                <a:t>Nos solutions</a:t>
              </a:r>
              <a:r>
                <a:rPr lang="fr-FR" b="1" dirty="0" smtClean="0">
                  <a:solidFill>
                    <a:srgbClr val="C00000"/>
                  </a:solidFill>
                  <a:latin typeface="Century Gothic" panose="020B0502020202020204" pitchFamily="34" charset="0"/>
                </a:rPr>
                <a:t> : </a:t>
              </a:r>
            </a:p>
            <a:p>
              <a:pPr algn="ctr"/>
              <a:r>
                <a:rPr lang="fr-FR" dirty="0" smtClean="0">
                  <a:latin typeface="Century Gothic" panose="020B0502020202020204" pitchFamily="34" charset="0"/>
                </a:rPr>
                <a:t>Adapter nos offres commerciales en fonction de leurs besoins : crédit pour un avenir serein, fonds ISR… </a:t>
              </a:r>
            </a:p>
          </p:txBody>
        </p:sp>
      </p:grpSp>
      <p:pic>
        <p:nvPicPr>
          <p:cNvPr id="27" name="Image 26"/>
          <p:cNvPicPr>
            <a:picLocks noChangeAspect="1"/>
          </p:cNvPicPr>
          <p:nvPr/>
        </p:nvPicPr>
        <p:blipFill>
          <a:blip r:embed="rId4"/>
          <a:stretch>
            <a:fillRect/>
          </a:stretch>
        </p:blipFill>
        <p:spPr>
          <a:xfrm>
            <a:off x="9912698" y="6166918"/>
            <a:ext cx="1970699" cy="602397"/>
          </a:xfrm>
          <a:prstGeom prst="rect">
            <a:avLst/>
          </a:prstGeom>
        </p:spPr>
      </p:pic>
      <p:sp>
        <p:nvSpPr>
          <p:cNvPr id="28" name="ZoneTexte 27"/>
          <p:cNvSpPr txBox="1"/>
          <p:nvPr/>
        </p:nvSpPr>
        <p:spPr>
          <a:xfrm>
            <a:off x="10858303" y="13530"/>
            <a:ext cx="1333697" cy="430887"/>
          </a:xfrm>
          <a:prstGeom prst="rect">
            <a:avLst/>
          </a:prstGeom>
          <a:noFill/>
        </p:spPr>
        <p:txBody>
          <a:bodyPr wrap="square" rtlCol="0">
            <a:spAutoFit/>
          </a:bodyPr>
          <a:lstStyle/>
          <a:p>
            <a:r>
              <a:rPr lang="fr-FR" dirty="0" smtClean="0">
                <a:solidFill>
                  <a:schemeClr val="bg1"/>
                </a:solidFill>
                <a:latin typeface="Century Gothic" panose="020B0502020202020204" pitchFamily="34" charset="0"/>
              </a:rPr>
              <a:t>Contexte</a:t>
            </a:r>
          </a:p>
          <a:p>
            <a:endParaRPr lang="fr-FR" sz="400" dirty="0" smtClean="0">
              <a:solidFill>
                <a:schemeClr val="bg1"/>
              </a:solidFill>
              <a:latin typeface="Century Gothic" panose="020B0502020202020204" pitchFamily="34" charset="0"/>
            </a:endParaRPr>
          </a:p>
        </p:txBody>
      </p:sp>
      <p:grpSp>
        <p:nvGrpSpPr>
          <p:cNvPr id="30" name="Groupe 29"/>
          <p:cNvGrpSpPr/>
          <p:nvPr/>
        </p:nvGrpSpPr>
        <p:grpSpPr>
          <a:xfrm>
            <a:off x="159665" y="717772"/>
            <a:ext cx="7384135" cy="296559"/>
            <a:chOff x="164161" y="616552"/>
            <a:chExt cx="11494066" cy="461620"/>
          </a:xfrm>
        </p:grpSpPr>
        <p:grpSp>
          <p:nvGrpSpPr>
            <p:cNvPr id="31" name="Groupe 30"/>
            <p:cNvGrpSpPr/>
            <p:nvPr/>
          </p:nvGrpSpPr>
          <p:grpSpPr>
            <a:xfrm>
              <a:off x="556482" y="616552"/>
              <a:ext cx="11101745" cy="461620"/>
              <a:chOff x="1800225" y="2984412"/>
              <a:chExt cx="11101745" cy="461620"/>
            </a:xfrm>
          </p:grpSpPr>
          <p:pic>
            <p:nvPicPr>
              <p:cNvPr id="34" name="Image 33"/>
              <p:cNvPicPr>
                <a:picLocks noChangeAspect="1"/>
              </p:cNvPicPr>
              <p:nvPr/>
            </p:nvPicPr>
            <p:blipFill>
              <a:blip r:embed="rId5"/>
              <a:stretch>
                <a:fillRect/>
              </a:stretch>
            </p:blipFill>
            <p:spPr>
              <a:xfrm>
                <a:off x="1800225" y="3024188"/>
                <a:ext cx="4476514" cy="421844"/>
              </a:xfrm>
              <a:prstGeom prst="rect">
                <a:avLst/>
              </a:prstGeom>
            </p:spPr>
          </p:pic>
          <p:pic>
            <p:nvPicPr>
              <p:cNvPr id="35" name="Image 34"/>
              <p:cNvPicPr>
                <a:picLocks noChangeAspect="1"/>
              </p:cNvPicPr>
              <p:nvPr/>
            </p:nvPicPr>
            <p:blipFill>
              <a:blip r:embed="rId6"/>
              <a:stretch>
                <a:fillRect/>
              </a:stretch>
            </p:blipFill>
            <p:spPr>
              <a:xfrm>
                <a:off x="6276739" y="3015715"/>
                <a:ext cx="4481477" cy="421844"/>
              </a:xfrm>
              <a:prstGeom prst="rect">
                <a:avLst/>
              </a:prstGeom>
            </p:spPr>
          </p:pic>
          <p:pic>
            <p:nvPicPr>
              <p:cNvPr id="36" name="Image 35"/>
              <p:cNvPicPr>
                <a:picLocks noChangeAspect="1"/>
              </p:cNvPicPr>
              <p:nvPr/>
            </p:nvPicPr>
            <p:blipFill rotWithShape="1">
              <a:blip r:embed="rId7"/>
              <a:srcRect t="1" r="12853" b="9945"/>
              <a:stretch/>
            </p:blipFill>
            <p:spPr>
              <a:xfrm>
                <a:off x="10808673" y="2984412"/>
                <a:ext cx="2093297" cy="353075"/>
              </a:xfrm>
              <a:prstGeom prst="rect">
                <a:avLst/>
              </a:prstGeom>
            </p:spPr>
          </p:pic>
        </p:grpSp>
        <p:pic>
          <p:nvPicPr>
            <p:cNvPr id="33" name="Image 32"/>
            <p:cNvPicPr>
              <a:picLocks noChangeAspect="1"/>
            </p:cNvPicPr>
            <p:nvPr/>
          </p:nvPicPr>
          <p:blipFill>
            <a:blip r:embed="rId8">
              <a:clrChange>
                <a:clrFrom>
                  <a:srgbClr val="FFFFFF"/>
                </a:clrFrom>
                <a:clrTo>
                  <a:srgbClr val="FFFFFF">
                    <a:alpha val="0"/>
                  </a:srgbClr>
                </a:clrTo>
              </a:clrChange>
            </a:blip>
            <a:stretch>
              <a:fillRect/>
            </a:stretch>
          </p:blipFill>
          <p:spPr>
            <a:xfrm>
              <a:off x="164161" y="793539"/>
              <a:ext cx="475446" cy="249319"/>
            </a:xfrm>
            <a:prstGeom prst="rect">
              <a:avLst/>
            </a:prstGeom>
          </p:spPr>
        </p:pic>
      </p:grpSp>
    </p:spTree>
    <p:extLst>
      <p:ext uri="{BB962C8B-B14F-4D97-AF65-F5344CB8AC3E}">
        <p14:creationId xmlns:p14="http://schemas.microsoft.com/office/powerpoint/2010/main" val="10841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a:blip r:embed="rId2"/>
          <a:stretch>
            <a:fillRect/>
          </a:stretch>
        </p:blipFill>
        <p:spPr>
          <a:xfrm>
            <a:off x="1269879" y="1919134"/>
            <a:ext cx="4231527" cy="2589607"/>
          </a:xfrm>
          <a:prstGeom prst="rect">
            <a:avLst/>
          </a:prstGeom>
        </p:spPr>
      </p:pic>
      <p:sp>
        <p:nvSpPr>
          <p:cNvPr id="31" name="Flèche angle droit à deux pointes 30"/>
          <p:cNvSpPr/>
          <p:nvPr/>
        </p:nvSpPr>
        <p:spPr>
          <a:xfrm rot="2614932" flipH="1" flipV="1">
            <a:off x="7224881" y="3131749"/>
            <a:ext cx="3300089" cy="3323757"/>
          </a:xfrm>
          <a:prstGeom prst="leftUpArrow">
            <a:avLst>
              <a:gd name="adj1" fmla="val 13710"/>
              <a:gd name="adj2" fmla="val 25000"/>
              <a:gd name="adj3" fmla="val 25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t>5</a:t>
            </a:r>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10858303" y="13530"/>
            <a:ext cx="1333697" cy="430887"/>
          </a:xfrm>
          <a:prstGeom prst="rect">
            <a:avLst/>
          </a:prstGeom>
          <a:noFill/>
        </p:spPr>
        <p:txBody>
          <a:bodyPr wrap="square" rtlCol="0">
            <a:spAutoFit/>
          </a:bodyPr>
          <a:lstStyle/>
          <a:p>
            <a:r>
              <a:rPr lang="fr-FR" dirty="0" smtClean="0">
                <a:solidFill>
                  <a:schemeClr val="bg1"/>
                </a:solidFill>
                <a:latin typeface="Century Gothic" panose="020B0502020202020204" pitchFamily="34" charset="0"/>
              </a:rPr>
              <a:t>Contexte</a:t>
            </a:r>
          </a:p>
          <a:p>
            <a:endParaRPr lang="fr-FR" sz="400" dirty="0" smtClean="0">
              <a:solidFill>
                <a:schemeClr val="bg1"/>
              </a:solidFill>
              <a:latin typeface="Century Gothic" panose="020B0502020202020204" pitchFamily="34" charset="0"/>
            </a:endParaRPr>
          </a:p>
        </p:txBody>
      </p:sp>
      <p:sp>
        <p:nvSpPr>
          <p:cNvPr id="30" name="ZoneTexte 29"/>
          <p:cNvSpPr txBox="1"/>
          <p:nvPr/>
        </p:nvSpPr>
        <p:spPr>
          <a:xfrm rot="16200000">
            <a:off x="-2206369" y="3766669"/>
            <a:ext cx="4885036" cy="369332"/>
          </a:xfrm>
          <a:prstGeom prst="rect">
            <a:avLst/>
          </a:prstGeom>
          <a:noFill/>
        </p:spPr>
        <p:txBody>
          <a:bodyPr wrap="square" rtlCol="0">
            <a:spAutoFit/>
          </a:bodyPr>
          <a:lstStyle/>
          <a:p>
            <a:r>
              <a:rPr lang="fr-FR" sz="900" dirty="0" smtClean="0">
                <a:solidFill>
                  <a:schemeClr val="tx1">
                    <a:lumMod val="75000"/>
                    <a:lumOff val="25000"/>
                  </a:schemeClr>
                </a:solidFill>
                <a:latin typeface="Century Gothic" panose="020B0502020202020204" pitchFamily="34" charset="0"/>
              </a:rPr>
              <a:t>Source : tableau de bord </a:t>
            </a:r>
            <a:r>
              <a:rPr lang="fr-FR" sz="900" dirty="0" err="1" smtClean="0">
                <a:solidFill>
                  <a:schemeClr val="tx1">
                    <a:lumMod val="75000"/>
                    <a:lumOff val="25000"/>
                  </a:schemeClr>
                </a:solidFill>
                <a:latin typeface="Century Gothic" panose="020B0502020202020204" pitchFamily="34" charset="0"/>
              </a:rPr>
              <a:t>Mysys</a:t>
            </a:r>
            <a:r>
              <a:rPr lang="fr-FR" sz="900" dirty="0" smtClean="0">
                <a:solidFill>
                  <a:schemeClr val="tx1">
                    <a:lumMod val="75000"/>
                    <a:lumOff val="25000"/>
                  </a:schemeClr>
                </a:solidFill>
                <a:latin typeface="Century Gothic" panose="020B0502020202020204" pitchFamily="34" charset="0"/>
              </a:rPr>
              <a:t> PE53 – évolution cumulée 12/2019 à 12/2020</a:t>
            </a:r>
          </a:p>
          <a:p>
            <a:endParaRPr lang="fr-FR" sz="900" dirty="0" smtClean="0">
              <a:solidFill>
                <a:schemeClr val="tx1">
                  <a:lumMod val="75000"/>
                  <a:lumOff val="25000"/>
                </a:schemeClr>
              </a:solidFill>
              <a:latin typeface="Century Gothic" panose="020B0502020202020204" pitchFamily="34" charset="0"/>
            </a:endParaRPr>
          </a:p>
        </p:txBody>
      </p:sp>
      <p:sp>
        <p:nvSpPr>
          <p:cNvPr id="54" name="ZoneTexte 53"/>
          <p:cNvSpPr txBox="1"/>
          <p:nvPr/>
        </p:nvSpPr>
        <p:spPr>
          <a:xfrm>
            <a:off x="987603" y="4617471"/>
            <a:ext cx="4697690" cy="1692771"/>
          </a:xfrm>
          <a:prstGeom prst="rect">
            <a:avLst/>
          </a:prstGeom>
          <a:noFill/>
        </p:spPr>
        <p:txBody>
          <a:bodyPr wrap="square" rtlCol="0">
            <a:spAutoFit/>
          </a:bodyPr>
          <a:lstStyle/>
          <a:p>
            <a:pPr algn="ctr"/>
            <a:r>
              <a:rPr lang="fr-FR" sz="2000" b="1" dirty="0" smtClean="0">
                <a:solidFill>
                  <a:srgbClr val="C00000"/>
                </a:solidFill>
                <a:latin typeface="Century Gothic" panose="020B0502020202020204" pitchFamily="34" charset="0"/>
              </a:rPr>
              <a:t>Plus un client est équipé, </a:t>
            </a:r>
          </a:p>
          <a:p>
            <a:pPr algn="ctr"/>
            <a:r>
              <a:rPr lang="fr-FR" sz="2000" b="1" dirty="0" smtClean="0">
                <a:solidFill>
                  <a:srgbClr val="C00000"/>
                </a:solidFill>
                <a:latin typeface="Century Gothic" panose="020B0502020202020204" pitchFamily="34" charset="0"/>
              </a:rPr>
              <a:t>plus il est fidèle.</a:t>
            </a:r>
          </a:p>
          <a:p>
            <a:pPr algn="ctr"/>
            <a:endParaRPr lang="fr-FR" sz="500" b="1" dirty="0">
              <a:latin typeface="Century Gothic" panose="020B0502020202020204" pitchFamily="34" charset="0"/>
            </a:endParaRPr>
          </a:p>
          <a:p>
            <a:pPr algn="ctr"/>
            <a:r>
              <a:rPr lang="fr-FR" sz="500" b="1" dirty="0" smtClean="0">
                <a:latin typeface="Century Gothic" panose="020B0502020202020204" pitchFamily="34" charset="0"/>
              </a:rPr>
              <a:t> </a:t>
            </a:r>
          </a:p>
          <a:p>
            <a:pPr algn="ctr"/>
            <a:r>
              <a:rPr lang="fr-FR" dirty="0" smtClean="0">
                <a:latin typeface="Century Gothic" panose="020B0502020202020204" pitchFamily="34" charset="0"/>
              </a:rPr>
              <a:t>L’activation de nos clients est un levier essentiel de la préservation de notre Fonds de Commerce. </a:t>
            </a:r>
          </a:p>
        </p:txBody>
      </p:sp>
      <p:pic>
        <p:nvPicPr>
          <p:cNvPr id="56" name="Image 55"/>
          <p:cNvPicPr>
            <a:picLocks noChangeAspect="1"/>
          </p:cNvPicPr>
          <p:nvPr/>
        </p:nvPicPr>
        <p:blipFill>
          <a:blip r:embed="rId3"/>
          <a:stretch>
            <a:fillRect/>
          </a:stretch>
        </p:blipFill>
        <p:spPr>
          <a:xfrm>
            <a:off x="12598741" y="1005934"/>
            <a:ext cx="4316048" cy="4509232"/>
          </a:xfrm>
          <a:prstGeom prst="rect">
            <a:avLst/>
          </a:prstGeom>
        </p:spPr>
      </p:pic>
      <p:grpSp>
        <p:nvGrpSpPr>
          <p:cNvPr id="21" name="Groupe 20"/>
          <p:cNvGrpSpPr/>
          <p:nvPr/>
        </p:nvGrpSpPr>
        <p:grpSpPr>
          <a:xfrm>
            <a:off x="6397011" y="1037630"/>
            <a:ext cx="4663318" cy="5356223"/>
            <a:chOff x="6411578" y="1049289"/>
            <a:chExt cx="4663318" cy="5356223"/>
          </a:xfrm>
        </p:grpSpPr>
        <p:sp>
          <p:nvSpPr>
            <p:cNvPr id="5" name="Flèche angle droit à deux pointes 4"/>
            <p:cNvSpPr/>
            <p:nvPr/>
          </p:nvSpPr>
          <p:spPr>
            <a:xfrm rot="2614932">
              <a:off x="7076857" y="1049289"/>
              <a:ext cx="3415086" cy="3278388"/>
            </a:xfrm>
            <a:prstGeom prst="leftUpArrow">
              <a:avLst>
                <a:gd name="adj1" fmla="val 14166"/>
                <a:gd name="adj2" fmla="val 23587"/>
                <a:gd name="adj3" fmla="val 2621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roupe 19"/>
            <p:cNvGrpSpPr/>
            <p:nvPr/>
          </p:nvGrpSpPr>
          <p:grpSpPr>
            <a:xfrm>
              <a:off x="6411578" y="1543242"/>
              <a:ext cx="4663318" cy="4862270"/>
              <a:chOff x="6411578" y="1543242"/>
              <a:chExt cx="4663318" cy="4862270"/>
            </a:xfrm>
          </p:grpSpPr>
          <p:sp>
            <p:nvSpPr>
              <p:cNvPr id="17" name="Rectangle 16"/>
              <p:cNvSpPr/>
              <p:nvPr/>
            </p:nvSpPr>
            <p:spPr>
              <a:xfrm>
                <a:off x="8693505" y="3510865"/>
                <a:ext cx="56155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8" name="Picture 2" descr="Heureuse femme montre pouce levé geste cool. Vecteur Premium"/>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32020" y="2696798"/>
                <a:ext cx="3708714" cy="3708714"/>
              </a:xfrm>
              <a:prstGeom prst="rect">
                <a:avLst/>
              </a:prstGeom>
              <a:extLst>
                <a:ext uri="{909E8E84-426E-40DD-AFC4-6F175D3DCCD1}">
                  <a14:hiddenFill xmlns:a14="http://schemas.microsoft.com/office/drawing/2010/main">
                    <a:solidFill>
                      <a:srgbClr val="FFFFFF"/>
                    </a:solidFill>
                  </a14:hiddenFill>
                </a:ext>
              </a:extLst>
            </p:spPr>
          </p:pic>
          <p:sp>
            <p:nvSpPr>
              <p:cNvPr id="61" name="ZoneTexte 60"/>
              <p:cNvSpPr txBox="1"/>
              <p:nvPr/>
            </p:nvSpPr>
            <p:spPr>
              <a:xfrm rot="18747550">
                <a:off x="6942683" y="2157049"/>
                <a:ext cx="1370341" cy="338554"/>
              </a:xfrm>
              <a:prstGeom prst="rect">
                <a:avLst/>
              </a:prstGeom>
              <a:noFill/>
            </p:spPr>
            <p:txBody>
              <a:bodyPr wrap="square" rtlCol="0">
                <a:spAutoFit/>
              </a:bodyPr>
              <a:lstStyle/>
              <a:p>
                <a:r>
                  <a:rPr lang="fr-FR" sz="1600" b="1" dirty="0" smtClean="0">
                    <a:latin typeface="Century Gothic" panose="020B0502020202020204" pitchFamily="34" charset="0"/>
                  </a:rPr>
                  <a:t>BANCA</a:t>
                </a:r>
              </a:p>
            </p:txBody>
          </p:sp>
          <p:sp>
            <p:nvSpPr>
              <p:cNvPr id="62" name="ZoneTexte 61"/>
              <p:cNvSpPr txBox="1"/>
              <p:nvPr/>
            </p:nvSpPr>
            <p:spPr>
              <a:xfrm rot="2488855">
                <a:off x="9731772" y="2594376"/>
                <a:ext cx="1078955" cy="338554"/>
              </a:xfrm>
              <a:prstGeom prst="rect">
                <a:avLst/>
              </a:prstGeom>
              <a:noFill/>
            </p:spPr>
            <p:txBody>
              <a:bodyPr wrap="square" rtlCol="0">
                <a:spAutoFit/>
              </a:bodyPr>
              <a:lstStyle/>
              <a:p>
                <a:r>
                  <a:rPr lang="fr-FR" sz="1600" b="1" dirty="0" smtClean="0">
                    <a:latin typeface="Century Gothic" panose="020B0502020202020204" pitchFamily="34" charset="0"/>
                  </a:rPr>
                  <a:t>IARD</a:t>
                </a:r>
              </a:p>
            </p:txBody>
          </p:sp>
          <p:sp>
            <p:nvSpPr>
              <p:cNvPr id="63" name="ZoneTexte 62"/>
              <p:cNvSpPr txBox="1"/>
              <p:nvPr/>
            </p:nvSpPr>
            <p:spPr>
              <a:xfrm rot="2640705">
                <a:off x="6894793" y="4854033"/>
                <a:ext cx="1370341" cy="338554"/>
              </a:xfrm>
              <a:prstGeom prst="rect">
                <a:avLst/>
              </a:prstGeom>
              <a:noFill/>
            </p:spPr>
            <p:txBody>
              <a:bodyPr wrap="square" rtlCol="0">
                <a:spAutoFit/>
              </a:bodyPr>
              <a:lstStyle/>
              <a:p>
                <a:pPr algn="ctr"/>
                <a:r>
                  <a:rPr lang="fr-FR" sz="1600" b="1" dirty="0" smtClean="0">
                    <a:latin typeface="Century Gothic" panose="020B0502020202020204" pitchFamily="34" charset="0"/>
                  </a:rPr>
                  <a:t>EPARGNE</a:t>
                </a:r>
              </a:p>
            </p:txBody>
          </p:sp>
          <p:sp>
            <p:nvSpPr>
              <p:cNvPr id="64" name="ZoneTexte 63"/>
              <p:cNvSpPr txBox="1"/>
              <p:nvPr/>
            </p:nvSpPr>
            <p:spPr>
              <a:xfrm rot="18844976">
                <a:off x="9473948" y="4744185"/>
                <a:ext cx="1370341" cy="338554"/>
              </a:xfrm>
              <a:prstGeom prst="rect">
                <a:avLst/>
              </a:prstGeom>
              <a:noFill/>
            </p:spPr>
            <p:txBody>
              <a:bodyPr wrap="square" rtlCol="0">
                <a:spAutoFit/>
              </a:bodyPr>
              <a:lstStyle/>
              <a:p>
                <a:pPr algn="ctr"/>
                <a:r>
                  <a:rPr lang="fr-FR" sz="1600" b="1" dirty="0" smtClean="0">
                    <a:latin typeface="Century Gothic" panose="020B0502020202020204" pitchFamily="34" charset="0"/>
                  </a:rPr>
                  <a:t>CREDIT</a:t>
                </a:r>
              </a:p>
            </p:txBody>
          </p:sp>
          <p:pic>
            <p:nvPicPr>
              <p:cNvPr id="8196" name="Picture 4" descr="Visa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1578" y="1543242"/>
                <a:ext cx="1165214" cy="116521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Umbrella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813462">
                <a:off x="10060433" y="1573088"/>
                <a:ext cx="988815" cy="988815"/>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Bocal en verre avec étiquettes et jeu d'argent Vecteur gratuit"/>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9904" b="89776" l="53674" r="89936">
                            <a14:foregroundMark x1="86102" y1="23003" x2="61821" y2="25879"/>
                            <a14:foregroundMark x1="64537" y1="28115" x2="62460" y2="76677"/>
                            <a14:foregroundMark x1="73163" y1="27796" x2="65495" y2="71565"/>
                            <a14:foregroundMark x1="79233" y1="29712" x2="73163" y2="72524"/>
                            <a14:foregroundMark x1="82907" y1="28754" x2="80032" y2="80192"/>
                            <a14:foregroundMark x1="62460" y1="32907" x2="69169" y2="46965"/>
                          </a14:backgroundRemoval>
                        </a14:imgEffect>
                      </a14:imgLayer>
                    </a14:imgProps>
                  </a:ext>
                  <a:ext uri="{28A0092B-C50C-407E-A947-70E740481C1C}">
                    <a14:useLocalDpi xmlns:a14="http://schemas.microsoft.com/office/drawing/2010/main" val="0"/>
                  </a:ext>
                </a:extLst>
              </a:blip>
              <a:srcRect l="55712" t="15699" r="10132" b="9948"/>
              <a:stretch/>
            </p:blipFill>
            <p:spPr bwMode="auto">
              <a:xfrm>
                <a:off x="6757231" y="5100097"/>
                <a:ext cx="715552" cy="778833"/>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Coins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334421" y="4779184"/>
                <a:ext cx="740475" cy="74047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32" name="Image 31"/>
          <p:cNvPicPr>
            <a:picLocks noChangeAspect="1"/>
          </p:cNvPicPr>
          <p:nvPr/>
        </p:nvPicPr>
        <p:blipFill>
          <a:blip r:embed="rId10"/>
          <a:stretch>
            <a:fillRect/>
          </a:stretch>
        </p:blipFill>
        <p:spPr>
          <a:xfrm>
            <a:off x="9912698" y="6166918"/>
            <a:ext cx="1970699" cy="602397"/>
          </a:xfrm>
          <a:prstGeom prst="rect">
            <a:avLst/>
          </a:prstGeom>
        </p:spPr>
      </p:pic>
      <p:grpSp>
        <p:nvGrpSpPr>
          <p:cNvPr id="15" name="Groupe 14"/>
          <p:cNvGrpSpPr/>
          <p:nvPr/>
        </p:nvGrpSpPr>
        <p:grpSpPr>
          <a:xfrm>
            <a:off x="141475" y="701078"/>
            <a:ext cx="11852604" cy="304664"/>
            <a:chOff x="55455" y="570154"/>
            <a:chExt cx="13377949" cy="296955"/>
          </a:xfrm>
        </p:grpSpPr>
        <p:pic>
          <p:nvPicPr>
            <p:cNvPr id="4" name="Image 3"/>
            <p:cNvPicPr>
              <a:picLocks noChangeAspect="1"/>
            </p:cNvPicPr>
            <p:nvPr/>
          </p:nvPicPr>
          <p:blipFill>
            <a:blip r:embed="rId11"/>
            <a:stretch>
              <a:fillRect/>
            </a:stretch>
          </p:blipFill>
          <p:spPr>
            <a:xfrm>
              <a:off x="55455" y="593577"/>
              <a:ext cx="3278043" cy="244402"/>
            </a:xfrm>
            <a:prstGeom prst="rect">
              <a:avLst/>
            </a:prstGeom>
          </p:spPr>
        </p:pic>
        <p:pic>
          <p:nvPicPr>
            <p:cNvPr id="11" name="Image 10"/>
            <p:cNvPicPr>
              <a:picLocks noChangeAspect="1"/>
            </p:cNvPicPr>
            <p:nvPr/>
          </p:nvPicPr>
          <p:blipFill rotWithShape="1">
            <a:blip r:embed="rId12"/>
            <a:srcRect l="19477" t="760" r="19421" b="12509"/>
            <a:stretch/>
          </p:blipFill>
          <p:spPr>
            <a:xfrm>
              <a:off x="9352906" y="584878"/>
              <a:ext cx="1933896" cy="201374"/>
            </a:xfrm>
            <a:prstGeom prst="rect">
              <a:avLst/>
            </a:prstGeom>
          </p:spPr>
        </p:pic>
        <p:pic>
          <p:nvPicPr>
            <p:cNvPr id="10" name="Image 9"/>
            <p:cNvPicPr>
              <a:picLocks noChangeAspect="1"/>
            </p:cNvPicPr>
            <p:nvPr/>
          </p:nvPicPr>
          <p:blipFill>
            <a:blip r:embed="rId13"/>
            <a:stretch>
              <a:fillRect/>
            </a:stretch>
          </p:blipFill>
          <p:spPr>
            <a:xfrm>
              <a:off x="11312811" y="595149"/>
              <a:ext cx="2120593" cy="195318"/>
            </a:xfrm>
            <a:prstGeom prst="rect">
              <a:avLst/>
            </a:prstGeom>
          </p:spPr>
        </p:pic>
        <p:pic>
          <p:nvPicPr>
            <p:cNvPr id="6" name="Image 5"/>
            <p:cNvPicPr>
              <a:picLocks noChangeAspect="1"/>
            </p:cNvPicPr>
            <p:nvPr/>
          </p:nvPicPr>
          <p:blipFill>
            <a:blip r:embed="rId14"/>
            <a:stretch>
              <a:fillRect/>
            </a:stretch>
          </p:blipFill>
          <p:spPr>
            <a:xfrm>
              <a:off x="3351283" y="571708"/>
              <a:ext cx="1885085" cy="295401"/>
            </a:xfrm>
            <a:prstGeom prst="rect">
              <a:avLst/>
            </a:prstGeom>
          </p:spPr>
        </p:pic>
        <p:pic>
          <p:nvPicPr>
            <p:cNvPr id="9" name="Image 8"/>
            <p:cNvPicPr>
              <a:picLocks noChangeAspect="1"/>
            </p:cNvPicPr>
            <p:nvPr/>
          </p:nvPicPr>
          <p:blipFill>
            <a:blip r:embed="rId15"/>
            <a:stretch>
              <a:fillRect/>
            </a:stretch>
          </p:blipFill>
          <p:spPr>
            <a:xfrm>
              <a:off x="5269922" y="593577"/>
              <a:ext cx="2366255" cy="228403"/>
            </a:xfrm>
            <a:prstGeom prst="rect">
              <a:avLst/>
            </a:prstGeom>
          </p:spPr>
        </p:pic>
        <p:pic>
          <p:nvPicPr>
            <p:cNvPr id="14" name="Image 13"/>
            <p:cNvPicPr>
              <a:picLocks noChangeAspect="1"/>
            </p:cNvPicPr>
            <p:nvPr/>
          </p:nvPicPr>
          <p:blipFill>
            <a:blip r:embed="rId16"/>
            <a:stretch>
              <a:fillRect/>
            </a:stretch>
          </p:blipFill>
          <p:spPr>
            <a:xfrm>
              <a:off x="7639763" y="570154"/>
              <a:ext cx="1687134" cy="264947"/>
            </a:xfrm>
            <a:prstGeom prst="rect">
              <a:avLst/>
            </a:prstGeom>
          </p:spPr>
        </p:pic>
      </p:grpSp>
      <p:sp>
        <p:nvSpPr>
          <p:cNvPr id="55" name="ZoneTexte 54"/>
          <p:cNvSpPr txBox="1"/>
          <p:nvPr/>
        </p:nvSpPr>
        <p:spPr>
          <a:xfrm>
            <a:off x="1043821" y="1575852"/>
            <a:ext cx="4939052" cy="307777"/>
          </a:xfrm>
          <a:prstGeom prst="rect">
            <a:avLst/>
          </a:prstGeom>
          <a:noFill/>
        </p:spPr>
        <p:txBody>
          <a:bodyPr wrap="square" rtlCol="0">
            <a:spAutoFit/>
          </a:bodyPr>
          <a:lstStyle/>
          <a:p>
            <a:r>
              <a:rPr lang="fr-FR" sz="1400" b="1" dirty="0" smtClean="0">
                <a:latin typeface="Century Gothic" panose="020B0502020202020204" pitchFamily="34" charset="0"/>
              </a:rPr>
              <a:t>Attrition de notre fonds de commerce sur 1 an (2020) </a:t>
            </a:r>
          </a:p>
        </p:txBody>
      </p:sp>
    </p:spTree>
    <p:extLst>
      <p:ext uri="{BB962C8B-B14F-4D97-AF65-F5344CB8AC3E}">
        <p14:creationId xmlns:p14="http://schemas.microsoft.com/office/powerpoint/2010/main" val="36268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t>6</a:t>
            </a:r>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380810" y="4399985"/>
            <a:ext cx="11308632" cy="1477328"/>
          </a:xfrm>
          <a:prstGeom prst="rect">
            <a:avLst/>
          </a:prstGeom>
          <a:noFill/>
        </p:spPr>
        <p:txBody>
          <a:bodyPr wrap="square" rtlCol="0">
            <a:spAutoFit/>
          </a:bodyPr>
          <a:lstStyle/>
          <a:p>
            <a:pPr algn="just"/>
            <a:r>
              <a:rPr lang="fr-FR" dirty="0" smtClean="0">
                <a:latin typeface="Century Gothic" panose="020B0502020202020204" pitchFamily="34" charset="0"/>
              </a:rPr>
              <a:t>Les </a:t>
            </a:r>
            <a:r>
              <a:rPr lang="fr-FR" b="1" dirty="0" smtClean="0">
                <a:solidFill>
                  <a:srgbClr val="C00000"/>
                </a:solidFill>
                <a:latin typeface="Century Gothic" panose="020B0502020202020204" pitchFamily="34" charset="0"/>
              </a:rPr>
              <a:t>Forfaits Jeunes </a:t>
            </a:r>
            <a:r>
              <a:rPr lang="fr-FR" dirty="0" smtClean="0">
                <a:latin typeface="Century Gothic" panose="020B0502020202020204" pitchFamily="34" charset="0"/>
              </a:rPr>
              <a:t>représentent près de </a:t>
            </a:r>
            <a:r>
              <a:rPr lang="fr-FR" b="1" dirty="0" smtClean="0">
                <a:solidFill>
                  <a:srgbClr val="C00000"/>
                </a:solidFill>
                <a:latin typeface="Century Gothic" panose="020B0502020202020204" pitchFamily="34" charset="0"/>
              </a:rPr>
              <a:t>50 % de la production totale de forfaits</a:t>
            </a:r>
            <a:r>
              <a:rPr lang="fr-FR" dirty="0" smtClean="0">
                <a:latin typeface="Century Gothic" panose="020B0502020202020204" pitchFamily="34" charset="0"/>
              </a:rPr>
              <a:t>. La bancarisation des Jeunes est un </a:t>
            </a:r>
            <a:r>
              <a:rPr lang="fr-FR" b="1" dirty="0" smtClean="0">
                <a:latin typeface="Century Gothic" panose="020B0502020202020204" pitchFamily="34" charset="0"/>
              </a:rPr>
              <a:t>enjeu principal du développement de notre fonds de commerce </a:t>
            </a:r>
            <a:r>
              <a:rPr lang="fr-FR" dirty="0" smtClean="0">
                <a:latin typeface="Century Gothic" panose="020B0502020202020204" pitchFamily="34" charset="0"/>
              </a:rPr>
              <a:t>et un </a:t>
            </a:r>
            <a:r>
              <a:rPr lang="fr-FR" b="1" dirty="0" smtClean="0">
                <a:latin typeface="Century Gothic" panose="020B0502020202020204" pitchFamily="34" charset="0"/>
              </a:rPr>
              <a:t>levier important de l’atteinte de la Part Variable.</a:t>
            </a:r>
          </a:p>
          <a:p>
            <a:pPr algn="just"/>
            <a:endParaRPr lang="fr-FR" sz="1600" b="1" dirty="0" smtClean="0">
              <a:latin typeface="Century Gothic" panose="020B0502020202020204" pitchFamily="34" charset="0"/>
            </a:endParaRPr>
          </a:p>
          <a:p>
            <a:pPr algn="ctr"/>
            <a:r>
              <a:rPr lang="fr-FR" sz="2000" b="1" dirty="0" smtClean="0">
                <a:solidFill>
                  <a:srgbClr val="C00000"/>
                </a:solidFill>
                <a:latin typeface="Century Gothic" panose="020B0502020202020204" pitchFamily="34" charset="0"/>
                <a:sym typeface="Wingdings" panose="05000000000000000000" pitchFamily="2" charset="2"/>
              </a:rPr>
              <a:t>L’ATTEINTE DE NOS OBJECTIFS BANCA PASSE PAR L’ÉQUIPEMENT DES JEUNES.</a:t>
            </a:r>
            <a:endParaRPr lang="fr-FR" sz="2000" b="1" dirty="0" smtClean="0">
              <a:solidFill>
                <a:srgbClr val="C00000"/>
              </a:solidFill>
              <a:latin typeface="Century Gothic" panose="020B0502020202020204" pitchFamily="34" charset="0"/>
            </a:endParaRPr>
          </a:p>
        </p:txBody>
      </p:sp>
      <p:grpSp>
        <p:nvGrpSpPr>
          <p:cNvPr id="4" name="Groupe 3"/>
          <p:cNvGrpSpPr/>
          <p:nvPr/>
        </p:nvGrpSpPr>
        <p:grpSpPr>
          <a:xfrm>
            <a:off x="358789" y="2521625"/>
            <a:ext cx="11325600" cy="1599244"/>
            <a:chOff x="358789" y="2521625"/>
            <a:chExt cx="11325600" cy="1599244"/>
          </a:xfrm>
        </p:grpSpPr>
        <p:cxnSp>
          <p:nvCxnSpPr>
            <p:cNvPr id="21" name="Connecteur droit avec flèche 20"/>
            <p:cNvCxnSpPr/>
            <p:nvPr/>
          </p:nvCxnSpPr>
          <p:spPr>
            <a:xfrm>
              <a:off x="358789" y="3950309"/>
              <a:ext cx="11325600" cy="0"/>
            </a:xfrm>
            <a:prstGeom prst="straightConnector1">
              <a:avLst/>
            </a:prstGeom>
            <a:ln>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Organigramme : Terminateur 23"/>
            <p:cNvSpPr/>
            <p:nvPr/>
          </p:nvSpPr>
          <p:spPr>
            <a:xfrm>
              <a:off x="4083996" y="3774321"/>
              <a:ext cx="3845435" cy="296648"/>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358789" y="2521625"/>
              <a:ext cx="113256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4083996" y="3751537"/>
              <a:ext cx="3887603" cy="369332"/>
            </a:xfrm>
            <a:prstGeom prst="rect">
              <a:avLst/>
            </a:prstGeom>
          </p:spPr>
          <p:txBody>
            <a:bodyPr wrap="none">
              <a:spAutoFit/>
            </a:bodyPr>
            <a:lstStyle/>
            <a:p>
              <a:pPr algn="ctr"/>
              <a:r>
                <a:rPr lang="fr-FR" dirty="0">
                  <a:solidFill>
                    <a:schemeClr val="bg1">
                      <a:lumMod val="50000"/>
                    </a:schemeClr>
                  </a:solidFill>
                  <a:latin typeface="Century Gothic" panose="020B0502020202020204" pitchFamily="34" charset="0"/>
                </a:rPr>
                <a:t>Ventes Nettes de Forfaits en 2020</a:t>
              </a:r>
            </a:p>
          </p:txBody>
        </p:sp>
        <p:sp>
          <p:nvSpPr>
            <p:cNvPr id="36" name="Rectangle 35"/>
            <p:cNvSpPr/>
            <p:nvPr/>
          </p:nvSpPr>
          <p:spPr>
            <a:xfrm>
              <a:off x="8265081" y="2873629"/>
              <a:ext cx="1476686" cy="323165"/>
            </a:xfrm>
            <a:prstGeom prst="rect">
              <a:avLst/>
            </a:prstGeom>
          </p:spPr>
          <p:txBody>
            <a:bodyPr wrap="none">
              <a:spAutoFit/>
            </a:bodyPr>
            <a:lstStyle/>
            <a:p>
              <a:pPr algn="ctr"/>
              <a:r>
                <a:rPr lang="fr-FR" sz="1500" b="1" dirty="0" smtClean="0">
                  <a:solidFill>
                    <a:schemeClr val="bg1"/>
                  </a:solidFill>
                  <a:latin typeface="Century Gothic" panose="020B0502020202020204" pitchFamily="34" charset="0"/>
                </a:rPr>
                <a:t>15 729 Forfaits</a:t>
              </a:r>
              <a:endParaRPr lang="fr-FR" sz="1500" b="1" dirty="0">
                <a:solidFill>
                  <a:schemeClr val="bg1"/>
                </a:solidFill>
                <a:latin typeface="Century Gothic" panose="020B0502020202020204" pitchFamily="34" charset="0"/>
              </a:endParaRPr>
            </a:p>
          </p:txBody>
        </p:sp>
      </p:grpSp>
      <p:sp>
        <p:nvSpPr>
          <p:cNvPr id="42" name="ZoneTexte 41"/>
          <p:cNvSpPr txBox="1"/>
          <p:nvPr/>
        </p:nvSpPr>
        <p:spPr>
          <a:xfrm rot="16200000">
            <a:off x="-825345" y="5318143"/>
            <a:ext cx="1965030" cy="230832"/>
          </a:xfrm>
          <a:prstGeom prst="rect">
            <a:avLst/>
          </a:prstGeom>
          <a:noFill/>
        </p:spPr>
        <p:txBody>
          <a:bodyPr wrap="square" rtlCol="0">
            <a:spAutoFit/>
          </a:bodyPr>
          <a:lstStyle/>
          <a:p>
            <a:pPr algn="r"/>
            <a:r>
              <a:rPr lang="fr-FR" sz="900" dirty="0" smtClean="0">
                <a:solidFill>
                  <a:schemeClr val="tx1">
                    <a:lumMod val="75000"/>
                    <a:lumOff val="25000"/>
                  </a:schemeClr>
                </a:solidFill>
                <a:latin typeface="Century Gothic" panose="020B0502020202020204" pitchFamily="34" charset="0"/>
              </a:rPr>
              <a:t>Source : tendances hebdo 2020</a:t>
            </a:r>
            <a:endParaRPr lang="fr-FR" sz="100" dirty="0" smtClean="0">
              <a:solidFill>
                <a:schemeClr val="tx1">
                  <a:lumMod val="75000"/>
                  <a:lumOff val="25000"/>
                </a:schemeClr>
              </a:solidFill>
              <a:latin typeface="Century Gothic" panose="020B0502020202020204" pitchFamily="34" charset="0"/>
            </a:endParaRPr>
          </a:p>
        </p:txBody>
      </p:sp>
      <p:pic>
        <p:nvPicPr>
          <p:cNvPr id="25" name="Image 24"/>
          <p:cNvPicPr>
            <a:picLocks noChangeAspect="1"/>
          </p:cNvPicPr>
          <p:nvPr/>
        </p:nvPicPr>
        <p:blipFill>
          <a:blip r:embed="rId2"/>
          <a:stretch>
            <a:fillRect/>
          </a:stretch>
        </p:blipFill>
        <p:spPr>
          <a:xfrm>
            <a:off x="9912698" y="6166918"/>
            <a:ext cx="1970699" cy="602397"/>
          </a:xfrm>
          <a:prstGeom prst="rect">
            <a:avLst/>
          </a:prstGeom>
        </p:spPr>
      </p:pic>
      <p:grpSp>
        <p:nvGrpSpPr>
          <p:cNvPr id="34" name="Groupe 33"/>
          <p:cNvGrpSpPr/>
          <p:nvPr/>
        </p:nvGrpSpPr>
        <p:grpSpPr>
          <a:xfrm>
            <a:off x="358789" y="960270"/>
            <a:ext cx="5418000" cy="2843314"/>
            <a:chOff x="387495" y="2296829"/>
            <a:chExt cx="5418000" cy="2843314"/>
          </a:xfrm>
        </p:grpSpPr>
        <p:sp>
          <p:nvSpPr>
            <p:cNvPr id="18" name="Rectangle 17"/>
            <p:cNvSpPr/>
            <p:nvPr/>
          </p:nvSpPr>
          <p:spPr>
            <a:xfrm>
              <a:off x="387495" y="3861137"/>
              <a:ext cx="5418000" cy="914400"/>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42" name="Picture 2" descr="Illustration des jeunes Vecteur gratui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431" y="2296829"/>
              <a:ext cx="3710064" cy="2471400"/>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Connecteur droit avec flèche 29"/>
            <p:cNvCxnSpPr/>
            <p:nvPr/>
          </p:nvCxnSpPr>
          <p:spPr>
            <a:xfrm>
              <a:off x="387495" y="4969440"/>
              <a:ext cx="5418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Organigramme : Terminateur 30"/>
            <p:cNvSpPr/>
            <p:nvPr/>
          </p:nvSpPr>
          <p:spPr>
            <a:xfrm>
              <a:off x="1658053" y="4793451"/>
              <a:ext cx="2776722" cy="346692"/>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1658053" y="4770811"/>
              <a:ext cx="2776722" cy="369332"/>
            </a:xfrm>
            <a:prstGeom prst="rect">
              <a:avLst/>
            </a:prstGeom>
          </p:spPr>
          <p:txBody>
            <a:bodyPr wrap="none">
              <a:spAutoFit/>
            </a:bodyPr>
            <a:lstStyle/>
            <a:p>
              <a:pPr algn="ctr"/>
              <a:r>
                <a:rPr lang="fr-FR" dirty="0" smtClean="0">
                  <a:solidFill>
                    <a:srgbClr val="C00000"/>
                  </a:solidFill>
                  <a:latin typeface="Century Gothic" panose="020B0502020202020204" pitchFamily="34" charset="0"/>
                </a:rPr>
                <a:t>Part des Forfaits Jeunes</a:t>
              </a:r>
              <a:endParaRPr lang="fr-FR" dirty="0">
                <a:solidFill>
                  <a:srgbClr val="C00000"/>
                </a:solidFill>
                <a:latin typeface="Century Gothic" panose="020B0502020202020204" pitchFamily="34" charset="0"/>
              </a:endParaRPr>
            </a:p>
          </p:txBody>
        </p:sp>
        <p:sp>
          <p:nvSpPr>
            <p:cNvPr id="35" name="Rectangle 34"/>
            <p:cNvSpPr/>
            <p:nvPr/>
          </p:nvSpPr>
          <p:spPr>
            <a:xfrm>
              <a:off x="409516" y="4213144"/>
              <a:ext cx="2074607" cy="323165"/>
            </a:xfrm>
            <a:prstGeom prst="rect">
              <a:avLst/>
            </a:prstGeom>
          </p:spPr>
          <p:txBody>
            <a:bodyPr wrap="none">
              <a:spAutoFit/>
            </a:bodyPr>
            <a:lstStyle/>
            <a:p>
              <a:pPr algn="ctr"/>
              <a:r>
                <a:rPr lang="fr-FR" sz="1500" b="1" dirty="0" smtClean="0">
                  <a:solidFill>
                    <a:schemeClr val="bg1"/>
                  </a:solidFill>
                  <a:latin typeface="Century Gothic" panose="020B0502020202020204" pitchFamily="34" charset="0"/>
                </a:rPr>
                <a:t>7 526 Forfaits Jeunes</a:t>
              </a:r>
              <a:endParaRPr lang="fr-FR" sz="1500" b="1" dirty="0">
                <a:solidFill>
                  <a:schemeClr val="bg1"/>
                </a:solidFill>
                <a:latin typeface="Century Gothic" panose="020B0502020202020204" pitchFamily="34" charset="0"/>
              </a:endParaRPr>
            </a:p>
          </p:txBody>
        </p:sp>
      </p:grpSp>
      <p:grpSp>
        <p:nvGrpSpPr>
          <p:cNvPr id="6" name="Groupe 5"/>
          <p:cNvGrpSpPr/>
          <p:nvPr/>
        </p:nvGrpSpPr>
        <p:grpSpPr>
          <a:xfrm>
            <a:off x="94905" y="724080"/>
            <a:ext cx="10293696" cy="267394"/>
            <a:chOff x="94905" y="724080"/>
            <a:chExt cx="10293696" cy="267394"/>
          </a:xfrm>
        </p:grpSpPr>
        <p:grpSp>
          <p:nvGrpSpPr>
            <p:cNvPr id="19" name="Groupe 18"/>
            <p:cNvGrpSpPr/>
            <p:nvPr/>
          </p:nvGrpSpPr>
          <p:grpSpPr>
            <a:xfrm>
              <a:off x="94905" y="729170"/>
              <a:ext cx="10166695" cy="262304"/>
              <a:chOff x="94904" y="696666"/>
              <a:chExt cx="13005723" cy="335552"/>
            </a:xfrm>
          </p:grpSpPr>
          <p:pic>
            <p:nvPicPr>
              <p:cNvPr id="12" name="Image 11"/>
              <p:cNvPicPr>
                <a:picLocks noChangeAspect="1"/>
              </p:cNvPicPr>
              <p:nvPr/>
            </p:nvPicPr>
            <p:blipFill>
              <a:blip r:embed="rId4"/>
              <a:stretch>
                <a:fillRect/>
              </a:stretch>
            </p:blipFill>
            <p:spPr>
              <a:xfrm>
                <a:off x="94904" y="719735"/>
                <a:ext cx="2688998" cy="312483"/>
              </a:xfrm>
              <a:prstGeom prst="rect">
                <a:avLst/>
              </a:prstGeom>
            </p:spPr>
          </p:pic>
          <p:pic>
            <p:nvPicPr>
              <p:cNvPr id="14" name="Image 13"/>
              <p:cNvPicPr>
                <a:picLocks noChangeAspect="1"/>
              </p:cNvPicPr>
              <p:nvPr/>
            </p:nvPicPr>
            <p:blipFill>
              <a:blip r:embed="rId5"/>
              <a:stretch>
                <a:fillRect/>
              </a:stretch>
            </p:blipFill>
            <p:spPr>
              <a:xfrm>
                <a:off x="2757022" y="696666"/>
                <a:ext cx="3667559" cy="308371"/>
              </a:xfrm>
              <a:prstGeom prst="rect">
                <a:avLst/>
              </a:prstGeom>
            </p:spPr>
          </p:pic>
          <p:pic>
            <p:nvPicPr>
              <p:cNvPr id="16" name="Image 15"/>
              <p:cNvPicPr>
                <a:picLocks noChangeAspect="1"/>
              </p:cNvPicPr>
              <p:nvPr/>
            </p:nvPicPr>
            <p:blipFill>
              <a:blip r:embed="rId6"/>
              <a:stretch>
                <a:fillRect/>
              </a:stretch>
            </p:blipFill>
            <p:spPr>
              <a:xfrm>
                <a:off x="6423369" y="696666"/>
                <a:ext cx="3655228" cy="279590"/>
              </a:xfrm>
              <a:prstGeom prst="rect">
                <a:avLst/>
              </a:prstGeom>
            </p:spPr>
          </p:pic>
          <p:pic>
            <p:nvPicPr>
              <p:cNvPr id="17" name="Image 16"/>
              <p:cNvPicPr>
                <a:picLocks noChangeAspect="1"/>
              </p:cNvPicPr>
              <p:nvPr/>
            </p:nvPicPr>
            <p:blipFill>
              <a:blip r:embed="rId7"/>
              <a:stretch>
                <a:fillRect/>
              </a:stretch>
            </p:blipFill>
            <p:spPr>
              <a:xfrm>
                <a:off x="10090928" y="706111"/>
                <a:ext cx="3009699" cy="296036"/>
              </a:xfrm>
              <a:prstGeom prst="rect">
                <a:avLst/>
              </a:prstGeom>
            </p:spPr>
          </p:pic>
        </p:grpSp>
        <p:pic>
          <p:nvPicPr>
            <p:cNvPr id="5" name="Image 4"/>
            <p:cNvPicPr>
              <a:picLocks noChangeAspect="1"/>
            </p:cNvPicPr>
            <p:nvPr/>
          </p:nvPicPr>
          <p:blipFill>
            <a:blip r:embed="rId8"/>
            <a:stretch>
              <a:fillRect/>
            </a:stretch>
          </p:blipFill>
          <p:spPr>
            <a:xfrm>
              <a:off x="8723313" y="724080"/>
              <a:ext cx="1665288" cy="232440"/>
            </a:xfrm>
            <a:prstGeom prst="rect">
              <a:avLst/>
            </a:prstGeom>
          </p:spPr>
        </p:pic>
      </p:grpSp>
    </p:spTree>
    <p:extLst>
      <p:ext uri="{BB962C8B-B14F-4D97-AF65-F5344CB8AC3E}">
        <p14:creationId xmlns:p14="http://schemas.microsoft.com/office/powerpoint/2010/main" val="229991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1000"/>
                                        <p:tgtEl>
                                          <p:spTgt spid="3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b="13439"/>
          <a:stretch/>
        </p:blipFill>
        <p:spPr>
          <a:xfrm>
            <a:off x="497311" y="2079566"/>
            <a:ext cx="10796122" cy="2682299"/>
          </a:xfrm>
          <a:prstGeom prst="rect">
            <a:avLst/>
          </a:prstGeom>
        </p:spPr>
      </p:pic>
      <p:sp>
        <p:nvSpPr>
          <p:cNvPr id="12" name="ZoneTexte 11"/>
          <p:cNvSpPr txBox="1"/>
          <p:nvPr/>
        </p:nvSpPr>
        <p:spPr>
          <a:xfrm>
            <a:off x="753026" y="1604083"/>
            <a:ext cx="5801497" cy="584775"/>
          </a:xfrm>
          <a:prstGeom prst="rect">
            <a:avLst/>
          </a:prstGeom>
          <a:noFill/>
        </p:spPr>
        <p:txBody>
          <a:bodyPr wrap="square" rtlCol="0">
            <a:spAutoFit/>
          </a:bodyPr>
          <a:lstStyle/>
          <a:p>
            <a:r>
              <a:rPr lang="fr-FR" sz="1600" dirty="0" smtClean="0">
                <a:solidFill>
                  <a:schemeClr val="tx1">
                    <a:lumMod val="75000"/>
                    <a:lumOff val="25000"/>
                  </a:schemeClr>
                </a:solidFill>
                <a:latin typeface="Century Gothic" panose="020B0502020202020204" pitchFamily="34" charset="0"/>
              </a:rPr>
              <a:t>Taux de détention de comptes courants par âge</a:t>
            </a:r>
          </a:p>
          <a:p>
            <a:endParaRPr lang="fr-FR" sz="1600" dirty="0" smtClean="0">
              <a:solidFill>
                <a:schemeClr val="tx1">
                  <a:lumMod val="75000"/>
                  <a:lumOff val="25000"/>
                </a:schemeClr>
              </a:solidFill>
              <a:latin typeface="Century Gothic" panose="020B0502020202020204" pitchFamily="34" charset="0"/>
            </a:endParaRPr>
          </a:p>
        </p:txBody>
      </p:sp>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t>7</a:t>
            </a:r>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10858303" y="13530"/>
            <a:ext cx="1333697" cy="430887"/>
          </a:xfrm>
          <a:prstGeom prst="rect">
            <a:avLst/>
          </a:prstGeom>
          <a:noFill/>
        </p:spPr>
        <p:txBody>
          <a:bodyPr wrap="square" rtlCol="0">
            <a:spAutoFit/>
          </a:bodyPr>
          <a:lstStyle/>
          <a:p>
            <a:r>
              <a:rPr lang="fr-FR" dirty="0" smtClean="0">
                <a:solidFill>
                  <a:schemeClr val="bg1"/>
                </a:solidFill>
                <a:latin typeface="Century Gothic" panose="020B0502020202020204" pitchFamily="34" charset="0"/>
              </a:rPr>
              <a:t>Contexte</a:t>
            </a:r>
          </a:p>
          <a:p>
            <a:endParaRPr lang="fr-FR" sz="400" dirty="0" smtClean="0">
              <a:solidFill>
                <a:schemeClr val="bg1"/>
              </a:solidFill>
              <a:latin typeface="Century Gothic" panose="020B0502020202020204" pitchFamily="34" charset="0"/>
            </a:endParaRPr>
          </a:p>
        </p:txBody>
      </p:sp>
      <p:sp>
        <p:nvSpPr>
          <p:cNvPr id="21" name="ZoneTexte 20"/>
          <p:cNvSpPr txBox="1"/>
          <p:nvPr/>
        </p:nvSpPr>
        <p:spPr>
          <a:xfrm>
            <a:off x="1048086" y="3791312"/>
            <a:ext cx="490840" cy="276999"/>
          </a:xfrm>
          <a:prstGeom prst="rect">
            <a:avLst/>
          </a:prstGeom>
          <a:noFill/>
        </p:spPr>
        <p:txBody>
          <a:bodyPr wrap="none" rtlCol="0">
            <a:spAutoFit/>
          </a:bodyPr>
          <a:lstStyle/>
          <a:p>
            <a:r>
              <a:rPr lang="fr-FR" sz="1200" dirty="0" smtClean="0">
                <a:solidFill>
                  <a:srgbClr val="C00000"/>
                </a:solidFill>
              </a:rPr>
              <a:t>53%</a:t>
            </a:r>
            <a:endParaRPr lang="fr-FR" sz="1200" dirty="0">
              <a:solidFill>
                <a:srgbClr val="C00000"/>
              </a:solidFill>
            </a:endParaRPr>
          </a:p>
        </p:txBody>
      </p:sp>
      <p:sp>
        <p:nvSpPr>
          <p:cNvPr id="22" name="ZoneTexte 21"/>
          <p:cNvSpPr txBox="1"/>
          <p:nvPr/>
        </p:nvSpPr>
        <p:spPr>
          <a:xfrm>
            <a:off x="4743695" y="2238133"/>
            <a:ext cx="488896" cy="276999"/>
          </a:xfrm>
          <a:prstGeom prst="rect">
            <a:avLst/>
          </a:prstGeom>
          <a:noFill/>
        </p:spPr>
        <p:txBody>
          <a:bodyPr wrap="square" rtlCol="0">
            <a:spAutoFit/>
          </a:bodyPr>
          <a:lstStyle/>
          <a:p>
            <a:r>
              <a:rPr lang="fr-FR" sz="1200" dirty="0" smtClean="0">
                <a:solidFill>
                  <a:srgbClr val="C00000"/>
                </a:solidFill>
              </a:rPr>
              <a:t>96%</a:t>
            </a:r>
            <a:endParaRPr lang="fr-FR" sz="1200" dirty="0">
              <a:solidFill>
                <a:srgbClr val="C00000"/>
              </a:solidFill>
            </a:endParaRPr>
          </a:p>
        </p:txBody>
      </p:sp>
      <p:sp>
        <p:nvSpPr>
          <p:cNvPr id="23" name="ZoneTexte 22"/>
          <p:cNvSpPr txBox="1"/>
          <p:nvPr/>
        </p:nvSpPr>
        <p:spPr>
          <a:xfrm>
            <a:off x="3057030" y="2847565"/>
            <a:ext cx="490840" cy="276999"/>
          </a:xfrm>
          <a:prstGeom prst="rect">
            <a:avLst/>
          </a:prstGeom>
          <a:noFill/>
        </p:spPr>
        <p:txBody>
          <a:bodyPr wrap="none" rtlCol="0">
            <a:spAutoFit/>
          </a:bodyPr>
          <a:lstStyle/>
          <a:p>
            <a:r>
              <a:rPr lang="fr-FR" sz="1200" dirty="0" smtClean="0">
                <a:solidFill>
                  <a:srgbClr val="C00000"/>
                </a:solidFill>
              </a:rPr>
              <a:t>77%</a:t>
            </a:r>
            <a:endParaRPr lang="fr-FR" sz="1200" dirty="0">
              <a:solidFill>
                <a:srgbClr val="C00000"/>
              </a:solidFill>
            </a:endParaRPr>
          </a:p>
        </p:txBody>
      </p:sp>
      <p:sp>
        <p:nvSpPr>
          <p:cNvPr id="24" name="ZoneTexte 23"/>
          <p:cNvSpPr txBox="1"/>
          <p:nvPr/>
        </p:nvSpPr>
        <p:spPr>
          <a:xfrm>
            <a:off x="6503366" y="2134803"/>
            <a:ext cx="490840" cy="276999"/>
          </a:xfrm>
          <a:prstGeom prst="rect">
            <a:avLst/>
          </a:prstGeom>
          <a:noFill/>
        </p:spPr>
        <p:txBody>
          <a:bodyPr wrap="none" rtlCol="0">
            <a:spAutoFit/>
          </a:bodyPr>
          <a:lstStyle/>
          <a:p>
            <a:r>
              <a:rPr lang="fr-FR" sz="1200" dirty="0" smtClean="0">
                <a:solidFill>
                  <a:srgbClr val="C00000"/>
                </a:solidFill>
              </a:rPr>
              <a:t>98%</a:t>
            </a:r>
            <a:endParaRPr lang="fr-FR" sz="1200" dirty="0">
              <a:solidFill>
                <a:srgbClr val="C00000"/>
              </a:solidFill>
            </a:endParaRPr>
          </a:p>
        </p:txBody>
      </p:sp>
      <p:sp>
        <p:nvSpPr>
          <p:cNvPr id="25" name="ZoneTexte 24"/>
          <p:cNvSpPr txBox="1"/>
          <p:nvPr/>
        </p:nvSpPr>
        <p:spPr>
          <a:xfrm>
            <a:off x="8216460" y="2134804"/>
            <a:ext cx="490840" cy="276999"/>
          </a:xfrm>
          <a:prstGeom prst="rect">
            <a:avLst/>
          </a:prstGeom>
          <a:noFill/>
        </p:spPr>
        <p:txBody>
          <a:bodyPr wrap="none" rtlCol="0">
            <a:spAutoFit/>
          </a:bodyPr>
          <a:lstStyle/>
          <a:p>
            <a:r>
              <a:rPr lang="fr-FR" sz="1200" dirty="0" smtClean="0">
                <a:solidFill>
                  <a:srgbClr val="C00000"/>
                </a:solidFill>
              </a:rPr>
              <a:t>98%</a:t>
            </a:r>
            <a:endParaRPr lang="fr-FR" sz="1200" dirty="0">
              <a:solidFill>
                <a:srgbClr val="C00000"/>
              </a:solidFill>
            </a:endParaRPr>
          </a:p>
        </p:txBody>
      </p:sp>
      <p:sp>
        <p:nvSpPr>
          <p:cNvPr id="26" name="ZoneTexte 25"/>
          <p:cNvSpPr txBox="1"/>
          <p:nvPr/>
        </p:nvSpPr>
        <p:spPr>
          <a:xfrm>
            <a:off x="9944120" y="2101521"/>
            <a:ext cx="531991" cy="276999"/>
          </a:xfrm>
          <a:prstGeom prst="rect">
            <a:avLst/>
          </a:prstGeom>
          <a:noFill/>
        </p:spPr>
        <p:txBody>
          <a:bodyPr wrap="square" rtlCol="0">
            <a:spAutoFit/>
          </a:bodyPr>
          <a:lstStyle/>
          <a:p>
            <a:r>
              <a:rPr lang="fr-FR" sz="1200" dirty="0" smtClean="0">
                <a:solidFill>
                  <a:srgbClr val="C00000"/>
                </a:solidFill>
              </a:rPr>
              <a:t>99%</a:t>
            </a:r>
            <a:endParaRPr lang="fr-FR" sz="1200" dirty="0">
              <a:solidFill>
                <a:srgbClr val="C00000"/>
              </a:solidFill>
            </a:endParaRPr>
          </a:p>
        </p:txBody>
      </p:sp>
      <p:sp>
        <p:nvSpPr>
          <p:cNvPr id="27" name="ZoneTexte 26"/>
          <p:cNvSpPr txBox="1"/>
          <p:nvPr/>
        </p:nvSpPr>
        <p:spPr>
          <a:xfrm>
            <a:off x="1048086" y="4074664"/>
            <a:ext cx="490840" cy="276999"/>
          </a:xfrm>
          <a:prstGeom prst="rect">
            <a:avLst/>
          </a:prstGeom>
          <a:noFill/>
        </p:spPr>
        <p:txBody>
          <a:bodyPr wrap="none" rtlCol="0">
            <a:spAutoFit/>
          </a:bodyPr>
          <a:lstStyle/>
          <a:p>
            <a:r>
              <a:rPr lang="fr-FR" sz="1200" dirty="0" smtClean="0">
                <a:solidFill>
                  <a:srgbClr val="FFC000"/>
                </a:solidFill>
              </a:rPr>
              <a:t>45%</a:t>
            </a:r>
            <a:endParaRPr lang="fr-FR" sz="1200" dirty="0">
              <a:solidFill>
                <a:srgbClr val="FFC000"/>
              </a:solidFill>
            </a:endParaRPr>
          </a:p>
        </p:txBody>
      </p:sp>
      <p:sp>
        <p:nvSpPr>
          <p:cNvPr id="28" name="ZoneTexte 27"/>
          <p:cNvSpPr txBox="1"/>
          <p:nvPr/>
        </p:nvSpPr>
        <p:spPr>
          <a:xfrm>
            <a:off x="4850657" y="2663046"/>
            <a:ext cx="561744" cy="276999"/>
          </a:xfrm>
          <a:prstGeom prst="rect">
            <a:avLst/>
          </a:prstGeom>
          <a:noFill/>
        </p:spPr>
        <p:txBody>
          <a:bodyPr wrap="square" rtlCol="0">
            <a:spAutoFit/>
          </a:bodyPr>
          <a:lstStyle/>
          <a:p>
            <a:r>
              <a:rPr lang="fr-FR" sz="1200" dirty="0" smtClean="0">
                <a:solidFill>
                  <a:srgbClr val="FFC000"/>
                </a:solidFill>
              </a:rPr>
              <a:t>94%</a:t>
            </a:r>
            <a:endParaRPr lang="fr-FR" sz="1200" dirty="0">
              <a:solidFill>
                <a:srgbClr val="FFC000"/>
              </a:solidFill>
            </a:endParaRPr>
          </a:p>
        </p:txBody>
      </p:sp>
      <p:sp>
        <p:nvSpPr>
          <p:cNvPr id="29" name="ZoneTexte 28"/>
          <p:cNvSpPr txBox="1"/>
          <p:nvPr/>
        </p:nvSpPr>
        <p:spPr>
          <a:xfrm>
            <a:off x="3142340" y="3473483"/>
            <a:ext cx="511435" cy="276999"/>
          </a:xfrm>
          <a:prstGeom prst="rect">
            <a:avLst/>
          </a:prstGeom>
          <a:noFill/>
        </p:spPr>
        <p:txBody>
          <a:bodyPr wrap="square" rtlCol="0">
            <a:spAutoFit/>
          </a:bodyPr>
          <a:lstStyle/>
          <a:p>
            <a:r>
              <a:rPr lang="fr-FR" sz="1200" dirty="0" smtClean="0">
                <a:solidFill>
                  <a:srgbClr val="FFC000"/>
                </a:solidFill>
              </a:rPr>
              <a:t>69%</a:t>
            </a:r>
            <a:endParaRPr lang="fr-FR" sz="1200" dirty="0">
              <a:solidFill>
                <a:srgbClr val="FFC000"/>
              </a:solidFill>
            </a:endParaRPr>
          </a:p>
        </p:txBody>
      </p:sp>
      <p:sp>
        <p:nvSpPr>
          <p:cNvPr id="17" name="Rectangle à coins arrondis 16"/>
          <p:cNvSpPr/>
          <p:nvPr/>
        </p:nvSpPr>
        <p:spPr>
          <a:xfrm>
            <a:off x="748147" y="2063329"/>
            <a:ext cx="5134610" cy="2622186"/>
          </a:xfrm>
          <a:prstGeom prst="round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Image 51"/>
          <p:cNvPicPr>
            <a:picLocks noChangeAspect="1"/>
          </p:cNvPicPr>
          <p:nvPr/>
        </p:nvPicPr>
        <p:blipFill>
          <a:blip r:embed="rId3"/>
          <a:stretch>
            <a:fillRect/>
          </a:stretch>
        </p:blipFill>
        <p:spPr>
          <a:xfrm>
            <a:off x="12743151" y="2114801"/>
            <a:ext cx="3286125" cy="2590800"/>
          </a:xfrm>
          <a:prstGeom prst="rect">
            <a:avLst/>
          </a:prstGeom>
        </p:spPr>
      </p:pic>
      <p:sp>
        <p:nvSpPr>
          <p:cNvPr id="53" name="ZoneTexte 52"/>
          <p:cNvSpPr txBox="1"/>
          <p:nvPr/>
        </p:nvSpPr>
        <p:spPr>
          <a:xfrm rot="16200000">
            <a:off x="-828262" y="5591218"/>
            <a:ext cx="1965030" cy="246221"/>
          </a:xfrm>
          <a:prstGeom prst="rect">
            <a:avLst/>
          </a:prstGeom>
          <a:noFill/>
        </p:spPr>
        <p:txBody>
          <a:bodyPr wrap="square" rtlCol="0">
            <a:spAutoFit/>
          </a:bodyPr>
          <a:lstStyle/>
          <a:p>
            <a:pPr algn="r"/>
            <a:r>
              <a:rPr lang="fr-FR" sz="900" dirty="0" smtClean="0">
                <a:solidFill>
                  <a:schemeClr val="tx1">
                    <a:lumMod val="75000"/>
                    <a:lumOff val="25000"/>
                  </a:schemeClr>
                </a:solidFill>
                <a:latin typeface="Century Gothic" panose="020B0502020202020204" pitchFamily="34" charset="0"/>
              </a:rPr>
              <a:t>Source : étude </a:t>
            </a:r>
            <a:r>
              <a:rPr lang="fr-FR" sz="900" dirty="0" err="1" smtClean="0">
                <a:solidFill>
                  <a:schemeClr val="tx1">
                    <a:lumMod val="75000"/>
                    <a:lumOff val="25000"/>
                  </a:schemeClr>
                </a:solidFill>
                <a:latin typeface="Century Gothic" panose="020B0502020202020204" pitchFamily="34" charset="0"/>
              </a:rPr>
              <a:t>Baroc</a:t>
            </a:r>
            <a:r>
              <a:rPr lang="fr-FR" sz="900" dirty="0" smtClean="0">
                <a:solidFill>
                  <a:schemeClr val="tx1">
                    <a:lumMod val="75000"/>
                    <a:lumOff val="25000"/>
                  </a:schemeClr>
                </a:solidFill>
                <a:latin typeface="Century Gothic" panose="020B0502020202020204" pitchFamily="34" charset="0"/>
              </a:rPr>
              <a:t> 2020</a:t>
            </a:r>
          </a:p>
          <a:p>
            <a:pPr algn="r"/>
            <a:endParaRPr lang="fr-FR" sz="100" dirty="0" smtClean="0">
              <a:solidFill>
                <a:schemeClr val="tx1">
                  <a:lumMod val="75000"/>
                  <a:lumOff val="25000"/>
                </a:schemeClr>
              </a:solidFill>
              <a:latin typeface="Century Gothic" panose="020B0502020202020204" pitchFamily="34" charset="0"/>
            </a:endParaRPr>
          </a:p>
        </p:txBody>
      </p:sp>
      <p:grpSp>
        <p:nvGrpSpPr>
          <p:cNvPr id="6" name="Groupe 5"/>
          <p:cNvGrpSpPr/>
          <p:nvPr/>
        </p:nvGrpSpPr>
        <p:grpSpPr>
          <a:xfrm>
            <a:off x="179533" y="732983"/>
            <a:ext cx="7288068" cy="267769"/>
            <a:chOff x="230332" y="675929"/>
            <a:chExt cx="9862857" cy="362368"/>
          </a:xfrm>
        </p:grpSpPr>
        <p:grpSp>
          <p:nvGrpSpPr>
            <p:cNvPr id="16" name="Groupe 15"/>
            <p:cNvGrpSpPr/>
            <p:nvPr/>
          </p:nvGrpSpPr>
          <p:grpSpPr>
            <a:xfrm>
              <a:off x="230332" y="675929"/>
              <a:ext cx="9432728" cy="357984"/>
              <a:chOff x="68461" y="280171"/>
              <a:chExt cx="9432728" cy="357984"/>
            </a:xfrm>
          </p:grpSpPr>
          <p:grpSp>
            <p:nvGrpSpPr>
              <p:cNvPr id="15" name="Groupe 14"/>
              <p:cNvGrpSpPr/>
              <p:nvPr/>
            </p:nvGrpSpPr>
            <p:grpSpPr>
              <a:xfrm>
                <a:off x="68461" y="280171"/>
                <a:ext cx="7603927" cy="357984"/>
                <a:chOff x="68461" y="280170"/>
                <a:chExt cx="16792575" cy="790575"/>
              </a:xfrm>
            </p:grpSpPr>
            <p:pic>
              <p:nvPicPr>
                <p:cNvPr id="9" name="Image 8"/>
                <p:cNvPicPr>
                  <a:picLocks noChangeAspect="1"/>
                </p:cNvPicPr>
                <p:nvPr/>
              </p:nvPicPr>
              <p:blipFill>
                <a:blip r:embed="rId4"/>
                <a:stretch>
                  <a:fillRect/>
                </a:stretch>
              </p:blipFill>
              <p:spPr>
                <a:xfrm>
                  <a:off x="68461" y="280170"/>
                  <a:ext cx="8239125" cy="790575"/>
                </a:xfrm>
                <a:prstGeom prst="rect">
                  <a:avLst/>
                </a:prstGeom>
              </p:spPr>
            </p:pic>
            <p:pic>
              <p:nvPicPr>
                <p:cNvPr id="10" name="Image 9"/>
                <p:cNvPicPr>
                  <a:picLocks noChangeAspect="1"/>
                </p:cNvPicPr>
                <p:nvPr/>
              </p:nvPicPr>
              <p:blipFill>
                <a:blip r:embed="rId5"/>
                <a:stretch>
                  <a:fillRect/>
                </a:stretch>
              </p:blipFill>
              <p:spPr>
                <a:xfrm>
                  <a:off x="8307586" y="304623"/>
                  <a:ext cx="8553450" cy="647700"/>
                </a:xfrm>
                <a:prstGeom prst="rect">
                  <a:avLst/>
                </a:prstGeom>
              </p:spPr>
            </p:pic>
          </p:grpSp>
          <p:pic>
            <p:nvPicPr>
              <p:cNvPr id="14" name="Image 13"/>
              <p:cNvPicPr>
                <a:picLocks noChangeAspect="1"/>
              </p:cNvPicPr>
              <p:nvPr/>
            </p:nvPicPr>
            <p:blipFill>
              <a:blip r:embed="rId6"/>
              <a:stretch>
                <a:fillRect/>
              </a:stretch>
            </p:blipFill>
            <p:spPr>
              <a:xfrm>
                <a:off x="7672389" y="281864"/>
                <a:ext cx="1828800" cy="309489"/>
              </a:xfrm>
              <a:prstGeom prst="rect">
                <a:avLst/>
              </a:prstGeom>
            </p:spPr>
          </p:pic>
        </p:grpSp>
        <p:pic>
          <p:nvPicPr>
            <p:cNvPr id="18" name="Image 17"/>
            <p:cNvPicPr>
              <a:picLocks noChangeAspect="1"/>
            </p:cNvPicPr>
            <p:nvPr/>
          </p:nvPicPr>
          <p:blipFill>
            <a:blip r:embed="rId7">
              <a:clrChange>
                <a:clrFrom>
                  <a:srgbClr val="FFFFFF"/>
                </a:clrFrom>
                <a:clrTo>
                  <a:srgbClr val="FFFFFF">
                    <a:alpha val="0"/>
                  </a:srgbClr>
                </a:clrTo>
              </a:clrChange>
            </a:blip>
            <a:stretch>
              <a:fillRect/>
            </a:stretch>
          </p:blipFill>
          <p:spPr>
            <a:xfrm>
              <a:off x="9506082" y="772051"/>
              <a:ext cx="587107" cy="266246"/>
            </a:xfrm>
            <a:prstGeom prst="rect">
              <a:avLst/>
            </a:prstGeom>
          </p:spPr>
        </p:pic>
      </p:grpSp>
      <p:pic>
        <p:nvPicPr>
          <p:cNvPr id="32" name="Image 31"/>
          <p:cNvPicPr>
            <a:picLocks noChangeAspect="1"/>
          </p:cNvPicPr>
          <p:nvPr/>
        </p:nvPicPr>
        <p:blipFill>
          <a:blip r:embed="rId8"/>
          <a:stretch>
            <a:fillRect/>
          </a:stretch>
        </p:blipFill>
        <p:spPr>
          <a:xfrm>
            <a:off x="9912698" y="6166918"/>
            <a:ext cx="1970699" cy="602397"/>
          </a:xfrm>
          <a:prstGeom prst="rect">
            <a:avLst/>
          </a:prstGeom>
        </p:spPr>
      </p:pic>
      <p:pic>
        <p:nvPicPr>
          <p:cNvPr id="5" name="Image 4"/>
          <p:cNvPicPr>
            <a:picLocks noChangeAspect="1"/>
          </p:cNvPicPr>
          <p:nvPr/>
        </p:nvPicPr>
        <p:blipFill>
          <a:blip r:embed="rId9"/>
          <a:stretch>
            <a:fillRect/>
          </a:stretch>
        </p:blipFill>
        <p:spPr>
          <a:xfrm>
            <a:off x="8707300" y="1596604"/>
            <a:ext cx="2009775" cy="457200"/>
          </a:xfrm>
          <a:prstGeom prst="rect">
            <a:avLst/>
          </a:prstGeom>
        </p:spPr>
      </p:pic>
      <p:cxnSp>
        <p:nvCxnSpPr>
          <p:cNvPr id="44" name="Connecteur droit avec flèche 43"/>
          <p:cNvCxnSpPr/>
          <p:nvPr/>
        </p:nvCxnSpPr>
        <p:spPr>
          <a:xfrm>
            <a:off x="2455019" y="4351663"/>
            <a:ext cx="0" cy="1330169"/>
          </a:xfrm>
          <a:prstGeom prst="straightConnector1">
            <a:avLst/>
          </a:prstGeom>
          <a:ln w="9525"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Connecteur droit avec flèche 44"/>
          <p:cNvCxnSpPr>
            <a:endCxn id="38" idx="2"/>
          </p:cNvCxnSpPr>
          <p:nvPr/>
        </p:nvCxnSpPr>
        <p:spPr>
          <a:xfrm>
            <a:off x="4163087" y="4337668"/>
            <a:ext cx="18365" cy="1327809"/>
          </a:xfrm>
          <a:prstGeom prst="straightConnector1">
            <a:avLst/>
          </a:prstGeom>
          <a:ln w="9525"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Connecteur droit avec flèche 45"/>
          <p:cNvCxnSpPr/>
          <p:nvPr/>
        </p:nvCxnSpPr>
        <p:spPr>
          <a:xfrm>
            <a:off x="5887501" y="4387040"/>
            <a:ext cx="0" cy="1294792"/>
          </a:xfrm>
          <a:prstGeom prst="straightConnector1">
            <a:avLst/>
          </a:prstGeom>
          <a:ln w="9525"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Connecteur droit avec flèche 46"/>
          <p:cNvCxnSpPr/>
          <p:nvPr/>
        </p:nvCxnSpPr>
        <p:spPr>
          <a:xfrm>
            <a:off x="7633074" y="4316781"/>
            <a:ext cx="0" cy="1348696"/>
          </a:xfrm>
          <a:prstGeom prst="straightConnector1">
            <a:avLst/>
          </a:prstGeom>
          <a:ln w="9525"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Connecteur droit avec flèche 47"/>
          <p:cNvCxnSpPr/>
          <p:nvPr/>
        </p:nvCxnSpPr>
        <p:spPr>
          <a:xfrm>
            <a:off x="9318944" y="4387040"/>
            <a:ext cx="0" cy="1294792"/>
          </a:xfrm>
          <a:prstGeom prst="straightConnector1">
            <a:avLst/>
          </a:prstGeom>
          <a:ln w="9525"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50" name="Groupe 49"/>
          <p:cNvGrpSpPr/>
          <p:nvPr/>
        </p:nvGrpSpPr>
        <p:grpSpPr>
          <a:xfrm>
            <a:off x="748148" y="4622896"/>
            <a:ext cx="10718271" cy="1483034"/>
            <a:chOff x="748148" y="4622896"/>
            <a:chExt cx="10718271" cy="1483034"/>
          </a:xfrm>
        </p:grpSpPr>
        <p:sp>
          <p:nvSpPr>
            <p:cNvPr id="39" name="Rectangle à coins arrondis 38"/>
            <p:cNvSpPr/>
            <p:nvPr/>
          </p:nvSpPr>
          <p:spPr>
            <a:xfrm>
              <a:off x="7661321" y="4916437"/>
              <a:ext cx="1639304" cy="737744"/>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entury Gothic" panose="020B0502020202020204" pitchFamily="34" charset="0"/>
                </a:rPr>
                <a:t>Prêt </a:t>
              </a:r>
              <a:r>
                <a:rPr lang="fr-FR" sz="1400" dirty="0" err="1" smtClean="0">
                  <a:solidFill>
                    <a:schemeClr val="tx1"/>
                  </a:solidFill>
                  <a:latin typeface="Century Gothic" panose="020B0502020202020204" pitchFamily="34" charset="0"/>
                </a:rPr>
                <a:t>immo</a:t>
              </a:r>
              <a:r>
                <a:rPr lang="fr-FR" sz="1400" dirty="0" smtClean="0">
                  <a:solidFill>
                    <a:schemeClr val="tx1"/>
                  </a:solidFill>
                  <a:latin typeface="Century Gothic" panose="020B0502020202020204" pitchFamily="34" charset="0"/>
                </a:rPr>
                <a:t> (34%)</a:t>
              </a:r>
              <a:endParaRPr lang="fr-FR" sz="1400" dirty="0">
                <a:solidFill>
                  <a:schemeClr val="tx1"/>
                </a:solidFill>
                <a:latin typeface="Century Gothic" panose="020B0502020202020204" pitchFamily="34" charset="0"/>
              </a:endParaRPr>
            </a:p>
          </p:txBody>
        </p:sp>
        <p:sp>
          <p:nvSpPr>
            <p:cNvPr id="34" name="Rectangle à coins arrondis 33"/>
            <p:cNvSpPr/>
            <p:nvPr/>
          </p:nvSpPr>
          <p:spPr>
            <a:xfrm>
              <a:off x="9347434" y="4916438"/>
              <a:ext cx="1708493" cy="73621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schemeClr val="tx1"/>
                  </a:solidFill>
                  <a:latin typeface="Century Gothic" panose="020B0502020202020204" pitchFamily="34" charset="0"/>
                </a:rPr>
                <a:t>Insatisfaction (30%)</a:t>
              </a:r>
            </a:p>
            <a:p>
              <a:pPr algn="ctr"/>
              <a:r>
                <a:rPr lang="fr-FR" sz="900" dirty="0" smtClean="0">
                  <a:solidFill>
                    <a:schemeClr val="tx1"/>
                  </a:solidFill>
                  <a:latin typeface="Century Gothic" panose="020B0502020202020204" pitchFamily="34" charset="0"/>
                </a:rPr>
                <a:t>Offres commerciale (14%)</a:t>
              </a:r>
            </a:p>
            <a:p>
              <a:pPr algn="ctr"/>
              <a:r>
                <a:rPr lang="fr-FR" sz="900" dirty="0" smtClean="0">
                  <a:solidFill>
                    <a:schemeClr val="tx1"/>
                  </a:solidFill>
                  <a:latin typeface="Century Gothic" panose="020B0502020202020204" pitchFamily="34" charset="0"/>
                </a:rPr>
                <a:t>Envie de changer (8%)</a:t>
              </a:r>
              <a:endParaRPr lang="fr-FR" sz="900" dirty="0">
                <a:solidFill>
                  <a:schemeClr val="tx1"/>
                </a:solidFill>
                <a:latin typeface="Century Gothic" panose="020B0502020202020204" pitchFamily="34" charset="0"/>
              </a:endParaRPr>
            </a:p>
          </p:txBody>
        </p:sp>
        <p:pic>
          <p:nvPicPr>
            <p:cNvPr id="35" name="Picture 8" descr="Couple se bat et se tourne le dos Vecteur Premium"/>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51297"/>
            <a:stretch/>
          </p:blipFill>
          <p:spPr bwMode="auto">
            <a:xfrm>
              <a:off x="10994379" y="4712605"/>
              <a:ext cx="472040" cy="969227"/>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Connecteur droit avec flèche 39"/>
            <p:cNvCxnSpPr/>
            <p:nvPr/>
          </p:nvCxnSpPr>
          <p:spPr>
            <a:xfrm>
              <a:off x="780095" y="5969777"/>
              <a:ext cx="1038510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601002" y="5798153"/>
              <a:ext cx="5364719" cy="307777"/>
            </a:xfrm>
            <a:prstGeom prst="rect">
              <a:avLst/>
            </a:prstGeom>
            <a:solidFill>
              <a:schemeClr val="bg1"/>
            </a:solidFill>
          </p:spPr>
          <p:txBody>
            <a:bodyPr wrap="square" rtlCol="0">
              <a:spAutoFit/>
            </a:bodyPr>
            <a:lstStyle/>
            <a:p>
              <a:pPr algn="ctr"/>
              <a:r>
                <a:rPr lang="fr-FR" sz="1400" dirty="0" smtClean="0">
                  <a:solidFill>
                    <a:srgbClr val="C00000"/>
                  </a:solidFill>
                  <a:latin typeface="Century Gothic" panose="020B0502020202020204" pitchFamily="34" charset="0"/>
                </a:rPr>
                <a:t>Principaux motifs de mobilité bancaire en fonction de l’âge </a:t>
              </a:r>
            </a:p>
          </p:txBody>
        </p:sp>
        <p:pic>
          <p:nvPicPr>
            <p:cNvPr id="41" name="Picture 2" descr="Belle maison Vecteur gratuit"/>
            <p:cNvPicPr>
              <a:picLocks noChangeAspect="1" noChangeArrowheads="1"/>
            </p:cNvPicPr>
            <p:nvPr/>
          </p:nvPicPr>
          <p:blipFill>
            <a:blip r:embed="rId11"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661319" y="4622896"/>
              <a:ext cx="565255" cy="509271"/>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à coins arrondis 37"/>
            <p:cNvSpPr/>
            <p:nvPr/>
          </p:nvSpPr>
          <p:spPr>
            <a:xfrm>
              <a:off x="748148" y="4936250"/>
              <a:ext cx="6866608" cy="72922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solidFill>
                  <a:latin typeface="Century Gothic" panose="020B0502020202020204" pitchFamily="34" charset="0"/>
                </a:rPr>
                <a:t>            Premier compte (61%)</a:t>
              </a:r>
              <a:endParaRPr lang="fr-FR" sz="1400" dirty="0">
                <a:solidFill>
                  <a:schemeClr val="tx1"/>
                </a:solidFill>
                <a:latin typeface="Century Gothic" panose="020B0502020202020204" pitchFamily="34" charset="0"/>
              </a:endParaRPr>
            </a:p>
          </p:txBody>
        </p:sp>
        <p:pic>
          <p:nvPicPr>
            <p:cNvPr id="1026" name="Picture 2" descr="Deux jeunes étudiants Vecteur Premium"/>
            <p:cNvPicPr>
              <a:picLocks noChangeAspect="1" noChangeArrowheads="1"/>
            </p:cNvPicPr>
            <p:nvPr/>
          </p:nvPicPr>
          <p:blipFill rotWithShape="1">
            <a:blip r:embed="rId12" cstate="print">
              <a:clrChange>
                <a:clrFrom>
                  <a:srgbClr val="F5FFFE"/>
                </a:clrFrom>
                <a:clrTo>
                  <a:srgbClr val="F5FFFE">
                    <a:alpha val="0"/>
                  </a:srgbClr>
                </a:clrTo>
              </a:clrChange>
              <a:extLst>
                <a:ext uri="{28A0092B-C50C-407E-A947-70E740481C1C}">
                  <a14:useLocalDpi xmlns:a14="http://schemas.microsoft.com/office/drawing/2010/main" val="0"/>
                </a:ext>
              </a:extLst>
            </a:blip>
            <a:srcRect b="9271"/>
            <a:stretch/>
          </p:blipFill>
          <p:spPr bwMode="auto">
            <a:xfrm>
              <a:off x="841841" y="4755247"/>
              <a:ext cx="1041616" cy="94505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5530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Number 4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346" y="4480909"/>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umber 3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615" y="3584803"/>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umber 2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877" y="2733982"/>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Number-1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8663" y="1925239"/>
            <a:ext cx="392113" cy="3921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t>8</a:t>
            </a:r>
          </a:p>
        </p:txBody>
      </p:sp>
      <p:sp>
        <p:nvSpPr>
          <p:cNvPr id="8" name="Espace réservé du contenu 1"/>
          <p:cNvSpPr txBox="1">
            <a:spLocks/>
          </p:cNvSpPr>
          <p:nvPr/>
        </p:nvSpPr>
        <p:spPr>
          <a:xfrm>
            <a:off x="1168738" y="1644344"/>
            <a:ext cx="6752104" cy="191418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fr-FR" sz="3200" b="1" dirty="0" smtClean="0"/>
              <a:t>Contexte</a:t>
            </a:r>
          </a:p>
          <a:p>
            <a:pPr marL="0" indent="0">
              <a:lnSpc>
                <a:spcPct val="150000"/>
              </a:lnSpc>
              <a:buNone/>
            </a:pPr>
            <a:r>
              <a:rPr lang="fr-FR" sz="3200" b="1" dirty="0" smtClean="0">
                <a:solidFill>
                  <a:srgbClr val="ED1D2E"/>
                </a:solidFill>
              </a:rPr>
              <a:t>Les Offres commerciales</a:t>
            </a:r>
          </a:p>
          <a:p>
            <a:pPr marL="0" indent="0">
              <a:lnSpc>
                <a:spcPct val="150000"/>
              </a:lnSpc>
              <a:buNone/>
            </a:pPr>
            <a:r>
              <a:rPr lang="fr-FR" sz="3200" b="1" dirty="0" smtClean="0"/>
              <a:t>Les moyens à votre disposition </a:t>
            </a:r>
          </a:p>
          <a:p>
            <a:pPr marL="0" indent="0">
              <a:lnSpc>
                <a:spcPct val="150000"/>
              </a:lnSpc>
              <a:buNone/>
            </a:pPr>
            <a:r>
              <a:rPr lang="fr-FR" sz="3200" b="1" dirty="0" smtClean="0"/>
              <a:t>Les Suivis</a:t>
            </a:r>
            <a:endParaRPr lang="fr-FR" sz="3200" b="1" dirty="0"/>
          </a:p>
        </p:txBody>
      </p:sp>
      <p:grpSp>
        <p:nvGrpSpPr>
          <p:cNvPr id="4" name="Groupe 3"/>
          <p:cNvGrpSpPr/>
          <p:nvPr/>
        </p:nvGrpSpPr>
        <p:grpSpPr>
          <a:xfrm>
            <a:off x="8355638" y="17426"/>
            <a:ext cx="3137500" cy="3108669"/>
            <a:chOff x="8355638" y="449859"/>
            <a:chExt cx="3137500" cy="3108669"/>
          </a:xfrm>
        </p:grpSpPr>
        <p:cxnSp>
          <p:nvCxnSpPr>
            <p:cNvPr id="6" name="Connecteur droit avec flèche 5"/>
            <p:cNvCxnSpPr>
              <a:endCxn id="16" idx="0"/>
            </p:cNvCxnSpPr>
            <p:nvPr/>
          </p:nvCxnSpPr>
          <p:spPr>
            <a:xfrm>
              <a:off x="9924388" y="449859"/>
              <a:ext cx="0" cy="3108669"/>
            </a:xfrm>
            <a:prstGeom prst="straightConnector1">
              <a:avLst/>
            </a:prstGeom>
            <a:ln w="76200">
              <a:solidFill>
                <a:srgbClr val="ED1D2E"/>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8355638" y="1179728"/>
              <a:ext cx="3137500" cy="892552"/>
            </a:xfrm>
            <a:prstGeom prst="rect">
              <a:avLst/>
            </a:prstGeom>
            <a:solidFill>
              <a:srgbClr val="ED1D2E"/>
            </a:solidFill>
            <a:ln>
              <a:solidFill>
                <a:schemeClr val="bg1"/>
              </a:solidFill>
            </a:ln>
          </p:spPr>
          <p:txBody>
            <a:bodyPr wrap="square" rtlCol="0">
              <a:spAutoFit/>
            </a:bodyPr>
            <a:lstStyle/>
            <a:p>
              <a:r>
                <a:rPr lang="fr-FR" sz="2000" b="1" dirty="0" smtClean="0">
                  <a:solidFill>
                    <a:schemeClr val="bg1"/>
                  </a:solidFill>
                  <a:latin typeface="Bahnschrift" panose="020B0502040204020203" pitchFamily="34" charset="0"/>
                </a:rPr>
                <a:t>CAMPAGNE JEUNES 2021</a:t>
              </a:r>
            </a:p>
            <a:p>
              <a:pPr algn="r"/>
              <a:r>
                <a:rPr lang="fr-FR" sz="1600" dirty="0">
                  <a:solidFill>
                    <a:schemeClr val="bg1"/>
                  </a:solidFill>
                  <a:latin typeface="Bahnschrift" panose="020B0502040204020203" pitchFamily="34" charset="0"/>
                </a:rPr>
                <a:t>CONQUÉRIR ET FIDÉLISER NOS JEUNES CLIENTS </a:t>
              </a:r>
              <a:r>
                <a:rPr lang="fr-FR" sz="1600" dirty="0" smtClean="0">
                  <a:solidFill>
                    <a:schemeClr val="bg1"/>
                  </a:solidFill>
                  <a:latin typeface="Bahnschrift" panose="020B0502040204020203" pitchFamily="34" charset="0"/>
                </a:rPr>
                <a:t>!</a:t>
              </a:r>
              <a:endParaRPr lang="fr-FR" sz="1600" dirty="0">
                <a:solidFill>
                  <a:schemeClr val="bg1"/>
                </a:solidFill>
                <a:latin typeface="Bahnschrift" panose="020B0502040204020203" pitchFamily="34" charset="0"/>
              </a:endParaRPr>
            </a:p>
          </p:txBody>
        </p:sp>
      </p:grpSp>
      <p:pic>
        <p:nvPicPr>
          <p:cNvPr id="16" name="Picture 10" descr="Illustration de concept de finances personnelles Vecteur gratuit"/>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1559" y="3558528"/>
            <a:ext cx="4505658" cy="3001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761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a:t>9</a:t>
            </a:r>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grpSp>
        <p:nvGrpSpPr>
          <p:cNvPr id="15" name="Groupe 14"/>
          <p:cNvGrpSpPr/>
          <p:nvPr/>
        </p:nvGrpSpPr>
        <p:grpSpPr>
          <a:xfrm>
            <a:off x="99642" y="730831"/>
            <a:ext cx="8294774" cy="244054"/>
            <a:chOff x="1720129" y="2206011"/>
            <a:chExt cx="10871098" cy="319856"/>
          </a:xfrm>
        </p:grpSpPr>
        <p:pic>
          <p:nvPicPr>
            <p:cNvPr id="9" name="Image 8"/>
            <p:cNvPicPr>
              <a:picLocks noChangeAspect="1"/>
            </p:cNvPicPr>
            <p:nvPr/>
          </p:nvPicPr>
          <p:blipFill>
            <a:blip r:embed="rId2"/>
            <a:stretch>
              <a:fillRect/>
            </a:stretch>
          </p:blipFill>
          <p:spPr>
            <a:xfrm>
              <a:off x="1720129" y="2219919"/>
              <a:ext cx="3754820" cy="305948"/>
            </a:xfrm>
            <a:prstGeom prst="rect">
              <a:avLst/>
            </a:prstGeom>
          </p:spPr>
        </p:pic>
        <p:pic>
          <p:nvPicPr>
            <p:cNvPr id="10" name="Image 9"/>
            <p:cNvPicPr>
              <a:picLocks noChangeAspect="1"/>
            </p:cNvPicPr>
            <p:nvPr/>
          </p:nvPicPr>
          <p:blipFill>
            <a:blip r:embed="rId3"/>
            <a:stretch>
              <a:fillRect/>
            </a:stretch>
          </p:blipFill>
          <p:spPr>
            <a:xfrm>
              <a:off x="5474949" y="2219919"/>
              <a:ext cx="4160102" cy="274161"/>
            </a:xfrm>
            <a:prstGeom prst="rect">
              <a:avLst/>
            </a:prstGeom>
          </p:spPr>
        </p:pic>
        <p:pic>
          <p:nvPicPr>
            <p:cNvPr id="12" name="Image 11"/>
            <p:cNvPicPr>
              <a:picLocks noChangeAspect="1"/>
            </p:cNvPicPr>
            <p:nvPr/>
          </p:nvPicPr>
          <p:blipFill>
            <a:blip r:embed="rId4"/>
            <a:stretch>
              <a:fillRect/>
            </a:stretch>
          </p:blipFill>
          <p:spPr>
            <a:xfrm>
              <a:off x="9635051" y="2206011"/>
              <a:ext cx="2956176" cy="301975"/>
            </a:xfrm>
            <a:prstGeom prst="rect">
              <a:avLst/>
            </a:prstGeom>
          </p:spPr>
        </p:pic>
      </p:grpSp>
      <p:grpSp>
        <p:nvGrpSpPr>
          <p:cNvPr id="19" name="Groupe 18"/>
          <p:cNvGrpSpPr/>
          <p:nvPr/>
        </p:nvGrpSpPr>
        <p:grpSpPr>
          <a:xfrm>
            <a:off x="8180130" y="1646693"/>
            <a:ext cx="3703267" cy="4193091"/>
            <a:chOff x="8180130" y="1646693"/>
            <a:chExt cx="3703267" cy="4193091"/>
          </a:xfrm>
        </p:grpSpPr>
        <p:pic>
          <p:nvPicPr>
            <p:cNvPr id="2056" name="Picture 8" descr="Collection d'avatars féminins et masculins illustration vectorielle de couleurs plates Vecteur gratu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4416" y="2565090"/>
              <a:ext cx="3274694" cy="3274694"/>
            </a:xfrm>
            <a:prstGeom prst="rect">
              <a:avLst/>
            </a:prstGeom>
            <a:noFill/>
            <a:extLst>
              <a:ext uri="{909E8E84-426E-40DD-AFC4-6F175D3DCCD1}">
                <a14:hiddenFill xmlns:a14="http://schemas.microsoft.com/office/drawing/2010/main">
                  <a:solidFill>
                    <a:srgbClr val="FFFFFF"/>
                  </a:solidFill>
                </a14:hiddenFill>
              </a:ext>
            </a:extLst>
          </p:spPr>
        </p:pic>
        <p:sp>
          <p:nvSpPr>
            <p:cNvPr id="51" name="ZoneTexte 50"/>
            <p:cNvSpPr txBox="1"/>
            <p:nvPr/>
          </p:nvSpPr>
          <p:spPr>
            <a:xfrm>
              <a:off x="8180130" y="1646693"/>
              <a:ext cx="3703267" cy="707886"/>
            </a:xfrm>
            <a:prstGeom prst="rect">
              <a:avLst/>
            </a:prstGeom>
            <a:solidFill>
              <a:schemeClr val="bg1">
                <a:lumMod val="95000"/>
              </a:schemeClr>
            </a:solidFill>
          </p:spPr>
          <p:txBody>
            <a:bodyPr wrap="square" rtlCol="0">
              <a:spAutoFit/>
            </a:bodyPr>
            <a:lstStyle/>
            <a:p>
              <a:pPr algn="ctr">
                <a:buClr>
                  <a:srgbClr val="ED1D2E"/>
                </a:buClr>
              </a:pPr>
              <a:r>
                <a:rPr lang="fr-FR" sz="2000" b="1" dirty="0" smtClean="0">
                  <a:latin typeface="Century Gothic" panose="020B0502020202020204" pitchFamily="34" charset="0"/>
                </a:rPr>
                <a:t>Pour tous les jeunes </a:t>
              </a:r>
            </a:p>
            <a:p>
              <a:pPr algn="ctr">
                <a:buClr>
                  <a:srgbClr val="ED1D2E"/>
                </a:buClr>
              </a:pPr>
              <a:r>
                <a:rPr lang="fr-FR" sz="2000" b="1" dirty="0" smtClean="0">
                  <a:latin typeface="Century Gothic" panose="020B0502020202020204" pitchFamily="34" charset="0"/>
                </a:rPr>
                <a:t>clients </a:t>
              </a:r>
              <a:r>
                <a:rPr lang="fr-FR" sz="2000" b="1" dirty="0">
                  <a:latin typeface="Century Gothic" panose="020B0502020202020204" pitchFamily="34" charset="0"/>
                </a:rPr>
                <a:t>j</a:t>
              </a:r>
              <a:r>
                <a:rPr lang="fr-FR" sz="2000" b="1" dirty="0" smtClean="0">
                  <a:latin typeface="Century Gothic" panose="020B0502020202020204" pitchFamily="34" charset="0"/>
                </a:rPr>
                <a:t>usqu’à 28 ans</a:t>
              </a:r>
            </a:p>
          </p:txBody>
        </p:sp>
      </p:grpSp>
      <p:pic>
        <p:nvPicPr>
          <p:cNvPr id="29" name="Image 28"/>
          <p:cNvPicPr>
            <a:picLocks noChangeAspect="1"/>
          </p:cNvPicPr>
          <p:nvPr/>
        </p:nvPicPr>
        <p:blipFill>
          <a:blip r:embed="rId6"/>
          <a:stretch>
            <a:fillRect/>
          </a:stretch>
        </p:blipFill>
        <p:spPr>
          <a:xfrm>
            <a:off x="9912698" y="6166918"/>
            <a:ext cx="1970699" cy="602397"/>
          </a:xfrm>
          <a:prstGeom prst="rect">
            <a:avLst/>
          </a:prstGeom>
        </p:spPr>
      </p:pic>
      <p:grpSp>
        <p:nvGrpSpPr>
          <p:cNvPr id="18" name="Groupe 17"/>
          <p:cNvGrpSpPr/>
          <p:nvPr/>
        </p:nvGrpSpPr>
        <p:grpSpPr>
          <a:xfrm>
            <a:off x="4400138" y="1639834"/>
            <a:ext cx="3736471" cy="4238797"/>
            <a:chOff x="4400138" y="1639834"/>
            <a:chExt cx="3736471" cy="4238797"/>
          </a:xfrm>
        </p:grpSpPr>
        <p:sp>
          <p:nvSpPr>
            <p:cNvPr id="52" name="ZoneTexte 51"/>
            <p:cNvSpPr txBox="1"/>
            <p:nvPr/>
          </p:nvSpPr>
          <p:spPr>
            <a:xfrm>
              <a:off x="4400138" y="1639834"/>
              <a:ext cx="3570155" cy="707886"/>
            </a:xfrm>
            <a:prstGeom prst="rect">
              <a:avLst/>
            </a:prstGeom>
            <a:solidFill>
              <a:schemeClr val="bg1">
                <a:lumMod val="95000"/>
              </a:schemeClr>
            </a:solidFill>
          </p:spPr>
          <p:txBody>
            <a:bodyPr wrap="square" rtlCol="0">
              <a:spAutoFit/>
            </a:bodyPr>
            <a:lstStyle/>
            <a:p>
              <a:pPr algn="ctr">
                <a:buClr>
                  <a:srgbClr val="ED1D2E"/>
                </a:buClr>
              </a:pPr>
              <a:r>
                <a:rPr lang="fr-FR" sz="2000" b="1" dirty="0" smtClean="0">
                  <a:latin typeface="Century Gothic" panose="020B0502020202020204" pitchFamily="34" charset="0"/>
                </a:rPr>
                <a:t>Sur tous </a:t>
              </a:r>
            </a:p>
            <a:p>
              <a:pPr algn="ctr">
                <a:buClr>
                  <a:srgbClr val="ED1D2E"/>
                </a:buClr>
              </a:pPr>
              <a:r>
                <a:rPr lang="fr-FR" sz="2000" b="1" dirty="0" smtClean="0">
                  <a:latin typeface="Century Gothic" panose="020B0502020202020204" pitchFamily="34" charset="0"/>
                </a:rPr>
                <a:t>les univers</a:t>
              </a:r>
            </a:p>
          </p:txBody>
        </p:sp>
        <p:grpSp>
          <p:nvGrpSpPr>
            <p:cNvPr id="5" name="Groupe 4"/>
            <p:cNvGrpSpPr/>
            <p:nvPr/>
          </p:nvGrpSpPr>
          <p:grpSpPr>
            <a:xfrm>
              <a:off x="4761437" y="2795913"/>
              <a:ext cx="494197" cy="494197"/>
              <a:chOff x="4188589" y="2768763"/>
              <a:chExt cx="914400" cy="914400"/>
            </a:xfrm>
          </p:grpSpPr>
          <p:sp>
            <p:nvSpPr>
              <p:cNvPr id="4" name="Ellipse 3"/>
              <p:cNvSpPr/>
              <p:nvPr/>
            </p:nvSpPr>
            <p:spPr>
              <a:xfrm>
                <a:off x="4188589" y="2768763"/>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9" name="Picture 4" descr="Visa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52039" y="2898600"/>
                <a:ext cx="648786" cy="648786"/>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7" name="Groupe 6"/>
            <p:cNvGrpSpPr/>
            <p:nvPr/>
          </p:nvGrpSpPr>
          <p:grpSpPr>
            <a:xfrm>
              <a:off x="4798001" y="5384434"/>
              <a:ext cx="494197" cy="494197"/>
              <a:chOff x="4001015" y="1839899"/>
              <a:chExt cx="914400" cy="914400"/>
            </a:xfrm>
          </p:grpSpPr>
          <p:sp>
            <p:nvSpPr>
              <p:cNvPr id="34" name="Ellipse 33"/>
              <p:cNvSpPr/>
              <p:nvPr/>
            </p:nvSpPr>
            <p:spPr>
              <a:xfrm>
                <a:off x="4001015" y="1839899"/>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0" name="Picture 6" descr="Umbrella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53415" y="1972204"/>
                <a:ext cx="633690" cy="6336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e 10"/>
            <p:cNvGrpSpPr/>
            <p:nvPr/>
          </p:nvGrpSpPr>
          <p:grpSpPr>
            <a:xfrm>
              <a:off x="4765787" y="3659261"/>
              <a:ext cx="494197" cy="494197"/>
              <a:chOff x="5248315" y="1844316"/>
              <a:chExt cx="914400" cy="914400"/>
            </a:xfrm>
          </p:grpSpPr>
          <p:sp>
            <p:nvSpPr>
              <p:cNvPr id="33" name="Ellipse 32"/>
              <p:cNvSpPr/>
              <p:nvPr/>
            </p:nvSpPr>
            <p:spPr>
              <a:xfrm>
                <a:off x="5248315" y="1844316"/>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Picture 10" descr="Bocal en verre avec étiquettes et jeu d'argent Vecteur gratuit"/>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904" b="89776" l="53674" r="89936">
                            <a14:foregroundMark x1="86102" y1="23003" x2="61821" y2="25879"/>
                            <a14:foregroundMark x1="64537" y1="28115" x2="62460" y2="76677"/>
                            <a14:foregroundMark x1="73163" y1="27796" x2="65495" y2="71565"/>
                            <a14:foregroundMark x1="79233" y1="29712" x2="73163" y2="72524"/>
                            <a14:foregroundMark x1="82907" y1="28754" x2="80032" y2="80192"/>
                            <a14:foregroundMark x1="62460" y1="32907" x2="69169" y2="46965"/>
                          </a14:backgroundRemoval>
                        </a14:imgEffect>
                      </a14:imgLayer>
                    </a14:imgProps>
                  </a:ext>
                  <a:ext uri="{28A0092B-C50C-407E-A947-70E740481C1C}">
                    <a14:useLocalDpi xmlns:a14="http://schemas.microsoft.com/office/drawing/2010/main" val="0"/>
                  </a:ext>
                </a:extLst>
              </a:blip>
              <a:srcRect l="55712" t="15699" r="10132" b="9948"/>
              <a:stretch/>
            </p:blipFill>
            <p:spPr bwMode="auto">
              <a:xfrm>
                <a:off x="5455685" y="1993410"/>
                <a:ext cx="555424" cy="6045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e 13"/>
            <p:cNvGrpSpPr/>
            <p:nvPr/>
          </p:nvGrpSpPr>
          <p:grpSpPr>
            <a:xfrm>
              <a:off x="4802562" y="4563848"/>
              <a:ext cx="494197" cy="494197"/>
              <a:chOff x="6272741" y="1175444"/>
              <a:chExt cx="914400" cy="914400"/>
            </a:xfrm>
          </p:grpSpPr>
          <p:sp>
            <p:nvSpPr>
              <p:cNvPr id="32" name="Ellipse 31"/>
              <p:cNvSpPr/>
              <p:nvPr/>
            </p:nvSpPr>
            <p:spPr>
              <a:xfrm>
                <a:off x="6272741" y="1175444"/>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Picture 8" descr="Coins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53736" y="1236462"/>
                <a:ext cx="622801" cy="622801"/>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ZoneTexte 34"/>
            <p:cNvSpPr txBox="1"/>
            <p:nvPr/>
          </p:nvSpPr>
          <p:spPr>
            <a:xfrm>
              <a:off x="5246898" y="2842957"/>
              <a:ext cx="1319905" cy="400110"/>
            </a:xfrm>
            <a:prstGeom prst="rect">
              <a:avLst/>
            </a:prstGeom>
            <a:noFill/>
          </p:spPr>
          <p:txBody>
            <a:bodyPr wrap="square" rtlCol="0">
              <a:spAutoFit/>
            </a:bodyPr>
            <a:lstStyle/>
            <a:p>
              <a:pPr>
                <a:buClr>
                  <a:srgbClr val="ED1D2E"/>
                </a:buClr>
              </a:pPr>
              <a:r>
                <a:rPr lang="fr-FR" sz="2000" b="1" dirty="0" smtClean="0">
                  <a:solidFill>
                    <a:srgbClr val="C00000"/>
                  </a:solidFill>
                  <a:latin typeface="Century Gothic" panose="020B0502020202020204" pitchFamily="34" charset="0"/>
                </a:rPr>
                <a:t>B</a:t>
              </a:r>
              <a:r>
                <a:rPr lang="fr-FR" sz="2000" b="1" dirty="0" smtClean="0">
                  <a:latin typeface="Century Gothic" panose="020B0502020202020204" pitchFamily="34" charset="0"/>
                </a:rPr>
                <a:t>ANCA</a:t>
              </a:r>
            </a:p>
          </p:txBody>
        </p:sp>
        <p:sp>
          <p:nvSpPr>
            <p:cNvPr id="36" name="ZoneTexte 35"/>
            <p:cNvSpPr txBox="1"/>
            <p:nvPr/>
          </p:nvSpPr>
          <p:spPr>
            <a:xfrm>
              <a:off x="5255634" y="5439674"/>
              <a:ext cx="2481823" cy="400110"/>
            </a:xfrm>
            <a:prstGeom prst="rect">
              <a:avLst/>
            </a:prstGeom>
            <a:noFill/>
          </p:spPr>
          <p:txBody>
            <a:bodyPr wrap="square" rtlCol="0">
              <a:spAutoFit/>
            </a:bodyPr>
            <a:lstStyle/>
            <a:p>
              <a:pPr>
                <a:buClr>
                  <a:srgbClr val="ED1D2E"/>
                </a:buClr>
              </a:pPr>
              <a:r>
                <a:rPr lang="fr-FR" sz="2000" b="1" dirty="0" smtClean="0">
                  <a:solidFill>
                    <a:srgbClr val="C00000"/>
                  </a:solidFill>
                  <a:latin typeface="Century Gothic" panose="020B0502020202020204" pitchFamily="34" charset="0"/>
                </a:rPr>
                <a:t>A</a:t>
              </a:r>
              <a:r>
                <a:rPr lang="fr-FR" sz="2000" b="1" dirty="0" smtClean="0">
                  <a:latin typeface="Century Gothic" panose="020B0502020202020204" pitchFamily="34" charset="0"/>
                </a:rPr>
                <a:t>SSURANCES</a:t>
              </a:r>
            </a:p>
          </p:txBody>
        </p:sp>
        <p:sp>
          <p:nvSpPr>
            <p:cNvPr id="37" name="ZoneTexte 36"/>
            <p:cNvSpPr txBox="1"/>
            <p:nvPr/>
          </p:nvSpPr>
          <p:spPr>
            <a:xfrm>
              <a:off x="5290122" y="3545431"/>
              <a:ext cx="2846487" cy="707886"/>
            </a:xfrm>
            <a:prstGeom prst="rect">
              <a:avLst/>
            </a:prstGeom>
            <a:noFill/>
          </p:spPr>
          <p:txBody>
            <a:bodyPr wrap="square" rtlCol="0">
              <a:spAutoFit/>
            </a:bodyPr>
            <a:lstStyle/>
            <a:p>
              <a:pPr>
                <a:buClr>
                  <a:srgbClr val="ED1D2E"/>
                </a:buClr>
              </a:pPr>
              <a:r>
                <a:rPr lang="fr-FR" sz="2000" b="1" dirty="0" smtClean="0">
                  <a:solidFill>
                    <a:srgbClr val="C00000"/>
                  </a:solidFill>
                  <a:latin typeface="Century Gothic" panose="020B0502020202020204" pitchFamily="34" charset="0"/>
                </a:rPr>
                <a:t>E</a:t>
              </a:r>
              <a:r>
                <a:rPr lang="fr-FR" sz="2000" b="1" dirty="0" smtClean="0">
                  <a:latin typeface="Century Gothic" panose="020B0502020202020204" pitchFamily="34" charset="0"/>
                </a:rPr>
                <a:t>PARGNE &amp; </a:t>
              </a:r>
              <a:r>
                <a:rPr lang="fr-FR" sz="2000" b="1" dirty="0" smtClean="0">
                  <a:solidFill>
                    <a:srgbClr val="C00000"/>
                  </a:solidFill>
                  <a:latin typeface="Century Gothic" panose="020B0502020202020204" pitchFamily="34" charset="0"/>
                </a:rPr>
                <a:t>P</a:t>
              </a:r>
              <a:r>
                <a:rPr lang="fr-FR" sz="2000" b="1" dirty="0" smtClean="0">
                  <a:latin typeface="Century Gothic" panose="020B0502020202020204" pitchFamily="34" charset="0"/>
                </a:rPr>
                <a:t>LACEMENT</a:t>
              </a:r>
            </a:p>
          </p:txBody>
        </p:sp>
        <p:sp>
          <p:nvSpPr>
            <p:cNvPr id="38" name="ZoneTexte 37"/>
            <p:cNvSpPr txBox="1"/>
            <p:nvPr/>
          </p:nvSpPr>
          <p:spPr>
            <a:xfrm>
              <a:off x="5259196" y="4643440"/>
              <a:ext cx="1319905" cy="400110"/>
            </a:xfrm>
            <a:prstGeom prst="rect">
              <a:avLst/>
            </a:prstGeom>
            <a:noFill/>
          </p:spPr>
          <p:txBody>
            <a:bodyPr wrap="square" rtlCol="0">
              <a:spAutoFit/>
            </a:bodyPr>
            <a:lstStyle/>
            <a:p>
              <a:pPr>
                <a:buClr>
                  <a:srgbClr val="ED1D2E"/>
                </a:buClr>
              </a:pPr>
              <a:r>
                <a:rPr lang="fr-FR" sz="2000" b="1" dirty="0" smtClean="0">
                  <a:solidFill>
                    <a:srgbClr val="C00000"/>
                  </a:solidFill>
                  <a:latin typeface="Century Gothic" panose="020B0502020202020204" pitchFamily="34" charset="0"/>
                </a:rPr>
                <a:t>C</a:t>
              </a:r>
              <a:r>
                <a:rPr lang="fr-FR" sz="2000" b="1" dirty="0" smtClean="0">
                  <a:latin typeface="Century Gothic" panose="020B0502020202020204" pitchFamily="34" charset="0"/>
                </a:rPr>
                <a:t>REDIT</a:t>
              </a:r>
            </a:p>
          </p:txBody>
        </p:sp>
      </p:grpSp>
      <p:grpSp>
        <p:nvGrpSpPr>
          <p:cNvPr id="17" name="Groupe 16"/>
          <p:cNvGrpSpPr/>
          <p:nvPr/>
        </p:nvGrpSpPr>
        <p:grpSpPr>
          <a:xfrm>
            <a:off x="-10776" y="1639613"/>
            <a:ext cx="4037349" cy="4679720"/>
            <a:chOff x="-10776" y="1639613"/>
            <a:chExt cx="4037349" cy="4679720"/>
          </a:xfrm>
        </p:grpSpPr>
        <p:pic>
          <p:nvPicPr>
            <p:cNvPr id="2054" name="Picture 6" descr="Main d'affaires pouce levé signe Vecteur Premiu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H="1">
              <a:off x="-10776" y="2405065"/>
              <a:ext cx="3722967" cy="3914268"/>
            </a:xfrm>
            <a:prstGeom prst="rect">
              <a:avLst/>
            </a:prstGeom>
            <a:noFill/>
            <a:extLst>
              <a:ext uri="{909E8E84-426E-40DD-AFC4-6F175D3DCCD1}">
                <a14:hiddenFill xmlns:a14="http://schemas.microsoft.com/office/drawing/2010/main">
                  <a:solidFill>
                    <a:srgbClr val="FFFFFF"/>
                  </a:solidFill>
                </a14:hiddenFill>
              </a:ext>
            </a:extLst>
          </p:spPr>
        </p:pic>
        <p:sp>
          <p:nvSpPr>
            <p:cNvPr id="54" name="ZoneTexte 53"/>
            <p:cNvSpPr txBox="1"/>
            <p:nvPr/>
          </p:nvSpPr>
          <p:spPr>
            <a:xfrm>
              <a:off x="261657" y="1639613"/>
              <a:ext cx="3764916" cy="707886"/>
            </a:xfrm>
            <a:prstGeom prst="rect">
              <a:avLst/>
            </a:prstGeom>
            <a:solidFill>
              <a:schemeClr val="bg1">
                <a:lumMod val="95000"/>
              </a:schemeClr>
            </a:solidFill>
          </p:spPr>
          <p:txBody>
            <a:bodyPr wrap="square" rtlCol="0">
              <a:spAutoFit/>
            </a:bodyPr>
            <a:lstStyle/>
            <a:p>
              <a:pPr algn="ctr">
                <a:buClr>
                  <a:srgbClr val="ED1D2E"/>
                </a:buClr>
              </a:pPr>
              <a:r>
                <a:rPr lang="fr-FR" sz="2000" b="1" dirty="0" smtClean="0">
                  <a:latin typeface="Century Gothic" panose="020B0502020202020204" pitchFamily="34" charset="0"/>
                </a:rPr>
                <a:t>Des offres commerciales </a:t>
              </a:r>
            </a:p>
            <a:p>
              <a:pPr algn="ctr">
                <a:buClr>
                  <a:srgbClr val="ED1D2E"/>
                </a:buClr>
              </a:pPr>
              <a:r>
                <a:rPr lang="fr-FR" sz="2000" dirty="0" smtClean="0">
                  <a:latin typeface="Century Gothic" panose="020B0502020202020204" pitchFamily="34" charset="0"/>
                </a:rPr>
                <a:t>(pérennes ou ponctuelles)</a:t>
              </a:r>
            </a:p>
          </p:txBody>
        </p:sp>
      </p:grpSp>
    </p:spTree>
    <p:extLst>
      <p:ext uri="{BB962C8B-B14F-4D97-AF65-F5344CB8AC3E}">
        <p14:creationId xmlns:p14="http://schemas.microsoft.com/office/powerpoint/2010/main" val="223047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10</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29" name="Image 28"/>
          <p:cNvPicPr>
            <a:picLocks noChangeAspect="1"/>
          </p:cNvPicPr>
          <p:nvPr/>
        </p:nvPicPr>
        <p:blipFill>
          <a:blip r:embed="rId2"/>
          <a:stretch>
            <a:fillRect/>
          </a:stretch>
        </p:blipFill>
        <p:spPr>
          <a:xfrm>
            <a:off x="9912698" y="6166918"/>
            <a:ext cx="1970699" cy="602397"/>
          </a:xfrm>
          <a:prstGeom prst="rect">
            <a:avLst/>
          </a:prstGeom>
        </p:spPr>
      </p:pic>
      <p:sp>
        <p:nvSpPr>
          <p:cNvPr id="39" name="ZoneTexte 38"/>
          <p:cNvSpPr txBox="1"/>
          <p:nvPr/>
        </p:nvSpPr>
        <p:spPr>
          <a:xfrm>
            <a:off x="3369477" y="1613022"/>
            <a:ext cx="5453046" cy="769441"/>
          </a:xfrm>
          <a:prstGeom prst="rect">
            <a:avLst/>
          </a:prstGeom>
          <a:noFill/>
        </p:spPr>
        <p:txBody>
          <a:bodyPr wrap="square" rtlCol="0">
            <a:spAutoFit/>
          </a:bodyPr>
          <a:lstStyle/>
          <a:p>
            <a:pPr algn="ctr"/>
            <a:r>
              <a:rPr lang="fr-FR" sz="4400" b="1" dirty="0" smtClean="0">
                <a:solidFill>
                  <a:schemeClr val="accent4">
                    <a:lumMod val="75000"/>
                  </a:schemeClr>
                </a:solidFill>
                <a:latin typeface="Century Gothic" panose="020B0502020202020204" pitchFamily="34" charset="0"/>
              </a:rPr>
              <a:t>Nos Offres phares : </a:t>
            </a:r>
            <a:endParaRPr lang="fr-FR" sz="3600" b="1" dirty="0" smtClean="0">
              <a:solidFill>
                <a:schemeClr val="accent4">
                  <a:lumMod val="75000"/>
                </a:schemeClr>
              </a:solidFill>
              <a:latin typeface="Century Gothic" panose="020B0502020202020204" pitchFamily="34" charset="0"/>
            </a:endParaRPr>
          </a:p>
        </p:txBody>
      </p:sp>
      <p:pic>
        <p:nvPicPr>
          <p:cNvPr id="40" name="Picture 2" descr="Illustration de concept de phare Vecteur gratui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8927" y="1246204"/>
            <a:ext cx="1538920" cy="1538920"/>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p:cNvSpPr/>
          <p:nvPr/>
        </p:nvSpPr>
        <p:spPr>
          <a:xfrm>
            <a:off x="711492" y="2542422"/>
            <a:ext cx="3539468" cy="2972756"/>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p:cNvSpPr txBox="1"/>
          <p:nvPr/>
        </p:nvSpPr>
        <p:spPr>
          <a:xfrm>
            <a:off x="847489" y="2865164"/>
            <a:ext cx="3255447" cy="1323439"/>
          </a:xfrm>
          <a:prstGeom prst="rect">
            <a:avLst/>
          </a:prstGeom>
          <a:noFill/>
        </p:spPr>
        <p:txBody>
          <a:bodyPr wrap="square" rtlCol="0">
            <a:spAutoFit/>
          </a:bodyPr>
          <a:lstStyle/>
          <a:p>
            <a:r>
              <a:rPr lang="fr-FR" sz="2000" b="1" dirty="0" smtClean="0">
                <a:solidFill>
                  <a:schemeClr val="bg1"/>
                </a:solidFill>
                <a:latin typeface="Arial Black" panose="020B0A04020102020204" pitchFamily="34" charset="0"/>
              </a:rPr>
              <a:t>L’âge moyen </a:t>
            </a:r>
          </a:p>
          <a:p>
            <a:r>
              <a:rPr lang="fr-FR" sz="2000" b="1" dirty="0">
                <a:solidFill>
                  <a:schemeClr val="bg1"/>
                </a:solidFill>
                <a:latin typeface="Arial Black" panose="020B0A04020102020204" pitchFamily="34" charset="0"/>
              </a:rPr>
              <a:t>d</a:t>
            </a:r>
            <a:r>
              <a:rPr lang="fr-FR" sz="2000" b="1" dirty="0" smtClean="0">
                <a:solidFill>
                  <a:schemeClr val="bg1"/>
                </a:solidFill>
                <a:latin typeface="Arial Black" panose="020B0A04020102020204" pitchFamily="34" charset="0"/>
              </a:rPr>
              <a:t>e la première fois, </a:t>
            </a:r>
          </a:p>
          <a:p>
            <a:r>
              <a:rPr lang="fr-FR" sz="2000" b="1" dirty="0" smtClean="0">
                <a:solidFill>
                  <a:schemeClr val="bg1"/>
                </a:solidFill>
                <a:latin typeface="Arial Black" panose="020B0A04020102020204" pitchFamily="34" charset="0"/>
              </a:rPr>
              <a:t>c’est autour </a:t>
            </a:r>
          </a:p>
          <a:p>
            <a:r>
              <a:rPr lang="fr-FR" sz="2000" b="1" dirty="0" smtClean="0">
                <a:solidFill>
                  <a:schemeClr val="bg1"/>
                </a:solidFill>
                <a:latin typeface="Arial Black" panose="020B0A04020102020204" pitchFamily="34" charset="0"/>
              </a:rPr>
              <a:t>de 18 ans…</a:t>
            </a:r>
            <a:endParaRPr lang="fr-FR" sz="2000" b="1" dirty="0">
              <a:solidFill>
                <a:schemeClr val="bg1"/>
              </a:solidFill>
              <a:latin typeface="Arial Black" panose="020B0A04020102020204" pitchFamily="34" charset="0"/>
            </a:endParaRPr>
          </a:p>
        </p:txBody>
      </p:sp>
      <p:sp>
        <p:nvSpPr>
          <p:cNvPr id="61" name="ZoneTexte 60"/>
          <p:cNvSpPr txBox="1"/>
          <p:nvPr/>
        </p:nvSpPr>
        <p:spPr>
          <a:xfrm>
            <a:off x="871188" y="4406913"/>
            <a:ext cx="1581068" cy="307396"/>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POUR AVOIR UNE </a:t>
            </a:r>
            <a:endParaRPr lang="fr-FR" sz="1400" b="1" dirty="0">
              <a:solidFill>
                <a:srgbClr val="ED1D2E"/>
              </a:solidFill>
              <a:latin typeface="Bahnschrift" panose="020B0502040204020203" pitchFamily="34" charset="0"/>
            </a:endParaRPr>
          </a:p>
        </p:txBody>
      </p:sp>
      <p:sp>
        <p:nvSpPr>
          <p:cNvPr id="62" name="ZoneTexte 61"/>
          <p:cNvSpPr txBox="1"/>
          <p:nvPr/>
        </p:nvSpPr>
        <p:spPr>
          <a:xfrm>
            <a:off x="871188" y="4676570"/>
            <a:ext cx="1710254"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CARTE BANCAIRE !</a:t>
            </a:r>
            <a:endParaRPr lang="fr-FR" sz="1400" b="1" dirty="0">
              <a:solidFill>
                <a:srgbClr val="ED1D2E"/>
              </a:solidFill>
              <a:latin typeface="Bahnschrift" panose="020B0502040204020203" pitchFamily="34" charset="0"/>
            </a:endParaRPr>
          </a:p>
        </p:txBody>
      </p:sp>
      <p:cxnSp>
        <p:nvCxnSpPr>
          <p:cNvPr id="63" name="Connecteur droit 62"/>
          <p:cNvCxnSpPr/>
          <p:nvPr/>
        </p:nvCxnSpPr>
        <p:spPr>
          <a:xfrm>
            <a:off x="912307" y="3150612"/>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912307" y="3445391"/>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912307" y="3752294"/>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78"/>
          <p:cNvCxnSpPr/>
          <p:nvPr/>
        </p:nvCxnSpPr>
        <p:spPr>
          <a:xfrm>
            <a:off x="912307" y="4054226"/>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nvGrpSpPr>
          <p:cNvPr id="21" name="Groupe 20"/>
          <p:cNvGrpSpPr/>
          <p:nvPr/>
        </p:nvGrpSpPr>
        <p:grpSpPr>
          <a:xfrm>
            <a:off x="99642" y="730831"/>
            <a:ext cx="8294774" cy="244054"/>
            <a:chOff x="1720129" y="2206011"/>
            <a:chExt cx="10871098" cy="319856"/>
          </a:xfrm>
        </p:grpSpPr>
        <p:pic>
          <p:nvPicPr>
            <p:cNvPr id="22" name="Image 21"/>
            <p:cNvPicPr>
              <a:picLocks noChangeAspect="1"/>
            </p:cNvPicPr>
            <p:nvPr/>
          </p:nvPicPr>
          <p:blipFill>
            <a:blip r:embed="rId4"/>
            <a:stretch>
              <a:fillRect/>
            </a:stretch>
          </p:blipFill>
          <p:spPr>
            <a:xfrm>
              <a:off x="1720129" y="2219919"/>
              <a:ext cx="3754820" cy="305948"/>
            </a:xfrm>
            <a:prstGeom prst="rect">
              <a:avLst/>
            </a:prstGeom>
          </p:spPr>
        </p:pic>
        <p:pic>
          <p:nvPicPr>
            <p:cNvPr id="23" name="Image 22"/>
            <p:cNvPicPr>
              <a:picLocks noChangeAspect="1"/>
            </p:cNvPicPr>
            <p:nvPr/>
          </p:nvPicPr>
          <p:blipFill>
            <a:blip r:embed="rId5"/>
            <a:stretch>
              <a:fillRect/>
            </a:stretch>
          </p:blipFill>
          <p:spPr>
            <a:xfrm>
              <a:off x="5474949" y="2219919"/>
              <a:ext cx="4160102" cy="274161"/>
            </a:xfrm>
            <a:prstGeom prst="rect">
              <a:avLst/>
            </a:prstGeom>
          </p:spPr>
        </p:pic>
        <p:pic>
          <p:nvPicPr>
            <p:cNvPr id="24" name="Image 23"/>
            <p:cNvPicPr>
              <a:picLocks noChangeAspect="1"/>
            </p:cNvPicPr>
            <p:nvPr/>
          </p:nvPicPr>
          <p:blipFill>
            <a:blip r:embed="rId6"/>
            <a:stretch>
              <a:fillRect/>
            </a:stretch>
          </p:blipFill>
          <p:spPr>
            <a:xfrm>
              <a:off x="9635051" y="2206011"/>
              <a:ext cx="2956176" cy="301975"/>
            </a:xfrm>
            <a:prstGeom prst="rect">
              <a:avLst/>
            </a:prstGeom>
          </p:spPr>
        </p:pic>
      </p:grpSp>
    </p:spTree>
    <p:extLst>
      <p:ext uri="{BB962C8B-B14F-4D97-AF65-F5344CB8AC3E}">
        <p14:creationId xmlns:p14="http://schemas.microsoft.com/office/powerpoint/2010/main" val="4198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xEl>
                                              <p:pRg st="0" end="0"/>
                                            </p:txEl>
                                          </p:spTgt>
                                        </p:tgtEl>
                                        <p:attrNameLst>
                                          <p:attrName>style.visibility</p:attrName>
                                        </p:attrNameLst>
                                      </p:cBhvr>
                                      <p:to>
                                        <p:strVal val="visible"/>
                                      </p:to>
                                    </p:set>
                                    <p:animEffect transition="in" filter="wipe(left)">
                                      <p:cBhvr>
                                        <p:cTn id="7" dur="500"/>
                                        <p:tgtEl>
                                          <p:spTgt spid="5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8">
                                            <p:txEl>
                                              <p:pRg st="1" end="1"/>
                                            </p:txEl>
                                          </p:spTgt>
                                        </p:tgtEl>
                                        <p:attrNameLst>
                                          <p:attrName>style.visibility</p:attrName>
                                        </p:attrNameLst>
                                      </p:cBhvr>
                                      <p:to>
                                        <p:strVal val="visible"/>
                                      </p:to>
                                    </p:set>
                                    <p:animEffect transition="in" filter="wipe(left)">
                                      <p:cBhvr>
                                        <p:cTn id="11" dur="500"/>
                                        <p:tgtEl>
                                          <p:spTgt spid="58">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8">
                                            <p:txEl>
                                              <p:pRg st="2" end="2"/>
                                            </p:txEl>
                                          </p:spTgt>
                                        </p:tgtEl>
                                        <p:attrNameLst>
                                          <p:attrName>style.visibility</p:attrName>
                                        </p:attrNameLst>
                                      </p:cBhvr>
                                      <p:to>
                                        <p:strVal val="visible"/>
                                      </p:to>
                                    </p:set>
                                    <p:animEffect transition="in" filter="wipe(left)">
                                      <p:cBhvr>
                                        <p:cTn id="15" dur="500"/>
                                        <p:tgtEl>
                                          <p:spTgt spid="58">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8">
                                            <p:txEl>
                                              <p:pRg st="3" end="3"/>
                                            </p:txEl>
                                          </p:spTgt>
                                        </p:tgtEl>
                                        <p:attrNameLst>
                                          <p:attrName>style.visibility</p:attrName>
                                        </p:attrNameLst>
                                      </p:cBhvr>
                                      <p:to>
                                        <p:strVal val="visible"/>
                                      </p:to>
                                    </p:set>
                                    <p:animEffect transition="in" filter="wipe(left)">
                                      <p:cBhvr>
                                        <p:cTn id="19" dur="500"/>
                                        <p:tgtEl>
                                          <p:spTgt spid="58">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11</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29" name="Image 28"/>
          <p:cNvPicPr>
            <a:picLocks noChangeAspect="1"/>
          </p:cNvPicPr>
          <p:nvPr/>
        </p:nvPicPr>
        <p:blipFill>
          <a:blip r:embed="rId2"/>
          <a:stretch>
            <a:fillRect/>
          </a:stretch>
        </p:blipFill>
        <p:spPr>
          <a:xfrm>
            <a:off x="9912698" y="6166918"/>
            <a:ext cx="1970699" cy="602397"/>
          </a:xfrm>
          <a:prstGeom prst="rect">
            <a:avLst/>
          </a:prstGeom>
        </p:spPr>
      </p:pic>
      <p:sp>
        <p:nvSpPr>
          <p:cNvPr id="39" name="ZoneTexte 38"/>
          <p:cNvSpPr txBox="1"/>
          <p:nvPr/>
        </p:nvSpPr>
        <p:spPr>
          <a:xfrm>
            <a:off x="3369477" y="1613022"/>
            <a:ext cx="5453046" cy="769441"/>
          </a:xfrm>
          <a:prstGeom prst="rect">
            <a:avLst/>
          </a:prstGeom>
          <a:noFill/>
        </p:spPr>
        <p:txBody>
          <a:bodyPr wrap="square" rtlCol="0">
            <a:spAutoFit/>
          </a:bodyPr>
          <a:lstStyle/>
          <a:p>
            <a:pPr algn="ctr"/>
            <a:r>
              <a:rPr lang="fr-FR" sz="4400" b="1" dirty="0" smtClean="0">
                <a:solidFill>
                  <a:schemeClr val="accent4">
                    <a:lumMod val="75000"/>
                  </a:schemeClr>
                </a:solidFill>
                <a:latin typeface="Century Gothic" panose="020B0502020202020204" pitchFamily="34" charset="0"/>
              </a:rPr>
              <a:t>Nos Offres phares : </a:t>
            </a:r>
            <a:endParaRPr lang="fr-FR" sz="3600" b="1" dirty="0" smtClean="0">
              <a:solidFill>
                <a:schemeClr val="accent4">
                  <a:lumMod val="75000"/>
                </a:schemeClr>
              </a:solidFill>
              <a:latin typeface="Century Gothic" panose="020B0502020202020204" pitchFamily="34" charset="0"/>
            </a:endParaRPr>
          </a:p>
        </p:txBody>
      </p:sp>
      <p:pic>
        <p:nvPicPr>
          <p:cNvPr id="40" name="Picture 2" descr="Illustration de concept de phare Vecteur gratui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8927" y="1246204"/>
            <a:ext cx="1538920" cy="1538920"/>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p:cNvSpPr/>
          <p:nvPr/>
        </p:nvSpPr>
        <p:spPr>
          <a:xfrm>
            <a:off x="711492" y="2542422"/>
            <a:ext cx="3539468" cy="2972756"/>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p:cNvSpPr txBox="1"/>
          <p:nvPr/>
        </p:nvSpPr>
        <p:spPr>
          <a:xfrm>
            <a:off x="847489" y="2865164"/>
            <a:ext cx="3255447" cy="1323439"/>
          </a:xfrm>
          <a:prstGeom prst="rect">
            <a:avLst/>
          </a:prstGeom>
          <a:noFill/>
        </p:spPr>
        <p:txBody>
          <a:bodyPr wrap="square" rtlCol="0">
            <a:spAutoFit/>
          </a:bodyPr>
          <a:lstStyle/>
          <a:p>
            <a:r>
              <a:rPr lang="fr-FR" sz="2000" b="1" dirty="0" smtClean="0">
                <a:solidFill>
                  <a:schemeClr val="bg1"/>
                </a:solidFill>
                <a:latin typeface="Arial Black" panose="020B0A04020102020204" pitchFamily="34" charset="0"/>
              </a:rPr>
              <a:t>L’âge moyen </a:t>
            </a:r>
          </a:p>
          <a:p>
            <a:r>
              <a:rPr lang="fr-FR" sz="2000" b="1" dirty="0">
                <a:solidFill>
                  <a:schemeClr val="bg1"/>
                </a:solidFill>
                <a:latin typeface="Arial Black" panose="020B0A04020102020204" pitchFamily="34" charset="0"/>
              </a:rPr>
              <a:t>d</a:t>
            </a:r>
            <a:r>
              <a:rPr lang="fr-FR" sz="2000" b="1" dirty="0" smtClean="0">
                <a:solidFill>
                  <a:schemeClr val="bg1"/>
                </a:solidFill>
                <a:latin typeface="Arial Black" panose="020B0A04020102020204" pitchFamily="34" charset="0"/>
              </a:rPr>
              <a:t>e la première fois, </a:t>
            </a:r>
          </a:p>
          <a:p>
            <a:r>
              <a:rPr lang="fr-FR" sz="2000" b="1" dirty="0" smtClean="0">
                <a:solidFill>
                  <a:schemeClr val="bg1"/>
                </a:solidFill>
                <a:latin typeface="Arial Black" panose="020B0A04020102020204" pitchFamily="34" charset="0"/>
              </a:rPr>
              <a:t>c’est autour </a:t>
            </a:r>
          </a:p>
          <a:p>
            <a:r>
              <a:rPr lang="fr-FR" sz="2000" b="1" dirty="0" smtClean="0">
                <a:solidFill>
                  <a:schemeClr val="bg1"/>
                </a:solidFill>
                <a:latin typeface="Arial Black" panose="020B0A04020102020204" pitchFamily="34" charset="0"/>
              </a:rPr>
              <a:t>de 18 ans…</a:t>
            </a:r>
            <a:endParaRPr lang="fr-FR" sz="2000" b="1" dirty="0">
              <a:solidFill>
                <a:schemeClr val="bg1"/>
              </a:solidFill>
              <a:latin typeface="Arial Black" panose="020B0A04020102020204" pitchFamily="34" charset="0"/>
            </a:endParaRPr>
          </a:p>
        </p:txBody>
      </p:sp>
      <p:sp>
        <p:nvSpPr>
          <p:cNvPr id="61" name="ZoneTexte 60"/>
          <p:cNvSpPr txBox="1"/>
          <p:nvPr/>
        </p:nvSpPr>
        <p:spPr>
          <a:xfrm>
            <a:off x="871188" y="4406913"/>
            <a:ext cx="1581068" cy="307396"/>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POUR AVOIR UNE </a:t>
            </a:r>
            <a:endParaRPr lang="fr-FR" sz="1400" b="1" dirty="0">
              <a:solidFill>
                <a:srgbClr val="ED1D2E"/>
              </a:solidFill>
              <a:latin typeface="Bahnschrift" panose="020B0502040204020203" pitchFamily="34" charset="0"/>
            </a:endParaRPr>
          </a:p>
        </p:txBody>
      </p:sp>
      <p:sp>
        <p:nvSpPr>
          <p:cNvPr id="62" name="ZoneTexte 61"/>
          <p:cNvSpPr txBox="1"/>
          <p:nvPr/>
        </p:nvSpPr>
        <p:spPr>
          <a:xfrm>
            <a:off x="871188" y="4676570"/>
            <a:ext cx="1710254"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CARTE BANCAIRE !</a:t>
            </a:r>
            <a:endParaRPr lang="fr-FR" sz="1400" b="1" dirty="0">
              <a:solidFill>
                <a:srgbClr val="ED1D2E"/>
              </a:solidFill>
              <a:latin typeface="Bahnschrift" panose="020B0502040204020203" pitchFamily="34" charset="0"/>
            </a:endParaRPr>
          </a:p>
        </p:txBody>
      </p:sp>
      <p:cxnSp>
        <p:nvCxnSpPr>
          <p:cNvPr id="63" name="Connecteur droit 62"/>
          <p:cNvCxnSpPr/>
          <p:nvPr/>
        </p:nvCxnSpPr>
        <p:spPr>
          <a:xfrm>
            <a:off x="912307" y="3150612"/>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912307" y="3445391"/>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912307" y="3752294"/>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78"/>
          <p:cNvCxnSpPr/>
          <p:nvPr/>
        </p:nvCxnSpPr>
        <p:spPr>
          <a:xfrm>
            <a:off x="912307" y="4054226"/>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Tableau 13"/>
          <p:cNvGraphicFramePr>
            <a:graphicFrameLocks noGrp="1"/>
          </p:cNvGraphicFramePr>
          <p:nvPr>
            <p:extLst>
              <p:ext uri="{D42A27DB-BD31-4B8C-83A1-F6EECF244321}">
                <p14:modId xmlns:p14="http://schemas.microsoft.com/office/powerpoint/2010/main" val="4211939160"/>
              </p:ext>
            </p:extLst>
          </p:nvPr>
        </p:nvGraphicFramePr>
        <p:xfrm>
          <a:off x="635001" y="2535240"/>
          <a:ext cx="3634509" cy="2979938"/>
        </p:xfrm>
        <a:graphic>
          <a:graphicData uri="http://schemas.openxmlformats.org/drawingml/2006/table">
            <a:tbl>
              <a:tblPr firstRow="1">
                <a:tableStyleId>{5C22544A-7EE6-4342-B048-85BDC9FD1C3A}</a:tableStyleId>
              </a:tblPr>
              <a:tblGrid>
                <a:gridCol w="3634509">
                  <a:extLst>
                    <a:ext uri="{9D8B030D-6E8A-4147-A177-3AD203B41FA5}">
                      <a16:colId xmlns:a16="http://schemas.microsoft.com/office/drawing/2014/main" val="65925488"/>
                    </a:ext>
                  </a:extLst>
                </a:gridCol>
              </a:tblGrid>
              <a:tr h="669340">
                <a:tc>
                  <a:txBody>
                    <a:bodyPr/>
                    <a:lstStyle/>
                    <a:p>
                      <a:pPr algn="ctr"/>
                      <a:r>
                        <a:rPr lang="fr-FR" sz="3200" dirty="0" smtClean="0">
                          <a:latin typeface="Century Gothic" panose="020B0502020202020204" pitchFamily="34" charset="0"/>
                        </a:rPr>
                        <a:t>BANCA</a:t>
                      </a:r>
                      <a:endParaRPr lang="fr-FR" sz="32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422310511"/>
                  </a:ext>
                </a:extLst>
              </a:tr>
              <a:tr h="1155299">
                <a:tc>
                  <a:txBody>
                    <a:bodyPr/>
                    <a:lstStyle/>
                    <a:p>
                      <a:pPr algn="ctr"/>
                      <a:r>
                        <a:rPr lang="fr-FR" b="1" dirty="0" smtClean="0">
                          <a:latin typeface="Century Gothic" panose="020B0502020202020204" pitchFamily="34" charset="0"/>
                        </a:rPr>
                        <a:t>Formule avec VISA CLASSIC</a:t>
                      </a:r>
                    </a:p>
                    <a:p>
                      <a:pPr algn="ctr"/>
                      <a:r>
                        <a:rPr lang="fr-FR" b="1" dirty="0" smtClean="0">
                          <a:solidFill>
                            <a:srgbClr val="C00000"/>
                          </a:solidFill>
                          <a:latin typeface="Century Gothic" panose="020B0502020202020204" pitchFamily="34" charset="0"/>
                        </a:rPr>
                        <a:t>Gratuite pendant 2</a:t>
                      </a:r>
                      <a:r>
                        <a:rPr lang="fr-FR" b="1" baseline="0" dirty="0" smtClean="0">
                          <a:solidFill>
                            <a:srgbClr val="C00000"/>
                          </a:solidFill>
                          <a:latin typeface="Century Gothic" panose="020B0502020202020204" pitchFamily="34" charset="0"/>
                        </a:rPr>
                        <a:t> ans</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99770395"/>
                  </a:ext>
                </a:extLst>
              </a:tr>
              <a:tr h="1155299">
                <a:tc>
                  <a:txBody>
                    <a:bodyPr/>
                    <a:lstStyle/>
                    <a:p>
                      <a:pPr algn="ctr"/>
                      <a:r>
                        <a:rPr lang="fr-FR" b="1" dirty="0" smtClean="0">
                          <a:latin typeface="Century Gothic" panose="020B0502020202020204" pitchFamily="34" charset="0"/>
                        </a:rPr>
                        <a:t>Formule avec VISA PREMIER</a:t>
                      </a:r>
                    </a:p>
                    <a:p>
                      <a:pPr algn="ctr"/>
                      <a:r>
                        <a:rPr lang="fr-FR" b="1" dirty="0" smtClean="0">
                          <a:solidFill>
                            <a:srgbClr val="C00000"/>
                          </a:solidFill>
                          <a:latin typeface="Century Gothic" panose="020B0502020202020204" pitchFamily="34" charset="0"/>
                        </a:rPr>
                        <a:t>1 € / mois pendant 2</a:t>
                      </a:r>
                      <a:r>
                        <a:rPr lang="fr-FR" b="1" baseline="0" dirty="0" smtClean="0">
                          <a:solidFill>
                            <a:srgbClr val="C00000"/>
                          </a:solidFill>
                          <a:latin typeface="Century Gothic" panose="020B0502020202020204" pitchFamily="34" charset="0"/>
                        </a:rPr>
                        <a:t> ans</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914962767"/>
                  </a:ext>
                </a:extLst>
              </a:tr>
            </a:tbl>
          </a:graphicData>
        </a:graphic>
      </p:graphicFrame>
      <p:sp>
        <p:nvSpPr>
          <p:cNvPr id="24" name="Rectangle 23"/>
          <p:cNvSpPr/>
          <p:nvPr/>
        </p:nvSpPr>
        <p:spPr>
          <a:xfrm>
            <a:off x="4593221" y="2542422"/>
            <a:ext cx="3539468" cy="2972756"/>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ZoneTexte 24"/>
          <p:cNvSpPr txBox="1"/>
          <p:nvPr/>
        </p:nvSpPr>
        <p:spPr>
          <a:xfrm>
            <a:off x="4729218" y="2865164"/>
            <a:ext cx="3255447" cy="1323439"/>
          </a:xfrm>
          <a:prstGeom prst="rect">
            <a:avLst/>
          </a:prstGeom>
          <a:noFill/>
        </p:spPr>
        <p:txBody>
          <a:bodyPr wrap="square" rtlCol="0">
            <a:spAutoFit/>
          </a:bodyPr>
          <a:lstStyle/>
          <a:p>
            <a:r>
              <a:rPr lang="fr-FR" sz="2000" b="1" dirty="0" smtClean="0">
                <a:solidFill>
                  <a:schemeClr val="bg1"/>
                </a:solidFill>
                <a:latin typeface="Arial Black" panose="020B0A04020102020204" pitchFamily="34" charset="0"/>
              </a:rPr>
              <a:t>Chut, </a:t>
            </a:r>
          </a:p>
          <a:p>
            <a:r>
              <a:rPr lang="fr-FR" sz="2000" b="1" dirty="0">
                <a:solidFill>
                  <a:schemeClr val="bg1"/>
                </a:solidFill>
                <a:latin typeface="Arial Black" panose="020B0A04020102020204" pitchFamily="34" charset="0"/>
              </a:rPr>
              <a:t>l</a:t>
            </a:r>
            <a:r>
              <a:rPr lang="fr-FR" sz="2000" b="1" dirty="0" smtClean="0">
                <a:solidFill>
                  <a:schemeClr val="bg1"/>
                </a:solidFill>
                <a:latin typeface="Arial Black" panose="020B0A04020102020204" pitchFamily="34" charset="0"/>
              </a:rPr>
              <a:t>es voisins </a:t>
            </a:r>
          </a:p>
          <a:p>
            <a:r>
              <a:rPr lang="fr-FR" sz="2000" b="1" dirty="0" smtClean="0">
                <a:solidFill>
                  <a:schemeClr val="bg1"/>
                </a:solidFill>
                <a:latin typeface="Arial Black" panose="020B0A04020102020204" pitchFamily="34" charset="0"/>
              </a:rPr>
              <a:t>vont nous</a:t>
            </a:r>
          </a:p>
          <a:p>
            <a:r>
              <a:rPr lang="fr-FR" sz="2000" b="1" dirty="0" smtClean="0">
                <a:solidFill>
                  <a:schemeClr val="bg1"/>
                </a:solidFill>
                <a:latin typeface="Arial Black" panose="020B0A04020102020204" pitchFamily="34" charset="0"/>
              </a:rPr>
              <a:t>entendre…</a:t>
            </a:r>
            <a:endParaRPr lang="fr-FR" sz="2000" b="1" dirty="0">
              <a:solidFill>
                <a:schemeClr val="bg1"/>
              </a:solidFill>
              <a:latin typeface="Arial Black" panose="020B0A04020102020204" pitchFamily="34" charset="0"/>
            </a:endParaRPr>
          </a:p>
        </p:txBody>
      </p:sp>
      <p:sp>
        <p:nvSpPr>
          <p:cNvPr id="26" name="ZoneTexte 25"/>
          <p:cNvSpPr txBox="1"/>
          <p:nvPr/>
        </p:nvSpPr>
        <p:spPr>
          <a:xfrm>
            <a:off x="4752916" y="4406913"/>
            <a:ext cx="2964066"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ET OUI, UN CRÉDIT ÉTUDIANT À 0 %, </a:t>
            </a:r>
            <a:endParaRPr lang="fr-FR" sz="1400" b="1" dirty="0">
              <a:solidFill>
                <a:srgbClr val="ED1D2E"/>
              </a:solidFill>
              <a:latin typeface="Bahnschrift" panose="020B0502040204020203" pitchFamily="34" charset="0"/>
            </a:endParaRPr>
          </a:p>
        </p:txBody>
      </p:sp>
      <p:sp>
        <p:nvSpPr>
          <p:cNvPr id="27" name="ZoneTexte 26"/>
          <p:cNvSpPr txBox="1"/>
          <p:nvPr/>
        </p:nvSpPr>
        <p:spPr>
          <a:xfrm>
            <a:off x="4752916" y="4676570"/>
            <a:ext cx="2964066"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C’EST VRAIMENT UNE NOUVELLE</a:t>
            </a:r>
            <a:endParaRPr lang="fr-FR" sz="1400" b="1" dirty="0">
              <a:solidFill>
                <a:srgbClr val="ED1D2E"/>
              </a:solidFill>
              <a:latin typeface="Bahnschrift" panose="020B0502040204020203" pitchFamily="34" charset="0"/>
            </a:endParaRPr>
          </a:p>
        </p:txBody>
      </p:sp>
      <p:cxnSp>
        <p:nvCxnSpPr>
          <p:cNvPr id="30" name="Connecteur droit 29"/>
          <p:cNvCxnSpPr/>
          <p:nvPr/>
        </p:nvCxnSpPr>
        <p:spPr>
          <a:xfrm>
            <a:off x="4794036" y="3150612"/>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4794036" y="3445391"/>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4794036" y="3752294"/>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4794036" y="4054226"/>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sp>
        <p:nvSpPr>
          <p:cNvPr id="34" name="ZoneTexte 33"/>
          <p:cNvSpPr txBox="1"/>
          <p:nvPr/>
        </p:nvSpPr>
        <p:spPr>
          <a:xfrm>
            <a:off x="4752917" y="4941625"/>
            <a:ext cx="2382174"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QUI FAIT DU BRUIT !</a:t>
            </a:r>
            <a:endParaRPr lang="fr-FR" sz="1400" b="1" dirty="0">
              <a:solidFill>
                <a:srgbClr val="ED1D2E"/>
              </a:solidFill>
              <a:latin typeface="Bahnschrift" panose="020B0502040204020203" pitchFamily="34" charset="0"/>
            </a:endParaRPr>
          </a:p>
        </p:txBody>
      </p:sp>
      <p:grpSp>
        <p:nvGrpSpPr>
          <p:cNvPr id="35" name="Groupe 34"/>
          <p:cNvGrpSpPr/>
          <p:nvPr/>
        </p:nvGrpSpPr>
        <p:grpSpPr>
          <a:xfrm>
            <a:off x="99642" y="730831"/>
            <a:ext cx="8294774" cy="244054"/>
            <a:chOff x="1720129" y="2206011"/>
            <a:chExt cx="10871098" cy="319856"/>
          </a:xfrm>
        </p:grpSpPr>
        <p:pic>
          <p:nvPicPr>
            <p:cNvPr id="36" name="Image 35"/>
            <p:cNvPicPr>
              <a:picLocks noChangeAspect="1"/>
            </p:cNvPicPr>
            <p:nvPr/>
          </p:nvPicPr>
          <p:blipFill>
            <a:blip r:embed="rId4"/>
            <a:stretch>
              <a:fillRect/>
            </a:stretch>
          </p:blipFill>
          <p:spPr>
            <a:xfrm>
              <a:off x="1720129" y="2219919"/>
              <a:ext cx="3754820" cy="305948"/>
            </a:xfrm>
            <a:prstGeom prst="rect">
              <a:avLst/>
            </a:prstGeom>
          </p:spPr>
        </p:pic>
        <p:pic>
          <p:nvPicPr>
            <p:cNvPr id="37" name="Image 36"/>
            <p:cNvPicPr>
              <a:picLocks noChangeAspect="1"/>
            </p:cNvPicPr>
            <p:nvPr/>
          </p:nvPicPr>
          <p:blipFill>
            <a:blip r:embed="rId5"/>
            <a:stretch>
              <a:fillRect/>
            </a:stretch>
          </p:blipFill>
          <p:spPr>
            <a:xfrm>
              <a:off x="5474949" y="2219919"/>
              <a:ext cx="4160102" cy="274161"/>
            </a:xfrm>
            <a:prstGeom prst="rect">
              <a:avLst/>
            </a:prstGeom>
          </p:spPr>
        </p:pic>
        <p:pic>
          <p:nvPicPr>
            <p:cNvPr id="38" name="Image 37"/>
            <p:cNvPicPr>
              <a:picLocks noChangeAspect="1"/>
            </p:cNvPicPr>
            <p:nvPr/>
          </p:nvPicPr>
          <p:blipFill>
            <a:blip r:embed="rId6"/>
            <a:stretch>
              <a:fillRect/>
            </a:stretch>
          </p:blipFill>
          <p:spPr>
            <a:xfrm>
              <a:off x="9635051" y="2206011"/>
              <a:ext cx="2956176" cy="301975"/>
            </a:xfrm>
            <a:prstGeom prst="rect">
              <a:avLst/>
            </a:prstGeom>
          </p:spPr>
        </p:pic>
      </p:grpSp>
    </p:spTree>
    <p:extLst>
      <p:ext uri="{BB962C8B-B14F-4D97-AF65-F5344CB8AC3E}">
        <p14:creationId xmlns:p14="http://schemas.microsoft.com/office/powerpoint/2010/main" val="302950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animEffect transition="in" filter="wipe(left)">
                                      <p:cBhvr>
                                        <p:cTn id="11" dur="500"/>
                                        <p:tgtEl>
                                          <p:spTgt spid="25">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
                                            <p:txEl>
                                              <p:pRg st="1" end="1"/>
                                            </p:txEl>
                                          </p:spTgt>
                                        </p:tgtEl>
                                        <p:attrNameLst>
                                          <p:attrName>style.visibility</p:attrName>
                                        </p:attrNameLst>
                                      </p:cBhvr>
                                      <p:to>
                                        <p:strVal val="visible"/>
                                      </p:to>
                                    </p:set>
                                    <p:animEffect transition="in" filter="wipe(left)">
                                      <p:cBhvr>
                                        <p:cTn id="15" dur="500"/>
                                        <p:tgtEl>
                                          <p:spTgt spid="25">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5">
                                            <p:txEl>
                                              <p:pRg st="2" end="2"/>
                                            </p:txEl>
                                          </p:spTgt>
                                        </p:tgtEl>
                                        <p:attrNameLst>
                                          <p:attrName>style.visibility</p:attrName>
                                        </p:attrNameLst>
                                      </p:cBhvr>
                                      <p:to>
                                        <p:strVal val="visible"/>
                                      </p:to>
                                    </p:set>
                                    <p:animEffect transition="in" filter="wipe(left)">
                                      <p:cBhvr>
                                        <p:cTn id="19" dur="500"/>
                                        <p:tgtEl>
                                          <p:spTgt spid="25">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xEl>
                                              <p:pRg st="3" end="3"/>
                                            </p:txEl>
                                          </p:spTgt>
                                        </p:tgtEl>
                                        <p:attrNameLst>
                                          <p:attrName>style.visibility</p:attrName>
                                        </p:attrNameLst>
                                      </p:cBhvr>
                                      <p:to>
                                        <p:strVal val="visible"/>
                                      </p:to>
                                    </p:set>
                                    <p:animEffect transition="in" filter="wipe(left)">
                                      <p:cBhvr>
                                        <p:cTn id="23" dur="500"/>
                                        <p:tgtEl>
                                          <p:spTgt spid="2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ableau 34"/>
          <p:cNvGraphicFramePr>
            <a:graphicFrameLocks noGrp="1"/>
          </p:cNvGraphicFramePr>
          <p:nvPr>
            <p:extLst>
              <p:ext uri="{D42A27DB-BD31-4B8C-83A1-F6EECF244321}">
                <p14:modId xmlns:p14="http://schemas.microsoft.com/office/powerpoint/2010/main" val="1604448997"/>
              </p:ext>
            </p:extLst>
          </p:nvPr>
        </p:nvGraphicFramePr>
        <p:xfrm>
          <a:off x="4522609" y="2542422"/>
          <a:ext cx="3634509" cy="2972756"/>
        </p:xfrm>
        <a:graphic>
          <a:graphicData uri="http://schemas.openxmlformats.org/drawingml/2006/table">
            <a:tbl>
              <a:tblPr firstRow="1">
                <a:tableStyleId>{5C22544A-7EE6-4342-B048-85BDC9FD1C3A}</a:tableStyleId>
              </a:tblPr>
              <a:tblGrid>
                <a:gridCol w="3634509">
                  <a:extLst>
                    <a:ext uri="{9D8B030D-6E8A-4147-A177-3AD203B41FA5}">
                      <a16:colId xmlns:a16="http://schemas.microsoft.com/office/drawing/2014/main" val="65925488"/>
                    </a:ext>
                  </a:extLst>
                </a:gridCol>
              </a:tblGrid>
              <a:tr h="640874">
                <a:tc>
                  <a:txBody>
                    <a:bodyPr/>
                    <a:lstStyle/>
                    <a:p>
                      <a:pPr algn="ctr"/>
                      <a:r>
                        <a:rPr lang="fr-FR" sz="3200" dirty="0" smtClean="0">
                          <a:latin typeface="Century Gothic" panose="020B0502020202020204" pitchFamily="34" charset="0"/>
                        </a:rPr>
                        <a:t>CREDIT</a:t>
                      </a:r>
                      <a:endParaRPr lang="fr-FR" sz="32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422310511"/>
                  </a:ext>
                </a:extLst>
              </a:tr>
              <a:tr h="612858">
                <a:tc>
                  <a:txBody>
                    <a:bodyPr/>
                    <a:lstStyle/>
                    <a:p>
                      <a:pPr algn="ctr"/>
                      <a:r>
                        <a:rPr lang="fr-FR" b="1" dirty="0" smtClean="0">
                          <a:solidFill>
                            <a:schemeClr val="tx1"/>
                          </a:solidFill>
                          <a:latin typeface="Century Gothic" panose="020B0502020202020204" pitchFamily="34" charset="0"/>
                        </a:rPr>
                        <a:t>CREDIT</a:t>
                      </a:r>
                      <a:r>
                        <a:rPr lang="fr-FR" b="1" baseline="0" dirty="0" smtClean="0">
                          <a:solidFill>
                            <a:schemeClr val="tx1"/>
                          </a:solidFill>
                          <a:latin typeface="Century Gothic" panose="020B0502020202020204" pitchFamily="34" charset="0"/>
                        </a:rPr>
                        <a:t> ETUDIANT : </a:t>
                      </a:r>
                      <a:r>
                        <a:rPr lang="fr-FR" b="1" baseline="0" dirty="0" smtClean="0">
                          <a:solidFill>
                            <a:srgbClr val="C00000"/>
                          </a:solidFill>
                          <a:latin typeface="Century Gothic" panose="020B0502020202020204" pitchFamily="34" charset="0"/>
                        </a:rPr>
                        <a:t>0,90 %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99770395"/>
                  </a:ext>
                </a:extLst>
              </a:tr>
              <a:tr h="553083">
                <a:tc>
                  <a:txBody>
                    <a:bodyPr/>
                    <a:lstStyle/>
                    <a:p>
                      <a:pPr algn="ctr"/>
                      <a:r>
                        <a:rPr lang="fr-FR" b="1" dirty="0" smtClean="0">
                          <a:solidFill>
                            <a:schemeClr val="tx1"/>
                          </a:solidFill>
                          <a:latin typeface="Century Gothic" panose="020B0502020202020204" pitchFamily="34" charset="0"/>
                        </a:rPr>
                        <a:t>CREDIT</a:t>
                      </a:r>
                      <a:r>
                        <a:rPr lang="fr-FR" b="1" baseline="0" dirty="0" smtClean="0">
                          <a:solidFill>
                            <a:schemeClr val="tx1"/>
                          </a:solidFill>
                          <a:latin typeface="Century Gothic" panose="020B0502020202020204" pitchFamily="34" charset="0"/>
                        </a:rPr>
                        <a:t> ETUDIANT 5000 € : </a:t>
                      </a:r>
                      <a:r>
                        <a:rPr lang="fr-FR" b="1" baseline="0" dirty="0" smtClean="0">
                          <a:solidFill>
                            <a:srgbClr val="C00000"/>
                          </a:solidFill>
                          <a:latin typeface="Century Gothic" panose="020B0502020202020204" pitchFamily="34" charset="0"/>
                        </a:rPr>
                        <a:t>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82100952"/>
                  </a:ext>
                </a:extLst>
              </a:tr>
              <a:tr h="612858">
                <a:tc>
                  <a:txBody>
                    <a:bodyPr/>
                    <a:lstStyle/>
                    <a:p>
                      <a:pPr algn="ctr"/>
                      <a:r>
                        <a:rPr lang="fr-FR" b="1" dirty="0" smtClean="0">
                          <a:solidFill>
                            <a:schemeClr val="tx1"/>
                          </a:solidFill>
                          <a:latin typeface="Century Gothic" panose="020B0502020202020204" pitchFamily="34" charset="0"/>
                        </a:rPr>
                        <a:t>CREDIT ETUDIANT BPI :</a:t>
                      </a:r>
                      <a:r>
                        <a:rPr lang="fr-FR" b="1" baseline="0" dirty="0" smtClean="0">
                          <a:solidFill>
                            <a:schemeClr val="tx1"/>
                          </a:solidFill>
                          <a:latin typeface="Century Gothic" panose="020B0502020202020204" pitchFamily="34" charset="0"/>
                        </a:rPr>
                        <a:t> </a:t>
                      </a:r>
                      <a:r>
                        <a:rPr lang="fr-FR" b="1" baseline="0" dirty="0" smtClean="0">
                          <a:solidFill>
                            <a:srgbClr val="C00000"/>
                          </a:solidFill>
                          <a:latin typeface="Century Gothic" panose="020B0502020202020204" pitchFamily="34" charset="0"/>
                        </a:rPr>
                        <a:t>1,50 %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914962767"/>
                  </a:ext>
                </a:extLst>
              </a:tr>
              <a:tr h="553083">
                <a:tc>
                  <a:txBody>
                    <a:bodyPr/>
                    <a:lstStyle/>
                    <a:p>
                      <a:pPr algn="ctr"/>
                      <a:r>
                        <a:rPr lang="fr-FR" b="1" dirty="0" smtClean="0">
                          <a:solidFill>
                            <a:schemeClr val="tx1"/>
                          </a:solidFill>
                          <a:latin typeface="Century Gothic" panose="020B0502020202020204" pitchFamily="34" charset="0"/>
                        </a:rPr>
                        <a:t>PRÊT POUR AVANCER  : </a:t>
                      </a:r>
                      <a:r>
                        <a:rPr lang="fr-FR" b="1" dirty="0" smtClean="0">
                          <a:solidFill>
                            <a:srgbClr val="C00000"/>
                          </a:solidFill>
                          <a:latin typeface="Century Gothic" panose="020B0502020202020204" pitchFamily="34" charset="0"/>
                        </a:rPr>
                        <a:t>1,90 %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633227274"/>
                  </a:ext>
                </a:extLst>
              </a:tr>
            </a:tbl>
          </a:graphicData>
        </a:graphic>
      </p:graphicFrame>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12</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29" name="Image 28"/>
          <p:cNvPicPr>
            <a:picLocks noChangeAspect="1"/>
          </p:cNvPicPr>
          <p:nvPr/>
        </p:nvPicPr>
        <p:blipFill>
          <a:blip r:embed="rId2"/>
          <a:stretch>
            <a:fillRect/>
          </a:stretch>
        </p:blipFill>
        <p:spPr>
          <a:xfrm>
            <a:off x="9912698" y="6166918"/>
            <a:ext cx="1970699" cy="602397"/>
          </a:xfrm>
          <a:prstGeom prst="rect">
            <a:avLst/>
          </a:prstGeom>
        </p:spPr>
      </p:pic>
      <p:sp>
        <p:nvSpPr>
          <p:cNvPr id="39" name="ZoneTexte 38"/>
          <p:cNvSpPr txBox="1"/>
          <p:nvPr/>
        </p:nvSpPr>
        <p:spPr>
          <a:xfrm>
            <a:off x="3369477" y="1613022"/>
            <a:ext cx="5453046" cy="769441"/>
          </a:xfrm>
          <a:prstGeom prst="rect">
            <a:avLst/>
          </a:prstGeom>
          <a:noFill/>
        </p:spPr>
        <p:txBody>
          <a:bodyPr wrap="square" rtlCol="0">
            <a:spAutoFit/>
          </a:bodyPr>
          <a:lstStyle/>
          <a:p>
            <a:pPr algn="ctr"/>
            <a:r>
              <a:rPr lang="fr-FR" sz="4400" b="1" dirty="0" smtClean="0">
                <a:solidFill>
                  <a:schemeClr val="accent4">
                    <a:lumMod val="75000"/>
                  </a:schemeClr>
                </a:solidFill>
                <a:latin typeface="Century Gothic" panose="020B0502020202020204" pitchFamily="34" charset="0"/>
              </a:rPr>
              <a:t>Nos Offres phares : </a:t>
            </a:r>
            <a:endParaRPr lang="fr-FR" sz="3600" b="1" dirty="0" smtClean="0">
              <a:solidFill>
                <a:schemeClr val="accent4">
                  <a:lumMod val="75000"/>
                </a:schemeClr>
              </a:solidFill>
              <a:latin typeface="Century Gothic" panose="020B0502020202020204" pitchFamily="34" charset="0"/>
            </a:endParaRPr>
          </a:p>
        </p:txBody>
      </p:sp>
      <p:pic>
        <p:nvPicPr>
          <p:cNvPr id="40" name="Picture 2" descr="Illustration de concept de phare Vecteur gratui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8927" y="1246204"/>
            <a:ext cx="1538920" cy="1538920"/>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p:cNvSpPr/>
          <p:nvPr/>
        </p:nvSpPr>
        <p:spPr>
          <a:xfrm>
            <a:off x="711492" y="2542422"/>
            <a:ext cx="3539468" cy="2972756"/>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ZoneTexte 57"/>
          <p:cNvSpPr txBox="1"/>
          <p:nvPr/>
        </p:nvSpPr>
        <p:spPr>
          <a:xfrm>
            <a:off x="847489" y="2865164"/>
            <a:ext cx="3255447" cy="1323439"/>
          </a:xfrm>
          <a:prstGeom prst="rect">
            <a:avLst/>
          </a:prstGeom>
          <a:noFill/>
        </p:spPr>
        <p:txBody>
          <a:bodyPr wrap="square" rtlCol="0">
            <a:spAutoFit/>
          </a:bodyPr>
          <a:lstStyle/>
          <a:p>
            <a:r>
              <a:rPr lang="fr-FR" sz="2000" b="1" dirty="0" smtClean="0">
                <a:solidFill>
                  <a:schemeClr val="bg1"/>
                </a:solidFill>
                <a:latin typeface="Arial Black" panose="020B0A04020102020204" pitchFamily="34" charset="0"/>
              </a:rPr>
              <a:t>L’âge moyen </a:t>
            </a:r>
          </a:p>
          <a:p>
            <a:r>
              <a:rPr lang="fr-FR" sz="2000" b="1" dirty="0">
                <a:solidFill>
                  <a:schemeClr val="bg1"/>
                </a:solidFill>
                <a:latin typeface="Arial Black" panose="020B0A04020102020204" pitchFamily="34" charset="0"/>
              </a:rPr>
              <a:t>d</a:t>
            </a:r>
            <a:r>
              <a:rPr lang="fr-FR" sz="2000" b="1" dirty="0" smtClean="0">
                <a:solidFill>
                  <a:schemeClr val="bg1"/>
                </a:solidFill>
                <a:latin typeface="Arial Black" panose="020B0A04020102020204" pitchFamily="34" charset="0"/>
              </a:rPr>
              <a:t>e la première fois, </a:t>
            </a:r>
          </a:p>
          <a:p>
            <a:r>
              <a:rPr lang="fr-FR" sz="2000" b="1" dirty="0" smtClean="0">
                <a:solidFill>
                  <a:schemeClr val="bg1"/>
                </a:solidFill>
                <a:latin typeface="Arial Black" panose="020B0A04020102020204" pitchFamily="34" charset="0"/>
              </a:rPr>
              <a:t>c’est autour </a:t>
            </a:r>
          </a:p>
          <a:p>
            <a:r>
              <a:rPr lang="fr-FR" sz="2000" b="1" dirty="0" smtClean="0">
                <a:solidFill>
                  <a:schemeClr val="bg1"/>
                </a:solidFill>
                <a:latin typeface="Arial Black" panose="020B0A04020102020204" pitchFamily="34" charset="0"/>
              </a:rPr>
              <a:t>de 18 ans…</a:t>
            </a:r>
            <a:endParaRPr lang="fr-FR" sz="2000" b="1" dirty="0">
              <a:solidFill>
                <a:schemeClr val="bg1"/>
              </a:solidFill>
              <a:latin typeface="Arial Black" panose="020B0A04020102020204" pitchFamily="34" charset="0"/>
            </a:endParaRPr>
          </a:p>
        </p:txBody>
      </p:sp>
      <p:sp>
        <p:nvSpPr>
          <p:cNvPr id="61" name="ZoneTexte 60"/>
          <p:cNvSpPr txBox="1"/>
          <p:nvPr/>
        </p:nvSpPr>
        <p:spPr>
          <a:xfrm>
            <a:off x="871188" y="4406913"/>
            <a:ext cx="1581068" cy="307396"/>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POUR AVOIR UNE </a:t>
            </a:r>
            <a:endParaRPr lang="fr-FR" sz="1400" b="1" dirty="0">
              <a:solidFill>
                <a:srgbClr val="ED1D2E"/>
              </a:solidFill>
              <a:latin typeface="Bahnschrift" panose="020B0502040204020203" pitchFamily="34" charset="0"/>
            </a:endParaRPr>
          </a:p>
        </p:txBody>
      </p:sp>
      <p:sp>
        <p:nvSpPr>
          <p:cNvPr id="62" name="ZoneTexte 61"/>
          <p:cNvSpPr txBox="1"/>
          <p:nvPr/>
        </p:nvSpPr>
        <p:spPr>
          <a:xfrm>
            <a:off x="871188" y="4676570"/>
            <a:ext cx="1710254"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CARTE BANCAIRE !</a:t>
            </a:r>
            <a:endParaRPr lang="fr-FR" sz="1400" b="1" dirty="0">
              <a:solidFill>
                <a:srgbClr val="ED1D2E"/>
              </a:solidFill>
              <a:latin typeface="Bahnschrift" panose="020B0502040204020203" pitchFamily="34" charset="0"/>
            </a:endParaRPr>
          </a:p>
        </p:txBody>
      </p:sp>
      <p:cxnSp>
        <p:nvCxnSpPr>
          <p:cNvPr id="63" name="Connecteur droit 62"/>
          <p:cNvCxnSpPr/>
          <p:nvPr/>
        </p:nvCxnSpPr>
        <p:spPr>
          <a:xfrm>
            <a:off x="912307" y="3150612"/>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912307" y="3445391"/>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912307" y="3752294"/>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78"/>
          <p:cNvCxnSpPr/>
          <p:nvPr/>
        </p:nvCxnSpPr>
        <p:spPr>
          <a:xfrm>
            <a:off x="912307" y="4054226"/>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Tableau 13"/>
          <p:cNvGraphicFramePr>
            <a:graphicFrameLocks noGrp="1"/>
          </p:cNvGraphicFramePr>
          <p:nvPr/>
        </p:nvGraphicFramePr>
        <p:xfrm>
          <a:off x="635001" y="2535240"/>
          <a:ext cx="3634509" cy="2979938"/>
        </p:xfrm>
        <a:graphic>
          <a:graphicData uri="http://schemas.openxmlformats.org/drawingml/2006/table">
            <a:tbl>
              <a:tblPr firstRow="1">
                <a:tableStyleId>{5C22544A-7EE6-4342-B048-85BDC9FD1C3A}</a:tableStyleId>
              </a:tblPr>
              <a:tblGrid>
                <a:gridCol w="3634509">
                  <a:extLst>
                    <a:ext uri="{9D8B030D-6E8A-4147-A177-3AD203B41FA5}">
                      <a16:colId xmlns:a16="http://schemas.microsoft.com/office/drawing/2014/main" val="65925488"/>
                    </a:ext>
                  </a:extLst>
                </a:gridCol>
              </a:tblGrid>
              <a:tr h="669340">
                <a:tc>
                  <a:txBody>
                    <a:bodyPr/>
                    <a:lstStyle/>
                    <a:p>
                      <a:pPr algn="ctr"/>
                      <a:r>
                        <a:rPr lang="fr-FR" sz="3200" dirty="0" smtClean="0">
                          <a:latin typeface="Century Gothic" panose="020B0502020202020204" pitchFamily="34" charset="0"/>
                        </a:rPr>
                        <a:t>BANCA</a:t>
                      </a:r>
                      <a:endParaRPr lang="fr-FR" sz="32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422310511"/>
                  </a:ext>
                </a:extLst>
              </a:tr>
              <a:tr h="1155299">
                <a:tc>
                  <a:txBody>
                    <a:bodyPr/>
                    <a:lstStyle/>
                    <a:p>
                      <a:pPr algn="ctr"/>
                      <a:r>
                        <a:rPr lang="fr-FR" b="1" dirty="0" smtClean="0">
                          <a:latin typeface="Century Gothic" panose="020B0502020202020204" pitchFamily="34" charset="0"/>
                        </a:rPr>
                        <a:t>Formule avec VISA CLASSIC</a:t>
                      </a:r>
                    </a:p>
                    <a:p>
                      <a:pPr algn="ctr"/>
                      <a:r>
                        <a:rPr lang="fr-FR" b="1" dirty="0" smtClean="0">
                          <a:solidFill>
                            <a:srgbClr val="C00000"/>
                          </a:solidFill>
                          <a:latin typeface="Century Gothic" panose="020B0502020202020204" pitchFamily="34" charset="0"/>
                        </a:rPr>
                        <a:t>Gratuite pendant 2</a:t>
                      </a:r>
                      <a:r>
                        <a:rPr lang="fr-FR" b="1" baseline="0" dirty="0" smtClean="0">
                          <a:solidFill>
                            <a:srgbClr val="C00000"/>
                          </a:solidFill>
                          <a:latin typeface="Century Gothic" panose="020B0502020202020204" pitchFamily="34" charset="0"/>
                        </a:rPr>
                        <a:t> ans</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99770395"/>
                  </a:ext>
                </a:extLst>
              </a:tr>
              <a:tr h="1155299">
                <a:tc>
                  <a:txBody>
                    <a:bodyPr/>
                    <a:lstStyle/>
                    <a:p>
                      <a:pPr algn="ctr"/>
                      <a:r>
                        <a:rPr lang="fr-FR" b="1" dirty="0" smtClean="0">
                          <a:latin typeface="Century Gothic" panose="020B0502020202020204" pitchFamily="34" charset="0"/>
                        </a:rPr>
                        <a:t>Formule avec VISA PREMIER</a:t>
                      </a:r>
                    </a:p>
                    <a:p>
                      <a:pPr algn="ctr"/>
                      <a:r>
                        <a:rPr lang="fr-FR" b="1" dirty="0" smtClean="0">
                          <a:solidFill>
                            <a:srgbClr val="C00000"/>
                          </a:solidFill>
                          <a:latin typeface="Century Gothic" panose="020B0502020202020204" pitchFamily="34" charset="0"/>
                        </a:rPr>
                        <a:t>1 € / mois pendant 2</a:t>
                      </a:r>
                      <a:r>
                        <a:rPr lang="fr-FR" b="1" baseline="0" dirty="0" smtClean="0">
                          <a:solidFill>
                            <a:srgbClr val="C00000"/>
                          </a:solidFill>
                          <a:latin typeface="Century Gothic" panose="020B0502020202020204" pitchFamily="34" charset="0"/>
                        </a:rPr>
                        <a:t> ans</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914962767"/>
                  </a:ext>
                </a:extLst>
              </a:tr>
            </a:tbl>
          </a:graphicData>
        </a:graphic>
      </p:graphicFrame>
      <p:sp>
        <p:nvSpPr>
          <p:cNvPr id="36" name="Rectangle 35"/>
          <p:cNvSpPr/>
          <p:nvPr/>
        </p:nvSpPr>
        <p:spPr>
          <a:xfrm>
            <a:off x="8343929" y="2542422"/>
            <a:ext cx="3539468" cy="2972756"/>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ZoneTexte 36"/>
          <p:cNvSpPr txBox="1"/>
          <p:nvPr/>
        </p:nvSpPr>
        <p:spPr>
          <a:xfrm>
            <a:off x="8479926" y="2865164"/>
            <a:ext cx="3255447" cy="1323439"/>
          </a:xfrm>
          <a:prstGeom prst="rect">
            <a:avLst/>
          </a:prstGeom>
          <a:noFill/>
        </p:spPr>
        <p:txBody>
          <a:bodyPr wrap="square" rtlCol="0">
            <a:spAutoFit/>
          </a:bodyPr>
          <a:lstStyle/>
          <a:p>
            <a:r>
              <a:rPr lang="fr-FR" sz="2000" b="1" dirty="0" smtClean="0">
                <a:solidFill>
                  <a:schemeClr val="bg1"/>
                </a:solidFill>
                <a:latin typeface="Arial Black" panose="020B0A04020102020204" pitchFamily="34" charset="0"/>
              </a:rPr>
              <a:t>Il ne </a:t>
            </a:r>
          </a:p>
          <a:p>
            <a:r>
              <a:rPr lang="fr-FR" sz="2000" b="1" dirty="0">
                <a:solidFill>
                  <a:schemeClr val="bg1"/>
                </a:solidFill>
                <a:latin typeface="Arial Black" panose="020B0A04020102020204" pitchFamily="34" charset="0"/>
              </a:rPr>
              <a:t>f</a:t>
            </a:r>
            <a:r>
              <a:rPr lang="fr-FR" sz="2000" b="1" dirty="0" smtClean="0">
                <a:solidFill>
                  <a:schemeClr val="bg1"/>
                </a:solidFill>
                <a:latin typeface="Arial Black" panose="020B0A04020102020204" pitchFamily="34" charset="0"/>
              </a:rPr>
              <a:t>aut pas </a:t>
            </a:r>
          </a:p>
          <a:p>
            <a:r>
              <a:rPr lang="fr-FR" sz="2000" b="1" dirty="0">
                <a:solidFill>
                  <a:schemeClr val="bg1"/>
                </a:solidFill>
                <a:latin typeface="Arial Black" panose="020B0A04020102020204" pitchFamily="34" charset="0"/>
              </a:rPr>
              <a:t>o</a:t>
            </a:r>
            <a:r>
              <a:rPr lang="fr-FR" sz="2000" b="1" dirty="0" smtClean="0">
                <a:solidFill>
                  <a:schemeClr val="bg1"/>
                </a:solidFill>
                <a:latin typeface="Arial Black" panose="020B0A04020102020204" pitchFamily="34" charset="0"/>
              </a:rPr>
              <a:t>ublier la </a:t>
            </a:r>
          </a:p>
          <a:p>
            <a:r>
              <a:rPr lang="fr-FR" sz="2000" b="1" dirty="0" smtClean="0">
                <a:solidFill>
                  <a:schemeClr val="bg1"/>
                </a:solidFill>
                <a:latin typeface="Arial Black" panose="020B0A04020102020204" pitchFamily="34" charset="0"/>
              </a:rPr>
              <a:t>protection…</a:t>
            </a:r>
            <a:endParaRPr lang="fr-FR" sz="2000" b="1" dirty="0">
              <a:solidFill>
                <a:schemeClr val="bg1"/>
              </a:solidFill>
              <a:latin typeface="Arial Black" panose="020B0A04020102020204" pitchFamily="34" charset="0"/>
            </a:endParaRPr>
          </a:p>
        </p:txBody>
      </p:sp>
      <p:sp>
        <p:nvSpPr>
          <p:cNvPr id="38" name="ZoneTexte 37"/>
          <p:cNvSpPr txBox="1"/>
          <p:nvPr/>
        </p:nvSpPr>
        <p:spPr>
          <a:xfrm>
            <a:off x="8503625" y="4406913"/>
            <a:ext cx="2025830"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QUAND ON S’INSTALLE</a:t>
            </a:r>
            <a:endParaRPr lang="fr-FR" sz="1400" b="1" dirty="0">
              <a:solidFill>
                <a:srgbClr val="ED1D2E"/>
              </a:solidFill>
              <a:latin typeface="Bahnschrift" panose="020B0502040204020203" pitchFamily="34" charset="0"/>
            </a:endParaRPr>
          </a:p>
        </p:txBody>
      </p:sp>
      <p:sp>
        <p:nvSpPr>
          <p:cNvPr id="41" name="ZoneTexte 40"/>
          <p:cNvSpPr txBox="1"/>
          <p:nvPr/>
        </p:nvSpPr>
        <p:spPr>
          <a:xfrm>
            <a:off x="8503625" y="4676570"/>
            <a:ext cx="3132776" cy="307777"/>
          </a:xfrm>
          <a:prstGeom prst="rect">
            <a:avLst/>
          </a:prstGeom>
          <a:solidFill>
            <a:schemeClr val="bg1"/>
          </a:solidFill>
        </p:spPr>
        <p:txBody>
          <a:bodyPr wrap="square" rtlCol="0">
            <a:spAutoFit/>
          </a:bodyPr>
          <a:lstStyle/>
          <a:p>
            <a:r>
              <a:rPr lang="fr-FR" sz="1400" b="1" dirty="0" smtClean="0">
                <a:solidFill>
                  <a:srgbClr val="ED1D2E"/>
                </a:solidFill>
                <a:latin typeface="Bahnschrift" panose="020B0502040204020203" pitchFamily="34" charset="0"/>
              </a:rPr>
              <a:t>DANS SON PREMIER APPARTEMENT</a:t>
            </a:r>
            <a:endParaRPr lang="fr-FR" sz="1400" b="1" dirty="0">
              <a:solidFill>
                <a:srgbClr val="ED1D2E"/>
              </a:solidFill>
              <a:latin typeface="Bahnschrift" panose="020B0502040204020203" pitchFamily="34" charset="0"/>
            </a:endParaRPr>
          </a:p>
        </p:txBody>
      </p:sp>
      <p:cxnSp>
        <p:nvCxnSpPr>
          <p:cNvPr id="42" name="Connecteur droit 41"/>
          <p:cNvCxnSpPr/>
          <p:nvPr/>
        </p:nvCxnSpPr>
        <p:spPr>
          <a:xfrm>
            <a:off x="8544744" y="3150612"/>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8544744" y="3445391"/>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a:off x="8544744" y="3752294"/>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8544744" y="4054226"/>
            <a:ext cx="3091657"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nvGrpSpPr>
          <p:cNvPr id="31" name="Groupe 30"/>
          <p:cNvGrpSpPr/>
          <p:nvPr/>
        </p:nvGrpSpPr>
        <p:grpSpPr>
          <a:xfrm>
            <a:off x="99642" y="730831"/>
            <a:ext cx="8294774" cy="244054"/>
            <a:chOff x="1720129" y="2206011"/>
            <a:chExt cx="10871098" cy="319856"/>
          </a:xfrm>
        </p:grpSpPr>
        <p:pic>
          <p:nvPicPr>
            <p:cNvPr id="32" name="Image 31"/>
            <p:cNvPicPr>
              <a:picLocks noChangeAspect="1"/>
            </p:cNvPicPr>
            <p:nvPr/>
          </p:nvPicPr>
          <p:blipFill>
            <a:blip r:embed="rId4"/>
            <a:stretch>
              <a:fillRect/>
            </a:stretch>
          </p:blipFill>
          <p:spPr>
            <a:xfrm>
              <a:off x="1720129" y="2219919"/>
              <a:ext cx="3754820" cy="305948"/>
            </a:xfrm>
            <a:prstGeom prst="rect">
              <a:avLst/>
            </a:prstGeom>
          </p:spPr>
        </p:pic>
        <p:pic>
          <p:nvPicPr>
            <p:cNvPr id="33" name="Image 32"/>
            <p:cNvPicPr>
              <a:picLocks noChangeAspect="1"/>
            </p:cNvPicPr>
            <p:nvPr/>
          </p:nvPicPr>
          <p:blipFill>
            <a:blip r:embed="rId5"/>
            <a:stretch>
              <a:fillRect/>
            </a:stretch>
          </p:blipFill>
          <p:spPr>
            <a:xfrm>
              <a:off x="5474949" y="2219919"/>
              <a:ext cx="4160102" cy="274161"/>
            </a:xfrm>
            <a:prstGeom prst="rect">
              <a:avLst/>
            </a:prstGeom>
          </p:spPr>
        </p:pic>
        <p:pic>
          <p:nvPicPr>
            <p:cNvPr id="34" name="Image 33"/>
            <p:cNvPicPr>
              <a:picLocks noChangeAspect="1"/>
            </p:cNvPicPr>
            <p:nvPr/>
          </p:nvPicPr>
          <p:blipFill>
            <a:blip r:embed="rId6"/>
            <a:stretch>
              <a:fillRect/>
            </a:stretch>
          </p:blipFill>
          <p:spPr>
            <a:xfrm>
              <a:off x="9635051" y="2206011"/>
              <a:ext cx="2956176" cy="301975"/>
            </a:xfrm>
            <a:prstGeom prst="rect">
              <a:avLst/>
            </a:prstGeom>
          </p:spPr>
        </p:pic>
      </p:grpSp>
    </p:spTree>
    <p:extLst>
      <p:ext uri="{BB962C8B-B14F-4D97-AF65-F5344CB8AC3E}">
        <p14:creationId xmlns:p14="http://schemas.microsoft.com/office/powerpoint/2010/main" val="179302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7">
                                            <p:txEl>
                                              <p:pRg st="0" end="0"/>
                                            </p:txEl>
                                          </p:spTgt>
                                        </p:tgtEl>
                                        <p:attrNameLst>
                                          <p:attrName>style.visibility</p:attrName>
                                        </p:attrNameLst>
                                      </p:cBhvr>
                                      <p:to>
                                        <p:strVal val="visible"/>
                                      </p:to>
                                    </p:set>
                                    <p:animEffect transition="in" filter="wipe(left)">
                                      <p:cBhvr>
                                        <p:cTn id="11" dur="500"/>
                                        <p:tgtEl>
                                          <p:spTgt spid="37">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xEl>
                                              <p:pRg st="1" end="1"/>
                                            </p:txEl>
                                          </p:spTgt>
                                        </p:tgtEl>
                                        <p:attrNameLst>
                                          <p:attrName>style.visibility</p:attrName>
                                        </p:attrNameLst>
                                      </p:cBhvr>
                                      <p:to>
                                        <p:strVal val="visible"/>
                                      </p:to>
                                    </p:set>
                                    <p:animEffect transition="in" filter="wipe(left)">
                                      <p:cBhvr>
                                        <p:cTn id="15" dur="500"/>
                                        <p:tgtEl>
                                          <p:spTgt spid="37">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7">
                                            <p:txEl>
                                              <p:pRg st="2" end="2"/>
                                            </p:txEl>
                                          </p:spTgt>
                                        </p:tgtEl>
                                        <p:attrNameLst>
                                          <p:attrName>style.visibility</p:attrName>
                                        </p:attrNameLst>
                                      </p:cBhvr>
                                      <p:to>
                                        <p:strVal val="visible"/>
                                      </p:to>
                                    </p:set>
                                    <p:animEffect transition="in" filter="wipe(left)">
                                      <p:cBhvr>
                                        <p:cTn id="19" dur="500"/>
                                        <p:tgtEl>
                                          <p:spTgt spid="37">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xEl>
                                              <p:pRg st="3" end="3"/>
                                            </p:txEl>
                                          </p:spTgt>
                                        </p:tgtEl>
                                        <p:attrNameLst>
                                          <p:attrName>style.visibility</p:attrName>
                                        </p:attrNameLst>
                                      </p:cBhvr>
                                      <p:to>
                                        <p:strVal val="visible"/>
                                      </p:to>
                                    </p:set>
                                    <p:animEffect transition="in" filter="wipe(left)">
                                      <p:cBhvr>
                                        <p:cTn id="23" dur="500"/>
                                        <p:tgtEl>
                                          <p:spTgt spid="37">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4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au 13"/>
          <p:cNvGraphicFramePr>
            <a:graphicFrameLocks noGrp="1"/>
          </p:cNvGraphicFramePr>
          <p:nvPr>
            <p:extLst>
              <p:ext uri="{D42A27DB-BD31-4B8C-83A1-F6EECF244321}">
                <p14:modId xmlns:p14="http://schemas.microsoft.com/office/powerpoint/2010/main" val="1994207400"/>
              </p:ext>
            </p:extLst>
          </p:nvPr>
        </p:nvGraphicFramePr>
        <p:xfrm>
          <a:off x="635001" y="2535240"/>
          <a:ext cx="3634509" cy="2979938"/>
        </p:xfrm>
        <a:graphic>
          <a:graphicData uri="http://schemas.openxmlformats.org/drawingml/2006/table">
            <a:tbl>
              <a:tblPr firstRow="1">
                <a:tableStyleId>{5C22544A-7EE6-4342-B048-85BDC9FD1C3A}</a:tableStyleId>
              </a:tblPr>
              <a:tblGrid>
                <a:gridCol w="3634509">
                  <a:extLst>
                    <a:ext uri="{9D8B030D-6E8A-4147-A177-3AD203B41FA5}">
                      <a16:colId xmlns:a16="http://schemas.microsoft.com/office/drawing/2014/main" val="65925488"/>
                    </a:ext>
                  </a:extLst>
                </a:gridCol>
              </a:tblGrid>
              <a:tr h="669340">
                <a:tc>
                  <a:txBody>
                    <a:bodyPr/>
                    <a:lstStyle/>
                    <a:p>
                      <a:pPr algn="ctr"/>
                      <a:r>
                        <a:rPr lang="fr-FR" sz="3200" dirty="0" smtClean="0">
                          <a:latin typeface="Century Gothic" panose="020B0502020202020204" pitchFamily="34" charset="0"/>
                        </a:rPr>
                        <a:t>BANCA</a:t>
                      </a:r>
                      <a:endParaRPr lang="fr-FR" sz="32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422310511"/>
                  </a:ext>
                </a:extLst>
              </a:tr>
              <a:tr h="1155299">
                <a:tc>
                  <a:txBody>
                    <a:bodyPr/>
                    <a:lstStyle/>
                    <a:p>
                      <a:pPr algn="ctr"/>
                      <a:r>
                        <a:rPr lang="fr-FR" b="1" dirty="0" smtClean="0">
                          <a:latin typeface="Century Gothic" panose="020B0502020202020204" pitchFamily="34" charset="0"/>
                        </a:rPr>
                        <a:t>Formule avec VISA CLASSIC</a:t>
                      </a:r>
                    </a:p>
                    <a:p>
                      <a:pPr algn="ctr"/>
                      <a:r>
                        <a:rPr lang="fr-FR" b="1" dirty="0" smtClean="0">
                          <a:solidFill>
                            <a:srgbClr val="C00000"/>
                          </a:solidFill>
                          <a:latin typeface="Century Gothic" panose="020B0502020202020204" pitchFamily="34" charset="0"/>
                        </a:rPr>
                        <a:t>Gratuite pendant 2</a:t>
                      </a:r>
                      <a:r>
                        <a:rPr lang="fr-FR" b="1" baseline="0" dirty="0" smtClean="0">
                          <a:solidFill>
                            <a:srgbClr val="C00000"/>
                          </a:solidFill>
                          <a:latin typeface="Century Gothic" panose="020B0502020202020204" pitchFamily="34" charset="0"/>
                        </a:rPr>
                        <a:t> ans</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99770395"/>
                  </a:ext>
                </a:extLst>
              </a:tr>
              <a:tr h="1155299">
                <a:tc>
                  <a:txBody>
                    <a:bodyPr/>
                    <a:lstStyle/>
                    <a:p>
                      <a:pPr algn="ctr"/>
                      <a:r>
                        <a:rPr lang="fr-FR" b="1" dirty="0" smtClean="0">
                          <a:latin typeface="Century Gothic" panose="020B0502020202020204" pitchFamily="34" charset="0"/>
                        </a:rPr>
                        <a:t>Formule avec VISA PREMIER</a:t>
                      </a:r>
                    </a:p>
                    <a:p>
                      <a:pPr algn="ctr"/>
                      <a:r>
                        <a:rPr lang="fr-FR" b="1" dirty="0" smtClean="0">
                          <a:solidFill>
                            <a:srgbClr val="C00000"/>
                          </a:solidFill>
                          <a:latin typeface="Century Gothic" panose="020B0502020202020204" pitchFamily="34" charset="0"/>
                        </a:rPr>
                        <a:t>1 € / mois pendant 2</a:t>
                      </a:r>
                      <a:r>
                        <a:rPr lang="fr-FR" b="1" baseline="0" dirty="0" smtClean="0">
                          <a:solidFill>
                            <a:srgbClr val="C00000"/>
                          </a:solidFill>
                          <a:latin typeface="Century Gothic" panose="020B0502020202020204" pitchFamily="34" charset="0"/>
                        </a:rPr>
                        <a:t> ans</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914962767"/>
                  </a:ext>
                </a:extLst>
              </a:tr>
            </a:tbl>
          </a:graphicData>
        </a:graphic>
      </p:graphicFrame>
      <p:graphicFrame>
        <p:nvGraphicFramePr>
          <p:cNvPr id="35" name="Tableau 34"/>
          <p:cNvGraphicFramePr>
            <a:graphicFrameLocks noGrp="1"/>
          </p:cNvGraphicFramePr>
          <p:nvPr/>
        </p:nvGraphicFramePr>
        <p:xfrm>
          <a:off x="4522609" y="2542422"/>
          <a:ext cx="3634509" cy="2972756"/>
        </p:xfrm>
        <a:graphic>
          <a:graphicData uri="http://schemas.openxmlformats.org/drawingml/2006/table">
            <a:tbl>
              <a:tblPr firstRow="1">
                <a:tableStyleId>{5C22544A-7EE6-4342-B048-85BDC9FD1C3A}</a:tableStyleId>
              </a:tblPr>
              <a:tblGrid>
                <a:gridCol w="3634509">
                  <a:extLst>
                    <a:ext uri="{9D8B030D-6E8A-4147-A177-3AD203B41FA5}">
                      <a16:colId xmlns:a16="http://schemas.microsoft.com/office/drawing/2014/main" val="65925488"/>
                    </a:ext>
                  </a:extLst>
                </a:gridCol>
              </a:tblGrid>
              <a:tr h="640874">
                <a:tc>
                  <a:txBody>
                    <a:bodyPr/>
                    <a:lstStyle/>
                    <a:p>
                      <a:pPr algn="ctr"/>
                      <a:r>
                        <a:rPr lang="fr-FR" sz="3200" dirty="0" smtClean="0">
                          <a:latin typeface="Century Gothic" panose="020B0502020202020204" pitchFamily="34" charset="0"/>
                        </a:rPr>
                        <a:t>CREDIT</a:t>
                      </a:r>
                      <a:endParaRPr lang="fr-FR" sz="32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422310511"/>
                  </a:ext>
                </a:extLst>
              </a:tr>
              <a:tr h="612858">
                <a:tc>
                  <a:txBody>
                    <a:bodyPr/>
                    <a:lstStyle/>
                    <a:p>
                      <a:pPr algn="ctr"/>
                      <a:r>
                        <a:rPr lang="fr-FR" b="1" dirty="0" smtClean="0">
                          <a:solidFill>
                            <a:schemeClr val="tx1"/>
                          </a:solidFill>
                          <a:latin typeface="Century Gothic" panose="020B0502020202020204" pitchFamily="34" charset="0"/>
                        </a:rPr>
                        <a:t>CREDIT</a:t>
                      </a:r>
                      <a:r>
                        <a:rPr lang="fr-FR" b="1" baseline="0" dirty="0" smtClean="0">
                          <a:solidFill>
                            <a:schemeClr val="tx1"/>
                          </a:solidFill>
                          <a:latin typeface="Century Gothic" panose="020B0502020202020204" pitchFamily="34" charset="0"/>
                        </a:rPr>
                        <a:t> ETUDIANT : </a:t>
                      </a:r>
                      <a:r>
                        <a:rPr lang="fr-FR" b="1" baseline="0" dirty="0" smtClean="0">
                          <a:solidFill>
                            <a:srgbClr val="C00000"/>
                          </a:solidFill>
                          <a:latin typeface="Century Gothic" panose="020B0502020202020204" pitchFamily="34" charset="0"/>
                        </a:rPr>
                        <a:t>0,90 %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99770395"/>
                  </a:ext>
                </a:extLst>
              </a:tr>
              <a:tr h="553083">
                <a:tc>
                  <a:txBody>
                    <a:bodyPr/>
                    <a:lstStyle/>
                    <a:p>
                      <a:pPr algn="ctr"/>
                      <a:r>
                        <a:rPr lang="fr-FR" b="1" dirty="0" smtClean="0">
                          <a:solidFill>
                            <a:schemeClr val="tx1"/>
                          </a:solidFill>
                          <a:latin typeface="Century Gothic" panose="020B0502020202020204" pitchFamily="34" charset="0"/>
                        </a:rPr>
                        <a:t>CREDIT</a:t>
                      </a:r>
                      <a:r>
                        <a:rPr lang="fr-FR" b="1" baseline="0" dirty="0" smtClean="0">
                          <a:solidFill>
                            <a:schemeClr val="tx1"/>
                          </a:solidFill>
                          <a:latin typeface="Century Gothic" panose="020B0502020202020204" pitchFamily="34" charset="0"/>
                        </a:rPr>
                        <a:t> ETUDIANT 5000 € : </a:t>
                      </a:r>
                      <a:r>
                        <a:rPr lang="fr-FR" b="1" baseline="0" dirty="0" smtClean="0">
                          <a:solidFill>
                            <a:srgbClr val="C00000"/>
                          </a:solidFill>
                          <a:latin typeface="Century Gothic" panose="020B0502020202020204" pitchFamily="34" charset="0"/>
                        </a:rPr>
                        <a:t>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82100952"/>
                  </a:ext>
                </a:extLst>
              </a:tr>
              <a:tr h="612858">
                <a:tc>
                  <a:txBody>
                    <a:bodyPr/>
                    <a:lstStyle/>
                    <a:p>
                      <a:pPr algn="ctr"/>
                      <a:r>
                        <a:rPr lang="fr-FR" b="1" dirty="0" smtClean="0">
                          <a:solidFill>
                            <a:schemeClr val="tx1"/>
                          </a:solidFill>
                          <a:latin typeface="Century Gothic" panose="020B0502020202020204" pitchFamily="34" charset="0"/>
                        </a:rPr>
                        <a:t>CREDIT ETUDIANT BPI :</a:t>
                      </a:r>
                      <a:r>
                        <a:rPr lang="fr-FR" b="1" baseline="0" dirty="0" smtClean="0">
                          <a:solidFill>
                            <a:schemeClr val="tx1"/>
                          </a:solidFill>
                          <a:latin typeface="Century Gothic" panose="020B0502020202020204" pitchFamily="34" charset="0"/>
                        </a:rPr>
                        <a:t> </a:t>
                      </a:r>
                      <a:r>
                        <a:rPr lang="fr-FR" b="1" baseline="0" dirty="0" smtClean="0">
                          <a:solidFill>
                            <a:srgbClr val="C00000"/>
                          </a:solidFill>
                          <a:latin typeface="Century Gothic" panose="020B0502020202020204" pitchFamily="34" charset="0"/>
                        </a:rPr>
                        <a:t>1,50 %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914962767"/>
                  </a:ext>
                </a:extLst>
              </a:tr>
              <a:tr h="553083">
                <a:tc>
                  <a:txBody>
                    <a:bodyPr/>
                    <a:lstStyle/>
                    <a:p>
                      <a:pPr algn="ctr"/>
                      <a:r>
                        <a:rPr lang="fr-FR" b="1" dirty="0" smtClean="0">
                          <a:solidFill>
                            <a:schemeClr val="tx1"/>
                          </a:solidFill>
                          <a:latin typeface="Century Gothic" panose="020B0502020202020204" pitchFamily="34" charset="0"/>
                        </a:rPr>
                        <a:t>PRÊT POUR AVANCER  : </a:t>
                      </a:r>
                      <a:r>
                        <a:rPr lang="fr-FR" b="1" dirty="0" smtClean="0">
                          <a:solidFill>
                            <a:srgbClr val="C00000"/>
                          </a:solidFill>
                          <a:latin typeface="Century Gothic" panose="020B0502020202020204" pitchFamily="34" charset="0"/>
                        </a:rPr>
                        <a:t>1,90 %</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633227274"/>
                  </a:ext>
                </a:extLst>
              </a:tr>
            </a:tbl>
          </a:graphicData>
        </a:graphic>
      </p:graphicFrame>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13</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29" name="Image 28"/>
          <p:cNvPicPr>
            <a:picLocks noChangeAspect="1"/>
          </p:cNvPicPr>
          <p:nvPr/>
        </p:nvPicPr>
        <p:blipFill>
          <a:blip r:embed="rId2"/>
          <a:stretch>
            <a:fillRect/>
          </a:stretch>
        </p:blipFill>
        <p:spPr>
          <a:xfrm>
            <a:off x="9912698" y="6166918"/>
            <a:ext cx="1970699" cy="602397"/>
          </a:xfrm>
          <a:prstGeom prst="rect">
            <a:avLst/>
          </a:prstGeom>
        </p:spPr>
      </p:pic>
      <p:sp>
        <p:nvSpPr>
          <p:cNvPr id="39" name="ZoneTexte 38"/>
          <p:cNvSpPr txBox="1"/>
          <p:nvPr/>
        </p:nvSpPr>
        <p:spPr>
          <a:xfrm>
            <a:off x="3369477" y="1613022"/>
            <a:ext cx="5453046" cy="769441"/>
          </a:xfrm>
          <a:prstGeom prst="rect">
            <a:avLst/>
          </a:prstGeom>
          <a:noFill/>
        </p:spPr>
        <p:txBody>
          <a:bodyPr wrap="square" rtlCol="0">
            <a:spAutoFit/>
          </a:bodyPr>
          <a:lstStyle/>
          <a:p>
            <a:pPr algn="ctr"/>
            <a:r>
              <a:rPr lang="fr-FR" sz="4400" b="1" dirty="0" smtClean="0">
                <a:solidFill>
                  <a:schemeClr val="accent4">
                    <a:lumMod val="75000"/>
                  </a:schemeClr>
                </a:solidFill>
                <a:latin typeface="Century Gothic" panose="020B0502020202020204" pitchFamily="34" charset="0"/>
              </a:rPr>
              <a:t>Nos Offres phares : </a:t>
            </a:r>
            <a:endParaRPr lang="fr-FR" sz="3600" b="1" dirty="0" smtClean="0">
              <a:solidFill>
                <a:schemeClr val="accent4">
                  <a:lumMod val="75000"/>
                </a:schemeClr>
              </a:solidFill>
              <a:latin typeface="Century Gothic" panose="020B0502020202020204" pitchFamily="34" charset="0"/>
            </a:endParaRPr>
          </a:p>
        </p:txBody>
      </p:sp>
      <p:pic>
        <p:nvPicPr>
          <p:cNvPr id="40" name="Picture 2" descr="Illustration de concept de phare Vecteur gratui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8927" y="1246204"/>
            <a:ext cx="1538920" cy="153892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4"/>
          <p:cNvCxnSpPr/>
          <p:nvPr/>
        </p:nvCxnSpPr>
        <p:spPr>
          <a:xfrm>
            <a:off x="635001" y="5858328"/>
            <a:ext cx="11248396" cy="0"/>
          </a:xfrm>
          <a:prstGeom prst="line">
            <a:avLst/>
          </a:prstGeom>
          <a:ln>
            <a:solidFill>
              <a:schemeClr val="bg1">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4275500" y="5691923"/>
            <a:ext cx="4128725" cy="307777"/>
          </a:xfrm>
          <a:prstGeom prst="rect">
            <a:avLst/>
          </a:prstGeom>
          <a:solidFill>
            <a:schemeClr val="bg1"/>
          </a:solidFill>
        </p:spPr>
        <p:txBody>
          <a:bodyPr wrap="square" rtlCol="0">
            <a:spAutoFit/>
          </a:bodyPr>
          <a:lstStyle/>
          <a:p>
            <a:pPr algn="ctr"/>
            <a:r>
              <a:rPr lang="fr-FR" sz="1400" dirty="0" smtClean="0">
                <a:solidFill>
                  <a:schemeClr val="bg1">
                    <a:lumMod val="50000"/>
                  </a:schemeClr>
                </a:solidFill>
                <a:latin typeface="Century Gothic" panose="020B0502020202020204" pitchFamily="34" charset="0"/>
              </a:rPr>
              <a:t>Détails de ces offres sur les slides suivantes </a:t>
            </a:r>
          </a:p>
        </p:txBody>
      </p:sp>
      <p:graphicFrame>
        <p:nvGraphicFramePr>
          <p:cNvPr id="27" name="Tableau 26"/>
          <p:cNvGraphicFramePr>
            <a:graphicFrameLocks noGrp="1"/>
          </p:cNvGraphicFramePr>
          <p:nvPr>
            <p:extLst>
              <p:ext uri="{D42A27DB-BD31-4B8C-83A1-F6EECF244321}">
                <p14:modId xmlns:p14="http://schemas.microsoft.com/office/powerpoint/2010/main" val="3881702236"/>
              </p:ext>
            </p:extLst>
          </p:nvPr>
        </p:nvGraphicFramePr>
        <p:xfrm>
          <a:off x="8343928" y="2554166"/>
          <a:ext cx="3634509" cy="2979938"/>
        </p:xfrm>
        <a:graphic>
          <a:graphicData uri="http://schemas.openxmlformats.org/drawingml/2006/table">
            <a:tbl>
              <a:tblPr firstRow="1">
                <a:tableStyleId>{5C22544A-7EE6-4342-B048-85BDC9FD1C3A}</a:tableStyleId>
              </a:tblPr>
              <a:tblGrid>
                <a:gridCol w="3634509">
                  <a:extLst>
                    <a:ext uri="{9D8B030D-6E8A-4147-A177-3AD203B41FA5}">
                      <a16:colId xmlns:a16="http://schemas.microsoft.com/office/drawing/2014/main" val="65925488"/>
                    </a:ext>
                  </a:extLst>
                </a:gridCol>
              </a:tblGrid>
              <a:tr h="669340">
                <a:tc>
                  <a:txBody>
                    <a:bodyPr/>
                    <a:lstStyle/>
                    <a:p>
                      <a:pPr algn="ctr"/>
                      <a:r>
                        <a:rPr lang="fr-FR" sz="3200" dirty="0" smtClean="0">
                          <a:latin typeface="Century Gothic" panose="020B0502020202020204" pitchFamily="34" charset="0"/>
                        </a:rPr>
                        <a:t>ASSURANCE</a:t>
                      </a:r>
                      <a:endParaRPr lang="fr-FR" sz="32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422310511"/>
                  </a:ext>
                </a:extLst>
              </a:tr>
              <a:tr h="1155299">
                <a:tc>
                  <a:txBody>
                    <a:bodyPr/>
                    <a:lstStyle/>
                    <a:p>
                      <a:pPr algn="ctr"/>
                      <a:r>
                        <a:rPr lang="fr-FR" b="1" dirty="0" smtClean="0">
                          <a:latin typeface="Century Gothic" panose="020B0502020202020204" pitchFamily="34" charset="0"/>
                        </a:rPr>
                        <a:t>MRH :</a:t>
                      </a:r>
                      <a:r>
                        <a:rPr lang="fr-FR" b="1" baseline="0" dirty="0" smtClean="0">
                          <a:latin typeface="Century Gothic" panose="020B0502020202020204" pitchFamily="34" charset="0"/>
                        </a:rPr>
                        <a:t> </a:t>
                      </a:r>
                      <a:r>
                        <a:rPr lang="fr-FR" b="1" baseline="0" dirty="0" smtClean="0">
                          <a:solidFill>
                            <a:srgbClr val="C00000"/>
                          </a:solidFill>
                          <a:latin typeface="Century Gothic" panose="020B0502020202020204" pitchFamily="34" charset="0"/>
                        </a:rPr>
                        <a:t>2 MOIS OFFERTS </a:t>
                      </a:r>
                    </a:p>
                    <a:p>
                      <a:pPr algn="ctr"/>
                      <a:r>
                        <a:rPr lang="fr-FR" b="1" baseline="0" dirty="0" smtClean="0">
                          <a:latin typeface="Century Gothic" panose="020B0502020202020204" pitchFamily="34" charset="0"/>
                        </a:rPr>
                        <a:t>du 1</a:t>
                      </a:r>
                      <a:r>
                        <a:rPr lang="fr-FR" b="1" baseline="30000" dirty="0" smtClean="0">
                          <a:latin typeface="Century Gothic" panose="020B0502020202020204" pitchFamily="34" charset="0"/>
                        </a:rPr>
                        <a:t>er</a:t>
                      </a:r>
                      <a:r>
                        <a:rPr lang="fr-FR" b="1" baseline="0" dirty="0" smtClean="0">
                          <a:latin typeface="Century Gothic" panose="020B0502020202020204" pitchFamily="34" charset="0"/>
                        </a:rPr>
                        <a:t> Juin au 31 juillet</a:t>
                      </a: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99770395"/>
                  </a:ext>
                </a:extLst>
              </a:tr>
              <a:tr h="1155299">
                <a:tc>
                  <a:txBody>
                    <a:bodyPr/>
                    <a:lstStyle/>
                    <a:p>
                      <a:pPr algn="ctr"/>
                      <a:r>
                        <a:rPr lang="fr-FR" b="1" dirty="0" smtClean="0">
                          <a:solidFill>
                            <a:schemeClr val="dk1"/>
                          </a:solidFill>
                          <a:latin typeface="Century Gothic" panose="020B0502020202020204" pitchFamily="34" charset="0"/>
                        </a:rPr>
                        <a:t>SANTE</a:t>
                      </a:r>
                      <a:r>
                        <a:rPr lang="fr-FR" b="1" baseline="0" dirty="0" smtClean="0">
                          <a:solidFill>
                            <a:schemeClr val="dk1"/>
                          </a:solidFill>
                          <a:latin typeface="Century Gothic" panose="020B0502020202020204" pitchFamily="34" charset="0"/>
                        </a:rPr>
                        <a:t> </a:t>
                      </a:r>
                      <a:r>
                        <a:rPr lang="fr-FR" b="1" dirty="0" smtClean="0">
                          <a:latin typeface="Century Gothic" panose="020B0502020202020204" pitchFamily="34" charset="0"/>
                        </a:rPr>
                        <a:t>:</a:t>
                      </a:r>
                      <a:r>
                        <a:rPr lang="fr-FR" b="1" baseline="0" dirty="0" smtClean="0">
                          <a:latin typeface="Century Gothic" panose="020B0502020202020204" pitchFamily="34" charset="0"/>
                        </a:rPr>
                        <a:t> </a:t>
                      </a:r>
                      <a:r>
                        <a:rPr lang="fr-FR" b="1" baseline="0" dirty="0" smtClean="0">
                          <a:solidFill>
                            <a:srgbClr val="C00000"/>
                          </a:solidFill>
                          <a:latin typeface="Century Gothic" panose="020B0502020202020204" pitchFamily="34" charset="0"/>
                        </a:rPr>
                        <a:t>2 MOIS OFFERTS </a:t>
                      </a:r>
                    </a:p>
                    <a:p>
                      <a:pPr algn="ctr"/>
                      <a:r>
                        <a:rPr lang="fr-FR" b="1" baseline="0" dirty="0" smtClean="0">
                          <a:latin typeface="Century Gothic" panose="020B0502020202020204" pitchFamily="34" charset="0"/>
                        </a:rPr>
                        <a:t>du 1</a:t>
                      </a:r>
                      <a:r>
                        <a:rPr lang="fr-FR" b="1" baseline="30000" dirty="0" smtClean="0">
                          <a:latin typeface="Century Gothic" panose="020B0502020202020204" pitchFamily="34" charset="0"/>
                        </a:rPr>
                        <a:t>er</a:t>
                      </a:r>
                      <a:r>
                        <a:rPr lang="fr-FR" b="1" baseline="0" dirty="0" smtClean="0">
                          <a:latin typeface="Century Gothic" panose="020B0502020202020204" pitchFamily="34" charset="0"/>
                        </a:rPr>
                        <a:t> Juin au 31 juillet</a:t>
                      </a:r>
                      <a:endParaRPr lang="fr-FR" b="1" dirty="0" smtClean="0">
                        <a:solidFill>
                          <a:srgbClr val="C00000"/>
                        </a:solidFill>
                        <a:latin typeface="Century Gothic" panose="020B0502020202020204" pitchFamily="34" charset="0"/>
                      </a:endParaRPr>
                    </a:p>
                    <a:p>
                      <a:pPr algn="ctr"/>
                      <a:endParaRPr lang="fr-FR" b="1" dirty="0">
                        <a:solidFill>
                          <a:srgbClr val="C00000"/>
                        </a:solidFill>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2914962767"/>
                  </a:ext>
                </a:extLst>
              </a:tr>
            </a:tbl>
          </a:graphicData>
        </a:graphic>
      </p:graphicFrame>
      <p:grpSp>
        <p:nvGrpSpPr>
          <p:cNvPr id="18" name="Groupe 17"/>
          <p:cNvGrpSpPr/>
          <p:nvPr/>
        </p:nvGrpSpPr>
        <p:grpSpPr>
          <a:xfrm>
            <a:off x="99642" y="730831"/>
            <a:ext cx="8294774" cy="244054"/>
            <a:chOff x="1720129" y="2206011"/>
            <a:chExt cx="10871098" cy="319856"/>
          </a:xfrm>
        </p:grpSpPr>
        <p:pic>
          <p:nvPicPr>
            <p:cNvPr id="19" name="Image 18"/>
            <p:cNvPicPr>
              <a:picLocks noChangeAspect="1"/>
            </p:cNvPicPr>
            <p:nvPr/>
          </p:nvPicPr>
          <p:blipFill>
            <a:blip r:embed="rId4"/>
            <a:stretch>
              <a:fillRect/>
            </a:stretch>
          </p:blipFill>
          <p:spPr>
            <a:xfrm>
              <a:off x="1720129" y="2219919"/>
              <a:ext cx="3754820" cy="305948"/>
            </a:xfrm>
            <a:prstGeom prst="rect">
              <a:avLst/>
            </a:prstGeom>
          </p:spPr>
        </p:pic>
        <p:pic>
          <p:nvPicPr>
            <p:cNvPr id="20" name="Image 19"/>
            <p:cNvPicPr>
              <a:picLocks noChangeAspect="1"/>
            </p:cNvPicPr>
            <p:nvPr/>
          </p:nvPicPr>
          <p:blipFill>
            <a:blip r:embed="rId5"/>
            <a:stretch>
              <a:fillRect/>
            </a:stretch>
          </p:blipFill>
          <p:spPr>
            <a:xfrm>
              <a:off x="5474949" y="2219919"/>
              <a:ext cx="4160102" cy="274161"/>
            </a:xfrm>
            <a:prstGeom prst="rect">
              <a:avLst/>
            </a:prstGeom>
          </p:spPr>
        </p:pic>
        <p:pic>
          <p:nvPicPr>
            <p:cNvPr id="21" name="Image 20"/>
            <p:cNvPicPr>
              <a:picLocks noChangeAspect="1"/>
            </p:cNvPicPr>
            <p:nvPr/>
          </p:nvPicPr>
          <p:blipFill>
            <a:blip r:embed="rId6"/>
            <a:stretch>
              <a:fillRect/>
            </a:stretch>
          </p:blipFill>
          <p:spPr>
            <a:xfrm>
              <a:off x="9635051" y="2206011"/>
              <a:ext cx="2956176" cy="301975"/>
            </a:xfrm>
            <a:prstGeom prst="rect">
              <a:avLst/>
            </a:prstGeom>
          </p:spPr>
        </p:pic>
      </p:grpSp>
    </p:spTree>
    <p:extLst>
      <p:ext uri="{BB962C8B-B14F-4D97-AF65-F5344CB8AC3E}">
        <p14:creationId xmlns:p14="http://schemas.microsoft.com/office/powerpoint/2010/main" val="19160336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au 16"/>
          <p:cNvGraphicFramePr>
            <a:graphicFrameLocks noGrp="1"/>
          </p:cNvGraphicFramePr>
          <p:nvPr>
            <p:extLst>
              <p:ext uri="{D42A27DB-BD31-4B8C-83A1-F6EECF244321}">
                <p14:modId xmlns:p14="http://schemas.microsoft.com/office/powerpoint/2010/main" val="1331678980"/>
              </p:ext>
            </p:extLst>
          </p:nvPr>
        </p:nvGraphicFramePr>
        <p:xfrm>
          <a:off x="506801" y="1458011"/>
          <a:ext cx="11006325" cy="3823067"/>
        </p:xfrm>
        <a:graphic>
          <a:graphicData uri="http://schemas.openxmlformats.org/drawingml/2006/table">
            <a:tbl>
              <a:tblPr firstRow="1" bandRow="1">
                <a:tableStyleId>{5C22544A-7EE6-4342-B048-85BDC9FD1C3A}</a:tableStyleId>
              </a:tblPr>
              <a:tblGrid>
                <a:gridCol w="1335854">
                  <a:extLst>
                    <a:ext uri="{9D8B030D-6E8A-4147-A177-3AD203B41FA5}">
                      <a16:colId xmlns:a16="http://schemas.microsoft.com/office/drawing/2014/main" val="653186566"/>
                    </a:ext>
                  </a:extLst>
                </a:gridCol>
                <a:gridCol w="4100945">
                  <a:extLst>
                    <a:ext uri="{9D8B030D-6E8A-4147-A177-3AD203B41FA5}">
                      <a16:colId xmlns:a16="http://schemas.microsoft.com/office/drawing/2014/main" val="1257374633"/>
                    </a:ext>
                  </a:extLst>
                </a:gridCol>
                <a:gridCol w="1524000">
                  <a:extLst>
                    <a:ext uri="{9D8B030D-6E8A-4147-A177-3AD203B41FA5}">
                      <a16:colId xmlns:a16="http://schemas.microsoft.com/office/drawing/2014/main" val="2882397396"/>
                    </a:ext>
                  </a:extLst>
                </a:gridCol>
                <a:gridCol w="2618509">
                  <a:extLst>
                    <a:ext uri="{9D8B030D-6E8A-4147-A177-3AD203B41FA5}">
                      <a16:colId xmlns:a16="http://schemas.microsoft.com/office/drawing/2014/main" val="2329078294"/>
                    </a:ext>
                  </a:extLst>
                </a:gridCol>
                <a:gridCol w="1427017">
                  <a:extLst>
                    <a:ext uri="{9D8B030D-6E8A-4147-A177-3AD203B41FA5}">
                      <a16:colId xmlns:a16="http://schemas.microsoft.com/office/drawing/2014/main" val="175863774"/>
                    </a:ext>
                  </a:extLst>
                </a:gridCol>
              </a:tblGrid>
              <a:tr h="371366">
                <a:tc>
                  <a:txBody>
                    <a:bodyPr/>
                    <a:lstStyle/>
                    <a:p>
                      <a:pPr algn="ctr"/>
                      <a:endParaRPr lang="fr-FR" sz="1400" dirty="0">
                        <a:latin typeface="Century Gothic" panose="020B0502020202020204" pitchFamily="34" charset="0"/>
                      </a:endParaRPr>
                    </a:p>
                  </a:txBody>
                  <a:tcPr anchor="ctr">
                    <a:noFill/>
                  </a:tcPr>
                </a:tc>
                <a:tc>
                  <a:txBody>
                    <a:bodyPr/>
                    <a:lstStyle/>
                    <a:p>
                      <a:pPr algn="ctr"/>
                      <a:r>
                        <a:rPr lang="fr-FR" sz="1400" b="1" dirty="0" smtClean="0">
                          <a:solidFill>
                            <a:schemeClr val="bg1"/>
                          </a:solidFill>
                          <a:latin typeface="Century Gothic" panose="020B0502020202020204" pitchFamily="34" charset="0"/>
                        </a:rPr>
                        <a:t>Offres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Âge</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Conditions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Mise en place</a:t>
                      </a:r>
                      <a:endParaRPr lang="fr-FR" sz="1400" b="1" dirty="0">
                        <a:solidFill>
                          <a:schemeClr val="bg1"/>
                        </a:solidFill>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3420970726"/>
                  </a:ext>
                </a:extLst>
              </a:tr>
              <a:tr h="664397">
                <a:tc rowSpan="2">
                  <a:txBody>
                    <a:bodyPr/>
                    <a:lstStyle/>
                    <a:p>
                      <a:pPr algn="ctr"/>
                      <a:r>
                        <a:rPr lang="fr-FR" sz="1400" b="1" dirty="0" smtClean="0">
                          <a:solidFill>
                            <a:schemeClr val="bg1"/>
                          </a:solidFill>
                          <a:latin typeface="Century Gothic" panose="020B0502020202020204" pitchFamily="34" charset="0"/>
                        </a:rPr>
                        <a:t>Offres de la Campagne Jeunes</a:t>
                      </a:r>
                    </a:p>
                    <a:p>
                      <a:pPr algn="ctr"/>
                      <a:r>
                        <a:rPr lang="fr-FR" sz="1400" b="1" dirty="0" smtClean="0">
                          <a:solidFill>
                            <a:schemeClr val="bg1"/>
                          </a:solidFill>
                          <a:latin typeface="Century Gothic" panose="020B0502020202020204" pitchFamily="34" charset="0"/>
                        </a:rPr>
                        <a:t>du</a:t>
                      </a:r>
                      <a:r>
                        <a:rPr lang="fr-FR" sz="1400" b="1" baseline="0" dirty="0" smtClean="0">
                          <a:solidFill>
                            <a:schemeClr val="bg1"/>
                          </a:solidFill>
                          <a:latin typeface="Century Gothic" panose="020B0502020202020204" pitchFamily="34" charset="0"/>
                        </a:rPr>
                        <a:t> 4 mai au 31 octobre</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Formule Individuelle </a:t>
                      </a:r>
                      <a:r>
                        <a:rPr lang="fr-FR" sz="1400" b="1" u="none" dirty="0" smtClean="0">
                          <a:solidFill>
                            <a:srgbClr val="C00000"/>
                          </a:solidFill>
                          <a:latin typeface="Century Gothic" panose="020B0502020202020204" pitchFamily="34" charset="0"/>
                        </a:rPr>
                        <a:t>Initiale et Confort </a:t>
                      </a:r>
                      <a:r>
                        <a:rPr lang="fr-FR" sz="1400" b="1" dirty="0" smtClean="0">
                          <a:latin typeface="Century Gothic" panose="020B0502020202020204" pitchFamily="34" charset="0"/>
                        </a:rPr>
                        <a:t>: Gratuite</a:t>
                      </a:r>
                      <a:r>
                        <a:rPr lang="fr-FR" sz="1400" baseline="0" dirty="0" smtClean="0">
                          <a:latin typeface="Century Gothic" panose="020B0502020202020204" pitchFamily="34" charset="0"/>
                        </a:rPr>
                        <a:t> avec une </a:t>
                      </a:r>
                      <a:r>
                        <a:rPr lang="fr-FR" sz="1400" b="1" baseline="0" dirty="0" smtClean="0">
                          <a:latin typeface="Century Gothic" panose="020B0502020202020204" pitchFamily="34" charset="0"/>
                        </a:rPr>
                        <a:t>Visa </a:t>
                      </a:r>
                      <a:r>
                        <a:rPr lang="fr-FR" sz="1400" b="1" baseline="0" dirty="0" err="1" smtClean="0">
                          <a:latin typeface="Century Gothic" panose="020B0502020202020204" pitchFamily="34" charset="0"/>
                        </a:rPr>
                        <a:t>Classic</a:t>
                      </a:r>
                      <a:r>
                        <a:rPr lang="fr-FR" sz="1400" baseline="0" dirty="0" smtClean="0">
                          <a:latin typeface="Century Gothic" panose="020B0502020202020204" pitchFamily="34" charset="0"/>
                        </a:rPr>
                        <a:t> ou CSQS pendant </a:t>
                      </a:r>
                      <a:r>
                        <a:rPr lang="fr-FR" sz="1400" b="1" baseline="0" dirty="0" smtClean="0">
                          <a:latin typeface="Century Gothic" panose="020B0502020202020204" pitchFamily="34" charset="0"/>
                        </a:rPr>
                        <a:t>2 ans</a:t>
                      </a:r>
                      <a:endParaRPr lang="fr-FR" sz="1400" b="1"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12 – 28 ans inclus</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Réservée aux </a:t>
                      </a:r>
                    </a:p>
                    <a:p>
                      <a:pPr algn="ctr"/>
                      <a:r>
                        <a:rPr lang="fr-FR" sz="1400" b="1" dirty="0" smtClean="0">
                          <a:latin typeface="Century Gothic" panose="020B0502020202020204" pitchFamily="34" charset="0"/>
                        </a:rPr>
                        <a:t>entrées</a:t>
                      </a:r>
                      <a:r>
                        <a:rPr lang="fr-FR" sz="1400" b="1" baseline="0" dirty="0" smtClean="0">
                          <a:latin typeface="Century Gothic" panose="020B0502020202020204" pitchFamily="34" charset="0"/>
                        </a:rPr>
                        <a:t> en relation</a:t>
                      </a:r>
                      <a:endParaRPr lang="fr-FR" sz="1400" b="1"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Automatique</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27891028"/>
                  </a:ext>
                </a:extLst>
              </a:tr>
              <a:tr h="1055228">
                <a:tc vMerge="1">
                  <a:txBody>
                    <a:bodyPr/>
                    <a:lstStyle/>
                    <a:p>
                      <a:endParaRPr lang="fr-FR"/>
                    </a:p>
                  </a:txBody>
                  <a:tcPr/>
                </a:tc>
                <a:tc>
                  <a:txBody>
                    <a:bodyPr/>
                    <a:lstStyle/>
                    <a:p>
                      <a:pPr algn="ctr"/>
                      <a:r>
                        <a:rPr lang="fr-FR" sz="1400" b="1" u="none" dirty="0" smtClean="0">
                          <a:solidFill>
                            <a:srgbClr val="C00000"/>
                          </a:solidFill>
                          <a:latin typeface="Century Gothic" panose="020B0502020202020204" pitchFamily="34" charset="0"/>
                        </a:rPr>
                        <a:t>Formule Individuelle </a:t>
                      </a:r>
                      <a:r>
                        <a:rPr lang="fr-FR" sz="1400" b="1" u="none" dirty="0" smtClean="0">
                          <a:solidFill>
                            <a:srgbClr val="C00000"/>
                          </a:solidFill>
                          <a:latin typeface="Century Gothic" panose="020B0502020202020204" pitchFamily="34" charset="0"/>
                        </a:rPr>
                        <a:t>Confort</a:t>
                      </a:r>
                      <a:r>
                        <a:rPr lang="fr-FR" sz="1400" b="1" u="none" baseline="0" dirty="0" smtClean="0">
                          <a:solidFill>
                            <a:srgbClr val="C00000"/>
                          </a:solidFill>
                          <a:latin typeface="Century Gothic" panose="020B0502020202020204" pitchFamily="34" charset="0"/>
                        </a:rPr>
                        <a:t> </a:t>
                      </a:r>
                      <a:r>
                        <a:rPr lang="fr-FR" sz="1400" b="1" baseline="0" dirty="0" smtClean="0">
                          <a:latin typeface="Century Gothic" panose="020B0502020202020204" pitchFamily="34" charset="0"/>
                        </a:rPr>
                        <a:t>: 1 € / mois </a:t>
                      </a:r>
                    </a:p>
                    <a:p>
                      <a:pPr algn="ctr"/>
                      <a:r>
                        <a:rPr lang="fr-FR" sz="1400" baseline="0" dirty="0" smtClean="0">
                          <a:latin typeface="Century Gothic" panose="020B0502020202020204" pitchFamily="34" charset="0"/>
                        </a:rPr>
                        <a:t>avec une </a:t>
                      </a:r>
                      <a:r>
                        <a:rPr lang="fr-FR" sz="1400" b="1" baseline="0" dirty="0" smtClean="0">
                          <a:latin typeface="Century Gothic" panose="020B0502020202020204" pitchFamily="34" charset="0"/>
                        </a:rPr>
                        <a:t>Visa Premier </a:t>
                      </a:r>
                      <a:r>
                        <a:rPr lang="fr-FR" sz="1400" baseline="0" dirty="0" smtClean="0">
                          <a:latin typeface="Century Gothic" panose="020B0502020202020204" pitchFamily="34" charset="0"/>
                        </a:rPr>
                        <a:t>pendant </a:t>
                      </a:r>
                      <a:r>
                        <a:rPr lang="fr-FR" sz="1400" b="1" baseline="0" dirty="0" smtClean="0">
                          <a:latin typeface="Century Gothic" panose="020B0502020202020204" pitchFamily="34" charset="0"/>
                        </a:rPr>
                        <a:t>2 ans</a:t>
                      </a:r>
                      <a:endParaRPr lang="fr-FR" sz="1400" b="1"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18 – 28 ans inclus</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Réservée</a:t>
                      </a:r>
                      <a:r>
                        <a:rPr lang="fr-FR" sz="1400" baseline="0" dirty="0" smtClean="0">
                          <a:latin typeface="Century Gothic" panose="020B0502020202020204" pitchFamily="34" charset="0"/>
                        </a:rPr>
                        <a:t> aux </a:t>
                      </a:r>
                      <a:r>
                        <a:rPr lang="fr-FR" sz="1400" b="1" baseline="0" dirty="0" smtClean="0">
                          <a:latin typeface="Century Gothic" panose="020B0502020202020204" pitchFamily="34" charset="0"/>
                        </a:rPr>
                        <a:t>entrées en relation </a:t>
                      </a:r>
                      <a:r>
                        <a:rPr lang="fr-FR" sz="1400" baseline="0" dirty="0" smtClean="0">
                          <a:latin typeface="Century Gothic" panose="020B0502020202020204" pitchFamily="34" charset="0"/>
                        </a:rPr>
                        <a:t>ou aux </a:t>
                      </a:r>
                      <a:r>
                        <a:rPr lang="fr-FR" sz="1400" b="1" baseline="0" dirty="0" smtClean="0">
                          <a:latin typeface="Century Gothic" panose="020B0502020202020204" pitchFamily="34" charset="0"/>
                        </a:rPr>
                        <a:t>montées en gamme </a:t>
                      </a:r>
                      <a:r>
                        <a:rPr lang="fr-FR" sz="1400" b="0" baseline="0" dirty="0" smtClean="0">
                          <a:latin typeface="Century Gothic" panose="020B0502020202020204" pitchFamily="34" charset="0"/>
                        </a:rPr>
                        <a:t>vers une carte </a:t>
                      </a:r>
                    </a:p>
                    <a:p>
                      <a:pPr algn="ctr"/>
                      <a:r>
                        <a:rPr lang="fr-FR" sz="1400" b="1" baseline="0" dirty="0" smtClean="0">
                          <a:latin typeface="Century Gothic" panose="020B0502020202020204" pitchFamily="34" charset="0"/>
                        </a:rPr>
                        <a:t>Visa Premier</a:t>
                      </a:r>
                      <a:endParaRPr lang="fr-FR" sz="1400" b="1" dirty="0">
                        <a:latin typeface="Century Gothic" panose="020B0502020202020204" pitchFamily="34" charset="0"/>
                      </a:endParaRPr>
                    </a:p>
                  </a:txBody>
                  <a:tcPr anchor="ctr">
                    <a:solidFill>
                      <a:schemeClr val="bg1">
                        <a:lumMod val="95000"/>
                      </a:schemeClr>
                    </a:solidFill>
                  </a:tcPr>
                </a:tc>
                <a:tc vMerge="1">
                  <a:txBody>
                    <a:bodyPr/>
                    <a:lstStyle/>
                    <a:p>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760390364"/>
                  </a:ext>
                </a:extLst>
              </a:tr>
              <a:tr h="142357">
                <a:tc>
                  <a:txBody>
                    <a:bodyPr/>
                    <a:lstStyle/>
                    <a:p>
                      <a:pPr algn="ctr"/>
                      <a:endParaRPr lang="fr-FR" sz="100" b="1" dirty="0">
                        <a:solidFill>
                          <a:schemeClr val="bg1"/>
                        </a:solidFill>
                        <a:latin typeface="Century Gothic" panose="020B0502020202020204" pitchFamily="34" charset="0"/>
                      </a:endParaRPr>
                    </a:p>
                  </a:txBody>
                  <a:tcPr anchor="ctr">
                    <a:solidFill>
                      <a:schemeClr val="bg1"/>
                    </a:solidFill>
                  </a:tcPr>
                </a:tc>
                <a:tc>
                  <a:txBody>
                    <a:bodyPr/>
                    <a:lstStyle/>
                    <a:p>
                      <a:pPr algn="ctr"/>
                      <a:endParaRPr lang="fr-FR" sz="100" b="1" dirty="0">
                        <a:latin typeface="Century Gothic" panose="020B0502020202020204" pitchFamily="34" charset="0"/>
                      </a:endParaRPr>
                    </a:p>
                  </a:txBody>
                  <a:tcPr anchor="ctr">
                    <a:solidFill>
                      <a:schemeClr val="bg1"/>
                    </a:solidFill>
                  </a:tcPr>
                </a:tc>
                <a:tc>
                  <a:txBody>
                    <a:bodyPr/>
                    <a:lstStyle/>
                    <a:p>
                      <a:pPr algn="ctr"/>
                      <a:endParaRPr lang="fr-FR" sz="100" dirty="0">
                        <a:latin typeface="Century Gothic" panose="020B0502020202020204" pitchFamily="34" charset="0"/>
                      </a:endParaRPr>
                    </a:p>
                  </a:txBody>
                  <a:tcPr anchor="ctr">
                    <a:solidFill>
                      <a:schemeClr val="bg1"/>
                    </a:solidFill>
                  </a:tcPr>
                </a:tc>
                <a:tc>
                  <a:txBody>
                    <a:bodyPr/>
                    <a:lstStyle/>
                    <a:p>
                      <a:pPr algn="ctr"/>
                      <a:endParaRPr lang="fr-FR" sz="100" dirty="0">
                        <a:latin typeface="Century Gothic" panose="020B0502020202020204" pitchFamily="34" charset="0"/>
                      </a:endParaRPr>
                    </a:p>
                  </a:txBody>
                  <a:tcPr anchor="ctr">
                    <a:solidFill>
                      <a:schemeClr val="bg1"/>
                    </a:solidFill>
                  </a:tcPr>
                </a:tc>
                <a:tc>
                  <a:txBody>
                    <a:bodyPr/>
                    <a:lstStyle/>
                    <a:p>
                      <a:endParaRPr lang="fr-FR" sz="100" dirty="0">
                        <a:latin typeface="Century Gothic" panose="020B0502020202020204" pitchFamily="34" charset="0"/>
                      </a:endParaRPr>
                    </a:p>
                  </a:txBody>
                  <a:tcPr anchor="ctr">
                    <a:solidFill>
                      <a:schemeClr val="bg1"/>
                    </a:solidFill>
                  </a:tcPr>
                </a:tc>
                <a:extLst>
                  <a:ext uri="{0D108BD9-81ED-4DB2-BD59-A6C34878D82A}">
                    <a16:rowId xmlns:a16="http://schemas.microsoft.com/office/drawing/2014/main" val="3738596290"/>
                  </a:ext>
                </a:extLst>
              </a:tr>
              <a:tr h="631321">
                <a:tc rowSpan="2">
                  <a:txBody>
                    <a:bodyPr/>
                    <a:lstStyle/>
                    <a:p>
                      <a:pPr algn="ctr"/>
                      <a:r>
                        <a:rPr lang="fr-FR" sz="1400" b="1" dirty="0" smtClean="0">
                          <a:solidFill>
                            <a:schemeClr val="bg1"/>
                          </a:solidFill>
                          <a:latin typeface="Century Gothic" panose="020B0502020202020204" pitchFamily="34" charset="0"/>
                        </a:rPr>
                        <a:t>Offres pérennes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Formule Individuelle </a:t>
                      </a:r>
                      <a:r>
                        <a:rPr lang="fr-FR" sz="1400" b="1" u="none" dirty="0" smtClean="0">
                          <a:solidFill>
                            <a:srgbClr val="C00000"/>
                          </a:solidFill>
                          <a:latin typeface="Century Gothic" panose="020B0502020202020204" pitchFamily="34" charset="0"/>
                        </a:rPr>
                        <a:t>Initiale </a:t>
                      </a:r>
                      <a:r>
                        <a:rPr lang="fr-FR" sz="1400" b="1" dirty="0" smtClean="0">
                          <a:latin typeface="Century Gothic" panose="020B0502020202020204" pitchFamily="34" charset="0"/>
                        </a:rPr>
                        <a:t>Gratuite </a:t>
                      </a:r>
                    </a:p>
                    <a:p>
                      <a:pPr algn="ctr"/>
                      <a:r>
                        <a:rPr lang="fr-FR" sz="1400" dirty="0" smtClean="0">
                          <a:latin typeface="Century Gothic" panose="020B0502020202020204" pitchFamily="34" charset="0"/>
                        </a:rPr>
                        <a:t>(tant</a:t>
                      </a:r>
                      <a:r>
                        <a:rPr lang="fr-FR" sz="1400" baseline="0" dirty="0" smtClean="0">
                          <a:latin typeface="Century Gothic" panose="020B0502020202020204" pitchFamily="34" charset="0"/>
                        </a:rPr>
                        <a:t> que le client est mineur)</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12 –</a:t>
                      </a:r>
                      <a:r>
                        <a:rPr lang="fr-FR" sz="1400" baseline="0" dirty="0" smtClean="0">
                          <a:latin typeface="Century Gothic" panose="020B0502020202020204" pitchFamily="34" charset="0"/>
                        </a:rPr>
                        <a:t> 17 ans inclus</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a:t>
                      </a:r>
                      <a:endParaRPr lang="fr-FR" sz="1400"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Automatique</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4293930483"/>
                  </a:ext>
                </a:extLst>
              </a:tr>
              <a:tr h="891275">
                <a:tc vMerge="1">
                  <a:txBody>
                    <a:bodyPr/>
                    <a:lstStyle/>
                    <a:p>
                      <a:endParaRPr lang="fr-FR"/>
                    </a:p>
                  </a:txBody>
                  <a:tcPr/>
                </a:tc>
                <a:tc>
                  <a:txBody>
                    <a:bodyPr/>
                    <a:lstStyle/>
                    <a:p>
                      <a:pPr algn="ctr"/>
                      <a:r>
                        <a:rPr lang="fr-FR" sz="1400" b="1" u="none" dirty="0" smtClean="0">
                          <a:solidFill>
                            <a:srgbClr val="C00000"/>
                          </a:solidFill>
                          <a:latin typeface="Century Gothic" panose="020B0502020202020204" pitchFamily="34" charset="0"/>
                        </a:rPr>
                        <a:t>Bouquet Liberté </a:t>
                      </a:r>
                      <a:r>
                        <a:rPr lang="fr-FR" sz="1400" b="1" dirty="0" smtClean="0">
                          <a:latin typeface="Century Gothic" panose="020B0502020202020204" pitchFamily="34" charset="0"/>
                        </a:rPr>
                        <a:t>à 1€/mois </a:t>
                      </a:r>
                      <a:r>
                        <a:rPr lang="fr-FR" sz="1400" b="0" dirty="0" smtClean="0">
                          <a:latin typeface="Century Gothic" panose="020B0502020202020204" pitchFamily="34" charset="0"/>
                        </a:rPr>
                        <a:t>pendant </a:t>
                      </a:r>
                      <a:r>
                        <a:rPr lang="fr-FR" sz="1400" b="1" dirty="0" smtClean="0">
                          <a:latin typeface="Century Gothic" panose="020B0502020202020204" pitchFamily="34" charset="0"/>
                        </a:rPr>
                        <a:t>1 an </a:t>
                      </a:r>
                      <a:r>
                        <a:rPr lang="fr-FR" sz="1400" b="0" dirty="0" smtClean="0">
                          <a:latin typeface="Century Gothic" panose="020B0502020202020204" pitchFamily="34" charset="0"/>
                        </a:rPr>
                        <a:t>s’il est souscrit avec une carte </a:t>
                      </a:r>
                      <a:r>
                        <a:rPr lang="fr-FR" sz="1400" b="1" dirty="0" smtClean="0">
                          <a:latin typeface="Century Gothic" panose="020B0502020202020204" pitchFamily="34" charset="0"/>
                        </a:rPr>
                        <a:t>Visa</a:t>
                      </a:r>
                      <a:r>
                        <a:rPr lang="fr-FR" sz="1400" b="1" baseline="0" dirty="0" smtClean="0">
                          <a:latin typeface="Century Gothic" panose="020B0502020202020204" pitchFamily="34" charset="0"/>
                        </a:rPr>
                        <a:t> Premier</a:t>
                      </a:r>
                      <a:endParaRPr lang="fr-FR" sz="1400" b="1"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18 – 25 ans inclus</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Réservée aux </a:t>
                      </a:r>
                      <a:r>
                        <a:rPr lang="fr-FR" sz="1400" b="1" dirty="0" smtClean="0">
                          <a:latin typeface="Century Gothic" panose="020B0502020202020204" pitchFamily="34" charset="0"/>
                        </a:rPr>
                        <a:t>montées en gamme</a:t>
                      </a:r>
                      <a:r>
                        <a:rPr lang="fr-FR" sz="1400" dirty="0" smtClean="0">
                          <a:latin typeface="Century Gothic" panose="020B0502020202020204" pitchFamily="34" charset="0"/>
                        </a:rPr>
                        <a:t> vers une carte </a:t>
                      </a:r>
                    </a:p>
                    <a:p>
                      <a:pPr algn="ctr"/>
                      <a:r>
                        <a:rPr lang="fr-FR" sz="1400" b="1" dirty="0" smtClean="0">
                          <a:latin typeface="Century Gothic" panose="020B0502020202020204" pitchFamily="34" charset="0"/>
                        </a:rPr>
                        <a:t>Visa Premier</a:t>
                      </a:r>
                      <a:endParaRPr lang="fr-FR" sz="1400" b="1" dirty="0">
                        <a:latin typeface="Century Gothic" panose="020B0502020202020204" pitchFamily="34" charset="0"/>
                      </a:endParaRPr>
                    </a:p>
                  </a:txBody>
                  <a:tcPr anchor="ctr">
                    <a:solidFill>
                      <a:schemeClr val="bg1">
                        <a:lumMod val="95000"/>
                      </a:schemeClr>
                    </a:solidFill>
                  </a:tcPr>
                </a:tc>
                <a:tc vMerge="1">
                  <a:txBody>
                    <a:bodyPr/>
                    <a:lstStyle/>
                    <a:p>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900454886"/>
                  </a:ext>
                </a:extLst>
              </a:tr>
            </a:tbl>
          </a:graphicData>
        </a:graphic>
      </p:graphicFrame>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14</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1385455" y="5547448"/>
            <a:ext cx="10127671" cy="738664"/>
          </a:xfrm>
          <a:prstGeom prst="rect">
            <a:avLst/>
          </a:prstGeom>
          <a:noFill/>
        </p:spPr>
        <p:txBody>
          <a:bodyPr wrap="square" rtlCol="0">
            <a:spAutoFit/>
          </a:bodyPr>
          <a:lstStyle/>
          <a:p>
            <a:pPr algn="just"/>
            <a:r>
              <a:rPr lang="fr-FR" sz="1400" dirty="0">
                <a:latin typeface="Century Gothic" panose="020B0502020202020204" pitchFamily="34" charset="0"/>
              </a:rPr>
              <a:t>S</a:t>
            </a:r>
            <a:r>
              <a:rPr lang="fr-FR" sz="1400" dirty="0" smtClean="0">
                <a:latin typeface="Century Gothic" panose="020B0502020202020204" pitchFamily="34" charset="0"/>
              </a:rPr>
              <a:t>i l’offre ne s’applique pas automatiquement (bug informatique), souscrire et valider le forfait, puis effectuer une demande de régularisation à MyAssistance en précisant le numéro personne, le nom et prénom du client pour mise en place de la promotion. </a:t>
            </a:r>
            <a:endParaRPr lang="fr-FR" sz="1100" dirty="0" smtClean="0">
              <a:latin typeface="Century Gothic" panose="020B0502020202020204" pitchFamily="34" charset="0"/>
            </a:endParaRPr>
          </a:p>
        </p:txBody>
      </p:sp>
      <p:pic>
        <p:nvPicPr>
          <p:cNvPr id="15362" name="Picture 2" descr="Girl idea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6" y="5215349"/>
            <a:ext cx="1642651" cy="164265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Visa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624" y="1317677"/>
            <a:ext cx="852063" cy="852063"/>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p:cNvPicPr>
            <a:picLocks noChangeAspect="1"/>
          </p:cNvPicPr>
          <p:nvPr/>
        </p:nvPicPr>
        <p:blipFill>
          <a:blip r:embed="rId4"/>
          <a:stretch>
            <a:fillRect/>
          </a:stretch>
        </p:blipFill>
        <p:spPr>
          <a:xfrm>
            <a:off x="9912698" y="6166918"/>
            <a:ext cx="1970699" cy="602397"/>
          </a:xfrm>
          <a:prstGeom prst="rect">
            <a:avLst/>
          </a:prstGeom>
        </p:spPr>
      </p:pic>
      <p:sp>
        <p:nvSpPr>
          <p:cNvPr id="19" name="ZoneTexte 18"/>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9" name="Image 8"/>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blip>
          <a:stretch>
            <a:fillRect/>
          </a:stretch>
        </p:blipFill>
        <p:spPr>
          <a:xfrm>
            <a:off x="4502475" y="653492"/>
            <a:ext cx="2749225" cy="430407"/>
          </a:xfrm>
          <a:prstGeom prst="rect">
            <a:avLst/>
          </a:prstGeom>
        </p:spPr>
      </p:pic>
      <p:cxnSp>
        <p:nvCxnSpPr>
          <p:cNvPr id="23" name="Connecteur droit 22"/>
          <p:cNvCxnSpPr/>
          <p:nvPr/>
        </p:nvCxnSpPr>
        <p:spPr>
          <a:xfrm>
            <a:off x="3977165" y="3588421"/>
            <a:ext cx="4199411"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380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xit" presetSubtype="10" fill="hold" nodeType="withEffect">
                                  <p:stCondLst>
                                    <p:cond delay="0"/>
                                  </p:stCondLst>
                                  <p:childTnLst>
                                    <p:animEffect transition="out" filter="randombar(horizontal)">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15</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36" name="ZoneTexte 35"/>
          <p:cNvSpPr txBox="1"/>
          <p:nvPr/>
        </p:nvSpPr>
        <p:spPr>
          <a:xfrm>
            <a:off x="1401288" y="5582874"/>
            <a:ext cx="10482109" cy="523220"/>
          </a:xfrm>
          <a:prstGeom prst="rect">
            <a:avLst/>
          </a:prstGeom>
          <a:noFill/>
        </p:spPr>
        <p:txBody>
          <a:bodyPr wrap="square" rtlCol="0">
            <a:spAutoFit/>
          </a:bodyPr>
          <a:lstStyle/>
          <a:p>
            <a:pPr algn="just"/>
            <a:r>
              <a:rPr lang="fr-FR" sz="1400" dirty="0" smtClean="0">
                <a:latin typeface="Century Gothic" panose="020B0502020202020204" pitchFamily="34" charset="0"/>
              </a:rPr>
              <a:t>Le passage d’une carte Visa </a:t>
            </a:r>
            <a:r>
              <a:rPr lang="fr-FR" sz="1400" dirty="0" err="1" smtClean="0">
                <a:latin typeface="Century Gothic" panose="020B0502020202020204" pitchFamily="34" charset="0"/>
              </a:rPr>
              <a:t>Classic</a:t>
            </a:r>
            <a:r>
              <a:rPr lang="fr-FR" sz="1400" dirty="0" smtClean="0">
                <a:latin typeface="Century Gothic" panose="020B0502020202020204" pitchFamily="34" charset="0"/>
              </a:rPr>
              <a:t> à contrôle de solde quasi systématique vers une carte Visa </a:t>
            </a:r>
            <a:r>
              <a:rPr lang="fr-FR" sz="1400" dirty="0" err="1" smtClean="0">
                <a:latin typeface="Century Gothic" panose="020B0502020202020204" pitchFamily="34" charset="0"/>
              </a:rPr>
              <a:t>Classic</a:t>
            </a:r>
            <a:r>
              <a:rPr lang="fr-FR" sz="1400" dirty="0" smtClean="0">
                <a:latin typeface="Century Gothic" panose="020B0502020202020204" pitchFamily="34" charset="0"/>
              </a:rPr>
              <a:t> n’est pas une montée en gamme, ce sont toutes les deux des cartes dites « bleues ». </a:t>
            </a:r>
            <a:endParaRPr lang="fr-FR" sz="1100" dirty="0" smtClean="0">
              <a:latin typeface="Century Gothic" panose="020B0502020202020204" pitchFamily="34" charset="0"/>
            </a:endParaRPr>
          </a:p>
        </p:txBody>
      </p:sp>
      <p:pic>
        <p:nvPicPr>
          <p:cNvPr id="18" name="Image 17"/>
          <p:cNvPicPr>
            <a:picLocks noChangeAspect="1"/>
          </p:cNvPicPr>
          <p:nvPr/>
        </p:nvPicPr>
        <p:blipFill>
          <a:blip r:embed="rId2"/>
          <a:stretch>
            <a:fillRect/>
          </a:stretch>
        </p:blipFill>
        <p:spPr>
          <a:xfrm>
            <a:off x="9912698" y="6166918"/>
            <a:ext cx="1970699" cy="602397"/>
          </a:xfrm>
          <a:prstGeom prst="rect">
            <a:avLst/>
          </a:prstGeom>
        </p:spPr>
      </p:pic>
      <p:sp>
        <p:nvSpPr>
          <p:cNvPr id="19" name="ZoneTexte 18"/>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grpSp>
        <p:nvGrpSpPr>
          <p:cNvPr id="13" name="Groupe 12"/>
          <p:cNvGrpSpPr/>
          <p:nvPr/>
        </p:nvGrpSpPr>
        <p:grpSpPr>
          <a:xfrm>
            <a:off x="240521" y="743330"/>
            <a:ext cx="8370080" cy="252552"/>
            <a:chOff x="0" y="-918622"/>
            <a:chExt cx="10659014" cy="321617"/>
          </a:xfrm>
        </p:grpSpPr>
        <p:pic>
          <p:nvPicPr>
            <p:cNvPr id="6" name="Image 5"/>
            <p:cNvPicPr>
              <a:picLocks noChangeAspect="1"/>
            </p:cNvPicPr>
            <p:nvPr/>
          </p:nvPicPr>
          <p:blipFill>
            <a:blip r:embed="rId3"/>
            <a:stretch>
              <a:fillRect/>
            </a:stretch>
          </p:blipFill>
          <p:spPr>
            <a:xfrm>
              <a:off x="0" y="-918622"/>
              <a:ext cx="3896224" cy="304779"/>
            </a:xfrm>
            <a:prstGeom prst="rect">
              <a:avLst/>
            </a:prstGeom>
          </p:spPr>
        </p:pic>
        <p:pic>
          <p:nvPicPr>
            <p:cNvPr id="10" name="Image 9"/>
            <p:cNvPicPr>
              <a:picLocks noChangeAspect="1"/>
            </p:cNvPicPr>
            <p:nvPr/>
          </p:nvPicPr>
          <p:blipFill>
            <a:blip r:embed="rId4"/>
            <a:stretch>
              <a:fillRect/>
            </a:stretch>
          </p:blipFill>
          <p:spPr>
            <a:xfrm>
              <a:off x="3896224" y="-907530"/>
              <a:ext cx="3595564" cy="300660"/>
            </a:xfrm>
            <a:prstGeom prst="rect">
              <a:avLst/>
            </a:prstGeom>
          </p:spPr>
        </p:pic>
        <p:pic>
          <p:nvPicPr>
            <p:cNvPr id="12" name="Image 11"/>
            <p:cNvPicPr>
              <a:picLocks noChangeAspect="1"/>
            </p:cNvPicPr>
            <p:nvPr/>
          </p:nvPicPr>
          <p:blipFill>
            <a:blip r:embed="rId5"/>
            <a:stretch>
              <a:fillRect/>
            </a:stretch>
          </p:blipFill>
          <p:spPr>
            <a:xfrm>
              <a:off x="7491788" y="-897665"/>
              <a:ext cx="3167226" cy="300660"/>
            </a:xfrm>
            <a:prstGeom prst="rect">
              <a:avLst/>
            </a:prstGeom>
          </p:spPr>
        </p:pic>
      </p:grpSp>
      <p:pic>
        <p:nvPicPr>
          <p:cNvPr id="15" name="Image 14"/>
          <p:cNvPicPr>
            <a:picLocks noChangeAspect="1"/>
          </p:cNvPicPr>
          <p:nvPr/>
        </p:nvPicPr>
        <p:blipFill>
          <a:blip r:embed="rId6">
            <a:clrChange>
              <a:clrFrom>
                <a:srgbClr val="FFFFFF"/>
              </a:clrFrom>
              <a:clrTo>
                <a:srgbClr val="FFFFFF">
                  <a:alpha val="0"/>
                </a:srgbClr>
              </a:clrTo>
            </a:clrChange>
            <a:duotone>
              <a:schemeClr val="accent4">
                <a:shade val="45000"/>
                <a:satMod val="135000"/>
              </a:schemeClr>
              <a:prstClr val="white"/>
            </a:duotone>
          </a:blip>
          <a:stretch>
            <a:fillRect/>
          </a:stretch>
        </p:blipFill>
        <p:spPr>
          <a:xfrm rot="20627410">
            <a:off x="74606" y="1358937"/>
            <a:ext cx="2762250" cy="885825"/>
          </a:xfrm>
          <a:prstGeom prst="rect">
            <a:avLst/>
          </a:prstGeom>
        </p:spPr>
      </p:pic>
      <p:pic>
        <p:nvPicPr>
          <p:cNvPr id="22" name="Picture 2" descr="Girl idea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6" y="5215349"/>
            <a:ext cx="1642651" cy="1642651"/>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Groupe 49"/>
          <p:cNvGrpSpPr/>
          <p:nvPr/>
        </p:nvGrpSpPr>
        <p:grpSpPr>
          <a:xfrm>
            <a:off x="1291976" y="1594988"/>
            <a:ext cx="4734723" cy="1255844"/>
            <a:chOff x="1468493" y="-1468901"/>
            <a:chExt cx="4734723" cy="1255844"/>
          </a:xfrm>
        </p:grpSpPr>
        <p:cxnSp>
          <p:nvCxnSpPr>
            <p:cNvPr id="21" name="Connecteur en arc 20"/>
            <p:cNvCxnSpPr/>
            <p:nvPr/>
          </p:nvCxnSpPr>
          <p:spPr>
            <a:xfrm rot="5400000" flipH="1" flipV="1">
              <a:off x="3810194" y="-2606080"/>
              <a:ext cx="51322" cy="4734723"/>
            </a:xfrm>
            <a:prstGeom prst="curvedConnector3">
              <a:avLst>
                <a:gd name="adj1" fmla="val 2072587"/>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3372717" y="-1468901"/>
              <a:ext cx="926275" cy="394775"/>
            </a:xfrm>
            <a:prstGeom prst="rect">
              <a:avLst/>
            </a:prstGeom>
            <a:solidFill>
              <a:srgbClr val="A8D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Montée en Gamme</a:t>
              </a:r>
              <a:endParaRPr lang="fr-FR" sz="1200" dirty="0"/>
            </a:p>
          </p:txBody>
        </p:sp>
        <p:pic>
          <p:nvPicPr>
            <p:cNvPr id="1038" name="Picture 14" descr="Check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83308" y="-1231069"/>
              <a:ext cx="355068" cy="3550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e 48"/>
          <p:cNvGrpSpPr/>
          <p:nvPr/>
        </p:nvGrpSpPr>
        <p:grpSpPr>
          <a:xfrm>
            <a:off x="8736978" y="1949621"/>
            <a:ext cx="2351439" cy="776417"/>
            <a:chOff x="8736978" y="2103997"/>
            <a:chExt cx="2351439" cy="776417"/>
          </a:xfrm>
        </p:grpSpPr>
        <p:cxnSp>
          <p:nvCxnSpPr>
            <p:cNvPr id="39" name="Connecteur en arc 38"/>
            <p:cNvCxnSpPr/>
            <p:nvPr/>
          </p:nvCxnSpPr>
          <p:spPr>
            <a:xfrm rot="5400000" flipH="1" flipV="1">
              <a:off x="9905993" y="1697989"/>
              <a:ext cx="13410" cy="2351439"/>
            </a:xfrm>
            <a:prstGeom prst="curvedConnector3">
              <a:avLst>
                <a:gd name="adj1" fmla="val 4461372"/>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9449560" y="2103997"/>
              <a:ext cx="926275" cy="394775"/>
            </a:xfrm>
            <a:prstGeom prst="rect">
              <a:avLst/>
            </a:prstGeom>
            <a:solidFill>
              <a:srgbClr val="A8D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Montée en Gamme</a:t>
              </a:r>
              <a:endParaRPr lang="fr-FR" sz="1200" dirty="0"/>
            </a:p>
          </p:txBody>
        </p:sp>
        <p:pic>
          <p:nvPicPr>
            <p:cNvPr id="58" name="Picture 14" descr="Check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27059" y="2271041"/>
              <a:ext cx="355068" cy="3550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Groupe 47"/>
          <p:cNvGrpSpPr/>
          <p:nvPr/>
        </p:nvGrpSpPr>
        <p:grpSpPr>
          <a:xfrm>
            <a:off x="6168916" y="2011190"/>
            <a:ext cx="2351439" cy="740129"/>
            <a:chOff x="6168916" y="2165566"/>
            <a:chExt cx="2351439" cy="740129"/>
          </a:xfrm>
        </p:grpSpPr>
        <p:cxnSp>
          <p:nvCxnSpPr>
            <p:cNvPr id="38" name="Connecteur en arc 37"/>
            <p:cNvCxnSpPr/>
            <p:nvPr/>
          </p:nvCxnSpPr>
          <p:spPr>
            <a:xfrm rot="5400000" flipH="1" flipV="1">
              <a:off x="7337931" y="1723270"/>
              <a:ext cx="13410" cy="2351439"/>
            </a:xfrm>
            <a:prstGeom prst="curvedConnector3">
              <a:avLst>
                <a:gd name="adj1" fmla="val 4461372"/>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6881498" y="2165566"/>
              <a:ext cx="926275" cy="394775"/>
            </a:xfrm>
            <a:prstGeom prst="rect">
              <a:avLst/>
            </a:prstGeom>
            <a:solidFill>
              <a:srgbClr val="A8D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Montée en Gamme</a:t>
              </a:r>
              <a:endParaRPr lang="fr-FR" sz="1200" dirty="0"/>
            </a:p>
          </p:txBody>
        </p:sp>
        <p:pic>
          <p:nvPicPr>
            <p:cNvPr id="59" name="Picture 14" descr="Check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2342" y="2313306"/>
              <a:ext cx="355068" cy="3550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7" name="Groupe 46"/>
          <p:cNvGrpSpPr/>
          <p:nvPr/>
        </p:nvGrpSpPr>
        <p:grpSpPr>
          <a:xfrm>
            <a:off x="3491896" y="2158930"/>
            <a:ext cx="2351439" cy="656527"/>
            <a:chOff x="3491896" y="2313306"/>
            <a:chExt cx="2351439" cy="656527"/>
          </a:xfrm>
        </p:grpSpPr>
        <p:cxnSp>
          <p:nvCxnSpPr>
            <p:cNvPr id="40" name="Connecteur en arc 39"/>
            <p:cNvCxnSpPr/>
            <p:nvPr/>
          </p:nvCxnSpPr>
          <p:spPr>
            <a:xfrm rot="5400000" flipH="1" flipV="1">
              <a:off x="4660911" y="1787408"/>
              <a:ext cx="13410" cy="2351439"/>
            </a:xfrm>
            <a:prstGeom prst="curvedConnector3">
              <a:avLst>
                <a:gd name="adj1" fmla="val 4461372"/>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4139959" y="2313306"/>
              <a:ext cx="926275" cy="394775"/>
            </a:xfrm>
            <a:prstGeom prst="rect">
              <a:avLst/>
            </a:prstGeom>
            <a:solidFill>
              <a:srgbClr val="A8D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Montée en Gamme</a:t>
              </a:r>
              <a:endParaRPr lang="fr-FR" sz="1200" dirty="0"/>
            </a:p>
          </p:txBody>
        </p:sp>
        <p:pic>
          <p:nvPicPr>
            <p:cNvPr id="60" name="Picture 14" descr="Check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4671" y="2525346"/>
              <a:ext cx="355068" cy="3550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e 50"/>
          <p:cNvGrpSpPr/>
          <p:nvPr/>
        </p:nvGrpSpPr>
        <p:grpSpPr>
          <a:xfrm>
            <a:off x="1342970" y="4546906"/>
            <a:ext cx="2494095" cy="1144047"/>
            <a:chOff x="1342970" y="4368781"/>
            <a:chExt cx="2494095" cy="1144047"/>
          </a:xfrm>
        </p:grpSpPr>
        <p:cxnSp>
          <p:nvCxnSpPr>
            <p:cNvPr id="41" name="Connecteur en arc 40"/>
            <p:cNvCxnSpPr>
              <a:endCxn id="1028" idx="2"/>
            </p:cNvCxnSpPr>
            <p:nvPr/>
          </p:nvCxnSpPr>
          <p:spPr>
            <a:xfrm rot="5400000" flipH="1" flipV="1">
              <a:off x="2587959" y="3123792"/>
              <a:ext cx="4117" cy="2494095"/>
            </a:xfrm>
            <a:prstGeom prst="curvedConnector3">
              <a:avLst>
                <a:gd name="adj1" fmla="val -12763736"/>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2155414" y="4791653"/>
              <a:ext cx="926275" cy="3947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Montée en Gamme</a:t>
              </a:r>
              <a:endParaRPr lang="fr-FR" sz="1200" dirty="0"/>
            </a:p>
          </p:txBody>
        </p:sp>
        <p:sp>
          <p:nvSpPr>
            <p:cNvPr id="46" name="ZoneTexte 45"/>
            <p:cNvSpPr txBox="1"/>
            <p:nvPr/>
          </p:nvSpPr>
          <p:spPr>
            <a:xfrm rot="5400000">
              <a:off x="2118253" y="3904535"/>
              <a:ext cx="1000595" cy="2215991"/>
            </a:xfrm>
            <a:prstGeom prst="rect">
              <a:avLst/>
            </a:prstGeom>
            <a:noFill/>
          </p:spPr>
          <p:txBody>
            <a:bodyPr wrap="none" rtlCol="0">
              <a:spAutoFit/>
            </a:bodyPr>
            <a:lstStyle/>
            <a:p>
              <a:r>
                <a:rPr lang="fr-FR" sz="13800" dirty="0" smtClean="0">
                  <a:solidFill>
                    <a:schemeClr val="accent1">
                      <a:lumMod val="50000"/>
                    </a:schemeClr>
                  </a:solidFill>
                  <a:latin typeface="Bradley Hand ITC" panose="03070402050302030203" pitchFamily="66" charset="0"/>
                </a:rPr>
                <a:t>x</a:t>
              </a:r>
              <a:endParaRPr lang="fr-FR" sz="13800" dirty="0">
                <a:solidFill>
                  <a:schemeClr val="accent1">
                    <a:lumMod val="50000"/>
                  </a:schemeClr>
                </a:solidFill>
                <a:latin typeface="Bradley Hand ITC" panose="03070402050302030203" pitchFamily="66" charset="0"/>
              </a:endParaRPr>
            </a:p>
          </p:txBody>
        </p:sp>
      </p:grpSp>
      <p:grpSp>
        <p:nvGrpSpPr>
          <p:cNvPr id="56" name="Groupe 55"/>
          <p:cNvGrpSpPr/>
          <p:nvPr/>
        </p:nvGrpSpPr>
        <p:grpSpPr>
          <a:xfrm>
            <a:off x="-42130" y="2531216"/>
            <a:ext cx="2991824" cy="2165861"/>
            <a:chOff x="-42130" y="2531216"/>
            <a:chExt cx="2991824" cy="2165861"/>
          </a:xfrm>
        </p:grpSpPr>
        <p:pic>
          <p:nvPicPr>
            <p:cNvPr id="1026" name="Picture 2" descr="Carte Visa Classic à contrôle de solde systématique ..."/>
            <p:cNvPicPr>
              <a:picLocks noChangeAspect="1" noChangeArrowheads="1"/>
            </p:cNvPicPr>
            <p:nvPr/>
          </p:nvPicPr>
          <p:blipFill>
            <a:blip r:embed="rId9">
              <a:clrChange>
                <a:clrFrom>
                  <a:srgbClr val="F6F5F5"/>
                </a:clrFrom>
                <a:clrTo>
                  <a:srgbClr val="F6F5F5">
                    <a:alpha val="0"/>
                  </a:srgbClr>
                </a:clrTo>
              </a:clrChange>
              <a:extLst>
                <a:ext uri="{28A0092B-C50C-407E-A947-70E740481C1C}">
                  <a14:useLocalDpi xmlns:a14="http://schemas.microsoft.com/office/drawing/2010/main" val="0"/>
                </a:ext>
              </a:extLst>
            </a:blip>
            <a:srcRect/>
            <a:stretch>
              <a:fillRect/>
            </a:stretch>
          </p:blipFill>
          <p:spPr bwMode="auto">
            <a:xfrm>
              <a:off x="-42130" y="2531216"/>
              <a:ext cx="2991824" cy="2165861"/>
            </a:xfrm>
            <a:prstGeom prst="rect">
              <a:avLst/>
            </a:prstGeom>
            <a:noFill/>
            <a:extLst>
              <a:ext uri="{909E8E84-426E-40DD-AFC4-6F175D3DCCD1}">
                <a14:hiddenFill xmlns:a14="http://schemas.microsoft.com/office/drawing/2010/main">
                  <a:solidFill>
                    <a:srgbClr val="FFFFFF"/>
                  </a:solidFill>
                </a14:hiddenFill>
              </a:ext>
            </a:extLst>
          </p:spPr>
        </p:pic>
        <p:sp>
          <p:nvSpPr>
            <p:cNvPr id="67" name="ZoneTexte 66"/>
            <p:cNvSpPr txBox="1"/>
            <p:nvPr/>
          </p:nvSpPr>
          <p:spPr>
            <a:xfrm>
              <a:off x="239097" y="4259454"/>
              <a:ext cx="2410555" cy="246221"/>
            </a:xfrm>
            <a:prstGeom prst="rect">
              <a:avLst/>
            </a:prstGeom>
            <a:noFill/>
          </p:spPr>
          <p:txBody>
            <a:bodyPr wrap="square" rtlCol="0">
              <a:spAutoFit/>
            </a:bodyPr>
            <a:lstStyle/>
            <a:p>
              <a:pPr algn="ctr"/>
              <a:r>
                <a:rPr lang="fr-FR" sz="1000" dirty="0" smtClean="0">
                  <a:solidFill>
                    <a:srgbClr val="0070C0"/>
                  </a:solidFill>
                  <a:latin typeface="Century Gothic" panose="020B0502020202020204" pitchFamily="34" charset="0"/>
                </a:rPr>
                <a:t>Visa </a:t>
              </a:r>
              <a:r>
                <a:rPr lang="fr-FR" sz="1000" dirty="0" err="1" smtClean="0">
                  <a:solidFill>
                    <a:srgbClr val="0070C0"/>
                  </a:solidFill>
                  <a:latin typeface="Century Gothic" panose="020B0502020202020204" pitchFamily="34" charset="0"/>
                </a:rPr>
                <a:t>Classic</a:t>
              </a:r>
              <a:r>
                <a:rPr lang="fr-FR" sz="1000" dirty="0" smtClean="0">
                  <a:solidFill>
                    <a:srgbClr val="0070C0"/>
                  </a:solidFill>
                  <a:latin typeface="Century Gothic" panose="020B0502020202020204" pitchFamily="34" charset="0"/>
                </a:rPr>
                <a:t> CSQS et C2S</a:t>
              </a:r>
            </a:p>
          </p:txBody>
        </p:sp>
      </p:grpSp>
      <p:grpSp>
        <p:nvGrpSpPr>
          <p:cNvPr id="57" name="Groupe 56"/>
          <p:cNvGrpSpPr/>
          <p:nvPr/>
        </p:nvGrpSpPr>
        <p:grpSpPr>
          <a:xfrm>
            <a:off x="2676127" y="2812673"/>
            <a:ext cx="2321877" cy="1698608"/>
            <a:chOff x="2676127" y="2812673"/>
            <a:chExt cx="2321877" cy="1698608"/>
          </a:xfrm>
        </p:grpSpPr>
        <p:pic>
          <p:nvPicPr>
            <p:cNvPr id="1028" name="Picture 4" descr="Carte Visa Classic Caisse D épargne | Carte De Paris"/>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76127" y="2812673"/>
              <a:ext cx="2321877" cy="1556108"/>
            </a:xfrm>
            <a:prstGeom prst="rect">
              <a:avLst/>
            </a:prstGeom>
            <a:noFill/>
            <a:extLst>
              <a:ext uri="{909E8E84-426E-40DD-AFC4-6F175D3DCCD1}">
                <a14:hiddenFill xmlns:a14="http://schemas.microsoft.com/office/drawing/2010/main">
                  <a:solidFill>
                    <a:srgbClr val="FFFFFF"/>
                  </a:solidFill>
                </a14:hiddenFill>
              </a:ext>
            </a:extLst>
          </p:spPr>
        </p:pic>
        <p:sp>
          <p:nvSpPr>
            <p:cNvPr id="68" name="ZoneTexte 67"/>
            <p:cNvSpPr txBox="1"/>
            <p:nvPr/>
          </p:nvSpPr>
          <p:spPr>
            <a:xfrm>
              <a:off x="2802577" y="4258921"/>
              <a:ext cx="2129246" cy="252360"/>
            </a:xfrm>
            <a:prstGeom prst="rect">
              <a:avLst/>
            </a:prstGeom>
            <a:noFill/>
          </p:spPr>
          <p:txBody>
            <a:bodyPr wrap="square" rtlCol="0">
              <a:spAutoFit/>
            </a:bodyPr>
            <a:lstStyle/>
            <a:p>
              <a:pPr algn="ctr"/>
              <a:r>
                <a:rPr lang="fr-FR" sz="1000" dirty="0" smtClean="0">
                  <a:solidFill>
                    <a:srgbClr val="0070C0"/>
                  </a:solidFill>
                  <a:latin typeface="Century Gothic" panose="020B0502020202020204" pitchFamily="34" charset="0"/>
                </a:rPr>
                <a:t>Visa </a:t>
              </a:r>
              <a:r>
                <a:rPr lang="fr-FR" sz="1000" dirty="0" err="1" smtClean="0">
                  <a:solidFill>
                    <a:srgbClr val="0070C0"/>
                  </a:solidFill>
                  <a:latin typeface="Century Gothic" panose="020B0502020202020204" pitchFamily="34" charset="0"/>
                </a:rPr>
                <a:t>Classic</a:t>
              </a:r>
              <a:endParaRPr lang="fr-FR" sz="1000" dirty="0" smtClean="0">
                <a:solidFill>
                  <a:srgbClr val="0070C0"/>
                </a:solidFill>
                <a:latin typeface="Century Gothic" panose="020B0502020202020204" pitchFamily="34" charset="0"/>
              </a:endParaRPr>
            </a:p>
          </p:txBody>
        </p:sp>
      </p:grpSp>
      <p:grpSp>
        <p:nvGrpSpPr>
          <p:cNvPr id="61" name="Groupe 60"/>
          <p:cNvGrpSpPr/>
          <p:nvPr/>
        </p:nvGrpSpPr>
        <p:grpSpPr>
          <a:xfrm>
            <a:off x="5032374" y="2799263"/>
            <a:ext cx="2312262" cy="1697606"/>
            <a:chOff x="5032374" y="2799263"/>
            <a:chExt cx="2312262" cy="1697606"/>
          </a:xfrm>
        </p:grpSpPr>
        <p:pic>
          <p:nvPicPr>
            <p:cNvPr id="1030" name="Picture 6" descr="Visuel - Carte Visa Premier Caisse d'Epargne"/>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32374" y="2799263"/>
              <a:ext cx="2312262" cy="1549664"/>
            </a:xfrm>
            <a:prstGeom prst="rect">
              <a:avLst/>
            </a:prstGeom>
            <a:noFill/>
            <a:extLst>
              <a:ext uri="{909E8E84-426E-40DD-AFC4-6F175D3DCCD1}">
                <a14:hiddenFill xmlns:a14="http://schemas.microsoft.com/office/drawing/2010/main">
                  <a:solidFill>
                    <a:srgbClr val="FFFFFF"/>
                  </a:solidFill>
                </a14:hiddenFill>
              </a:ext>
            </a:extLst>
          </p:spPr>
        </p:pic>
        <p:sp>
          <p:nvSpPr>
            <p:cNvPr id="69" name="ZoneTexte 68"/>
            <p:cNvSpPr txBox="1"/>
            <p:nvPr/>
          </p:nvSpPr>
          <p:spPr>
            <a:xfrm>
              <a:off x="5150929" y="4244509"/>
              <a:ext cx="2129246" cy="252360"/>
            </a:xfrm>
            <a:prstGeom prst="rect">
              <a:avLst/>
            </a:prstGeom>
            <a:noFill/>
          </p:spPr>
          <p:txBody>
            <a:bodyPr wrap="square" rtlCol="0">
              <a:spAutoFit/>
            </a:bodyPr>
            <a:lstStyle/>
            <a:p>
              <a:pPr algn="ctr"/>
              <a:r>
                <a:rPr lang="fr-FR" sz="1000" dirty="0" smtClean="0">
                  <a:solidFill>
                    <a:srgbClr val="87672A"/>
                  </a:solidFill>
                  <a:latin typeface="Century Gothic" panose="020B0502020202020204" pitchFamily="34" charset="0"/>
                </a:rPr>
                <a:t>Visa Premier</a:t>
              </a:r>
            </a:p>
          </p:txBody>
        </p:sp>
      </p:grpSp>
      <p:grpSp>
        <p:nvGrpSpPr>
          <p:cNvPr id="62" name="Groupe 61"/>
          <p:cNvGrpSpPr/>
          <p:nvPr/>
        </p:nvGrpSpPr>
        <p:grpSpPr>
          <a:xfrm>
            <a:off x="7500259" y="2820813"/>
            <a:ext cx="2150207" cy="1638358"/>
            <a:chOff x="7500259" y="2820813"/>
            <a:chExt cx="2150207" cy="1638358"/>
          </a:xfrm>
        </p:grpSpPr>
        <p:pic>
          <p:nvPicPr>
            <p:cNvPr id="1034" name="Picture 10" descr="Visa Platinum de la Caisse d’Épargne : carte haut de gamm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00259" y="2820813"/>
              <a:ext cx="2115486" cy="1428159"/>
            </a:xfrm>
            <a:prstGeom prst="rect">
              <a:avLst/>
            </a:prstGeom>
            <a:noFill/>
            <a:extLst>
              <a:ext uri="{909E8E84-426E-40DD-AFC4-6F175D3DCCD1}">
                <a14:hiddenFill xmlns:a14="http://schemas.microsoft.com/office/drawing/2010/main">
                  <a:solidFill>
                    <a:srgbClr val="FFFFFF"/>
                  </a:solidFill>
                </a14:hiddenFill>
              </a:ext>
            </a:extLst>
          </p:spPr>
        </p:pic>
        <p:sp>
          <p:nvSpPr>
            <p:cNvPr id="70" name="ZoneTexte 69"/>
            <p:cNvSpPr txBox="1"/>
            <p:nvPr/>
          </p:nvSpPr>
          <p:spPr>
            <a:xfrm>
              <a:off x="7521220" y="4206811"/>
              <a:ext cx="2129246" cy="252360"/>
            </a:xfrm>
            <a:prstGeom prst="rect">
              <a:avLst/>
            </a:prstGeom>
            <a:noFill/>
          </p:spPr>
          <p:txBody>
            <a:bodyPr wrap="square" rtlCol="0">
              <a:spAutoFit/>
            </a:bodyPr>
            <a:lstStyle/>
            <a:p>
              <a:pPr algn="ctr"/>
              <a:r>
                <a:rPr lang="fr-FR" sz="1000" dirty="0" smtClean="0">
                  <a:solidFill>
                    <a:schemeClr val="bg1">
                      <a:lumMod val="50000"/>
                    </a:schemeClr>
                  </a:solidFill>
                  <a:latin typeface="Century Gothic" panose="020B0502020202020204" pitchFamily="34" charset="0"/>
                </a:rPr>
                <a:t>Visa Platinum</a:t>
              </a:r>
            </a:p>
          </p:txBody>
        </p:sp>
      </p:grpSp>
      <p:grpSp>
        <p:nvGrpSpPr>
          <p:cNvPr id="63" name="Groupe 62"/>
          <p:cNvGrpSpPr/>
          <p:nvPr/>
        </p:nvGrpSpPr>
        <p:grpSpPr>
          <a:xfrm>
            <a:off x="9771368" y="2827443"/>
            <a:ext cx="2172984" cy="1603480"/>
            <a:chOff x="9771368" y="2827443"/>
            <a:chExt cx="2172984" cy="1603480"/>
          </a:xfrm>
        </p:grpSpPr>
        <p:pic>
          <p:nvPicPr>
            <p:cNvPr id="1032" name="Picture 8" descr="Visa Infinite de la Caisse d'épargne au prix de 315 €/a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771368" y="2827443"/>
              <a:ext cx="2112029" cy="1381587"/>
            </a:xfrm>
            <a:prstGeom prst="rect">
              <a:avLst/>
            </a:prstGeom>
            <a:noFill/>
            <a:extLst>
              <a:ext uri="{909E8E84-426E-40DD-AFC4-6F175D3DCCD1}">
                <a14:hiddenFill xmlns:a14="http://schemas.microsoft.com/office/drawing/2010/main">
                  <a:solidFill>
                    <a:srgbClr val="FFFFFF"/>
                  </a:solidFill>
                </a14:hiddenFill>
              </a:ext>
            </a:extLst>
          </p:spPr>
        </p:pic>
        <p:sp>
          <p:nvSpPr>
            <p:cNvPr id="71" name="ZoneTexte 70"/>
            <p:cNvSpPr txBox="1"/>
            <p:nvPr/>
          </p:nvSpPr>
          <p:spPr>
            <a:xfrm>
              <a:off x="9815106" y="4178563"/>
              <a:ext cx="2129246" cy="252360"/>
            </a:xfrm>
            <a:prstGeom prst="rect">
              <a:avLst/>
            </a:prstGeom>
            <a:noFill/>
          </p:spPr>
          <p:txBody>
            <a:bodyPr wrap="square" rtlCol="0">
              <a:spAutoFit/>
            </a:bodyPr>
            <a:lstStyle/>
            <a:p>
              <a:pPr algn="ctr"/>
              <a:r>
                <a:rPr lang="fr-FR" sz="1000" dirty="0" smtClean="0">
                  <a:latin typeface="Century Gothic" panose="020B0502020202020204" pitchFamily="34" charset="0"/>
                </a:rPr>
                <a:t>Visa </a:t>
              </a:r>
              <a:r>
                <a:rPr lang="fr-FR" sz="1000" dirty="0" err="1" smtClean="0">
                  <a:latin typeface="Century Gothic" panose="020B0502020202020204" pitchFamily="34" charset="0"/>
                </a:rPr>
                <a:t>Infinite</a:t>
              </a:r>
              <a:endParaRPr lang="fr-FR" sz="1000" dirty="0" smtClean="0">
                <a:latin typeface="Century Gothic" panose="020B0502020202020204" pitchFamily="34" charset="0"/>
              </a:endParaRPr>
            </a:p>
          </p:txBody>
        </p:sp>
      </p:grpSp>
    </p:spTree>
    <p:extLst>
      <p:ext uri="{BB962C8B-B14F-4D97-AF65-F5344CB8AC3E}">
        <p14:creationId xmlns:p14="http://schemas.microsoft.com/office/powerpoint/2010/main" val="109379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left)">
                                      <p:cBhvr>
                                        <p:cTn id="24" dur="500"/>
                                        <p:tgtEl>
                                          <p:spTgt spid="51"/>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16</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graphicFrame>
        <p:nvGraphicFramePr>
          <p:cNvPr id="17" name="Tableau 16"/>
          <p:cNvGraphicFramePr>
            <a:graphicFrameLocks noGrp="1"/>
          </p:cNvGraphicFramePr>
          <p:nvPr>
            <p:extLst>
              <p:ext uri="{D42A27DB-BD31-4B8C-83A1-F6EECF244321}">
                <p14:modId xmlns:p14="http://schemas.microsoft.com/office/powerpoint/2010/main" val="3667364593"/>
              </p:ext>
            </p:extLst>
          </p:nvPr>
        </p:nvGraphicFramePr>
        <p:xfrm>
          <a:off x="474084" y="1453338"/>
          <a:ext cx="11006325" cy="4581886"/>
        </p:xfrm>
        <a:graphic>
          <a:graphicData uri="http://schemas.openxmlformats.org/drawingml/2006/table">
            <a:tbl>
              <a:tblPr firstRow="1" bandRow="1">
                <a:tableStyleId>{5C22544A-7EE6-4342-B048-85BDC9FD1C3A}</a:tableStyleId>
              </a:tblPr>
              <a:tblGrid>
                <a:gridCol w="1335854">
                  <a:extLst>
                    <a:ext uri="{9D8B030D-6E8A-4147-A177-3AD203B41FA5}">
                      <a16:colId xmlns:a16="http://schemas.microsoft.com/office/drawing/2014/main" val="653186566"/>
                    </a:ext>
                  </a:extLst>
                </a:gridCol>
                <a:gridCol w="3394363">
                  <a:extLst>
                    <a:ext uri="{9D8B030D-6E8A-4147-A177-3AD203B41FA5}">
                      <a16:colId xmlns:a16="http://schemas.microsoft.com/office/drawing/2014/main" val="1257374633"/>
                    </a:ext>
                  </a:extLst>
                </a:gridCol>
                <a:gridCol w="2881746">
                  <a:extLst>
                    <a:ext uri="{9D8B030D-6E8A-4147-A177-3AD203B41FA5}">
                      <a16:colId xmlns:a16="http://schemas.microsoft.com/office/drawing/2014/main" val="2882397396"/>
                    </a:ext>
                  </a:extLst>
                </a:gridCol>
                <a:gridCol w="1690254">
                  <a:extLst>
                    <a:ext uri="{9D8B030D-6E8A-4147-A177-3AD203B41FA5}">
                      <a16:colId xmlns:a16="http://schemas.microsoft.com/office/drawing/2014/main" val="2329078294"/>
                    </a:ext>
                  </a:extLst>
                </a:gridCol>
                <a:gridCol w="1704108">
                  <a:extLst>
                    <a:ext uri="{9D8B030D-6E8A-4147-A177-3AD203B41FA5}">
                      <a16:colId xmlns:a16="http://schemas.microsoft.com/office/drawing/2014/main" val="175863774"/>
                    </a:ext>
                  </a:extLst>
                </a:gridCol>
              </a:tblGrid>
              <a:tr h="491285">
                <a:tc>
                  <a:txBody>
                    <a:bodyPr/>
                    <a:lstStyle/>
                    <a:p>
                      <a:pPr algn="ctr"/>
                      <a:endParaRPr lang="fr-FR" sz="1400" dirty="0">
                        <a:latin typeface="Century Gothic" panose="020B0502020202020204" pitchFamily="34" charset="0"/>
                      </a:endParaRPr>
                    </a:p>
                  </a:txBody>
                  <a:tcPr anchor="ctr">
                    <a:noFill/>
                  </a:tcPr>
                </a:tc>
                <a:tc>
                  <a:txBody>
                    <a:bodyPr/>
                    <a:lstStyle/>
                    <a:p>
                      <a:pPr algn="ctr"/>
                      <a:r>
                        <a:rPr lang="fr-FR" sz="1400" b="1" dirty="0" smtClean="0">
                          <a:solidFill>
                            <a:schemeClr val="bg1"/>
                          </a:solidFill>
                          <a:latin typeface="Century Gothic" panose="020B0502020202020204" pitchFamily="34" charset="0"/>
                        </a:rPr>
                        <a:t>Offres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Période de commercialisation</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Âge</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Conditions</a:t>
                      </a:r>
                      <a:endParaRPr lang="fr-FR" sz="1400" b="1" dirty="0">
                        <a:solidFill>
                          <a:schemeClr val="bg1"/>
                        </a:solidFill>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3420970726"/>
                  </a:ext>
                </a:extLst>
              </a:tr>
              <a:tr h="706582">
                <a:tc rowSpan="4">
                  <a:txBody>
                    <a:bodyPr/>
                    <a:lstStyle/>
                    <a:p>
                      <a:pPr algn="ctr"/>
                      <a:r>
                        <a:rPr lang="fr-FR" sz="1400" b="1" dirty="0" smtClean="0">
                          <a:solidFill>
                            <a:schemeClr val="bg1"/>
                          </a:solidFill>
                          <a:latin typeface="Century Gothic" panose="020B0502020202020204" pitchFamily="34" charset="0"/>
                        </a:rPr>
                        <a:t>Offres de la Campagne Jeunes</a:t>
                      </a:r>
                    </a:p>
                    <a:p>
                      <a:pPr algn="ctr"/>
                      <a:r>
                        <a:rPr lang="fr-FR" sz="1400" b="1" dirty="0" smtClean="0">
                          <a:solidFill>
                            <a:schemeClr val="bg1"/>
                          </a:solidFill>
                          <a:latin typeface="Century Gothic" panose="020B0502020202020204" pitchFamily="34" charset="0"/>
                        </a:rPr>
                        <a:t>du</a:t>
                      </a:r>
                      <a:r>
                        <a:rPr lang="fr-FR" sz="1400" b="1" baseline="0" dirty="0" smtClean="0">
                          <a:solidFill>
                            <a:schemeClr val="bg1"/>
                          </a:solidFill>
                          <a:latin typeface="Century Gothic" panose="020B0502020202020204" pitchFamily="34" charset="0"/>
                        </a:rPr>
                        <a:t> 4 mai au 31 octobre</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Crédit étudiant / apprenti </a:t>
                      </a:r>
                      <a:r>
                        <a:rPr lang="fr-FR" sz="1400" b="1" u="none" dirty="0" smtClean="0">
                          <a:latin typeface="Century Gothic" panose="020B0502020202020204" pitchFamily="34" charset="0"/>
                        </a:rPr>
                        <a:t>: </a:t>
                      </a:r>
                    </a:p>
                    <a:p>
                      <a:pPr algn="ctr"/>
                      <a:r>
                        <a:rPr lang="fr-FR" sz="1400" b="1" u="none" dirty="0" smtClean="0">
                          <a:latin typeface="Century Gothic" panose="020B0502020202020204" pitchFamily="34" charset="0"/>
                        </a:rPr>
                        <a:t>0,90 %, FD offerts (-0,10 % </a:t>
                      </a:r>
                      <a:r>
                        <a:rPr lang="fr-FR" sz="1400" b="1" u="none" dirty="0" err="1" smtClean="0">
                          <a:latin typeface="Century Gothic" panose="020B0502020202020204" pitchFamily="34" charset="0"/>
                        </a:rPr>
                        <a:t>dérog</a:t>
                      </a:r>
                      <a:r>
                        <a:rPr lang="fr-FR" sz="1400" b="1" u="none" dirty="0" smtClean="0">
                          <a:latin typeface="Century Gothic" panose="020B0502020202020204" pitchFamily="34" charset="0"/>
                        </a:rPr>
                        <a:t> DR)</a:t>
                      </a: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4 mai au</a:t>
                      </a:r>
                      <a:r>
                        <a:rPr lang="fr-FR" sz="1400" baseline="0" dirty="0" smtClean="0">
                          <a:latin typeface="Century Gothic" panose="020B0502020202020204" pitchFamily="34" charset="0"/>
                        </a:rPr>
                        <a:t> 31 octobre</a:t>
                      </a:r>
                      <a:endParaRPr lang="fr-FR" sz="1400"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18 –</a:t>
                      </a:r>
                      <a:r>
                        <a:rPr lang="fr-FR" sz="1400" baseline="0" dirty="0" smtClean="0">
                          <a:latin typeface="Century Gothic" panose="020B0502020202020204" pitchFamily="34" charset="0"/>
                        </a:rPr>
                        <a:t> 28 ans inclus</a:t>
                      </a:r>
                      <a:endParaRPr lang="fr-FR" sz="1400" dirty="0">
                        <a:latin typeface="Century Gothic" panose="020B0502020202020204" pitchFamily="34" charset="0"/>
                      </a:endParaRPr>
                    </a:p>
                    <a:p>
                      <a:pPr algn="ctr"/>
                      <a:endParaRPr lang="fr-FR" sz="1400" dirty="0" smtClean="0">
                        <a:latin typeface="Century Gothic" panose="020B0502020202020204" pitchFamily="34" charset="0"/>
                      </a:endParaRPr>
                    </a:p>
                  </a:txBody>
                  <a:tcPr anchor="ctr">
                    <a:solidFill>
                      <a:schemeClr val="bg1">
                        <a:lumMod val="95000"/>
                      </a:schemeClr>
                    </a:solidFill>
                  </a:tcPr>
                </a:tc>
                <a:tc rowSpan="3">
                  <a:txBody>
                    <a:bodyPr/>
                    <a:lstStyle/>
                    <a:p>
                      <a:pPr algn="ctr"/>
                      <a:r>
                        <a:rPr lang="fr-FR" sz="1400" dirty="0" smtClean="0">
                          <a:latin typeface="Century Gothic" panose="020B0502020202020204" pitchFamily="34" charset="0"/>
                        </a:rPr>
                        <a:t>En études supérieures </a:t>
                      </a:r>
                    </a:p>
                    <a:p>
                      <a:pPr algn="ctr"/>
                      <a:r>
                        <a:rPr lang="fr-FR" sz="1400" dirty="0" smtClean="0">
                          <a:latin typeface="Century Gothic" panose="020B0502020202020204" pitchFamily="34" charset="0"/>
                        </a:rPr>
                        <a:t>ou en contrat d’apprentissage</a:t>
                      </a:r>
                    </a:p>
                    <a:p>
                      <a:pPr algn="ct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27891028"/>
                  </a:ext>
                </a:extLst>
              </a:tr>
              <a:tr h="1137632">
                <a:tc vMerge="1">
                  <a:txBody>
                    <a:bodyPr/>
                    <a:lstStyle/>
                    <a:p>
                      <a:endParaRPr lang="fr-FR"/>
                    </a:p>
                  </a:txBody>
                  <a:tcPr/>
                </a:tc>
                <a:tc>
                  <a:txBody>
                    <a:bodyPr/>
                    <a:lstStyle/>
                    <a:p>
                      <a:pPr algn="ctr"/>
                      <a:r>
                        <a:rPr lang="fr-FR" sz="1400" b="1" u="none" dirty="0" smtClean="0">
                          <a:solidFill>
                            <a:srgbClr val="C00000"/>
                          </a:solidFill>
                          <a:latin typeface="Century Gothic" panose="020B0502020202020204" pitchFamily="34" charset="0"/>
                        </a:rPr>
                        <a:t>Crédit étudiant / apprenti 5000 € </a:t>
                      </a:r>
                      <a:r>
                        <a:rPr lang="fr-FR" sz="1400" b="1" u="none" dirty="0" smtClean="0">
                          <a:latin typeface="Century Gothic" panose="020B0502020202020204" pitchFamily="34" charset="0"/>
                        </a:rPr>
                        <a:t>: </a:t>
                      </a:r>
                    </a:p>
                    <a:p>
                      <a:pPr algn="ctr"/>
                      <a:r>
                        <a:rPr lang="fr-FR" sz="1400" b="1" u="none" baseline="0" dirty="0" smtClean="0">
                          <a:latin typeface="Century Gothic" panose="020B0502020202020204" pitchFamily="34" charset="0"/>
                        </a:rPr>
                        <a:t>Taux 0 %, FD offerts</a:t>
                      </a:r>
                      <a:endParaRPr lang="fr-FR" sz="1400" b="1" u="none" dirty="0" smtClean="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Offre en cours,</a:t>
                      </a:r>
                    </a:p>
                    <a:p>
                      <a:pPr algn="ctr"/>
                      <a:r>
                        <a:rPr lang="fr-FR" sz="1400" baseline="0" dirty="0" smtClean="0">
                          <a:latin typeface="Century Gothic" panose="020B0502020202020204" pitchFamily="34" charset="0"/>
                        </a:rPr>
                        <a:t>jusqu’au 31/12/2021</a:t>
                      </a:r>
                      <a:endParaRPr lang="fr-FR" sz="1400" dirty="0">
                        <a:latin typeface="Century Gothic" panose="020B0502020202020204" pitchFamily="34" charset="0"/>
                      </a:endParaRPr>
                    </a:p>
                  </a:txBody>
                  <a:tcPr anchor="ctr">
                    <a:solidFill>
                      <a:schemeClr val="bg1">
                        <a:lumMod val="95000"/>
                      </a:schemeClr>
                    </a:solidFill>
                  </a:tcPr>
                </a:tc>
                <a:tc vMerge="1">
                  <a:txBody>
                    <a:bodyPr/>
                    <a:lstStyle/>
                    <a:p>
                      <a:pPr algn="ctr"/>
                      <a:endParaRPr lang="fr-FR" sz="1400" dirty="0" smtClean="0">
                        <a:latin typeface="Century Gothic" panose="020B0502020202020204" pitchFamily="34" charset="0"/>
                      </a:endParaRPr>
                    </a:p>
                  </a:txBody>
                  <a:tcPr anchor="ctr">
                    <a:solidFill>
                      <a:schemeClr val="bg1">
                        <a:lumMod val="95000"/>
                      </a:schemeClr>
                    </a:solidFill>
                  </a:tcPr>
                </a:tc>
                <a:tc vMerge="1">
                  <a:txBody>
                    <a:bodyPr/>
                    <a:lstStyle/>
                    <a:p>
                      <a:pPr algn="ct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760390364"/>
                  </a:ext>
                </a:extLst>
              </a:tr>
              <a:tr h="568816">
                <a:tc vMerge="1">
                  <a:txBody>
                    <a:bodyPr/>
                    <a:lstStyle/>
                    <a:p>
                      <a:pPr algn="ctr"/>
                      <a:endParaRPr lang="fr-FR" sz="1400" b="1" dirty="0">
                        <a:solidFill>
                          <a:schemeClr val="bg1"/>
                        </a:solidFill>
                        <a:latin typeface="Century Gothic" panose="020B0502020202020204" pitchFamily="34" charset="0"/>
                      </a:endParaRPr>
                    </a:p>
                  </a:txBody>
                  <a:tcPr anchor="ctr">
                    <a:solidFill>
                      <a:srgbClr val="C31632"/>
                    </a:solidFill>
                  </a:tcPr>
                </a:tc>
                <a:tc>
                  <a:txBody>
                    <a:bodyPr/>
                    <a:lstStyle/>
                    <a:p>
                      <a:pPr algn="ctr"/>
                      <a:r>
                        <a:rPr lang="fr-FR" sz="1400" b="1" u="none" dirty="0" smtClean="0">
                          <a:solidFill>
                            <a:srgbClr val="C00000"/>
                          </a:solidFill>
                          <a:latin typeface="Century Gothic" panose="020B0502020202020204" pitchFamily="34" charset="0"/>
                        </a:rPr>
                        <a:t>Crédit étudiant BPI France </a:t>
                      </a:r>
                      <a:r>
                        <a:rPr lang="fr-FR" sz="1400" b="1" u="none" dirty="0" smtClean="0">
                          <a:latin typeface="Century Gothic" panose="020B0502020202020204" pitchFamily="34" charset="0"/>
                        </a:rPr>
                        <a:t>: </a:t>
                      </a:r>
                    </a:p>
                    <a:p>
                      <a:pPr algn="ctr"/>
                      <a:r>
                        <a:rPr lang="fr-FR" sz="1400" b="1" u="none" dirty="0" smtClean="0">
                          <a:latin typeface="Century Gothic" panose="020B0502020202020204" pitchFamily="34" charset="0"/>
                        </a:rPr>
                        <a:t>1,50 %, FD</a:t>
                      </a:r>
                      <a:r>
                        <a:rPr lang="fr-FR" sz="1400" b="1" u="none" baseline="0" dirty="0" smtClean="0">
                          <a:latin typeface="Century Gothic" panose="020B0502020202020204" pitchFamily="34" charset="0"/>
                        </a:rPr>
                        <a:t> offerts</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4</a:t>
                      </a:r>
                      <a:r>
                        <a:rPr lang="fr-FR" sz="1400" baseline="0" dirty="0" smtClean="0">
                          <a:latin typeface="Century Gothic" panose="020B0502020202020204" pitchFamily="34" charset="0"/>
                        </a:rPr>
                        <a:t> mai </a:t>
                      </a:r>
                      <a:r>
                        <a:rPr lang="fr-FR" sz="1400" dirty="0" smtClean="0">
                          <a:latin typeface="Century Gothic" panose="020B0502020202020204" pitchFamily="34" charset="0"/>
                        </a:rPr>
                        <a:t>jusqu’à </a:t>
                      </a:r>
                    </a:p>
                    <a:p>
                      <a:pPr algn="ctr"/>
                      <a:r>
                        <a:rPr lang="fr-FR" sz="1400" dirty="0" smtClean="0">
                          <a:latin typeface="Century Gothic" panose="020B0502020202020204" pitchFamily="34" charset="0"/>
                        </a:rPr>
                        <a:t>épuisement du stock</a:t>
                      </a: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18 – 27 ans inclus</a:t>
                      </a:r>
                    </a:p>
                  </a:txBody>
                  <a:tcPr anchor="ctr">
                    <a:solidFill>
                      <a:schemeClr val="bg1">
                        <a:lumMod val="95000"/>
                      </a:schemeClr>
                    </a:solidFill>
                  </a:tcPr>
                </a:tc>
                <a:tc vMerge="1">
                  <a:txBody>
                    <a:bodyPr/>
                    <a:lstStyle/>
                    <a:p>
                      <a:pPr algn="ct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909159381"/>
                  </a:ext>
                </a:extLst>
              </a:tr>
              <a:tr h="568816">
                <a:tc vMerge="1">
                  <a:txBody>
                    <a:bodyPr/>
                    <a:lstStyle/>
                    <a:p>
                      <a:pPr algn="ctr"/>
                      <a:endParaRPr lang="fr-FR" sz="1400" b="1" dirty="0">
                        <a:solidFill>
                          <a:schemeClr val="bg1"/>
                        </a:solidFill>
                        <a:latin typeface="Century Gothic" panose="020B0502020202020204" pitchFamily="34" charset="0"/>
                      </a:endParaRPr>
                    </a:p>
                  </a:txBody>
                  <a:tcPr anchor="ctr">
                    <a:solidFill>
                      <a:srgbClr val="C31632"/>
                    </a:solidFill>
                  </a:tcPr>
                </a:tc>
                <a:tc>
                  <a:txBody>
                    <a:bodyPr/>
                    <a:lstStyle/>
                    <a:p>
                      <a:pPr algn="ctr"/>
                      <a:r>
                        <a:rPr lang="fr-FR" sz="1400" b="1" u="none" dirty="0" smtClean="0">
                          <a:solidFill>
                            <a:srgbClr val="C00000"/>
                          </a:solidFill>
                          <a:latin typeface="Century Gothic" panose="020B0502020202020204" pitchFamily="34" charset="0"/>
                        </a:rPr>
                        <a:t>Prêt pour Avancer </a:t>
                      </a:r>
                      <a:r>
                        <a:rPr lang="fr-FR" sz="1400" b="1" u="none" dirty="0" smtClean="0">
                          <a:latin typeface="Century Gothic" panose="020B0502020202020204" pitchFamily="34" charset="0"/>
                        </a:rPr>
                        <a:t>: </a:t>
                      </a:r>
                    </a:p>
                    <a:p>
                      <a:pPr algn="ctr"/>
                      <a:r>
                        <a:rPr lang="fr-FR" sz="1400" b="1" u="none" dirty="0" smtClean="0">
                          <a:latin typeface="Century Gothic" panose="020B0502020202020204" pitchFamily="34" charset="0"/>
                        </a:rPr>
                        <a:t>1,90 %,</a:t>
                      </a:r>
                      <a:r>
                        <a:rPr lang="fr-FR" sz="1400" b="1" u="none" baseline="0" dirty="0" smtClean="0">
                          <a:latin typeface="Century Gothic" panose="020B0502020202020204" pitchFamily="34" charset="0"/>
                        </a:rPr>
                        <a:t> FD offerts</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4 mai au</a:t>
                      </a:r>
                      <a:r>
                        <a:rPr lang="fr-FR" sz="1400" baseline="0" dirty="0" smtClean="0">
                          <a:latin typeface="Century Gothic" panose="020B0502020202020204" pitchFamily="34" charset="0"/>
                        </a:rPr>
                        <a:t> 31 octobre</a:t>
                      </a:r>
                      <a:endParaRPr lang="fr-FR" sz="1400" dirty="0">
                        <a:latin typeface="Century Gothic" panose="020B0502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smtClean="0">
                          <a:latin typeface="Century Gothic" panose="020B0502020202020204" pitchFamily="34" charset="0"/>
                        </a:rPr>
                        <a:t>18 –</a:t>
                      </a:r>
                      <a:r>
                        <a:rPr lang="fr-FR" sz="1400" baseline="0" dirty="0" smtClean="0">
                          <a:latin typeface="Century Gothic" panose="020B0502020202020204" pitchFamily="34" charset="0"/>
                        </a:rPr>
                        <a:t> 28 ans inclus</a:t>
                      </a:r>
                      <a:endParaRPr lang="fr-FR" sz="1400" dirty="0" smtClean="0">
                        <a:latin typeface="Century Gothic" panose="020B0502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smtClean="0">
                          <a:latin typeface="Century Gothic" panose="020B0502020202020204" pitchFamily="34" charset="0"/>
                        </a:rPr>
                        <a:t>/</a:t>
                      </a:r>
                    </a:p>
                  </a:txBody>
                  <a:tcPr anchor="ctr">
                    <a:solidFill>
                      <a:schemeClr val="bg1">
                        <a:lumMod val="95000"/>
                      </a:schemeClr>
                    </a:solidFill>
                  </a:tcPr>
                </a:tc>
                <a:extLst>
                  <a:ext uri="{0D108BD9-81ED-4DB2-BD59-A6C34878D82A}">
                    <a16:rowId xmlns:a16="http://schemas.microsoft.com/office/drawing/2014/main" val="1803422127"/>
                  </a:ext>
                </a:extLst>
              </a:tr>
              <a:tr h="128263">
                <a:tc>
                  <a:txBody>
                    <a:bodyPr/>
                    <a:lstStyle/>
                    <a:p>
                      <a:pPr algn="ctr"/>
                      <a:endParaRPr lang="fr-FR" sz="100" b="1" dirty="0">
                        <a:solidFill>
                          <a:schemeClr val="bg1"/>
                        </a:solidFill>
                        <a:latin typeface="Century Gothic" panose="020B0502020202020204" pitchFamily="34" charset="0"/>
                      </a:endParaRPr>
                    </a:p>
                  </a:txBody>
                  <a:tcPr anchor="ctr">
                    <a:solidFill>
                      <a:schemeClr val="bg1"/>
                    </a:solidFill>
                  </a:tcPr>
                </a:tc>
                <a:tc>
                  <a:txBody>
                    <a:bodyPr/>
                    <a:lstStyle/>
                    <a:p>
                      <a:pPr algn="ctr"/>
                      <a:endParaRPr lang="fr-FR" sz="100" b="1" dirty="0">
                        <a:latin typeface="Century Gothic" panose="020B0502020202020204" pitchFamily="34" charset="0"/>
                      </a:endParaRPr>
                    </a:p>
                  </a:txBody>
                  <a:tcPr anchor="ctr">
                    <a:solidFill>
                      <a:schemeClr val="bg1"/>
                    </a:solidFill>
                  </a:tcPr>
                </a:tc>
                <a:tc>
                  <a:txBody>
                    <a:bodyPr/>
                    <a:lstStyle/>
                    <a:p>
                      <a:pPr algn="ctr"/>
                      <a:endParaRPr lang="fr-FR" sz="100" dirty="0">
                        <a:latin typeface="Century Gothic" panose="020B0502020202020204" pitchFamily="34" charset="0"/>
                      </a:endParaRPr>
                    </a:p>
                  </a:txBody>
                  <a:tcPr anchor="ctr">
                    <a:solidFill>
                      <a:schemeClr val="bg1"/>
                    </a:solidFill>
                  </a:tcPr>
                </a:tc>
                <a:tc>
                  <a:txBody>
                    <a:bodyPr/>
                    <a:lstStyle/>
                    <a:p>
                      <a:endParaRPr lang="fr-FR" sz="100" dirty="0">
                        <a:latin typeface="Century Gothic" panose="020B0502020202020204" pitchFamily="34" charset="0"/>
                      </a:endParaRPr>
                    </a:p>
                  </a:txBody>
                  <a:tcPr anchor="ctr">
                    <a:solidFill>
                      <a:schemeClr val="bg1"/>
                    </a:solidFill>
                  </a:tcPr>
                </a:tc>
                <a:tc>
                  <a:txBody>
                    <a:bodyPr/>
                    <a:lstStyle/>
                    <a:p>
                      <a:endParaRPr lang="fr-FR" sz="100" dirty="0">
                        <a:latin typeface="Century Gothic" panose="020B0502020202020204" pitchFamily="34" charset="0"/>
                      </a:endParaRPr>
                    </a:p>
                  </a:txBody>
                  <a:tcPr anchor="ctr">
                    <a:solidFill>
                      <a:schemeClr val="bg1"/>
                    </a:solidFill>
                  </a:tcPr>
                </a:tc>
                <a:extLst>
                  <a:ext uri="{0D108BD9-81ED-4DB2-BD59-A6C34878D82A}">
                    <a16:rowId xmlns:a16="http://schemas.microsoft.com/office/drawing/2014/main" val="3738596290"/>
                  </a:ext>
                </a:extLst>
              </a:tr>
              <a:tr h="411676">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smtClean="0">
                          <a:solidFill>
                            <a:schemeClr val="bg1"/>
                          </a:solidFill>
                          <a:latin typeface="Century Gothic" panose="020B0502020202020204" pitchFamily="34" charset="0"/>
                        </a:rPr>
                        <a:t>Offres pérennes</a:t>
                      </a:r>
                    </a:p>
                  </a:txBody>
                  <a:tcPr anchor="ctr">
                    <a:solidFill>
                      <a:srgbClr val="ED1D2E"/>
                    </a:solidFill>
                  </a:tcPr>
                </a:tc>
                <a:tc>
                  <a:txBody>
                    <a:bodyPr/>
                    <a:lstStyle/>
                    <a:p>
                      <a:pPr algn="ctr"/>
                      <a:r>
                        <a:rPr lang="fr-FR" sz="1400" b="1" dirty="0" smtClean="0">
                          <a:solidFill>
                            <a:srgbClr val="C00000"/>
                          </a:solidFill>
                          <a:latin typeface="Century Gothic" panose="020B0502020202020204" pitchFamily="34" charset="0"/>
                        </a:rPr>
                        <a:t>Crédit 1000 € à Taux 0 %, </a:t>
                      </a:r>
                      <a:r>
                        <a:rPr lang="fr-FR" sz="1400" b="1" dirty="0" smtClean="0">
                          <a:latin typeface="Century Gothic" panose="020B0502020202020204" pitchFamily="34" charset="0"/>
                        </a:rPr>
                        <a:t>FD offerts </a:t>
                      </a:r>
                      <a:endParaRPr lang="fr-FR" sz="1400" b="1"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Offre pérenne</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18 –</a:t>
                      </a:r>
                      <a:r>
                        <a:rPr lang="fr-FR" sz="1400" baseline="0" dirty="0" smtClean="0">
                          <a:latin typeface="Century Gothic" panose="020B0502020202020204" pitchFamily="34" charset="0"/>
                        </a:rPr>
                        <a:t> 28 ans inclus</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4293930483"/>
                  </a:ext>
                </a:extLst>
              </a:tr>
              <a:tr h="568816">
                <a:tc vMerge="1">
                  <a:txBody>
                    <a:bodyPr/>
                    <a:lstStyle/>
                    <a:p>
                      <a:endParaRPr lang="fr-FR"/>
                    </a:p>
                  </a:txBody>
                  <a:tcPr/>
                </a:tc>
                <a:tc>
                  <a:txBody>
                    <a:bodyPr/>
                    <a:lstStyle/>
                    <a:p>
                      <a:pPr algn="ctr"/>
                      <a:r>
                        <a:rPr lang="fr-FR" sz="1400" b="1" dirty="0" smtClean="0">
                          <a:solidFill>
                            <a:srgbClr val="C00000"/>
                          </a:solidFill>
                          <a:latin typeface="Century Gothic" panose="020B0502020202020204" pitchFamily="34" charset="0"/>
                        </a:rPr>
                        <a:t>Permis 1€ / jour </a:t>
                      </a:r>
                      <a:r>
                        <a:rPr lang="fr-FR" sz="1400" b="1" dirty="0" smtClean="0">
                          <a:latin typeface="Century Gothic" panose="020B0502020202020204" pitchFamily="34" charset="0"/>
                        </a:rPr>
                        <a:t>à 0 %, FD offerts</a:t>
                      </a:r>
                      <a:endParaRPr lang="fr-FR" sz="1400" b="1" dirty="0">
                        <a:latin typeface="Century Gothic" panose="020B0502020202020204" pitchFamily="34" charset="0"/>
                      </a:endParaRPr>
                    </a:p>
                  </a:txBody>
                  <a:tcPr anchor="ctr">
                    <a:solidFill>
                      <a:schemeClr val="bg1">
                        <a:lumMod val="95000"/>
                      </a:schemeClr>
                    </a:solidFill>
                  </a:tcPr>
                </a:tc>
                <a:tc vMerge="1">
                  <a:txBody>
                    <a:bodyPr/>
                    <a:lstStyle/>
                    <a:p>
                      <a:pPr algn="ct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15 - 25 ans inclus</a:t>
                      </a: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S’inscrire au permis</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900454886"/>
                  </a:ext>
                </a:extLst>
              </a:tr>
            </a:tbl>
          </a:graphicData>
        </a:graphic>
      </p:graphicFrame>
      <p:pic>
        <p:nvPicPr>
          <p:cNvPr id="18" name="Picture 8" descr="Coins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383" y="1281149"/>
            <a:ext cx="966292" cy="966292"/>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p:cNvPicPr>
            <a:picLocks noChangeAspect="1"/>
          </p:cNvPicPr>
          <p:nvPr/>
        </p:nvPicPr>
        <p:blipFill>
          <a:blip r:embed="rId3"/>
          <a:stretch>
            <a:fillRect/>
          </a:stretch>
        </p:blipFill>
        <p:spPr>
          <a:xfrm>
            <a:off x="9912698" y="6166918"/>
            <a:ext cx="1970699" cy="602397"/>
          </a:xfrm>
          <a:prstGeom prst="rect">
            <a:avLst/>
          </a:prstGeom>
        </p:spPr>
      </p:pic>
      <p:sp>
        <p:nvSpPr>
          <p:cNvPr id="15" name="ZoneTexte 14"/>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4" name="Image 3"/>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4535001" y="640439"/>
            <a:ext cx="2615099" cy="446852"/>
          </a:xfrm>
          <a:prstGeom prst="rect">
            <a:avLst/>
          </a:prstGeom>
        </p:spPr>
      </p:pic>
    </p:spTree>
    <p:extLst>
      <p:ext uri="{BB962C8B-B14F-4D97-AF65-F5344CB8AC3E}">
        <p14:creationId xmlns:p14="http://schemas.microsoft.com/office/powerpoint/2010/main" val="4580237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17</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graphicFrame>
        <p:nvGraphicFramePr>
          <p:cNvPr id="17" name="Tableau 16"/>
          <p:cNvGraphicFramePr>
            <a:graphicFrameLocks noGrp="1"/>
          </p:cNvGraphicFramePr>
          <p:nvPr>
            <p:extLst>
              <p:ext uri="{D42A27DB-BD31-4B8C-83A1-F6EECF244321}">
                <p14:modId xmlns:p14="http://schemas.microsoft.com/office/powerpoint/2010/main" val="1458662039"/>
              </p:ext>
            </p:extLst>
          </p:nvPr>
        </p:nvGraphicFramePr>
        <p:xfrm>
          <a:off x="493180" y="1549400"/>
          <a:ext cx="11006325" cy="4444889"/>
        </p:xfrm>
        <a:graphic>
          <a:graphicData uri="http://schemas.openxmlformats.org/drawingml/2006/table">
            <a:tbl>
              <a:tblPr firstRow="1" bandRow="1">
                <a:tableStyleId>{5C22544A-7EE6-4342-B048-85BDC9FD1C3A}</a:tableStyleId>
              </a:tblPr>
              <a:tblGrid>
                <a:gridCol w="1335854">
                  <a:extLst>
                    <a:ext uri="{9D8B030D-6E8A-4147-A177-3AD203B41FA5}">
                      <a16:colId xmlns:a16="http://schemas.microsoft.com/office/drawing/2014/main" val="653186566"/>
                    </a:ext>
                  </a:extLst>
                </a:gridCol>
                <a:gridCol w="2755666">
                  <a:extLst>
                    <a:ext uri="{9D8B030D-6E8A-4147-A177-3AD203B41FA5}">
                      <a16:colId xmlns:a16="http://schemas.microsoft.com/office/drawing/2014/main" val="1257374633"/>
                    </a:ext>
                  </a:extLst>
                </a:gridCol>
                <a:gridCol w="1003300">
                  <a:extLst>
                    <a:ext uri="{9D8B030D-6E8A-4147-A177-3AD203B41FA5}">
                      <a16:colId xmlns:a16="http://schemas.microsoft.com/office/drawing/2014/main" val="2882397396"/>
                    </a:ext>
                  </a:extLst>
                </a:gridCol>
                <a:gridCol w="4241800">
                  <a:extLst>
                    <a:ext uri="{9D8B030D-6E8A-4147-A177-3AD203B41FA5}">
                      <a16:colId xmlns:a16="http://schemas.microsoft.com/office/drawing/2014/main" val="2329078294"/>
                    </a:ext>
                  </a:extLst>
                </a:gridCol>
                <a:gridCol w="1669705">
                  <a:extLst>
                    <a:ext uri="{9D8B030D-6E8A-4147-A177-3AD203B41FA5}">
                      <a16:colId xmlns:a16="http://schemas.microsoft.com/office/drawing/2014/main" val="175863774"/>
                    </a:ext>
                  </a:extLst>
                </a:gridCol>
              </a:tblGrid>
              <a:tr h="332121">
                <a:tc>
                  <a:txBody>
                    <a:bodyPr/>
                    <a:lstStyle/>
                    <a:p>
                      <a:pPr algn="ctr"/>
                      <a:endParaRPr lang="fr-FR" sz="1400" dirty="0">
                        <a:latin typeface="Century Gothic" panose="020B0502020202020204" pitchFamily="34" charset="0"/>
                      </a:endParaRPr>
                    </a:p>
                  </a:txBody>
                  <a:tcPr anchor="ctr">
                    <a:noFill/>
                  </a:tcPr>
                </a:tc>
                <a:tc>
                  <a:txBody>
                    <a:bodyPr/>
                    <a:lstStyle/>
                    <a:p>
                      <a:pPr algn="ctr"/>
                      <a:r>
                        <a:rPr lang="fr-FR" sz="1400" b="1" dirty="0" smtClean="0">
                          <a:solidFill>
                            <a:schemeClr val="bg1"/>
                          </a:solidFill>
                          <a:latin typeface="Century Gothic" panose="020B0502020202020204" pitchFamily="34" charset="0"/>
                        </a:rPr>
                        <a:t>Offres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Age </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Conditions</a:t>
                      </a:r>
                      <a:r>
                        <a:rPr lang="fr-FR" sz="1400" b="1" baseline="0" dirty="0" smtClean="0">
                          <a:solidFill>
                            <a:schemeClr val="bg1"/>
                          </a:solidFill>
                          <a:latin typeface="Century Gothic" panose="020B0502020202020204" pitchFamily="34" charset="0"/>
                        </a:rPr>
                        <a:t> </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Mise en place</a:t>
                      </a:r>
                      <a:endParaRPr lang="fr-FR" sz="1400" b="1" dirty="0">
                        <a:solidFill>
                          <a:schemeClr val="bg1"/>
                        </a:solidFill>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3420970726"/>
                  </a:ext>
                </a:extLst>
              </a:tr>
              <a:tr h="797091">
                <a:tc rowSpan="2">
                  <a:txBody>
                    <a:bodyPr/>
                    <a:lstStyle/>
                    <a:p>
                      <a:pPr algn="ctr"/>
                      <a:r>
                        <a:rPr lang="fr-FR" sz="1400" b="1" dirty="0" smtClean="0">
                          <a:solidFill>
                            <a:schemeClr val="bg1"/>
                          </a:solidFill>
                          <a:latin typeface="Century Gothic" panose="020B0502020202020204" pitchFamily="34" charset="0"/>
                        </a:rPr>
                        <a:t>Offres de la Campagne Jeunes</a:t>
                      </a:r>
                    </a:p>
                    <a:p>
                      <a:pPr algn="ctr"/>
                      <a:r>
                        <a:rPr lang="fr-FR" sz="1400" b="1" dirty="0" smtClean="0">
                          <a:solidFill>
                            <a:schemeClr val="bg1"/>
                          </a:solidFill>
                          <a:latin typeface="Century Gothic" panose="020B0502020202020204" pitchFamily="34" charset="0"/>
                        </a:rPr>
                        <a:t>du</a:t>
                      </a:r>
                      <a:r>
                        <a:rPr lang="fr-FR" sz="1400" b="1" baseline="0" dirty="0" smtClean="0">
                          <a:solidFill>
                            <a:schemeClr val="bg1"/>
                          </a:solidFill>
                          <a:latin typeface="Century Gothic" panose="020B0502020202020204" pitchFamily="34" charset="0"/>
                        </a:rPr>
                        <a:t> 1</a:t>
                      </a:r>
                      <a:r>
                        <a:rPr lang="fr-FR" sz="1400" b="1" baseline="30000" dirty="0" smtClean="0">
                          <a:solidFill>
                            <a:schemeClr val="bg1"/>
                          </a:solidFill>
                          <a:latin typeface="Century Gothic" panose="020B0502020202020204" pitchFamily="34" charset="0"/>
                        </a:rPr>
                        <a:t>er</a:t>
                      </a:r>
                      <a:r>
                        <a:rPr lang="fr-FR" sz="1400" b="1" baseline="0" dirty="0" smtClean="0">
                          <a:solidFill>
                            <a:schemeClr val="bg1"/>
                          </a:solidFill>
                          <a:latin typeface="Century Gothic" panose="020B0502020202020204" pitchFamily="34" charset="0"/>
                        </a:rPr>
                        <a:t> Juin au 31 juillet</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MRH Formule Initial : </a:t>
                      </a:r>
                    </a:p>
                    <a:p>
                      <a:pPr algn="ctr"/>
                      <a:r>
                        <a:rPr lang="fr-FR" sz="1400" b="1" u="none" dirty="0" smtClean="0">
                          <a:latin typeface="Century Gothic" panose="020B0502020202020204" pitchFamily="34" charset="0"/>
                        </a:rPr>
                        <a:t>2 mois offerts pour</a:t>
                      </a:r>
                    </a:p>
                    <a:p>
                      <a:pPr algn="ctr"/>
                      <a:r>
                        <a:rPr lang="fr-FR" sz="1400" b="1" u="none" dirty="0" smtClean="0">
                          <a:latin typeface="Century Gothic" panose="020B0502020202020204" pitchFamily="34" charset="0"/>
                        </a:rPr>
                        <a:t>toute nouvelle souscription</a:t>
                      </a:r>
                      <a:endParaRPr lang="fr-FR" sz="1400" b="1" u="none"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18 –</a:t>
                      </a:r>
                      <a:r>
                        <a:rPr lang="fr-FR" sz="1400" baseline="0" dirty="0" smtClean="0">
                          <a:latin typeface="Century Gothic" panose="020B0502020202020204" pitchFamily="34" charset="0"/>
                        </a:rPr>
                        <a:t> 28 ans </a:t>
                      </a:r>
                    </a:p>
                    <a:p>
                      <a:pPr algn="ctr"/>
                      <a:r>
                        <a:rPr lang="fr-FR" sz="1400" baseline="0" dirty="0" smtClean="0">
                          <a:latin typeface="Century Gothic" panose="020B0502020202020204" pitchFamily="34" charset="0"/>
                        </a:rPr>
                        <a:t>inclus</a:t>
                      </a:r>
                      <a:endParaRPr lang="fr-FR" sz="1400" dirty="0" smtClean="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Les devis mémorisés (sans modification)</a:t>
                      </a:r>
                      <a:r>
                        <a:rPr lang="fr-FR" sz="1400" baseline="0" dirty="0" smtClean="0">
                          <a:latin typeface="Century Gothic" panose="020B0502020202020204" pitchFamily="34" charset="0"/>
                        </a:rPr>
                        <a:t> </a:t>
                      </a:r>
                      <a:r>
                        <a:rPr lang="fr-FR" sz="1400" dirty="0" smtClean="0">
                          <a:latin typeface="Century Gothic" panose="020B0502020202020204" pitchFamily="34" charset="0"/>
                        </a:rPr>
                        <a:t>pourront être repris jusqu’au 4 septembre 2021</a:t>
                      </a:r>
                    </a:p>
                    <a:p>
                      <a:pPr algn="ctr"/>
                      <a:endParaRPr lang="fr-FR" sz="1400" dirty="0" smtClean="0">
                        <a:latin typeface="Century Gothic" panose="020B0502020202020204" pitchFamily="34" charset="0"/>
                      </a:endParaRPr>
                    </a:p>
                    <a:p>
                      <a:pPr algn="ctr"/>
                      <a:r>
                        <a:rPr lang="fr-FR" sz="1400" dirty="0" smtClean="0">
                          <a:latin typeface="Century Gothic" panose="020B0502020202020204" pitchFamily="34" charset="0"/>
                        </a:rPr>
                        <a:t>Modalités et précisions à venir</a:t>
                      </a:r>
                      <a:endParaRPr lang="fr-FR" sz="1400"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baseline="0" dirty="0" smtClean="0">
                          <a:latin typeface="Century Gothic" panose="020B0502020202020204" pitchFamily="34" charset="0"/>
                        </a:rPr>
                        <a:t>automatique</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4293930483"/>
                  </a:ext>
                </a:extLst>
              </a:tr>
              <a:tr h="1029576">
                <a:tc vMerge="1">
                  <a:txBody>
                    <a:bodyPr/>
                    <a:lstStyle/>
                    <a:p>
                      <a:endParaRPr lang="fr-FR"/>
                    </a:p>
                  </a:txBody>
                  <a:tcPr/>
                </a:tc>
                <a:tc>
                  <a:txBody>
                    <a:bodyPr/>
                    <a:lstStyle/>
                    <a:p>
                      <a:pPr algn="ctr"/>
                      <a:r>
                        <a:rPr lang="fr-FR" sz="1400" b="1" u="none" dirty="0" smtClean="0">
                          <a:solidFill>
                            <a:srgbClr val="C00000"/>
                          </a:solidFill>
                          <a:latin typeface="Century Gothic" panose="020B0502020202020204" pitchFamily="34" charset="0"/>
                        </a:rPr>
                        <a:t>Santé Côté JE (toutes formules) : </a:t>
                      </a:r>
                    </a:p>
                    <a:p>
                      <a:pPr algn="ctr"/>
                      <a:r>
                        <a:rPr lang="fr-FR" sz="1400" b="1" u="none" baseline="0" dirty="0" smtClean="0">
                          <a:latin typeface="Century Gothic" panose="020B0502020202020204" pitchFamily="34" charset="0"/>
                        </a:rPr>
                        <a:t>2 mois offerts pour </a:t>
                      </a:r>
                    </a:p>
                    <a:p>
                      <a:pPr algn="ctr"/>
                      <a:r>
                        <a:rPr lang="fr-FR" sz="1400" b="1" u="none" baseline="0" dirty="0" smtClean="0">
                          <a:latin typeface="Century Gothic" panose="020B0502020202020204" pitchFamily="34" charset="0"/>
                        </a:rPr>
                        <a:t>toute nouvelle souscription</a:t>
                      </a:r>
                      <a:endParaRPr lang="fr-FR" sz="1400" b="1" u="none" dirty="0">
                        <a:latin typeface="Century Gothic" panose="020B0502020202020204" pitchFamily="34" charset="0"/>
                      </a:endParaRPr>
                    </a:p>
                  </a:txBody>
                  <a:tcPr anchor="ctr">
                    <a:solidFill>
                      <a:schemeClr val="bg1">
                        <a:lumMod val="95000"/>
                      </a:schemeClr>
                    </a:solidFill>
                  </a:tcPr>
                </a:tc>
                <a:tc vMerge="1">
                  <a:txBody>
                    <a:bodyPr/>
                    <a:lstStyle/>
                    <a:p>
                      <a:pPr algn="ctr"/>
                      <a:endParaRPr lang="fr-FR" sz="1400" dirty="0">
                        <a:latin typeface="Century Gothic" panose="020B0502020202020204" pitchFamily="34" charset="0"/>
                      </a:endParaRPr>
                    </a:p>
                  </a:txBody>
                  <a:tcPr anchor="ctr">
                    <a:solidFill>
                      <a:schemeClr val="bg1">
                        <a:lumMod val="95000"/>
                      </a:schemeClr>
                    </a:solidFill>
                  </a:tcPr>
                </a:tc>
                <a:tc vMerge="1">
                  <a:txBody>
                    <a:bodyPr/>
                    <a:lstStyle/>
                    <a:p>
                      <a:endParaRPr lang="fr-FR" sz="1400" dirty="0">
                        <a:latin typeface="Century Gothic" panose="020B0502020202020204" pitchFamily="34" charset="0"/>
                      </a:endParaRPr>
                    </a:p>
                  </a:txBody>
                  <a:tcPr anchor="ctr">
                    <a:solidFill>
                      <a:schemeClr val="bg1">
                        <a:lumMod val="95000"/>
                      </a:schemeClr>
                    </a:solidFill>
                  </a:tcPr>
                </a:tc>
                <a:tc vMerge="1">
                  <a:txBody>
                    <a:bodyPr/>
                    <a:lstStyle/>
                    <a:p>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900454886"/>
                  </a:ext>
                </a:extLst>
              </a:tr>
              <a:tr h="127313">
                <a:tc>
                  <a:txBody>
                    <a:bodyPr/>
                    <a:lstStyle/>
                    <a:p>
                      <a:pPr algn="ctr"/>
                      <a:endParaRPr lang="fr-FR" sz="100" b="1" dirty="0">
                        <a:solidFill>
                          <a:schemeClr val="bg1"/>
                        </a:solidFill>
                        <a:latin typeface="Century Gothic" panose="020B0502020202020204" pitchFamily="34" charset="0"/>
                      </a:endParaRPr>
                    </a:p>
                  </a:txBody>
                  <a:tcPr anchor="ctr">
                    <a:solidFill>
                      <a:schemeClr val="bg1"/>
                    </a:solidFill>
                  </a:tcPr>
                </a:tc>
                <a:tc>
                  <a:txBody>
                    <a:bodyPr/>
                    <a:lstStyle/>
                    <a:p>
                      <a:pPr algn="ctr"/>
                      <a:endParaRPr lang="fr-FR" sz="100" b="1" u="none" dirty="0">
                        <a:latin typeface="Century Gothic" panose="020B0502020202020204" pitchFamily="34" charset="0"/>
                      </a:endParaRPr>
                    </a:p>
                  </a:txBody>
                  <a:tcPr anchor="ctr">
                    <a:solidFill>
                      <a:schemeClr val="bg1"/>
                    </a:solidFill>
                  </a:tcPr>
                </a:tc>
                <a:tc>
                  <a:txBody>
                    <a:bodyPr/>
                    <a:lstStyle/>
                    <a:p>
                      <a:pPr algn="ctr"/>
                      <a:endParaRPr lang="fr-FR" sz="100" dirty="0">
                        <a:latin typeface="Century Gothic" panose="020B0502020202020204" pitchFamily="34" charset="0"/>
                      </a:endParaRPr>
                    </a:p>
                  </a:txBody>
                  <a:tcPr anchor="ctr">
                    <a:solidFill>
                      <a:schemeClr val="bg1"/>
                    </a:solidFill>
                  </a:tcPr>
                </a:tc>
                <a:tc>
                  <a:txBody>
                    <a:bodyPr/>
                    <a:lstStyle/>
                    <a:p>
                      <a:pPr algn="ctr"/>
                      <a:endParaRPr lang="fr-FR" sz="100" dirty="0">
                        <a:latin typeface="Century Gothic" panose="020B0502020202020204" pitchFamily="34" charset="0"/>
                      </a:endParaRPr>
                    </a:p>
                  </a:txBody>
                  <a:tcPr anchor="ctr">
                    <a:solidFill>
                      <a:schemeClr val="bg1"/>
                    </a:solidFill>
                  </a:tcPr>
                </a:tc>
                <a:tc>
                  <a:txBody>
                    <a:bodyPr/>
                    <a:lstStyle/>
                    <a:p>
                      <a:pPr algn="ctr"/>
                      <a:endParaRPr lang="fr-FR" sz="100" dirty="0">
                        <a:latin typeface="Century Gothic" panose="020B0502020202020204" pitchFamily="34" charset="0"/>
                      </a:endParaRPr>
                    </a:p>
                  </a:txBody>
                  <a:tcPr anchor="ctr">
                    <a:solidFill>
                      <a:schemeClr val="bg1"/>
                    </a:solidFill>
                  </a:tcPr>
                </a:tc>
                <a:extLst>
                  <a:ext uri="{0D108BD9-81ED-4DB2-BD59-A6C34878D82A}">
                    <a16:rowId xmlns:a16="http://schemas.microsoft.com/office/drawing/2014/main" val="613227747"/>
                  </a:ext>
                </a:extLst>
              </a:tr>
              <a:tr h="797091">
                <a:tc rowSpan="3">
                  <a:txBody>
                    <a:bodyPr/>
                    <a:lstStyle/>
                    <a:p>
                      <a:pPr algn="ctr"/>
                      <a:r>
                        <a:rPr lang="fr-FR" sz="1400" b="1" dirty="0" smtClean="0">
                          <a:solidFill>
                            <a:schemeClr val="bg1"/>
                          </a:solidFill>
                          <a:latin typeface="Century Gothic" panose="020B0502020202020204" pitchFamily="34" charset="0"/>
                        </a:rPr>
                        <a:t>Offres pérennes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Auto</a:t>
                      </a:r>
                      <a:r>
                        <a:rPr lang="fr-FR" sz="1400" b="1" u="none" baseline="0" dirty="0" smtClean="0">
                          <a:solidFill>
                            <a:srgbClr val="C00000"/>
                          </a:solidFill>
                          <a:latin typeface="Century Gothic" panose="020B0502020202020204" pitchFamily="34" charset="0"/>
                        </a:rPr>
                        <a:t> : </a:t>
                      </a:r>
                      <a:r>
                        <a:rPr lang="fr-FR" sz="1400" b="1" u="none" baseline="0" dirty="0" smtClean="0">
                          <a:latin typeface="Century Gothic" panose="020B0502020202020204" pitchFamily="34" charset="0"/>
                        </a:rPr>
                        <a:t>Avantage Conduite Accompagnée </a:t>
                      </a:r>
                      <a:r>
                        <a:rPr lang="fr-FR" sz="1400" b="1" u="none" baseline="0" dirty="0" smtClean="0">
                          <a:latin typeface="Century Gothic" panose="020B0502020202020204" pitchFamily="34" charset="0"/>
                          <a:sym typeface="Wingdings" panose="05000000000000000000" pitchFamily="2" charset="2"/>
                        </a:rPr>
                        <a:t> Jusqu’à     -20 % la 1</a:t>
                      </a:r>
                      <a:r>
                        <a:rPr lang="fr-FR" sz="1400" b="1" u="none" baseline="30000" dirty="0" smtClean="0">
                          <a:latin typeface="Century Gothic" panose="020B0502020202020204" pitchFamily="34" charset="0"/>
                          <a:sym typeface="Wingdings" panose="05000000000000000000" pitchFamily="2" charset="2"/>
                        </a:rPr>
                        <a:t>ère</a:t>
                      </a:r>
                      <a:r>
                        <a:rPr lang="fr-FR" sz="1400" b="1" u="none" baseline="0" dirty="0" smtClean="0">
                          <a:latin typeface="Century Gothic" panose="020B0502020202020204" pitchFamily="34" charset="0"/>
                          <a:sym typeface="Wingdings" panose="05000000000000000000" pitchFamily="2" charset="2"/>
                        </a:rPr>
                        <a:t> année</a:t>
                      </a:r>
                      <a:endParaRPr lang="fr-FR" sz="1400" b="1" u="none" dirty="0">
                        <a:latin typeface="Century Gothic" panose="020B0502020202020204" pitchFamily="34" charset="0"/>
                      </a:endParaRPr>
                    </a:p>
                  </a:txBody>
                  <a:tcPr anchor="ctr">
                    <a:solidFill>
                      <a:schemeClr val="bg1">
                        <a:lumMod val="9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smtClean="0">
                          <a:latin typeface="Century Gothic" panose="020B0502020202020204" pitchFamily="34" charset="0"/>
                        </a:rPr>
                        <a:t>-</a:t>
                      </a:r>
                      <a:r>
                        <a:rPr lang="fr-FR" sz="1400" baseline="0" dirty="0" smtClean="0">
                          <a:latin typeface="Century Gothic" panose="020B0502020202020204" pitchFamily="34" charset="0"/>
                        </a:rPr>
                        <a:t> de 25 ans</a:t>
                      </a:r>
                      <a:endParaRPr lang="fr-FR" sz="1400" dirty="0" smtClean="0">
                        <a:latin typeface="Century Gothic" panose="020B0502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chemeClr val="tx1"/>
                          </a:solidFill>
                          <a:effectLst/>
                          <a:latin typeface="Century Gothic" panose="020B0502020202020204" pitchFamily="34" charset="0"/>
                          <a:ea typeface="+mn-ea"/>
                          <a:cs typeface="+mn-cs"/>
                        </a:rPr>
                        <a:t>avoir obtenu son permis en conduite accompagnée, et ne jamais avoir été assuré.</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chemeClr val="tx1"/>
                          </a:solidFill>
                          <a:effectLst/>
                          <a:latin typeface="Century Gothic" panose="020B0502020202020204" pitchFamily="34" charset="0"/>
                          <a:ea typeface="+mn-ea"/>
                          <a:cs typeface="+mn-cs"/>
                        </a:rPr>
                        <a:t>à cocher à la souscription</a:t>
                      </a:r>
                    </a:p>
                  </a:txBody>
                  <a:tcPr anchor="ctr">
                    <a:solidFill>
                      <a:schemeClr val="bg1">
                        <a:lumMod val="95000"/>
                      </a:schemeClr>
                    </a:solidFill>
                  </a:tcPr>
                </a:tc>
                <a:extLst>
                  <a:ext uri="{0D108BD9-81ED-4DB2-BD59-A6C34878D82A}">
                    <a16:rowId xmlns:a16="http://schemas.microsoft.com/office/drawing/2014/main" val="3548409216"/>
                  </a:ext>
                </a:extLst>
              </a:tr>
              <a:tr h="564606">
                <a:tc vMerge="1">
                  <a:txBody>
                    <a:bodyPr/>
                    <a:lstStyle/>
                    <a:p>
                      <a:pPr algn="ct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Auto</a:t>
                      </a:r>
                      <a:r>
                        <a:rPr lang="fr-FR" sz="1400" b="1" u="none" baseline="0" dirty="0" smtClean="0">
                          <a:solidFill>
                            <a:srgbClr val="C00000"/>
                          </a:solidFill>
                          <a:latin typeface="Century Gothic" panose="020B0502020202020204" pitchFamily="34" charset="0"/>
                        </a:rPr>
                        <a:t> : </a:t>
                      </a:r>
                      <a:r>
                        <a:rPr lang="fr-FR" sz="1400" b="1" u="none" baseline="0" dirty="0" smtClean="0">
                          <a:latin typeface="Century Gothic" panose="020B0502020202020204" pitchFamily="34" charset="0"/>
                        </a:rPr>
                        <a:t>Bonus Parent </a:t>
                      </a:r>
                      <a:r>
                        <a:rPr lang="fr-FR" sz="1400" b="1" u="none" baseline="0" dirty="0" smtClean="0">
                          <a:latin typeface="Century Gothic" panose="020B0502020202020204" pitchFamily="34" charset="0"/>
                          <a:sym typeface="Wingdings" panose="05000000000000000000" pitchFamily="2" charset="2"/>
                        </a:rPr>
                        <a:t> jusqu’à -20 % sur la prime annuelle</a:t>
                      </a:r>
                      <a:endParaRPr lang="fr-FR" sz="1400" b="1" u="none" dirty="0">
                        <a:latin typeface="Century Gothic" panose="020B0502020202020204" pitchFamily="34" charset="0"/>
                      </a:endParaRPr>
                    </a:p>
                  </a:txBody>
                  <a:tcPr anchor="ctr">
                    <a:solidFill>
                      <a:schemeClr val="bg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smtClean="0">
                        <a:latin typeface="Century Gothic" panose="020B0502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baseline="0" dirty="0" smtClean="0">
                          <a:solidFill>
                            <a:schemeClr val="tx1"/>
                          </a:solidFill>
                          <a:latin typeface="Century Gothic" panose="020B0502020202020204" pitchFamily="34" charset="0"/>
                          <a:ea typeface="Verdana" panose="020B0604030504040204" pitchFamily="34" charset="0"/>
                          <a:cs typeface="Verdana" panose="020B0604030504040204" pitchFamily="34" charset="0"/>
                        </a:rPr>
                        <a:t>avoir un des parents avec contrat Auto avec un Bonus de 0,50. Etre jeune conducteur</a:t>
                      </a:r>
                      <a:endParaRPr lang="fr-FR" sz="1400" b="0" dirty="0" smtClean="0">
                        <a:solidFill>
                          <a:schemeClr val="tx1"/>
                        </a:solidFill>
                        <a:latin typeface="Century Gothic" panose="020B0502020202020204" pitchFamily="34" charset="0"/>
                        <a:ea typeface="Verdana" panose="020B0604030504040204" pitchFamily="34" charset="0"/>
                        <a:cs typeface="Verdana" panose="020B0604030504040204" pitchFamily="34" charset="0"/>
                      </a:endParaRPr>
                    </a:p>
                  </a:txBody>
                  <a:tcPr anchor="ctr">
                    <a:solidFill>
                      <a:schemeClr val="bg1">
                        <a:lumMod val="9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dirty="0" smtClean="0">
                          <a:solidFill>
                            <a:schemeClr val="tx1"/>
                          </a:solidFill>
                          <a:latin typeface="Century Gothic" panose="020B0502020202020204" pitchFamily="34" charset="0"/>
                          <a:ea typeface="Verdana" panose="020B0604030504040204" pitchFamily="34" charset="0"/>
                          <a:cs typeface="Verdana" panose="020B0604030504040204" pitchFamily="34" charset="0"/>
                        </a:rPr>
                        <a:t>faire lien d’affiliation avec le N° contrat du parent </a:t>
                      </a:r>
                    </a:p>
                  </a:txBody>
                  <a:tcPr anchor="ctr">
                    <a:solidFill>
                      <a:schemeClr val="bg1">
                        <a:lumMod val="95000"/>
                      </a:schemeClr>
                    </a:solidFill>
                  </a:tcPr>
                </a:tc>
                <a:extLst>
                  <a:ext uri="{0D108BD9-81ED-4DB2-BD59-A6C34878D82A}">
                    <a16:rowId xmlns:a16="http://schemas.microsoft.com/office/drawing/2014/main" val="2139574783"/>
                  </a:ext>
                </a:extLst>
              </a:tr>
              <a:tr h="797091">
                <a:tc vMerge="1">
                  <a:txBody>
                    <a:bodyPr/>
                    <a:lstStyle/>
                    <a:p>
                      <a:pPr algn="ct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MRH : </a:t>
                      </a:r>
                      <a:r>
                        <a:rPr lang="fr-FR" sz="1400" b="1" u="none" dirty="0" smtClean="0">
                          <a:latin typeface="Century Gothic" panose="020B0502020202020204" pitchFamily="34" charset="0"/>
                        </a:rPr>
                        <a:t>Bonus Famille</a:t>
                      </a:r>
                    </a:p>
                    <a:p>
                      <a:pPr marL="285750" indent="-285750" algn="ctr">
                        <a:buFont typeface="Wingdings" panose="05000000000000000000" pitchFamily="2" charset="2"/>
                        <a:buChar char="à"/>
                      </a:pPr>
                      <a:r>
                        <a:rPr lang="fr-FR" sz="1400" b="1" u="none" dirty="0" smtClean="0">
                          <a:latin typeface="Century Gothic" panose="020B0502020202020204" pitchFamily="34" charset="0"/>
                        </a:rPr>
                        <a:t>Réduction tarifaire </a:t>
                      </a:r>
                    </a:p>
                    <a:p>
                      <a:pPr marL="0" indent="0" algn="ctr">
                        <a:buFont typeface="Wingdings" panose="05000000000000000000" pitchFamily="2" charset="2"/>
                        <a:buNone/>
                      </a:pPr>
                      <a:r>
                        <a:rPr lang="fr-FR" sz="1400" b="1" u="none" dirty="0" smtClean="0">
                          <a:latin typeface="Century Gothic" panose="020B0502020202020204" pitchFamily="34" charset="0"/>
                        </a:rPr>
                        <a:t>jusqu’à 10 %</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18 – 28 ans </a:t>
                      </a:r>
                    </a:p>
                    <a:p>
                      <a:pPr algn="ctr"/>
                      <a:r>
                        <a:rPr lang="fr-FR" sz="1400" dirty="0" smtClean="0">
                          <a:latin typeface="Century Gothic" panose="020B0502020202020204" pitchFamily="34" charset="0"/>
                        </a:rPr>
                        <a:t>inclus</a:t>
                      </a:r>
                      <a:endParaRPr lang="fr-FR" sz="1400" dirty="0">
                        <a:latin typeface="Century Gothic" panose="020B0502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i="0" u="none" strike="noStrike" kern="1200" dirty="0" smtClean="0">
                          <a:solidFill>
                            <a:schemeClr val="tx1"/>
                          </a:solidFill>
                          <a:effectLst/>
                          <a:latin typeface="Century Gothic" panose="020B0502020202020204" pitchFamily="34" charset="0"/>
                          <a:ea typeface="+mn-ea"/>
                          <a:cs typeface="+mn-cs"/>
                        </a:rPr>
                        <a:t>avoir</a:t>
                      </a:r>
                      <a:r>
                        <a:rPr lang="fr-FR" sz="1400" b="0" i="0" u="none" strike="noStrike" kern="1200" baseline="0" dirty="0" smtClean="0">
                          <a:solidFill>
                            <a:schemeClr val="tx1"/>
                          </a:solidFill>
                          <a:effectLst/>
                          <a:latin typeface="Century Gothic" panose="020B0502020202020204" pitchFamily="34" charset="0"/>
                          <a:ea typeface="+mn-ea"/>
                          <a:cs typeface="+mn-cs"/>
                        </a:rPr>
                        <a:t> </a:t>
                      </a:r>
                      <a:r>
                        <a:rPr lang="fr-FR" sz="1400" b="0" i="0" u="none" strike="noStrike" kern="1200" dirty="0" smtClean="0">
                          <a:solidFill>
                            <a:schemeClr val="tx1"/>
                          </a:solidFill>
                          <a:effectLst/>
                          <a:latin typeface="Century Gothic" panose="020B0502020202020204" pitchFamily="34" charset="0"/>
                          <a:ea typeface="+mn-ea"/>
                          <a:cs typeface="+mn-cs"/>
                        </a:rPr>
                        <a:t>un des parents assuré en habitation (RP ou secondaire) à la Caisse d’Epargne.</a:t>
                      </a:r>
                      <a:endParaRPr lang="fr-FR" sz="1400" dirty="0">
                        <a:latin typeface="Century Gothic" panose="020B0502020202020204" pitchFamily="34" charset="0"/>
                      </a:endParaRPr>
                    </a:p>
                  </a:txBody>
                  <a:tcPr anchor="ctr">
                    <a:solidFill>
                      <a:schemeClr val="bg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0" dirty="0" smtClean="0">
                        <a:solidFill>
                          <a:schemeClr val="tx1"/>
                        </a:solidFill>
                        <a:latin typeface="Century Gothic" panose="020B0502020202020204" pitchFamily="34" charset="0"/>
                        <a:ea typeface="Verdana" panose="020B0604030504040204" pitchFamily="34" charset="0"/>
                        <a:cs typeface="Verdana" panose="020B0604030504040204" pitchFamily="34" charset="0"/>
                      </a:endParaRPr>
                    </a:p>
                  </a:txBody>
                  <a:tcPr anchor="ctr">
                    <a:solidFill>
                      <a:schemeClr val="bg1">
                        <a:lumMod val="95000"/>
                      </a:schemeClr>
                    </a:solidFill>
                  </a:tcPr>
                </a:tc>
                <a:extLst>
                  <a:ext uri="{0D108BD9-81ED-4DB2-BD59-A6C34878D82A}">
                    <a16:rowId xmlns:a16="http://schemas.microsoft.com/office/drawing/2014/main" val="4270366149"/>
                  </a:ext>
                </a:extLst>
              </a:tr>
            </a:tbl>
          </a:graphicData>
        </a:graphic>
      </p:graphicFrame>
      <p:pic>
        <p:nvPicPr>
          <p:cNvPr id="14" name="Picture 6" descr="Umbrella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180" y="583043"/>
            <a:ext cx="1688068" cy="1688068"/>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p:cNvPicPr>
            <a:picLocks noChangeAspect="1"/>
          </p:cNvPicPr>
          <p:nvPr/>
        </p:nvPicPr>
        <p:blipFill>
          <a:blip r:embed="rId3"/>
          <a:stretch>
            <a:fillRect/>
          </a:stretch>
        </p:blipFill>
        <p:spPr>
          <a:xfrm>
            <a:off x="9912698" y="6166918"/>
            <a:ext cx="1970699" cy="602397"/>
          </a:xfrm>
          <a:prstGeom prst="rect">
            <a:avLst/>
          </a:prstGeom>
        </p:spPr>
      </p:pic>
      <p:sp>
        <p:nvSpPr>
          <p:cNvPr id="16" name="ZoneTexte 15"/>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grpSp>
        <p:nvGrpSpPr>
          <p:cNvPr id="12" name="Groupe 11"/>
          <p:cNvGrpSpPr/>
          <p:nvPr/>
        </p:nvGrpSpPr>
        <p:grpSpPr>
          <a:xfrm>
            <a:off x="3038784" y="621032"/>
            <a:ext cx="6114432" cy="411873"/>
            <a:chOff x="2609850" y="3086100"/>
            <a:chExt cx="11268075" cy="759026"/>
          </a:xfrm>
        </p:grpSpPr>
        <p:pic>
          <p:nvPicPr>
            <p:cNvPr id="10" name="Image 9"/>
            <p:cNvPicPr>
              <a:picLocks noChangeAspect="1"/>
            </p:cNvPicPr>
            <p:nvPr/>
          </p:nvPicPr>
          <p:blipFill>
            <a:blip r:embed="rId4">
              <a:duotone>
                <a:schemeClr val="accent4">
                  <a:shade val="45000"/>
                  <a:satMod val="135000"/>
                </a:schemeClr>
                <a:prstClr val="white"/>
              </a:duotone>
            </a:blip>
            <a:stretch>
              <a:fillRect/>
            </a:stretch>
          </p:blipFill>
          <p:spPr>
            <a:xfrm>
              <a:off x="2609850" y="3159325"/>
              <a:ext cx="6972300" cy="685801"/>
            </a:xfrm>
            <a:prstGeom prst="rect">
              <a:avLst/>
            </a:prstGeom>
          </p:spPr>
        </p:pic>
        <p:pic>
          <p:nvPicPr>
            <p:cNvPr id="11" name="Image 10"/>
            <p:cNvPicPr>
              <a:picLocks noChangeAspect="1"/>
            </p:cNvPicPr>
            <p:nvPr/>
          </p:nvPicPr>
          <p:blipFill>
            <a:blip r:embed="rId5">
              <a:duotone>
                <a:schemeClr val="accent4">
                  <a:shade val="45000"/>
                  <a:satMod val="135000"/>
                </a:schemeClr>
                <a:prstClr val="white"/>
              </a:duotone>
            </a:blip>
            <a:stretch>
              <a:fillRect/>
            </a:stretch>
          </p:blipFill>
          <p:spPr>
            <a:xfrm>
              <a:off x="9582150" y="3086100"/>
              <a:ext cx="4295775" cy="733425"/>
            </a:xfrm>
            <a:prstGeom prst="rect">
              <a:avLst/>
            </a:prstGeom>
          </p:spPr>
        </p:pic>
      </p:grpSp>
    </p:spTree>
    <p:extLst>
      <p:ext uri="{BB962C8B-B14F-4D97-AF65-F5344CB8AC3E}">
        <p14:creationId xmlns:p14="http://schemas.microsoft.com/office/powerpoint/2010/main" val="5470941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18</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graphicFrame>
        <p:nvGraphicFramePr>
          <p:cNvPr id="17" name="Tableau 16"/>
          <p:cNvGraphicFramePr>
            <a:graphicFrameLocks noGrp="1"/>
          </p:cNvGraphicFramePr>
          <p:nvPr>
            <p:extLst>
              <p:ext uri="{D42A27DB-BD31-4B8C-83A1-F6EECF244321}">
                <p14:modId xmlns:p14="http://schemas.microsoft.com/office/powerpoint/2010/main" val="176027918"/>
              </p:ext>
            </p:extLst>
          </p:nvPr>
        </p:nvGraphicFramePr>
        <p:xfrm>
          <a:off x="401314" y="1593274"/>
          <a:ext cx="11006325" cy="4318858"/>
        </p:xfrm>
        <a:graphic>
          <a:graphicData uri="http://schemas.openxmlformats.org/drawingml/2006/table">
            <a:tbl>
              <a:tblPr firstRow="1" bandRow="1">
                <a:tableStyleId>{5C22544A-7EE6-4342-B048-85BDC9FD1C3A}</a:tableStyleId>
              </a:tblPr>
              <a:tblGrid>
                <a:gridCol w="1335854">
                  <a:extLst>
                    <a:ext uri="{9D8B030D-6E8A-4147-A177-3AD203B41FA5}">
                      <a16:colId xmlns:a16="http://schemas.microsoft.com/office/drawing/2014/main" val="653186566"/>
                    </a:ext>
                  </a:extLst>
                </a:gridCol>
                <a:gridCol w="3394363">
                  <a:extLst>
                    <a:ext uri="{9D8B030D-6E8A-4147-A177-3AD203B41FA5}">
                      <a16:colId xmlns:a16="http://schemas.microsoft.com/office/drawing/2014/main" val="1257374633"/>
                    </a:ext>
                  </a:extLst>
                </a:gridCol>
                <a:gridCol w="2881746">
                  <a:extLst>
                    <a:ext uri="{9D8B030D-6E8A-4147-A177-3AD203B41FA5}">
                      <a16:colId xmlns:a16="http://schemas.microsoft.com/office/drawing/2014/main" val="2882397396"/>
                    </a:ext>
                  </a:extLst>
                </a:gridCol>
                <a:gridCol w="1331866">
                  <a:extLst>
                    <a:ext uri="{9D8B030D-6E8A-4147-A177-3AD203B41FA5}">
                      <a16:colId xmlns:a16="http://schemas.microsoft.com/office/drawing/2014/main" val="2329078294"/>
                    </a:ext>
                  </a:extLst>
                </a:gridCol>
                <a:gridCol w="2062496">
                  <a:extLst>
                    <a:ext uri="{9D8B030D-6E8A-4147-A177-3AD203B41FA5}">
                      <a16:colId xmlns:a16="http://schemas.microsoft.com/office/drawing/2014/main" val="175863774"/>
                    </a:ext>
                  </a:extLst>
                </a:gridCol>
              </a:tblGrid>
              <a:tr h="540326">
                <a:tc>
                  <a:txBody>
                    <a:bodyPr/>
                    <a:lstStyle/>
                    <a:p>
                      <a:pPr algn="ctr"/>
                      <a:endParaRPr lang="fr-FR" sz="1400" dirty="0">
                        <a:latin typeface="Century Gothic" panose="020B0502020202020204" pitchFamily="34" charset="0"/>
                      </a:endParaRPr>
                    </a:p>
                  </a:txBody>
                  <a:tcPr anchor="ctr">
                    <a:noFill/>
                  </a:tcPr>
                </a:tc>
                <a:tc>
                  <a:txBody>
                    <a:bodyPr/>
                    <a:lstStyle/>
                    <a:p>
                      <a:pPr algn="ctr"/>
                      <a:r>
                        <a:rPr lang="fr-FR" sz="1400" b="1" dirty="0" smtClean="0">
                          <a:solidFill>
                            <a:schemeClr val="bg1"/>
                          </a:solidFill>
                          <a:latin typeface="Century Gothic" panose="020B0502020202020204" pitchFamily="34" charset="0"/>
                        </a:rPr>
                        <a:t>Offres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Conditions</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Âge</a:t>
                      </a:r>
                      <a:endParaRPr lang="fr-FR" sz="1400" b="1" dirty="0">
                        <a:solidFill>
                          <a:schemeClr val="bg1"/>
                        </a:solidFill>
                        <a:latin typeface="Century Gothic" panose="020B0502020202020204" pitchFamily="34" charset="0"/>
                      </a:endParaRPr>
                    </a:p>
                  </a:txBody>
                  <a:tcPr anchor="ctr">
                    <a:solidFill>
                      <a:srgbClr val="ED1D2E"/>
                    </a:solidFill>
                  </a:tcPr>
                </a:tc>
                <a:tc>
                  <a:txBody>
                    <a:bodyPr/>
                    <a:lstStyle/>
                    <a:p>
                      <a:pPr algn="ctr"/>
                      <a:r>
                        <a:rPr lang="fr-FR" sz="1400" b="1" dirty="0" smtClean="0">
                          <a:solidFill>
                            <a:schemeClr val="bg1"/>
                          </a:solidFill>
                          <a:latin typeface="Century Gothic" panose="020B0502020202020204" pitchFamily="34" charset="0"/>
                        </a:rPr>
                        <a:t>Mise en place</a:t>
                      </a:r>
                      <a:endParaRPr lang="fr-FR" sz="1400" b="1" dirty="0">
                        <a:solidFill>
                          <a:schemeClr val="bg1"/>
                        </a:solidFill>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3420970726"/>
                  </a:ext>
                </a:extLst>
              </a:tr>
              <a:tr h="844801">
                <a:tc rowSpan="4">
                  <a:txBody>
                    <a:bodyPr/>
                    <a:lstStyle/>
                    <a:p>
                      <a:pPr algn="ctr"/>
                      <a:r>
                        <a:rPr lang="fr-FR" sz="1400" b="1" dirty="0" smtClean="0">
                          <a:solidFill>
                            <a:schemeClr val="bg1"/>
                          </a:solidFill>
                          <a:latin typeface="Century Gothic" panose="020B0502020202020204" pitchFamily="34" charset="0"/>
                        </a:rPr>
                        <a:t>Offres pérennes</a:t>
                      </a:r>
                    </a:p>
                  </a:txBody>
                  <a:tcPr anchor="ctr">
                    <a:solidFill>
                      <a:srgbClr val="ED1D2E"/>
                    </a:solidFill>
                  </a:tcPr>
                </a:tc>
                <a:tc>
                  <a:txBody>
                    <a:bodyPr/>
                    <a:lstStyle/>
                    <a:p>
                      <a:pPr algn="ctr"/>
                      <a:r>
                        <a:rPr lang="fr-FR" sz="1400" b="1" u="none" dirty="0" smtClean="0">
                          <a:solidFill>
                            <a:srgbClr val="C00000"/>
                          </a:solidFill>
                          <a:latin typeface="Century Gothic" panose="020B0502020202020204" pitchFamily="34" charset="0"/>
                        </a:rPr>
                        <a:t>Livret A </a:t>
                      </a:r>
                      <a:r>
                        <a:rPr lang="fr-FR" sz="1400" b="1" u="none" dirty="0" smtClean="0">
                          <a:latin typeface="Century Gothic" panose="020B0502020202020204" pitchFamily="34" charset="0"/>
                        </a:rPr>
                        <a:t>: 20€</a:t>
                      </a:r>
                      <a:r>
                        <a:rPr lang="fr-FR" sz="1400" b="1" u="none" baseline="0" dirty="0" smtClean="0">
                          <a:latin typeface="Century Gothic" panose="020B0502020202020204" pitchFamily="34" charset="0"/>
                        </a:rPr>
                        <a:t> offerts </a:t>
                      </a:r>
                      <a:r>
                        <a:rPr lang="fr-FR" sz="1400" b="0" u="none" baseline="0" dirty="0" smtClean="0">
                          <a:latin typeface="Century Gothic" panose="020B0502020202020204" pitchFamily="34" charset="0"/>
                        </a:rPr>
                        <a:t>pour </a:t>
                      </a:r>
                    </a:p>
                    <a:p>
                      <a:pPr algn="ctr"/>
                      <a:r>
                        <a:rPr lang="fr-FR" sz="1400" b="0" u="none" baseline="0" dirty="0" smtClean="0">
                          <a:latin typeface="Century Gothic" panose="020B0502020202020204" pitchFamily="34" charset="0"/>
                        </a:rPr>
                        <a:t>la souscription d’un </a:t>
                      </a:r>
                      <a:r>
                        <a:rPr lang="fr-FR" sz="1400" b="1" u="none" baseline="0" dirty="0" smtClean="0">
                          <a:latin typeface="Century Gothic" panose="020B0502020202020204" pitchFamily="34" charset="0"/>
                        </a:rPr>
                        <a:t>Livret A</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ouverture d’un Livret A</a:t>
                      </a:r>
                      <a:endParaRPr lang="fr-FR" sz="1400"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0 à 1 an</a:t>
                      </a:r>
                      <a:endParaRPr lang="fr-FR" sz="1400" dirty="0">
                        <a:latin typeface="Century Gothic" panose="020B0502020202020204" pitchFamily="34" charset="0"/>
                      </a:endParaRPr>
                    </a:p>
                  </a:txBody>
                  <a:tcPr anchor="ctr">
                    <a:solidFill>
                      <a:schemeClr val="bg1">
                        <a:lumMod val="95000"/>
                      </a:schemeClr>
                    </a:solidFill>
                  </a:tcPr>
                </a:tc>
                <a:tc rowSpan="2">
                  <a:txBody>
                    <a:bodyPr/>
                    <a:lstStyle/>
                    <a:p>
                      <a:pPr algn="ctr"/>
                      <a:r>
                        <a:rPr lang="fr-FR" sz="1400" dirty="0" smtClean="0">
                          <a:latin typeface="Century Gothic" panose="020B0502020202020204" pitchFamily="34" charset="0"/>
                        </a:rPr>
                        <a:t>Saisir OD</a:t>
                      </a:r>
                      <a:r>
                        <a:rPr lang="fr-FR" sz="1400" baseline="0" dirty="0" smtClean="0">
                          <a:latin typeface="Century Gothic" panose="020B0502020202020204" pitchFamily="34" charset="0"/>
                        </a:rPr>
                        <a:t> « Bon naissance Liv A et </a:t>
                      </a:r>
                      <a:r>
                        <a:rPr lang="fr-FR" sz="1400" baseline="0" dirty="0" err="1" smtClean="0">
                          <a:latin typeface="Century Gothic" panose="020B0502020202020204" pitchFamily="34" charset="0"/>
                        </a:rPr>
                        <a:t>Millevie</a:t>
                      </a:r>
                      <a:r>
                        <a:rPr lang="fr-FR" sz="1400" baseline="0" dirty="0" smtClean="0">
                          <a:latin typeface="Century Gothic" panose="020B0502020202020204" pitchFamily="34" charset="0"/>
                        </a:rPr>
                        <a:t> »</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4293930483"/>
                  </a:ext>
                </a:extLst>
              </a:tr>
              <a:tr h="844801">
                <a:tc vMerge="1">
                  <a:txBody>
                    <a:bodyPr/>
                    <a:lstStyle/>
                    <a:p>
                      <a:endParaRPr lang="fr-FR"/>
                    </a:p>
                  </a:txBody>
                  <a:tcPr/>
                </a:tc>
                <a:tc>
                  <a:txBody>
                    <a:bodyPr/>
                    <a:lstStyle/>
                    <a:p>
                      <a:pPr algn="ctr"/>
                      <a:r>
                        <a:rPr lang="fr-FR" sz="1400" b="1" u="none" dirty="0" err="1" smtClean="0">
                          <a:solidFill>
                            <a:srgbClr val="C00000"/>
                          </a:solidFill>
                          <a:latin typeface="Century Gothic" panose="020B0502020202020204" pitchFamily="34" charset="0"/>
                        </a:rPr>
                        <a:t>Millevie</a:t>
                      </a:r>
                      <a:r>
                        <a:rPr lang="fr-FR" sz="1400" b="1" u="none" dirty="0" smtClean="0">
                          <a:solidFill>
                            <a:srgbClr val="C00000"/>
                          </a:solidFill>
                          <a:latin typeface="Century Gothic" panose="020B0502020202020204" pitchFamily="34" charset="0"/>
                        </a:rPr>
                        <a:t> Initiale </a:t>
                      </a:r>
                      <a:r>
                        <a:rPr lang="fr-FR" sz="1400" b="1" u="none" dirty="0" smtClean="0">
                          <a:latin typeface="Century Gothic" panose="020B0502020202020204" pitchFamily="34" charset="0"/>
                        </a:rPr>
                        <a:t>: </a:t>
                      </a:r>
                      <a:r>
                        <a:rPr lang="fr-FR" sz="1400" b="1" u="none" baseline="0" dirty="0" smtClean="0">
                          <a:latin typeface="Century Gothic" panose="020B0502020202020204" pitchFamily="34" charset="0"/>
                        </a:rPr>
                        <a:t>20 € offerts </a:t>
                      </a:r>
                      <a:r>
                        <a:rPr lang="fr-FR" sz="1400" b="0" u="none" baseline="0" dirty="0" smtClean="0">
                          <a:latin typeface="Century Gothic" panose="020B0502020202020204" pitchFamily="34" charset="0"/>
                        </a:rPr>
                        <a:t>pour</a:t>
                      </a:r>
                    </a:p>
                    <a:p>
                      <a:pPr algn="ctr"/>
                      <a:r>
                        <a:rPr lang="fr-FR" sz="1400" b="0" u="none" baseline="0" dirty="0" smtClean="0">
                          <a:latin typeface="Century Gothic" panose="020B0502020202020204" pitchFamily="34" charset="0"/>
                        </a:rPr>
                        <a:t>l’ouverture d’un </a:t>
                      </a:r>
                      <a:r>
                        <a:rPr lang="fr-FR" sz="1400" b="1" u="none" baseline="0" dirty="0" err="1" smtClean="0">
                          <a:latin typeface="Century Gothic" panose="020B0502020202020204" pitchFamily="34" charset="0"/>
                        </a:rPr>
                        <a:t>Millevie</a:t>
                      </a:r>
                      <a:r>
                        <a:rPr lang="fr-FR" sz="1400" b="1" u="none" baseline="0" dirty="0" smtClean="0">
                          <a:latin typeface="Century Gothic" panose="020B0502020202020204" pitchFamily="34" charset="0"/>
                        </a:rPr>
                        <a:t> Initiale</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baseline="0" dirty="0" smtClean="0">
                          <a:latin typeface="Century Gothic" panose="020B0502020202020204" pitchFamily="34" charset="0"/>
                        </a:rPr>
                        <a:t>ouverture d’un </a:t>
                      </a:r>
                      <a:r>
                        <a:rPr lang="fr-FR" sz="1400" baseline="0" dirty="0" err="1" smtClean="0">
                          <a:latin typeface="Century Gothic" panose="020B0502020202020204" pitchFamily="34" charset="0"/>
                        </a:rPr>
                        <a:t>Millevie</a:t>
                      </a:r>
                      <a:r>
                        <a:rPr lang="fr-FR" sz="1400" baseline="0" dirty="0" smtClean="0">
                          <a:latin typeface="Century Gothic" panose="020B0502020202020204" pitchFamily="34" charset="0"/>
                        </a:rPr>
                        <a:t> Initiale</a:t>
                      </a:r>
                      <a:endParaRPr lang="fr-FR" sz="1400" dirty="0">
                        <a:latin typeface="Century Gothic" panose="020B0502020202020204" pitchFamily="34" charset="0"/>
                      </a:endParaRPr>
                    </a:p>
                  </a:txBody>
                  <a:tcPr anchor="ctr">
                    <a:solidFill>
                      <a:schemeClr val="bg1">
                        <a:lumMod val="95000"/>
                      </a:schemeClr>
                    </a:solidFill>
                  </a:tcPr>
                </a:tc>
                <a:tc vMerge="1">
                  <a:txBody>
                    <a:bodyPr/>
                    <a:lstStyle/>
                    <a:p>
                      <a:pPr algn="ctr"/>
                      <a:endParaRPr lang="fr-FR" sz="1400" dirty="0">
                        <a:latin typeface="Century Gothic" panose="020B0502020202020204" pitchFamily="34" charset="0"/>
                      </a:endParaRPr>
                    </a:p>
                  </a:txBody>
                  <a:tcPr anchor="ctr">
                    <a:solidFill>
                      <a:schemeClr val="bg1">
                        <a:lumMod val="95000"/>
                      </a:schemeClr>
                    </a:solidFill>
                  </a:tcPr>
                </a:tc>
                <a:tc vMerge="1">
                  <a:txBody>
                    <a:bodyPr/>
                    <a:lstStyle/>
                    <a:p>
                      <a:pPr algn="ct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900454886"/>
                  </a:ext>
                </a:extLst>
              </a:tr>
              <a:tr h="1044465">
                <a:tc vMerge="1">
                  <a:txBody>
                    <a:bodyPr/>
                    <a:lstStyle/>
                    <a:p>
                      <a:pPr algn="ctr"/>
                      <a:endParaRPr lang="fr-FR" sz="1400" b="1" dirty="0" smtClean="0">
                        <a:solidFill>
                          <a:schemeClr val="bg1"/>
                        </a:solidFill>
                        <a:latin typeface="Century Gothic" panose="020B0502020202020204" pitchFamily="34" charset="0"/>
                      </a:endParaRPr>
                    </a:p>
                  </a:txBody>
                  <a:tcPr anchor="ctr">
                    <a:solidFill>
                      <a:srgbClr val="C31632"/>
                    </a:solidFill>
                  </a:tcPr>
                </a:tc>
                <a:tc>
                  <a:txBody>
                    <a:bodyPr/>
                    <a:lstStyle/>
                    <a:p>
                      <a:pPr algn="ctr"/>
                      <a:r>
                        <a:rPr lang="fr-FR" sz="1400" b="1" u="none" dirty="0" smtClean="0">
                          <a:solidFill>
                            <a:srgbClr val="C00000"/>
                          </a:solidFill>
                          <a:latin typeface="Century Gothic" panose="020B0502020202020204" pitchFamily="34" charset="0"/>
                        </a:rPr>
                        <a:t>Livret A, 10/12, Livret Jeune,</a:t>
                      </a:r>
                    </a:p>
                    <a:p>
                      <a:pPr algn="ctr"/>
                      <a:r>
                        <a:rPr lang="fr-FR" sz="1400" b="1" u="none" baseline="0" dirty="0" smtClean="0">
                          <a:solidFill>
                            <a:srgbClr val="C00000"/>
                          </a:solidFill>
                          <a:latin typeface="Century Gothic" panose="020B0502020202020204" pitchFamily="34" charset="0"/>
                        </a:rPr>
                        <a:t> PEL et </a:t>
                      </a:r>
                      <a:r>
                        <a:rPr lang="fr-FR" sz="1400" b="1" u="none" baseline="0" dirty="0" err="1" smtClean="0">
                          <a:solidFill>
                            <a:srgbClr val="C00000"/>
                          </a:solidFill>
                          <a:latin typeface="Century Gothic" panose="020B0502020202020204" pitchFamily="34" charset="0"/>
                        </a:rPr>
                        <a:t>Millevie</a:t>
                      </a:r>
                      <a:r>
                        <a:rPr lang="fr-FR" sz="1400" b="1" u="none" baseline="0" dirty="0" smtClean="0">
                          <a:solidFill>
                            <a:srgbClr val="C00000"/>
                          </a:solidFill>
                          <a:latin typeface="Century Gothic" panose="020B0502020202020204" pitchFamily="34" charset="0"/>
                        </a:rPr>
                        <a:t> Initiale </a:t>
                      </a:r>
                      <a:r>
                        <a:rPr lang="fr-FR" sz="1400" b="1" u="none" baseline="0" dirty="0" smtClean="0">
                          <a:latin typeface="Century Gothic" panose="020B0502020202020204" pitchFamily="34" charset="0"/>
                        </a:rPr>
                        <a:t>: </a:t>
                      </a:r>
                    </a:p>
                    <a:p>
                      <a:pPr algn="ctr"/>
                      <a:r>
                        <a:rPr lang="fr-FR" sz="1400" b="1" u="none" baseline="0" dirty="0" smtClean="0">
                          <a:latin typeface="Century Gothic" panose="020B0502020202020204" pitchFamily="34" charset="0"/>
                        </a:rPr>
                        <a:t>10€ offerts </a:t>
                      </a:r>
                      <a:r>
                        <a:rPr lang="fr-FR" sz="1400" b="0" u="none" baseline="0" dirty="0" smtClean="0">
                          <a:latin typeface="Century Gothic" panose="020B0502020202020204" pitchFamily="34" charset="0"/>
                        </a:rPr>
                        <a:t>pour la mise</a:t>
                      </a:r>
                    </a:p>
                    <a:p>
                      <a:pPr algn="ctr"/>
                      <a:r>
                        <a:rPr lang="fr-FR" sz="1400" b="0" u="none" baseline="0" dirty="0" smtClean="0">
                          <a:latin typeface="Century Gothic" panose="020B0502020202020204" pitchFamily="34" charset="0"/>
                        </a:rPr>
                        <a:t> en place d’un </a:t>
                      </a:r>
                      <a:r>
                        <a:rPr lang="fr-FR" sz="1400" b="1" u="none" baseline="0" dirty="0" smtClean="0">
                          <a:latin typeface="Century Gothic" panose="020B0502020202020204" pitchFamily="34" charset="0"/>
                        </a:rPr>
                        <a:t>abonnement</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Mise en place d’un abonnement, une </a:t>
                      </a:r>
                    </a:p>
                    <a:p>
                      <a:pPr algn="ctr"/>
                      <a:r>
                        <a:rPr lang="fr-FR" sz="1400" dirty="0" smtClean="0">
                          <a:latin typeface="Century Gothic" panose="020B0502020202020204" pitchFamily="34" charset="0"/>
                        </a:rPr>
                        <a:t>seule offre par enfant</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0 à 17 ans</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Saisir OD «</a:t>
                      </a:r>
                      <a:r>
                        <a:rPr lang="fr-FR" sz="1400" baseline="0" dirty="0" smtClean="0">
                          <a:latin typeface="Century Gothic" panose="020B0502020202020204" pitchFamily="34" charset="0"/>
                        </a:rPr>
                        <a:t> Epargne Abonnement Jeune 0/17 – 10€ »</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861177915"/>
                  </a:ext>
                </a:extLst>
              </a:tr>
              <a:tr h="1044465">
                <a:tc vMerge="1">
                  <a:txBody>
                    <a:bodyPr/>
                    <a:lstStyle/>
                    <a:p>
                      <a:pPr algn="ctr"/>
                      <a:endParaRPr lang="fr-FR" sz="1400" b="1" dirty="0" smtClean="0">
                        <a:solidFill>
                          <a:schemeClr val="bg1"/>
                        </a:solidFill>
                        <a:latin typeface="Century Gothic" panose="020B0502020202020204" pitchFamily="34" charset="0"/>
                      </a:endParaRPr>
                    </a:p>
                  </a:txBody>
                  <a:tcPr anchor="ctr">
                    <a:solidFill>
                      <a:srgbClr val="C31632"/>
                    </a:solidFill>
                  </a:tcPr>
                </a:tc>
                <a:tc>
                  <a:txBody>
                    <a:bodyPr/>
                    <a:lstStyle/>
                    <a:p>
                      <a:pPr algn="ctr"/>
                      <a:r>
                        <a:rPr lang="fr-FR" sz="1400" b="1" u="none" dirty="0" smtClean="0">
                          <a:solidFill>
                            <a:srgbClr val="C00000"/>
                          </a:solidFill>
                          <a:latin typeface="Century Gothic" panose="020B0502020202020204" pitchFamily="34" charset="0"/>
                        </a:rPr>
                        <a:t>Offre Naissance </a:t>
                      </a:r>
                      <a:r>
                        <a:rPr lang="fr-FR" sz="1400" b="1" u="none" dirty="0" smtClean="0">
                          <a:latin typeface="Century Gothic" panose="020B0502020202020204" pitchFamily="34" charset="0"/>
                        </a:rPr>
                        <a:t>: 50 € offerts </a:t>
                      </a:r>
                    </a:p>
                    <a:p>
                      <a:pPr algn="ctr"/>
                      <a:r>
                        <a:rPr lang="fr-FR" sz="1400" b="0" u="none" dirty="0" smtClean="0">
                          <a:latin typeface="Century Gothic" panose="020B0502020202020204" pitchFamily="34" charset="0"/>
                        </a:rPr>
                        <a:t>en bons d’achat </a:t>
                      </a:r>
                      <a:r>
                        <a:rPr lang="fr-FR" sz="1400" b="0" u="none" dirty="0" err="1" smtClean="0">
                          <a:latin typeface="Century Gothic" panose="020B0502020202020204" pitchFamily="34" charset="0"/>
                        </a:rPr>
                        <a:t>Camomilis</a:t>
                      </a:r>
                      <a:r>
                        <a:rPr lang="fr-FR" sz="1400" b="0" u="none" dirty="0" smtClean="0">
                          <a:latin typeface="Century Gothic" panose="020B0502020202020204" pitchFamily="34" charset="0"/>
                        </a:rPr>
                        <a:t> si</a:t>
                      </a:r>
                      <a:r>
                        <a:rPr lang="fr-FR" sz="1400" b="0" u="none" baseline="0" dirty="0" smtClean="0">
                          <a:latin typeface="Century Gothic" panose="020B0502020202020204" pitchFamily="34" charset="0"/>
                        </a:rPr>
                        <a:t> </a:t>
                      </a:r>
                      <a:r>
                        <a:rPr lang="fr-FR" sz="1400" b="0" u="none" dirty="0" smtClean="0">
                          <a:latin typeface="Century Gothic" panose="020B0502020202020204" pitchFamily="34" charset="0"/>
                        </a:rPr>
                        <a:t>détention/ouverture</a:t>
                      </a:r>
                      <a:r>
                        <a:rPr lang="fr-FR" sz="1400" b="0" u="none" baseline="0" dirty="0" smtClean="0">
                          <a:latin typeface="Century Gothic" panose="020B0502020202020204" pitchFamily="34" charset="0"/>
                        </a:rPr>
                        <a:t> </a:t>
                      </a:r>
                    </a:p>
                    <a:p>
                      <a:pPr algn="ctr"/>
                      <a:r>
                        <a:rPr lang="fr-FR" sz="1400" b="1" u="none" baseline="0" dirty="0" smtClean="0">
                          <a:latin typeface="Century Gothic" panose="020B0502020202020204" pitchFamily="34" charset="0"/>
                        </a:rPr>
                        <a:t>d’un compte de dépôt</a:t>
                      </a:r>
                      <a:endParaRPr lang="fr-FR" sz="1400" b="1" u="none"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Offre</a:t>
                      </a:r>
                      <a:r>
                        <a:rPr lang="fr-FR" sz="1400" baseline="0" dirty="0" smtClean="0">
                          <a:latin typeface="Century Gothic" panose="020B0502020202020204" pitchFamily="34" charset="0"/>
                        </a:rPr>
                        <a:t> réservée aux futurs ou jeunes parents d’enfants âgés de -1an, sur présentation de justificatifs, 1 offre par enfant</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Parents d’enfant de 0 à 1 an</a:t>
                      </a:r>
                      <a:endParaRPr lang="fr-FR" sz="1400" dirty="0">
                        <a:latin typeface="Century Gothic" panose="020B0502020202020204" pitchFamily="34" charset="0"/>
                      </a:endParaRPr>
                    </a:p>
                  </a:txBody>
                  <a:tcPr anchor="ctr">
                    <a:solidFill>
                      <a:schemeClr val="bg1">
                        <a:lumMod val="95000"/>
                      </a:schemeClr>
                    </a:solidFill>
                  </a:tcPr>
                </a:tc>
                <a:tc>
                  <a:txBody>
                    <a:bodyPr/>
                    <a:lstStyle/>
                    <a:p>
                      <a:pPr algn="ctr"/>
                      <a:r>
                        <a:rPr lang="fr-FR" sz="1400" dirty="0" smtClean="0">
                          <a:latin typeface="Century Gothic" panose="020B0502020202020204" pitchFamily="34" charset="0"/>
                        </a:rPr>
                        <a:t>Saisir les coordonnées des clients via la plateforme métier nouveau DOMILIS</a:t>
                      </a:r>
                      <a:endParaRPr lang="fr-FR" sz="1400"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3482838280"/>
                  </a:ext>
                </a:extLst>
              </a:tr>
            </a:tbl>
          </a:graphicData>
        </a:graphic>
      </p:graphicFrame>
      <p:pic>
        <p:nvPicPr>
          <p:cNvPr id="15" name="Picture 10" descr="Bocal en verre avec étiquettes et jeu d'argent Vecteur gratuit"/>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904" b="89776" l="53674" r="89936">
                        <a14:foregroundMark x1="86102" y1="23003" x2="61821" y2="25879"/>
                        <a14:foregroundMark x1="64537" y1="28115" x2="62460" y2="76677"/>
                        <a14:foregroundMark x1="73163" y1="27796" x2="65495" y2="71565"/>
                        <a14:foregroundMark x1="79233" y1="29712" x2="73163" y2="72524"/>
                        <a14:foregroundMark x1="82907" y1="28754" x2="80032" y2="80192"/>
                        <a14:foregroundMark x1="62460" y1="32907" x2="69169" y2="46965"/>
                      </a14:backgroundRemoval>
                    </a14:imgEffect>
                  </a14:imgLayer>
                </a14:imgProps>
              </a:ext>
              <a:ext uri="{28A0092B-C50C-407E-A947-70E740481C1C}">
                <a14:useLocalDpi xmlns:a14="http://schemas.microsoft.com/office/drawing/2010/main" val="0"/>
              </a:ext>
            </a:extLst>
          </a:blip>
          <a:srcRect l="55712" t="15699" r="10132" b="9948"/>
          <a:stretch/>
        </p:blipFill>
        <p:spPr bwMode="auto">
          <a:xfrm>
            <a:off x="612590" y="1273481"/>
            <a:ext cx="945236" cy="102883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p:cNvPicPr>
            <a:picLocks noChangeAspect="1"/>
          </p:cNvPicPr>
          <p:nvPr/>
        </p:nvPicPr>
        <p:blipFill>
          <a:blip r:embed="rId4"/>
          <a:stretch>
            <a:fillRect/>
          </a:stretch>
        </p:blipFill>
        <p:spPr>
          <a:xfrm>
            <a:off x="9912698" y="6166918"/>
            <a:ext cx="1970699" cy="602397"/>
          </a:xfrm>
          <a:prstGeom prst="rect">
            <a:avLst/>
          </a:prstGeom>
        </p:spPr>
      </p:pic>
      <p:sp>
        <p:nvSpPr>
          <p:cNvPr id="16" name="ZoneTexte 15"/>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pic>
        <p:nvPicPr>
          <p:cNvPr id="4" name="Image 3"/>
          <p:cNvPicPr>
            <a:picLocks noChangeAspect="1"/>
          </p:cNvPicPr>
          <p:nvPr/>
        </p:nvPicPr>
        <p:blipFill>
          <a:blip r:embed="rId5">
            <a:duotone>
              <a:schemeClr val="accent4">
                <a:shade val="45000"/>
                <a:satMod val="135000"/>
              </a:schemeClr>
              <a:prstClr val="white"/>
            </a:duotone>
          </a:blip>
          <a:stretch>
            <a:fillRect/>
          </a:stretch>
        </p:blipFill>
        <p:spPr>
          <a:xfrm>
            <a:off x="3029358" y="687552"/>
            <a:ext cx="5365342" cy="384684"/>
          </a:xfrm>
          <a:prstGeom prst="rect">
            <a:avLst/>
          </a:prstGeom>
        </p:spPr>
      </p:pic>
    </p:spTree>
    <p:extLst>
      <p:ext uri="{BB962C8B-B14F-4D97-AF65-F5344CB8AC3E}">
        <p14:creationId xmlns:p14="http://schemas.microsoft.com/office/powerpoint/2010/main" val="90249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Illustration d'une femme obtenant l'approbation du public Vecteur gratui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99" b="100000" l="9585" r="100000">
                        <a14:foregroundMark x1="78594" y1="51757" x2="99521" y2="64537"/>
                        <a14:foregroundMark x1="79393" y1="71725" x2="99681" y2="78435"/>
                        <a14:foregroundMark x1="86581" y1="88818" x2="99201" y2="96486"/>
                        <a14:foregroundMark x1="70288" y1="91054" x2="85942" y2="9936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0" y="2050546"/>
            <a:ext cx="4898663" cy="434330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19</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p:nvPicPr>
        <p:blipFill>
          <a:blip r:embed="rId4"/>
          <a:stretch>
            <a:fillRect/>
          </a:stretch>
        </p:blipFill>
        <p:spPr>
          <a:xfrm>
            <a:off x="9912698" y="6166918"/>
            <a:ext cx="1970699" cy="602397"/>
          </a:xfrm>
          <a:prstGeom prst="rect">
            <a:avLst/>
          </a:prstGeom>
        </p:spPr>
      </p:pic>
      <p:sp>
        <p:nvSpPr>
          <p:cNvPr id="10" name="ZoneTexte 9"/>
          <p:cNvSpPr txBox="1"/>
          <p:nvPr/>
        </p:nvSpPr>
        <p:spPr>
          <a:xfrm>
            <a:off x="9227059" y="13530"/>
            <a:ext cx="2964942" cy="430887"/>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offres commerciales</a:t>
            </a:r>
          </a:p>
          <a:p>
            <a:pPr algn="r"/>
            <a:endParaRPr lang="fr-FR" sz="400" dirty="0" smtClean="0">
              <a:solidFill>
                <a:schemeClr val="bg1"/>
              </a:solidFill>
              <a:latin typeface="Century Gothic" panose="020B0502020202020204" pitchFamily="34" charset="0"/>
            </a:endParaRPr>
          </a:p>
        </p:txBody>
      </p:sp>
      <p:grpSp>
        <p:nvGrpSpPr>
          <p:cNvPr id="15" name="Groupe 14"/>
          <p:cNvGrpSpPr/>
          <p:nvPr/>
        </p:nvGrpSpPr>
        <p:grpSpPr>
          <a:xfrm>
            <a:off x="56419" y="687645"/>
            <a:ext cx="11177562" cy="322486"/>
            <a:chOff x="-195943" y="621392"/>
            <a:chExt cx="12878553" cy="371561"/>
          </a:xfrm>
        </p:grpSpPr>
        <p:grpSp>
          <p:nvGrpSpPr>
            <p:cNvPr id="12" name="Groupe 11"/>
            <p:cNvGrpSpPr/>
            <p:nvPr/>
          </p:nvGrpSpPr>
          <p:grpSpPr>
            <a:xfrm>
              <a:off x="3439886" y="621392"/>
              <a:ext cx="9242724" cy="360490"/>
              <a:chOff x="4789706" y="2984513"/>
              <a:chExt cx="9242724" cy="360490"/>
            </a:xfrm>
          </p:grpSpPr>
          <p:pic>
            <p:nvPicPr>
              <p:cNvPr id="4" name="Image 3"/>
              <p:cNvPicPr>
                <a:picLocks noChangeAspect="1"/>
              </p:cNvPicPr>
              <p:nvPr/>
            </p:nvPicPr>
            <p:blipFill rotWithShape="1">
              <a:blip r:embed="rId5"/>
              <a:srcRect l="76786" t="-654"/>
              <a:stretch/>
            </p:blipFill>
            <p:spPr>
              <a:xfrm>
                <a:off x="4789706" y="3017295"/>
                <a:ext cx="618691" cy="327708"/>
              </a:xfrm>
              <a:prstGeom prst="rect">
                <a:avLst/>
              </a:prstGeom>
            </p:spPr>
          </p:pic>
          <p:pic>
            <p:nvPicPr>
              <p:cNvPr id="5" name="Image 4"/>
              <p:cNvPicPr>
                <a:picLocks noChangeAspect="1"/>
              </p:cNvPicPr>
              <p:nvPr/>
            </p:nvPicPr>
            <p:blipFill rotWithShape="1">
              <a:blip r:embed="rId6"/>
              <a:srcRect t="6975"/>
              <a:stretch/>
            </p:blipFill>
            <p:spPr>
              <a:xfrm>
                <a:off x="5408397" y="3026899"/>
                <a:ext cx="3505643" cy="299348"/>
              </a:xfrm>
              <a:prstGeom prst="rect">
                <a:avLst/>
              </a:prstGeom>
            </p:spPr>
          </p:pic>
          <p:pic>
            <p:nvPicPr>
              <p:cNvPr id="7" name="Image 6"/>
              <p:cNvPicPr>
                <a:picLocks noChangeAspect="1"/>
              </p:cNvPicPr>
              <p:nvPr/>
            </p:nvPicPr>
            <p:blipFill>
              <a:blip r:embed="rId7"/>
              <a:stretch>
                <a:fillRect/>
              </a:stretch>
            </p:blipFill>
            <p:spPr>
              <a:xfrm>
                <a:off x="8914040" y="3019358"/>
                <a:ext cx="3702504" cy="287720"/>
              </a:xfrm>
              <a:prstGeom prst="rect">
                <a:avLst/>
              </a:prstGeom>
            </p:spPr>
          </p:pic>
          <p:pic>
            <p:nvPicPr>
              <p:cNvPr id="11" name="Image 10"/>
              <p:cNvPicPr>
                <a:picLocks noChangeAspect="1"/>
              </p:cNvPicPr>
              <p:nvPr/>
            </p:nvPicPr>
            <p:blipFill>
              <a:blip r:embed="rId8"/>
              <a:stretch>
                <a:fillRect/>
              </a:stretch>
            </p:blipFill>
            <p:spPr>
              <a:xfrm>
                <a:off x="12616544" y="2984513"/>
                <a:ext cx="1415886" cy="299078"/>
              </a:xfrm>
              <a:prstGeom prst="rect">
                <a:avLst/>
              </a:prstGeom>
            </p:spPr>
          </p:pic>
        </p:grpSp>
        <p:pic>
          <p:nvPicPr>
            <p:cNvPr id="13" name="Image 12"/>
            <p:cNvPicPr>
              <a:picLocks noChangeAspect="1"/>
            </p:cNvPicPr>
            <p:nvPr/>
          </p:nvPicPr>
          <p:blipFill>
            <a:blip r:embed="rId9"/>
            <a:stretch>
              <a:fillRect/>
            </a:stretch>
          </p:blipFill>
          <p:spPr>
            <a:xfrm>
              <a:off x="-195943" y="701053"/>
              <a:ext cx="3635829" cy="291900"/>
            </a:xfrm>
            <a:prstGeom prst="rect">
              <a:avLst/>
            </a:prstGeom>
          </p:spPr>
        </p:pic>
      </p:grpSp>
      <p:pic>
        <p:nvPicPr>
          <p:cNvPr id="1034" name="Picture 10" descr="Coupe d'éducation vectorielle réaliste sur blanc Vecteur gratuit"/>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932" b="89897" l="9904" r="94569">
                        <a14:backgroundMark x1="31150" y1="50514" x2="48083" y2="59760"/>
                      </a14:backgroundRemoval>
                    </a14:imgEffect>
                  </a14:imgLayer>
                </a14:imgProps>
              </a:ext>
              <a:ext uri="{28A0092B-C50C-407E-A947-70E740481C1C}">
                <a14:useLocalDpi xmlns:a14="http://schemas.microsoft.com/office/drawing/2010/main" val="0"/>
              </a:ext>
            </a:extLst>
          </a:blip>
          <a:srcRect t="12459" b="30985"/>
          <a:stretch/>
        </p:blipFill>
        <p:spPr bwMode="auto">
          <a:xfrm rot="20963019">
            <a:off x="1447694" y="-921921"/>
            <a:ext cx="1894628" cy="99963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p:cNvPicPr>
            <a:picLocks noChangeAspect="1"/>
          </p:cNvPicPr>
          <p:nvPr/>
        </p:nvPicPr>
        <p:blipFill>
          <a:blip r:embed="rId12">
            <a:duotone>
              <a:schemeClr val="accent1">
                <a:shade val="45000"/>
                <a:satMod val="135000"/>
              </a:schemeClr>
              <a:prstClr val="white"/>
            </a:duotone>
          </a:blip>
          <a:stretch>
            <a:fillRect/>
          </a:stretch>
        </p:blipFill>
        <p:spPr>
          <a:xfrm>
            <a:off x="4898663" y="2199203"/>
            <a:ext cx="6267450" cy="885825"/>
          </a:xfrm>
          <a:prstGeom prst="rect">
            <a:avLst/>
          </a:prstGeom>
        </p:spPr>
      </p:pic>
      <p:sp>
        <p:nvSpPr>
          <p:cNvPr id="22" name="Rectangle 21"/>
          <p:cNvSpPr/>
          <p:nvPr/>
        </p:nvSpPr>
        <p:spPr>
          <a:xfrm>
            <a:off x="4898663" y="3106077"/>
            <a:ext cx="6335318" cy="2185214"/>
          </a:xfrm>
          <a:prstGeom prst="rect">
            <a:avLst/>
          </a:prstGeom>
        </p:spPr>
        <p:txBody>
          <a:bodyPr wrap="square">
            <a:spAutoFit/>
          </a:bodyPr>
          <a:lstStyle/>
          <a:p>
            <a:pPr marL="285750" indent="-285750">
              <a:spcAft>
                <a:spcPts val="0"/>
              </a:spcAft>
              <a:buClr>
                <a:srgbClr val="C00000"/>
              </a:buClr>
              <a:buFont typeface="Wingdings 2" panose="05020102010507070707" pitchFamily="18" charset="2"/>
              <a:buChar char="R"/>
            </a:pP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à tous nos </a:t>
            </a:r>
            <a:r>
              <a:rPr lang="fr-FR" b="1"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bacheliers avec mention </a:t>
            </a: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(quelle que soit la mention obtenue). </a:t>
            </a:r>
          </a:p>
          <a:p>
            <a:pPr marL="285750" indent="-285750">
              <a:spcAft>
                <a:spcPts val="0"/>
              </a:spcAft>
              <a:buClr>
                <a:srgbClr val="C00000"/>
              </a:buClr>
              <a:buFont typeface="Wingdings 2" panose="05020102010507070707" pitchFamily="18" charset="2"/>
              <a:buChar char="R"/>
            </a:pPr>
            <a:endPar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Clr>
                <a:srgbClr val="C00000"/>
              </a:buClr>
              <a:buFont typeface="Wingdings 2" panose="05020102010507070707" pitchFamily="18" charset="2"/>
              <a:buChar char="R"/>
            </a:pPr>
            <a:endParaRPr lang="fr-FR" sz="5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Clr>
                <a:srgbClr val="C00000"/>
              </a:buClr>
              <a:buFont typeface="Wingdings 2" panose="05020102010507070707" pitchFamily="18" charset="2"/>
              <a:buChar char="R"/>
            </a:pP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Offre réservée à nos clients détenteurs d’un </a:t>
            </a:r>
            <a:r>
              <a:rPr lang="fr-FR" b="1"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compte de dépôt </a:t>
            </a: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(déjà ouvert ou entrée en relation).</a:t>
            </a:r>
          </a:p>
          <a:p>
            <a:pPr marL="285750" indent="-285750">
              <a:spcAft>
                <a:spcPts val="0"/>
              </a:spcAft>
              <a:buClr>
                <a:srgbClr val="C00000"/>
              </a:buClr>
              <a:buFont typeface="Wingdings 2" panose="05020102010507070707" pitchFamily="18" charset="2"/>
              <a:buChar char="R"/>
            </a:pPr>
            <a:endPar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Clr>
                <a:srgbClr val="C00000"/>
              </a:buClr>
              <a:buFont typeface="Wingdings 2" panose="05020102010507070707" pitchFamily="18" charset="2"/>
              <a:buChar char="R"/>
            </a:pPr>
            <a:endParaRPr lang="fr-FR" sz="5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spcAft>
                <a:spcPts val="0"/>
              </a:spcAft>
              <a:buClr>
                <a:srgbClr val="C00000"/>
              </a:buClr>
              <a:buFont typeface="Wingdings 2" panose="05020102010507070707" pitchFamily="18" charset="2"/>
              <a:buChar char="R"/>
            </a:pP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Mode opératoire à venir. </a:t>
            </a:r>
          </a:p>
        </p:txBody>
      </p:sp>
    </p:spTree>
    <p:extLst>
      <p:ext uri="{BB962C8B-B14F-4D97-AF65-F5344CB8AC3E}">
        <p14:creationId xmlns:p14="http://schemas.microsoft.com/office/powerpoint/2010/main" val="329158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01237 -0.00093 L 0.00404 0.42129 " pathEditMode="relative" rAng="0" ptsTypes="AA">
                                      <p:cBhvr>
                                        <p:cTn id="6" dur="2000" fill="hold"/>
                                        <p:tgtEl>
                                          <p:spTgt spid="1034"/>
                                        </p:tgtEl>
                                        <p:attrNameLst>
                                          <p:attrName>ppt_x</p:attrName>
                                          <p:attrName>ppt_y</p:attrName>
                                        </p:attrNameLst>
                                      </p:cBhvr>
                                      <p:rCtr x="-417" y="21111"/>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2500"/>
                            </p:stCondLst>
                            <p:childTnLst>
                              <p:par>
                                <p:cTn id="12" presetID="22" presetClass="entr" presetSubtype="1"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Number 4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346" y="4480909"/>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umber 3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615" y="3584803"/>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umber 2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877" y="2733982"/>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Number-1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8663" y="1925239"/>
            <a:ext cx="392113" cy="3921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20</a:t>
            </a:r>
            <a:endParaRPr lang="fr-FR" sz="1000" dirty="0"/>
          </a:p>
        </p:txBody>
      </p:sp>
      <p:sp>
        <p:nvSpPr>
          <p:cNvPr id="8" name="Espace réservé du contenu 1"/>
          <p:cNvSpPr txBox="1">
            <a:spLocks/>
          </p:cNvSpPr>
          <p:nvPr/>
        </p:nvSpPr>
        <p:spPr>
          <a:xfrm>
            <a:off x="1168738" y="1644344"/>
            <a:ext cx="7060862" cy="191418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fr-FR" sz="3200" b="1" dirty="0" smtClean="0"/>
              <a:t>Contexte</a:t>
            </a:r>
          </a:p>
          <a:p>
            <a:pPr marL="0" indent="0">
              <a:lnSpc>
                <a:spcPct val="150000"/>
              </a:lnSpc>
              <a:buNone/>
            </a:pPr>
            <a:r>
              <a:rPr lang="fr-FR" sz="3200" b="1" dirty="0" smtClean="0"/>
              <a:t>Les Offres commerciales</a:t>
            </a:r>
          </a:p>
          <a:p>
            <a:pPr marL="0" indent="0">
              <a:lnSpc>
                <a:spcPct val="150000"/>
              </a:lnSpc>
              <a:buNone/>
            </a:pPr>
            <a:r>
              <a:rPr lang="fr-FR" sz="3200" b="1" dirty="0" smtClean="0">
                <a:solidFill>
                  <a:srgbClr val="ED1D2E"/>
                </a:solidFill>
              </a:rPr>
              <a:t>Les moyens à votre disposition </a:t>
            </a:r>
          </a:p>
          <a:p>
            <a:pPr marL="0" indent="0">
              <a:lnSpc>
                <a:spcPct val="150000"/>
              </a:lnSpc>
              <a:buNone/>
            </a:pPr>
            <a:r>
              <a:rPr lang="fr-FR" sz="3200" b="1" dirty="0" smtClean="0"/>
              <a:t>Les Suivis</a:t>
            </a:r>
            <a:endParaRPr lang="fr-FR" sz="3200" b="1" dirty="0"/>
          </a:p>
        </p:txBody>
      </p:sp>
      <p:pic>
        <p:nvPicPr>
          <p:cNvPr id="16" name="Picture 10" descr="Illustration de concept de finances personnelles Vecteur gratuit"/>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1559" y="3558528"/>
            <a:ext cx="4505658" cy="300137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p:nvGrpSpPr>
        <p:grpSpPr>
          <a:xfrm>
            <a:off x="8355638" y="17426"/>
            <a:ext cx="3137500" cy="3108669"/>
            <a:chOff x="8355638" y="449859"/>
            <a:chExt cx="3137500" cy="3108669"/>
          </a:xfrm>
        </p:grpSpPr>
        <p:cxnSp>
          <p:nvCxnSpPr>
            <p:cNvPr id="14" name="Connecteur droit avec flèche 13"/>
            <p:cNvCxnSpPr/>
            <p:nvPr/>
          </p:nvCxnSpPr>
          <p:spPr>
            <a:xfrm>
              <a:off x="9924388" y="449859"/>
              <a:ext cx="0" cy="3108669"/>
            </a:xfrm>
            <a:prstGeom prst="straightConnector1">
              <a:avLst/>
            </a:prstGeom>
            <a:ln w="76200">
              <a:solidFill>
                <a:srgbClr val="ED1D2E"/>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8355638" y="1179728"/>
              <a:ext cx="3137500" cy="892552"/>
            </a:xfrm>
            <a:prstGeom prst="rect">
              <a:avLst/>
            </a:prstGeom>
            <a:solidFill>
              <a:srgbClr val="ED1D2E"/>
            </a:solidFill>
            <a:ln>
              <a:solidFill>
                <a:schemeClr val="bg1"/>
              </a:solidFill>
            </a:ln>
          </p:spPr>
          <p:txBody>
            <a:bodyPr wrap="square" rtlCol="0">
              <a:spAutoFit/>
            </a:bodyPr>
            <a:lstStyle/>
            <a:p>
              <a:r>
                <a:rPr lang="fr-FR" sz="2000" b="1" dirty="0" smtClean="0">
                  <a:solidFill>
                    <a:schemeClr val="bg1"/>
                  </a:solidFill>
                  <a:latin typeface="Bahnschrift" panose="020B0502040204020203" pitchFamily="34" charset="0"/>
                </a:rPr>
                <a:t>CAMPAGNE JEUNES 2021</a:t>
              </a:r>
            </a:p>
            <a:p>
              <a:pPr algn="r"/>
              <a:r>
                <a:rPr lang="fr-FR" sz="1600" dirty="0">
                  <a:solidFill>
                    <a:schemeClr val="bg1"/>
                  </a:solidFill>
                  <a:latin typeface="Bahnschrift" panose="020B0502040204020203" pitchFamily="34" charset="0"/>
                </a:rPr>
                <a:t>CONQUÉRIR ET FIDÉLISER NOS JEUNES CLIENTS </a:t>
              </a:r>
              <a:r>
                <a:rPr lang="fr-FR" sz="1600" dirty="0" smtClean="0">
                  <a:solidFill>
                    <a:schemeClr val="bg1"/>
                  </a:solidFill>
                  <a:latin typeface="Bahnschrift" panose="020B0502040204020203" pitchFamily="34" charset="0"/>
                </a:rPr>
                <a:t>!</a:t>
              </a:r>
              <a:endParaRPr lang="fr-FR" sz="1600" dirty="0">
                <a:solidFill>
                  <a:schemeClr val="bg1"/>
                </a:solidFill>
                <a:latin typeface="Bahnschrift" panose="020B0502040204020203" pitchFamily="34" charset="0"/>
              </a:endParaRPr>
            </a:p>
          </p:txBody>
        </p:sp>
      </p:grpSp>
    </p:spTree>
    <p:extLst>
      <p:ext uri="{BB962C8B-B14F-4D97-AF65-F5344CB8AC3E}">
        <p14:creationId xmlns:p14="http://schemas.microsoft.com/office/powerpoint/2010/main" val="39474053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à coins arrondis 21"/>
          <p:cNvSpPr/>
          <p:nvPr/>
        </p:nvSpPr>
        <p:spPr>
          <a:xfrm>
            <a:off x="401783" y="1703504"/>
            <a:ext cx="4419599" cy="43250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794225" y="1930276"/>
            <a:ext cx="4000431" cy="4632037"/>
          </a:xfrm>
          <a:prstGeom prst="rect">
            <a:avLst/>
          </a:prstGeom>
        </p:spPr>
        <p:txBody>
          <a:bodyPr wrap="square">
            <a:spAutoFit/>
          </a:bodyPr>
          <a:lstStyle/>
          <a:p>
            <a:pPr>
              <a:spcAft>
                <a:spcPts val="0"/>
              </a:spcAft>
              <a:buClr>
                <a:srgbClr val="C00000"/>
              </a:buClr>
            </a:pPr>
            <a:endParaRPr lang="fr-FR" sz="3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spcAft>
                <a:spcPts val="0"/>
              </a:spcAft>
              <a:buClr>
                <a:srgbClr val="C00000"/>
              </a:buClr>
            </a:pPr>
            <a:r>
              <a:rPr lang="fr-FR" sz="14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CIBLE BANCA</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Equipement </a:t>
            </a:r>
            <a:r>
              <a:rPr lang="fr-FR" sz="1400" dirty="0" err="1"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Banca</a:t>
            </a: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mineur</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Equipement </a:t>
            </a:r>
            <a:r>
              <a:rPr lang="fr-FR" sz="1400" dirty="0" err="1"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Banca</a:t>
            </a: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majeur</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a:t>
            </a:r>
            <a:r>
              <a:rPr lang="fr-FR" sz="1400" dirty="0" err="1"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Banca</a:t>
            </a: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MEG</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Anniversaires 16 / 18 ans</a:t>
            </a:r>
          </a:p>
          <a:p>
            <a:pPr marL="742950" lvl="1" indent="-285750">
              <a:buClr>
                <a:srgbClr val="C00000"/>
              </a:buClr>
              <a:buFont typeface="Wingdings" panose="05000000000000000000" pitchFamily="2" charset="2"/>
              <a:buChar char="§"/>
            </a:pP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742950" lvl="1" indent="-285750">
              <a:buClr>
                <a:srgbClr val="C00000"/>
              </a:buClr>
              <a:buFont typeface="Wingdings" panose="05000000000000000000" pitchFamily="2" charset="2"/>
              <a:buChar char="§"/>
            </a:pPr>
            <a:endParaRPr lang="fr-FR" sz="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buClr>
                <a:srgbClr val="C00000"/>
              </a:buClr>
            </a:pPr>
            <a:r>
              <a:rPr lang="fr-FR" sz="14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CIBLE ASSURANCES</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Equipement MRH</a:t>
            </a:r>
          </a:p>
          <a:p>
            <a:pPr marL="742950" lvl="1" indent="-285750">
              <a:buClr>
                <a:srgbClr val="C00000"/>
              </a:buClr>
              <a:buFont typeface="Wingdings" panose="05000000000000000000" pitchFamily="2" charset="2"/>
              <a:buChar char="§"/>
            </a:pP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742950" lvl="1" indent="-285750">
              <a:buClr>
                <a:srgbClr val="C00000"/>
              </a:buClr>
              <a:buFont typeface="Wingdings" panose="05000000000000000000" pitchFamily="2" charset="2"/>
              <a:buChar char="§"/>
            </a:pPr>
            <a:endParaRPr lang="fr-FR" sz="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buClr>
                <a:srgbClr val="C00000"/>
              </a:buClr>
            </a:pPr>
            <a:r>
              <a:rPr lang="fr-FR" sz="14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CIBLE EPARGNE</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ASV Versements</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ASV Conquête</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Anniversaires 10 / 12 ans</a:t>
            </a:r>
          </a:p>
          <a:p>
            <a:pPr marL="285750" indent="-285750">
              <a:buClr>
                <a:srgbClr val="C00000"/>
              </a:buClr>
              <a:buFont typeface="Wingdings" panose="05000000000000000000" pitchFamily="2" charset="2"/>
              <a:buChar char="§"/>
            </a:pPr>
            <a:endParaRPr lang="fr-FR" sz="14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buClr>
                <a:srgbClr val="C00000"/>
              </a:buClr>
            </a:pPr>
            <a:r>
              <a:rPr lang="fr-FR" sz="1400" b="1" dirty="0" smtClean="0">
                <a:solidFill>
                  <a:schemeClr val="accent4">
                    <a:lumMod val="75000"/>
                  </a:schemeClr>
                </a:solidFill>
                <a:latin typeface="Century Gothic" panose="020B0502020202020204" pitchFamily="34" charset="0"/>
                <a:ea typeface="Calibri" panose="020F0502020204030204" pitchFamily="34" charset="0"/>
                <a:cs typeface="Times New Roman" panose="02020603050405020304" pitchFamily="18" charset="0"/>
              </a:rPr>
              <a:t>CIBLE CREDIT</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JEUNES Conso Crédit Etudiant</a:t>
            </a:r>
          </a:p>
          <a:p>
            <a:pPr marL="285750" indent="-285750">
              <a:buClr>
                <a:srgbClr val="C00000"/>
              </a:buClr>
              <a:buFont typeface="Wingdings" panose="05000000000000000000" pitchFamily="2" charset="2"/>
              <a:buChar char="§"/>
            </a:pPr>
            <a:endParaRPr lang="fr-FR" sz="14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buClr>
                <a:srgbClr val="C00000"/>
              </a:buClr>
              <a:buFont typeface="Wingdings" panose="05000000000000000000" pitchFamily="2" charset="2"/>
              <a:buChar char="§"/>
            </a:pP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742950" lvl="1" indent="-285750">
              <a:buClr>
                <a:srgbClr val="C00000"/>
              </a:buClr>
              <a:buFont typeface="Wingdings" panose="05000000000000000000" pitchFamily="2" charset="2"/>
              <a:buChar char="§"/>
            </a:pP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spcAft>
                <a:spcPts val="0"/>
              </a:spcAft>
              <a:buClr>
                <a:srgbClr val="C00000"/>
              </a:buCl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a:t>
            </a:r>
            <a:endParaRPr lang="fr-FR" sz="14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21</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7086601" y="13530"/>
            <a:ext cx="5105400"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moyens à votre disposition</a:t>
            </a:r>
            <a:endParaRPr lang="fr-FR" sz="400" dirty="0" smtClean="0">
              <a:solidFill>
                <a:schemeClr val="bg1"/>
              </a:solidFill>
              <a:latin typeface="Century Gothic" panose="020B0502020202020204" pitchFamily="34" charset="0"/>
            </a:endParaRPr>
          </a:p>
        </p:txBody>
      </p:sp>
      <p:pic>
        <p:nvPicPr>
          <p:cNvPr id="9" name="Image 8"/>
          <p:cNvPicPr>
            <a:picLocks noChangeAspect="1"/>
          </p:cNvPicPr>
          <p:nvPr/>
        </p:nvPicPr>
        <p:blipFill>
          <a:blip r:embed="rId2"/>
          <a:stretch>
            <a:fillRect/>
          </a:stretch>
        </p:blipFill>
        <p:spPr>
          <a:xfrm>
            <a:off x="9912698" y="6166918"/>
            <a:ext cx="1970699" cy="602397"/>
          </a:xfrm>
          <a:prstGeom prst="rect">
            <a:avLst/>
          </a:prstGeom>
        </p:spPr>
      </p:pic>
      <p:pic>
        <p:nvPicPr>
          <p:cNvPr id="19" name="Image 18"/>
          <p:cNvPicPr>
            <a:picLocks noChangeAspect="1"/>
          </p:cNvPicPr>
          <p:nvPr/>
        </p:nvPicPr>
        <p:blipFill>
          <a:blip r:embed="rId3"/>
          <a:stretch>
            <a:fillRect/>
          </a:stretch>
        </p:blipFill>
        <p:spPr>
          <a:xfrm>
            <a:off x="1936159" y="1396585"/>
            <a:ext cx="1350845" cy="515901"/>
          </a:xfrm>
          <a:prstGeom prst="rect">
            <a:avLst/>
          </a:prstGeom>
        </p:spPr>
      </p:pic>
      <p:pic>
        <p:nvPicPr>
          <p:cNvPr id="15" name="Picture 4" descr="Visa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81" y="2363567"/>
            <a:ext cx="738438" cy="7384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Umbrella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94851" y="3274215"/>
            <a:ext cx="790465" cy="79046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à coins arrondis 22"/>
          <p:cNvSpPr/>
          <p:nvPr/>
        </p:nvSpPr>
        <p:spPr>
          <a:xfrm>
            <a:off x="8346059" y="1676925"/>
            <a:ext cx="3537338" cy="43250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p:cNvPicPr>
            <a:picLocks noChangeAspect="1"/>
          </p:cNvPicPr>
          <p:nvPr/>
        </p:nvPicPr>
        <p:blipFill>
          <a:blip r:embed="rId6"/>
          <a:stretch>
            <a:fillRect/>
          </a:stretch>
        </p:blipFill>
        <p:spPr>
          <a:xfrm>
            <a:off x="8808724" y="1482496"/>
            <a:ext cx="2611218" cy="344077"/>
          </a:xfrm>
          <a:prstGeom prst="rect">
            <a:avLst/>
          </a:prstGeom>
          <a:solidFill>
            <a:schemeClr val="bg1"/>
          </a:solidFill>
        </p:spPr>
      </p:pic>
      <p:pic>
        <p:nvPicPr>
          <p:cNvPr id="24" name="Image 23">
            <a:hlinkClick r:id="rId7"/>
          </p:cNvPr>
          <p:cNvPicPr>
            <a:picLocks noChangeAspect="1"/>
          </p:cNvPicPr>
          <p:nvPr/>
        </p:nvPicPr>
        <p:blipFill>
          <a:blip r:embed="rId8"/>
          <a:stretch>
            <a:fillRect/>
          </a:stretch>
        </p:blipFill>
        <p:spPr>
          <a:xfrm>
            <a:off x="8514253" y="4124338"/>
            <a:ext cx="3200161" cy="636289"/>
          </a:xfrm>
          <a:prstGeom prst="rect">
            <a:avLst/>
          </a:prstGeom>
        </p:spPr>
      </p:pic>
      <p:sp>
        <p:nvSpPr>
          <p:cNvPr id="25" name="Rectangle 24">
            <a:hlinkClick r:id="rId7"/>
          </p:cNvPr>
          <p:cNvSpPr/>
          <p:nvPr/>
        </p:nvSpPr>
        <p:spPr>
          <a:xfrm>
            <a:off x="8543268" y="3753853"/>
            <a:ext cx="3200949" cy="1200329"/>
          </a:xfrm>
          <a:prstGeom prst="rect">
            <a:avLst/>
          </a:prstGeom>
        </p:spPr>
        <p:txBody>
          <a:bodyPr wrap="square">
            <a:spAutoFit/>
          </a:bodyPr>
          <a:lstStyle/>
          <a:p>
            <a:pPr algn="ctr">
              <a:buClr>
                <a:srgbClr val="C00000"/>
              </a:buClr>
            </a:pPr>
            <a:r>
              <a:rPr lang="fr-FR" sz="24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Guide opératoire </a:t>
            </a:r>
          </a:p>
          <a:p>
            <a:pPr marL="742950" lvl="1" indent="-285750">
              <a:buClr>
                <a:srgbClr val="C00000"/>
              </a:buClr>
              <a:buFont typeface="Wingdings" panose="05000000000000000000" pitchFamily="2" charset="2"/>
              <a:buChar char="§"/>
            </a:pPr>
            <a:endParaRPr lang="fr-FR" sz="2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spcAft>
                <a:spcPts val="0"/>
              </a:spcAft>
              <a:buClr>
                <a:srgbClr val="C00000"/>
              </a:buClr>
            </a:pPr>
            <a:r>
              <a:rPr lang="fr-FR" sz="2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a:t>
            </a:r>
            <a:endParaRPr lang="fr-FR" sz="24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6" name="Picture 6" descr="Souris d'ordinateur cliquez sur le curseur flèche noire définie. Vecteur Premium">
            <a:hlinkClick r:id="rId7"/>
          </p:cNvPr>
          <p:cNvPicPr>
            <a:picLocks noChangeAspect="1" noChangeArrowheads="1"/>
          </p:cNvPicPr>
          <p:nvPr/>
        </p:nvPicPr>
        <p:blipFill rotWithShape="1">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11066025" y="4372990"/>
            <a:ext cx="758610" cy="87292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hlinkClick r:id="rId7"/>
          </p:cNvPr>
          <p:cNvSpPr/>
          <p:nvPr/>
        </p:nvSpPr>
        <p:spPr>
          <a:xfrm>
            <a:off x="8514253" y="2813038"/>
            <a:ext cx="3200949" cy="584775"/>
          </a:xfrm>
          <a:prstGeom prst="rect">
            <a:avLst/>
          </a:prstGeom>
        </p:spPr>
        <p:txBody>
          <a:bodyPr wrap="square">
            <a:spAutoFit/>
          </a:bodyPr>
          <a:lstStyle/>
          <a:p>
            <a:pPr algn="ctr">
              <a:buClr>
                <a:srgbClr val="C00000"/>
              </a:buClr>
            </a:pPr>
            <a:r>
              <a:rPr lang="fr-FR" sz="1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Filtrer vos clients en fonction de vos propres critères</a:t>
            </a:r>
            <a:endParaRPr lang="fr-FR" sz="16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29" name="Rectangle à coins arrondis 28"/>
          <p:cNvSpPr/>
          <p:nvPr/>
        </p:nvSpPr>
        <p:spPr>
          <a:xfrm>
            <a:off x="4954397" y="1676925"/>
            <a:ext cx="3252481" cy="43250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5113084" y="2476194"/>
            <a:ext cx="3072438" cy="2816156"/>
          </a:xfrm>
          <a:prstGeom prst="rect">
            <a:avLst/>
          </a:prstGeom>
        </p:spPr>
        <p:txBody>
          <a:bodyPr wrap="square">
            <a:spAutoFit/>
          </a:bodyPr>
          <a:lstStyle/>
          <a:p>
            <a:pPr>
              <a:spcAft>
                <a:spcPts val="0"/>
              </a:spcAft>
              <a:buClr>
                <a:srgbClr val="C00000"/>
              </a:buClr>
            </a:pPr>
            <a:endParaRPr lang="fr-FR" sz="3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buClr>
                <a:srgbClr val="C00000"/>
              </a:buClr>
            </a:pPr>
            <a:r>
              <a:rPr lang="fr-FR" sz="14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UNIVERS EPARGNE</a:t>
            </a: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Échéances LJ 2021 </a:t>
            </a:r>
          </a:p>
          <a:p>
            <a:pPr>
              <a:buClr>
                <a:srgbClr val="C00000"/>
              </a:buCl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sym typeface="Wingdings" panose="05000000000000000000" pitchFamily="2" charset="2"/>
              </a:rPr>
              <a:t> clients ayant 25 ans,          avec livret Jeune.</a:t>
            </a: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742950" lvl="1" indent="-285750">
              <a:buClr>
                <a:srgbClr val="C00000"/>
              </a:buClr>
              <a:buFont typeface="Wingdings" panose="05000000000000000000" pitchFamily="2" charset="2"/>
              <a:buChar char="§"/>
            </a:pP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742950" lvl="1" indent="-285750">
              <a:buClr>
                <a:srgbClr val="C00000"/>
              </a:buClr>
              <a:buFont typeface="Wingdings" panose="05000000000000000000" pitchFamily="2" charset="2"/>
              <a:buChar char="§"/>
            </a:pPr>
            <a:endParaRPr lang="fr-FR" sz="6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buClr>
                <a:srgbClr val="C00000"/>
              </a:buClr>
            </a:pPr>
            <a:r>
              <a:rPr lang="fr-FR" sz="1400" b="1" dirty="0" smtClean="0">
                <a:solidFill>
                  <a:srgbClr val="C00000"/>
                </a:solidFill>
                <a:latin typeface="Century Gothic" panose="020B0502020202020204" pitchFamily="34" charset="0"/>
                <a:ea typeface="Calibri" panose="020F0502020204030204" pitchFamily="34" charset="0"/>
                <a:cs typeface="Times New Roman" panose="02020603050405020304" pitchFamily="18" charset="0"/>
              </a:rPr>
              <a:t>UNIVERS CREDIT</a:t>
            </a:r>
          </a:p>
          <a:p>
            <a:pPr marL="285750" indent="-285750">
              <a:buClr>
                <a:srgbClr val="C00000"/>
              </a:buClr>
              <a:buFont typeface="Wingdings" panose="05000000000000000000" pitchFamily="2" charset="2"/>
              <a:buChar cha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Les Ateliers des décodeurs « Primo Accession » </a:t>
            </a:r>
          </a:p>
          <a:p>
            <a:pPr>
              <a:buClr>
                <a:srgbClr val="C00000"/>
              </a:buCl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sym typeface="Wingdings" panose="05000000000000000000" pitchFamily="2" charset="2"/>
              </a:rPr>
              <a:t> liste des jeunes clients          non propriétaires.</a:t>
            </a: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742950" lvl="1" indent="-285750">
              <a:buClr>
                <a:srgbClr val="C00000"/>
              </a:buClr>
              <a:buFont typeface="Wingdings" panose="05000000000000000000" pitchFamily="2" charset="2"/>
              <a:buChar char="§"/>
            </a:pPr>
            <a:endPar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spcAft>
                <a:spcPts val="0"/>
              </a:spcAft>
              <a:buClr>
                <a:srgbClr val="C00000"/>
              </a:buClr>
            </a:pPr>
            <a:r>
              <a:rPr lang="fr-FR" sz="1400"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a:t>
            </a:r>
            <a:endParaRPr lang="fr-FR" sz="14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4" name="Image 3"/>
          <p:cNvPicPr>
            <a:picLocks noChangeAspect="1"/>
          </p:cNvPicPr>
          <p:nvPr/>
        </p:nvPicPr>
        <p:blipFill>
          <a:blip r:embed="rId10"/>
          <a:stretch>
            <a:fillRect/>
          </a:stretch>
        </p:blipFill>
        <p:spPr>
          <a:xfrm>
            <a:off x="5874898" y="1366849"/>
            <a:ext cx="1430060" cy="577802"/>
          </a:xfrm>
          <a:prstGeom prst="rect">
            <a:avLst/>
          </a:prstGeom>
        </p:spPr>
      </p:pic>
      <p:pic>
        <p:nvPicPr>
          <p:cNvPr id="31" name="Picture 8" descr="Coins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17113" y="4267575"/>
            <a:ext cx="692728" cy="69272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descr="Bocal en verre avec étiquettes et jeu d'argent Vecteur gratuit"/>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9904" b="89776" l="53674" r="89936">
                        <a14:foregroundMark x1="86102" y1="23003" x2="61821" y2="25879"/>
                        <a14:foregroundMark x1="64537" y1="28115" x2="62460" y2="76677"/>
                        <a14:foregroundMark x1="73163" y1="27796" x2="65495" y2="71565"/>
                        <a14:foregroundMark x1="79233" y1="29712" x2="73163" y2="72524"/>
                        <a14:foregroundMark x1="82907" y1="28754" x2="80032" y2="80192"/>
                        <a14:foregroundMark x1="62460" y1="32907" x2="69169" y2="46965"/>
                      </a14:backgroundRemoval>
                    </a14:imgEffect>
                  </a14:imgLayer>
                </a14:imgProps>
              </a:ext>
              <a:ext uri="{28A0092B-C50C-407E-A947-70E740481C1C}">
                <a14:useLocalDpi xmlns:a14="http://schemas.microsoft.com/office/drawing/2010/main" val="0"/>
              </a:ext>
            </a:extLst>
          </a:blip>
          <a:srcRect l="55712" t="15699" r="10132" b="9948"/>
          <a:stretch/>
        </p:blipFill>
        <p:spPr bwMode="auto">
          <a:xfrm>
            <a:off x="7356421" y="2650163"/>
            <a:ext cx="613365" cy="667609"/>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e 20"/>
          <p:cNvGrpSpPr/>
          <p:nvPr/>
        </p:nvGrpSpPr>
        <p:grpSpPr>
          <a:xfrm>
            <a:off x="256513" y="691558"/>
            <a:ext cx="6060982" cy="328978"/>
            <a:chOff x="82371" y="-963247"/>
            <a:chExt cx="9116713" cy="494837"/>
          </a:xfrm>
        </p:grpSpPr>
        <p:pic>
          <p:nvPicPr>
            <p:cNvPr id="6" name="Image 5"/>
            <p:cNvPicPr>
              <a:picLocks noChangeAspect="1"/>
            </p:cNvPicPr>
            <p:nvPr/>
          </p:nvPicPr>
          <p:blipFill>
            <a:blip r:embed="rId14"/>
            <a:stretch>
              <a:fillRect/>
            </a:stretch>
          </p:blipFill>
          <p:spPr>
            <a:xfrm>
              <a:off x="82371" y="-947492"/>
              <a:ext cx="5333244" cy="406866"/>
            </a:xfrm>
            <a:prstGeom prst="rect">
              <a:avLst/>
            </a:prstGeom>
          </p:spPr>
        </p:pic>
        <p:pic>
          <p:nvPicPr>
            <p:cNvPr id="14" name="Image 13"/>
            <p:cNvPicPr>
              <a:picLocks noChangeAspect="1"/>
            </p:cNvPicPr>
            <p:nvPr/>
          </p:nvPicPr>
          <p:blipFill>
            <a:blip r:embed="rId15"/>
            <a:stretch>
              <a:fillRect/>
            </a:stretch>
          </p:blipFill>
          <p:spPr>
            <a:xfrm>
              <a:off x="5410832" y="-963247"/>
              <a:ext cx="3788252" cy="494837"/>
            </a:xfrm>
            <a:prstGeom prst="rect">
              <a:avLst/>
            </a:prstGeom>
          </p:spPr>
        </p:pic>
      </p:grpSp>
      <p:pic>
        <p:nvPicPr>
          <p:cNvPr id="28" name="Picture 10" descr="Bocal en verre avec étiquettes et jeu d'argent Vecteur gratuit"/>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9904" b="89776" l="53674" r="89936">
                        <a14:foregroundMark x1="86102" y1="23003" x2="61821" y2="25879"/>
                        <a14:foregroundMark x1="64537" y1="28115" x2="62460" y2="76677"/>
                        <a14:foregroundMark x1="73163" y1="27796" x2="65495" y2="71565"/>
                        <a14:foregroundMark x1="79233" y1="29712" x2="73163" y2="72524"/>
                        <a14:foregroundMark x1="82907" y1="28754" x2="80032" y2="80192"/>
                        <a14:foregroundMark x1="62460" y1="32907" x2="69169" y2="46965"/>
                      </a14:backgroundRemoval>
                    </a14:imgEffect>
                  </a14:imgLayer>
                </a14:imgProps>
              </a:ext>
              <a:ext uri="{28A0092B-C50C-407E-A947-70E740481C1C}">
                <a14:useLocalDpi xmlns:a14="http://schemas.microsoft.com/office/drawing/2010/main" val="0"/>
              </a:ext>
            </a:extLst>
          </a:blip>
          <a:srcRect l="55712" t="15699" r="10132" b="9948"/>
          <a:stretch/>
        </p:blipFill>
        <p:spPr bwMode="auto">
          <a:xfrm>
            <a:off x="110126" y="4231938"/>
            <a:ext cx="613365" cy="66760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Coins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28040" y="5367105"/>
            <a:ext cx="692728" cy="69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41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22</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7264400" y="2016133"/>
            <a:ext cx="4425851" cy="3477875"/>
          </a:xfrm>
          <a:prstGeom prst="rect">
            <a:avLst/>
          </a:prstGeom>
          <a:noFill/>
        </p:spPr>
        <p:txBody>
          <a:bodyPr wrap="square" rtlCol="0">
            <a:spAutoFit/>
          </a:bodyPr>
          <a:lstStyle/>
          <a:p>
            <a:r>
              <a:rPr lang="fr-FR" sz="2000" b="1" dirty="0" smtClean="0">
                <a:solidFill>
                  <a:srgbClr val="C00000"/>
                </a:solidFill>
                <a:latin typeface="Century Gothic" panose="020B0502020202020204" pitchFamily="34" charset="0"/>
              </a:rPr>
              <a:t>L’Offre Parents / ados </a:t>
            </a:r>
            <a:r>
              <a:rPr lang="fr-FR" sz="2000" dirty="0" smtClean="0">
                <a:latin typeface="Century Gothic" panose="020B0502020202020204" pitchFamily="34" charset="0"/>
              </a:rPr>
              <a:t>est à la fois :</a:t>
            </a:r>
          </a:p>
          <a:p>
            <a:pPr marL="342900" indent="-342900">
              <a:buClr>
                <a:srgbClr val="C00000"/>
              </a:buClr>
              <a:buFont typeface="Wingdings 2" panose="05020102010507070707" pitchFamily="18" charset="2"/>
              <a:buChar char="R"/>
            </a:pPr>
            <a:r>
              <a:rPr lang="fr-FR" sz="2000" dirty="0" smtClean="0">
                <a:latin typeface="Century Gothic" panose="020B0502020202020204" pitchFamily="34" charset="0"/>
              </a:rPr>
              <a:t>un levier d’équipement bancaire des plus jeunes, </a:t>
            </a:r>
          </a:p>
          <a:p>
            <a:pPr marL="342900" indent="-342900">
              <a:buClr>
                <a:srgbClr val="C00000"/>
              </a:buClr>
              <a:buFont typeface="Wingdings 2" panose="05020102010507070707" pitchFamily="18" charset="2"/>
              <a:buChar char="R"/>
            </a:pPr>
            <a:r>
              <a:rPr lang="fr-FR" sz="2000" dirty="0" smtClean="0">
                <a:latin typeface="Century Gothic" panose="020B0502020202020204" pitchFamily="34" charset="0"/>
              </a:rPr>
              <a:t>une sécurité pour les parents </a:t>
            </a:r>
          </a:p>
          <a:p>
            <a:pPr marL="342900" indent="-342900">
              <a:buClr>
                <a:srgbClr val="C00000"/>
              </a:buClr>
              <a:buFont typeface="Wingdings 2" panose="05020102010507070707" pitchFamily="18" charset="2"/>
              <a:buChar char="R"/>
            </a:pPr>
            <a:r>
              <a:rPr lang="fr-FR" sz="2000" dirty="0" smtClean="0">
                <a:latin typeface="Century Gothic" panose="020B0502020202020204" pitchFamily="34" charset="0"/>
              </a:rPr>
              <a:t>et un moyen pédagogique pour apprendre à gérer son budget. </a:t>
            </a:r>
          </a:p>
          <a:p>
            <a:pPr algn="ctr"/>
            <a:endParaRPr lang="fr-FR" sz="2000" dirty="0" smtClean="0">
              <a:latin typeface="Century Gothic" panose="020B0502020202020204" pitchFamily="34" charset="0"/>
            </a:endParaRPr>
          </a:p>
          <a:p>
            <a:pPr algn="ctr"/>
            <a:r>
              <a:rPr lang="fr-FR" sz="2000" b="1" u="sng" dirty="0" smtClean="0">
                <a:latin typeface="Century Gothic" panose="020B0502020202020204" pitchFamily="34" charset="0"/>
              </a:rPr>
              <a:t>Prochainement</a:t>
            </a:r>
            <a:r>
              <a:rPr lang="fr-FR" sz="2000" b="1" dirty="0" smtClean="0">
                <a:latin typeface="Century Gothic" panose="020B0502020202020204" pitchFamily="34" charset="0"/>
              </a:rPr>
              <a:t> : Découvrez ou redécouvrez l’offre parents / ados à travers une Heure Du Jeudi</a:t>
            </a:r>
            <a:r>
              <a:rPr lang="fr-FR" sz="2000" dirty="0" smtClean="0">
                <a:latin typeface="Century Gothic" panose="020B0502020202020204" pitchFamily="34" charset="0"/>
              </a:rPr>
              <a:t>.  </a:t>
            </a:r>
            <a:endParaRPr lang="fr-FR" sz="1600" dirty="0" smtClean="0">
              <a:latin typeface="Century Gothic" panose="020B0502020202020204" pitchFamily="34" charset="0"/>
            </a:endParaRPr>
          </a:p>
        </p:txBody>
      </p:sp>
      <p:pic>
        <p:nvPicPr>
          <p:cNvPr id="9" name="Image 8"/>
          <p:cNvPicPr>
            <a:picLocks noChangeAspect="1"/>
          </p:cNvPicPr>
          <p:nvPr/>
        </p:nvPicPr>
        <p:blipFill>
          <a:blip r:embed="rId2"/>
          <a:stretch>
            <a:fillRect/>
          </a:stretch>
        </p:blipFill>
        <p:spPr>
          <a:xfrm>
            <a:off x="9912698" y="6166918"/>
            <a:ext cx="1970699" cy="602397"/>
          </a:xfrm>
          <a:prstGeom prst="rect">
            <a:avLst/>
          </a:prstGeom>
        </p:spPr>
      </p:pic>
      <p:sp>
        <p:nvSpPr>
          <p:cNvPr id="10" name="ZoneTexte 9"/>
          <p:cNvSpPr txBox="1"/>
          <p:nvPr/>
        </p:nvSpPr>
        <p:spPr>
          <a:xfrm>
            <a:off x="7086601" y="13530"/>
            <a:ext cx="5105400"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moyens à votre disposition</a:t>
            </a:r>
            <a:endParaRPr lang="fr-FR" sz="400" dirty="0" smtClean="0">
              <a:solidFill>
                <a:schemeClr val="bg1"/>
              </a:solidFill>
              <a:latin typeface="Century Gothic" panose="020B0502020202020204" pitchFamily="34" charset="0"/>
            </a:endParaRPr>
          </a:p>
        </p:txBody>
      </p:sp>
      <p:grpSp>
        <p:nvGrpSpPr>
          <p:cNvPr id="19" name="Groupe 18"/>
          <p:cNvGrpSpPr/>
          <p:nvPr/>
        </p:nvGrpSpPr>
        <p:grpSpPr>
          <a:xfrm>
            <a:off x="722997" y="1998205"/>
            <a:ext cx="5912176" cy="3319116"/>
            <a:chOff x="722997" y="1998205"/>
            <a:chExt cx="5912176" cy="3319116"/>
          </a:xfrm>
        </p:grpSpPr>
        <p:pic>
          <p:nvPicPr>
            <p:cNvPr id="18" name="Image 17"/>
            <p:cNvPicPr>
              <a:picLocks noChangeAspect="1"/>
            </p:cNvPicPr>
            <p:nvPr/>
          </p:nvPicPr>
          <p:blipFill>
            <a:blip r:embed="rId3"/>
            <a:stretch>
              <a:fillRect/>
            </a:stretch>
          </p:blipFill>
          <p:spPr>
            <a:xfrm>
              <a:off x="722997" y="1998205"/>
              <a:ext cx="5912176" cy="3319116"/>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3" name="Image 12"/>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l="14824" t="72421" r="68203" b="21423"/>
            <a:stretch/>
          </p:blipFill>
          <p:spPr>
            <a:xfrm>
              <a:off x="1615951" y="4406900"/>
              <a:ext cx="1003300" cy="203200"/>
            </a:xfrm>
            <a:prstGeom prst="rect">
              <a:avLst/>
            </a:prstGeom>
            <a:ln>
              <a:solidFill>
                <a:schemeClr val="bg1">
                  <a:lumMod val="95000"/>
                </a:schemeClr>
              </a:solidFill>
            </a:ln>
            <a:effectLst/>
          </p:spPr>
        </p:pic>
      </p:grpSp>
      <p:grpSp>
        <p:nvGrpSpPr>
          <p:cNvPr id="15" name="Groupe 14"/>
          <p:cNvGrpSpPr/>
          <p:nvPr/>
        </p:nvGrpSpPr>
        <p:grpSpPr>
          <a:xfrm>
            <a:off x="50617" y="705150"/>
            <a:ext cx="10044965" cy="261406"/>
            <a:chOff x="50617" y="705150"/>
            <a:chExt cx="10044965" cy="261406"/>
          </a:xfrm>
        </p:grpSpPr>
        <p:pic>
          <p:nvPicPr>
            <p:cNvPr id="4" name="Image 3"/>
            <p:cNvPicPr>
              <a:picLocks noChangeAspect="1"/>
            </p:cNvPicPr>
            <p:nvPr/>
          </p:nvPicPr>
          <p:blipFill>
            <a:blip r:embed="rId6"/>
            <a:stretch>
              <a:fillRect/>
            </a:stretch>
          </p:blipFill>
          <p:spPr>
            <a:xfrm>
              <a:off x="50617" y="724577"/>
              <a:ext cx="3358429" cy="238927"/>
            </a:xfrm>
            <a:prstGeom prst="rect">
              <a:avLst/>
            </a:prstGeom>
          </p:spPr>
        </p:pic>
        <p:pic>
          <p:nvPicPr>
            <p:cNvPr id="5" name="Image 4"/>
            <p:cNvPicPr>
              <a:picLocks noChangeAspect="1"/>
            </p:cNvPicPr>
            <p:nvPr/>
          </p:nvPicPr>
          <p:blipFill rotWithShape="1">
            <a:blip r:embed="rId7"/>
            <a:srcRect t="-1" r="49207" b="9667"/>
            <a:stretch/>
          </p:blipFill>
          <p:spPr>
            <a:xfrm>
              <a:off x="3591930" y="728086"/>
              <a:ext cx="1599878" cy="224947"/>
            </a:xfrm>
            <a:prstGeom prst="rect">
              <a:avLst/>
            </a:prstGeom>
          </p:spPr>
        </p:pic>
        <p:pic>
          <p:nvPicPr>
            <p:cNvPr id="7" name="Image 6"/>
            <p:cNvPicPr>
              <a:picLocks noChangeAspect="1"/>
            </p:cNvPicPr>
            <p:nvPr/>
          </p:nvPicPr>
          <p:blipFill>
            <a:blip r:embed="rId8"/>
            <a:stretch>
              <a:fillRect/>
            </a:stretch>
          </p:blipFill>
          <p:spPr>
            <a:xfrm>
              <a:off x="6881855" y="705150"/>
              <a:ext cx="3213727" cy="249021"/>
            </a:xfrm>
            <a:prstGeom prst="rect">
              <a:avLst/>
            </a:prstGeom>
          </p:spPr>
        </p:pic>
        <p:pic>
          <p:nvPicPr>
            <p:cNvPr id="16" name="Image 15"/>
            <p:cNvPicPr>
              <a:picLocks noChangeAspect="1"/>
            </p:cNvPicPr>
            <p:nvPr/>
          </p:nvPicPr>
          <p:blipFill>
            <a:blip r:embed="rId9"/>
            <a:stretch>
              <a:fillRect/>
            </a:stretch>
          </p:blipFill>
          <p:spPr>
            <a:xfrm>
              <a:off x="5205391" y="712184"/>
              <a:ext cx="1687338" cy="246207"/>
            </a:xfrm>
            <a:prstGeom prst="rect">
              <a:avLst/>
            </a:prstGeom>
          </p:spPr>
        </p:pic>
        <p:pic>
          <p:nvPicPr>
            <p:cNvPr id="11" name="Image 10"/>
            <p:cNvPicPr>
              <a:picLocks noChangeAspect="1"/>
            </p:cNvPicPr>
            <p:nvPr/>
          </p:nvPicPr>
          <p:blipFill>
            <a:blip r:embed="rId10"/>
            <a:stretch>
              <a:fillRect/>
            </a:stretch>
          </p:blipFill>
          <p:spPr>
            <a:xfrm>
              <a:off x="2909841" y="729958"/>
              <a:ext cx="699355" cy="236598"/>
            </a:xfrm>
            <a:prstGeom prst="rect">
              <a:avLst/>
            </a:prstGeom>
          </p:spPr>
        </p:pic>
      </p:grpSp>
    </p:spTree>
    <p:extLst>
      <p:ext uri="{BB962C8B-B14F-4D97-AF65-F5344CB8AC3E}">
        <p14:creationId xmlns:p14="http://schemas.microsoft.com/office/powerpoint/2010/main" val="2636147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ZoneTexte 48"/>
          <p:cNvSpPr txBox="1"/>
          <p:nvPr/>
        </p:nvSpPr>
        <p:spPr>
          <a:xfrm>
            <a:off x="441611" y="1441726"/>
            <a:ext cx="8241104" cy="1585049"/>
          </a:xfrm>
          <a:prstGeom prst="rect">
            <a:avLst/>
          </a:prstGeom>
          <a:noFill/>
        </p:spPr>
        <p:txBody>
          <a:bodyPr wrap="square" rtlCol="0">
            <a:spAutoFit/>
          </a:bodyPr>
          <a:lstStyle/>
          <a:p>
            <a:pPr algn="just"/>
            <a:r>
              <a:rPr lang="fr-FR" dirty="0" smtClean="0">
                <a:latin typeface="Century Gothic" panose="020B0502020202020204" pitchFamily="34" charset="0"/>
              </a:rPr>
              <a:t>Souvent les jeunes n’osent pas investir, réaliser un crédit ou épargner car ils manquent de connaissances et ne savent pas comment s’y prendre. </a:t>
            </a:r>
          </a:p>
          <a:p>
            <a:pPr algn="just"/>
            <a:endParaRPr lang="fr-FR" sz="700" dirty="0">
              <a:latin typeface="Century Gothic" panose="020B0502020202020204" pitchFamily="34" charset="0"/>
            </a:endParaRPr>
          </a:p>
          <a:p>
            <a:pPr algn="just"/>
            <a:r>
              <a:rPr lang="fr-FR" dirty="0" smtClean="0">
                <a:latin typeface="Century Gothic" panose="020B0502020202020204" pitchFamily="34" charset="0"/>
              </a:rPr>
              <a:t>Grâce aux </a:t>
            </a:r>
            <a:r>
              <a:rPr lang="fr-FR" b="1" dirty="0" smtClean="0">
                <a:latin typeface="Century Gothic" panose="020B0502020202020204" pitchFamily="34" charset="0"/>
              </a:rPr>
              <a:t>Ateliers des décodeurs</a:t>
            </a:r>
            <a:r>
              <a:rPr lang="fr-FR" dirty="0" smtClean="0">
                <a:latin typeface="Century Gothic" panose="020B0502020202020204" pitchFamily="34" charset="0"/>
              </a:rPr>
              <a:t>, nous pouvons nous démarquer de la concurrence et leur apporter ces informations utiles. </a:t>
            </a:r>
          </a:p>
          <a:p>
            <a:pPr algn="just"/>
            <a:endParaRPr lang="fr-FR" dirty="0">
              <a:latin typeface="Century Gothic" panose="020B0502020202020204" pitchFamily="34" charset="0"/>
            </a:endParaRPr>
          </a:p>
        </p:txBody>
      </p:sp>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23</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p:nvPicPr>
        <p:blipFill>
          <a:blip r:embed="rId2"/>
          <a:stretch>
            <a:fillRect/>
          </a:stretch>
        </p:blipFill>
        <p:spPr>
          <a:xfrm>
            <a:off x="9912698" y="6166918"/>
            <a:ext cx="1970699" cy="602397"/>
          </a:xfrm>
          <a:prstGeom prst="rect">
            <a:avLst/>
          </a:prstGeom>
        </p:spPr>
      </p:pic>
      <p:sp>
        <p:nvSpPr>
          <p:cNvPr id="10" name="ZoneTexte 9"/>
          <p:cNvSpPr txBox="1"/>
          <p:nvPr/>
        </p:nvSpPr>
        <p:spPr>
          <a:xfrm>
            <a:off x="7086601" y="13530"/>
            <a:ext cx="5105400"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moyens à votre disposition</a:t>
            </a:r>
            <a:endParaRPr lang="fr-FR" sz="400" dirty="0" smtClean="0">
              <a:solidFill>
                <a:schemeClr val="bg1"/>
              </a:solidFill>
              <a:latin typeface="Century Gothic" panose="020B0502020202020204" pitchFamily="34" charset="0"/>
            </a:endParaRPr>
          </a:p>
        </p:txBody>
      </p:sp>
      <p:sp>
        <p:nvSpPr>
          <p:cNvPr id="14" name="Rectangle 13"/>
          <p:cNvSpPr/>
          <p:nvPr/>
        </p:nvSpPr>
        <p:spPr>
          <a:xfrm>
            <a:off x="3033850" y="6013549"/>
            <a:ext cx="3844998" cy="26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0" y="6013549"/>
            <a:ext cx="12192000" cy="307777"/>
          </a:xfrm>
          <a:prstGeom prst="rect">
            <a:avLst/>
          </a:prstGeom>
          <a:noFill/>
        </p:spPr>
        <p:txBody>
          <a:bodyPr wrap="square">
            <a:spAutoFit/>
          </a:bodyPr>
          <a:lstStyle/>
          <a:p>
            <a:pPr algn="ctr"/>
            <a:r>
              <a:rPr lang="fr-FR" sz="1400" dirty="0">
                <a:solidFill>
                  <a:schemeClr val="tx1">
                    <a:lumMod val="65000"/>
                    <a:lumOff val="35000"/>
                  </a:schemeClr>
                </a:solidFill>
                <a:latin typeface="Century Gothic" panose="020B0502020202020204" pitchFamily="34" charset="0"/>
              </a:rPr>
              <a:t>Retrouvez toutes les infos sur les Ateliers des décodeurs </a:t>
            </a:r>
            <a:r>
              <a:rPr lang="fr-FR" sz="1400" dirty="0" smtClean="0">
                <a:solidFill>
                  <a:schemeClr val="tx1">
                    <a:lumMod val="65000"/>
                    <a:lumOff val="35000"/>
                  </a:schemeClr>
                </a:solidFill>
                <a:latin typeface="Century Gothic" panose="020B0502020202020204" pitchFamily="34" charset="0"/>
                <a:sym typeface="Wingdings" panose="05000000000000000000" pitchFamily="2" charset="2"/>
              </a:rPr>
              <a:t> </a:t>
            </a:r>
            <a:r>
              <a:rPr lang="fr-FR" sz="1400" dirty="0" smtClean="0">
                <a:solidFill>
                  <a:schemeClr val="tx1">
                    <a:lumMod val="65000"/>
                    <a:lumOff val="35000"/>
                  </a:schemeClr>
                </a:solidFill>
                <a:latin typeface="Century Gothic" panose="020B0502020202020204" pitchFamily="34" charset="0"/>
                <a:sym typeface="Wingdings" panose="05000000000000000000" pitchFamily="2" charset="2"/>
                <a:hlinkClick r:id="rId3"/>
              </a:rPr>
              <a:t>cliquez ici</a:t>
            </a:r>
            <a:endParaRPr lang="fr-FR" sz="1400" dirty="0">
              <a:solidFill>
                <a:schemeClr val="tx1">
                  <a:lumMod val="65000"/>
                  <a:lumOff val="35000"/>
                </a:schemeClr>
              </a:solidFill>
              <a:latin typeface="Century Gothic" panose="020B0502020202020204" pitchFamily="34" charset="0"/>
            </a:endParaRPr>
          </a:p>
        </p:txBody>
      </p:sp>
      <p:pic>
        <p:nvPicPr>
          <p:cNvPr id="20" name="Image 19"/>
          <p:cNvPicPr>
            <a:picLocks noChangeAspect="1"/>
          </p:cNvPicPr>
          <p:nvPr/>
        </p:nvPicPr>
        <p:blipFill>
          <a:blip r:embed="rId4"/>
          <a:stretch>
            <a:fillRect/>
          </a:stretch>
        </p:blipFill>
        <p:spPr>
          <a:xfrm>
            <a:off x="8938240" y="1537780"/>
            <a:ext cx="2547179" cy="989271"/>
          </a:xfrm>
          <a:prstGeom prst="rect">
            <a:avLst/>
          </a:prstGeom>
        </p:spPr>
      </p:pic>
      <p:sp>
        <p:nvSpPr>
          <p:cNvPr id="30" name="Espace réservé du contenu 1"/>
          <p:cNvSpPr txBox="1">
            <a:spLocks/>
          </p:cNvSpPr>
          <p:nvPr/>
        </p:nvSpPr>
        <p:spPr>
          <a:xfrm>
            <a:off x="441609" y="2942827"/>
            <a:ext cx="11441787" cy="58954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800" b="1" dirty="0" smtClean="0">
                <a:solidFill>
                  <a:schemeClr val="accent4">
                    <a:lumMod val="75000"/>
                  </a:schemeClr>
                </a:solidFill>
                <a:latin typeface="Century Gothic" panose="020B0502020202020204" pitchFamily="34" charset="0"/>
              </a:rPr>
              <a:t>Les Supports des Ateliers des décodeurs peuvent être utilisés de multiples façons avec vos clients : </a:t>
            </a:r>
            <a:endParaRPr lang="fr-FR" sz="1800" dirty="0">
              <a:latin typeface="Century Gothic" panose="020B0502020202020204" pitchFamily="34" charset="0"/>
            </a:endParaRPr>
          </a:p>
        </p:txBody>
      </p:sp>
      <p:pic>
        <p:nvPicPr>
          <p:cNvPr id="31" name="Picture 6" descr="Entretien d'embauche en ligne Vecteur gratu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5533" y="4546303"/>
            <a:ext cx="1074441" cy="107444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6" name="Picture 4" descr="Fond blanc de l'ensemble de demi-corps coloré de plusieurs personnages d'hommes pour les entreprises Vecteur Prem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56858" y="4513733"/>
            <a:ext cx="1242155" cy="1242155"/>
          </a:xfrm>
          <a:prstGeom prst="rect">
            <a:avLst/>
          </a:prstGeom>
          <a:noFill/>
          <a:extLst>
            <a:ext uri="{909E8E84-426E-40DD-AFC4-6F175D3DCCD1}">
              <a14:hiddenFill xmlns:a14="http://schemas.microsoft.com/office/drawing/2010/main">
                <a:solidFill>
                  <a:srgbClr val="FFFFFF"/>
                </a:solidFill>
              </a14:hiddenFill>
            </a:ext>
          </a:extLst>
        </p:spPr>
      </p:pic>
      <p:sp>
        <p:nvSpPr>
          <p:cNvPr id="37" name="Espace réservé du contenu 1"/>
          <p:cNvSpPr txBox="1">
            <a:spLocks/>
          </p:cNvSpPr>
          <p:nvPr/>
        </p:nvSpPr>
        <p:spPr>
          <a:xfrm>
            <a:off x="731170" y="3498749"/>
            <a:ext cx="2453138"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smtClean="0">
                <a:latin typeface="Century Gothic" panose="020B0502020202020204" pitchFamily="34" charset="0"/>
              </a:rPr>
              <a:t>Présenté à un seul client ou à un groupe de clients &amp; prospects </a:t>
            </a:r>
            <a:r>
              <a:rPr lang="fr-FR" sz="1100" b="1" dirty="0" smtClean="0">
                <a:latin typeface="Century Gothic" panose="020B0502020202020204" pitchFamily="34" charset="0"/>
              </a:rPr>
              <a:t>(famille ou amis de nos clients)</a:t>
            </a:r>
            <a:endParaRPr lang="fr-FR" sz="100" b="1" dirty="0" smtClean="0">
              <a:latin typeface="Century Gothic" panose="020B0502020202020204" pitchFamily="34" charset="0"/>
            </a:endParaRPr>
          </a:p>
        </p:txBody>
      </p:sp>
      <p:pic>
        <p:nvPicPr>
          <p:cNvPr id="38" name="Picture 4" descr="Fond blanc de l'ensemble de demi-corps coloré de plusieurs personnages d'hommes pour les entreprises Vecteur Premium"/>
          <p:cNvPicPr>
            <a:picLocks noChangeAspect="1" noChangeArrowheads="1"/>
          </p:cNvPicPr>
          <p:nvPr/>
        </p:nvPicPr>
        <p:blipFill rotWithShape="1">
          <a:blip r:embed="rId7">
            <a:extLst>
              <a:ext uri="{28A0092B-C50C-407E-A947-70E740481C1C}">
                <a14:useLocalDpi xmlns:a14="http://schemas.microsoft.com/office/drawing/2010/main" val="0"/>
              </a:ext>
            </a:extLst>
          </a:blip>
          <a:srcRect l="75693" t="64235" r="6507" b="8936"/>
          <a:stretch/>
        </p:blipFill>
        <p:spPr bwMode="auto">
          <a:xfrm>
            <a:off x="950610" y="4648326"/>
            <a:ext cx="675744" cy="1018513"/>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contenu 1"/>
          <p:cNvSpPr txBox="1">
            <a:spLocks/>
          </p:cNvSpPr>
          <p:nvPr/>
        </p:nvSpPr>
        <p:spPr>
          <a:xfrm>
            <a:off x="4641381" y="3688036"/>
            <a:ext cx="26541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smtClean="0">
                <a:latin typeface="Century Gothic" panose="020B0502020202020204" pitchFamily="34" charset="0"/>
              </a:rPr>
              <a:t>Lors d’un RDV physique ou en Visio</a:t>
            </a:r>
            <a:endParaRPr lang="fr-FR" sz="400" b="1" dirty="0" smtClean="0">
              <a:latin typeface="Century Gothic" panose="020B0502020202020204" pitchFamily="34" charset="0"/>
            </a:endParaRPr>
          </a:p>
        </p:txBody>
      </p:sp>
      <p:sp>
        <p:nvSpPr>
          <p:cNvPr id="40" name="Espace réservé du contenu 1"/>
          <p:cNvSpPr txBox="1">
            <a:spLocks/>
          </p:cNvSpPr>
          <p:nvPr/>
        </p:nvSpPr>
        <p:spPr>
          <a:xfrm>
            <a:off x="8057458" y="3551779"/>
            <a:ext cx="3531324"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a:latin typeface="Century Gothic" panose="020B0502020202020204" pitchFamily="34" charset="0"/>
              </a:rPr>
              <a:t>P</a:t>
            </a:r>
            <a:r>
              <a:rPr lang="fr-FR" b="1" dirty="0" smtClean="0">
                <a:latin typeface="Century Gothic" panose="020B0502020202020204" pitchFamily="34" charset="0"/>
              </a:rPr>
              <a:t>résenté dans la totalité              ou partiellement</a:t>
            </a:r>
          </a:p>
          <a:p>
            <a:pPr marL="36000" indent="0" algn="ctr">
              <a:buNone/>
            </a:pPr>
            <a:r>
              <a:rPr lang="fr-FR" sz="1100" b="1" dirty="0" smtClean="0">
                <a:latin typeface="Century Gothic" panose="020B0502020202020204" pitchFamily="34" charset="0"/>
              </a:rPr>
              <a:t>(en </a:t>
            </a:r>
            <a:r>
              <a:rPr lang="fr-FR" sz="1100" b="1" dirty="0">
                <a:latin typeface="Century Gothic" panose="020B0502020202020204" pitchFamily="34" charset="0"/>
              </a:rPr>
              <a:t>fonction des besoins des clients) </a:t>
            </a:r>
            <a:endParaRPr lang="fr-FR" sz="1100" b="1" dirty="0" smtClean="0">
              <a:latin typeface="Century Gothic" panose="020B0502020202020204" pitchFamily="34" charset="0"/>
            </a:endParaRPr>
          </a:p>
        </p:txBody>
      </p:sp>
      <p:cxnSp>
        <p:nvCxnSpPr>
          <p:cNvPr id="41" name="Connecteur droit 40"/>
          <p:cNvCxnSpPr/>
          <p:nvPr/>
        </p:nvCxnSpPr>
        <p:spPr>
          <a:xfrm flipH="1">
            <a:off x="3832237" y="3604899"/>
            <a:ext cx="17567" cy="2074066"/>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7887293" y="3635003"/>
            <a:ext cx="0" cy="2053903"/>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3" name="Image 42"/>
          <p:cNvPicPr>
            <a:picLocks noChangeAspect="1"/>
          </p:cNvPicPr>
          <p:nvPr/>
        </p:nvPicPr>
        <p:blipFill>
          <a:blip r:embed="rId8"/>
          <a:stretch>
            <a:fillRect/>
          </a:stretch>
        </p:blipFill>
        <p:spPr>
          <a:xfrm>
            <a:off x="8581114" y="4546303"/>
            <a:ext cx="1087287" cy="1113255"/>
          </a:xfrm>
          <a:prstGeom prst="rect">
            <a:avLst/>
          </a:prstGeom>
          <a:effectLst>
            <a:outerShdw blurRad="50800" dist="38100" dir="8100000" algn="tr" rotWithShape="0">
              <a:prstClr val="black">
                <a:alpha val="40000"/>
              </a:prstClr>
            </a:outerShdw>
          </a:effectLst>
        </p:spPr>
      </p:pic>
      <p:pic>
        <p:nvPicPr>
          <p:cNvPr id="44" name="Image 43"/>
          <p:cNvPicPr>
            <a:picLocks noChangeAspect="1"/>
          </p:cNvPicPr>
          <p:nvPr/>
        </p:nvPicPr>
        <p:blipFill>
          <a:blip r:embed="rId8">
            <a:lum bright="70000" contrast="-70000"/>
          </a:blip>
          <a:stretch>
            <a:fillRect/>
          </a:stretch>
        </p:blipFill>
        <p:spPr>
          <a:xfrm>
            <a:off x="10110230" y="4565710"/>
            <a:ext cx="1087287" cy="1113255"/>
          </a:xfrm>
          <a:prstGeom prst="rect">
            <a:avLst/>
          </a:prstGeom>
          <a:effectLst>
            <a:outerShdw blurRad="50800" dist="38100" dir="8100000" algn="tr" rotWithShape="0">
              <a:prstClr val="black">
                <a:alpha val="40000"/>
              </a:prstClr>
            </a:outerShdw>
          </a:effectLst>
        </p:spPr>
      </p:pic>
      <p:pic>
        <p:nvPicPr>
          <p:cNvPr id="45" name="Image 44"/>
          <p:cNvPicPr>
            <a:picLocks noChangeAspect="1"/>
          </p:cNvPicPr>
          <p:nvPr/>
        </p:nvPicPr>
        <p:blipFill rotWithShape="1">
          <a:blip r:embed="rId8"/>
          <a:srcRect l="47843" b="53480"/>
          <a:stretch/>
        </p:blipFill>
        <p:spPr>
          <a:xfrm>
            <a:off x="10611701" y="4546303"/>
            <a:ext cx="567094" cy="517888"/>
          </a:xfrm>
          <a:prstGeom prst="rect">
            <a:avLst/>
          </a:prstGeom>
        </p:spPr>
      </p:pic>
      <p:pic>
        <p:nvPicPr>
          <p:cNvPr id="1026" name="Picture 2" descr="Hommes d'affaires de poignée de main faisant une affaire Vecteur Premium"/>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5060" r="19764"/>
          <a:stretch/>
        </p:blipFill>
        <p:spPr bwMode="auto">
          <a:xfrm>
            <a:off x="4690532" y="4546303"/>
            <a:ext cx="1074441" cy="109814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9" name="Groupe 28"/>
          <p:cNvGrpSpPr/>
          <p:nvPr/>
        </p:nvGrpSpPr>
        <p:grpSpPr>
          <a:xfrm>
            <a:off x="97981" y="736853"/>
            <a:ext cx="9239278" cy="257853"/>
            <a:chOff x="1509712" y="3039105"/>
            <a:chExt cx="14369093" cy="401018"/>
          </a:xfrm>
        </p:grpSpPr>
        <p:pic>
          <p:nvPicPr>
            <p:cNvPr id="32" name="Image 31"/>
            <p:cNvPicPr>
              <a:picLocks noChangeAspect="1"/>
            </p:cNvPicPr>
            <p:nvPr/>
          </p:nvPicPr>
          <p:blipFill>
            <a:blip r:embed="rId10"/>
            <a:stretch>
              <a:fillRect/>
            </a:stretch>
          </p:blipFill>
          <p:spPr>
            <a:xfrm>
              <a:off x="1509712" y="3052762"/>
              <a:ext cx="4721877" cy="387361"/>
            </a:xfrm>
            <a:prstGeom prst="rect">
              <a:avLst/>
            </a:prstGeom>
          </p:spPr>
        </p:pic>
        <p:pic>
          <p:nvPicPr>
            <p:cNvPr id="33" name="Image 32"/>
            <p:cNvPicPr>
              <a:picLocks noChangeAspect="1"/>
            </p:cNvPicPr>
            <p:nvPr/>
          </p:nvPicPr>
          <p:blipFill>
            <a:blip r:embed="rId11"/>
            <a:stretch>
              <a:fillRect/>
            </a:stretch>
          </p:blipFill>
          <p:spPr>
            <a:xfrm>
              <a:off x="6241474" y="3056268"/>
              <a:ext cx="4059931" cy="338328"/>
            </a:xfrm>
            <a:prstGeom prst="rect">
              <a:avLst/>
            </a:prstGeom>
          </p:spPr>
        </p:pic>
        <p:pic>
          <p:nvPicPr>
            <p:cNvPr id="34" name="Image 33"/>
            <p:cNvPicPr>
              <a:picLocks noChangeAspect="1"/>
            </p:cNvPicPr>
            <p:nvPr/>
          </p:nvPicPr>
          <p:blipFill>
            <a:blip r:embed="rId12"/>
            <a:stretch>
              <a:fillRect/>
            </a:stretch>
          </p:blipFill>
          <p:spPr>
            <a:xfrm>
              <a:off x="10315260" y="3046461"/>
              <a:ext cx="3108691" cy="357941"/>
            </a:xfrm>
            <a:prstGeom prst="rect">
              <a:avLst/>
            </a:prstGeom>
          </p:spPr>
        </p:pic>
        <p:pic>
          <p:nvPicPr>
            <p:cNvPr id="35" name="Image 34"/>
            <p:cNvPicPr>
              <a:picLocks noChangeAspect="1"/>
            </p:cNvPicPr>
            <p:nvPr/>
          </p:nvPicPr>
          <p:blipFill>
            <a:blip r:embed="rId13"/>
            <a:stretch>
              <a:fillRect/>
            </a:stretch>
          </p:blipFill>
          <p:spPr>
            <a:xfrm>
              <a:off x="13466382" y="3039105"/>
              <a:ext cx="2412423" cy="372651"/>
            </a:xfrm>
            <a:prstGeom prst="rect">
              <a:avLst/>
            </a:prstGeom>
          </p:spPr>
        </p:pic>
      </p:grpSp>
    </p:spTree>
    <p:extLst>
      <p:ext uri="{BB962C8B-B14F-4D97-AF65-F5344CB8AC3E}">
        <p14:creationId xmlns:p14="http://schemas.microsoft.com/office/powerpoint/2010/main" val="244821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wipe(left)">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fade">
                                      <p:cBhvr>
                                        <p:cTn id="32" dur="500"/>
                                        <p:tgtEl>
                                          <p:spTgt spid="10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7"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24</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p:nvPicPr>
        <p:blipFill>
          <a:blip r:embed="rId2"/>
          <a:stretch>
            <a:fillRect/>
          </a:stretch>
        </p:blipFill>
        <p:spPr>
          <a:xfrm>
            <a:off x="9912698" y="6166918"/>
            <a:ext cx="1970699" cy="602397"/>
          </a:xfrm>
          <a:prstGeom prst="rect">
            <a:avLst/>
          </a:prstGeom>
        </p:spPr>
      </p:pic>
      <p:sp>
        <p:nvSpPr>
          <p:cNvPr id="10" name="ZoneTexte 9"/>
          <p:cNvSpPr txBox="1"/>
          <p:nvPr/>
        </p:nvSpPr>
        <p:spPr>
          <a:xfrm>
            <a:off x="7086601" y="13530"/>
            <a:ext cx="5105400"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moyens à votre disposition</a:t>
            </a:r>
            <a:endParaRPr lang="fr-FR" sz="400" dirty="0" smtClean="0">
              <a:solidFill>
                <a:schemeClr val="bg1"/>
              </a:solidFill>
              <a:latin typeface="Century Gothic" panose="020B0502020202020204" pitchFamily="34" charset="0"/>
            </a:endParaRPr>
          </a:p>
        </p:txBody>
      </p:sp>
      <p:pic>
        <p:nvPicPr>
          <p:cNvPr id="27" name="Image 26"/>
          <p:cNvPicPr>
            <a:picLocks noChangeAspect="1"/>
          </p:cNvPicPr>
          <p:nvPr/>
        </p:nvPicPr>
        <p:blipFill>
          <a:blip r:embed="rId3"/>
          <a:stretch>
            <a:fillRect/>
          </a:stretch>
        </p:blipFill>
        <p:spPr>
          <a:xfrm rot="21571076">
            <a:off x="898386" y="3682230"/>
            <a:ext cx="1467558" cy="839219"/>
          </a:xfrm>
          <a:prstGeom prst="rect">
            <a:avLst/>
          </a:prstGeom>
        </p:spPr>
      </p:pic>
      <p:grpSp>
        <p:nvGrpSpPr>
          <p:cNvPr id="28" name="Groupe 27"/>
          <p:cNvGrpSpPr/>
          <p:nvPr/>
        </p:nvGrpSpPr>
        <p:grpSpPr>
          <a:xfrm>
            <a:off x="1994472" y="4084685"/>
            <a:ext cx="913185" cy="705578"/>
            <a:chOff x="-274766" y="4226893"/>
            <a:chExt cx="1243296" cy="960642"/>
          </a:xfrm>
        </p:grpSpPr>
        <p:pic>
          <p:nvPicPr>
            <p:cNvPr id="4104" name="Picture 8" descr="Family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766" y="4226893"/>
              <a:ext cx="896516" cy="89651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Money bag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463" y="4496468"/>
              <a:ext cx="691067" cy="691067"/>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ZoneTexte 49"/>
          <p:cNvSpPr txBox="1"/>
          <p:nvPr/>
        </p:nvSpPr>
        <p:spPr>
          <a:xfrm>
            <a:off x="247220" y="2525476"/>
            <a:ext cx="2877973" cy="553998"/>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Offre parents ados</a:t>
            </a:r>
          </a:p>
          <a:p>
            <a:pPr algn="ctr"/>
            <a:r>
              <a:rPr lang="fr-FR" sz="1400" b="1" dirty="0" smtClean="0">
                <a:solidFill>
                  <a:srgbClr val="C00000"/>
                </a:solidFill>
                <a:latin typeface="Century Gothic" panose="020B0502020202020204" pitchFamily="34" charset="0"/>
              </a:rPr>
              <a:t>(cible : Parents des 12/17 ans)</a:t>
            </a:r>
          </a:p>
        </p:txBody>
      </p:sp>
      <p:pic>
        <p:nvPicPr>
          <p:cNvPr id="21" name="Image 20">
            <a:hlinkClick r:id="rId6"/>
          </p:cNvPr>
          <p:cNvPicPr>
            <a:picLocks noChangeAspect="1"/>
          </p:cNvPicPr>
          <p:nvPr/>
        </p:nvPicPr>
        <p:blipFill>
          <a:blip r:embed="rId7"/>
          <a:stretch>
            <a:fillRect/>
          </a:stretch>
        </p:blipFill>
        <p:spPr>
          <a:xfrm>
            <a:off x="3829287" y="3683983"/>
            <a:ext cx="1474568" cy="827192"/>
          </a:xfrm>
          <a:prstGeom prst="rect">
            <a:avLst/>
          </a:prstGeom>
          <a:ln>
            <a:solidFill>
              <a:schemeClr val="bg1">
                <a:lumMod val="85000"/>
              </a:schemeClr>
            </a:solidFill>
          </a:ln>
        </p:spPr>
      </p:pic>
      <p:pic>
        <p:nvPicPr>
          <p:cNvPr id="33" name="Picture 10" descr="Money bag icon">
            <a:hlinkClick r:id="rId6"/>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69638" y="4101262"/>
            <a:ext cx="602175" cy="602175"/>
          </a:xfrm>
          <a:prstGeom prst="rect">
            <a:avLst/>
          </a:prstGeom>
          <a:noFill/>
          <a:extLst>
            <a:ext uri="{909E8E84-426E-40DD-AFC4-6F175D3DCCD1}">
              <a14:hiddenFill xmlns:a14="http://schemas.microsoft.com/office/drawing/2010/main">
                <a:solidFill>
                  <a:srgbClr val="FFFFFF"/>
                </a:solidFill>
              </a14:hiddenFill>
            </a:ext>
          </a:extLst>
        </p:spPr>
      </p:pic>
      <p:sp>
        <p:nvSpPr>
          <p:cNvPr id="52" name="ZoneTexte 51">
            <a:hlinkClick r:id="rId6"/>
          </p:cNvPr>
          <p:cNvSpPr txBox="1"/>
          <p:nvPr/>
        </p:nvSpPr>
        <p:spPr>
          <a:xfrm>
            <a:off x="3471909" y="2388203"/>
            <a:ext cx="2407553" cy="830997"/>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Savoir gérer un compte bancaire</a:t>
            </a:r>
          </a:p>
          <a:p>
            <a:pPr algn="ctr"/>
            <a:r>
              <a:rPr lang="fr-FR" sz="1400" b="1" dirty="0" smtClean="0">
                <a:solidFill>
                  <a:srgbClr val="C00000"/>
                </a:solidFill>
                <a:latin typeface="Century Gothic" panose="020B0502020202020204" pitchFamily="34" charset="0"/>
              </a:rPr>
              <a:t>(cible : 16 / 20 ans)</a:t>
            </a:r>
          </a:p>
        </p:txBody>
      </p:sp>
      <p:pic>
        <p:nvPicPr>
          <p:cNvPr id="68" name="Picture 6" descr="Souris d'ordinateur cliquez sur le curseur flèche noire définie. Vecteur Premium">
            <a:hlinkClick r:id="rId6"/>
          </p:cNvPr>
          <p:cNvPicPr>
            <a:picLocks noChangeAspect="1" noChangeArrowheads="1"/>
          </p:cNvPicPr>
          <p:nvPr/>
        </p:nvPicPr>
        <p:blipFill rotWithShape="1">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flipH="1">
            <a:off x="3621526" y="3817742"/>
            <a:ext cx="655904" cy="704678"/>
          </a:xfrm>
          <a:prstGeom prst="rect">
            <a:avLst/>
          </a:prstGeom>
          <a:noFill/>
          <a:extLst>
            <a:ext uri="{909E8E84-426E-40DD-AFC4-6F175D3DCCD1}">
              <a14:hiddenFill xmlns:a14="http://schemas.microsoft.com/office/drawing/2010/main">
                <a:solidFill>
                  <a:srgbClr val="FFFFFF"/>
                </a:solidFill>
              </a14:hiddenFill>
            </a:ext>
          </a:extLst>
        </p:spPr>
      </p:pic>
      <p:sp>
        <p:nvSpPr>
          <p:cNvPr id="58" name="ZoneTexte 57">
            <a:hlinkClick r:id="rId10"/>
          </p:cNvPr>
          <p:cNvSpPr txBox="1"/>
          <p:nvPr/>
        </p:nvSpPr>
        <p:spPr>
          <a:xfrm>
            <a:off x="6116439" y="2498964"/>
            <a:ext cx="2792728" cy="553998"/>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La banque à distance</a:t>
            </a:r>
          </a:p>
          <a:p>
            <a:pPr algn="ctr"/>
            <a:r>
              <a:rPr lang="fr-FR" sz="1400" b="1" dirty="0">
                <a:solidFill>
                  <a:srgbClr val="C00000"/>
                </a:solidFill>
                <a:latin typeface="Century Gothic" panose="020B0502020202020204" pitchFamily="34" charset="0"/>
              </a:rPr>
              <a:t>(cible : </a:t>
            </a:r>
            <a:r>
              <a:rPr lang="fr-FR" sz="1400" b="1" dirty="0" smtClean="0">
                <a:solidFill>
                  <a:srgbClr val="C00000"/>
                </a:solidFill>
                <a:latin typeface="Century Gothic" panose="020B0502020202020204" pitchFamily="34" charset="0"/>
              </a:rPr>
              <a:t>18 ans et +) </a:t>
            </a:r>
          </a:p>
        </p:txBody>
      </p:sp>
      <p:sp>
        <p:nvSpPr>
          <p:cNvPr id="14" name="Rectangle 13"/>
          <p:cNvSpPr/>
          <p:nvPr/>
        </p:nvSpPr>
        <p:spPr>
          <a:xfrm>
            <a:off x="3033850" y="6013549"/>
            <a:ext cx="3844998" cy="26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0" y="6013549"/>
            <a:ext cx="12192000" cy="307777"/>
          </a:xfrm>
          <a:prstGeom prst="rect">
            <a:avLst/>
          </a:prstGeom>
          <a:noFill/>
        </p:spPr>
        <p:txBody>
          <a:bodyPr wrap="square">
            <a:spAutoFit/>
          </a:bodyPr>
          <a:lstStyle/>
          <a:p>
            <a:pPr algn="ctr"/>
            <a:r>
              <a:rPr lang="fr-FR" sz="1400" dirty="0">
                <a:solidFill>
                  <a:schemeClr val="tx1">
                    <a:lumMod val="65000"/>
                    <a:lumOff val="35000"/>
                  </a:schemeClr>
                </a:solidFill>
                <a:latin typeface="Century Gothic" panose="020B0502020202020204" pitchFamily="34" charset="0"/>
              </a:rPr>
              <a:t>Retrouvez toutes les infos sur les Ateliers des décodeurs </a:t>
            </a:r>
            <a:r>
              <a:rPr lang="fr-FR" sz="1400" dirty="0" smtClean="0">
                <a:solidFill>
                  <a:schemeClr val="tx1">
                    <a:lumMod val="65000"/>
                    <a:lumOff val="35000"/>
                  </a:schemeClr>
                </a:solidFill>
                <a:latin typeface="Century Gothic" panose="020B0502020202020204" pitchFamily="34" charset="0"/>
                <a:sym typeface="Wingdings" panose="05000000000000000000" pitchFamily="2" charset="2"/>
              </a:rPr>
              <a:t> </a:t>
            </a:r>
            <a:r>
              <a:rPr lang="fr-FR" sz="1400" dirty="0" smtClean="0">
                <a:solidFill>
                  <a:schemeClr val="tx1">
                    <a:lumMod val="65000"/>
                    <a:lumOff val="35000"/>
                  </a:schemeClr>
                </a:solidFill>
                <a:latin typeface="Century Gothic" panose="020B0502020202020204" pitchFamily="34" charset="0"/>
                <a:sym typeface="Wingdings" panose="05000000000000000000" pitchFamily="2" charset="2"/>
                <a:hlinkClick r:id="rId11"/>
              </a:rPr>
              <a:t>cliquez ici</a:t>
            </a:r>
            <a:endParaRPr lang="fr-FR" sz="1400" dirty="0">
              <a:solidFill>
                <a:schemeClr val="tx1">
                  <a:lumMod val="65000"/>
                  <a:lumOff val="35000"/>
                </a:schemeClr>
              </a:solidFill>
              <a:latin typeface="Century Gothic" panose="020B0502020202020204" pitchFamily="34" charset="0"/>
            </a:endParaRPr>
          </a:p>
        </p:txBody>
      </p:sp>
      <p:grpSp>
        <p:nvGrpSpPr>
          <p:cNvPr id="35" name="Groupe 34"/>
          <p:cNvGrpSpPr/>
          <p:nvPr/>
        </p:nvGrpSpPr>
        <p:grpSpPr>
          <a:xfrm>
            <a:off x="441609" y="1441726"/>
            <a:ext cx="11614999" cy="677108"/>
            <a:chOff x="355328" y="1369931"/>
            <a:chExt cx="11614999" cy="677108"/>
          </a:xfrm>
        </p:grpSpPr>
        <p:pic>
          <p:nvPicPr>
            <p:cNvPr id="20" name="Image 19"/>
            <p:cNvPicPr>
              <a:picLocks noChangeAspect="1"/>
            </p:cNvPicPr>
            <p:nvPr/>
          </p:nvPicPr>
          <p:blipFill>
            <a:blip r:embed="rId12"/>
            <a:stretch>
              <a:fillRect/>
            </a:stretch>
          </p:blipFill>
          <p:spPr>
            <a:xfrm>
              <a:off x="355328" y="1388574"/>
              <a:ext cx="1013703" cy="393701"/>
            </a:xfrm>
            <a:prstGeom prst="rect">
              <a:avLst/>
            </a:prstGeom>
          </p:spPr>
        </p:pic>
        <p:sp>
          <p:nvSpPr>
            <p:cNvPr id="49" name="ZoneTexte 48"/>
            <p:cNvSpPr txBox="1"/>
            <p:nvPr/>
          </p:nvSpPr>
          <p:spPr>
            <a:xfrm>
              <a:off x="355329" y="1369931"/>
              <a:ext cx="11614998" cy="677108"/>
            </a:xfrm>
            <a:prstGeom prst="rect">
              <a:avLst/>
            </a:prstGeom>
            <a:noFill/>
          </p:spPr>
          <p:txBody>
            <a:bodyPr wrap="square" rtlCol="0">
              <a:spAutoFit/>
            </a:bodyPr>
            <a:lstStyle/>
            <a:p>
              <a:r>
                <a:rPr lang="fr-FR" dirty="0" smtClean="0">
                  <a:latin typeface="Century Gothic" panose="020B0502020202020204" pitchFamily="34" charset="0"/>
                </a:rPr>
                <a:t>               </a:t>
              </a:r>
              <a:r>
                <a:rPr lang="fr-FR" b="1" dirty="0" smtClean="0">
                  <a:latin typeface="Century Gothic" panose="020B0502020202020204" pitchFamily="34" charset="0"/>
                </a:rPr>
                <a:t>sont un levier important de l’accompagnement de nos clients. Ils vous permettront de </a:t>
              </a:r>
            </a:p>
            <a:p>
              <a:endParaRPr lang="fr-FR" sz="200" b="1" dirty="0">
                <a:latin typeface="Century Gothic" panose="020B0502020202020204" pitchFamily="34" charset="0"/>
              </a:endParaRPr>
            </a:p>
            <a:p>
              <a:r>
                <a:rPr lang="fr-FR" b="1" dirty="0" smtClean="0">
                  <a:latin typeface="Century Gothic" panose="020B0502020202020204" pitchFamily="34" charset="0"/>
                </a:rPr>
                <a:t>booster, in fine, la satisfaction de vos clients, ainsi que la vente sur tous les univers. </a:t>
              </a:r>
            </a:p>
          </p:txBody>
        </p:sp>
      </p:grpSp>
      <p:sp>
        <p:nvSpPr>
          <p:cNvPr id="54" name="ZoneTexte 53"/>
          <p:cNvSpPr txBox="1"/>
          <p:nvPr/>
        </p:nvSpPr>
        <p:spPr>
          <a:xfrm>
            <a:off x="3387435" y="4832747"/>
            <a:ext cx="2476056" cy="1200329"/>
          </a:xfrm>
          <a:prstGeom prst="rect">
            <a:avLst/>
          </a:prstGeom>
          <a:noFill/>
        </p:spPr>
        <p:txBody>
          <a:bodyPr wrap="square" rtlCol="0">
            <a:spAutoFit/>
          </a:bodyPr>
          <a:lstStyle/>
          <a:p>
            <a:pPr algn="ctr"/>
            <a:r>
              <a:rPr lang="fr-FR" sz="1200" dirty="0" smtClean="0">
                <a:latin typeface="Century Gothic" panose="020B0502020202020204" pitchFamily="34" charset="0"/>
              </a:rPr>
              <a:t>Apprendre à nos jeunes clients à gérer leur budget (à la suite à un  1</a:t>
            </a:r>
            <a:r>
              <a:rPr lang="fr-FR" sz="1200" baseline="30000" dirty="0" smtClean="0">
                <a:latin typeface="Century Gothic" panose="020B0502020202020204" pitchFamily="34" charset="0"/>
              </a:rPr>
              <a:t>er</a:t>
            </a:r>
            <a:r>
              <a:rPr lang="fr-FR" sz="1200" dirty="0">
                <a:latin typeface="Century Gothic" panose="020B0502020202020204" pitchFamily="34" charset="0"/>
              </a:rPr>
              <a:t> </a:t>
            </a:r>
            <a:r>
              <a:rPr lang="fr-FR" sz="1200" dirty="0" smtClean="0">
                <a:latin typeface="Century Gothic" panose="020B0502020202020204" pitchFamily="34" charset="0"/>
              </a:rPr>
              <a:t>déménagement, d’une perception de bourse, 1</a:t>
            </a:r>
            <a:r>
              <a:rPr lang="fr-FR" sz="1200" baseline="30000" dirty="0" smtClean="0">
                <a:latin typeface="Century Gothic" panose="020B0502020202020204" pitchFamily="34" charset="0"/>
              </a:rPr>
              <a:t>er</a:t>
            </a:r>
            <a:r>
              <a:rPr lang="fr-FR" sz="1200" dirty="0" smtClean="0">
                <a:latin typeface="Century Gothic" panose="020B0502020202020204" pitchFamily="34" charset="0"/>
              </a:rPr>
              <a:t>  salaire…) </a:t>
            </a:r>
          </a:p>
          <a:p>
            <a:pPr algn="ctr"/>
            <a:endParaRPr lang="fr-FR" sz="1200" dirty="0">
              <a:latin typeface="Century Gothic" panose="020B0502020202020204" pitchFamily="34" charset="0"/>
            </a:endParaRPr>
          </a:p>
        </p:txBody>
      </p:sp>
      <p:cxnSp>
        <p:nvCxnSpPr>
          <p:cNvPr id="18" name="Connecteur droit 17"/>
          <p:cNvCxnSpPr/>
          <p:nvPr/>
        </p:nvCxnSpPr>
        <p:spPr>
          <a:xfrm flipH="1">
            <a:off x="3193963" y="2498964"/>
            <a:ext cx="13445" cy="338354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Groupe 4"/>
          <p:cNvGrpSpPr/>
          <p:nvPr/>
        </p:nvGrpSpPr>
        <p:grpSpPr>
          <a:xfrm>
            <a:off x="6077511" y="2525476"/>
            <a:ext cx="2725029" cy="3354980"/>
            <a:chOff x="6077511" y="2525476"/>
            <a:chExt cx="2725029" cy="3354980"/>
          </a:xfrm>
        </p:grpSpPr>
        <p:pic>
          <p:nvPicPr>
            <p:cNvPr id="23" name="Image 22">
              <a:hlinkClick r:id="rId10"/>
            </p:cNvPr>
            <p:cNvPicPr>
              <a:picLocks noChangeAspect="1"/>
            </p:cNvPicPr>
            <p:nvPr/>
          </p:nvPicPr>
          <p:blipFill>
            <a:blip r:embed="rId13"/>
            <a:stretch>
              <a:fillRect/>
            </a:stretch>
          </p:blipFill>
          <p:spPr>
            <a:xfrm>
              <a:off x="6655130" y="3630962"/>
              <a:ext cx="1489279" cy="835445"/>
            </a:xfrm>
            <a:prstGeom prst="rect">
              <a:avLst/>
            </a:prstGeom>
            <a:ln>
              <a:solidFill>
                <a:schemeClr val="bg1">
                  <a:lumMod val="85000"/>
                </a:schemeClr>
              </a:solidFill>
            </a:ln>
          </p:spPr>
        </p:pic>
        <p:pic>
          <p:nvPicPr>
            <p:cNvPr id="4102" name="Picture 6" descr="Extras iPhone icon">
              <a:hlinkClick r:id="rId10"/>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3007212">
              <a:off x="7870464" y="3921349"/>
              <a:ext cx="648324" cy="64832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descr="Souris d'ordinateur cliquez sur le curseur flèche noire définie. Vecteur Premium">
              <a:hlinkClick r:id="rId10"/>
            </p:cNvPr>
            <p:cNvPicPr>
              <a:picLocks noChangeAspect="1" noChangeArrowheads="1"/>
            </p:cNvPicPr>
            <p:nvPr/>
          </p:nvPicPr>
          <p:blipFill rotWithShape="1">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flipH="1">
              <a:off x="6388211" y="3888628"/>
              <a:ext cx="671447" cy="704678"/>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p:cNvSpPr txBox="1"/>
            <p:nvPr/>
          </p:nvSpPr>
          <p:spPr>
            <a:xfrm>
              <a:off x="6304864" y="4836735"/>
              <a:ext cx="2497676" cy="830997"/>
            </a:xfrm>
            <a:prstGeom prst="rect">
              <a:avLst/>
            </a:prstGeom>
            <a:noFill/>
          </p:spPr>
          <p:txBody>
            <a:bodyPr wrap="square" rtlCol="0">
              <a:spAutoFit/>
            </a:bodyPr>
            <a:lstStyle/>
            <a:p>
              <a:pPr algn="ctr"/>
              <a:r>
                <a:rPr lang="fr-FR" sz="1200" dirty="0" smtClean="0">
                  <a:latin typeface="Century Gothic" panose="020B0502020202020204" pitchFamily="34" charset="0"/>
                </a:rPr>
                <a:t>Apporter toutes les ficelles du </a:t>
              </a:r>
              <a:r>
                <a:rPr lang="fr-FR" sz="1200" dirty="0" err="1" smtClean="0">
                  <a:latin typeface="Century Gothic" panose="020B0502020202020204" pitchFamily="34" charset="0"/>
                </a:rPr>
                <a:t>Selfcare</a:t>
              </a:r>
              <a:r>
                <a:rPr lang="fr-FR" sz="1200" dirty="0" smtClean="0">
                  <a:latin typeface="Century Gothic" panose="020B0502020202020204" pitchFamily="34" charset="0"/>
                </a:rPr>
                <a:t> à nos clients pour leur simplifier leur quotidien.</a:t>
              </a:r>
            </a:p>
            <a:p>
              <a:pPr algn="ctr"/>
              <a:endParaRPr lang="fr-FR" sz="1200" dirty="0">
                <a:latin typeface="Century Gothic" panose="020B0502020202020204" pitchFamily="34" charset="0"/>
              </a:endParaRPr>
            </a:p>
          </p:txBody>
        </p:sp>
        <p:cxnSp>
          <p:nvCxnSpPr>
            <p:cNvPr id="57" name="Connecteur droit 56"/>
            <p:cNvCxnSpPr/>
            <p:nvPr/>
          </p:nvCxnSpPr>
          <p:spPr>
            <a:xfrm flipH="1">
              <a:off x="6077511" y="2525476"/>
              <a:ext cx="13333" cy="335498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5" name="ZoneTexte 14"/>
          <p:cNvSpPr txBox="1"/>
          <p:nvPr/>
        </p:nvSpPr>
        <p:spPr>
          <a:xfrm>
            <a:off x="232464" y="4940095"/>
            <a:ext cx="2799404" cy="830997"/>
          </a:xfrm>
          <a:prstGeom prst="rect">
            <a:avLst/>
          </a:prstGeom>
          <a:noFill/>
        </p:spPr>
        <p:txBody>
          <a:bodyPr wrap="square" rtlCol="0">
            <a:spAutoFit/>
          </a:bodyPr>
          <a:lstStyle/>
          <a:p>
            <a:pPr algn="ctr"/>
            <a:r>
              <a:rPr lang="fr-FR" sz="1200" dirty="0" smtClean="0">
                <a:latin typeface="Century Gothic" panose="020B0502020202020204" pitchFamily="34" charset="0"/>
              </a:rPr>
              <a:t>Informer les parents de l’existence de l’offre Parents / Ados, afin de les rassurer sur les solutions de bancarisation de leur enfant. </a:t>
            </a:r>
          </a:p>
        </p:txBody>
      </p:sp>
      <p:grpSp>
        <p:nvGrpSpPr>
          <p:cNvPr id="7" name="Groupe 6"/>
          <p:cNvGrpSpPr/>
          <p:nvPr/>
        </p:nvGrpSpPr>
        <p:grpSpPr>
          <a:xfrm>
            <a:off x="8909168" y="2481173"/>
            <a:ext cx="2974229" cy="3398607"/>
            <a:chOff x="8909168" y="2481173"/>
            <a:chExt cx="2974229" cy="3398607"/>
          </a:xfrm>
        </p:grpSpPr>
        <p:pic>
          <p:nvPicPr>
            <p:cNvPr id="22" name="Image 21">
              <a:hlinkClick r:id="rId15"/>
            </p:cNvPr>
            <p:cNvPicPr>
              <a:picLocks noChangeAspect="1"/>
            </p:cNvPicPr>
            <p:nvPr/>
          </p:nvPicPr>
          <p:blipFill>
            <a:blip r:embed="rId16"/>
            <a:stretch>
              <a:fillRect/>
            </a:stretch>
          </p:blipFill>
          <p:spPr>
            <a:xfrm>
              <a:off x="9558672" y="3619932"/>
              <a:ext cx="1536741" cy="860709"/>
            </a:xfrm>
            <a:prstGeom prst="rect">
              <a:avLst/>
            </a:prstGeom>
            <a:ln>
              <a:solidFill>
                <a:schemeClr val="bg1">
                  <a:lumMod val="85000"/>
                </a:schemeClr>
              </a:solidFill>
            </a:ln>
          </p:spPr>
        </p:pic>
        <p:sp>
          <p:nvSpPr>
            <p:cNvPr id="60" name="ZoneTexte 59">
              <a:hlinkClick r:id="rId15"/>
            </p:cNvPr>
            <p:cNvSpPr txBox="1"/>
            <p:nvPr/>
          </p:nvSpPr>
          <p:spPr>
            <a:xfrm>
              <a:off x="8909168" y="2481173"/>
              <a:ext cx="2905460" cy="553998"/>
            </a:xfrm>
            <a:prstGeom prst="rect">
              <a:avLst/>
            </a:prstGeom>
            <a:noFill/>
          </p:spPr>
          <p:txBody>
            <a:bodyPr wrap="square" rtlCol="0">
              <a:spAutoFit/>
            </a:bodyPr>
            <a:lstStyle/>
            <a:p>
              <a:pPr algn="ctr"/>
              <a:r>
                <a:rPr lang="fr-FR" sz="1600" b="1" dirty="0" smtClean="0">
                  <a:solidFill>
                    <a:srgbClr val="C00000"/>
                  </a:solidFill>
                  <a:latin typeface="Century Gothic" panose="020B0502020202020204" pitchFamily="34" charset="0"/>
                </a:rPr>
                <a:t>La primo-accession</a:t>
              </a:r>
            </a:p>
            <a:p>
              <a:pPr algn="ctr"/>
              <a:r>
                <a:rPr lang="fr-FR" sz="1400" b="1" dirty="0">
                  <a:solidFill>
                    <a:srgbClr val="C00000"/>
                  </a:solidFill>
                  <a:latin typeface="Century Gothic" panose="020B0502020202020204" pitchFamily="34" charset="0"/>
                </a:rPr>
                <a:t>(cible : </a:t>
              </a:r>
              <a:r>
                <a:rPr lang="fr-FR" sz="1400" b="1" dirty="0" smtClean="0">
                  <a:solidFill>
                    <a:srgbClr val="C00000"/>
                  </a:solidFill>
                  <a:latin typeface="Century Gothic" panose="020B0502020202020204" pitchFamily="34" charset="0"/>
                </a:rPr>
                <a:t>20 </a:t>
              </a:r>
              <a:r>
                <a:rPr lang="fr-FR" sz="1400" b="1" dirty="0">
                  <a:solidFill>
                    <a:srgbClr val="C00000"/>
                  </a:solidFill>
                  <a:latin typeface="Century Gothic" panose="020B0502020202020204" pitchFamily="34" charset="0"/>
                </a:rPr>
                <a:t>ans et +) </a:t>
              </a:r>
            </a:p>
          </p:txBody>
        </p:sp>
        <p:pic>
          <p:nvPicPr>
            <p:cNvPr id="4100" name="Picture 4" descr="Real estate house icon">
              <a:hlinkClick r:id="rId15"/>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858912" y="3998902"/>
              <a:ext cx="614416" cy="61441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Souris d'ordinateur cliquez sur le curseur flèche noire définie. Vecteur Premium">
              <a:hlinkClick r:id="rId15"/>
            </p:cNvPr>
            <p:cNvPicPr>
              <a:picLocks noChangeAspect="1" noChangeArrowheads="1"/>
            </p:cNvPicPr>
            <p:nvPr/>
          </p:nvPicPr>
          <p:blipFill rotWithShape="1">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flipH="1">
              <a:off x="9290799" y="3850872"/>
              <a:ext cx="660998" cy="704678"/>
            </a:xfrm>
            <a:prstGeom prst="rect">
              <a:avLst/>
            </a:prstGeom>
            <a:noFill/>
            <a:extLst>
              <a:ext uri="{909E8E84-426E-40DD-AFC4-6F175D3DCCD1}">
                <a14:hiddenFill xmlns:a14="http://schemas.microsoft.com/office/drawing/2010/main">
                  <a:solidFill>
                    <a:srgbClr val="FFFFFF"/>
                  </a:solidFill>
                </a14:hiddenFill>
              </a:ext>
            </a:extLst>
          </p:spPr>
        </p:pic>
        <p:sp>
          <p:nvSpPr>
            <p:cNvPr id="56" name="ZoneTexte 55"/>
            <p:cNvSpPr txBox="1"/>
            <p:nvPr/>
          </p:nvSpPr>
          <p:spPr>
            <a:xfrm>
              <a:off x="9253853" y="4768137"/>
              <a:ext cx="2629544" cy="1015663"/>
            </a:xfrm>
            <a:prstGeom prst="rect">
              <a:avLst/>
            </a:prstGeom>
            <a:noFill/>
          </p:spPr>
          <p:txBody>
            <a:bodyPr wrap="square" rtlCol="0">
              <a:spAutoFit/>
            </a:bodyPr>
            <a:lstStyle/>
            <a:p>
              <a:pPr algn="ctr"/>
              <a:r>
                <a:rPr lang="fr-FR" sz="1200" dirty="0" smtClean="0">
                  <a:latin typeface="Century Gothic" panose="020B0502020202020204" pitchFamily="34" charset="0"/>
                </a:rPr>
                <a:t>Accompagner, pas à pas, nos clients dans l’acquisition de leur projet immobilier (du stade projet à l’achat effectif). </a:t>
              </a:r>
            </a:p>
            <a:p>
              <a:pPr algn="ctr"/>
              <a:endParaRPr lang="fr-FR" sz="1200" dirty="0">
                <a:latin typeface="Century Gothic" panose="020B0502020202020204" pitchFamily="34" charset="0"/>
              </a:endParaRPr>
            </a:p>
          </p:txBody>
        </p:sp>
        <p:cxnSp>
          <p:nvCxnSpPr>
            <p:cNvPr id="65" name="Connecteur droit 64"/>
            <p:cNvCxnSpPr/>
            <p:nvPr/>
          </p:nvCxnSpPr>
          <p:spPr>
            <a:xfrm flipH="1">
              <a:off x="8925263" y="2524800"/>
              <a:ext cx="13333" cy="335498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8" name="Rectangle 37"/>
          <p:cNvSpPr/>
          <p:nvPr/>
        </p:nvSpPr>
        <p:spPr>
          <a:xfrm rot="19835957">
            <a:off x="451144" y="3505684"/>
            <a:ext cx="1172551" cy="396180"/>
          </a:xfrm>
          <a:prstGeom prst="rect">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smtClean="0">
                <a:solidFill>
                  <a:schemeClr val="bg1"/>
                </a:solidFill>
              </a:rPr>
              <a:t>A découvrir prochainement</a:t>
            </a:r>
            <a:endParaRPr lang="fr-FR" sz="1050" dirty="0">
              <a:solidFill>
                <a:schemeClr val="bg1"/>
              </a:solidFill>
            </a:endParaRPr>
          </a:p>
        </p:txBody>
      </p:sp>
      <p:grpSp>
        <p:nvGrpSpPr>
          <p:cNvPr id="42" name="Groupe 41"/>
          <p:cNvGrpSpPr/>
          <p:nvPr/>
        </p:nvGrpSpPr>
        <p:grpSpPr>
          <a:xfrm>
            <a:off x="97981" y="736853"/>
            <a:ext cx="9239278" cy="257853"/>
            <a:chOff x="1509712" y="3039105"/>
            <a:chExt cx="14369093" cy="401018"/>
          </a:xfrm>
        </p:grpSpPr>
        <p:pic>
          <p:nvPicPr>
            <p:cNvPr id="43" name="Image 42"/>
            <p:cNvPicPr>
              <a:picLocks noChangeAspect="1"/>
            </p:cNvPicPr>
            <p:nvPr/>
          </p:nvPicPr>
          <p:blipFill>
            <a:blip r:embed="rId18"/>
            <a:stretch>
              <a:fillRect/>
            </a:stretch>
          </p:blipFill>
          <p:spPr>
            <a:xfrm>
              <a:off x="1509712" y="3052762"/>
              <a:ext cx="4721877" cy="387361"/>
            </a:xfrm>
            <a:prstGeom prst="rect">
              <a:avLst/>
            </a:prstGeom>
          </p:spPr>
        </p:pic>
        <p:pic>
          <p:nvPicPr>
            <p:cNvPr id="44" name="Image 43"/>
            <p:cNvPicPr>
              <a:picLocks noChangeAspect="1"/>
            </p:cNvPicPr>
            <p:nvPr/>
          </p:nvPicPr>
          <p:blipFill>
            <a:blip r:embed="rId19"/>
            <a:stretch>
              <a:fillRect/>
            </a:stretch>
          </p:blipFill>
          <p:spPr>
            <a:xfrm>
              <a:off x="6241474" y="3056268"/>
              <a:ext cx="4059931" cy="338328"/>
            </a:xfrm>
            <a:prstGeom prst="rect">
              <a:avLst/>
            </a:prstGeom>
          </p:spPr>
        </p:pic>
        <p:pic>
          <p:nvPicPr>
            <p:cNvPr id="45" name="Image 44"/>
            <p:cNvPicPr>
              <a:picLocks noChangeAspect="1"/>
            </p:cNvPicPr>
            <p:nvPr/>
          </p:nvPicPr>
          <p:blipFill>
            <a:blip r:embed="rId20"/>
            <a:stretch>
              <a:fillRect/>
            </a:stretch>
          </p:blipFill>
          <p:spPr>
            <a:xfrm>
              <a:off x="10315260" y="3046461"/>
              <a:ext cx="3108691" cy="357941"/>
            </a:xfrm>
            <a:prstGeom prst="rect">
              <a:avLst/>
            </a:prstGeom>
          </p:spPr>
        </p:pic>
        <p:pic>
          <p:nvPicPr>
            <p:cNvPr id="46" name="Image 45"/>
            <p:cNvPicPr>
              <a:picLocks noChangeAspect="1"/>
            </p:cNvPicPr>
            <p:nvPr/>
          </p:nvPicPr>
          <p:blipFill>
            <a:blip r:embed="rId21"/>
            <a:stretch>
              <a:fillRect/>
            </a:stretch>
          </p:blipFill>
          <p:spPr>
            <a:xfrm>
              <a:off x="13466382" y="3039105"/>
              <a:ext cx="2412423" cy="372651"/>
            </a:xfrm>
            <a:prstGeom prst="rect">
              <a:avLst/>
            </a:prstGeom>
          </p:spPr>
        </p:pic>
      </p:grpSp>
    </p:spTree>
    <p:extLst>
      <p:ext uri="{BB962C8B-B14F-4D97-AF65-F5344CB8AC3E}">
        <p14:creationId xmlns:p14="http://schemas.microsoft.com/office/powerpoint/2010/main" val="47954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500"/>
                                        <p:tgtEl>
                                          <p:spTgt spid="6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8" grpId="0"/>
      <p:bldP spid="54" grpId="0"/>
      <p:bldP spid="15" grpId="0"/>
      <p:bldP spid="3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2"/>
          <a:stretch>
            <a:fillRect/>
          </a:stretch>
        </p:blipFill>
        <p:spPr>
          <a:xfrm rot="960519">
            <a:off x="4319103" y="2508541"/>
            <a:ext cx="2309065" cy="3083557"/>
          </a:xfrm>
          <a:prstGeom prst="rect">
            <a:avLst/>
          </a:prstGeom>
          <a:ln>
            <a:solidFill>
              <a:schemeClr val="bg1">
                <a:lumMod val="75000"/>
              </a:schemeClr>
            </a:solidFill>
          </a:ln>
          <a:effectLst>
            <a:outerShdw blurRad="50800" dist="38100" dir="8100000" algn="tr" rotWithShape="0">
              <a:prstClr val="black">
                <a:alpha val="40000"/>
              </a:prstClr>
            </a:outerShdw>
          </a:effectLst>
        </p:spPr>
      </p:pic>
      <p:pic>
        <p:nvPicPr>
          <p:cNvPr id="12" name="Image 11"/>
          <p:cNvPicPr>
            <a:picLocks noChangeAspect="1"/>
          </p:cNvPicPr>
          <p:nvPr/>
        </p:nvPicPr>
        <p:blipFill>
          <a:blip r:embed="rId3"/>
          <a:stretch>
            <a:fillRect/>
          </a:stretch>
        </p:blipFill>
        <p:spPr>
          <a:xfrm>
            <a:off x="3269106" y="2167259"/>
            <a:ext cx="2309065" cy="3076351"/>
          </a:xfrm>
          <a:prstGeom prst="rect">
            <a:avLst/>
          </a:prstGeom>
          <a:ln>
            <a:solidFill>
              <a:schemeClr val="bg1">
                <a:lumMod val="75000"/>
              </a:schemeClr>
            </a:solidFill>
          </a:ln>
          <a:effectLst>
            <a:outerShdw blurRad="50800" dist="38100" dir="8100000" algn="tr" rotWithShape="0">
              <a:prstClr val="black">
                <a:alpha val="40000"/>
              </a:prstClr>
            </a:outerShdw>
          </a:effectLst>
        </p:spPr>
      </p:pic>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25</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p:nvPicPr>
        <p:blipFill>
          <a:blip r:embed="rId4"/>
          <a:stretch>
            <a:fillRect/>
          </a:stretch>
        </p:blipFill>
        <p:spPr>
          <a:xfrm>
            <a:off x="9912698" y="6166918"/>
            <a:ext cx="1970699" cy="602397"/>
          </a:xfrm>
          <a:prstGeom prst="rect">
            <a:avLst/>
          </a:prstGeom>
        </p:spPr>
      </p:pic>
      <p:sp>
        <p:nvSpPr>
          <p:cNvPr id="10" name="ZoneTexte 9"/>
          <p:cNvSpPr txBox="1"/>
          <p:nvPr/>
        </p:nvSpPr>
        <p:spPr>
          <a:xfrm>
            <a:off x="7086601" y="13530"/>
            <a:ext cx="5105400"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moyens à votre disposition</a:t>
            </a:r>
            <a:endParaRPr lang="fr-FR" sz="400" dirty="0" smtClean="0">
              <a:solidFill>
                <a:schemeClr val="bg1"/>
              </a:solidFill>
              <a:latin typeface="Century Gothic" panose="020B0502020202020204" pitchFamily="34" charset="0"/>
            </a:endParaRPr>
          </a:p>
        </p:txBody>
      </p:sp>
      <p:grpSp>
        <p:nvGrpSpPr>
          <p:cNvPr id="15" name="Groupe 14"/>
          <p:cNvGrpSpPr/>
          <p:nvPr/>
        </p:nvGrpSpPr>
        <p:grpSpPr>
          <a:xfrm>
            <a:off x="216045" y="753305"/>
            <a:ext cx="6792546" cy="251921"/>
            <a:chOff x="2252663" y="3043237"/>
            <a:chExt cx="10187870" cy="377847"/>
          </a:xfrm>
        </p:grpSpPr>
        <p:pic>
          <p:nvPicPr>
            <p:cNvPr id="4" name="Image 3"/>
            <p:cNvPicPr>
              <a:picLocks noChangeAspect="1"/>
            </p:cNvPicPr>
            <p:nvPr/>
          </p:nvPicPr>
          <p:blipFill>
            <a:blip r:embed="rId5"/>
            <a:stretch>
              <a:fillRect/>
            </a:stretch>
          </p:blipFill>
          <p:spPr>
            <a:xfrm>
              <a:off x="2252663" y="3043237"/>
              <a:ext cx="3764474" cy="377847"/>
            </a:xfrm>
            <a:prstGeom prst="rect">
              <a:avLst/>
            </a:prstGeom>
          </p:spPr>
        </p:pic>
        <p:pic>
          <p:nvPicPr>
            <p:cNvPr id="5" name="Image 4"/>
            <p:cNvPicPr>
              <a:picLocks noChangeAspect="1"/>
            </p:cNvPicPr>
            <p:nvPr/>
          </p:nvPicPr>
          <p:blipFill>
            <a:blip r:embed="rId6"/>
            <a:stretch>
              <a:fillRect/>
            </a:stretch>
          </p:blipFill>
          <p:spPr>
            <a:xfrm>
              <a:off x="6017137" y="3071226"/>
              <a:ext cx="4156315" cy="349858"/>
            </a:xfrm>
            <a:prstGeom prst="rect">
              <a:avLst/>
            </a:prstGeom>
          </p:spPr>
        </p:pic>
        <p:pic>
          <p:nvPicPr>
            <p:cNvPr id="7" name="Image 6"/>
            <p:cNvPicPr>
              <a:picLocks noChangeAspect="1"/>
            </p:cNvPicPr>
            <p:nvPr/>
          </p:nvPicPr>
          <p:blipFill>
            <a:blip r:embed="rId7"/>
            <a:stretch>
              <a:fillRect/>
            </a:stretch>
          </p:blipFill>
          <p:spPr>
            <a:xfrm>
              <a:off x="10173452" y="3059563"/>
              <a:ext cx="2267081" cy="345193"/>
            </a:xfrm>
            <a:prstGeom prst="rect">
              <a:avLst/>
            </a:prstGeom>
          </p:spPr>
        </p:pic>
      </p:grpSp>
      <p:sp>
        <p:nvSpPr>
          <p:cNvPr id="19" name="ZoneTexte 18"/>
          <p:cNvSpPr txBox="1"/>
          <p:nvPr/>
        </p:nvSpPr>
        <p:spPr>
          <a:xfrm>
            <a:off x="7342552" y="1811002"/>
            <a:ext cx="4316048" cy="3154710"/>
          </a:xfrm>
          <a:prstGeom prst="rect">
            <a:avLst/>
          </a:prstGeom>
          <a:noFill/>
        </p:spPr>
        <p:txBody>
          <a:bodyPr wrap="square" rtlCol="0">
            <a:spAutoFit/>
          </a:bodyPr>
          <a:lstStyle/>
          <a:p>
            <a:r>
              <a:rPr lang="fr-FR" b="1" dirty="0" smtClean="0">
                <a:latin typeface="Century Gothic" panose="020B0502020202020204" pitchFamily="34" charset="0"/>
              </a:rPr>
              <a:t>Détail de la campagne de com :</a:t>
            </a:r>
          </a:p>
          <a:p>
            <a:r>
              <a:rPr lang="fr-FR" sz="500" b="1" dirty="0" smtClean="0">
                <a:latin typeface="Century Gothic" panose="020B0502020202020204" pitchFamily="34" charset="0"/>
              </a:rPr>
              <a:t> </a:t>
            </a:r>
          </a:p>
          <a:p>
            <a:pPr marL="285750" indent="-285750">
              <a:buClr>
                <a:srgbClr val="C00000"/>
              </a:buClr>
              <a:buFont typeface="Wingdings 2" panose="05020102010507070707" pitchFamily="18" charset="2"/>
              <a:buChar char="R"/>
            </a:pPr>
            <a:r>
              <a:rPr lang="fr-FR" dirty="0">
                <a:latin typeface="Century Gothic" panose="020B0502020202020204" pitchFamily="34" charset="0"/>
              </a:rPr>
              <a:t>D</a:t>
            </a:r>
            <a:r>
              <a:rPr lang="fr-FR" dirty="0" smtClean="0">
                <a:latin typeface="Century Gothic" panose="020B0502020202020204" pitchFamily="34" charset="0"/>
              </a:rPr>
              <a:t>es accroches « double sens » pour interpeller et faire sourire</a:t>
            </a:r>
          </a:p>
          <a:p>
            <a:pPr marL="285750" indent="-285750">
              <a:buClr>
                <a:srgbClr val="C00000"/>
              </a:buClr>
              <a:buFont typeface="Wingdings 2" panose="05020102010507070707" pitchFamily="18" charset="2"/>
              <a:buChar char="R"/>
            </a:pPr>
            <a:endParaRPr lang="fr-FR" sz="600" dirty="0" smtClean="0">
              <a:latin typeface="Century Gothic" panose="020B0502020202020204" pitchFamily="34" charset="0"/>
            </a:endParaRPr>
          </a:p>
          <a:p>
            <a:pPr marL="285750" indent="-285750">
              <a:buClr>
                <a:srgbClr val="C00000"/>
              </a:buClr>
              <a:buFont typeface="Wingdings 2" panose="05020102010507070707" pitchFamily="18" charset="2"/>
              <a:buChar char="R"/>
            </a:pPr>
            <a:r>
              <a:rPr lang="fr-FR" dirty="0" smtClean="0">
                <a:latin typeface="Century Gothic" panose="020B0502020202020204" pitchFamily="34" charset="0"/>
              </a:rPr>
              <a:t>Présence en digital et les réseaux sociaux </a:t>
            </a:r>
            <a:r>
              <a:rPr lang="fr-FR" dirty="0">
                <a:latin typeface="Century Gothic" panose="020B0502020202020204" pitchFamily="34" charset="0"/>
              </a:rPr>
              <a:t>:</a:t>
            </a:r>
            <a:endParaRPr lang="fr-FR" dirty="0" smtClean="0">
              <a:latin typeface="Century Gothic" panose="020B0502020202020204" pitchFamily="34" charset="0"/>
            </a:endParaRPr>
          </a:p>
          <a:p>
            <a:pPr marL="285750" indent="-285750">
              <a:buClr>
                <a:srgbClr val="C00000"/>
              </a:buClr>
              <a:buFont typeface="Wingdings 2" panose="05020102010507070707" pitchFamily="18" charset="2"/>
              <a:buChar char="R"/>
            </a:pPr>
            <a:endParaRPr lang="fr-FR" sz="600" dirty="0" smtClean="0">
              <a:latin typeface="Century Gothic" panose="020B0502020202020204" pitchFamily="34" charset="0"/>
            </a:endParaRPr>
          </a:p>
          <a:p>
            <a:pPr marL="285750" indent="-285750">
              <a:buClr>
                <a:srgbClr val="C00000"/>
              </a:buClr>
              <a:buFont typeface="Wingdings 2" panose="05020102010507070707" pitchFamily="18" charset="2"/>
              <a:buChar char="R"/>
            </a:pPr>
            <a:r>
              <a:rPr lang="fr-FR" dirty="0" smtClean="0">
                <a:latin typeface="Century Gothic" panose="020B0502020202020204" pitchFamily="34" charset="0"/>
              </a:rPr>
              <a:t>Spots TV CEGEE sur les chaines nationales : </a:t>
            </a:r>
          </a:p>
          <a:p>
            <a:pPr marL="285750" indent="-285750">
              <a:buClr>
                <a:srgbClr val="C00000"/>
              </a:buClr>
              <a:buFont typeface="Wingdings 2" panose="05020102010507070707" pitchFamily="18" charset="2"/>
              <a:buChar char="R"/>
            </a:pPr>
            <a:endParaRPr lang="fr-FR" sz="600" dirty="0" smtClean="0">
              <a:latin typeface="Century Gothic" panose="020B0502020202020204" pitchFamily="34" charset="0"/>
            </a:endParaRPr>
          </a:p>
          <a:p>
            <a:pPr marL="285750" indent="-285750">
              <a:buClr>
                <a:srgbClr val="C00000"/>
              </a:buClr>
              <a:buFont typeface="Wingdings 2" panose="05020102010507070707" pitchFamily="18" charset="2"/>
              <a:buChar char="R"/>
            </a:pPr>
            <a:r>
              <a:rPr lang="fr-FR" dirty="0" smtClean="0">
                <a:latin typeface="Century Gothic" panose="020B0502020202020204" pitchFamily="34" charset="0"/>
              </a:rPr>
              <a:t>Partenariat avec BRUT : affichage centres commerciaux</a:t>
            </a:r>
          </a:p>
          <a:p>
            <a:pPr marL="285750" indent="-285750">
              <a:buClr>
                <a:srgbClr val="C00000"/>
              </a:buClr>
              <a:buFont typeface="Wingdings 2" panose="05020102010507070707" pitchFamily="18" charset="2"/>
              <a:buChar char="R"/>
            </a:pPr>
            <a:endParaRPr lang="fr-FR" sz="1400" dirty="0" smtClean="0">
              <a:latin typeface="Century Gothic" panose="020B0502020202020204" pitchFamily="34" charset="0"/>
            </a:endParaRPr>
          </a:p>
        </p:txBody>
      </p:sp>
      <p:pic>
        <p:nvPicPr>
          <p:cNvPr id="6" name="Image 5"/>
          <p:cNvPicPr>
            <a:picLocks noChangeAspect="1"/>
          </p:cNvPicPr>
          <p:nvPr/>
        </p:nvPicPr>
        <p:blipFill>
          <a:blip r:embed="rId8"/>
          <a:stretch>
            <a:fillRect/>
          </a:stretch>
        </p:blipFill>
        <p:spPr>
          <a:xfrm rot="20768709">
            <a:off x="2113839" y="1975997"/>
            <a:ext cx="2278889" cy="3055214"/>
          </a:xfrm>
          <a:prstGeom prst="rect">
            <a:avLst/>
          </a:prstGeom>
          <a:ln>
            <a:solidFill>
              <a:schemeClr val="bg1">
                <a:lumMod val="75000"/>
              </a:schemeClr>
            </a:solidFill>
          </a:ln>
          <a:effectLst>
            <a:outerShdw blurRad="50800" dist="38100" dir="8100000" algn="tr" rotWithShape="0">
              <a:prstClr val="black">
                <a:alpha val="40000"/>
              </a:prstClr>
            </a:outerShdw>
          </a:effectLst>
        </p:spPr>
      </p:pic>
      <p:pic>
        <p:nvPicPr>
          <p:cNvPr id="14" name="Image 13"/>
          <p:cNvPicPr>
            <a:picLocks noChangeAspect="1"/>
          </p:cNvPicPr>
          <p:nvPr/>
        </p:nvPicPr>
        <p:blipFill>
          <a:blip r:embed="rId9"/>
          <a:stretch>
            <a:fillRect/>
          </a:stretch>
        </p:blipFill>
        <p:spPr>
          <a:xfrm rot="20186382">
            <a:off x="731785" y="1906897"/>
            <a:ext cx="2293200" cy="3058792"/>
          </a:xfrm>
          <a:prstGeom prst="rect">
            <a:avLst/>
          </a:prstGeom>
          <a:ln>
            <a:solidFill>
              <a:schemeClr val="bg1">
                <a:lumMod val="75000"/>
              </a:schemeClr>
            </a:solidFill>
          </a:ln>
          <a:effectLst>
            <a:outerShdw blurRad="50800" dist="38100" dir="8100000" algn="tr" rotWithShape="0">
              <a:prstClr val="black">
                <a:alpha val="40000"/>
              </a:prstClr>
            </a:outerShdw>
          </a:effectLst>
        </p:spPr>
      </p:pic>
      <p:pic>
        <p:nvPicPr>
          <p:cNvPr id="1026" name="Picture 2" descr="L'Histoire de Youtube - Google France - YouTube"/>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20266" y1="49474" x2="20266" y2="49474"/>
                        <a14:foregroundMark x1="28550" y1="44211" x2="28550" y2="44211"/>
                        <a14:foregroundMark x1="35059" y1="43684" x2="35059" y2="43684"/>
                      </a14:backgroundRemoval>
                    </a14:imgEffect>
                  </a14:imgLayer>
                </a14:imgProps>
              </a:ext>
              <a:ext uri="{28A0092B-C50C-407E-A947-70E740481C1C}">
                <a14:useLocalDpi xmlns:a14="http://schemas.microsoft.com/office/drawing/2010/main" val="0"/>
              </a:ext>
            </a:extLst>
          </a:blip>
          <a:srcRect/>
          <a:stretch>
            <a:fillRect/>
          </a:stretch>
        </p:blipFill>
        <p:spPr bwMode="auto">
          <a:xfrm>
            <a:off x="8675317" y="3049653"/>
            <a:ext cx="776003" cy="4362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napchat logo : histoire, signification, évolution et ..."/>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424377" y="3126604"/>
            <a:ext cx="324968" cy="2871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undadores de Instagram abandonan la compañía ¿Por qué ..."/>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33888" y="3121564"/>
            <a:ext cx="323760" cy="3008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élécharger Facebook (gratuit) sur iPhone et Android"/>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232305" y="3135788"/>
            <a:ext cx="265297" cy="26529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F1 logo histoire et signification, evolution, symbole TF1"/>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627" r="97929">
                        <a14:foregroundMark x1="8432" y1="25263" x2="90533" y2="69474"/>
                        <a14:foregroundMark x1="92308" y1="24737" x2="16716" y2="32632"/>
                        <a14:foregroundMark x1="12426" y1="28684" x2="23077" y2="71579"/>
                        <a14:foregroundMark x1="18343" y1="25526" x2="29290" y2="62632"/>
                        <a14:foregroundMark x1="16272" y1="36842" x2="27367" y2="68684"/>
                        <a14:foregroundMark x1="51036" y1="26316" x2="50444" y2="69737"/>
                        <a14:foregroundMark x1="43787" y1="35000" x2="62426" y2="33684"/>
                        <a14:foregroundMark x1="45118" y1="47632" x2="50444" y2="70789"/>
                        <a14:foregroundMark x1="80473" y1="30000" x2="82396" y2="71842"/>
                        <a14:foregroundMark x1="86538" y1="32105" x2="82840" y2="62105"/>
                      </a14:backgroundRemoval>
                    </a14:imgEffect>
                  </a14:imgLayer>
                </a14:imgProps>
              </a:ext>
              <a:ext uri="{28A0092B-C50C-407E-A947-70E740481C1C}">
                <a14:useLocalDpi xmlns:a14="http://schemas.microsoft.com/office/drawing/2010/main" val="0"/>
              </a:ext>
            </a:extLst>
          </a:blip>
          <a:srcRect/>
          <a:stretch>
            <a:fillRect/>
          </a:stretch>
        </p:blipFill>
        <p:spPr bwMode="auto">
          <a:xfrm>
            <a:off x="9063318" y="3770685"/>
            <a:ext cx="513457" cy="28862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6 Logo / Television / Logonoid.com"/>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632718" y="3793642"/>
            <a:ext cx="282509" cy="21731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7341480" y="4866596"/>
            <a:ext cx="4165793" cy="620859"/>
          </a:xfrm>
          <a:prstGeom prst="rect">
            <a:avLst/>
          </a:prstGeom>
          <a:solidFill>
            <a:schemeClr val="bg1">
              <a:lumMod val="8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Plus d’infos sur l’ensemble du plan de com dans le Brief HeBDDo S18</a:t>
            </a:r>
            <a:endParaRPr lang="fr-FR" dirty="0">
              <a:solidFill>
                <a:schemeClr val="tx1"/>
              </a:solidFill>
            </a:endParaRPr>
          </a:p>
        </p:txBody>
      </p:sp>
    </p:spTree>
    <p:extLst>
      <p:ext uri="{BB962C8B-B14F-4D97-AF65-F5344CB8AC3E}">
        <p14:creationId xmlns:p14="http://schemas.microsoft.com/office/powerpoint/2010/main" val="384112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26</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p:nvPicPr>
        <p:blipFill>
          <a:blip r:embed="rId2"/>
          <a:stretch>
            <a:fillRect/>
          </a:stretch>
        </p:blipFill>
        <p:spPr>
          <a:xfrm>
            <a:off x="9912698" y="6166918"/>
            <a:ext cx="1970699" cy="602397"/>
          </a:xfrm>
          <a:prstGeom prst="rect">
            <a:avLst/>
          </a:prstGeom>
        </p:spPr>
      </p:pic>
      <p:sp>
        <p:nvSpPr>
          <p:cNvPr id="10" name="ZoneTexte 9"/>
          <p:cNvSpPr txBox="1"/>
          <p:nvPr/>
        </p:nvSpPr>
        <p:spPr>
          <a:xfrm>
            <a:off x="7086601" y="13530"/>
            <a:ext cx="5105400"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moyens à votre disposition</a:t>
            </a:r>
            <a:endParaRPr lang="fr-FR" sz="400" dirty="0" smtClean="0">
              <a:solidFill>
                <a:schemeClr val="bg1"/>
              </a:solidFill>
              <a:latin typeface="Century Gothic" panose="020B0502020202020204" pitchFamily="34" charset="0"/>
            </a:endParaRPr>
          </a:p>
        </p:txBody>
      </p:sp>
      <p:sp>
        <p:nvSpPr>
          <p:cNvPr id="17" name="Rectangle 16"/>
          <p:cNvSpPr/>
          <p:nvPr/>
        </p:nvSpPr>
        <p:spPr>
          <a:xfrm>
            <a:off x="572267" y="4397623"/>
            <a:ext cx="11047465" cy="1508105"/>
          </a:xfrm>
          <a:prstGeom prst="rect">
            <a:avLst/>
          </a:prstGeom>
        </p:spPr>
        <p:txBody>
          <a:bodyPr wrap="square">
            <a:spAutoFit/>
          </a:bodyPr>
          <a:lstStyle/>
          <a:p>
            <a:pPr algn="ctr"/>
            <a:r>
              <a:rPr lang="fr-FR" sz="2400" b="1" dirty="0" smtClean="0">
                <a:solidFill>
                  <a:schemeClr val="accent4">
                    <a:lumMod val="75000"/>
                  </a:schemeClr>
                </a:solidFill>
                <a:latin typeface="Century Gothic" panose="020B0502020202020204" pitchFamily="34" charset="0"/>
                <a:ea typeface="Calibri" panose="020F0502020204030204" pitchFamily="34" charset="0"/>
                <a:cs typeface="Times New Roman" panose="02020603050405020304" pitchFamily="18" charset="0"/>
              </a:rPr>
              <a:t>Faire prendre conscience à nos clients de l’utilité de sa banque. </a:t>
            </a:r>
          </a:p>
          <a:p>
            <a:pPr algn="just"/>
            <a:endParaRPr lang="fr-FR" sz="1200" dirty="0">
              <a:solidFill>
                <a:schemeClr val="accent4">
                  <a:lumMod val="75000"/>
                </a:schemeClr>
              </a:solidFill>
              <a:latin typeface="Century Gothic" panose="020B0502020202020204" pitchFamily="34" charset="0"/>
              <a:ea typeface="Calibri" panose="020F0502020204030204" pitchFamily="34" charset="0"/>
              <a:cs typeface="Times New Roman" panose="02020603050405020304" pitchFamily="18" charset="0"/>
            </a:endParaRPr>
          </a:p>
          <a:p>
            <a:pPr algn="just"/>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Envoyez le </a:t>
            </a:r>
            <a:r>
              <a:rPr lang="fr-FR" b="1" dirty="0" smtClean="0">
                <a:latin typeface="Century Gothic" panose="020B0502020202020204" pitchFamily="34" charset="0"/>
                <a:ea typeface="Calibri" panose="020F0502020204030204" pitchFamily="34" charset="0"/>
                <a:cs typeface="Times New Roman" panose="02020603050405020304" pitchFamily="18" charset="0"/>
              </a:rPr>
              <a:t>Questionnaire Relationnel </a:t>
            </a: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par email aux clients ou insérez le en signature de votre email (</a:t>
            </a: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hlinkClick r:id="rId3"/>
              </a:rPr>
              <a:t>mode opératoire cliquez-ici</a:t>
            </a:r>
            <a:r>
              <a:rPr lang="fr-FR" dirty="0" smtClean="0">
                <a:solidFill>
                  <a:srgbClr val="000000"/>
                </a:solidFill>
                <a:latin typeface="Century Gothic" panose="020B0502020202020204" pitchFamily="34" charset="0"/>
                <a:ea typeface="Calibri" panose="020F0502020204030204" pitchFamily="34" charset="0"/>
                <a:cs typeface="Times New Roman" panose="02020603050405020304" pitchFamily="18" charset="0"/>
              </a:rPr>
              <a:t>), à la suite d’un échange téléphonique, d’un RDV ou de façon spontanée puis relancez-le par téléphone afin d’embrayer sur ses besoins.</a:t>
            </a:r>
          </a:p>
        </p:txBody>
      </p:sp>
      <p:sp>
        <p:nvSpPr>
          <p:cNvPr id="4" name="Rectangle 3"/>
          <p:cNvSpPr/>
          <p:nvPr/>
        </p:nvSpPr>
        <p:spPr>
          <a:xfrm>
            <a:off x="8751626" y="1777177"/>
            <a:ext cx="2383137" cy="2098024"/>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r>
              <a:rPr lang="fr-FR" sz="16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Et vous, êtes-vous bien accompagné ? » </a:t>
            </a:r>
            <a:endParaRPr lang="fr-FR" sz="1600" b="1"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algn="ctr">
              <a:spcAft>
                <a:spcPts val="0"/>
              </a:spcAft>
            </a:pPr>
            <a:endParaRPr lang="fr-FR" sz="800" b="1"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algn="ctr">
              <a:spcAft>
                <a:spcPts val="0"/>
              </a:spcAft>
            </a:pPr>
            <a:r>
              <a:rPr lang="fr-FR" sz="1600" b="1"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rPr>
              <a:t>Cliquez </a:t>
            </a:r>
            <a:r>
              <a:rPr lang="fr-FR" sz="16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sur le </a:t>
            </a:r>
            <a:r>
              <a:rPr lang="fr-FR" sz="1600" b="1"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rPr>
              <a:t>lien ou flashez le QR code </a:t>
            </a:r>
            <a:r>
              <a:rPr lang="fr-FR" sz="16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et faites le test !</a:t>
            </a:r>
            <a:r>
              <a:rPr lang="fr-FR" sz="16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a:t>
            </a:r>
          </a:p>
        </p:txBody>
      </p:sp>
      <p:grpSp>
        <p:nvGrpSpPr>
          <p:cNvPr id="14" name="Groupe 13"/>
          <p:cNvGrpSpPr/>
          <p:nvPr/>
        </p:nvGrpSpPr>
        <p:grpSpPr>
          <a:xfrm>
            <a:off x="746307" y="1777176"/>
            <a:ext cx="8009304" cy="2120663"/>
            <a:chOff x="996178" y="2998491"/>
            <a:chExt cx="8009304" cy="2120663"/>
          </a:xfrm>
        </p:grpSpPr>
        <p:sp>
          <p:nvSpPr>
            <p:cNvPr id="18" name="Rectangle 17"/>
            <p:cNvSpPr/>
            <p:nvPr/>
          </p:nvSpPr>
          <p:spPr>
            <a:xfrm>
              <a:off x="996178" y="2998491"/>
              <a:ext cx="8005319" cy="2096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endParaRPr lang="fr-FR" sz="16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5" name="Image 4">
              <a:hlinkClick r:id="rId4"/>
            </p:cNvPr>
            <p:cNvPicPr>
              <a:picLocks noChangeAspect="1"/>
            </p:cNvPicPr>
            <p:nvPr/>
          </p:nvPicPr>
          <p:blipFill>
            <a:blip r:embed="rId5">
              <a:clrChange>
                <a:clrFrom>
                  <a:srgbClr val="FFFFFF"/>
                </a:clrFrom>
                <a:clrTo>
                  <a:srgbClr val="FFFFFF">
                    <a:alpha val="0"/>
                  </a:srgbClr>
                </a:clrTo>
              </a:clrChange>
            </a:blip>
            <a:stretch>
              <a:fillRect/>
            </a:stretch>
          </p:blipFill>
          <p:spPr>
            <a:xfrm>
              <a:off x="1118782" y="3042704"/>
              <a:ext cx="7886700" cy="2076450"/>
            </a:xfrm>
            <a:prstGeom prst="rect">
              <a:avLst/>
            </a:prstGeom>
            <a:ln w="3175">
              <a:noFill/>
            </a:ln>
          </p:spPr>
        </p:pic>
        <p:sp>
          <p:nvSpPr>
            <p:cNvPr id="7" name="ZoneTexte 6"/>
            <p:cNvSpPr txBox="1"/>
            <p:nvPr/>
          </p:nvSpPr>
          <p:spPr>
            <a:xfrm>
              <a:off x="6364626" y="4869901"/>
              <a:ext cx="2638864" cy="200055"/>
            </a:xfrm>
            <a:prstGeom prst="rect">
              <a:avLst/>
            </a:prstGeom>
            <a:noFill/>
          </p:spPr>
          <p:txBody>
            <a:bodyPr wrap="none" rtlCol="0">
              <a:spAutoFit/>
            </a:bodyPr>
            <a:lstStyle/>
            <a:p>
              <a:r>
                <a:rPr lang="fr-FR" sz="700" dirty="0" smtClean="0">
                  <a:solidFill>
                    <a:srgbClr val="8D8E8F"/>
                  </a:solidFill>
                </a:rPr>
                <a:t>* Coût de connexion selon votre fournisseur d’accès Internet. </a:t>
              </a:r>
              <a:endParaRPr lang="fr-FR" sz="700" dirty="0">
                <a:solidFill>
                  <a:srgbClr val="8D8E8F"/>
                </a:solidFill>
              </a:endParaRPr>
            </a:p>
          </p:txBody>
        </p:sp>
      </p:grpSp>
      <p:pic>
        <p:nvPicPr>
          <p:cNvPr id="19" name="Picture 6" descr="Souris d'ordinateur cliquez sur le curseur flèche noire définie. Vecteur Premium">
            <a:hlinkClick r:id="rId4"/>
          </p:cNvPr>
          <p:cNvPicPr>
            <a:picLocks noChangeAspect="1" noChangeArrowheads="1"/>
          </p:cNvPicPr>
          <p:nvPr/>
        </p:nvPicPr>
        <p:blipFill rotWithShape="1">
          <a:blip r:embed="rId6" cstate="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7780478" y="2583655"/>
            <a:ext cx="1386446" cy="1595362"/>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e 28"/>
          <p:cNvGrpSpPr/>
          <p:nvPr/>
        </p:nvGrpSpPr>
        <p:grpSpPr>
          <a:xfrm>
            <a:off x="106702" y="691082"/>
            <a:ext cx="9592417" cy="342537"/>
            <a:chOff x="106702" y="691082"/>
            <a:chExt cx="9592417" cy="342537"/>
          </a:xfrm>
        </p:grpSpPr>
        <p:grpSp>
          <p:nvGrpSpPr>
            <p:cNvPr id="25" name="Groupe 24"/>
            <p:cNvGrpSpPr/>
            <p:nvPr/>
          </p:nvGrpSpPr>
          <p:grpSpPr>
            <a:xfrm>
              <a:off x="4982539" y="691082"/>
              <a:ext cx="4716580" cy="327131"/>
              <a:chOff x="417251" y="-1216055"/>
              <a:chExt cx="13674177" cy="948407"/>
            </a:xfrm>
          </p:grpSpPr>
          <p:pic>
            <p:nvPicPr>
              <p:cNvPr id="22" name="Image 21"/>
              <p:cNvPicPr>
                <a:picLocks noChangeAspect="1"/>
              </p:cNvPicPr>
              <p:nvPr/>
            </p:nvPicPr>
            <p:blipFill>
              <a:blip r:embed="rId7"/>
              <a:stretch>
                <a:fillRect/>
              </a:stretch>
            </p:blipFill>
            <p:spPr>
              <a:xfrm>
                <a:off x="417251" y="-1102512"/>
                <a:ext cx="9131333" cy="834864"/>
              </a:xfrm>
              <a:prstGeom prst="rect">
                <a:avLst/>
              </a:prstGeom>
            </p:spPr>
          </p:pic>
          <p:pic>
            <p:nvPicPr>
              <p:cNvPr id="24" name="Image 23"/>
              <p:cNvPicPr>
                <a:picLocks noChangeAspect="1"/>
              </p:cNvPicPr>
              <p:nvPr/>
            </p:nvPicPr>
            <p:blipFill rotWithShape="1">
              <a:blip r:embed="rId8"/>
              <a:srcRect t="1" r="4518" b="2947"/>
              <a:stretch/>
            </p:blipFill>
            <p:spPr>
              <a:xfrm>
                <a:off x="9561654" y="-1216055"/>
                <a:ext cx="4529774" cy="913165"/>
              </a:xfrm>
              <a:prstGeom prst="rect">
                <a:avLst/>
              </a:prstGeom>
            </p:spPr>
          </p:pic>
        </p:grpSp>
        <p:grpSp>
          <p:nvGrpSpPr>
            <p:cNvPr id="28" name="Groupe 27"/>
            <p:cNvGrpSpPr/>
            <p:nvPr/>
          </p:nvGrpSpPr>
          <p:grpSpPr>
            <a:xfrm>
              <a:off x="106702" y="712888"/>
              <a:ext cx="4875837" cy="320731"/>
              <a:chOff x="116512" y="-954581"/>
              <a:chExt cx="12887325" cy="847725"/>
            </a:xfrm>
          </p:grpSpPr>
          <p:pic>
            <p:nvPicPr>
              <p:cNvPr id="26" name="Image 25"/>
              <p:cNvPicPr>
                <a:picLocks noChangeAspect="1"/>
              </p:cNvPicPr>
              <p:nvPr/>
            </p:nvPicPr>
            <p:blipFill>
              <a:blip r:embed="rId9"/>
              <a:stretch>
                <a:fillRect/>
              </a:stretch>
            </p:blipFill>
            <p:spPr>
              <a:xfrm>
                <a:off x="116512" y="-860781"/>
                <a:ext cx="9029700" cy="723900"/>
              </a:xfrm>
              <a:prstGeom prst="rect">
                <a:avLst/>
              </a:prstGeom>
            </p:spPr>
          </p:pic>
          <p:pic>
            <p:nvPicPr>
              <p:cNvPr id="27" name="Image 26"/>
              <p:cNvPicPr>
                <a:picLocks noChangeAspect="1"/>
              </p:cNvPicPr>
              <p:nvPr/>
            </p:nvPicPr>
            <p:blipFill>
              <a:blip r:embed="rId10"/>
              <a:stretch>
                <a:fillRect/>
              </a:stretch>
            </p:blipFill>
            <p:spPr>
              <a:xfrm>
                <a:off x="9146212" y="-954581"/>
                <a:ext cx="3857625" cy="847725"/>
              </a:xfrm>
              <a:prstGeom prst="rect">
                <a:avLst/>
              </a:prstGeom>
            </p:spPr>
          </p:pic>
        </p:grpSp>
      </p:grpSp>
    </p:spTree>
    <p:extLst>
      <p:ext uri="{BB962C8B-B14F-4D97-AF65-F5344CB8AC3E}">
        <p14:creationId xmlns:p14="http://schemas.microsoft.com/office/powerpoint/2010/main" val="134438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Number 4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346" y="4480909"/>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umber 3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615" y="3584803"/>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umber 2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877" y="2733982"/>
            <a:ext cx="392113" cy="39211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Number-1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8663" y="1925239"/>
            <a:ext cx="392113" cy="3921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27</a:t>
            </a:r>
            <a:endParaRPr lang="fr-FR" sz="1000" dirty="0"/>
          </a:p>
        </p:txBody>
      </p:sp>
      <p:sp>
        <p:nvSpPr>
          <p:cNvPr id="8" name="Espace réservé du contenu 1"/>
          <p:cNvSpPr txBox="1">
            <a:spLocks/>
          </p:cNvSpPr>
          <p:nvPr/>
        </p:nvSpPr>
        <p:spPr>
          <a:xfrm>
            <a:off x="1168738" y="1644344"/>
            <a:ext cx="6633350" cy="1914184"/>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fr-FR" sz="3200" b="1" dirty="0" smtClean="0"/>
              <a:t>Contexte</a:t>
            </a:r>
          </a:p>
          <a:p>
            <a:pPr marL="0" indent="0">
              <a:lnSpc>
                <a:spcPct val="150000"/>
              </a:lnSpc>
              <a:buNone/>
            </a:pPr>
            <a:r>
              <a:rPr lang="fr-FR" sz="3200" b="1" dirty="0" smtClean="0"/>
              <a:t>Les Offres commerciales</a:t>
            </a:r>
          </a:p>
          <a:p>
            <a:pPr marL="0" indent="0">
              <a:lnSpc>
                <a:spcPct val="150000"/>
              </a:lnSpc>
              <a:buNone/>
            </a:pPr>
            <a:r>
              <a:rPr lang="fr-FR" sz="3200" b="1" dirty="0" smtClean="0"/>
              <a:t>Les moyens à votre disposition </a:t>
            </a:r>
          </a:p>
          <a:p>
            <a:pPr marL="0" indent="0">
              <a:lnSpc>
                <a:spcPct val="150000"/>
              </a:lnSpc>
              <a:buNone/>
            </a:pPr>
            <a:r>
              <a:rPr lang="fr-FR" sz="3200" b="1" dirty="0" smtClean="0">
                <a:solidFill>
                  <a:srgbClr val="ED1D2E"/>
                </a:solidFill>
              </a:rPr>
              <a:t>Les Suivis</a:t>
            </a:r>
            <a:endParaRPr lang="fr-FR" sz="3200" b="1" dirty="0">
              <a:solidFill>
                <a:srgbClr val="ED1D2E"/>
              </a:solidFill>
            </a:endParaRPr>
          </a:p>
        </p:txBody>
      </p:sp>
      <p:pic>
        <p:nvPicPr>
          <p:cNvPr id="16" name="Picture 10" descr="Illustration de concept de finances personnelles Vecteur gratuit"/>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1559" y="3558528"/>
            <a:ext cx="4505658" cy="300137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p:nvGrpSpPr>
        <p:grpSpPr>
          <a:xfrm>
            <a:off x="8355638" y="17426"/>
            <a:ext cx="3137500" cy="3108669"/>
            <a:chOff x="8355638" y="449859"/>
            <a:chExt cx="3137500" cy="3108669"/>
          </a:xfrm>
        </p:grpSpPr>
        <p:cxnSp>
          <p:nvCxnSpPr>
            <p:cNvPr id="14" name="Connecteur droit avec flèche 13"/>
            <p:cNvCxnSpPr/>
            <p:nvPr/>
          </p:nvCxnSpPr>
          <p:spPr>
            <a:xfrm>
              <a:off x="9924388" y="449859"/>
              <a:ext cx="0" cy="3108669"/>
            </a:xfrm>
            <a:prstGeom prst="straightConnector1">
              <a:avLst/>
            </a:prstGeom>
            <a:ln w="76200">
              <a:solidFill>
                <a:srgbClr val="ED1D2E"/>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8355638" y="1179728"/>
              <a:ext cx="3137500" cy="892552"/>
            </a:xfrm>
            <a:prstGeom prst="rect">
              <a:avLst/>
            </a:prstGeom>
            <a:solidFill>
              <a:srgbClr val="ED1D2E"/>
            </a:solidFill>
            <a:ln>
              <a:solidFill>
                <a:schemeClr val="bg1"/>
              </a:solidFill>
            </a:ln>
          </p:spPr>
          <p:txBody>
            <a:bodyPr wrap="square" rtlCol="0">
              <a:spAutoFit/>
            </a:bodyPr>
            <a:lstStyle/>
            <a:p>
              <a:r>
                <a:rPr lang="fr-FR" sz="2000" b="1" dirty="0" smtClean="0">
                  <a:solidFill>
                    <a:schemeClr val="bg1"/>
                  </a:solidFill>
                  <a:latin typeface="Bahnschrift" panose="020B0502040204020203" pitchFamily="34" charset="0"/>
                </a:rPr>
                <a:t>CAMPAGNE JEUNES 2021</a:t>
              </a:r>
            </a:p>
            <a:p>
              <a:pPr algn="r"/>
              <a:r>
                <a:rPr lang="fr-FR" sz="1600" dirty="0">
                  <a:solidFill>
                    <a:schemeClr val="bg1"/>
                  </a:solidFill>
                  <a:latin typeface="Bahnschrift" panose="020B0502040204020203" pitchFamily="34" charset="0"/>
                </a:rPr>
                <a:t>CONQUÉRIR ET FIDÉLISER NOS JEUNES CLIENTS </a:t>
              </a:r>
              <a:r>
                <a:rPr lang="fr-FR" sz="1600" dirty="0" smtClean="0">
                  <a:solidFill>
                    <a:schemeClr val="bg1"/>
                  </a:solidFill>
                  <a:latin typeface="Bahnschrift" panose="020B0502040204020203" pitchFamily="34" charset="0"/>
                </a:rPr>
                <a:t>!</a:t>
              </a:r>
              <a:endParaRPr lang="fr-FR" sz="1600" dirty="0">
                <a:solidFill>
                  <a:schemeClr val="bg1"/>
                </a:solidFill>
                <a:latin typeface="Bahnschrift" panose="020B0502040204020203" pitchFamily="34" charset="0"/>
              </a:endParaRPr>
            </a:p>
          </p:txBody>
        </p:sp>
      </p:grpSp>
    </p:spTree>
    <p:extLst>
      <p:ext uri="{BB962C8B-B14F-4D97-AF65-F5344CB8AC3E}">
        <p14:creationId xmlns:p14="http://schemas.microsoft.com/office/powerpoint/2010/main" val="41417989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28</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579429" y="13530"/>
            <a:ext cx="2612571"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suivis</a:t>
            </a:r>
            <a:endParaRPr lang="fr-FR" sz="400" dirty="0" smtClean="0">
              <a:solidFill>
                <a:schemeClr val="bg1"/>
              </a:solidFill>
              <a:latin typeface="Century Gothic" panose="020B0502020202020204" pitchFamily="34" charset="0"/>
            </a:endParaRPr>
          </a:p>
        </p:txBody>
      </p:sp>
      <p:pic>
        <p:nvPicPr>
          <p:cNvPr id="9" name="Image 8"/>
          <p:cNvPicPr>
            <a:picLocks noChangeAspect="1"/>
          </p:cNvPicPr>
          <p:nvPr/>
        </p:nvPicPr>
        <p:blipFill>
          <a:blip r:embed="rId2"/>
          <a:stretch>
            <a:fillRect/>
          </a:stretch>
        </p:blipFill>
        <p:spPr>
          <a:xfrm>
            <a:off x="9912698" y="6166918"/>
            <a:ext cx="1970699" cy="602397"/>
          </a:xfrm>
          <a:prstGeom prst="rect">
            <a:avLst/>
          </a:prstGeom>
        </p:spPr>
      </p:pic>
      <p:grpSp>
        <p:nvGrpSpPr>
          <p:cNvPr id="11" name="Groupe 10"/>
          <p:cNvGrpSpPr/>
          <p:nvPr/>
        </p:nvGrpSpPr>
        <p:grpSpPr>
          <a:xfrm>
            <a:off x="118581" y="766878"/>
            <a:ext cx="8707919" cy="208135"/>
            <a:chOff x="1387823" y="3884934"/>
            <a:chExt cx="13977041" cy="338352"/>
          </a:xfrm>
        </p:grpSpPr>
        <p:pic>
          <p:nvPicPr>
            <p:cNvPr id="4" name="Image 3"/>
            <p:cNvPicPr>
              <a:picLocks noChangeAspect="1"/>
            </p:cNvPicPr>
            <p:nvPr/>
          </p:nvPicPr>
          <p:blipFill>
            <a:blip r:embed="rId3"/>
            <a:stretch>
              <a:fillRect/>
            </a:stretch>
          </p:blipFill>
          <p:spPr>
            <a:xfrm>
              <a:off x="1387823" y="3911646"/>
              <a:ext cx="4380764" cy="302736"/>
            </a:xfrm>
            <a:prstGeom prst="rect">
              <a:avLst/>
            </a:prstGeom>
          </p:spPr>
        </p:pic>
        <p:pic>
          <p:nvPicPr>
            <p:cNvPr id="5" name="Image 4"/>
            <p:cNvPicPr>
              <a:picLocks noChangeAspect="1"/>
            </p:cNvPicPr>
            <p:nvPr/>
          </p:nvPicPr>
          <p:blipFill>
            <a:blip r:embed="rId4"/>
            <a:stretch>
              <a:fillRect/>
            </a:stretch>
          </p:blipFill>
          <p:spPr>
            <a:xfrm>
              <a:off x="5768587" y="3902742"/>
              <a:ext cx="4443092" cy="320544"/>
            </a:xfrm>
            <a:prstGeom prst="rect">
              <a:avLst/>
            </a:prstGeom>
          </p:spPr>
        </p:pic>
        <p:pic>
          <p:nvPicPr>
            <p:cNvPr id="7" name="Image 6"/>
            <p:cNvPicPr>
              <a:picLocks noChangeAspect="1"/>
            </p:cNvPicPr>
            <p:nvPr/>
          </p:nvPicPr>
          <p:blipFill>
            <a:blip r:embed="rId5"/>
            <a:stretch>
              <a:fillRect/>
            </a:stretch>
          </p:blipFill>
          <p:spPr>
            <a:xfrm>
              <a:off x="10210837" y="3887430"/>
              <a:ext cx="3588309" cy="320544"/>
            </a:xfrm>
            <a:prstGeom prst="rect">
              <a:avLst/>
            </a:prstGeom>
          </p:spPr>
        </p:pic>
        <p:pic>
          <p:nvPicPr>
            <p:cNvPr id="10" name="Image 9"/>
            <p:cNvPicPr>
              <a:picLocks noChangeAspect="1"/>
            </p:cNvPicPr>
            <p:nvPr/>
          </p:nvPicPr>
          <p:blipFill>
            <a:blip r:embed="rId6"/>
            <a:stretch>
              <a:fillRect/>
            </a:stretch>
          </p:blipFill>
          <p:spPr>
            <a:xfrm>
              <a:off x="13820021" y="3884934"/>
              <a:ext cx="1544843" cy="329448"/>
            </a:xfrm>
            <a:prstGeom prst="rect">
              <a:avLst/>
            </a:prstGeom>
          </p:spPr>
        </p:pic>
      </p:grpSp>
      <p:sp>
        <p:nvSpPr>
          <p:cNvPr id="15" name="ZoneTexte 14"/>
          <p:cNvSpPr txBox="1"/>
          <p:nvPr/>
        </p:nvSpPr>
        <p:spPr>
          <a:xfrm>
            <a:off x="259306" y="1288551"/>
            <a:ext cx="11246721" cy="446276"/>
          </a:xfrm>
          <a:prstGeom prst="rect">
            <a:avLst/>
          </a:prstGeom>
          <a:noFill/>
        </p:spPr>
        <p:txBody>
          <a:bodyPr wrap="square" rtlCol="0">
            <a:spAutoFit/>
          </a:bodyPr>
          <a:lstStyle/>
          <a:p>
            <a:pPr algn="ctr"/>
            <a:endParaRPr lang="fr-FR" sz="500" b="1" dirty="0" smtClean="0">
              <a:solidFill>
                <a:srgbClr val="C00000"/>
              </a:solidFill>
              <a:latin typeface="Century Gothic" panose="020B0502020202020204" pitchFamily="34" charset="0"/>
            </a:endParaRPr>
          </a:p>
          <a:p>
            <a:pPr algn="ctr"/>
            <a:r>
              <a:rPr lang="fr-FR" b="1" dirty="0" smtClean="0">
                <a:solidFill>
                  <a:srgbClr val="C00000"/>
                </a:solidFill>
                <a:latin typeface="Century Gothic" panose="020B0502020202020204" pitchFamily="34" charset="0"/>
              </a:rPr>
              <a:t>Ci-joint, les principales lignes PV impactées par le traitement des cibles jeunes : </a:t>
            </a:r>
            <a:endParaRPr lang="fr-FR" b="1" dirty="0">
              <a:solidFill>
                <a:srgbClr val="C00000"/>
              </a:solidFill>
              <a:latin typeface="Century Gothic" panose="020B0502020202020204" pitchFamily="34" charset="0"/>
            </a:endParaRPr>
          </a:p>
        </p:txBody>
      </p:sp>
      <p:sp>
        <p:nvSpPr>
          <p:cNvPr id="20" name="ZoneTexte 19"/>
          <p:cNvSpPr txBox="1"/>
          <p:nvPr/>
        </p:nvSpPr>
        <p:spPr>
          <a:xfrm>
            <a:off x="1651379" y="5351499"/>
            <a:ext cx="10031931" cy="800219"/>
          </a:xfrm>
          <a:prstGeom prst="rect">
            <a:avLst/>
          </a:prstGeom>
          <a:noFill/>
        </p:spPr>
        <p:txBody>
          <a:bodyPr wrap="square" rtlCol="0">
            <a:spAutoFit/>
          </a:bodyPr>
          <a:lstStyle/>
          <a:p>
            <a:endParaRPr lang="fr-FR" sz="600" dirty="0" smtClean="0">
              <a:solidFill>
                <a:srgbClr val="C00000"/>
              </a:solidFill>
              <a:latin typeface="Century Gothic" panose="020B0502020202020204" pitchFamily="34" charset="0"/>
            </a:endParaRPr>
          </a:p>
          <a:p>
            <a:r>
              <a:rPr lang="fr-FR" sz="2000" b="1" dirty="0" smtClean="0">
                <a:solidFill>
                  <a:srgbClr val="C00000"/>
                </a:solidFill>
                <a:latin typeface="Century Gothic" panose="020B0502020202020204" pitchFamily="34" charset="0"/>
              </a:rPr>
              <a:t>Les jeunes détiennent souvent peu d’univers. Vous pouvez performer dans le baromètre en ciblant les jeunes grâce à la vente sur l’univers non détenu</a:t>
            </a:r>
            <a:r>
              <a:rPr lang="fr-FR" sz="2000" dirty="0" smtClean="0">
                <a:solidFill>
                  <a:srgbClr val="C00000"/>
                </a:solidFill>
                <a:latin typeface="Century Gothic" panose="020B0502020202020204" pitchFamily="34" charset="0"/>
              </a:rPr>
              <a:t>. </a:t>
            </a:r>
            <a:endParaRPr lang="fr-FR" sz="2000" dirty="0">
              <a:solidFill>
                <a:srgbClr val="C00000"/>
              </a:solidFill>
              <a:latin typeface="Century Gothic" panose="020B0502020202020204" pitchFamily="34" charset="0"/>
            </a:endParaRPr>
          </a:p>
        </p:txBody>
      </p:sp>
      <p:graphicFrame>
        <p:nvGraphicFramePr>
          <p:cNvPr id="6" name="Tableau 5"/>
          <p:cNvGraphicFramePr>
            <a:graphicFrameLocks noGrp="1"/>
          </p:cNvGraphicFramePr>
          <p:nvPr>
            <p:extLst>
              <p:ext uri="{D42A27DB-BD31-4B8C-83A1-F6EECF244321}">
                <p14:modId xmlns:p14="http://schemas.microsoft.com/office/powerpoint/2010/main" val="237613311"/>
              </p:ext>
            </p:extLst>
          </p:nvPr>
        </p:nvGraphicFramePr>
        <p:xfrm>
          <a:off x="259306" y="1824433"/>
          <a:ext cx="11424004" cy="3511865"/>
        </p:xfrm>
        <a:graphic>
          <a:graphicData uri="http://schemas.openxmlformats.org/drawingml/2006/table">
            <a:tbl>
              <a:tblPr firstRow="1" bandRow="1">
                <a:tableStyleId>{073A0DAA-6AF3-43AB-8588-CEC1D06C72B9}</a:tableStyleId>
              </a:tblPr>
              <a:tblGrid>
                <a:gridCol w="1392073">
                  <a:extLst>
                    <a:ext uri="{9D8B030D-6E8A-4147-A177-3AD203B41FA5}">
                      <a16:colId xmlns:a16="http://schemas.microsoft.com/office/drawing/2014/main" val="148363390"/>
                    </a:ext>
                  </a:extLst>
                </a:gridCol>
                <a:gridCol w="2620370">
                  <a:extLst>
                    <a:ext uri="{9D8B030D-6E8A-4147-A177-3AD203B41FA5}">
                      <a16:colId xmlns:a16="http://schemas.microsoft.com/office/drawing/2014/main" val="477641388"/>
                    </a:ext>
                  </a:extLst>
                </a:gridCol>
                <a:gridCol w="2402006">
                  <a:extLst>
                    <a:ext uri="{9D8B030D-6E8A-4147-A177-3AD203B41FA5}">
                      <a16:colId xmlns:a16="http://schemas.microsoft.com/office/drawing/2014/main" val="2880598375"/>
                    </a:ext>
                  </a:extLst>
                </a:gridCol>
                <a:gridCol w="2497541">
                  <a:extLst>
                    <a:ext uri="{9D8B030D-6E8A-4147-A177-3AD203B41FA5}">
                      <a16:colId xmlns:a16="http://schemas.microsoft.com/office/drawing/2014/main" val="2669410703"/>
                    </a:ext>
                  </a:extLst>
                </a:gridCol>
                <a:gridCol w="2512014">
                  <a:extLst>
                    <a:ext uri="{9D8B030D-6E8A-4147-A177-3AD203B41FA5}">
                      <a16:colId xmlns:a16="http://schemas.microsoft.com/office/drawing/2014/main" val="1469315512"/>
                    </a:ext>
                  </a:extLst>
                </a:gridCol>
              </a:tblGrid>
              <a:tr h="1021454">
                <a:tc>
                  <a:txBody>
                    <a:bodyPr/>
                    <a:lstStyle/>
                    <a:p>
                      <a:endParaRPr lang="fr-FR" sz="1400" dirty="0"/>
                    </a:p>
                  </a:txBody>
                  <a:tcPr>
                    <a:noFill/>
                  </a:tcPr>
                </a:tc>
                <a:tc>
                  <a:txBody>
                    <a:bodyPr/>
                    <a:lstStyle/>
                    <a:p>
                      <a:pPr algn="ctr"/>
                      <a:r>
                        <a:rPr lang="fr-FR" sz="1400" baseline="0" dirty="0" smtClean="0"/>
                        <a:t>      </a:t>
                      </a:r>
                      <a:r>
                        <a:rPr lang="fr-FR" sz="2000" baseline="0" dirty="0" err="1" smtClean="0"/>
                        <a:t>Banca</a:t>
                      </a:r>
                      <a:endParaRPr lang="fr-FR" sz="2000" dirty="0"/>
                    </a:p>
                  </a:txBody>
                  <a:tcPr anchor="ctr">
                    <a:solidFill>
                      <a:srgbClr val="ED1D2E"/>
                    </a:solidFill>
                  </a:tcPr>
                </a:tc>
                <a:tc>
                  <a:txBody>
                    <a:bodyPr/>
                    <a:lstStyle/>
                    <a:p>
                      <a:pPr algn="ctr"/>
                      <a:r>
                        <a:rPr lang="fr-FR" sz="1400" baseline="0" dirty="0" smtClean="0"/>
                        <a:t>      </a:t>
                      </a:r>
                      <a:r>
                        <a:rPr lang="fr-FR" sz="2000" baseline="0" dirty="0" smtClean="0"/>
                        <a:t>Epargne</a:t>
                      </a:r>
                    </a:p>
                    <a:p>
                      <a:pPr algn="ctr"/>
                      <a:r>
                        <a:rPr lang="fr-FR" sz="2000" baseline="0" dirty="0" smtClean="0"/>
                        <a:t>       Placement</a:t>
                      </a:r>
                      <a:endParaRPr lang="fr-FR" sz="2000" dirty="0"/>
                    </a:p>
                  </a:txBody>
                  <a:tcPr anchor="ctr">
                    <a:solidFill>
                      <a:srgbClr val="ED1D2E"/>
                    </a:solidFill>
                  </a:tcPr>
                </a:tc>
                <a:tc>
                  <a:txBody>
                    <a:bodyPr/>
                    <a:lstStyle/>
                    <a:p>
                      <a:pPr algn="ctr"/>
                      <a:r>
                        <a:rPr lang="fr-FR" sz="1400" dirty="0" smtClean="0"/>
                        <a:t>      </a:t>
                      </a:r>
                      <a:r>
                        <a:rPr lang="fr-FR" sz="2000" dirty="0" smtClean="0"/>
                        <a:t>Crédit</a:t>
                      </a:r>
                      <a:endParaRPr lang="fr-FR" sz="2000" dirty="0"/>
                    </a:p>
                  </a:txBody>
                  <a:tcPr anchor="ctr">
                    <a:solidFill>
                      <a:srgbClr val="ED1D2E"/>
                    </a:solidFill>
                  </a:tcPr>
                </a:tc>
                <a:tc>
                  <a:txBody>
                    <a:bodyPr/>
                    <a:lstStyle/>
                    <a:p>
                      <a:pPr algn="ctr"/>
                      <a:r>
                        <a:rPr lang="fr-FR" sz="1400" baseline="0" dirty="0" smtClean="0"/>
                        <a:t>      </a:t>
                      </a:r>
                      <a:r>
                        <a:rPr lang="fr-FR" sz="2000" baseline="0" dirty="0" smtClean="0"/>
                        <a:t>Assurance</a:t>
                      </a:r>
                      <a:endParaRPr lang="fr-FR" sz="2000" dirty="0"/>
                    </a:p>
                  </a:txBody>
                  <a:tcPr anchor="ctr">
                    <a:solidFill>
                      <a:srgbClr val="ED1D2E"/>
                    </a:solidFill>
                  </a:tcPr>
                </a:tc>
                <a:extLst>
                  <a:ext uri="{0D108BD9-81ED-4DB2-BD59-A6C34878D82A}">
                    <a16:rowId xmlns:a16="http://schemas.microsoft.com/office/drawing/2014/main" val="3812007260"/>
                  </a:ext>
                </a:extLst>
              </a:tr>
              <a:tr h="799842">
                <a:tc>
                  <a:txBody>
                    <a:bodyPr/>
                    <a:lstStyle/>
                    <a:p>
                      <a:pPr algn="ctr"/>
                      <a:r>
                        <a:rPr lang="fr-FR" sz="1400" b="1" dirty="0" smtClean="0">
                          <a:solidFill>
                            <a:schemeClr val="bg1"/>
                          </a:solidFill>
                        </a:rPr>
                        <a:t>Part Variable sur Objectifs</a:t>
                      </a:r>
                      <a:endParaRPr lang="fr-FR" sz="1400" b="1" dirty="0">
                        <a:solidFill>
                          <a:schemeClr val="bg1"/>
                        </a:solidFill>
                      </a:endParaRPr>
                    </a:p>
                  </a:txBody>
                  <a:tcPr anchor="ctr">
                    <a:solidFill>
                      <a:srgbClr val="ED1D2E"/>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0" dirty="0" smtClean="0">
                          <a:latin typeface="Century Gothic" panose="020B0502020202020204" pitchFamily="34" charset="0"/>
                        </a:rPr>
                        <a:t>Ventes Brutes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1" dirty="0" smtClean="0">
                          <a:latin typeface="Century Gothic" panose="020B0502020202020204" pitchFamily="34" charset="0"/>
                        </a:rPr>
                        <a:t>forfaits </a:t>
                      </a:r>
                      <a:endParaRPr lang="fr-FR" sz="1200" b="1" baseline="0" dirty="0" smtClean="0">
                        <a:latin typeface="Century Gothic" panose="020B0502020202020204" pitchFamily="34" charset="0"/>
                        <a:sym typeface="Wingdings" panose="05000000000000000000" pitchFamily="2" charset="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0" dirty="0" smtClean="0">
                          <a:latin typeface="Century Gothic" panose="020B0502020202020204" pitchFamily="34" charset="0"/>
                        </a:rPr>
                        <a:t>Ventes Brutes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1" dirty="0" smtClean="0">
                          <a:latin typeface="Century Gothic" panose="020B0502020202020204" pitchFamily="34" charset="0"/>
                        </a:rPr>
                        <a:t>tous produits d’Epargne</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0" dirty="0" smtClean="0">
                          <a:latin typeface="Century Gothic" panose="020B0502020202020204" pitchFamily="34" charset="0"/>
                        </a:rPr>
                        <a:t>Engagements</a:t>
                      </a:r>
                      <a:r>
                        <a:rPr lang="fr-FR" sz="1200" b="0" baseline="0" dirty="0" smtClean="0">
                          <a:latin typeface="Century Gothic" panose="020B0502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1" baseline="0" dirty="0" smtClean="0">
                          <a:latin typeface="Century Gothic" panose="020B0502020202020204" pitchFamily="34" charset="0"/>
                        </a:rPr>
                        <a:t>crédit conso </a:t>
                      </a:r>
                      <a:r>
                        <a:rPr lang="fr-FR" sz="1200" b="1" baseline="0" dirty="0" smtClean="0">
                          <a:latin typeface="Century Gothic" panose="020B0502020202020204" pitchFamily="34" charset="0"/>
                          <a:sym typeface="Wingdings" panose="05000000000000000000" pitchFamily="2" charset="2"/>
                        </a:rPr>
                        <a:t> </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0" dirty="0" smtClean="0">
                          <a:latin typeface="Century Gothic" panose="020B0502020202020204" pitchFamily="34" charset="0"/>
                        </a:rPr>
                        <a:t>Ventes Brutes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1" dirty="0" smtClean="0">
                          <a:latin typeface="Century Gothic" panose="020B0502020202020204" pitchFamily="34" charset="0"/>
                        </a:rPr>
                        <a:t>IARD &amp; prévoyance</a:t>
                      </a:r>
                      <a:endParaRPr lang="fr-FR" sz="1200" b="1" dirty="0" smtClean="0">
                        <a:latin typeface="Century Gothic" panose="020B0502020202020204" pitchFamily="34" charset="0"/>
                        <a:sym typeface="Wingdings" panose="05000000000000000000" pitchFamily="2" charset="2"/>
                      </a:endParaRPr>
                    </a:p>
                  </a:txBody>
                  <a:tcPr anchor="ctr">
                    <a:solidFill>
                      <a:schemeClr val="bg1">
                        <a:lumMod val="95000"/>
                      </a:schemeClr>
                    </a:solidFill>
                  </a:tcPr>
                </a:tc>
                <a:extLst>
                  <a:ext uri="{0D108BD9-81ED-4DB2-BD59-A6C34878D82A}">
                    <a16:rowId xmlns:a16="http://schemas.microsoft.com/office/drawing/2014/main" val="175825578"/>
                  </a:ext>
                </a:extLst>
              </a:tr>
              <a:tr h="1690569">
                <a:tc>
                  <a:txBody>
                    <a:bodyPr/>
                    <a:lstStyle/>
                    <a:p>
                      <a:pPr algn="ctr"/>
                      <a:r>
                        <a:rPr lang="fr-FR" sz="1400" b="1" dirty="0" smtClean="0">
                          <a:solidFill>
                            <a:schemeClr val="bg1"/>
                          </a:solidFill>
                        </a:rPr>
                        <a:t>Le Baromètre</a:t>
                      </a:r>
                      <a:endParaRPr lang="fr-FR" sz="1400" b="1" dirty="0">
                        <a:solidFill>
                          <a:schemeClr val="bg1"/>
                        </a:solidFill>
                      </a:endParaRPr>
                    </a:p>
                  </a:txBody>
                  <a:tcPr anchor="ctr">
                    <a:solidFill>
                      <a:srgbClr val="ED1D2E"/>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dirty="0" smtClean="0">
                          <a:latin typeface="Century Gothic" panose="020B0502020202020204" pitchFamily="34" charset="0"/>
                        </a:rPr>
                        <a:t>VN pondérées en fonction de la valeur créée (10</a:t>
                      </a:r>
                      <a:r>
                        <a:rPr lang="fr-FR" sz="1200" b="0" baseline="0" dirty="0" smtClean="0">
                          <a:latin typeface="Century Gothic" panose="020B0502020202020204" pitchFamily="34" charset="0"/>
                        </a:rPr>
                        <a:t> </a:t>
                      </a:r>
                      <a:r>
                        <a:rPr lang="fr-FR" sz="1200" b="0" dirty="0" smtClean="0">
                          <a:latin typeface="Century Gothic" panose="020B0502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500" b="0" dirty="0" smtClean="0">
                        <a:latin typeface="Century Gothic" panose="020B0502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dirty="0" smtClean="0">
                          <a:latin typeface="Century Gothic" panose="020B0502020202020204" pitchFamily="34" charset="0"/>
                        </a:rPr>
                        <a:t>Ventes sur client </a:t>
                      </a:r>
                      <a:r>
                        <a:rPr lang="fr-FR" sz="1200" b="1" dirty="0" smtClean="0">
                          <a:latin typeface="Century Gothic" panose="020B0502020202020204" pitchFamily="34" charset="0"/>
                        </a:rPr>
                        <a:t>non détenteur de l’univers </a:t>
                      </a:r>
                      <a:r>
                        <a:rPr lang="fr-FR" sz="1200" b="0" dirty="0" smtClean="0">
                          <a:latin typeface="Century Gothic" panose="020B0502020202020204" pitchFamily="34" charset="0"/>
                        </a:rPr>
                        <a:t>(4 %)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500" b="0" dirty="0" smtClean="0">
                        <a:latin typeface="Century Gothic" panose="020B0502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dirty="0" smtClean="0">
                          <a:latin typeface="Century Gothic" panose="020B0502020202020204" pitchFamily="34" charset="0"/>
                        </a:rPr>
                        <a:t>Mobilité Macron</a:t>
                      </a:r>
                      <a:r>
                        <a:rPr lang="fr-FR" sz="1200" b="0" baseline="0" dirty="0" smtClean="0">
                          <a:latin typeface="Century Gothic" panose="020B0502020202020204" pitchFamily="34" charset="0"/>
                        </a:rPr>
                        <a:t> (3 %)</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0" baseline="0" dirty="0" smtClean="0">
                          <a:latin typeface="Century Gothic" panose="020B0502020202020204" pitchFamily="34" charset="0"/>
                        </a:rPr>
                        <a:t>Ventes sur client </a:t>
                      </a:r>
                      <a:r>
                        <a:rPr lang="fr-FR" sz="1200" b="1" baseline="0" dirty="0" smtClean="0">
                          <a:latin typeface="Century Gothic" panose="020B0502020202020204" pitchFamily="34" charset="0"/>
                        </a:rPr>
                        <a:t>non détenteur de l’univers </a:t>
                      </a:r>
                      <a:r>
                        <a:rPr lang="fr-FR" sz="1200" b="0" baseline="0" dirty="0" smtClean="0">
                          <a:latin typeface="Century Gothic" panose="020B0502020202020204" pitchFamily="34" charset="0"/>
                        </a:rPr>
                        <a:t>(6 %)</a:t>
                      </a:r>
                    </a:p>
                  </a:txBody>
                  <a:tcPr anchor="ctr">
                    <a:solidFill>
                      <a:schemeClr val="bg1">
                        <a:lumMod val="95000"/>
                      </a:schemeClr>
                    </a:solidFill>
                  </a:tcPr>
                </a:tc>
                <a:tc>
                  <a:txBody>
                    <a:bodyPr/>
                    <a:lstStyle/>
                    <a:p>
                      <a:pPr marL="285750" lvl="0" indent="-285750">
                        <a:buFont typeface="Arial" panose="020B0604020202020204" pitchFamily="34" charset="0"/>
                        <a:buChar char="•"/>
                      </a:pPr>
                      <a:r>
                        <a:rPr lang="fr-FR" sz="1200" b="0" dirty="0" smtClean="0">
                          <a:latin typeface="Century Gothic" panose="020B0502020202020204" pitchFamily="34" charset="0"/>
                        </a:rPr>
                        <a:t>Engagements</a:t>
                      </a:r>
                      <a:r>
                        <a:rPr lang="fr-FR" sz="1200" b="0" baseline="0" dirty="0" smtClean="0">
                          <a:latin typeface="Century Gothic" panose="020B0502020202020204" pitchFamily="34" charset="0"/>
                        </a:rPr>
                        <a:t> et ventes accessoires pondérés conso (6 %)</a:t>
                      </a:r>
                    </a:p>
                    <a:p>
                      <a:pPr marL="285750" lvl="0" indent="-285750">
                        <a:buFont typeface="Arial" panose="020B0604020202020204" pitchFamily="34" charset="0"/>
                        <a:buChar char="•"/>
                      </a:pPr>
                      <a:endParaRPr lang="fr-FR" sz="500" b="0" baseline="0" dirty="0" smtClean="0">
                        <a:latin typeface="Century Gothic" panose="020B0502020202020204" pitchFamily="34" charset="0"/>
                      </a:endParaRPr>
                    </a:p>
                    <a:p>
                      <a:pPr marL="285750" lvl="0" indent="-285750">
                        <a:buFont typeface="Arial" panose="020B0604020202020204" pitchFamily="34" charset="0"/>
                        <a:buChar char="•"/>
                      </a:pPr>
                      <a:r>
                        <a:rPr lang="fr-FR" sz="1200" b="0" baseline="0" dirty="0" smtClean="0">
                          <a:latin typeface="Century Gothic" panose="020B0502020202020204" pitchFamily="34" charset="0"/>
                        </a:rPr>
                        <a:t>Ventes sur client </a:t>
                      </a:r>
                      <a:r>
                        <a:rPr lang="fr-FR" sz="1200" b="1" baseline="0" dirty="0" smtClean="0">
                          <a:latin typeface="Century Gothic" panose="020B0502020202020204" pitchFamily="34" charset="0"/>
                        </a:rPr>
                        <a:t>non détenteur de l’univers </a:t>
                      </a:r>
                      <a:r>
                        <a:rPr lang="fr-FR" sz="1200" b="0" baseline="0" dirty="0" smtClean="0">
                          <a:latin typeface="Century Gothic" panose="020B0502020202020204" pitchFamily="34" charset="0"/>
                        </a:rPr>
                        <a:t>(6 %)</a:t>
                      </a:r>
                      <a:endParaRPr lang="fr-FR" sz="1200" b="0" dirty="0" smtClean="0">
                        <a:latin typeface="Century Gothic" panose="020B0502020202020204" pitchFamily="34" charset="0"/>
                      </a:endParaRPr>
                    </a:p>
                  </a:txBody>
                  <a:tcPr anchor="ctr">
                    <a:solidFill>
                      <a:schemeClr val="bg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dirty="0" smtClean="0">
                          <a:latin typeface="Century Gothic" panose="020B0502020202020204" pitchFamily="34" charset="0"/>
                        </a:rPr>
                        <a:t>VN produits pondérés      (14 %)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500" b="0" dirty="0" smtClean="0">
                        <a:latin typeface="Century Gothic" panose="020B0502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dirty="0" smtClean="0">
                          <a:latin typeface="Century Gothic" panose="020B0502020202020204" pitchFamily="34" charset="0"/>
                        </a:rPr>
                        <a:t>Ventes sur client</a:t>
                      </a:r>
                      <a:r>
                        <a:rPr lang="fr-FR" sz="1200" b="0" baseline="0" dirty="0" smtClean="0">
                          <a:latin typeface="Century Gothic" panose="020B0502020202020204" pitchFamily="34" charset="0"/>
                        </a:rPr>
                        <a:t> </a:t>
                      </a:r>
                      <a:r>
                        <a:rPr lang="fr-FR" sz="1200" b="1" baseline="0" dirty="0" smtClean="0">
                          <a:latin typeface="Century Gothic" panose="020B0502020202020204" pitchFamily="34" charset="0"/>
                        </a:rPr>
                        <a:t>non détenteur de l’univers </a:t>
                      </a:r>
                      <a:r>
                        <a:rPr lang="fr-FR" sz="1200" b="0" baseline="0" dirty="0" smtClean="0">
                          <a:latin typeface="Century Gothic" panose="020B0502020202020204" pitchFamily="34" charset="0"/>
                        </a:rPr>
                        <a:t>(6 %)</a:t>
                      </a:r>
                      <a:endParaRPr lang="fr-FR" sz="1200" b="0" dirty="0" smtClean="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1523467407"/>
                  </a:ext>
                </a:extLst>
              </a:tr>
            </a:tbl>
          </a:graphicData>
        </a:graphic>
      </p:graphicFrame>
      <p:pic>
        <p:nvPicPr>
          <p:cNvPr id="21" name="Picture 2" descr="Girl idea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037576"/>
            <a:ext cx="1835624" cy="18356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Visa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35624" y="1991430"/>
            <a:ext cx="664588" cy="66458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Coins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41260" y="1975618"/>
            <a:ext cx="636832" cy="63683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Umbrella ic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249016" y="1999929"/>
            <a:ext cx="636699" cy="63669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Bocal en verre avec étiquettes et jeu d'argent Vecteur gratuit"/>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9904" b="89776" l="53674" r="89936">
                        <a14:foregroundMark x1="86102" y1="23003" x2="61821" y2="25879"/>
                        <a14:foregroundMark x1="64537" y1="28115" x2="62460" y2="76677"/>
                        <a14:foregroundMark x1="73163" y1="27796" x2="65495" y2="71565"/>
                        <a14:foregroundMark x1="79233" y1="29712" x2="73163" y2="72524"/>
                        <a14:foregroundMark x1="82907" y1="28754" x2="80032" y2="80192"/>
                        <a14:foregroundMark x1="62460" y1="32907" x2="69169" y2="46965"/>
                      </a14:backgroundRemoval>
                    </a14:imgEffect>
                  </a14:imgLayer>
                </a14:imgProps>
              </a:ext>
              <a:ext uri="{28A0092B-C50C-407E-A947-70E740481C1C}">
                <a14:useLocalDpi xmlns:a14="http://schemas.microsoft.com/office/drawing/2010/main" val="0"/>
              </a:ext>
            </a:extLst>
          </a:blip>
          <a:srcRect l="55712" t="15699" r="10132" b="9948"/>
          <a:stretch/>
        </p:blipFill>
        <p:spPr bwMode="auto">
          <a:xfrm>
            <a:off x="4394780" y="2034998"/>
            <a:ext cx="530534" cy="577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0804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p:cNvSpPr/>
          <p:nvPr/>
        </p:nvSpPr>
        <p:spPr>
          <a:xfrm>
            <a:off x="0" y="6393853"/>
            <a:ext cx="12192000" cy="464147"/>
          </a:xfrm>
          <a:prstGeom prst="rect">
            <a:avLst/>
          </a:prstGeom>
          <a:solidFill>
            <a:srgbClr val="ED1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000" dirty="0" smtClean="0"/>
              <a:t>29</a:t>
            </a:r>
            <a:endParaRPr lang="fr-FR" sz="1000" dirty="0"/>
          </a:p>
        </p:txBody>
      </p:sp>
      <p:cxnSp>
        <p:nvCxnSpPr>
          <p:cNvPr id="8" name="Connecteur droit 7"/>
          <p:cNvCxnSpPr/>
          <p:nvPr/>
        </p:nvCxnSpPr>
        <p:spPr>
          <a:xfrm>
            <a:off x="0" y="1191640"/>
            <a:ext cx="12192000" cy="0"/>
          </a:xfrm>
          <a:prstGeom prst="line">
            <a:avLst/>
          </a:prstGeom>
          <a:ln w="3175">
            <a:solidFill>
              <a:srgbClr val="ED1D2E"/>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p:nvPicPr>
        <p:blipFill>
          <a:blip r:embed="rId2"/>
          <a:stretch>
            <a:fillRect/>
          </a:stretch>
        </p:blipFill>
        <p:spPr>
          <a:xfrm>
            <a:off x="9912698" y="6166918"/>
            <a:ext cx="1970699" cy="602397"/>
          </a:xfrm>
          <a:prstGeom prst="rect">
            <a:avLst/>
          </a:prstGeom>
        </p:spPr>
      </p:pic>
      <p:sp>
        <p:nvSpPr>
          <p:cNvPr id="10" name="ZoneTexte 9"/>
          <p:cNvSpPr txBox="1"/>
          <p:nvPr/>
        </p:nvSpPr>
        <p:spPr>
          <a:xfrm>
            <a:off x="9579429" y="13530"/>
            <a:ext cx="2612571" cy="369332"/>
          </a:xfrm>
          <a:prstGeom prst="rect">
            <a:avLst/>
          </a:prstGeom>
          <a:noFill/>
        </p:spPr>
        <p:txBody>
          <a:bodyPr wrap="square" rtlCol="0">
            <a:spAutoFit/>
          </a:bodyPr>
          <a:lstStyle/>
          <a:p>
            <a:pPr algn="r"/>
            <a:r>
              <a:rPr lang="fr-FR" dirty="0" smtClean="0">
                <a:solidFill>
                  <a:schemeClr val="bg1"/>
                </a:solidFill>
                <a:latin typeface="Century Gothic" panose="020B0502020202020204" pitchFamily="34" charset="0"/>
              </a:rPr>
              <a:t>Les suivis</a:t>
            </a:r>
            <a:endParaRPr lang="fr-FR" sz="400" dirty="0" smtClean="0">
              <a:solidFill>
                <a:schemeClr val="bg1"/>
              </a:solidFill>
              <a:latin typeface="Century Gothic" panose="020B0502020202020204" pitchFamily="34" charset="0"/>
            </a:endParaRPr>
          </a:p>
        </p:txBody>
      </p:sp>
      <p:grpSp>
        <p:nvGrpSpPr>
          <p:cNvPr id="11" name="Groupe 10"/>
          <p:cNvGrpSpPr/>
          <p:nvPr/>
        </p:nvGrpSpPr>
        <p:grpSpPr>
          <a:xfrm>
            <a:off x="207793" y="779274"/>
            <a:ext cx="7539208" cy="215441"/>
            <a:chOff x="392567" y="3189873"/>
            <a:chExt cx="11675605" cy="333643"/>
          </a:xfrm>
        </p:grpSpPr>
        <p:pic>
          <p:nvPicPr>
            <p:cNvPr id="4" name="Image 3"/>
            <p:cNvPicPr>
              <a:picLocks noChangeAspect="1"/>
            </p:cNvPicPr>
            <p:nvPr/>
          </p:nvPicPr>
          <p:blipFill>
            <a:blip r:embed="rId3"/>
            <a:stretch>
              <a:fillRect/>
            </a:stretch>
          </p:blipFill>
          <p:spPr>
            <a:xfrm>
              <a:off x="392567" y="3197383"/>
              <a:ext cx="4158196" cy="326133"/>
            </a:xfrm>
            <a:prstGeom prst="rect">
              <a:avLst/>
            </a:prstGeom>
          </p:spPr>
        </p:pic>
        <p:pic>
          <p:nvPicPr>
            <p:cNvPr id="5" name="Image 4"/>
            <p:cNvPicPr>
              <a:picLocks noChangeAspect="1"/>
            </p:cNvPicPr>
            <p:nvPr/>
          </p:nvPicPr>
          <p:blipFill>
            <a:blip r:embed="rId4"/>
            <a:stretch>
              <a:fillRect/>
            </a:stretch>
          </p:blipFill>
          <p:spPr>
            <a:xfrm>
              <a:off x="4502751" y="3203819"/>
              <a:ext cx="4600187" cy="313259"/>
            </a:xfrm>
            <a:prstGeom prst="rect">
              <a:avLst/>
            </a:prstGeom>
          </p:spPr>
        </p:pic>
        <p:pic>
          <p:nvPicPr>
            <p:cNvPr id="7" name="Image 6"/>
            <p:cNvPicPr>
              <a:picLocks noChangeAspect="1"/>
            </p:cNvPicPr>
            <p:nvPr/>
          </p:nvPicPr>
          <p:blipFill>
            <a:blip r:embed="rId5"/>
            <a:stretch>
              <a:fillRect/>
            </a:stretch>
          </p:blipFill>
          <p:spPr>
            <a:xfrm>
              <a:off x="9102938" y="3189873"/>
              <a:ext cx="2965234" cy="330424"/>
            </a:xfrm>
            <a:prstGeom prst="rect">
              <a:avLst/>
            </a:prstGeom>
          </p:spPr>
        </p:pic>
      </p:grpSp>
      <p:sp>
        <p:nvSpPr>
          <p:cNvPr id="15" name="ZoneTexte 14"/>
          <p:cNvSpPr txBox="1"/>
          <p:nvPr/>
        </p:nvSpPr>
        <p:spPr>
          <a:xfrm>
            <a:off x="395772" y="4884990"/>
            <a:ext cx="11308632" cy="1092607"/>
          </a:xfrm>
          <a:prstGeom prst="rect">
            <a:avLst/>
          </a:prstGeom>
          <a:noFill/>
        </p:spPr>
        <p:txBody>
          <a:bodyPr wrap="square" rtlCol="0">
            <a:spAutoFit/>
          </a:bodyPr>
          <a:lstStyle/>
          <a:p>
            <a:pPr algn="just"/>
            <a:r>
              <a:rPr lang="fr-FR" dirty="0" smtClean="0">
                <a:latin typeface="Century Gothic" panose="020B0502020202020204" pitchFamily="34" charset="0"/>
              </a:rPr>
              <a:t>Pour toute question sur la Campagne Jeunes :</a:t>
            </a:r>
          </a:p>
          <a:p>
            <a:pPr algn="just"/>
            <a:endParaRPr lang="fr-FR" sz="1000" dirty="0" smtClean="0">
              <a:latin typeface="Century Gothic" panose="020B0502020202020204" pitchFamily="34" charset="0"/>
            </a:endParaRPr>
          </a:p>
          <a:p>
            <a:pPr algn="just"/>
            <a:r>
              <a:rPr lang="fr-FR" b="1" dirty="0">
                <a:latin typeface="Century Gothic" panose="020B0502020202020204" pitchFamily="34" charset="0"/>
              </a:rPr>
              <a:t>	</a:t>
            </a:r>
            <a:r>
              <a:rPr lang="fr-FR" b="1" dirty="0" smtClean="0">
                <a:latin typeface="Century Gothic" panose="020B0502020202020204" pitchFamily="34" charset="0"/>
              </a:rPr>
              <a:t>Valérie VALENTIN – Direction Marketing</a:t>
            </a:r>
          </a:p>
          <a:p>
            <a:pPr algn="just"/>
            <a:r>
              <a:rPr lang="fr-FR" b="1" dirty="0">
                <a:latin typeface="Century Gothic" panose="020B0502020202020204" pitchFamily="34" charset="0"/>
              </a:rPr>
              <a:t>	</a:t>
            </a:r>
            <a:r>
              <a:rPr lang="fr-FR" dirty="0" smtClean="0">
                <a:latin typeface="Century Gothic" panose="020B0502020202020204" pitchFamily="34" charset="0"/>
                <a:hlinkClick r:id="rId6"/>
              </a:rPr>
              <a:t>valerie.valentin@cegee.caisse-epargne.fr</a:t>
            </a:r>
            <a:r>
              <a:rPr lang="fr-FR" b="1" dirty="0" smtClean="0">
                <a:latin typeface="Century Gothic" panose="020B0502020202020204" pitchFamily="34" charset="0"/>
              </a:rPr>
              <a:t> </a:t>
            </a:r>
          </a:p>
        </p:txBody>
      </p:sp>
      <p:pic>
        <p:nvPicPr>
          <p:cNvPr id="16" name="Image 15"/>
          <p:cNvPicPr>
            <a:picLocks noChangeAspect="1"/>
          </p:cNvPicPr>
          <p:nvPr/>
        </p:nvPicPr>
        <p:blipFill>
          <a:blip r:embed="rId7"/>
          <a:stretch>
            <a:fillRect/>
          </a:stretch>
        </p:blipFill>
        <p:spPr>
          <a:xfrm>
            <a:off x="768555" y="5403000"/>
            <a:ext cx="473288" cy="473288"/>
          </a:xfrm>
          <a:prstGeom prst="rect">
            <a:avLst/>
          </a:prstGeom>
          <a:effectLst>
            <a:outerShdw blurRad="50800" dist="38100" dir="8100000" algn="tr" rotWithShape="0">
              <a:prstClr val="black">
                <a:alpha val="40000"/>
              </a:prstClr>
            </a:outerShdw>
          </a:effectLst>
        </p:spPr>
      </p:pic>
      <p:graphicFrame>
        <p:nvGraphicFramePr>
          <p:cNvPr id="12" name="Tableau 11"/>
          <p:cNvGraphicFramePr>
            <a:graphicFrameLocks noGrp="1"/>
          </p:cNvGraphicFramePr>
          <p:nvPr>
            <p:extLst>
              <p:ext uri="{D42A27DB-BD31-4B8C-83A1-F6EECF244321}">
                <p14:modId xmlns:p14="http://schemas.microsoft.com/office/powerpoint/2010/main" val="1147741640"/>
              </p:ext>
            </p:extLst>
          </p:nvPr>
        </p:nvGraphicFramePr>
        <p:xfrm>
          <a:off x="395772" y="1741049"/>
          <a:ext cx="11365435" cy="2926800"/>
        </p:xfrm>
        <a:graphic>
          <a:graphicData uri="http://schemas.openxmlformats.org/drawingml/2006/table">
            <a:tbl>
              <a:tblPr firstRow="1" bandRow="1">
                <a:tableStyleId>{5C22544A-7EE6-4342-B048-85BDC9FD1C3A}</a:tableStyleId>
              </a:tblPr>
              <a:tblGrid>
                <a:gridCol w="2273087">
                  <a:extLst>
                    <a:ext uri="{9D8B030D-6E8A-4147-A177-3AD203B41FA5}">
                      <a16:colId xmlns:a16="http://schemas.microsoft.com/office/drawing/2014/main" val="2310206614"/>
                    </a:ext>
                  </a:extLst>
                </a:gridCol>
                <a:gridCol w="2273087">
                  <a:extLst>
                    <a:ext uri="{9D8B030D-6E8A-4147-A177-3AD203B41FA5}">
                      <a16:colId xmlns:a16="http://schemas.microsoft.com/office/drawing/2014/main" val="233217855"/>
                    </a:ext>
                  </a:extLst>
                </a:gridCol>
                <a:gridCol w="2273087">
                  <a:extLst>
                    <a:ext uri="{9D8B030D-6E8A-4147-A177-3AD203B41FA5}">
                      <a16:colId xmlns:a16="http://schemas.microsoft.com/office/drawing/2014/main" val="4291621554"/>
                    </a:ext>
                  </a:extLst>
                </a:gridCol>
                <a:gridCol w="2273087">
                  <a:extLst>
                    <a:ext uri="{9D8B030D-6E8A-4147-A177-3AD203B41FA5}">
                      <a16:colId xmlns:a16="http://schemas.microsoft.com/office/drawing/2014/main" val="2969373610"/>
                    </a:ext>
                  </a:extLst>
                </a:gridCol>
                <a:gridCol w="2273087">
                  <a:extLst>
                    <a:ext uri="{9D8B030D-6E8A-4147-A177-3AD203B41FA5}">
                      <a16:colId xmlns:a16="http://schemas.microsoft.com/office/drawing/2014/main" val="654802147"/>
                    </a:ext>
                  </a:extLst>
                </a:gridCol>
              </a:tblGrid>
              <a:tr h="505758">
                <a:tc>
                  <a:txBody>
                    <a:bodyPr/>
                    <a:lstStyle/>
                    <a:p>
                      <a:pPr algn="ctr"/>
                      <a:r>
                        <a:rPr lang="fr-FR" sz="1400" dirty="0" smtClean="0">
                          <a:latin typeface="Century Gothic" panose="020B0502020202020204" pitchFamily="34" charset="0"/>
                        </a:rPr>
                        <a:t>OFFRES</a:t>
                      </a:r>
                      <a:r>
                        <a:rPr lang="fr-FR" sz="1400" baseline="0" dirty="0" smtClean="0">
                          <a:latin typeface="Century Gothic" panose="020B0502020202020204" pitchFamily="34" charset="0"/>
                        </a:rPr>
                        <a:t> PROMOS</a:t>
                      </a:r>
                      <a:endParaRPr lang="fr-FR" sz="1400" dirty="0">
                        <a:latin typeface="Century Gothic" panose="020B0502020202020204" pitchFamily="34" charset="0"/>
                      </a:endParaRPr>
                    </a:p>
                  </a:txBody>
                  <a:tcPr anchor="ctr">
                    <a:solidFill>
                      <a:srgbClr val="ED1D2E"/>
                    </a:solidFill>
                  </a:tcPr>
                </a:tc>
                <a:tc>
                  <a:txBody>
                    <a:bodyPr/>
                    <a:lstStyle/>
                    <a:p>
                      <a:pPr algn="ctr"/>
                      <a:r>
                        <a:rPr lang="fr-FR" sz="1400" dirty="0" smtClean="0">
                          <a:latin typeface="Century Gothic" panose="020B0502020202020204" pitchFamily="34" charset="0"/>
                        </a:rPr>
                        <a:t>BOOK</a:t>
                      </a:r>
                      <a:r>
                        <a:rPr lang="fr-FR" sz="1400" baseline="0" dirty="0" smtClean="0">
                          <a:latin typeface="Century Gothic" panose="020B0502020202020204" pitchFamily="34" charset="0"/>
                        </a:rPr>
                        <a:t> JEUNES</a:t>
                      </a:r>
                      <a:endParaRPr lang="fr-FR" sz="1400" dirty="0">
                        <a:latin typeface="Century Gothic" panose="020B0502020202020204" pitchFamily="34" charset="0"/>
                      </a:endParaRPr>
                    </a:p>
                  </a:txBody>
                  <a:tcPr anchor="ctr">
                    <a:solidFill>
                      <a:srgbClr val="ED1D2E"/>
                    </a:solidFill>
                  </a:tcPr>
                </a:tc>
                <a:tc>
                  <a:txBody>
                    <a:bodyPr/>
                    <a:lstStyle/>
                    <a:p>
                      <a:pPr algn="ctr"/>
                      <a:r>
                        <a:rPr lang="fr-FR" sz="1400" dirty="0" smtClean="0">
                          <a:latin typeface="Century Gothic" panose="020B0502020202020204" pitchFamily="34" charset="0"/>
                        </a:rPr>
                        <a:t>TABLEAU DE PILOTAGE DES JEUNES</a:t>
                      </a:r>
                      <a:endParaRPr lang="fr-FR" sz="1400" dirty="0">
                        <a:latin typeface="Century Gothic" panose="020B0502020202020204" pitchFamily="34" charset="0"/>
                      </a:endParaRPr>
                    </a:p>
                  </a:txBody>
                  <a:tcPr anchor="ctr">
                    <a:solidFill>
                      <a:srgbClr val="ED1D2E"/>
                    </a:solidFill>
                  </a:tcPr>
                </a:tc>
                <a:tc>
                  <a:txBody>
                    <a:bodyPr/>
                    <a:lstStyle/>
                    <a:p>
                      <a:pPr algn="ctr"/>
                      <a:r>
                        <a:rPr lang="fr-FR" sz="1400" dirty="0" smtClean="0">
                          <a:latin typeface="Century Gothic" panose="020B0502020202020204" pitchFamily="34" charset="0"/>
                        </a:rPr>
                        <a:t>CAMPAGNE</a:t>
                      </a:r>
                      <a:r>
                        <a:rPr lang="fr-FR" sz="1400" baseline="0" dirty="0" smtClean="0">
                          <a:latin typeface="Century Gothic" panose="020B0502020202020204" pitchFamily="34" charset="0"/>
                        </a:rPr>
                        <a:t> JEUNES</a:t>
                      </a:r>
                      <a:endParaRPr lang="fr-FR" sz="1400" dirty="0">
                        <a:latin typeface="Century Gothic" panose="020B0502020202020204" pitchFamily="34" charset="0"/>
                      </a:endParaRPr>
                    </a:p>
                  </a:txBody>
                  <a:tcPr anchor="ctr">
                    <a:solidFill>
                      <a:srgbClr val="ED1D2E"/>
                    </a:solidFill>
                  </a:tcPr>
                </a:tc>
                <a:tc>
                  <a:txBody>
                    <a:bodyPr/>
                    <a:lstStyle/>
                    <a:p>
                      <a:pPr algn="ctr"/>
                      <a:r>
                        <a:rPr lang="fr-FR" sz="1400" dirty="0" smtClean="0">
                          <a:latin typeface="Century Gothic" panose="020B0502020202020204" pitchFamily="34" charset="0"/>
                        </a:rPr>
                        <a:t>ATELIERS</a:t>
                      </a:r>
                      <a:r>
                        <a:rPr lang="fr-FR" sz="1400" baseline="0" dirty="0" smtClean="0">
                          <a:latin typeface="Century Gothic" panose="020B0502020202020204" pitchFamily="34" charset="0"/>
                        </a:rPr>
                        <a:t> DES DECODEURS</a:t>
                      </a:r>
                      <a:endParaRPr lang="fr-FR" sz="1400" dirty="0">
                        <a:latin typeface="Century Gothic" panose="020B0502020202020204" pitchFamily="34" charset="0"/>
                      </a:endParaRPr>
                    </a:p>
                  </a:txBody>
                  <a:tcPr anchor="ctr">
                    <a:solidFill>
                      <a:srgbClr val="ED1D2E"/>
                    </a:solidFill>
                  </a:tcPr>
                </a:tc>
                <a:extLst>
                  <a:ext uri="{0D108BD9-81ED-4DB2-BD59-A6C34878D82A}">
                    <a16:rowId xmlns:a16="http://schemas.microsoft.com/office/drawing/2014/main" val="1181275809"/>
                  </a:ext>
                </a:extLst>
              </a:tr>
              <a:tr h="1517273">
                <a:tc>
                  <a:txBody>
                    <a:bodyPr/>
                    <a:lstStyle/>
                    <a:p>
                      <a:pPr algn="ctr"/>
                      <a:r>
                        <a:rPr lang="fr-FR" sz="1200" b="1" dirty="0" smtClean="0">
                          <a:latin typeface="Century Gothic" panose="020B0502020202020204" pitchFamily="34" charset="0"/>
                        </a:rPr>
                        <a:t>Visualiser l’ensemble des offres promos Jeunes</a:t>
                      </a: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a:latin typeface="Century Gothic" panose="020B0502020202020204" pitchFamily="34" charset="0"/>
                      </a:endParaRPr>
                    </a:p>
                  </a:txBody>
                  <a:tcPr anchor="ctr">
                    <a:solidFill>
                      <a:schemeClr val="bg1">
                        <a:lumMod val="95000"/>
                      </a:schemeClr>
                    </a:solidFill>
                  </a:tcPr>
                </a:tc>
                <a:tc>
                  <a:txBody>
                    <a:bodyPr/>
                    <a:lstStyle/>
                    <a:p>
                      <a:pPr algn="ctr"/>
                      <a:r>
                        <a:rPr lang="fr-FR" sz="1200" b="1" dirty="0" smtClean="0">
                          <a:latin typeface="Century Gothic" panose="020B0502020202020204" pitchFamily="34" charset="0"/>
                        </a:rPr>
                        <a:t>Visualiser l’ensemble </a:t>
                      </a:r>
                    </a:p>
                    <a:p>
                      <a:pPr algn="ctr"/>
                      <a:r>
                        <a:rPr lang="fr-FR" sz="1200" b="1" dirty="0" smtClean="0">
                          <a:latin typeface="Century Gothic" panose="020B0502020202020204" pitchFamily="34" charset="0"/>
                        </a:rPr>
                        <a:t>des offres Jeunes</a:t>
                      </a: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a:latin typeface="Century Gothic" panose="020B0502020202020204" pitchFamily="34" charset="0"/>
                      </a:endParaRPr>
                    </a:p>
                  </a:txBody>
                  <a:tcPr anchor="ctr">
                    <a:solidFill>
                      <a:schemeClr val="bg1">
                        <a:lumMod val="95000"/>
                      </a:schemeClr>
                    </a:solidFill>
                  </a:tcPr>
                </a:tc>
                <a:tc>
                  <a:txBody>
                    <a:bodyPr/>
                    <a:lstStyle/>
                    <a:p>
                      <a:pPr algn="ctr"/>
                      <a:r>
                        <a:rPr lang="fr-FR" sz="1200" b="1" dirty="0" smtClean="0">
                          <a:latin typeface="Century Gothic" panose="020B0502020202020204" pitchFamily="34" charset="0"/>
                        </a:rPr>
                        <a:t>Suivre la production commerciale des Jeunes</a:t>
                      </a: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a:latin typeface="Century Gothic" panose="020B0502020202020204" pitchFamily="34" charset="0"/>
                      </a:endParaRPr>
                    </a:p>
                  </a:txBody>
                  <a:tcPr anchor="ctr">
                    <a:solidFill>
                      <a:schemeClr val="bg1">
                        <a:lumMod val="95000"/>
                      </a:schemeClr>
                    </a:solidFill>
                  </a:tcPr>
                </a:tc>
                <a:tc>
                  <a:txBody>
                    <a:bodyPr/>
                    <a:lstStyle/>
                    <a:p>
                      <a:pPr algn="ctr"/>
                      <a:r>
                        <a:rPr lang="fr-FR" sz="1200" b="1" dirty="0" smtClean="0">
                          <a:latin typeface="Century Gothic" panose="020B0502020202020204" pitchFamily="34" charset="0"/>
                        </a:rPr>
                        <a:t>Accéder aux infos essentielles de la Campagne Jeunes</a:t>
                      </a: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smtClean="0">
                        <a:latin typeface="Century Gothic" panose="020B0502020202020204" pitchFamily="34" charset="0"/>
                      </a:endParaRPr>
                    </a:p>
                    <a:p>
                      <a:pPr algn="ctr"/>
                      <a:endParaRPr lang="fr-FR" sz="1200" b="1" dirty="0">
                        <a:latin typeface="Century Gothic" panose="020B0502020202020204" pitchFamily="34" charset="0"/>
                      </a:endParaRPr>
                    </a:p>
                  </a:txBody>
                  <a:tcPr anchor="ctr">
                    <a:solidFill>
                      <a:schemeClr val="bg1">
                        <a:lumMod val="95000"/>
                      </a:schemeClr>
                    </a:solidFill>
                  </a:tcPr>
                </a:tc>
                <a:tc>
                  <a:txBody>
                    <a:bodyPr/>
                    <a:lstStyle/>
                    <a:p>
                      <a:pPr algn="ctr"/>
                      <a:r>
                        <a:rPr lang="fr-FR" sz="1200" b="1" dirty="0" smtClean="0">
                          <a:latin typeface="Century Gothic" panose="020B0502020202020204" pitchFamily="34" charset="0"/>
                        </a:rPr>
                        <a:t>Accéder aux</a:t>
                      </a:r>
                      <a:r>
                        <a:rPr lang="fr-FR" sz="1200" b="1" baseline="0" dirty="0" smtClean="0">
                          <a:latin typeface="Century Gothic" panose="020B0502020202020204" pitchFamily="34" charset="0"/>
                        </a:rPr>
                        <a:t> Ateliers des décodeurs Jeunes</a:t>
                      </a:r>
                    </a:p>
                    <a:p>
                      <a:pPr algn="ctr"/>
                      <a:endParaRPr lang="fr-FR" sz="1200" b="1" baseline="0" dirty="0" smtClean="0">
                        <a:latin typeface="Century Gothic" panose="020B0502020202020204" pitchFamily="34" charset="0"/>
                      </a:endParaRPr>
                    </a:p>
                    <a:p>
                      <a:pPr algn="ctr"/>
                      <a:endParaRPr lang="fr-FR" sz="1200" b="1" baseline="0" dirty="0" smtClean="0">
                        <a:latin typeface="Century Gothic" panose="020B0502020202020204" pitchFamily="34" charset="0"/>
                      </a:endParaRPr>
                    </a:p>
                    <a:p>
                      <a:pPr algn="ctr"/>
                      <a:endParaRPr lang="fr-FR" sz="1200" b="1" baseline="0" dirty="0" smtClean="0">
                        <a:latin typeface="Century Gothic" panose="020B0502020202020204" pitchFamily="34" charset="0"/>
                      </a:endParaRPr>
                    </a:p>
                    <a:p>
                      <a:pPr algn="ctr"/>
                      <a:endParaRPr lang="fr-FR" sz="1200" b="1" baseline="0" dirty="0" smtClean="0">
                        <a:latin typeface="Century Gothic" panose="020B0502020202020204" pitchFamily="34" charset="0"/>
                      </a:endParaRPr>
                    </a:p>
                    <a:p>
                      <a:pPr algn="ctr"/>
                      <a:endParaRPr lang="fr-FR" sz="1200" b="1" baseline="0" dirty="0" smtClean="0">
                        <a:latin typeface="Century Gothic" panose="020B0502020202020204" pitchFamily="34" charset="0"/>
                      </a:endParaRPr>
                    </a:p>
                    <a:p>
                      <a:pPr algn="ctr"/>
                      <a:endParaRPr lang="fr-FR" sz="1200" b="1" dirty="0">
                        <a:latin typeface="Century Gothic" panose="020B0502020202020204" pitchFamily="34" charset="0"/>
                      </a:endParaRPr>
                    </a:p>
                  </a:txBody>
                  <a:tcPr anchor="ctr">
                    <a:solidFill>
                      <a:schemeClr val="bg1">
                        <a:lumMod val="95000"/>
                      </a:schemeClr>
                    </a:solidFill>
                  </a:tcPr>
                </a:tc>
                <a:extLst>
                  <a:ext uri="{0D108BD9-81ED-4DB2-BD59-A6C34878D82A}">
                    <a16:rowId xmlns:a16="http://schemas.microsoft.com/office/drawing/2014/main" val="3301906140"/>
                  </a:ext>
                </a:extLst>
              </a:tr>
              <a:tr h="854160">
                <a:tc>
                  <a:txBody>
                    <a:bodyPr/>
                    <a:lstStyle/>
                    <a:p>
                      <a:pPr algn="l"/>
                      <a:endParaRPr lang="fr-FR" sz="700" baseline="0" dirty="0" smtClean="0">
                        <a:latin typeface="Century Gothic" panose="020B0502020202020204" pitchFamily="34" charset="0"/>
                      </a:endParaRPr>
                    </a:p>
                    <a:p>
                      <a:pPr marL="0" indent="0" algn="l">
                        <a:buFont typeface="Wingdings" panose="05000000000000000000" pitchFamily="2" charset="2"/>
                        <a:buNone/>
                      </a:pPr>
                      <a:r>
                        <a:rPr lang="fr-FR" sz="1000" baseline="0" dirty="0" smtClean="0">
                          <a:latin typeface="Century Gothic" panose="020B0502020202020204" pitchFamily="34" charset="0"/>
                        </a:rPr>
                        <a:t>&gt; Global BDD</a:t>
                      </a:r>
                    </a:p>
                    <a:p>
                      <a:pPr marL="0" indent="0" algn="l">
                        <a:buFont typeface="Wingdings" panose="05000000000000000000" pitchFamily="2" charset="2"/>
                        <a:buNone/>
                      </a:pPr>
                      <a:r>
                        <a:rPr lang="fr-FR" sz="1000" baseline="0" dirty="0" smtClean="0">
                          <a:latin typeface="Century Gothic" panose="020B0502020202020204" pitchFamily="34" charset="0"/>
                        </a:rPr>
                        <a:t>&gt; Récapitulatif offres </a:t>
                      </a:r>
                    </a:p>
                    <a:p>
                      <a:pPr marL="0" indent="0" algn="l">
                        <a:buFont typeface="Wingdings" panose="05000000000000000000" pitchFamily="2" charset="2"/>
                        <a:buNone/>
                      </a:pPr>
                      <a:r>
                        <a:rPr lang="fr-FR" sz="1000" baseline="0" dirty="0" smtClean="0">
                          <a:latin typeface="Century Gothic" panose="020B0502020202020204" pitchFamily="34" charset="0"/>
                        </a:rPr>
                        <a:t>    promos</a:t>
                      </a:r>
                      <a:endParaRPr lang="fr-FR" sz="1000" dirty="0" smtClean="0">
                        <a:latin typeface="Century Gothic" panose="020B0502020202020204" pitchFamily="34" charset="0"/>
                      </a:endParaRPr>
                    </a:p>
                  </a:txBody>
                  <a:tcPr>
                    <a:solidFill>
                      <a:schemeClr val="bg1">
                        <a:lumMod val="95000"/>
                      </a:schemeClr>
                    </a:solidFill>
                  </a:tcPr>
                </a:tc>
                <a:tc>
                  <a:txBody>
                    <a:bodyPr/>
                    <a:lstStyle/>
                    <a:p>
                      <a:pPr algn="l"/>
                      <a:endParaRPr lang="fr-FR" sz="700" baseline="0" dirty="0" smtClean="0">
                        <a:latin typeface="Century Gothic" panose="020B0502020202020204" pitchFamily="34" charset="0"/>
                      </a:endParaRPr>
                    </a:p>
                    <a:p>
                      <a:pPr marL="0" indent="0" algn="l">
                        <a:buFont typeface="Wingdings" panose="05000000000000000000" pitchFamily="2" charset="2"/>
                        <a:buNone/>
                      </a:pPr>
                      <a:r>
                        <a:rPr lang="fr-FR" sz="1000" baseline="0" dirty="0" smtClean="0">
                          <a:latin typeface="Century Gothic" panose="020B0502020202020204" pitchFamily="34" charset="0"/>
                        </a:rPr>
                        <a:t>&gt; Particuliers</a:t>
                      </a:r>
                    </a:p>
                    <a:p>
                      <a:pPr marL="0" indent="0" algn="l">
                        <a:buFont typeface="Wingdings" panose="05000000000000000000" pitchFamily="2" charset="2"/>
                        <a:buNone/>
                      </a:pPr>
                      <a:r>
                        <a:rPr lang="fr-FR" sz="1000" baseline="0" dirty="0" smtClean="0">
                          <a:latin typeface="Century Gothic" panose="020B0502020202020204" pitchFamily="34" charset="0"/>
                        </a:rPr>
                        <a:t>&gt; Book Jeunes</a:t>
                      </a:r>
                      <a:endParaRPr lang="fr-FR" sz="1000" dirty="0" smtClean="0">
                        <a:latin typeface="Century Gothic" panose="020B0502020202020204" pitchFamily="34" charset="0"/>
                      </a:endParaRPr>
                    </a:p>
                  </a:txBody>
                  <a:tcPr>
                    <a:solidFill>
                      <a:schemeClr val="bg1">
                        <a:lumMod val="95000"/>
                      </a:schemeClr>
                    </a:solidFill>
                  </a:tcPr>
                </a:tc>
                <a:tc>
                  <a:txBody>
                    <a:bodyPr/>
                    <a:lstStyle/>
                    <a:p>
                      <a:pPr algn="l"/>
                      <a:endParaRPr lang="fr-FR" sz="700" baseline="0" dirty="0" smtClean="0">
                        <a:latin typeface="Century Gothic" panose="020B0502020202020204" pitchFamily="34" charset="0"/>
                      </a:endParaRPr>
                    </a:p>
                    <a:p>
                      <a:pPr marL="0" indent="0" algn="l">
                        <a:buFont typeface="Wingdings" panose="05000000000000000000" pitchFamily="2" charset="2"/>
                        <a:buNone/>
                      </a:pPr>
                      <a:r>
                        <a:rPr lang="fr-FR" sz="1000" baseline="0" dirty="0" smtClean="0">
                          <a:latin typeface="Century Gothic" panose="020B0502020202020204" pitchFamily="34" charset="0"/>
                        </a:rPr>
                        <a:t>&gt; Global BDD</a:t>
                      </a:r>
                    </a:p>
                    <a:p>
                      <a:pPr marL="0" indent="0" algn="l">
                        <a:buFont typeface="Wingdings" panose="05000000000000000000" pitchFamily="2" charset="2"/>
                        <a:buNone/>
                      </a:pPr>
                      <a:r>
                        <a:rPr lang="fr-FR" sz="1000" baseline="0" dirty="0" smtClean="0">
                          <a:latin typeface="Century Gothic" panose="020B0502020202020204" pitchFamily="34" charset="0"/>
                        </a:rPr>
                        <a:t>&gt; Pilotage</a:t>
                      </a:r>
                    </a:p>
                    <a:p>
                      <a:pPr marL="0" indent="0" algn="l">
                        <a:buFont typeface="Wingdings" panose="05000000000000000000" pitchFamily="2" charset="2"/>
                        <a:buNone/>
                      </a:pPr>
                      <a:r>
                        <a:rPr lang="fr-FR" sz="1000" baseline="0" dirty="0" smtClean="0">
                          <a:latin typeface="Century Gothic" panose="020B0502020202020204" pitchFamily="34" charset="0"/>
                        </a:rPr>
                        <a:t>&gt; Production Commerciale</a:t>
                      </a:r>
                    </a:p>
                    <a:p>
                      <a:pPr marL="0" indent="0" algn="l">
                        <a:buFont typeface="Wingdings" panose="05000000000000000000" pitchFamily="2" charset="2"/>
                        <a:buNone/>
                      </a:pPr>
                      <a:r>
                        <a:rPr lang="fr-FR" sz="1000" baseline="0" dirty="0" smtClean="0">
                          <a:latin typeface="Century Gothic" panose="020B0502020202020204" pitchFamily="34" charset="0"/>
                        </a:rPr>
                        <a:t>&gt; Jeunes &gt; Suivi Jeunes</a:t>
                      </a:r>
                      <a:endParaRPr lang="fr-FR" sz="1000" dirty="0" smtClean="0">
                        <a:latin typeface="Century Gothic" panose="020B0502020202020204" pitchFamily="34" charset="0"/>
                      </a:endParaRPr>
                    </a:p>
                  </a:txBody>
                  <a:tcPr>
                    <a:solidFill>
                      <a:schemeClr val="bg1">
                        <a:lumMod val="95000"/>
                      </a:schemeClr>
                    </a:solidFill>
                  </a:tcPr>
                </a:tc>
                <a:tc>
                  <a:txBody>
                    <a:bodyPr/>
                    <a:lstStyle/>
                    <a:p>
                      <a:pPr marL="0" indent="0" algn="l">
                        <a:buFont typeface="Wingdings" panose="05000000000000000000" pitchFamily="2" charset="2"/>
                        <a:buNone/>
                      </a:pPr>
                      <a:endParaRPr lang="fr-FR" sz="700" baseline="0" dirty="0" smtClean="0">
                        <a:latin typeface="Century Gothic" panose="020B0502020202020204" pitchFamily="34" charset="0"/>
                      </a:endParaRPr>
                    </a:p>
                    <a:p>
                      <a:pPr marL="0" indent="0" algn="l">
                        <a:buFont typeface="Wingdings" panose="05000000000000000000" pitchFamily="2" charset="2"/>
                        <a:buNone/>
                      </a:pPr>
                      <a:r>
                        <a:rPr lang="fr-FR" sz="1000" baseline="0" dirty="0" smtClean="0">
                          <a:latin typeface="Century Gothic" panose="020B0502020202020204" pitchFamily="34" charset="0"/>
                        </a:rPr>
                        <a:t>&gt; Particuliers</a:t>
                      </a:r>
                    </a:p>
                    <a:p>
                      <a:pPr marL="0" indent="0" algn="l">
                        <a:buFont typeface="Wingdings" panose="05000000000000000000" pitchFamily="2" charset="2"/>
                        <a:buNone/>
                      </a:pPr>
                      <a:r>
                        <a:rPr lang="fr-FR" sz="1000" baseline="0" dirty="0" smtClean="0">
                          <a:latin typeface="Century Gothic" panose="020B0502020202020204" pitchFamily="34" charset="0"/>
                        </a:rPr>
                        <a:t>&gt; Zoom Jeunes</a:t>
                      </a:r>
                    </a:p>
                    <a:p>
                      <a:pPr marL="0" indent="0" algn="l">
                        <a:buFont typeface="Wingdings" panose="05000000000000000000" pitchFamily="2" charset="2"/>
                        <a:buNone/>
                      </a:pPr>
                      <a:r>
                        <a:rPr lang="fr-FR" sz="1000" baseline="0" dirty="0" smtClean="0">
                          <a:latin typeface="Century Gothic" panose="020B0502020202020204" pitchFamily="34" charset="0"/>
                        </a:rPr>
                        <a:t>&gt; Campagne Jeunes 2021</a:t>
                      </a:r>
                      <a:endParaRPr lang="fr-FR" sz="1000" dirty="0">
                        <a:latin typeface="Century Gothic" panose="020B0502020202020204" pitchFamily="34" charset="0"/>
                      </a:endParaRPr>
                    </a:p>
                  </a:txBody>
                  <a:tcPr>
                    <a:solidFill>
                      <a:schemeClr val="bg1">
                        <a:lumMod val="95000"/>
                      </a:schemeClr>
                    </a:solidFill>
                  </a:tcPr>
                </a:tc>
                <a:tc>
                  <a:txBody>
                    <a:bodyPr/>
                    <a:lstStyle/>
                    <a:p>
                      <a:pPr marL="0" indent="0" algn="l">
                        <a:buFont typeface="Wingdings" panose="05000000000000000000" pitchFamily="2" charset="2"/>
                        <a:buNone/>
                      </a:pPr>
                      <a:endParaRPr lang="fr-FR" sz="700" baseline="0" dirty="0" smtClean="0">
                        <a:latin typeface="Century Gothic" panose="020B0502020202020204" pitchFamily="34" charset="0"/>
                      </a:endParaRPr>
                    </a:p>
                    <a:p>
                      <a:pPr marL="0" indent="0" algn="l">
                        <a:buFont typeface="Wingdings" panose="05000000000000000000" pitchFamily="2" charset="2"/>
                        <a:buNone/>
                      </a:pPr>
                      <a:r>
                        <a:rPr lang="fr-FR" sz="1000" baseline="0" dirty="0" smtClean="0">
                          <a:latin typeface="Century Gothic" panose="020B0502020202020204" pitchFamily="34" charset="0"/>
                        </a:rPr>
                        <a:t>&gt; Particuliers</a:t>
                      </a:r>
                    </a:p>
                    <a:p>
                      <a:pPr marL="0" indent="0" algn="l">
                        <a:buFont typeface="Wingdings" panose="05000000000000000000" pitchFamily="2" charset="2"/>
                        <a:buNone/>
                      </a:pPr>
                      <a:r>
                        <a:rPr lang="fr-FR" sz="1000" baseline="0" dirty="0" smtClean="0">
                          <a:latin typeface="Century Gothic" panose="020B0502020202020204" pitchFamily="34" charset="0"/>
                        </a:rPr>
                        <a:t>&gt; Les Ateliers des Décodeurs</a:t>
                      </a:r>
                      <a:endParaRPr lang="fr-FR" sz="1000" dirty="0">
                        <a:latin typeface="Century Gothic" panose="020B0502020202020204" pitchFamily="34" charset="0"/>
                      </a:endParaRPr>
                    </a:p>
                  </a:txBody>
                  <a:tcPr>
                    <a:solidFill>
                      <a:schemeClr val="bg1">
                        <a:lumMod val="95000"/>
                      </a:schemeClr>
                    </a:solidFill>
                  </a:tcPr>
                </a:tc>
                <a:extLst>
                  <a:ext uri="{0D108BD9-81ED-4DB2-BD59-A6C34878D82A}">
                    <a16:rowId xmlns:a16="http://schemas.microsoft.com/office/drawing/2014/main" val="3756218777"/>
                  </a:ext>
                </a:extLst>
              </a:tr>
            </a:tbl>
          </a:graphicData>
        </a:graphic>
      </p:graphicFrame>
      <p:pic>
        <p:nvPicPr>
          <p:cNvPr id="17" name="Image 16">
            <a:hlinkClick r:id="rId8"/>
          </p:cNvPr>
          <p:cNvPicPr>
            <a:picLocks noChangeAspect="1"/>
          </p:cNvPicPr>
          <p:nvPr/>
        </p:nvPicPr>
        <p:blipFill>
          <a:blip r:embed="rId9"/>
          <a:stretch>
            <a:fillRect/>
          </a:stretch>
        </p:blipFill>
        <p:spPr>
          <a:xfrm>
            <a:off x="9882133" y="2787890"/>
            <a:ext cx="1406474" cy="784060"/>
          </a:xfrm>
          <a:prstGeom prst="rect">
            <a:avLst/>
          </a:prstGeom>
          <a:effectLst>
            <a:outerShdw blurRad="50800" dist="38100" dir="8100000" algn="tr" rotWithShape="0">
              <a:prstClr val="black">
                <a:alpha val="40000"/>
              </a:prstClr>
            </a:outerShdw>
          </a:effectLst>
        </p:spPr>
      </p:pic>
      <p:pic>
        <p:nvPicPr>
          <p:cNvPr id="18" name="Image 17"/>
          <p:cNvPicPr>
            <a:picLocks noChangeAspect="1"/>
          </p:cNvPicPr>
          <p:nvPr/>
        </p:nvPicPr>
        <p:blipFill>
          <a:blip r:embed="rId10"/>
          <a:stretch>
            <a:fillRect/>
          </a:stretch>
        </p:blipFill>
        <p:spPr>
          <a:xfrm>
            <a:off x="9646198" y="3686529"/>
            <a:ext cx="953892" cy="213632"/>
          </a:xfrm>
          <a:prstGeom prst="rect">
            <a:avLst/>
          </a:prstGeom>
        </p:spPr>
      </p:pic>
      <p:pic>
        <p:nvPicPr>
          <p:cNvPr id="20" name="Image 19"/>
          <p:cNvPicPr>
            <a:picLocks noChangeAspect="1"/>
          </p:cNvPicPr>
          <p:nvPr/>
        </p:nvPicPr>
        <p:blipFill>
          <a:blip r:embed="rId10"/>
          <a:stretch>
            <a:fillRect/>
          </a:stretch>
        </p:blipFill>
        <p:spPr>
          <a:xfrm>
            <a:off x="7387592" y="3686529"/>
            <a:ext cx="953892" cy="213632"/>
          </a:xfrm>
          <a:prstGeom prst="rect">
            <a:avLst/>
          </a:prstGeom>
        </p:spPr>
      </p:pic>
      <p:pic>
        <p:nvPicPr>
          <p:cNvPr id="19" name="Image 18">
            <a:hlinkClick r:id="rId11"/>
          </p:cNvPr>
          <p:cNvPicPr>
            <a:picLocks noChangeAspect="1"/>
          </p:cNvPicPr>
          <p:nvPr/>
        </p:nvPicPr>
        <p:blipFill>
          <a:blip r:embed="rId12"/>
          <a:stretch>
            <a:fillRect/>
          </a:stretch>
        </p:blipFill>
        <p:spPr>
          <a:xfrm>
            <a:off x="7446931" y="3081826"/>
            <a:ext cx="1743075" cy="428625"/>
          </a:xfrm>
          <a:prstGeom prst="rect">
            <a:avLst/>
          </a:prstGeom>
          <a:effectLst>
            <a:outerShdw blurRad="50800" dist="38100" dir="8100000" algn="tr" rotWithShape="0">
              <a:prstClr val="black">
                <a:alpha val="40000"/>
              </a:prstClr>
            </a:outerShdw>
          </a:effectLst>
        </p:spPr>
      </p:pic>
      <p:pic>
        <p:nvPicPr>
          <p:cNvPr id="22" name="Image 21">
            <a:hlinkClick r:id="rId13"/>
          </p:cNvPr>
          <p:cNvPicPr>
            <a:picLocks noChangeAspect="1"/>
          </p:cNvPicPr>
          <p:nvPr/>
        </p:nvPicPr>
        <p:blipFill>
          <a:blip r:embed="rId14"/>
          <a:stretch>
            <a:fillRect/>
          </a:stretch>
        </p:blipFill>
        <p:spPr>
          <a:xfrm>
            <a:off x="5279533" y="2996526"/>
            <a:ext cx="1609616" cy="519467"/>
          </a:xfrm>
          <a:prstGeom prst="rect">
            <a:avLst/>
          </a:prstGeom>
          <a:effectLst>
            <a:outerShdw blurRad="50800" dist="38100" dir="8100000" algn="tr" rotWithShape="0">
              <a:prstClr val="black">
                <a:alpha val="40000"/>
              </a:prstClr>
            </a:outerShdw>
          </a:effectLst>
        </p:spPr>
      </p:pic>
      <p:pic>
        <p:nvPicPr>
          <p:cNvPr id="23" name="Image 22"/>
          <p:cNvPicPr>
            <a:picLocks noChangeAspect="1"/>
          </p:cNvPicPr>
          <p:nvPr/>
        </p:nvPicPr>
        <p:blipFill>
          <a:blip r:embed="rId10"/>
          <a:stretch>
            <a:fillRect/>
          </a:stretch>
        </p:blipFill>
        <p:spPr>
          <a:xfrm>
            <a:off x="5119802" y="3686529"/>
            <a:ext cx="953892" cy="213632"/>
          </a:xfrm>
          <a:prstGeom prst="rect">
            <a:avLst/>
          </a:prstGeom>
        </p:spPr>
      </p:pic>
      <p:sp>
        <p:nvSpPr>
          <p:cNvPr id="21" name="Rectangle 20"/>
          <p:cNvSpPr/>
          <p:nvPr/>
        </p:nvSpPr>
        <p:spPr>
          <a:xfrm>
            <a:off x="2634486" y="1656843"/>
            <a:ext cx="74050" cy="31328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4888165" y="1395004"/>
            <a:ext cx="65315" cy="3482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7180386" y="1734610"/>
            <a:ext cx="65315" cy="3482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9470787" y="1734610"/>
            <a:ext cx="65315" cy="3482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hlinkClick r:id="rId15"/>
          </p:cNvPr>
          <p:cNvPicPr>
            <a:picLocks noChangeAspect="1"/>
          </p:cNvPicPr>
          <p:nvPr/>
        </p:nvPicPr>
        <p:blipFill>
          <a:blip r:embed="rId16"/>
          <a:stretch>
            <a:fillRect/>
          </a:stretch>
        </p:blipFill>
        <p:spPr>
          <a:xfrm>
            <a:off x="823283" y="2787890"/>
            <a:ext cx="1396330" cy="784842"/>
          </a:xfrm>
          <a:prstGeom prst="rect">
            <a:avLst/>
          </a:prstGeom>
          <a:effectLst>
            <a:outerShdw blurRad="50800" dist="38100" dir="8100000" algn="tr" rotWithShape="0">
              <a:prstClr val="black">
                <a:alpha val="40000"/>
              </a:prstClr>
            </a:outerShdw>
          </a:effectLst>
        </p:spPr>
      </p:pic>
      <p:pic>
        <p:nvPicPr>
          <p:cNvPr id="29" name="Image 28"/>
          <p:cNvPicPr>
            <a:picLocks noChangeAspect="1"/>
          </p:cNvPicPr>
          <p:nvPr/>
        </p:nvPicPr>
        <p:blipFill>
          <a:blip r:embed="rId10"/>
          <a:stretch>
            <a:fillRect/>
          </a:stretch>
        </p:blipFill>
        <p:spPr>
          <a:xfrm>
            <a:off x="546963" y="3686529"/>
            <a:ext cx="953892" cy="213632"/>
          </a:xfrm>
          <a:prstGeom prst="rect">
            <a:avLst/>
          </a:prstGeom>
        </p:spPr>
      </p:pic>
      <p:pic>
        <p:nvPicPr>
          <p:cNvPr id="28" name="Image 27">
            <a:hlinkClick r:id="rId17"/>
          </p:cNvPr>
          <p:cNvPicPr>
            <a:picLocks noChangeAspect="1"/>
          </p:cNvPicPr>
          <p:nvPr/>
        </p:nvPicPr>
        <p:blipFill>
          <a:blip r:embed="rId18"/>
          <a:stretch>
            <a:fillRect/>
          </a:stretch>
        </p:blipFill>
        <p:spPr>
          <a:xfrm>
            <a:off x="3202962" y="2738815"/>
            <a:ext cx="1192124" cy="892252"/>
          </a:xfrm>
          <a:prstGeom prst="rect">
            <a:avLst/>
          </a:prstGeom>
        </p:spPr>
      </p:pic>
      <p:pic>
        <p:nvPicPr>
          <p:cNvPr id="31" name="Image 30"/>
          <p:cNvPicPr>
            <a:picLocks noChangeAspect="1"/>
          </p:cNvPicPr>
          <p:nvPr/>
        </p:nvPicPr>
        <p:blipFill>
          <a:blip r:embed="rId10"/>
          <a:stretch>
            <a:fillRect/>
          </a:stretch>
        </p:blipFill>
        <p:spPr>
          <a:xfrm>
            <a:off x="2878557" y="3686529"/>
            <a:ext cx="953892" cy="213632"/>
          </a:xfrm>
          <a:prstGeom prst="rect">
            <a:avLst/>
          </a:prstGeom>
        </p:spPr>
      </p:pic>
      <p:sp>
        <p:nvSpPr>
          <p:cNvPr id="30" name="Rectangle 29"/>
          <p:cNvSpPr/>
          <p:nvPr/>
        </p:nvSpPr>
        <p:spPr>
          <a:xfrm>
            <a:off x="407459" y="1746546"/>
            <a:ext cx="2212791" cy="2921304"/>
          </a:xfrm>
          <a:prstGeom prst="rect">
            <a:avLst/>
          </a:prstGeom>
          <a:noFill/>
          <a:ln>
            <a:solidFill>
              <a:srgbClr val="ED1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2714039" y="1747040"/>
            <a:ext cx="2169331" cy="2920810"/>
          </a:xfrm>
          <a:prstGeom prst="rect">
            <a:avLst/>
          </a:prstGeom>
          <a:noFill/>
          <a:ln>
            <a:solidFill>
              <a:srgbClr val="ED1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7250350" y="1747039"/>
            <a:ext cx="2220437" cy="2920810"/>
          </a:xfrm>
          <a:prstGeom prst="rect">
            <a:avLst/>
          </a:prstGeom>
          <a:noFill/>
          <a:ln>
            <a:solidFill>
              <a:srgbClr val="ED1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4971798" y="1747039"/>
            <a:ext cx="2203793" cy="2920810"/>
          </a:xfrm>
          <a:prstGeom prst="rect">
            <a:avLst/>
          </a:prstGeom>
          <a:noFill/>
          <a:ln>
            <a:solidFill>
              <a:srgbClr val="ED1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p:cNvSpPr/>
          <p:nvPr/>
        </p:nvSpPr>
        <p:spPr>
          <a:xfrm>
            <a:off x="9531462" y="1741049"/>
            <a:ext cx="2224950" cy="2926800"/>
          </a:xfrm>
          <a:prstGeom prst="rect">
            <a:avLst/>
          </a:prstGeom>
          <a:noFill/>
          <a:ln>
            <a:solidFill>
              <a:srgbClr val="ED1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30" name="Picture 6" descr="Souris d'ordinateur cliquez sur le curseur flèche noire définie. Vecteur Premium"/>
          <p:cNvPicPr>
            <a:picLocks noChangeAspect="1" noChangeArrowheads="1"/>
          </p:cNvPicPr>
          <p:nvPr/>
        </p:nvPicPr>
        <p:blipFill rotWithShape="1">
          <a:blip r:embed="rId1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1792689" y="3137438"/>
            <a:ext cx="612399" cy="70467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Souris d'ordinateur cliquez sur le curseur flèche noire définie. Vecteur Premium"/>
          <p:cNvPicPr>
            <a:picLocks noChangeAspect="1" noChangeArrowheads="1"/>
          </p:cNvPicPr>
          <p:nvPr/>
        </p:nvPicPr>
        <p:blipFill rotWithShape="1">
          <a:blip r:embed="rId1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4035574" y="3163543"/>
            <a:ext cx="612399" cy="70467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descr="Souris d'ordinateur cliquez sur le curseur flèche noire définie. Vecteur Premium"/>
          <p:cNvPicPr>
            <a:picLocks noChangeAspect="1" noChangeArrowheads="1"/>
          </p:cNvPicPr>
          <p:nvPr/>
        </p:nvPicPr>
        <p:blipFill rotWithShape="1">
          <a:blip r:embed="rId1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6527855" y="3107937"/>
            <a:ext cx="612399" cy="70467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6" descr="Souris d'ordinateur cliquez sur le curseur flèche noire définie. Vecteur Premium"/>
          <p:cNvPicPr>
            <a:picLocks noChangeAspect="1" noChangeArrowheads="1"/>
          </p:cNvPicPr>
          <p:nvPr/>
        </p:nvPicPr>
        <p:blipFill rotWithShape="1">
          <a:blip r:embed="rId1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8791540" y="3107937"/>
            <a:ext cx="612399" cy="70467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descr="Souris d'ordinateur cliquez sur le curseur flèche noire définie. Vecteur Premium"/>
          <p:cNvPicPr>
            <a:picLocks noChangeAspect="1" noChangeArrowheads="1"/>
          </p:cNvPicPr>
          <p:nvPr/>
        </p:nvPicPr>
        <p:blipFill rotWithShape="1">
          <a:blip r:embed="rId1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1996" t="6160" r="61349" b="50302"/>
          <a:stretch/>
        </p:blipFill>
        <p:spPr bwMode="auto">
          <a:xfrm>
            <a:off x="10885714" y="3107937"/>
            <a:ext cx="612399" cy="70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7041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
            <a:ext cx="12192000" cy="5417127"/>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p:nvSpPr>
        <p:spPr>
          <a:xfrm>
            <a:off x="0" y="5417126"/>
            <a:ext cx="12192000" cy="1496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rotWithShape="1">
          <a:blip r:embed="rId2"/>
          <a:srcRect l="878" r="2051"/>
          <a:stretch/>
        </p:blipFill>
        <p:spPr>
          <a:xfrm>
            <a:off x="816629" y="4562219"/>
            <a:ext cx="1770581" cy="1877426"/>
          </a:xfrm>
          <a:prstGeom prst="rect">
            <a:avLst/>
          </a:prstGeom>
        </p:spPr>
      </p:pic>
      <p:sp>
        <p:nvSpPr>
          <p:cNvPr id="15" name="ZoneTexte 14"/>
          <p:cNvSpPr txBox="1"/>
          <p:nvPr/>
        </p:nvSpPr>
        <p:spPr>
          <a:xfrm>
            <a:off x="789670" y="678477"/>
            <a:ext cx="8443230" cy="2554545"/>
          </a:xfrm>
          <a:prstGeom prst="rect">
            <a:avLst/>
          </a:prstGeom>
          <a:noFill/>
        </p:spPr>
        <p:txBody>
          <a:bodyPr wrap="square" rtlCol="0">
            <a:spAutoFit/>
          </a:bodyPr>
          <a:lstStyle/>
          <a:p>
            <a:r>
              <a:rPr lang="fr-FR" sz="4000" b="1" dirty="0" smtClean="0">
                <a:solidFill>
                  <a:schemeClr val="bg1"/>
                </a:solidFill>
                <a:latin typeface="Arial Black" panose="020B0A04020102020204" pitchFamily="34" charset="0"/>
              </a:rPr>
              <a:t>Conclure est </a:t>
            </a:r>
          </a:p>
          <a:p>
            <a:r>
              <a:rPr lang="fr-FR" sz="4000" b="1" dirty="0">
                <a:solidFill>
                  <a:schemeClr val="bg1"/>
                </a:solidFill>
                <a:latin typeface="Arial Black" panose="020B0A04020102020204" pitchFamily="34" charset="0"/>
              </a:rPr>
              <a:t>l</a:t>
            </a:r>
            <a:r>
              <a:rPr lang="fr-FR" sz="4000" b="1" dirty="0" smtClean="0">
                <a:solidFill>
                  <a:schemeClr val="bg1"/>
                </a:solidFill>
                <a:latin typeface="Arial Black" panose="020B0A04020102020204" pitchFamily="34" charset="0"/>
              </a:rPr>
              <a:t>e moment le plus</a:t>
            </a:r>
          </a:p>
          <a:p>
            <a:r>
              <a:rPr lang="fr-FR" sz="4000" b="1" dirty="0">
                <a:solidFill>
                  <a:schemeClr val="bg1"/>
                </a:solidFill>
                <a:latin typeface="Arial Black" panose="020B0A04020102020204" pitchFamily="34" charset="0"/>
              </a:rPr>
              <a:t>e</a:t>
            </a:r>
            <a:r>
              <a:rPr lang="fr-FR" sz="4000" b="1" dirty="0" smtClean="0">
                <a:solidFill>
                  <a:schemeClr val="bg1"/>
                </a:solidFill>
                <a:latin typeface="Arial Black" panose="020B0A04020102020204" pitchFamily="34" charset="0"/>
              </a:rPr>
              <a:t>xcitant de  </a:t>
            </a:r>
          </a:p>
          <a:p>
            <a:r>
              <a:rPr lang="fr-FR" sz="4000" b="1" dirty="0">
                <a:solidFill>
                  <a:schemeClr val="bg1"/>
                </a:solidFill>
                <a:latin typeface="Arial Black" panose="020B0A04020102020204" pitchFamily="34" charset="0"/>
              </a:rPr>
              <a:t>l</a:t>
            </a:r>
            <a:r>
              <a:rPr lang="fr-FR" sz="4000" b="1" dirty="0" smtClean="0">
                <a:solidFill>
                  <a:schemeClr val="bg1"/>
                </a:solidFill>
                <a:latin typeface="Arial Black" panose="020B0A04020102020204" pitchFamily="34" charset="0"/>
              </a:rPr>
              <a:t>a relation…</a:t>
            </a:r>
            <a:endParaRPr lang="fr-FR" sz="4000" b="1" dirty="0">
              <a:solidFill>
                <a:schemeClr val="bg1"/>
              </a:solidFill>
              <a:latin typeface="Arial Black" panose="020B0A04020102020204" pitchFamily="34" charset="0"/>
            </a:endParaRPr>
          </a:p>
        </p:txBody>
      </p:sp>
      <p:sp>
        <p:nvSpPr>
          <p:cNvPr id="16" name="ZoneTexte 15"/>
          <p:cNvSpPr txBox="1"/>
          <p:nvPr/>
        </p:nvSpPr>
        <p:spPr>
          <a:xfrm>
            <a:off x="848713" y="3549690"/>
            <a:ext cx="3137500" cy="400110"/>
          </a:xfrm>
          <a:prstGeom prst="rect">
            <a:avLst/>
          </a:prstGeom>
          <a:solidFill>
            <a:schemeClr val="bg1"/>
          </a:solidFill>
        </p:spPr>
        <p:txBody>
          <a:bodyPr wrap="square" rtlCol="0">
            <a:spAutoFit/>
          </a:bodyPr>
          <a:lstStyle/>
          <a:p>
            <a:r>
              <a:rPr lang="fr-FR" sz="2000" b="1" dirty="0" smtClean="0">
                <a:solidFill>
                  <a:srgbClr val="ED1D2E"/>
                </a:solidFill>
                <a:latin typeface="Bahnschrift" panose="020B0502040204020203" pitchFamily="34" charset="0"/>
              </a:rPr>
              <a:t>CAMPAGNE JEUNES 2021</a:t>
            </a:r>
            <a:endParaRPr lang="fr-FR" sz="2000" b="1" dirty="0">
              <a:solidFill>
                <a:srgbClr val="ED1D2E"/>
              </a:solidFill>
              <a:latin typeface="Bahnschrift" panose="020B0502040204020203" pitchFamily="34" charset="0"/>
            </a:endParaRPr>
          </a:p>
        </p:txBody>
      </p:sp>
      <p:sp>
        <p:nvSpPr>
          <p:cNvPr id="17" name="ZoneTexte 16"/>
          <p:cNvSpPr txBox="1"/>
          <p:nvPr/>
        </p:nvSpPr>
        <p:spPr>
          <a:xfrm>
            <a:off x="848713" y="3919022"/>
            <a:ext cx="6037862" cy="400110"/>
          </a:xfrm>
          <a:prstGeom prst="rect">
            <a:avLst/>
          </a:prstGeom>
          <a:solidFill>
            <a:schemeClr val="bg1"/>
          </a:solidFill>
        </p:spPr>
        <p:txBody>
          <a:bodyPr wrap="square" rtlCol="0">
            <a:spAutoFit/>
          </a:bodyPr>
          <a:lstStyle/>
          <a:p>
            <a:r>
              <a:rPr lang="fr-FR" sz="2000" b="1" dirty="0" smtClean="0">
                <a:solidFill>
                  <a:srgbClr val="ED1D2E"/>
                </a:solidFill>
                <a:latin typeface="Bahnschrift" panose="020B0502040204020203" pitchFamily="34" charset="0"/>
              </a:rPr>
              <a:t>CONQUÉRIR ET FIDÉLISER NOS JEUNES CLIENTS !</a:t>
            </a:r>
            <a:endParaRPr lang="fr-FR" sz="2000" b="1" dirty="0">
              <a:solidFill>
                <a:srgbClr val="ED1D2E"/>
              </a:solidFill>
              <a:latin typeface="Bahnschrift" panose="020B0502040204020203" pitchFamily="34" charset="0"/>
            </a:endParaRPr>
          </a:p>
        </p:txBody>
      </p:sp>
      <p:sp>
        <p:nvSpPr>
          <p:cNvPr id="18" name="ZoneTexte 17"/>
          <p:cNvSpPr txBox="1"/>
          <p:nvPr/>
        </p:nvSpPr>
        <p:spPr>
          <a:xfrm>
            <a:off x="8653540" y="5865918"/>
            <a:ext cx="3284874" cy="738664"/>
          </a:xfrm>
          <a:prstGeom prst="rect">
            <a:avLst/>
          </a:prstGeom>
          <a:noFill/>
        </p:spPr>
        <p:txBody>
          <a:bodyPr wrap="none" rtlCol="0">
            <a:spAutoFit/>
          </a:bodyPr>
          <a:lstStyle/>
          <a:p>
            <a:pPr algn="r"/>
            <a:r>
              <a:rPr lang="fr-FR" sz="2400" b="1" dirty="0" smtClean="0">
                <a:solidFill>
                  <a:srgbClr val="FF0000"/>
                </a:solidFill>
                <a:latin typeface="Bahnschrift SemiBold Condensed" panose="020B0502040204020203" pitchFamily="34" charset="0"/>
              </a:rPr>
              <a:t>Heure du Jeudi </a:t>
            </a:r>
            <a:r>
              <a:rPr lang="fr-FR" sz="2400" b="1" dirty="0" smtClean="0">
                <a:solidFill>
                  <a:srgbClr val="8D8E8F"/>
                </a:solidFill>
                <a:latin typeface="Bahnschrift SemiBold Condensed" panose="020B0502040204020203" pitchFamily="34" charset="0"/>
              </a:rPr>
              <a:t>du 29 avril 2021</a:t>
            </a:r>
          </a:p>
          <a:p>
            <a:pPr algn="r"/>
            <a:r>
              <a:rPr lang="fr-FR" dirty="0" smtClean="0">
                <a:solidFill>
                  <a:srgbClr val="8D8E8F"/>
                </a:solidFill>
                <a:latin typeface="Bahnschrift SemiBold Condensed" panose="020B0502040204020203" pitchFamily="34" charset="0"/>
              </a:rPr>
              <a:t>Campagne Jeunes du 4 mai au 31 octobre </a:t>
            </a:r>
            <a:endParaRPr lang="fr-FR" dirty="0">
              <a:solidFill>
                <a:srgbClr val="8D8E8F"/>
              </a:solidFill>
              <a:latin typeface="Bahnschrift SemiBold Condensed" panose="020B0502040204020203" pitchFamily="34" charset="0"/>
            </a:endParaRPr>
          </a:p>
        </p:txBody>
      </p:sp>
      <p:cxnSp>
        <p:nvCxnSpPr>
          <p:cNvPr id="20" name="Connecteur droit 19"/>
          <p:cNvCxnSpPr/>
          <p:nvPr/>
        </p:nvCxnSpPr>
        <p:spPr>
          <a:xfrm>
            <a:off x="886813" y="1185269"/>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886813" y="1794871"/>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919559" y="2404904"/>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886813" y="3014070"/>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568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10202</TotalTime>
  <Words>2550</Words>
  <Application>Microsoft Office PowerPoint</Application>
  <PresentationFormat>Grand écran</PresentationFormat>
  <Paragraphs>557</Paragraphs>
  <Slides>30</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30</vt:i4>
      </vt:variant>
    </vt:vector>
  </HeadingPairs>
  <TitlesOfParts>
    <vt:vector size="44" baseType="lpstr">
      <vt:lpstr>Arial</vt:lpstr>
      <vt:lpstr>Arial Black</vt:lpstr>
      <vt:lpstr>Bahnschrift</vt:lpstr>
      <vt:lpstr>Bahnschrift SemiBold Condensed</vt:lpstr>
      <vt:lpstr>Bradley Hand ITC</vt:lpstr>
      <vt:lpstr>Calibri</vt:lpstr>
      <vt:lpstr>Century Gothic</vt:lpstr>
      <vt:lpstr>Helvetica Neue Medium</vt:lpstr>
      <vt:lpstr>Montserrat Black</vt:lpstr>
      <vt:lpstr>Times New Roman</vt:lpstr>
      <vt:lpstr>Verdana</vt:lpstr>
      <vt:lpstr>Wingdings</vt:lpstr>
      <vt:lpstr>Wingdings 2</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481</cp:revision>
  <dcterms:created xsi:type="dcterms:W3CDTF">2020-06-24T09:20:11Z</dcterms:created>
  <dcterms:modified xsi:type="dcterms:W3CDTF">2021-05-05T14:45:37Z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