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1154" r:id="rId2"/>
    <p:sldId id="1123" r:id="rId3"/>
    <p:sldId id="1079" r:id="rId4"/>
    <p:sldId id="1125" r:id="rId5"/>
    <p:sldId id="1127" r:id="rId6"/>
    <p:sldId id="1126" r:id="rId7"/>
    <p:sldId id="1124" r:id="rId8"/>
    <p:sldId id="1128" r:id="rId9"/>
    <p:sldId id="1098" r:id="rId10"/>
    <p:sldId id="1129" r:id="rId11"/>
    <p:sldId id="1109" r:id="rId12"/>
    <p:sldId id="1184" r:id="rId13"/>
    <p:sldId id="1161" r:id="rId14"/>
    <p:sldId id="1130" r:id="rId15"/>
    <p:sldId id="1133" r:id="rId16"/>
    <p:sldId id="1155" r:id="rId17"/>
    <p:sldId id="1145" r:id="rId18"/>
    <p:sldId id="1180" r:id="rId19"/>
    <p:sldId id="1146" r:id="rId20"/>
    <p:sldId id="1147" r:id="rId21"/>
    <p:sldId id="1158" r:id="rId22"/>
    <p:sldId id="1148" r:id="rId23"/>
    <p:sldId id="1134" r:id="rId24"/>
    <p:sldId id="1151" r:id="rId25"/>
    <p:sldId id="1149" r:id="rId26"/>
    <p:sldId id="1135" r:id="rId27"/>
    <p:sldId id="1152" r:id="rId28"/>
    <p:sldId id="1153" r:id="rId29"/>
    <p:sldId id="1150" r:id="rId30"/>
    <p:sldId id="1181" r:id="rId31"/>
    <p:sldId id="1136" r:id="rId32"/>
    <p:sldId id="1139" r:id="rId33"/>
    <p:sldId id="1160" r:id="rId34"/>
    <p:sldId id="1137" r:id="rId35"/>
    <p:sldId id="1156" r:id="rId36"/>
    <p:sldId id="1157" r:id="rId37"/>
    <p:sldId id="1138" r:id="rId38"/>
    <p:sldId id="1172" r:id="rId39"/>
    <p:sldId id="1121" r:id="rId40"/>
    <p:sldId id="1162" r:id="rId41"/>
    <p:sldId id="1164" r:id="rId42"/>
    <p:sldId id="1165" r:id="rId43"/>
    <p:sldId id="1170" r:id="rId44"/>
    <p:sldId id="1166" r:id="rId45"/>
    <p:sldId id="1173" r:id="rId46"/>
    <p:sldId id="1167" r:id="rId47"/>
    <p:sldId id="1171" r:id="rId48"/>
    <p:sldId id="1182" r:id="rId49"/>
    <p:sldId id="1168" r:id="rId50"/>
    <p:sldId id="1169" r:id="rId51"/>
    <p:sldId id="1176" r:id="rId52"/>
    <p:sldId id="1177" r:id="rId53"/>
    <p:sldId id="1178" r:id="rId54"/>
    <p:sldId id="1179" r:id="rId55"/>
    <p:sldId id="1183" r:id="rId56"/>
    <p:sldId id="1163" r:id="rId57"/>
    <p:sldId id="1175" r:id="rId58"/>
    <p:sldId id="1122" r:id="rId5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81"/>
    <a:srgbClr val="09FF78"/>
    <a:srgbClr val="FF7401"/>
    <a:srgbClr val="FFFFFF"/>
    <a:srgbClr val="E9030A"/>
    <a:srgbClr val="FF66CC"/>
    <a:srgbClr val="85FFBC"/>
    <a:srgbClr val="CC6860"/>
    <a:srgbClr val="C0504D"/>
    <a:srgbClr val="DF4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6265" autoAdjust="0"/>
  </p:normalViewPr>
  <p:slideViewPr>
    <p:cSldViewPr snapToGrid="0">
      <p:cViewPr varScale="1">
        <p:scale>
          <a:sx n="107" d="100"/>
          <a:sy n="107" d="100"/>
        </p:scale>
        <p:origin x="127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17/05/2021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17/05/2021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5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23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2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60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6" y="2870445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" y="345190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703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20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40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7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7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5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5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8703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20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8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703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20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5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7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  <p:sldLayoutId id="2147483656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cegee-sps/sites/qualite/Obj_Quali/BDD/Forms/AllItems.aspx?RootFolder=/sites/qualite/Obj_Quali/BDD/QHD/R%C3%A9sultats&amp;FolderCTID=0x012000549A1825CC86B445AB8DB45A0172167C&amp;View=%7bF1302EDA-87F1-47B7-A844-F2B53BEA6DA0%7d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guillaume.nikes@cegee.caisse-epargne.fr" TargetMode="External"/><Relationship Id="rId2" Type="http://schemas.openxmlformats.org/officeDocument/2006/relationships/hyperlink" Target="mailto:gaelle.salaun@cegee.caisse-epargne.fr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380197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 idx="4294967295"/>
          </p:nvPr>
        </p:nvSpPr>
        <p:spPr>
          <a:xfrm rot="16200000">
            <a:off x="0" y="1616075"/>
            <a:ext cx="6858000" cy="3625850"/>
          </a:xfrm>
        </p:spPr>
        <p:txBody>
          <a:bodyPr>
            <a:normAutofit/>
          </a:bodyPr>
          <a:lstStyle/>
          <a:p>
            <a:r>
              <a:rPr lang="fr-FR" sz="6000" dirty="0" smtClean="0"/>
              <a:t> </a:t>
            </a:r>
            <a:endParaRPr lang="fr-FR" sz="6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81" y="2361532"/>
            <a:ext cx="2812759" cy="1828295"/>
          </a:xfrm>
          <a:prstGeom prst="rect">
            <a:avLst/>
          </a:prstGeom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4003283" y="2999875"/>
            <a:ext cx="4896670" cy="830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</a:rPr>
              <a:t>Part Variable 2021</a:t>
            </a:r>
          </a:p>
          <a:p>
            <a:pPr marL="0" indent="0" algn="ctr">
              <a:buNone/>
            </a:pP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Heure du Jeudi - Janvier 2021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85" y="54904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4119406" y="3673642"/>
            <a:ext cx="468429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15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Mécanisme d’ensemble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Maintenir </a:t>
            </a:r>
            <a:r>
              <a:rPr lang="fr-FR" dirty="0">
                <a:solidFill>
                  <a:srgbClr val="C00000"/>
                </a:solidFill>
              </a:rPr>
              <a:t>notre </a:t>
            </a:r>
            <a:r>
              <a:rPr lang="fr-FR" dirty="0" smtClean="0">
                <a:solidFill>
                  <a:srgbClr val="C00000"/>
                </a:solidFill>
              </a:rPr>
              <a:t>dynamique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Une proactivité reconnue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notamment sur l’IARD / Prévoyance et la Bancarisation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Une très forte création </a:t>
            </a:r>
            <a:r>
              <a:rPr lang="fr-FR" dirty="0">
                <a:solidFill>
                  <a:srgbClr val="C00000"/>
                </a:solidFill>
              </a:rPr>
              <a:t>de </a:t>
            </a:r>
            <a:r>
              <a:rPr lang="fr-FR" dirty="0" smtClean="0">
                <a:solidFill>
                  <a:srgbClr val="C00000"/>
                </a:solidFill>
              </a:rPr>
              <a:t>valeur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notamment sur le crédit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Relever </a:t>
            </a:r>
            <a:r>
              <a:rPr lang="fr-FR" dirty="0">
                <a:solidFill>
                  <a:srgbClr val="C00000"/>
                </a:solidFill>
              </a:rPr>
              <a:t>les </a:t>
            </a:r>
            <a:r>
              <a:rPr lang="fr-FR" dirty="0" smtClean="0">
                <a:solidFill>
                  <a:srgbClr val="C00000"/>
                </a:solidFill>
              </a:rPr>
              <a:t>défis 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Satisfaction Client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à chaud comme à froid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Fonds </a:t>
            </a:r>
            <a:r>
              <a:rPr lang="fr-FR" dirty="0">
                <a:solidFill>
                  <a:srgbClr val="C00000"/>
                </a:solidFill>
              </a:rPr>
              <a:t>de </a:t>
            </a:r>
            <a:r>
              <a:rPr lang="fr-FR" dirty="0" smtClean="0">
                <a:solidFill>
                  <a:srgbClr val="C00000"/>
                </a:solidFill>
              </a:rPr>
              <a:t>commerce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notamment les Clients "Equipés"...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Epargne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pour cristalliser et capter de nouveaux flux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Animer </a:t>
            </a:r>
            <a:r>
              <a:rPr lang="fr-FR" dirty="0">
                <a:solidFill>
                  <a:srgbClr val="C00000"/>
                </a:solidFill>
              </a:rPr>
              <a:t>chaque marché de façon plus précise 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Indicateurs spécifiques</a:t>
            </a:r>
          </a:p>
          <a:p>
            <a:pPr lvl="1"/>
            <a:r>
              <a:rPr lang="fr-FR" dirty="0">
                <a:solidFill>
                  <a:srgbClr val="C00000"/>
                </a:solidFill>
              </a:rPr>
              <a:t>C</a:t>
            </a:r>
            <a:r>
              <a:rPr lang="fr-FR" dirty="0" smtClean="0">
                <a:solidFill>
                  <a:srgbClr val="C00000"/>
                </a:solidFill>
              </a:rPr>
              <a:t>lassements spécifiques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Solidarité </a:t>
            </a:r>
            <a:r>
              <a:rPr lang="fr-FR" dirty="0">
                <a:solidFill>
                  <a:srgbClr val="C00000"/>
                </a:solidFill>
              </a:rPr>
              <a:t>entre marchés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Part variable est la pierre d’angle de notre dispositif d’animation </a:t>
            </a:r>
          </a:p>
          <a:p>
            <a:r>
              <a:rPr lang="fr-FR" dirty="0" smtClean="0"/>
              <a:t>pour tous les marchés, avec trois ambitions majeures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4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7342" y="1810871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8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16200000">
            <a:off x="-3211477" y="3220103"/>
            <a:ext cx="6858000" cy="435046"/>
          </a:xfrm>
        </p:spPr>
        <p:txBody>
          <a:bodyPr>
            <a:normAutofit/>
          </a:bodyPr>
          <a:lstStyle/>
          <a:p>
            <a:r>
              <a:rPr lang="fr-FR" dirty="0"/>
              <a:t>Mécanisme d’ensemble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Nous avons </a:t>
            </a:r>
            <a:r>
              <a:rPr lang="fr-FR" dirty="0" smtClean="0"/>
              <a:t>synthétisé l’ensemble de la mécanique de la Part Variable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dans un tableau qui, </a:t>
            </a:r>
            <a:r>
              <a:rPr lang="fr-FR" dirty="0" smtClean="0"/>
              <a:t>par marché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rassemble les </a:t>
            </a:r>
            <a:r>
              <a:rPr lang="fr-FR" dirty="0" smtClean="0"/>
              <a:t>critères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les </a:t>
            </a:r>
            <a:r>
              <a:rPr lang="fr-FR" dirty="0" smtClean="0"/>
              <a:t>pourcentages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et les </a:t>
            </a:r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67493" y="1184611"/>
            <a:ext cx="1132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Grand Public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4293" y="1229829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35201" y="6561081"/>
            <a:ext cx="51459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NB : le détail de l’ensemble des métiers est disponible dans la partie « </a:t>
            </a:r>
            <a:r>
              <a:rPr lang="fr-FR" sz="900" b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Détail des Métiers Réseau 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BDD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 »</a:t>
            </a:r>
            <a:endParaRPr lang="fr-FR" sz="900" b="1" dirty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93" y="1558734"/>
            <a:ext cx="8037244" cy="4803966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648230" y="6357600"/>
            <a:ext cx="7454686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1100" b="1">
                <a:solidFill>
                  <a:srgbClr val="C0000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spcBef>
                <a:spcPts val="300"/>
              </a:spcBef>
            </a:pPr>
            <a:r>
              <a:rPr lang="fr-FR" sz="900" dirty="0" smtClean="0"/>
              <a:t>* Comme en 2020, la partie PV sur objectif / </a:t>
            </a:r>
            <a:r>
              <a:rPr lang="fr-FR" sz="900" dirty="0" err="1" smtClean="0"/>
              <a:t>etp</a:t>
            </a:r>
            <a:r>
              <a:rPr lang="fr-FR" sz="900" dirty="0" smtClean="0"/>
              <a:t> peut être modulé par la manager : 80% salaire brut ; 20% appréciation managériale</a:t>
            </a:r>
            <a:endParaRPr lang="fr-FR" sz="900" dirty="0"/>
          </a:p>
        </p:txBody>
      </p:sp>
      <p:sp>
        <p:nvSpPr>
          <p:cNvPr id="9" name="ZoneTexte 8"/>
          <p:cNvSpPr txBox="1"/>
          <p:nvPr/>
        </p:nvSpPr>
        <p:spPr>
          <a:xfrm>
            <a:off x="679609" y="2000991"/>
            <a:ext cx="372568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1100" b="1">
                <a:solidFill>
                  <a:srgbClr val="C0000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spcBef>
                <a:spcPts val="300"/>
              </a:spcBef>
            </a:pPr>
            <a:r>
              <a:rPr lang="fr-FR" sz="900" dirty="0" smtClean="0"/>
              <a:t>*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79342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16200000">
            <a:off x="-3211477" y="3220103"/>
            <a:ext cx="6858000" cy="435046"/>
          </a:xfrm>
        </p:spPr>
        <p:txBody>
          <a:bodyPr>
            <a:normAutofit/>
          </a:bodyPr>
          <a:lstStyle/>
          <a:p>
            <a:r>
              <a:rPr lang="fr-FR" dirty="0"/>
              <a:t>Mécanisme d’ensemble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Nous avons </a:t>
            </a:r>
            <a:r>
              <a:rPr lang="fr-FR" dirty="0" smtClean="0"/>
              <a:t>synthétisé l’ensemble de la mécanique de la Part Variable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dans un tableau qui, </a:t>
            </a:r>
            <a:r>
              <a:rPr lang="fr-FR" dirty="0" smtClean="0"/>
              <a:t>par marché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rassemble les </a:t>
            </a:r>
            <a:r>
              <a:rPr lang="fr-FR" dirty="0" smtClean="0"/>
              <a:t>critères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les </a:t>
            </a:r>
            <a:r>
              <a:rPr lang="fr-FR" dirty="0" smtClean="0"/>
              <a:t>pourcentages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et les </a:t>
            </a:r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67493" y="1184611"/>
            <a:ext cx="865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Premium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4293" y="1229829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672086"/>
            <a:ext cx="8195226" cy="40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16200000">
            <a:off x="-3211477" y="3220103"/>
            <a:ext cx="6858000" cy="435046"/>
          </a:xfrm>
        </p:spPr>
        <p:txBody>
          <a:bodyPr>
            <a:normAutofit/>
          </a:bodyPr>
          <a:lstStyle/>
          <a:p>
            <a:r>
              <a:rPr lang="fr-FR" dirty="0"/>
              <a:t>Mécanisme d’ensemble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Nous avons </a:t>
            </a:r>
            <a:r>
              <a:rPr lang="fr-FR" dirty="0" smtClean="0"/>
              <a:t>synthétisé l’ensemble de la mécanique de la Part Variable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dans un tableau qui, </a:t>
            </a:r>
            <a:r>
              <a:rPr lang="fr-FR" dirty="0" smtClean="0"/>
              <a:t>par marché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rassemble les </a:t>
            </a:r>
            <a:r>
              <a:rPr lang="fr-FR" dirty="0" smtClean="0"/>
              <a:t>critères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les </a:t>
            </a:r>
            <a:r>
              <a:rPr lang="fr-FR" dirty="0" smtClean="0"/>
              <a:t>pourcentages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et les </a:t>
            </a:r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67493" y="1184611"/>
            <a:ext cx="1266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Professionnels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4293" y="1229829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52" y="1492388"/>
            <a:ext cx="7747509" cy="491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4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PART VARIABLE BDD 2021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52474" y="405173"/>
            <a:ext cx="8243245" cy="644958"/>
          </a:xfrm>
        </p:spPr>
        <p:txBody>
          <a:bodyPr rIns="0"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Le </a:t>
            </a:r>
            <a:r>
              <a:rPr lang="fr-FR" dirty="0" smtClean="0"/>
              <a:t>Baromètre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 matérialise la </a:t>
            </a:r>
            <a:r>
              <a:rPr lang="fr-FR" dirty="0" smtClean="0"/>
              <a:t>solidarité entre marchés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 intégrant systématiquement tous les critères, mais  </a:t>
            </a:r>
            <a:r>
              <a:rPr lang="fr-FR" dirty="0" smtClean="0"/>
              <a:t>avec des poids différents selon les métiers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1177057" y="1277213"/>
            <a:ext cx="2663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Les critères du baromètre ont été définis pour tous les marchés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83140" y="1277213"/>
            <a:ext cx="4084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Chaque marché sera néanmoins focalisé sur ses propres critères, les deux autres n’étant pas détaillé dans le suivi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41552" y="1679797"/>
            <a:ext cx="15508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Exemple ici du Grand Public : les thèmes « Premium » et « Professionnels » sont condensés dans un « Indicateur Composite », mesuré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64" y="7303774"/>
            <a:ext cx="4687907" cy="7825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98639" y="4567870"/>
            <a:ext cx="61917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En fonction des métiers, les trois composantes du baromètre auront des « poids » différents dans l’établissement du classement, et donc dans le calcul de la Part Variable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029907" y="1307146"/>
            <a:ext cx="196947" cy="19694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fr-F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307775" y="1307146"/>
            <a:ext cx="196947" cy="19694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fr-F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1001693" y="4693959"/>
            <a:ext cx="196947" cy="19694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fr-F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30955" y="3016435"/>
            <a:ext cx="3912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à l’échelle du Territoire ou de la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Région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 (l’agence n’ayant pas nécessairement la taille critique pour que l’indicateur soit pertinent)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907" y="1768811"/>
            <a:ext cx="2521986" cy="247118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122" y="1738879"/>
            <a:ext cx="2268000" cy="123753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907" y="5132568"/>
            <a:ext cx="7824301" cy="95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64304" y="2797934"/>
            <a:ext cx="5459743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707342" y="2340260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rgbClr val="C00000"/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0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</a:t>
            </a:r>
            <a:r>
              <a:rPr lang="fr-FR" dirty="0" smtClean="0">
                <a:solidFill>
                  <a:srgbClr val="C00000"/>
                </a:solidFill>
              </a:rPr>
              <a:t>Part Variable </a:t>
            </a:r>
            <a:r>
              <a:rPr lang="fr-FR" dirty="0">
                <a:solidFill>
                  <a:srgbClr val="C00000"/>
                </a:solidFill>
              </a:rPr>
              <a:t>sur objectif maintient la dynamique sur nos lignes de force et intègre fortement les défis de la Satisfaction Client et de </a:t>
            </a:r>
            <a:r>
              <a:rPr lang="fr-FR" dirty="0" smtClean="0">
                <a:solidFill>
                  <a:srgbClr val="C00000"/>
                </a:solidFill>
              </a:rPr>
              <a:t>l’Epargne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Ses règles de gestion permettent de bien comprendre comment sont pris en compte nos actes commerciaux 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 </a:t>
            </a:r>
            <a:r>
              <a:rPr lang="fr-FR" i="1" dirty="0">
                <a:solidFill>
                  <a:srgbClr val="C00000"/>
                </a:solidFill>
              </a:rPr>
              <a:t>Tempo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smtClean="0">
                <a:solidFill>
                  <a:srgbClr val="C00000"/>
                </a:solidFill>
              </a:rPr>
              <a:t>est ajusté, et reste </a:t>
            </a:r>
            <a:r>
              <a:rPr lang="fr-FR" dirty="0">
                <a:solidFill>
                  <a:srgbClr val="C00000"/>
                </a:solidFill>
              </a:rPr>
              <a:t>notre « métronome » </a:t>
            </a:r>
            <a:r>
              <a:rPr lang="fr-FR" dirty="0" smtClean="0">
                <a:solidFill>
                  <a:srgbClr val="C00000"/>
                </a:solidFill>
              </a:rPr>
              <a:t>pour tenir un </a:t>
            </a:r>
            <a:r>
              <a:rPr lang="fr-FR" dirty="0">
                <a:solidFill>
                  <a:srgbClr val="C00000"/>
                </a:solidFill>
              </a:rPr>
              <a:t>rythme hebdomadaire </a:t>
            </a:r>
            <a:r>
              <a:rPr lang="fr-FR" dirty="0" smtClean="0">
                <a:solidFill>
                  <a:srgbClr val="C00000"/>
                </a:solidFill>
              </a:rPr>
              <a:t>et permettre </a:t>
            </a:r>
            <a:r>
              <a:rPr lang="fr-FR" dirty="0">
                <a:solidFill>
                  <a:srgbClr val="C00000"/>
                </a:solidFill>
              </a:rPr>
              <a:t>de viser une Part Variable à 120</a:t>
            </a:r>
            <a:r>
              <a:rPr lang="fr-FR" dirty="0" smtClean="0">
                <a:solidFill>
                  <a:srgbClr val="C00000"/>
                </a:solidFill>
              </a:rPr>
              <a:t>%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Un suivi spécifique sera mis en place pour suivre le </a:t>
            </a:r>
            <a:r>
              <a:rPr lang="fr-FR" i="1" dirty="0" smtClean="0">
                <a:solidFill>
                  <a:srgbClr val="C00000"/>
                </a:solidFill>
              </a:rPr>
              <a:t>TS-I </a:t>
            </a:r>
            <a:r>
              <a:rPr lang="fr-FR" i="1" dirty="0" err="1" smtClean="0">
                <a:solidFill>
                  <a:srgbClr val="C00000"/>
                </a:solidFill>
              </a:rPr>
              <a:t>Joignabilité</a:t>
            </a:r>
            <a:r>
              <a:rPr lang="fr-FR" i="1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rgbClr val="C00000"/>
                </a:solidFill>
              </a:rPr>
              <a:t>(source QHD) de </a:t>
            </a:r>
            <a:r>
              <a:rPr lang="fr-FR" dirty="0" smtClean="0">
                <a:solidFill>
                  <a:srgbClr val="C00000"/>
                </a:solidFill>
              </a:rPr>
              <a:t>la façon la plus immédiate possible</a:t>
            </a:r>
            <a:endParaRPr lang="fr-FR" dirty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7917" y="150621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7917" y="2281999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7917" y="3078535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latin typeface="Arial" charset="0"/>
                <a:cs typeface="Arial" charset="0"/>
              </a:rPr>
              <a:t>La Part </a:t>
            </a:r>
            <a:r>
              <a:rPr lang="fr-FR" dirty="0">
                <a:latin typeface="Arial" charset="0"/>
                <a:cs typeface="Arial" charset="0"/>
              </a:rPr>
              <a:t>Variable </a:t>
            </a:r>
            <a:r>
              <a:rPr lang="fr-FR" dirty="0" smtClean="0">
                <a:latin typeface="Arial" charset="0"/>
                <a:cs typeface="Arial" charset="0"/>
              </a:rPr>
              <a:t>2021 en fonction de l’Atteinte d’Objectifs a été adaptée pour tenir compte des enseignements de 2020</a:t>
            </a:r>
            <a:endParaRPr lang="fr-FR" dirty="0"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7917" y="3875071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1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</a:t>
            </a:r>
            <a:r>
              <a:rPr lang="fr-FR" dirty="0" smtClean="0"/>
              <a:t>– Grand Public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Part Variable sur objectif maintient la dynamique sur nos lignes de force et intègre fortement les défis de la Satisfaction Client et de l’Epargne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Espace réservé du contenu 29"/>
          <p:cNvSpPr txBox="1">
            <a:spLocks/>
          </p:cNvSpPr>
          <p:nvPr/>
        </p:nvSpPr>
        <p:spPr>
          <a:xfrm>
            <a:off x="940569" y="3702608"/>
            <a:ext cx="5093367" cy="2881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12" indent="0">
              <a:buNone/>
            </a:pPr>
            <a:r>
              <a:rPr lang="fr-FR" sz="1100" i="1" dirty="0" smtClean="0">
                <a:solidFill>
                  <a:srgbClr val="C00000"/>
                </a:solidFill>
              </a:rPr>
              <a:t>Les principales nouveautés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de la Satisfaction au travers du QHD – facilité à joindre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Notre Stratégie Epargne 2021 mise en lumière</a:t>
            </a:r>
          </a:p>
          <a:p>
            <a:pPr marL="630238" lvl="1" indent="-179388"/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VB tous produits avec seuils (Livrets ≥100</a:t>
            </a:r>
            <a:r>
              <a:rPr lang="fr-FR" sz="1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€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ASV ≥ 500€, </a:t>
            </a:r>
            <a:r>
              <a:rPr lang="fr-FR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Cptes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titres avec encours au 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31/12/2021 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≥500€) ; pondération de l’Assurance Vie (x2)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 Assurance Vie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Sortie du critère Mobilité Macron pour l’intégrer à la part relative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Modification du critère Risques et Conformité</a:t>
            </a:r>
          </a:p>
          <a:p>
            <a:pPr marL="630238" lvl="1" indent="-179388"/>
            <a:r>
              <a:rPr lang="fr-FR" sz="10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Evol</a:t>
            </a:r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Stock de clients en vert (CCA)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Taux de traitement RPM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de Protection Juridique dans l’IARD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Valorisation à 0,30</a:t>
            </a:r>
          </a:p>
        </p:txBody>
      </p:sp>
      <p:cxnSp>
        <p:nvCxnSpPr>
          <p:cNvPr id="10" name="Connecteur droit 9"/>
          <p:cNvCxnSpPr/>
          <p:nvPr/>
        </p:nvCxnSpPr>
        <p:spPr>
          <a:xfrm flipH="1">
            <a:off x="1057336" y="3735163"/>
            <a:ext cx="11231" cy="247613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93" y="1244986"/>
            <a:ext cx="5397641" cy="2355137"/>
          </a:xfrm>
          <a:prstGeom prst="rect">
            <a:avLst/>
          </a:prstGeom>
        </p:spPr>
      </p:pic>
      <p:sp>
        <p:nvSpPr>
          <p:cNvPr id="11" name="Espace réservé du contenu 29"/>
          <p:cNvSpPr txBox="1">
            <a:spLocks/>
          </p:cNvSpPr>
          <p:nvPr/>
        </p:nvSpPr>
        <p:spPr>
          <a:xfrm>
            <a:off x="6033937" y="3702608"/>
            <a:ext cx="2918744" cy="2881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12" indent="0">
              <a:buNone/>
            </a:pPr>
            <a:r>
              <a:rPr lang="fr-FR" sz="1100" i="1" dirty="0" smtClean="0">
                <a:solidFill>
                  <a:srgbClr val="C00000"/>
                </a:solidFill>
              </a:rPr>
              <a:t>Les principaux points maintenus à l’identique de 2020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part variable 100% collective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modulation possible à la main du </a:t>
            </a:r>
            <a:r>
              <a:rPr lang="fr-FR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manager </a:t>
            </a:r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à hauteur de 20%</a:t>
            </a:r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Déclenchement</a:t>
            </a:r>
            <a:r>
              <a:rPr lang="fr-FR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: au-delà de 100% avec progression linéaire jusqu’à 120</a:t>
            </a:r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3" name="Connecteur droit 12"/>
          <p:cNvCxnSpPr/>
          <p:nvPr/>
        </p:nvCxnSpPr>
        <p:spPr>
          <a:xfrm flipH="1">
            <a:off x="6150703" y="3735163"/>
            <a:ext cx="11231" cy="247613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8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Ses règles de gestion permettent de bien comprendre comment sont pris en compte nos actes commerciaux 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3942"/>
              </p:ext>
            </p:extLst>
          </p:nvPr>
        </p:nvGraphicFramePr>
        <p:xfrm>
          <a:off x="761905" y="1524829"/>
          <a:ext cx="7902575" cy="4830176"/>
        </p:xfrm>
        <a:graphic>
          <a:graphicData uri="http://schemas.openxmlformats.org/drawingml/2006/table">
            <a:tbl>
              <a:tblPr/>
              <a:tblGrid>
                <a:gridCol w="1140637">
                  <a:extLst>
                    <a:ext uri="{9D8B030D-6E8A-4147-A177-3AD203B41FA5}">
                      <a16:colId xmlns:a16="http://schemas.microsoft.com/office/drawing/2014/main" val="1234300009"/>
                    </a:ext>
                  </a:extLst>
                </a:gridCol>
                <a:gridCol w="2114801">
                  <a:extLst>
                    <a:ext uri="{9D8B030D-6E8A-4147-A177-3AD203B41FA5}">
                      <a16:colId xmlns:a16="http://schemas.microsoft.com/office/drawing/2014/main" val="1893222633"/>
                    </a:ext>
                  </a:extLst>
                </a:gridCol>
                <a:gridCol w="1945124">
                  <a:extLst>
                    <a:ext uri="{9D8B030D-6E8A-4147-A177-3AD203B41FA5}">
                      <a16:colId xmlns:a16="http://schemas.microsoft.com/office/drawing/2014/main" val="3696880258"/>
                    </a:ext>
                  </a:extLst>
                </a:gridCol>
                <a:gridCol w="2702013">
                  <a:extLst>
                    <a:ext uri="{9D8B030D-6E8A-4147-A177-3AD203B41FA5}">
                      <a16:colId xmlns:a16="http://schemas.microsoft.com/office/drawing/2014/main" val="2361179783"/>
                    </a:ext>
                  </a:extLst>
                </a:gridCol>
              </a:tblGrid>
              <a:tr h="1546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Thème</a:t>
                      </a:r>
                    </a:p>
                  </a:txBody>
                  <a:tcPr marL="7363" marR="7363" marT="73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Crirères</a:t>
                      </a:r>
                    </a:p>
                  </a:txBody>
                  <a:tcPr marL="7363" marR="7363" marT="73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Règles de Gestion</a:t>
                      </a:r>
                    </a:p>
                  </a:txBody>
                  <a:tcPr marL="7363" marR="7363" marT="73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Commentaires</a:t>
                      </a:r>
                    </a:p>
                  </a:txBody>
                  <a:tcPr marL="7363" marR="7363" marT="73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338688"/>
                  </a:ext>
                </a:extLst>
              </a:tr>
              <a:tr h="26652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Satisfaction</a:t>
                      </a: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TS-I Facilité à joindre (à chaud, QHD)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 arithmétique du Rapport QHD Mensuel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L’indicateurs suivi est la Facilité à joindre tous contacts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et non le taux de décrochés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753837"/>
                  </a:ext>
                </a:extLst>
              </a:tr>
              <a:tr h="655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Bancarisation</a:t>
                      </a: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Forfaits Hors </a:t>
                      </a:r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transformat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° (hors DRC incomplet)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Ventes Brutes de Formules individuelles sur clients non détenteurs de forfaits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Sont exclus les dossiers avec DRC incomplet, les ouvertures réalisées à des clients Particuliers déjà détenteurs d’un forfait (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Satellis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Bouquet Liberté,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Futeo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etc.) ainsi que les formules ouvertes et clôturées dans l’année (même numéro d’offre).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03983"/>
                  </a:ext>
                </a:extLst>
              </a:tr>
              <a:tr h="78485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Epargne</a:t>
                      </a: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Tous produits d'épargne (hors DRC incomplets)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Ventes Brutes tous produits d'Epargne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Exclusions des ouvertures de Produits d'Epargne bilancielle &lt; 100 €</a:t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Exclusions des ouvertures de contrats d'Assurance Vie &lt; 500€</a:t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Exclusions des </a:t>
                      </a:r>
                      <a:r>
                        <a:rPr lang="fr-FR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cptes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titres ouverts en 2021 avec encours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500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 au 31.12.2021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Exclusions des ventes avec DRC incomplet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706281"/>
                  </a:ext>
                </a:extLst>
              </a:tr>
              <a:tr h="3018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 Assurance-Vie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Chiffres d'Affaires Assurance vie y compris contrats 1818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arbitrages sont exclus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842696"/>
                  </a:ext>
                </a:extLst>
              </a:tr>
              <a:tr h="596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IARD / 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IARD-</a:t>
                      </a:r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Prevoyance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Part (hors DRC incomplet)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+ 2 roues + MRH + Santé + GAV + </a:t>
                      </a:r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Sécur’Famille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(x 0.80) + Protection Juridique (x 0.30)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Sont exclus les dossiers avec DRC incomplet ainsi que les transformations de contrat sur la même gamme de produit (exemple : clôture d’une assurance Auto et ouverture d’un nouveau contrat sur le même client dans l’année).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497098"/>
                  </a:ext>
                </a:extLst>
              </a:tr>
              <a:tr h="525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</a:t>
                      </a: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Engagement Conso (hors notés &gt; à 8 et DRC incomplet)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Engagements nets crédits consommation hors Crédits Projets + versements Crédits Projets + engagements crédits renouvelables</a:t>
                      </a:r>
                    </a:p>
                  </a:txBody>
                  <a:tcPr marL="36000" marR="36000" marT="3600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Sont exclus les dossiers avec DRC incomplet et les clients avec une note d’octroi &gt; 8.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815292"/>
                  </a:ext>
                </a:extLst>
              </a:tr>
              <a:tr h="1472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Risques et Conformité</a:t>
                      </a:r>
                    </a:p>
                  </a:txBody>
                  <a:tcPr marL="7363" marR="7363" marT="73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Evol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° nb (stock) de clients verts (CCA)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3600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entrées en relation (EER) ne sont pas prises en compte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843283"/>
                  </a:ext>
                </a:extLst>
              </a:tr>
              <a:tr h="15461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Taux de traitement RPM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0" marR="36000" marT="3600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Taux trait effectif cumulé pondéré à 40% + indicateur RPM risques majeurs pondéré à 60%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751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76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Des adaptations des règles sur 2 lignes de la Part Variable sur objectif validées en CDG du 29/03/2021 applicables dès le 01/01/2021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266700" lvl="1" indent="-266700">
              <a:lnSpc>
                <a:spcPct val="110000"/>
              </a:lnSpc>
              <a:buFont typeface="Wingdings 2" pitchFamily="18" charset="2"/>
              <a:buChar char=""/>
            </a:pPr>
            <a:r>
              <a:rPr lang="fr-FR" b="1" dirty="0"/>
              <a:t>Ventes Brutes Epargne</a:t>
            </a:r>
          </a:p>
          <a:p>
            <a:pPr marL="457200" lvl="1" indent="0">
              <a:buNone/>
            </a:pPr>
            <a:r>
              <a:rPr lang="fr-FR" dirty="0" smtClean="0"/>
              <a:t>Le </a:t>
            </a:r>
            <a:r>
              <a:rPr lang="fr-FR" dirty="0">
                <a:solidFill>
                  <a:srgbClr val="C00000"/>
                </a:solidFill>
              </a:rPr>
              <a:t>coefficient sur l’Assurance Vie </a:t>
            </a:r>
            <a:r>
              <a:rPr lang="fr-FR" dirty="0" smtClean="0">
                <a:solidFill>
                  <a:srgbClr val="C00000"/>
                </a:solidFill>
              </a:rPr>
              <a:t>passe de </a:t>
            </a:r>
            <a:r>
              <a:rPr lang="fr-FR" dirty="0">
                <a:solidFill>
                  <a:srgbClr val="C00000"/>
                </a:solidFill>
              </a:rPr>
              <a:t>2 à 4</a:t>
            </a:r>
            <a:r>
              <a:rPr lang="fr-FR" dirty="0"/>
              <a:t>.</a:t>
            </a: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66700" lvl="1" indent="-266700">
              <a:lnSpc>
                <a:spcPct val="110000"/>
              </a:lnSpc>
              <a:buFont typeface="Wingdings 2" pitchFamily="18" charset="2"/>
              <a:buChar char=""/>
            </a:pPr>
            <a:r>
              <a:rPr lang="fr-FR" b="1" dirty="0"/>
              <a:t>Evolution du nombre de clients verts (CCA)</a:t>
            </a:r>
          </a:p>
          <a:p>
            <a:pPr lvl="1"/>
            <a:r>
              <a:rPr lang="fr-FR" dirty="0" smtClean="0"/>
              <a:t>Intégration de </a:t>
            </a:r>
            <a:r>
              <a:rPr lang="fr-FR" dirty="0"/>
              <a:t>pondérations</a:t>
            </a:r>
          </a:p>
          <a:p>
            <a:pPr lvl="2"/>
            <a:r>
              <a:rPr lang="fr-FR" dirty="0"/>
              <a:t>Coefficient pour les DRC incomplets &gt; 09/2009 de 3</a:t>
            </a:r>
          </a:p>
          <a:p>
            <a:pPr lvl="2"/>
            <a:r>
              <a:rPr lang="fr-FR" dirty="0"/>
              <a:t>Coefficient pour les DRC incomplets &lt; 09/2009 de 2</a:t>
            </a: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4" y="1439839"/>
            <a:ext cx="8128031" cy="255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i="1" dirty="0" smtClean="0"/>
              <a:t>Tempo</a:t>
            </a:r>
            <a:r>
              <a:rPr lang="fr-FR" dirty="0" smtClean="0"/>
              <a:t> est ajusté, et </a:t>
            </a:r>
            <a:r>
              <a:rPr lang="fr-FR" dirty="0"/>
              <a:t>reste notre « métronome » pour tenir un rythme hebdomadaire et </a:t>
            </a:r>
            <a:r>
              <a:rPr lang="fr-FR" dirty="0" smtClean="0"/>
              <a:t>permettre </a:t>
            </a:r>
            <a:r>
              <a:rPr lang="fr-FR" dirty="0"/>
              <a:t>de viser une Part Variable à </a:t>
            </a:r>
            <a:r>
              <a:rPr lang="fr-FR" dirty="0" smtClean="0"/>
              <a:t>120%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983438" y="1201271"/>
            <a:ext cx="7738280" cy="500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Comme en 2020, le Tempo sera notre « métronome », avec en 2021 une plus grande précision par métier</a:t>
            </a:r>
            <a:endParaRPr lang="fr-FR" dirty="0">
              <a:solidFill>
                <a:srgbClr val="C00000"/>
              </a:solidFill>
            </a:endParaRPr>
          </a:p>
          <a:p>
            <a:pPr marL="635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	</a:t>
            </a:r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pPr lvl="1"/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 Tempo est un outil de pilotage hebdomadaire simplifié, visant une PV à 120%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Le Tempo est un rythme hebdomadaire calculé sur nos semaines de présence (40)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Pour être produit sur un rythme hebdomadaire, nous avons dû accepter quelques simplifications par rapport au suivi « officiel » de la Part Variable</a:t>
            </a: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050653"/>
              </p:ext>
            </p:extLst>
          </p:nvPr>
        </p:nvGraphicFramePr>
        <p:xfrm>
          <a:off x="1585207" y="4886916"/>
          <a:ext cx="6673457" cy="1481569"/>
        </p:xfrm>
        <a:graphic>
          <a:graphicData uri="http://schemas.openxmlformats.org/drawingml/2006/table">
            <a:tbl>
              <a:tblPr/>
              <a:tblGrid>
                <a:gridCol w="928113">
                  <a:extLst>
                    <a:ext uri="{9D8B030D-6E8A-4147-A177-3AD203B41FA5}">
                      <a16:colId xmlns:a16="http://schemas.microsoft.com/office/drawing/2014/main" val="2961182860"/>
                    </a:ext>
                  </a:extLst>
                </a:gridCol>
                <a:gridCol w="2872672">
                  <a:extLst>
                    <a:ext uri="{9D8B030D-6E8A-4147-A177-3AD203B41FA5}">
                      <a16:colId xmlns:a16="http://schemas.microsoft.com/office/drawing/2014/main" val="2984032681"/>
                    </a:ext>
                  </a:extLst>
                </a:gridCol>
                <a:gridCol w="2872672">
                  <a:extLst>
                    <a:ext uri="{9D8B030D-6E8A-4147-A177-3AD203B41FA5}">
                      <a16:colId xmlns:a16="http://schemas.microsoft.com/office/drawing/2014/main" val="1198932991"/>
                    </a:ext>
                  </a:extLst>
                </a:gridCol>
              </a:tblGrid>
              <a:tr h="12528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Critère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Suivi de la Part</a:t>
                      </a:r>
                      <a:r>
                        <a:rPr lang="fr-FR" sz="10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Variable</a:t>
                      </a:r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TEMPO hebdo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908006"/>
                  </a:ext>
                </a:extLst>
              </a:tr>
              <a:tr h="30854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Forfaits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 des ventes faites sur clients déjà détenteurs de forfaits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d’exclusion possible :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Tempo est calculé pour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tenir compte d'un taux de transformation moyen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37%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8136709"/>
                  </a:ext>
                </a:extLst>
              </a:tr>
              <a:tr h="434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Tous produits d'épargne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Exclusions de certaines ouvertures : Produits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d'Epargne bilancielle et contractuelle &lt; 100 €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contrats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d'Assurance Vie &lt; 500€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comptes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titres &lt; 500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  <a:p>
                      <a:pPr algn="ctr" fontAlgn="ctr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Pondération des contrats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d’Assurance-Vie (x2)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d’exclusion : toutes les ventes sont comptabilisées quel que soit le montant à l'ouverture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pondération des contrats d’Assurance Vie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0525460"/>
                  </a:ext>
                </a:extLst>
              </a:tr>
              <a:tr h="45611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 IARD-</a:t>
                      </a:r>
                      <a:r>
                        <a:rPr lang="fr-FR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Prevoyance</a:t>
                      </a:r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Part</a:t>
                      </a: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ventes sont comptabilisées sur les produits suivants : AUTO + 2 roues + MRH + Santé + GAV +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Sécur’Famille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(x 0.80) + Protection Juridique (x 0.30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pondération sur les SF et PJ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34" marR="7934" marT="79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742120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02" y="1689018"/>
            <a:ext cx="6636562" cy="199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 suivi spécifique sera mis en place pour suivre le </a:t>
            </a:r>
            <a:r>
              <a:rPr lang="fr-FR" i="1" dirty="0"/>
              <a:t>TS-I </a:t>
            </a:r>
            <a:r>
              <a:rPr lang="fr-FR" i="1" dirty="0" smtClean="0"/>
              <a:t>Facilité à joindre </a:t>
            </a:r>
            <a:r>
              <a:rPr lang="fr-FR" dirty="0" smtClean="0"/>
              <a:t>(source QHD) de </a:t>
            </a:r>
            <a:r>
              <a:rPr lang="fr-FR" dirty="0"/>
              <a:t>la façon la plus immédiate possible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983438" y="1201271"/>
            <a:ext cx="7738280" cy="500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 </a:t>
            </a:r>
            <a:r>
              <a:rPr lang="fr-FR" dirty="0">
                <a:solidFill>
                  <a:srgbClr val="C00000"/>
                </a:solidFill>
              </a:rPr>
              <a:t>périmètre de l’indicateur </a:t>
            </a:r>
            <a:r>
              <a:rPr lang="fr-FR" dirty="0" smtClean="0">
                <a:solidFill>
                  <a:srgbClr val="C00000"/>
                </a:solidFill>
              </a:rPr>
              <a:t>Facilité </a:t>
            </a:r>
            <a:r>
              <a:rPr lang="fr-FR" dirty="0">
                <a:solidFill>
                  <a:srgbClr val="C00000"/>
                </a:solidFill>
              </a:rPr>
              <a:t>à joindre (TS-I) :</a:t>
            </a:r>
          </a:p>
          <a:p>
            <a:pPr lvl="1"/>
            <a:r>
              <a:rPr lang="fr-FR" dirty="0">
                <a:solidFill>
                  <a:srgbClr val="C00000"/>
                </a:solidFill>
              </a:rPr>
              <a:t>Tous contacts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: Conseil (RDV avec ou sans CRE) + Services (Téléphone et mail)</a:t>
            </a:r>
          </a:p>
          <a:p>
            <a:pPr lvl="1"/>
            <a:r>
              <a:rPr lang="fr-FR" dirty="0">
                <a:solidFill>
                  <a:srgbClr val="C00000"/>
                </a:solidFill>
              </a:rPr>
              <a:t>Résultats sur les 3 derniers mois,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avec un minimum de 30 répondants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Disponible </a:t>
            </a:r>
            <a:r>
              <a:rPr lang="fr-FR" dirty="0">
                <a:solidFill>
                  <a:srgbClr val="C00000"/>
                </a:solidFill>
              </a:rPr>
              <a:t>mensuellement,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via à la Satisfaction client,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hlinkClick r:id="rId2"/>
              </a:rPr>
              <a:t>QHD on-line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r>
              <a:rPr lang="fr-FR" dirty="0" smtClean="0">
                <a:solidFill>
                  <a:srgbClr val="C00000"/>
                </a:solidFill>
                <a:sym typeface="Wingdings" panose="05000000000000000000" pitchFamily="2" charset="2"/>
              </a:rPr>
              <a:t>Cet indicateur est intégré dans les outils de pilotage de la Part Variable sur Objectif complété de la tendance des 20 derniers répondants : </a:t>
            </a: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Méthode </a:t>
            </a:r>
            <a:r>
              <a:rPr lang="fr-FR" dirty="0">
                <a:solidFill>
                  <a:srgbClr val="C00000"/>
                </a:solidFill>
              </a:rPr>
              <a:t>de calcul : </a:t>
            </a:r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taux de satisfaction TS-I, exprimé en pourcentage, s’obtient en déduisant la somme des pourcentages des clients </a:t>
            </a:r>
            <a:r>
              <a:rPr lang="fr-FR" b="0" dirty="0">
                <a:solidFill>
                  <a:srgbClr val="C00000"/>
                </a:solidFill>
              </a:rPr>
              <a:t>peu satisfaits</a:t>
            </a:r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des clients </a:t>
            </a:r>
            <a:r>
              <a:rPr lang="fr-FR" b="0" dirty="0">
                <a:solidFill>
                  <a:srgbClr val="C00000"/>
                </a:solidFill>
              </a:rPr>
              <a:t>pas du tout satisfaits</a:t>
            </a:r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du pourcentage de clients </a:t>
            </a:r>
            <a:r>
              <a:rPr lang="fr-FR" b="0" dirty="0">
                <a:solidFill>
                  <a:srgbClr val="C00000"/>
                </a:solidFill>
              </a:rPr>
              <a:t>très satisfaits.</a:t>
            </a: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52898"/>
              </p:ext>
            </p:extLst>
          </p:nvPr>
        </p:nvGraphicFramePr>
        <p:xfrm>
          <a:off x="1105801" y="3917193"/>
          <a:ext cx="7493553" cy="508017"/>
        </p:xfrm>
        <a:graphic>
          <a:graphicData uri="http://schemas.openxmlformats.org/drawingml/2006/table">
            <a:tbl>
              <a:tblPr/>
              <a:tblGrid>
                <a:gridCol w="2023431">
                  <a:extLst>
                    <a:ext uri="{9D8B030D-6E8A-4147-A177-3AD203B41FA5}">
                      <a16:colId xmlns:a16="http://schemas.microsoft.com/office/drawing/2014/main" val="2511123693"/>
                    </a:ext>
                  </a:extLst>
                </a:gridCol>
                <a:gridCol w="2735061">
                  <a:extLst>
                    <a:ext uri="{9D8B030D-6E8A-4147-A177-3AD203B41FA5}">
                      <a16:colId xmlns:a16="http://schemas.microsoft.com/office/drawing/2014/main" val="165939997"/>
                    </a:ext>
                  </a:extLst>
                </a:gridCol>
                <a:gridCol w="2735061">
                  <a:extLst>
                    <a:ext uri="{9D8B030D-6E8A-4147-A177-3AD203B41FA5}">
                      <a16:colId xmlns:a16="http://schemas.microsoft.com/office/drawing/2014/main" val="2348965872"/>
                    </a:ext>
                  </a:extLst>
                </a:gridCol>
              </a:tblGrid>
              <a:tr h="145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Critère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Variable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Tendance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567363"/>
                  </a:ext>
                </a:extLst>
              </a:tr>
              <a:tr h="20035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TS-I facilité à joindre (à chaud, QHD)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 arithmétique du Rapport QHD Mensuel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 - I des 20 derniers répondants (Nos Clients on-line)</a:t>
                      </a:r>
                    </a:p>
                  </a:txBody>
                  <a:tcPr marL="9049" marR="9049" marT="90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976777"/>
                  </a:ext>
                </a:extLst>
              </a:tr>
              <a:tr h="14508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Mise à jour mensuelle</a:t>
                      </a:r>
                    </a:p>
                  </a:txBody>
                  <a:tcPr marL="9049" marR="9049" marT="90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Mise à jour hebdomadaire</a:t>
                      </a:r>
                    </a:p>
                  </a:txBody>
                  <a:tcPr marL="9049" marR="9049" marT="90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663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13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Part Variable en Relatif se fonde sur un Baromètre simplifié et repensé pour servir nos objectifs stratégiques de 2021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26200" y="1439840"/>
            <a:ext cx="7738280" cy="5064199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Un baromètre plus simple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avec un nombre de thèmes et d’indicateurs réduit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Thèmes </a:t>
            </a:r>
            <a:r>
              <a:rPr lang="fr-FR" dirty="0">
                <a:solidFill>
                  <a:srgbClr val="C00000"/>
                </a:solidFill>
              </a:rPr>
              <a:t>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 en 2021 contre 7 en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2020</a:t>
            </a:r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Indicateurs 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15 en 2021 contre 25 en 2020</a:t>
            </a:r>
          </a:p>
          <a:p>
            <a:pPr lvl="3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Un baromètre au service de nos objectifs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</a:t>
            </a:r>
            <a:r>
              <a:rPr lang="fr-FR" dirty="0" smtClean="0">
                <a:solidFill>
                  <a:srgbClr val="C00000"/>
                </a:solidFill>
              </a:rPr>
              <a:t>dynamisation commerciale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de </a:t>
            </a:r>
            <a:r>
              <a:rPr lang="fr-FR" dirty="0" smtClean="0">
                <a:solidFill>
                  <a:srgbClr val="C00000"/>
                </a:solidFill>
              </a:rPr>
              <a:t>création de valeur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de consolidation de notre </a:t>
            </a:r>
            <a:r>
              <a:rPr lang="fr-FR" dirty="0" smtClean="0">
                <a:solidFill>
                  <a:srgbClr val="C00000"/>
                </a:solidFill>
              </a:rPr>
              <a:t>fonds de Commerce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Pondération des ventes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de la collecte et des crédits, en fonction de la valeur créée (selon une philosophie similaire à celle du « Baromètre PNB » de 2020)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Création d’un </a:t>
            </a:r>
            <a:r>
              <a:rPr lang="fr-FR" dirty="0" smtClean="0">
                <a:solidFill>
                  <a:srgbClr val="C00000"/>
                </a:solidFill>
              </a:rPr>
              <a:t>critère « ventes </a:t>
            </a:r>
            <a:r>
              <a:rPr lang="fr-FR" dirty="0">
                <a:solidFill>
                  <a:srgbClr val="C00000"/>
                </a:solidFill>
              </a:rPr>
              <a:t>sur clients non </a:t>
            </a:r>
            <a:r>
              <a:rPr lang="fr-FR" dirty="0" smtClean="0">
                <a:solidFill>
                  <a:srgbClr val="C00000"/>
                </a:solidFill>
              </a:rPr>
              <a:t>détenteurs de l’univers »,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selon le modèle du Challenge </a:t>
            </a:r>
            <a:r>
              <a:rPr lang="fr-F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Conquête des </a:t>
            </a:r>
            <a:r>
              <a:rPr lang="fr-FR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Univers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pour tous les thèmes commerciaux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4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</a:t>
            </a:r>
            <a:r>
              <a:rPr lang="fr-FR" dirty="0" smtClean="0">
                <a:solidFill>
                  <a:srgbClr val="C00000"/>
                </a:solidFill>
              </a:rPr>
              <a:t>baromètre équilibré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entre les différents thèmes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Satisfaction Clients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Bancarisation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Epargne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IARD </a:t>
            </a:r>
            <a:r>
              <a:rPr lang="fr-FR" dirty="0">
                <a:solidFill>
                  <a:srgbClr val="C00000"/>
                </a:solidFill>
              </a:rPr>
              <a:t>&amp; Prévoyance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Crédit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Indicateurs composites « Premium » et « Professionnels »</a:t>
            </a:r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6123" y="4648195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81375" y="4944542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81375" y="5240889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81375" y="5537236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81375" y="5833584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81375" y="6129932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71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satisfaction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 deux critères, avec le NPS à chaud et le NPS à froid (ce dernier en valeur absolue ou en évolution)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2182789"/>
            <a:ext cx="7738280" cy="4675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L’indicateur Satisfaction du Baromètre est mesuré au travers des deux</a:t>
            </a:r>
            <a:r>
              <a:rPr lang="fr-FR" dirty="0" smtClean="0">
                <a:solidFill>
                  <a:srgbClr val="C00000"/>
                </a:solidFill>
              </a:rPr>
              <a:t> NPS disponibles, à froid et à chaud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NPS à froid, dit « SAE »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 Tout notre fond de commerce est contacté aléatoirement au cours de l’année. Ces contacts se font tous les mois (exception faite d’Août et de Décembre) par tranche de 10% de nos clients.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NPS à chaud, dit « QHD »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 Ce NPS est réalisé sur nos clients rencontrés au cours de l’année</a:t>
            </a:r>
          </a:p>
          <a:p>
            <a:pPr lvl="4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La prise en compte du NPS – SAE (à froid) dans le baromètre se fait </a:t>
            </a:r>
            <a:r>
              <a:rPr lang="fr-FR" dirty="0" smtClean="0">
                <a:solidFill>
                  <a:srgbClr val="C00000"/>
                </a:solidFill>
              </a:rPr>
              <a:t>soit en valeur absolue soit en progression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par rapport au 31/12/2020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Pour chaque agence, la valeur retenue est la meilleure entre le NPS et l’évolution du NPS sur 1 an (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cf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 illustration ci-dessous)</a:t>
            </a:r>
          </a:p>
          <a:p>
            <a:pPr lvl="3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C’est sur cette valeur que sera calculé « l’écart au premier » sur ce critère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871155"/>
              </p:ext>
            </p:extLst>
          </p:nvPr>
        </p:nvGraphicFramePr>
        <p:xfrm>
          <a:off x="2195849" y="5132949"/>
          <a:ext cx="4997603" cy="531495"/>
        </p:xfrm>
        <a:graphic>
          <a:graphicData uri="http://schemas.openxmlformats.org/drawingml/2006/table">
            <a:tbl>
              <a:tblPr/>
              <a:tblGrid>
                <a:gridCol w="942944">
                  <a:extLst>
                    <a:ext uri="{9D8B030D-6E8A-4147-A177-3AD203B41FA5}">
                      <a16:colId xmlns:a16="http://schemas.microsoft.com/office/drawing/2014/main" val="2816848721"/>
                    </a:ext>
                  </a:extLst>
                </a:gridCol>
                <a:gridCol w="942944">
                  <a:extLst>
                    <a:ext uri="{9D8B030D-6E8A-4147-A177-3AD203B41FA5}">
                      <a16:colId xmlns:a16="http://schemas.microsoft.com/office/drawing/2014/main" val="989630706"/>
                    </a:ext>
                  </a:extLst>
                </a:gridCol>
                <a:gridCol w="942944">
                  <a:extLst>
                    <a:ext uri="{9D8B030D-6E8A-4147-A177-3AD203B41FA5}">
                      <a16:colId xmlns:a16="http://schemas.microsoft.com/office/drawing/2014/main" val="3226511549"/>
                    </a:ext>
                  </a:extLst>
                </a:gridCol>
                <a:gridCol w="942944">
                  <a:extLst>
                    <a:ext uri="{9D8B030D-6E8A-4147-A177-3AD203B41FA5}">
                      <a16:colId xmlns:a16="http://schemas.microsoft.com/office/drawing/2014/main" val="3356488014"/>
                    </a:ext>
                  </a:extLst>
                </a:gridCol>
                <a:gridCol w="282883">
                  <a:extLst>
                    <a:ext uri="{9D8B030D-6E8A-4147-A177-3AD203B41FA5}">
                      <a16:colId xmlns:a16="http://schemas.microsoft.com/office/drawing/2014/main" val="2017419011"/>
                    </a:ext>
                  </a:extLst>
                </a:gridCol>
                <a:gridCol w="942944">
                  <a:extLst>
                    <a:ext uri="{9D8B030D-6E8A-4147-A177-3AD203B41FA5}">
                      <a16:colId xmlns:a16="http://schemas.microsoft.com/office/drawing/2014/main" val="29506636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Evolution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Valeur retenue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975963"/>
                  </a:ext>
                </a:extLst>
              </a:tr>
              <a:tr h="109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Agence 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039474"/>
                  </a:ext>
                </a:extLst>
              </a:tr>
              <a:tr h="109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Agence 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404102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505859"/>
            <a:ext cx="4218326" cy="470344"/>
          </a:xfrm>
          <a:prstGeom prst="rect">
            <a:avLst/>
          </a:prstGeom>
        </p:spPr>
      </p:pic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695325" y="1814513"/>
          <a:ext cx="942944" cy="354330"/>
        </p:xfrm>
        <a:graphic>
          <a:graphicData uri="http://schemas.openxmlformats.org/drawingml/2006/table">
            <a:tbl>
              <a:tblPr/>
              <a:tblGrid>
                <a:gridCol w="942944">
                  <a:extLst>
                    <a:ext uri="{9D8B030D-6E8A-4147-A177-3AD203B41FA5}">
                      <a16:colId xmlns:a16="http://schemas.microsoft.com/office/drawing/2014/main" val="2730852328"/>
                    </a:ext>
                  </a:extLst>
                </a:gridCol>
              </a:tblGrid>
              <a:tr h="109090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840361"/>
                  </a:ext>
                </a:extLst>
              </a:tr>
              <a:tr h="109090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857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92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4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Bancarisation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 des critères produits / création de valeur, clients, et « protection » de valeur (maîtrise des remises)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2247336"/>
            <a:ext cx="7738280" cy="4005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Pondération des produits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 fonction de la valeur créée </a:t>
            </a:r>
            <a:r>
              <a:rPr lang="fr-FR" sz="1200" b="0" dirty="0" smtClean="0">
                <a:solidFill>
                  <a:schemeClr val="bg1">
                    <a:lumMod val="50000"/>
                  </a:schemeClr>
                </a:solidFill>
              </a:rPr>
              <a:t>(comme le PNB en 2020)</a:t>
            </a:r>
            <a:endParaRPr lang="fr-FR" b="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Les produits à plus fort PNB sont les plus pondérés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Cette pondération s’applique aux clôtures comme aux ouvertures, et se cumule</a:t>
            </a:r>
          </a:p>
          <a:p>
            <a:pPr lvl="2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La clôture d’un BL (-1) avec une carte classique (-0,5) vaut donc -1,5…</a:t>
            </a:r>
          </a:p>
          <a:p>
            <a:pPr lvl="2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… et l’ouverture d’une Formule Optimale (+1,2) avec une carte Platinum (+0,7) vaut +1,9</a:t>
            </a:r>
          </a:p>
          <a:p>
            <a:pPr lvl="2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Si les deux se cumulent dans une montée en gamme, cela vaut donc -1,5+1,9= 0,4</a:t>
            </a: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Ventes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réalisées </a:t>
            </a:r>
            <a:r>
              <a:rPr lang="fr-FR" dirty="0" smtClean="0">
                <a:solidFill>
                  <a:srgbClr val="C00000"/>
                </a:solidFill>
              </a:rPr>
              <a:t>sur clients non détenteurs de l’univers Bancarisation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Mobilités Macron,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qui sont la récupération à la fois d’un client et d’une bancarisation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Remises commerciales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car la majorité des remises sont liées à de la bancarisation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282942"/>
            <a:ext cx="4218326" cy="92446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981" y="3972642"/>
            <a:ext cx="5122065" cy="129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5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Bancarisation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 Evolution de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la pondération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février pour valoriser encore davantage les efforts vers le Débit Différé et les cartes Haut de Gamme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Notre volonté accrue de </a:t>
            </a:r>
            <a:r>
              <a:rPr lang="fr-FR" dirty="0">
                <a:solidFill>
                  <a:srgbClr val="C00000"/>
                </a:solidFill>
              </a:rPr>
              <a:t>promouvoir le débit différé</a:t>
            </a:r>
            <a:r>
              <a:rPr lang="fr-FR" dirty="0"/>
              <a:t>…</a:t>
            </a:r>
          </a:p>
          <a:p>
            <a:pPr lvl="1"/>
            <a:r>
              <a:rPr lang="fr-FR" sz="1200" dirty="0"/>
              <a:t>Les cartes à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Débit Différé sont </a:t>
            </a:r>
            <a:r>
              <a:rPr lang="fr-FR" sz="1200" dirty="0"/>
              <a:t>maintenant les </a:t>
            </a:r>
            <a:r>
              <a:rPr lang="fr-FR" sz="1200" dirty="0">
                <a:solidFill>
                  <a:srgbClr val="C00000"/>
                </a:solidFill>
              </a:rPr>
              <a:t>seules à générer une Commission Interbancaire de Paiement de 0,3%</a:t>
            </a:r>
            <a:r>
              <a:rPr lang="fr-FR" sz="1200" dirty="0"/>
              <a:t> (vs 0,2% pour le débit immédiat)</a:t>
            </a:r>
          </a:p>
          <a:p>
            <a:pPr lvl="1"/>
            <a:r>
              <a:rPr lang="fr-FR" sz="1200" dirty="0"/>
              <a:t>Le Débit Différé est également </a:t>
            </a:r>
            <a:r>
              <a:rPr lang="fr-FR" sz="1200" dirty="0">
                <a:solidFill>
                  <a:srgbClr val="C00000"/>
                </a:solidFill>
              </a:rPr>
              <a:t>un réel « plus » </a:t>
            </a:r>
            <a:r>
              <a:rPr lang="fr-FR" sz="1200" dirty="0"/>
              <a:t>pour le </a:t>
            </a:r>
            <a:r>
              <a:rPr lang="fr-FR" sz="1200" dirty="0">
                <a:solidFill>
                  <a:srgbClr val="C00000"/>
                </a:solidFill>
              </a:rPr>
              <a:t>client</a:t>
            </a:r>
            <a:r>
              <a:rPr lang="fr-FR" sz="1200" dirty="0"/>
              <a:t> </a:t>
            </a:r>
            <a:r>
              <a:rPr lang="fr-FR" sz="1200" dirty="0">
                <a:solidFill>
                  <a:srgbClr val="C00000"/>
                </a:solidFill>
              </a:rPr>
              <a:t>sans</a:t>
            </a:r>
            <a:r>
              <a:rPr lang="fr-FR" sz="1200" dirty="0"/>
              <a:t> </a:t>
            </a:r>
            <a:r>
              <a:rPr lang="fr-FR" sz="1200" dirty="0">
                <a:solidFill>
                  <a:srgbClr val="C00000"/>
                </a:solidFill>
              </a:rPr>
              <a:t>tarification supplémentaire </a:t>
            </a:r>
            <a:r>
              <a:rPr lang="fr-FR" sz="1200" dirty="0"/>
              <a:t>(DD au prix du DI dans notre plaquette)</a:t>
            </a:r>
          </a:p>
          <a:p>
            <a:pPr lvl="2"/>
            <a:endParaRPr lang="fr-FR" dirty="0"/>
          </a:p>
          <a:p>
            <a:r>
              <a:rPr lang="fr-FR" dirty="0"/>
              <a:t>… et un </a:t>
            </a:r>
            <a:r>
              <a:rPr lang="fr-FR" dirty="0">
                <a:solidFill>
                  <a:srgbClr val="C00000"/>
                </a:solidFill>
              </a:rPr>
              <a:t>mois de janvier en retrait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nos cartes </a:t>
            </a:r>
            <a:r>
              <a:rPr lang="fr-FR" dirty="0" err="1">
                <a:solidFill>
                  <a:srgbClr val="C00000"/>
                </a:solidFill>
              </a:rPr>
              <a:t>Izi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</a:t>
            </a:r>
            <a:r>
              <a:rPr lang="fr-FR" dirty="0">
                <a:solidFill>
                  <a:srgbClr val="C00000"/>
                </a:solidFill>
              </a:rPr>
              <a:t> Haut de Gamme </a:t>
            </a:r>
          </a:p>
          <a:p>
            <a:pPr lvl="2"/>
            <a:endParaRPr lang="fr-FR" dirty="0">
              <a:solidFill>
                <a:srgbClr val="C00000"/>
              </a:solidFill>
            </a:endParaRPr>
          </a:p>
          <a:p>
            <a:r>
              <a:rPr lang="fr-FR" dirty="0"/>
              <a:t>…nous amènent à faire </a:t>
            </a:r>
            <a:r>
              <a:rPr lang="fr-FR" dirty="0">
                <a:solidFill>
                  <a:srgbClr val="C00000"/>
                </a:solidFill>
              </a:rPr>
              <a:t>évoluer la pondération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partir du </a:t>
            </a:r>
            <a:r>
              <a:rPr lang="fr-FR" dirty="0">
                <a:solidFill>
                  <a:srgbClr val="C00000"/>
                </a:solidFill>
              </a:rPr>
              <a:t>1</a:t>
            </a:r>
            <a:r>
              <a:rPr lang="fr-FR" baseline="30000" dirty="0">
                <a:solidFill>
                  <a:srgbClr val="C00000"/>
                </a:solidFill>
              </a:rPr>
              <a:t>er</a:t>
            </a:r>
            <a:r>
              <a:rPr lang="fr-FR" dirty="0">
                <a:solidFill>
                  <a:srgbClr val="C00000"/>
                </a:solidFill>
              </a:rPr>
              <a:t> février 2021</a:t>
            </a:r>
          </a:p>
          <a:p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189" y="3783106"/>
            <a:ext cx="3232629" cy="254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1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Epargne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critères produits / création de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valeur et clients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199" y="2064774"/>
            <a:ext cx="7863839" cy="436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Excédents Epargne y/c DAV pondéré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fonction de la valeur créée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(comme le PNB en 2020)</a:t>
            </a:r>
            <a:endParaRPr lang="fr-FR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Pondération nulle pour les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PELs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chers pour diminuer notre coût de la ressource en favorisant le transfert vers d’autres supports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Ventes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pour les </a:t>
            </a:r>
            <a:r>
              <a:rPr lang="fr-FR" dirty="0" smtClean="0">
                <a:solidFill>
                  <a:srgbClr val="C00000"/>
                </a:solidFill>
              </a:rPr>
              <a:t>clients non détenteurs de l’univers Epargne (liquide) et Placement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Une vente de produit d’Epargne à un client non détenteur de l’univers Epargne vaut 1pt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Idem pour l’univers Placement</a:t>
            </a: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143" y="2469842"/>
            <a:ext cx="4666218" cy="21408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93" y="1322280"/>
            <a:ext cx="4218326" cy="4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</a:t>
            </a:r>
            <a:r>
              <a:rPr lang="fr-FR" dirty="0"/>
              <a:t>IARD et </a:t>
            </a:r>
            <a:r>
              <a:rPr lang="fr-FR" dirty="0" smtClean="0"/>
              <a:t>Prévoyance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critères produits / création de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valeur et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clients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2197510"/>
            <a:ext cx="7738280" cy="391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Pondération des </a:t>
            </a:r>
            <a:r>
              <a:rPr lang="fr-FR" dirty="0">
                <a:solidFill>
                  <a:srgbClr val="C00000"/>
                </a:solidFill>
              </a:rPr>
              <a:t>produits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fonction de la valeur créée </a:t>
            </a:r>
            <a:r>
              <a:rPr lang="fr-FR" sz="1200" b="0" dirty="0">
                <a:solidFill>
                  <a:schemeClr val="bg1">
                    <a:lumMod val="50000"/>
                  </a:schemeClr>
                </a:solidFill>
              </a:rPr>
              <a:t>(comme le PNB en 2020)</a:t>
            </a:r>
            <a:endParaRPr lang="fr-FR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Ventes réalisées sur clients non détenteurs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de l’univers IARD / Prévoyance sur le périmètre des produits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activants</a:t>
            </a: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Sécur’Urgence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 et Protection Juridique ne permettent pas d’activer l’univers Assurances</a:t>
            </a: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93" y="1454132"/>
            <a:ext cx="4218326" cy="47034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815" y="2609086"/>
            <a:ext cx="3308157" cy="237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Thème Crédit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critères produits / création de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valeur et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clients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2403987"/>
            <a:ext cx="7738280" cy="3711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Un seul indicateur par typologie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de crédit </a:t>
            </a:r>
            <a:r>
              <a:rPr lang="fr-FR" dirty="0" smtClean="0">
                <a:solidFill>
                  <a:srgbClr val="C00000"/>
                </a:solidFill>
              </a:rPr>
              <a:t>synthétisant la valeur créée par le crédit et toutes les composantes de l’action commerciale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Volume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Taux de Marge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Frais accessoires (Frais de dossiers, ADE, SACCEF, commissions)</a:t>
            </a:r>
          </a:p>
          <a:p>
            <a:pPr lvl="1"/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Pondéré selon l’indice de richesse et le montant moyen par dossiers constaté en 2020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Ventes réalisées sur clients non détenteurs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de l’univers Crédit</a:t>
            </a:r>
          </a:p>
        </p:txBody>
      </p:sp>
      <p:sp>
        <p:nvSpPr>
          <p:cNvPr id="8" name="Rectangle 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378356"/>
            <a:ext cx="4218326" cy="69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1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Grand Public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Indicateurs composites Premium et Professionnels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61093" y="405173"/>
            <a:ext cx="2032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926200" y="4483510"/>
            <a:ext cx="7738280" cy="1631541"/>
          </a:xfrm>
        </p:spPr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Les</a:t>
            </a:r>
            <a:r>
              <a:rPr lang="fr-FR" dirty="0" smtClean="0">
                <a:solidFill>
                  <a:srgbClr val="C00000"/>
                </a:solidFill>
              </a:rPr>
              <a:t> indicateurs Premium et Professionnels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ne sont pas détaillés, mais correspondent exactement à la </a:t>
            </a:r>
            <a:r>
              <a:rPr lang="fr-FR" dirty="0" smtClean="0">
                <a:solidFill>
                  <a:srgbClr val="C00000"/>
                </a:solidFill>
              </a:rPr>
              <a:t>synthèse des critères suivi par chacun des deux marchés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Pour tous les collaborateurs des </a:t>
            </a:r>
            <a:r>
              <a:rPr lang="fr-FR" dirty="0" smtClean="0">
                <a:solidFill>
                  <a:srgbClr val="C00000"/>
                </a:solidFill>
              </a:rPr>
              <a:t>agences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chacune de ces lignes aura une </a:t>
            </a:r>
            <a:r>
              <a:rPr lang="fr-FR" dirty="0" smtClean="0">
                <a:solidFill>
                  <a:srgbClr val="C00000"/>
                </a:solidFill>
              </a:rPr>
              <a:t>pondération à 10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, alors que le marché </a:t>
            </a:r>
            <a:r>
              <a:rPr lang="fr-FR" dirty="0" smtClean="0">
                <a:solidFill>
                  <a:srgbClr val="C00000"/>
                </a:solidFill>
              </a:rPr>
              <a:t>Grand Public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est</a:t>
            </a:r>
            <a:r>
              <a:rPr lang="fr-FR" dirty="0" smtClean="0">
                <a:solidFill>
                  <a:srgbClr val="C00000"/>
                </a:solidFill>
              </a:rPr>
              <a:t> pondéré à 80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01" y="1437703"/>
            <a:ext cx="4489292" cy="285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6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64304" y="3234034"/>
            <a:ext cx="5459743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707342" y="2340260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rgbClr val="C00000"/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</a:t>
            </a:r>
            <a:r>
              <a:rPr lang="fr-FR" dirty="0" smtClean="0"/>
              <a:t>Premium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Une part sur objectif </a:t>
            </a:r>
            <a:r>
              <a:rPr lang="fr-FR" dirty="0" smtClean="0"/>
              <a:t>Premium </a:t>
            </a:r>
            <a:r>
              <a:rPr lang="fr-FR" dirty="0"/>
              <a:t>orientée </a:t>
            </a:r>
            <a:r>
              <a:rPr lang="fr-FR" dirty="0" smtClean="0"/>
              <a:t>Satisfaction, Collecte et Equipement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Espace réservé du contenu 29"/>
          <p:cNvSpPr txBox="1">
            <a:spLocks/>
          </p:cNvSpPr>
          <p:nvPr/>
        </p:nvSpPr>
        <p:spPr>
          <a:xfrm>
            <a:off x="6603473" y="1581721"/>
            <a:ext cx="2184426" cy="47759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12" indent="0">
              <a:buNone/>
            </a:pPr>
            <a:r>
              <a:rPr lang="fr-FR" sz="1100" i="1" dirty="0" smtClean="0">
                <a:solidFill>
                  <a:srgbClr val="C00000"/>
                </a:solidFill>
              </a:rPr>
              <a:t>Les Grandes Nouveautés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endParaRPr lang="fr-FR" sz="1000" b="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Suppression des items Fonds de commerce</a:t>
            </a:r>
          </a:p>
          <a:p>
            <a:pPr marL="630238" lvl="1" indent="-179388"/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dans le Baromètre en évolution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des ventes sur clients non détenteurs des univers dédiés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de la Satisfaction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Comptabilisation des Equipements clients au travers des crédits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Sortie du critère Risques et Conformité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ventes sont exclues si DRC incomplet</a:t>
            </a:r>
          </a:p>
          <a:p>
            <a:pPr marL="630238" lvl="1" indent="-179388"/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Remédiation par prestataires externes (non pilotable par l’agence)</a:t>
            </a:r>
          </a:p>
          <a:p>
            <a:pPr marL="630238" lvl="1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Critère conservé pour les métiers Risques</a:t>
            </a:r>
          </a:p>
          <a:p>
            <a:pPr marL="630238" lvl="1" indent="-179388"/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RPM pilotable à l’agence et non sur clients PREMIUM</a:t>
            </a:r>
            <a:endParaRPr lang="fr-FR" sz="10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733240" y="1938121"/>
            <a:ext cx="3990" cy="38588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70" y="1778853"/>
            <a:ext cx="5630334" cy="165014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14" y="3712021"/>
            <a:ext cx="5612390" cy="208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Premium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indicateurs dédiés Premium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Valorisation des </a:t>
            </a:r>
            <a:r>
              <a:rPr lang="fr-FR" dirty="0" smtClean="0">
                <a:solidFill>
                  <a:srgbClr val="C00000"/>
                </a:solidFill>
              </a:rPr>
              <a:t>ventes réalisées sur clients PREMIUM non détenteurs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de l’univers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Des critères marqués sur </a:t>
            </a:r>
            <a:r>
              <a:rPr lang="fr-FR" dirty="0" smtClean="0">
                <a:solidFill>
                  <a:srgbClr val="C00000"/>
                </a:solidFill>
              </a:rPr>
              <a:t>les Clients et l’Assurance vie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L’intégration de critères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</a:t>
            </a:r>
            <a:r>
              <a:rPr lang="fr-FR" dirty="0" smtClean="0">
                <a:solidFill>
                  <a:srgbClr val="C00000"/>
                </a:solidFill>
              </a:rPr>
              <a:t>Equipement de notre clientèle PREMIUM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Périmètre Clients PREMIUM pris en compte :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Evolution entre le 31/12/A-1 et le 31/12/2021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Ventes et détention univers sur base Clients PREMIUM au 31/12/2020</a:t>
            </a: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70" y="2696511"/>
            <a:ext cx="6426001" cy="216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7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64304" y="3712331"/>
            <a:ext cx="5459743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707342" y="2340260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rgbClr val="C00000"/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35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</a:t>
            </a:r>
            <a:r>
              <a:rPr lang="fr-FR" dirty="0" smtClean="0"/>
              <a:t>Professionnels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Une part sur objectif </a:t>
            </a:r>
            <a:r>
              <a:rPr lang="fr-FR" dirty="0" smtClean="0"/>
              <a:t>Professionnels </a:t>
            </a:r>
            <a:r>
              <a:rPr lang="fr-FR" dirty="0"/>
              <a:t>orientée Qualité, Fonds de Commerce et </a:t>
            </a:r>
            <a:r>
              <a:rPr lang="fr-FR" dirty="0" smtClean="0"/>
              <a:t>Equipement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Espace réservé du contenu 29"/>
          <p:cNvSpPr txBox="1">
            <a:spLocks/>
          </p:cNvSpPr>
          <p:nvPr/>
        </p:nvSpPr>
        <p:spPr>
          <a:xfrm>
            <a:off x="6625935" y="1238820"/>
            <a:ext cx="2095783" cy="3812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12" indent="0">
              <a:buNone/>
            </a:pPr>
            <a:r>
              <a:rPr lang="fr-FR" sz="1100" i="1" dirty="0" smtClean="0">
                <a:solidFill>
                  <a:srgbClr val="C00000"/>
                </a:solidFill>
              </a:rPr>
              <a:t>Les Grandes Nouveautés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endParaRPr lang="fr-FR" sz="1000" b="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Focus Fonds de Commerce sur les clients Médiums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Elargissement des objectifs Equipement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Prise en compte de l’impact PGE</a:t>
            </a:r>
          </a:p>
          <a:p>
            <a:pPr marL="179388" indent="-179388"/>
            <a:r>
              <a:rPr lang="fr-FR" sz="1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Intégration de la Satisfaction dans la Part sur objectif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6759055" y="1552627"/>
            <a:ext cx="9298" cy="289386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095" y="2116771"/>
            <a:ext cx="5459852" cy="2227653"/>
          </a:xfrm>
          <a:prstGeom prst="rect">
            <a:avLst/>
          </a:prstGeom>
        </p:spPr>
      </p:pic>
      <p:sp>
        <p:nvSpPr>
          <p:cNvPr id="11" name="Espace réservé du contenu 3"/>
          <p:cNvSpPr txBox="1">
            <a:spLocks/>
          </p:cNvSpPr>
          <p:nvPr/>
        </p:nvSpPr>
        <p:spPr>
          <a:xfrm>
            <a:off x="926200" y="4545444"/>
            <a:ext cx="7738280" cy="17706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Veuillez trouver ci-dessous les règles définitives liées à l’Epargne Salariale, </a:t>
            </a:r>
          </a:p>
          <a:p>
            <a:pPr marL="0" indent="0">
              <a:buNone/>
            </a:pPr>
            <a:endParaRPr lang="fr-FR" sz="1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000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PV </a:t>
            </a:r>
            <a:r>
              <a:rPr lang="fr-FR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 Objectifs : 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compte chaque vente (chaque volet souscrit compte 1) + on ajoute 1 vente pour chaque volet alimenté (sur les ventes de 2021)  en résumé, la vente peut être doublée si le contrat est alimenté, même plus tard dans l’année, et ce sur chacun des volets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Exemple 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j’ouvre 2 volets, un PEI et un PERCOI = 2 ventes brutes, 3 mois plus tard j’alimente le PEI = 1 nouvelle vente 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brute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le tout fera 3 ventes. Si j’alimente ensuite le PERCOI, une 4ème vente apparaît pour ce contrat.</a:t>
            </a:r>
          </a:p>
          <a:p>
            <a:pPr marL="0" indent="0">
              <a:buNone/>
            </a:pP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Baromètre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: on compte seulement les ventes (chaque volet souscrit compte 1) lorsque qu’elles apparaissent comme alimentées dans le suivi de la filiale.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Exemple 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j’ouvre 2 volets, un PEI et un PERCOI = 0 ventes brutes, 3 mois plus tard j’alimente le PEI = 1 vente brute. Si 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j’alimente 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le PERCOI, une 2ème vente apparaît pour ce contrat.</a:t>
            </a:r>
          </a:p>
          <a:p>
            <a:pPr marL="0" indent="0">
              <a:buFont typeface="Wingdings 2" pitchFamily="18" charset="2"/>
              <a:buNone/>
            </a:pPr>
            <a:endParaRPr lang="fr-FR" sz="1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 typeface="Wingdings 2" pitchFamily="18" charset="2"/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9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Professionnels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Une part sur objectif </a:t>
            </a:r>
            <a:r>
              <a:rPr lang="fr-FR" dirty="0" smtClean="0"/>
              <a:t>Professionnels </a:t>
            </a:r>
            <a:r>
              <a:rPr lang="fr-FR" dirty="0"/>
              <a:t>orientée Qualité, Fonds de Commerce et </a:t>
            </a:r>
            <a:r>
              <a:rPr lang="fr-FR" dirty="0" smtClean="0"/>
              <a:t>Equipement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63" y="2046351"/>
            <a:ext cx="7777029" cy="27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2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Professionnels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52475" y="401948"/>
            <a:ext cx="8200206" cy="651408"/>
          </a:xfrm>
        </p:spPr>
        <p:txBody>
          <a:bodyPr/>
          <a:lstStyle/>
          <a:p>
            <a:r>
              <a:rPr lang="fr-FR" dirty="0" smtClean="0"/>
              <a:t>Les indicateurs dédiés Professionnels</a:t>
            </a:r>
            <a:endParaRPr lang="fr-FR" dirty="0"/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Valorisation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</a:t>
            </a:r>
            <a:r>
              <a:rPr lang="fr-FR" dirty="0">
                <a:solidFill>
                  <a:srgbClr val="C00000"/>
                </a:solidFill>
              </a:rPr>
              <a:t>ventes </a:t>
            </a:r>
            <a:r>
              <a:rPr lang="fr-FR" dirty="0" smtClean="0">
                <a:solidFill>
                  <a:srgbClr val="C00000"/>
                </a:solidFill>
              </a:rPr>
              <a:t>réalisées </a:t>
            </a:r>
            <a:r>
              <a:rPr lang="fr-FR" dirty="0">
                <a:solidFill>
                  <a:srgbClr val="C00000"/>
                </a:solidFill>
              </a:rPr>
              <a:t>sur clients </a:t>
            </a:r>
            <a:r>
              <a:rPr lang="fr-FR" dirty="0" smtClean="0">
                <a:solidFill>
                  <a:srgbClr val="C00000"/>
                </a:solidFill>
              </a:rPr>
              <a:t>Pros non </a:t>
            </a:r>
            <a:r>
              <a:rPr lang="fr-FR" dirty="0">
                <a:solidFill>
                  <a:srgbClr val="C00000"/>
                </a:solidFill>
              </a:rPr>
              <a:t>détenteurs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 l’univers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Un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critères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marqué pour </a:t>
            </a:r>
            <a:r>
              <a:rPr lang="fr-FR" dirty="0" smtClean="0">
                <a:solidFill>
                  <a:srgbClr val="C00000"/>
                </a:solidFill>
              </a:rPr>
              <a:t>le développement par le Crédit</a:t>
            </a:r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L’intégration de critères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</a:t>
            </a:r>
            <a:r>
              <a:rPr lang="fr-FR" dirty="0">
                <a:solidFill>
                  <a:srgbClr val="C00000"/>
                </a:solidFill>
              </a:rPr>
              <a:t>Equipement de notre clientèle </a:t>
            </a:r>
            <a:r>
              <a:rPr lang="fr-FR" dirty="0" smtClean="0">
                <a:solidFill>
                  <a:srgbClr val="C00000"/>
                </a:solidFill>
              </a:rPr>
              <a:t>PROS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Et la valorisation de </a:t>
            </a:r>
            <a:r>
              <a:rPr lang="fr-FR" dirty="0" smtClean="0">
                <a:solidFill>
                  <a:srgbClr val="C00000"/>
                </a:solidFill>
              </a:rPr>
              <a:t>l’entrée en relation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Comptabilisation des ventes </a:t>
            </a:r>
            <a:r>
              <a:rPr lang="fr-FR" dirty="0" smtClean="0">
                <a:solidFill>
                  <a:srgbClr val="C00000"/>
                </a:solidFill>
              </a:rPr>
              <a:t>sur la partie privée des pros</a:t>
            </a:r>
            <a:endParaRPr lang="fr-FR" dirty="0">
              <a:solidFill>
                <a:srgbClr val="C00000"/>
              </a:solidFill>
            </a:endParaRP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3091594"/>
            <a:ext cx="8039948" cy="323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Détail de la Part Variable – Professionnels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52475" y="401948"/>
            <a:ext cx="8200206" cy="651408"/>
          </a:xfrm>
        </p:spPr>
        <p:txBody>
          <a:bodyPr/>
          <a:lstStyle/>
          <a:p>
            <a:r>
              <a:rPr lang="fr-FR" dirty="0" smtClean="0"/>
              <a:t>Les indicateurs dédiés Professionnels – détail des pondérations</a:t>
            </a:r>
            <a:endParaRPr lang="fr-FR" dirty="0"/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03057"/>
              </p:ext>
            </p:extLst>
          </p:nvPr>
        </p:nvGraphicFramePr>
        <p:xfrm>
          <a:off x="752475" y="1480292"/>
          <a:ext cx="3562156" cy="4311655"/>
        </p:xfrm>
        <a:graphic>
          <a:graphicData uri="http://schemas.openxmlformats.org/drawingml/2006/table">
            <a:tbl>
              <a:tblPr/>
              <a:tblGrid>
                <a:gridCol w="717737">
                  <a:extLst>
                    <a:ext uri="{9D8B030D-6E8A-4147-A177-3AD203B41FA5}">
                      <a16:colId xmlns:a16="http://schemas.microsoft.com/office/drawing/2014/main" val="2725989591"/>
                    </a:ext>
                  </a:extLst>
                </a:gridCol>
                <a:gridCol w="1972235">
                  <a:extLst>
                    <a:ext uri="{9D8B030D-6E8A-4147-A177-3AD203B41FA5}">
                      <a16:colId xmlns:a16="http://schemas.microsoft.com/office/drawing/2014/main" val="2667190894"/>
                    </a:ext>
                  </a:extLst>
                </a:gridCol>
                <a:gridCol w="872184">
                  <a:extLst>
                    <a:ext uri="{9D8B030D-6E8A-4147-A177-3AD203B41FA5}">
                      <a16:colId xmlns:a16="http://schemas.microsoft.com/office/drawing/2014/main" val="1731250028"/>
                    </a:ext>
                  </a:extLst>
                </a:gridCol>
              </a:tblGrid>
              <a:tr h="279516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1" marR="7721" marT="77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Produits</a:t>
                      </a:r>
                    </a:p>
                  </a:txBody>
                  <a:tcPr marL="7721" marR="7721" marT="772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Pondération</a:t>
                      </a:r>
                    </a:p>
                  </a:txBody>
                  <a:tcPr marL="7721" marR="7721" marT="772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896692"/>
                  </a:ext>
                </a:extLst>
              </a:tr>
              <a:tr h="154429">
                <a:tc rowSpan="17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Banca Flux E Commerce</a:t>
                      </a:r>
                    </a:p>
                  </a:txBody>
                  <a:tcPr marL="7721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Forfaits Pros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622854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Forfaits Assoc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132789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FORMULES PART 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602915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 entrepreneur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562931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Platinum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772695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Gold Débit Différé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844257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Gold Débit Immédiat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840642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Débit Différé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244286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Débit Immédiat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28481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Contrats monétiques actif PRO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505306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 NET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718027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EDI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158095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SP+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965144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PULCEO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785994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PayPlug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175547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BoostFid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537295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Iz-ecommerce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25310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1" marR="7721" marT="77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1" marR="7721" marT="77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1" marR="7721" marT="77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763408"/>
                  </a:ext>
                </a:extLst>
              </a:tr>
              <a:tr h="279516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1" marR="7721" marT="77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Produits</a:t>
                      </a:r>
                    </a:p>
                  </a:txBody>
                  <a:tcPr marL="7721" marR="7721" marT="772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Pondération</a:t>
                      </a:r>
                    </a:p>
                  </a:txBody>
                  <a:tcPr marL="7721" marR="7721" marT="772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516165"/>
                  </a:ext>
                </a:extLst>
              </a:tr>
              <a:tr h="1544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IARD, PREV, EP SALARIALE</a:t>
                      </a:r>
                    </a:p>
                  </a:txBody>
                  <a:tcPr marL="7721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PAP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92107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 PRO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278054"/>
                  </a:ext>
                </a:extLst>
              </a:tr>
              <a:tr h="1544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MRH PRO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734527"/>
                  </a:ext>
                </a:extLst>
              </a:tr>
              <a:tr h="2548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BOX OFFICE alimenté sur l'un des 2 volets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261"/>
                  </a:ext>
                </a:extLst>
              </a:tr>
              <a:tr h="2548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Prévoyance Santé (ind. et coll.) Retraite</a:t>
                      </a:r>
                    </a:p>
                  </a:txBody>
                  <a:tcPr marL="69493" marR="7721" marT="77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7721" marR="69493" marT="77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064009"/>
                  </a:ext>
                </a:extLst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386185"/>
              </p:ext>
            </p:extLst>
          </p:nvPr>
        </p:nvGraphicFramePr>
        <p:xfrm>
          <a:off x="4589703" y="1485361"/>
          <a:ext cx="4362978" cy="4311636"/>
        </p:xfrm>
        <a:graphic>
          <a:graphicData uri="http://schemas.openxmlformats.org/drawingml/2006/table">
            <a:tbl>
              <a:tblPr/>
              <a:tblGrid>
                <a:gridCol w="1876851">
                  <a:extLst>
                    <a:ext uri="{9D8B030D-6E8A-4147-A177-3AD203B41FA5}">
                      <a16:colId xmlns:a16="http://schemas.microsoft.com/office/drawing/2014/main" val="184916601"/>
                    </a:ext>
                  </a:extLst>
                </a:gridCol>
                <a:gridCol w="1876851">
                  <a:extLst>
                    <a:ext uri="{9D8B030D-6E8A-4147-A177-3AD203B41FA5}">
                      <a16:colId xmlns:a16="http://schemas.microsoft.com/office/drawing/2014/main" val="300480109"/>
                    </a:ext>
                  </a:extLst>
                </a:gridCol>
                <a:gridCol w="609276">
                  <a:extLst>
                    <a:ext uri="{9D8B030D-6E8A-4147-A177-3AD203B41FA5}">
                      <a16:colId xmlns:a16="http://schemas.microsoft.com/office/drawing/2014/main" val="120413029"/>
                    </a:ext>
                  </a:extLst>
                </a:gridCol>
              </a:tblGrid>
              <a:tr h="153987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99" marR="7699" marT="76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Produits</a:t>
                      </a:r>
                    </a:p>
                  </a:txBody>
                  <a:tcPr marL="7699" marR="7699" marT="76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Pondération</a:t>
                      </a:r>
                    </a:p>
                  </a:txBody>
                  <a:tcPr marL="7699" marR="7699" marT="76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406803"/>
                  </a:ext>
                </a:extLst>
              </a:tr>
              <a:tr h="15398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Excédents</a:t>
                      </a:r>
                    </a:p>
                  </a:txBody>
                  <a:tcPr marL="7699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A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0,80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681071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Associatis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0,50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418477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 Pros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0,30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284758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CEP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48908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B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0,70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995522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Parts sociales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0,80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77414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Epargne Financière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0,80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117711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DAV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0,45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316564"/>
                  </a:ext>
                </a:extLst>
              </a:tr>
              <a:tr h="15398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Ouv Produit Epargne</a:t>
                      </a:r>
                    </a:p>
                  </a:txBody>
                  <a:tcPr marL="7699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A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0,80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8164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Associatis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0,50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309209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 Pros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0,30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37895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Epargne Financière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0,80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509950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CEP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32152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Livret B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0,70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717553"/>
                  </a:ext>
                </a:extLst>
              </a:tr>
              <a:tr h="15398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Crédits (en nombre)</a:t>
                      </a:r>
                    </a:p>
                  </a:txBody>
                  <a:tcPr marL="7699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MLT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297768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CBM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960882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CBI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62468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LLD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86617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AFFACTURAGE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208122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PGE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556580"/>
                  </a:ext>
                </a:extLst>
              </a:tr>
              <a:tr h="15398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Pondérateur volume CMLT + ADE</a:t>
                      </a:r>
                    </a:p>
                  </a:txBody>
                  <a:tcPr marL="7699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AHM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1,10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065496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1086023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HR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1,05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733295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1,10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409562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3M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1,20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290569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MOSELLE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1,05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624602"/>
                  </a:ext>
                </a:extLst>
              </a:tr>
              <a:tr h="1539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VOSGES</a:t>
                      </a:r>
                    </a:p>
                  </a:txBody>
                  <a:tcPr marL="69294" marR="7699" marT="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1,25 </a:t>
                      </a:r>
                    </a:p>
                  </a:txBody>
                  <a:tcPr marL="7699" marR="69294" marT="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983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22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7342" y="4194112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6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Définition des ETP pris en </a:t>
            </a:r>
            <a:r>
              <a:rPr lang="fr-FR" dirty="0" err="1"/>
              <a:t>compt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En fonction des types de Part Variable, des thèmes « marchés » et de l’entité, les </a:t>
            </a:r>
            <a:r>
              <a:rPr lang="fr-FR" dirty="0" err="1" smtClean="0"/>
              <a:t>etp</a:t>
            </a:r>
            <a:r>
              <a:rPr lang="fr-FR" dirty="0" smtClean="0"/>
              <a:t> pris en compte seront différents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1004389" y="4852219"/>
            <a:ext cx="7738280" cy="1640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 Pour la Direction Régionale de MOSELLE, affectation aux agences d’une quote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 des ETP de Solution57</a:t>
            </a:r>
            <a:endParaRPr lang="fr-FR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679403"/>
              </p:ext>
            </p:extLst>
          </p:nvPr>
        </p:nvGraphicFramePr>
        <p:xfrm>
          <a:off x="1004389" y="1515038"/>
          <a:ext cx="7581901" cy="3337181"/>
        </p:xfrm>
        <a:graphic>
          <a:graphicData uri="http://schemas.openxmlformats.org/drawingml/2006/table">
            <a:tbl>
              <a:tblPr/>
              <a:tblGrid>
                <a:gridCol w="875567">
                  <a:extLst>
                    <a:ext uri="{9D8B030D-6E8A-4147-A177-3AD203B41FA5}">
                      <a16:colId xmlns:a16="http://schemas.microsoft.com/office/drawing/2014/main" val="340175461"/>
                    </a:ext>
                  </a:extLst>
                </a:gridCol>
                <a:gridCol w="1170595">
                  <a:extLst>
                    <a:ext uri="{9D8B030D-6E8A-4147-A177-3AD203B41FA5}">
                      <a16:colId xmlns:a16="http://schemas.microsoft.com/office/drawing/2014/main" val="102128722"/>
                    </a:ext>
                  </a:extLst>
                </a:gridCol>
                <a:gridCol w="977082">
                  <a:extLst>
                    <a:ext uri="{9D8B030D-6E8A-4147-A177-3AD203B41FA5}">
                      <a16:colId xmlns:a16="http://schemas.microsoft.com/office/drawing/2014/main" val="1314885501"/>
                    </a:ext>
                  </a:extLst>
                </a:gridCol>
                <a:gridCol w="4558657">
                  <a:extLst>
                    <a:ext uri="{9D8B030D-6E8A-4147-A177-3AD203B41FA5}">
                      <a16:colId xmlns:a16="http://schemas.microsoft.com/office/drawing/2014/main" val="876043623"/>
                    </a:ext>
                  </a:extLst>
                </a:gridCol>
              </a:tblGrid>
              <a:tr h="26247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Thème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Entité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ETP pris en compte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288060"/>
                  </a:ext>
                </a:extLst>
              </a:tr>
              <a:tr h="24997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Sur Objectif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Grand Public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AGENCE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ETP affectés à </a:t>
                      </a:r>
                      <a:r>
                        <a:rPr lang="fr-FR" sz="11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l'agence*</a:t>
                      </a:r>
                      <a:endParaRPr lang="fr-FR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616407"/>
                  </a:ext>
                </a:extLst>
              </a:tr>
              <a:tr h="2499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Somme des ETP des agences du 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541509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Intégralité des ETP de la Direction Régionale (y/c STAFF Région)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045344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Premium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CAGP de la Direction Régionale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1353461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Pros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 Pros + CA Pros Expert + Quote-Part des DA + CA Agri-</a:t>
                      </a:r>
                      <a:r>
                        <a:rPr lang="fr-FR" sz="1100" b="0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Viti</a:t>
                      </a:r>
                      <a:endParaRPr lang="fr-FR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409648"/>
                  </a:ext>
                </a:extLst>
              </a:tr>
              <a:tr h="249976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En relatif </a:t>
                      </a:r>
                      <a:r>
                        <a:rPr lang="fr-FR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(Baromètre)</a:t>
                      </a:r>
                      <a:endParaRPr lang="fr-FR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Grand Public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AGENCE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ETP affectés à </a:t>
                      </a:r>
                      <a:r>
                        <a:rPr lang="fr-FR" sz="11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l'agence*</a:t>
                      </a:r>
                      <a:endParaRPr lang="fr-FR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428409"/>
                  </a:ext>
                </a:extLst>
              </a:tr>
              <a:tr h="2499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Somme des ETP des agences du 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043378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Intégralité des ETP de la Direction Régionale (y/c STAFF Région)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575791"/>
                  </a:ext>
                </a:extLst>
              </a:tr>
              <a:tr h="2499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Premium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GCP + DAA + DA + CAGP du 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807800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GCP + DAA + DA + CAGP de la Direction Régionale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044096"/>
                  </a:ext>
                </a:extLst>
              </a:tr>
              <a:tr h="2499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Pros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DAA + DA + </a:t>
                      </a:r>
                      <a:r>
                        <a:rPr lang="fr-FR" sz="110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CAPros</a:t>
                      </a:r>
                      <a:r>
                        <a:rPr lang="fr-FR" sz="11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fr-FR" sz="1100" b="0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CAPros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Expert + CA Agri-</a:t>
                      </a:r>
                      <a:r>
                        <a:rPr lang="fr-FR" sz="1100" b="0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Viti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du Territoire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215582"/>
                  </a:ext>
                </a:extLst>
              </a:tr>
              <a:tr h="262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DAA + DA + </a:t>
                      </a:r>
                      <a:r>
                        <a:rPr lang="fr-FR" sz="1100" b="0" i="0" u="none" strike="noStrike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CAPros</a:t>
                      </a:r>
                      <a:r>
                        <a:rPr lang="fr-FR" sz="11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fr-FR" sz="1100" b="0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CAPros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Expert + CA Agri-</a:t>
                      </a:r>
                      <a:r>
                        <a:rPr lang="fr-FR" sz="1100" b="0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Viti</a:t>
                      </a:r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de la Direction Régionale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75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Définition des ETP pris en </a:t>
            </a:r>
            <a:r>
              <a:rPr lang="fr-FR" dirty="0" smtClean="0"/>
              <a:t>compte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principes de calcul de l’</a:t>
            </a:r>
            <a:r>
              <a:rPr lang="fr-FR" dirty="0" err="1" smtClean="0"/>
              <a:t>etp</a:t>
            </a:r>
            <a:r>
              <a:rPr lang="fr-FR" dirty="0" smtClean="0"/>
              <a:t> seront identiques à ceux de 2020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4027126"/>
            <a:ext cx="7738280" cy="2087924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Les ETP AGENCE sont mis </a:t>
            </a:r>
            <a:r>
              <a:rPr lang="fr-FR" dirty="0">
                <a:solidFill>
                  <a:srgbClr val="C00000"/>
                </a:solidFill>
              </a:rPr>
              <a:t>à jour chaque mois et calculé en moyenne annuelle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Quelques précisions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Niveau </a:t>
            </a:r>
            <a:r>
              <a:rPr lang="fr-FR" dirty="0">
                <a:solidFill>
                  <a:srgbClr val="C00000"/>
                </a:solidFill>
              </a:rPr>
              <a:t>Agence : </a:t>
            </a:r>
          </a:p>
          <a:p>
            <a:pPr lvl="2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Comptabilisation de tous les collaborateurs affectés dans une agence (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yc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sites rattachés).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Niveau </a:t>
            </a:r>
            <a:r>
              <a:rPr lang="fr-FR" dirty="0">
                <a:solidFill>
                  <a:srgbClr val="C00000"/>
                </a:solidFill>
              </a:rPr>
              <a:t>Direction </a:t>
            </a:r>
            <a:r>
              <a:rPr lang="fr-FR" dirty="0" smtClean="0">
                <a:solidFill>
                  <a:srgbClr val="C00000"/>
                </a:solidFill>
              </a:rPr>
              <a:t>Régionale </a:t>
            </a:r>
            <a:r>
              <a:rPr lang="fr-FR" dirty="0">
                <a:solidFill>
                  <a:srgbClr val="C00000"/>
                </a:solidFill>
              </a:rPr>
              <a:t>: </a:t>
            </a:r>
          </a:p>
          <a:p>
            <a:pPr lvl="2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Somme des ETP des agences rattachées à la Direction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Régionale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Intégration de tous les postes rattachés à la Direction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Régionale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(DR, Marchés, Assistants, PRO, GP, RRC/ARC, …)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02732" y="2135501"/>
            <a:ext cx="1738369" cy="4693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Réalisations</a:t>
            </a:r>
          </a:p>
          <a:p>
            <a:pPr algn="ctr"/>
            <a:r>
              <a:rPr lang="fr-FR" sz="1000" dirty="0">
                <a:solidFill>
                  <a:srgbClr val="C00000"/>
                </a:solidFill>
              </a:rPr>
              <a:t>de l’agence sur la </a:t>
            </a:r>
            <a:r>
              <a:rPr lang="fr-FR" sz="1000" dirty="0" smtClean="0">
                <a:solidFill>
                  <a:srgbClr val="C00000"/>
                </a:solidFill>
              </a:rPr>
              <a:t>période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40778" y="2617779"/>
            <a:ext cx="1916944" cy="5693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ETP moyen </a:t>
            </a:r>
          </a:p>
          <a:p>
            <a:pPr algn="ctr"/>
            <a:r>
              <a:rPr lang="fr-FR" sz="1000" dirty="0" smtClean="0">
                <a:solidFill>
                  <a:srgbClr val="C00000"/>
                </a:solidFill>
              </a:rPr>
              <a:t>de l’agence sur la période</a:t>
            </a:r>
          </a:p>
          <a:p>
            <a:pPr algn="ctr"/>
            <a:r>
              <a:rPr lang="fr-FR" sz="700" dirty="0" smtClean="0">
                <a:solidFill>
                  <a:srgbClr val="C00000"/>
                </a:solidFill>
              </a:rPr>
              <a:t>(source RH)</a:t>
            </a:r>
            <a:endParaRPr lang="fr-FR" sz="700" dirty="0">
              <a:solidFill>
                <a:srgbClr val="C00000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1119352" y="2587377"/>
            <a:ext cx="155068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544306" y="2213204"/>
            <a:ext cx="98398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≥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987816" y="2285586"/>
            <a:ext cx="15051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Objectif 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par ETP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6200" y="1537785"/>
            <a:ext cx="3406329" cy="2169742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75828" y="1537785"/>
            <a:ext cx="4373093" cy="21825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rgbClr val="C000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511438"/>
              </p:ext>
            </p:extLst>
          </p:nvPr>
        </p:nvGraphicFramePr>
        <p:xfrm>
          <a:off x="4568538" y="1666389"/>
          <a:ext cx="4172476" cy="1963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764">
                  <a:extLst>
                    <a:ext uri="{9D8B030D-6E8A-4147-A177-3AD203B41FA5}">
                      <a16:colId xmlns:a16="http://schemas.microsoft.com/office/drawing/2014/main" val="2604061928"/>
                    </a:ext>
                  </a:extLst>
                </a:gridCol>
                <a:gridCol w="3384944">
                  <a:extLst>
                    <a:ext uri="{9D8B030D-6E8A-4147-A177-3AD203B41FA5}">
                      <a16:colId xmlns:a16="http://schemas.microsoft.com/office/drawing/2014/main" val="446398522"/>
                    </a:ext>
                  </a:extLst>
                </a:gridCol>
                <a:gridCol w="500768">
                  <a:extLst>
                    <a:ext uri="{9D8B030D-6E8A-4147-A177-3AD203B41FA5}">
                      <a16:colId xmlns:a16="http://schemas.microsoft.com/office/drawing/2014/main" val="961017906"/>
                    </a:ext>
                  </a:extLst>
                </a:gridCol>
              </a:tblGrid>
              <a:tr h="1012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900" b="1" u="sng" strike="noStrike" dirty="0">
                          <a:solidFill>
                            <a:srgbClr val="C00000"/>
                          </a:solidFill>
                          <a:effectLst/>
                        </a:rPr>
                        <a:t>ETP pris en compte </a:t>
                      </a:r>
                      <a:r>
                        <a:rPr lang="fr-FR" sz="9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pour le calcul de l'atteinte de l'objectif</a:t>
                      </a:r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706953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CDI / CDD </a:t>
                      </a:r>
                      <a:r>
                        <a:rPr lang="fr-FR" sz="9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/</a:t>
                      </a:r>
                      <a:r>
                        <a:rPr lang="fr-FR" sz="900" u="none" strike="noStrike" baseline="0" dirty="0" smtClean="0">
                          <a:solidFill>
                            <a:srgbClr val="C00000"/>
                          </a:solidFill>
                          <a:effectLst/>
                        </a:rPr>
                        <a:t> Intérimaire (intégrant Solution 57 en Moselle)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100%</a:t>
                      </a:r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074674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Apprentis et stagiaires d’été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0%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832874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CDI dont le contrat est suspendu (invalides, congés sans solde, etc.)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0%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846718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CDI mis à disposition </a:t>
                      </a:r>
                      <a:r>
                        <a:rPr lang="fr-FR" sz="9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(de GCE </a:t>
                      </a:r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BS, Ecureuil Crédit, etc.)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0%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842671"/>
                  </a:ext>
                </a:extLst>
              </a:tr>
              <a:tr h="2029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900" b="1" u="sng" strike="noStrike" dirty="0">
                          <a:solidFill>
                            <a:srgbClr val="C00000"/>
                          </a:solidFill>
                          <a:effectLst/>
                        </a:rPr>
                        <a:t>Déduction</a:t>
                      </a:r>
                      <a:r>
                        <a:rPr lang="fr-FR" sz="9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appliquée à l'ETP (au prorata </a:t>
                      </a:r>
                      <a:r>
                        <a:rPr lang="fr-FR" sz="9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temporis</a:t>
                      </a:r>
                      <a:r>
                        <a:rPr lang="fr-FR" sz="9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381073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Temps partiels 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Oui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34264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Maladies dès le 1</a:t>
                      </a:r>
                      <a:r>
                        <a:rPr lang="fr-FR" sz="900" u="none" strike="noStrike" baseline="30000" dirty="0">
                          <a:solidFill>
                            <a:srgbClr val="C00000"/>
                          </a:solidFill>
                          <a:effectLst/>
                        </a:rPr>
                        <a:t>er</a:t>
                      </a:r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jour d’absence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Oui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219333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Congés spéciaux (enfant soin, décès…)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Oui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530472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Temps de </a:t>
                      </a:r>
                      <a:r>
                        <a:rPr lang="fr-FR" sz="9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délégation (représentants </a:t>
                      </a:r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du personnel)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Oui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330856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Grève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>
                          <a:solidFill>
                            <a:srgbClr val="C00000"/>
                          </a:solidFill>
                          <a:effectLst/>
                        </a:rPr>
                        <a:t>Oui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896840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Congés / RTT / jours de récupération</a:t>
                      </a:r>
                      <a:r>
                        <a:rPr lang="fr-FR" sz="9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…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Non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37002"/>
                  </a:ext>
                </a:extLst>
              </a:tr>
              <a:tr h="8954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Formation 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  <a:endParaRPr lang="fr-FR" sz="9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107731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876762" y="1298585"/>
            <a:ext cx="1366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Principes du calcul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40403" y="1298585"/>
            <a:ext cx="1337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Détails sur les ETP</a:t>
            </a:r>
            <a:endParaRPr lang="fr-FR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7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7342" y="4752508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Accompagnement et Pilotage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Toutes les équipes BDD supports sont mobilisées pour vous faciliter l’appropriation de ces nouveaux dispositifs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1439840"/>
            <a:ext cx="7738280" cy="4978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Un temps d’échanges à partir du 14 Janvier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Nous sommes disponibles pour répondre à vos questions entre les 2 Heure du Jeudi afin d’apporter des précisions selon vos demandes.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Ces demandes sont à adresser par mail 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L’heure du Jeudi Q1 2021</a:t>
            </a:r>
          </a:p>
          <a:p>
            <a:pPr lvl="3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Objet du Mail : « HDJ Q1 – Appropriation »</a:t>
            </a:r>
          </a:p>
          <a:p>
            <a:pPr lvl="3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Contact 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gaelle.salaun@cegee.caisse-epargne.fr</a:t>
            </a: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L’heure du Jeudi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PV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2021</a:t>
            </a:r>
          </a:p>
          <a:p>
            <a:pPr lvl="3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 du Mail 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« HDJ PV 2021 –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Appropriation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»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Contact 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guillaume.nikes@cegee.caisse-epargne.fr</a:t>
            </a: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réponses vous seront communiquées à tous en fin de matinée le 21/01/2021 pour vous permettre d’échanger lors de l’Heure du Jeudi</a:t>
            </a: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Des </a:t>
            </a:r>
            <a:r>
              <a:rPr lang="fr-FR" dirty="0" err="1" smtClean="0">
                <a:solidFill>
                  <a:srgbClr val="C00000"/>
                </a:solidFill>
              </a:rPr>
              <a:t>visios</a:t>
            </a:r>
            <a:r>
              <a:rPr lang="fr-FR" dirty="0" smtClean="0">
                <a:solidFill>
                  <a:srgbClr val="C00000"/>
                </a:solidFill>
              </a:rPr>
              <a:t> par Territoire dédiées aux managers et aux promoteurs sur la Part Variable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partir de fin Janvier et jusqu’au vacances scolaires de Février, nous vous proposons des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Teams d’1h30-2h pour ancrer ce nouveau dispositif auprès de vos équipes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N’hésitez pas à nous contacter pour organiser ces rendez-vous selon vos besoins</a:t>
            </a:r>
          </a:p>
          <a:p>
            <a:pPr lvl="2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Contact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guillaume.nikes@cegee.caisse-epargne.fr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Des supports mis à disposition dès fin janvier dans la rubrique des commerciaux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Lexique intégré à la Part Variable sur Objectif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Lexique détaillé sur la Part Relative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Foire aux Questions enrichie régulièrement selon vos demandes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rgbClr val="C00000"/>
              </a:solidFill>
            </a:endParaRPr>
          </a:p>
          <a:p>
            <a:pPr lvl="1"/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2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Accompagnement et Pilotage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De nombreux outils et moyens sont à votre disposition pour suivre et booster vos performances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Espace réservé du contenu 3"/>
          <p:cNvSpPr txBox="1">
            <a:spLocks noGrp="1"/>
          </p:cNvSpPr>
          <p:nvPr>
            <p:ph idx="1"/>
          </p:nvPr>
        </p:nvSpPr>
        <p:spPr>
          <a:xfrm>
            <a:off x="926200" y="1439840"/>
            <a:ext cx="7738280" cy="497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Vous retrouverez vos suivis habituels…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…des Rapports pour booster votre performance…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Et des moyens pour optimiser votre proactivité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Mon Portfolio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cibles GERC</a:t>
            </a:r>
          </a:p>
          <a:p>
            <a:pPr marL="457200" lvl="1" indent="0">
              <a:buNone/>
            </a:pP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794070"/>
              </p:ext>
            </p:extLst>
          </p:nvPr>
        </p:nvGraphicFramePr>
        <p:xfrm>
          <a:off x="1296578" y="1931067"/>
          <a:ext cx="7112000" cy="1337310"/>
        </p:xfrm>
        <a:graphic>
          <a:graphicData uri="http://schemas.openxmlformats.org/drawingml/2006/table">
            <a:tbl>
              <a:tblPr/>
              <a:tblGrid>
                <a:gridCol w="1091713">
                  <a:extLst>
                    <a:ext uri="{9D8B030D-6E8A-4147-A177-3AD203B41FA5}">
                      <a16:colId xmlns:a16="http://schemas.microsoft.com/office/drawing/2014/main" val="2809858839"/>
                    </a:ext>
                  </a:extLst>
                </a:gridCol>
                <a:gridCol w="1218656">
                  <a:extLst>
                    <a:ext uri="{9D8B030D-6E8A-4147-A177-3AD203B41FA5}">
                      <a16:colId xmlns:a16="http://schemas.microsoft.com/office/drawing/2014/main" val="2006632600"/>
                    </a:ext>
                  </a:extLst>
                </a:gridCol>
                <a:gridCol w="964769">
                  <a:extLst>
                    <a:ext uri="{9D8B030D-6E8A-4147-A177-3AD203B41FA5}">
                      <a16:colId xmlns:a16="http://schemas.microsoft.com/office/drawing/2014/main" val="1208315965"/>
                    </a:ext>
                  </a:extLst>
                </a:gridCol>
                <a:gridCol w="1294822">
                  <a:extLst>
                    <a:ext uri="{9D8B030D-6E8A-4147-A177-3AD203B41FA5}">
                      <a16:colId xmlns:a16="http://schemas.microsoft.com/office/drawing/2014/main" val="3827310550"/>
                    </a:ext>
                  </a:extLst>
                </a:gridCol>
                <a:gridCol w="2542040">
                  <a:extLst>
                    <a:ext uri="{9D8B030D-6E8A-4147-A177-3AD203B41FA5}">
                      <a16:colId xmlns:a16="http://schemas.microsoft.com/office/drawing/2014/main" val="89827183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Accès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Rafraichissement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Date de Dispnibilité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Commentaires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30721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PCM ou Rubrique des Commerciaux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Hebdo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référentiel métier hebdo sur 40 semaines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disponible sur les lignes objectivés de la Part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 pour atteindre les 120%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88847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Suivi PV </a:t>
                      </a:r>
                      <a:endParaRPr lang="fr-FR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objectif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Rubrique des Commerciaux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Quotidien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 Janvier 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 repère hebdo sur la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Joignabilité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qui donne une tendance sur votre rapport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QHD</a:t>
                      </a:r>
                    </a:p>
                    <a:p>
                      <a:pPr algn="ctr" fontAlgn="ctr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vos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ventes dans les rapports ORCA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0828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Baromètre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Rubrique des Commerciaux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Hebdo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Mi-février 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Notre défi du fonds de commerce actualisé pour piloter vos actions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508382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203976"/>
              </p:ext>
            </p:extLst>
          </p:nvPr>
        </p:nvGraphicFramePr>
        <p:xfrm>
          <a:off x="2310222" y="3893573"/>
          <a:ext cx="4687888" cy="1158486"/>
        </p:xfrm>
        <a:graphic>
          <a:graphicData uri="http://schemas.openxmlformats.org/drawingml/2006/table">
            <a:tbl>
              <a:tblPr/>
              <a:tblGrid>
                <a:gridCol w="1009699">
                  <a:extLst>
                    <a:ext uri="{9D8B030D-6E8A-4147-A177-3AD203B41FA5}">
                      <a16:colId xmlns:a16="http://schemas.microsoft.com/office/drawing/2014/main" val="3442858798"/>
                    </a:ext>
                  </a:extLst>
                </a:gridCol>
                <a:gridCol w="3678189">
                  <a:extLst>
                    <a:ext uri="{9D8B030D-6E8A-4147-A177-3AD203B41FA5}">
                      <a16:colId xmlns:a16="http://schemas.microsoft.com/office/drawing/2014/main" val="3138948697"/>
                    </a:ext>
                  </a:extLst>
                </a:gridCol>
              </a:tblGrid>
              <a:tr h="17325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Thème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Rapport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48504"/>
                  </a:ext>
                </a:extLst>
              </a:tr>
              <a:tr h="19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Satisfaction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 QHD Mensuel disponible dans le sharepoint Qualité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885737"/>
                  </a:ext>
                </a:extLst>
              </a:tr>
              <a:tr h="19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Bancarisation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Rapports ORCA - Rubrique bancarisation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342539"/>
                  </a:ext>
                </a:extLst>
              </a:tr>
              <a:tr h="19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Epargne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Rapports ORCA - Rubrique Epargne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917154"/>
                  </a:ext>
                </a:extLst>
              </a:tr>
              <a:tr h="19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IARD / Prev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Rapports ORCA - Rubrique IARD /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9793705"/>
                  </a:ext>
                </a:extLst>
              </a:tr>
              <a:tr h="19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Rapports ORCA - Rubrique Crédits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400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8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7342" y="5246298"/>
            <a:ext cx="5916706" cy="3854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 rot="16200000">
            <a:off x="-2250138" y="2250140"/>
            <a:ext cx="6858000" cy="2357719"/>
          </a:xfrm>
        </p:spPr>
        <p:txBody>
          <a:bodyPr>
            <a:normAutofit/>
          </a:bodyPr>
          <a:lstStyle/>
          <a:p>
            <a:r>
              <a:rPr lang="fr-FR" sz="6000" dirty="0" smtClean="0"/>
              <a:t>Sommaire</a:t>
            </a:r>
            <a:endParaRPr lang="fr-FR" sz="60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94212" y="1748118"/>
            <a:ext cx="6012914" cy="44801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Mécanisme de la Part Variable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Détail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de la Part Variable </a:t>
            </a:r>
            <a:endParaRPr lang="fr-FR" sz="1600" dirty="0" smtClean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Grand Public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Premium</a:t>
            </a:r>
          </a:p>
          <a:p>
            <a:pPr marL="450850" lvl="1" indent="0">
              <a:spcBef>
                <a:spcPct val="75000"/>
              </a:spcBef>
              <a:buSzPct val="100000"/>
              <a:buNone/>
              <a:defRPr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Professionnels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Définition des ETP pris en compte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Accompagnement et Pilotage</a:t>
            </a: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Détail des Métiers Réseau BDD</a:t>
            </a:r>
            <a:endParaRPr lang="fr-FR" sz="16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None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spcBef>
                <a:spcPct val="75000"/>
              </a:spcBef>
              <a:buSzPct val="100000"/>
              <a:buNone/>
              <a:defRPr/>
            </a:pPr>
            <a:endParaRPr lang="fr-FR" sz="5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6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66" y="1517185"/>
            <a:ext cx="8417392" cy="419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9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056423"/>
            <a:ext cx="8200206" cy="301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214283"/>
            <a:ext cx="8214626" cy="20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70" y="2005683"/>
            <a:ext cx="7711213" cy="250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2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88" y="1340263"/>
            <a:ext cx="8030118" cy="481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4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12" y="1152909"/>
            <a:ext cx="6877539" cy="505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9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87" y="2129600"/>
            <a:ext cx="7259307" cy="25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4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909484"/>
            <a:ext cx="8089787" cy="267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8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162" y="1806481"/>
            <a:ext cx="7882832" cy="28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944" y="1137912"/>
            <a:ext cx="5739021" cy="5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9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6" y="2196353"/>
            <a:ext cx="8280024" cy="3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73" y="1983037"/>
            <a:ext cx="7968010" cy="28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4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18" y="1900866"/>
            <a:ext cx="7343176" cy="305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9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6471" y="1317812"/>
            <a:ext cx="2393576" cy="36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Mon@gence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07" y="1845470"/>
            <a:ext cx="8088774" cy="349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9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6471" y="1317812"/>
            <a:ext cx="2393576" cy="36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Mon banquier en ligne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4" y="1685365"/>
            <a:ext cx="8538906" cy="434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6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6471" y="1317812"/>
            <a:ext cx="2393576" cy="36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Expert Direct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71" y="1861090"/>
            <a:ext cx="7970184" cy="35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9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6471" y="1317812"/>
            <a:ext cx="2393576" cy="36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CRC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685365"/>
            <a:ext cx="8068907" cy="434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4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6471" y="1317812"/>
            <a:ext cx="567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Direction Développement et Marché Grand Public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38" y="1954825"/>
            <a:ext cx="8184143" cy="376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7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460377" y="2967335"/>
            <a:ext cx="2896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rgbClr val="C00000"/>
                </a:solidFill>
              </a:rPr>
              <a:t>ANNEXES</a:t>
            </a:r>
            <a:endParaRPr lang="fr-F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Détail des Métiers Réseau 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Métiers Réseau BDD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116222"/>
            <a:ext cx="8053117" cy="247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3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fonctionnement du Baromètre, avec le calcul de l’écart au premier, est inchangé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809363" y="1216911"/>
            <a:ext cx="7848873" cy="502040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5348" y="1340768"/>
            <a:ext cx="7704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0" lvl="1"/>
            <a:r>
              <a:rPr lang="fr-FR" sz="1600" b="1" dirty="0" smtClean="0">
                <a:solidFill>
                  <a:srgbClr val="C00000"/>
                </a:solidFill>
                <a:latin typeface="Arial Narrow"/>
              </a:rPr>
              <a:t>Rappels sur le fonctionnement du Baromètre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5348" y="1700808"/>
            <a:ext cx="309634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0" lvl="1"/>
            <a:endParaRPr lang="fr-FR" sz="700" dirty="0" smtClean="0">
              <a:solidFill>
                <a:prstClr val="white">
                  <a:lumMod val="50000"/>
                </a:prstClr>
              </a:solidFill>
              <a:latin typeface="Arial Narrow"/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prstClr val="white">
                    <a:lumMod val="50000"/>
                  </a:prstClr>
                </a:solidFill>
                <a:latin typeface="Arial Narrow"/>
              </a:rPr>
              <a:t>Il est basé sur le </a:t>
            </a:r>
            <a:r>
              <a:rPr lang="fr-FR" sz="1400" b="1" dirty="0">
                <a:solidFill>
                  <a:srgbClr val="C00000"/>
                </a:solidFill>
                <a:latin typeface="Arial Narrow"/>
              </a:rPr>
              <a:t>principe de l’Ecart au Premier</a:t>
            </a:r>
            <a:r>
              <a:rPr lang="fr-FR" sz="1400" b="1" dirty="0" smtClean="0">
                <a:solidFill>
                  <a:srgbClr val="C00000"/>
                </a:solidFill>
                <a:latin typeface="Arial Narrow"/>
              </a:rPr>
              <a:t>,</a:t>
            </a: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800" b="1" dirty="0">
              <a:solidFill>
                <a:srgbClr val="C00000"/>
              </a:solidFill>
              <a:latin typeface="Arial Narrow"/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500" b="1" dirty="0">
              <a:solidFill>
                <a:srgbClr val="C00000"/>
              </a:solidFill>
              <a:latin typeface="Arial Narrow"/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  <a:latin typeface="Arial Narrow"/>
              </a:rPr>
              <a:t>Les réalisations sont comparées entre elles </a:t>
            </a:r>
            <a:r>
              <a:rPr lang="fr-FR" sz="1400" b="1" dirty="0">
                <a:solidFill>
                  <a:prstClr val="white">
                    <a:lumMod val="50000"/>
                  </a:prstClr>
                </a:solidFill>
                <a:latin typeface="Arial Narrow"/>
              </a:rPr>
              <a:t>pour déterminer des écarts en pourcentage</a:t>
            </a:r>
            <a:r>
              <a:rPr lang="fr-FR" sz="1400" b="1" dirty="0" smtClean="0">
                <a:solidFill>
                  <a:srgbClr val="C00000"/>
                </a:solidFill>
                <a:latin typeface="Arial Narrow"/>
              </a:rPr>
              <a:t>,</a:t>
            </a: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900" b="1" dirty="0">
              <a:solidFill>
                <a:srgbClr val="C00000"/>
              </a:solidFill>
              <a:latin typeface="Arial Narrow"/>
            </a:endParaRPr>
          </a:p>
          <a:p>
            <a:pPr marL="54610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prstClr val="white">
                    <a:lumMod val="50000"/>
                  </a:prstClr>
                </a:solidFill>
                <a:latin typeface="Arial Narrow"/>
              </a:rPr>
              <a:t>Chaque critère est ensuite additionné </a:t>
            </a:r>
            <a:r>
              <a:rPr lang="fr-FR" sz="1400" b="1" dirty="0">
                <a:solidFill>
                  <a:srgbClr val="C00000"/>
                </a:solidFill>
                <a:latin typeface="Arial Narrow"/>
              </a:rPr>
              <a:t>pour déterminer l’écart global par critère.</a:t>
            </a: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C00000"/>
              </a:solidFill>
              <a:latin typeface="Arial Narrow"/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500" dirty="0" smtClean="0">
              <a:solidFill>
                <a:prstClr val="white">
                  <a:lumMod val="50000"/>
                </a:prstClr>
              </a:solidFill>
              <a:latin typeface="Arial Narrow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231158"/>
              </p:ext>
            </p:extLst>
          </p:nvPr>
        </p:nvGraphicFramePr>
        <p:xfrm>
          <a:off x="4769804" y="2348880"/>
          <a:ext cx="3600399" cy="1280160"/>
        </p:xfrm>
        <a:graphic>
          <a:graphicData uri="http://schemas.openxmlformats.org/drawingml/2006/table">
            <a:tbl>
              <a:tblPr firstRow="1" bandRow="1"/>
              <a:tblGrid>
                <a:gridCol w="834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80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Nb</a:t>
                      </a:r>
                      <a:r>
                        <a:rPr lang="fr-FR" sz="1200" baseline="0" dirty="0" smtClean="0"/>
                        <a:t> ETP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Réal.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Réal./ETP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Ecart au 1</a:t>
                      </a:r>
                      <a:r>
                        <a:rPr lang="fr-FR" sz="1200" baseline="30000" dirty="0" smtClean="0"/>
                        <a:t>er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Rang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4,0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55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13,8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4,8%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2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6,0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70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11,7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19,2%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9,0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130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14,4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0,0%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4697796" y="1916832"/>
            <a:ext cx="39287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Arial Narrow"/>
              </a:rPr>
              <a:t>L’écart au 1</a:t>
            </a:r>
            <a:r>
              <a:rPr lang="fr-FR" sz="1100" baseline="30000" dirty="0">
                <a:solidFill>
                  <a:prstClr val="black"/>
                </a:solidFill>
                <a:latin typeface="Arial Narrow"/>
              </a:rPr>
              <a:t>er</a:t>
            </a:r>
            <a:r>
              <a:rPr lang="fr-FR" sz="1100" dirty="0">
                <a:solidFill>
                  <a:prstClr val="black"/>
                </a:solidFill>
                <a:latin typeface="Arial Narrow"/>
              </a:rPr>
              <a:t> pour l’agence A est calculé à partir de la perf par ETP soit 13,8/14,4 soit 4,8%, pour l’agence B : 11,7/14,4 soit 19,2</a:t>
            </a:r>
            <a:r>
              <a:rPr lang="fr-FR" sz="1100" dirty="0" smtClean="0">
                <a:solidFill>
                  <a:prstClr val="black"/>
                </a:solidFill>
                <a:latin typeface="Arial Narrow"/>
              </a:rPr>
              <a:t>%.</a:t>
            </a:r>
            <a:endParaRPr lang="fr-FR" sz="1100" dirty="0">
              <a:solidFill>
                <a:prstClr val="black"/>
              </a:solidFill>
              <a:latin typeface="Arial Narrow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697796" y="1628800"/>
            <a:ext cx="1151836" cy="374702"/>
          </a:xfrm>
          <a:prstGeom prst="rect">
            <a:avLst/>
          </a:prstGeom>
          <a:solidFill>
            <a:sysClr val="window" lastClr="FFFFFF">
              <a:alpha val="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9C86">
                    <a:lumMod val="7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Exemple :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A89C86">
                  <a:lumMod val="7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401816"/>
              </p:ext>
            </p:extLst>
          </p:nvPr>
        </p:nvGraphicFramePr>
        <p:xfrm>
          <a:off x="4769804" y="4293096"/>
          <a:ext cx="3672408" cy="1280160"/>
        </p:xfrm>
        <a:graphic>
          <a:graphicData uri="http://schemas.openxmlformats.org/drawingml/2006/table">
            <a:tbl>
              <a:tblPr firstRow="1" bandRow="1"/>
              <a:tblGrid>
                <a:gridCol w="831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Nb</a:t>
                      </a:r>
                      <a:r>
                        <a:rPr lang="fr-FR" sz="1200" baseline="0" dirty="0" smtClean="0"/>
                        <a:t> ETP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Réal.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Réal./</a:t>
                      </a:r>
                    </a:p>
                    <a:p>
                      <a:pPr algn="ctr"/>
                      <a:r>
                        <a:rPr lang="fr-FR" sz="1200" dirty="0" smtClean="0"/>
                        <a:t>ETP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Ecart au 1</a:t>
                      </a:r>
                      <a:r>
                        <a:rPr lang="fr-FR" sz="1200" baseline="30000" dirty="0" smtClean="0"/>
                        <a:t>er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Rang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4,0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55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13,8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4,8%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6,0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86</a:t>
                      </a:r>
                      <a:endParaRPr lang="fr-FR" sz="12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14,3</a:t>
                      </a:r>
                      <a:endParaRPr lang="fr-FR" sz="12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0,8%</a:t>
                      </a:r>
                      <a:endParaRPr lang="fr-FR" sz="12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fr-FR" sz="12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9,0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130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14,4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0,0%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A89C86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4697796" y="3861048"/>
            <a:ext cx="3744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Arial Narrow"/>
              </a:rPr>
              <a:t>En réalisant 16 ventes supplémentaires, l’agence B passe </a:t>
            </a:r>
            <a:r>
              <a:rPr lang="fr-FR" sz="1100" dirty="0" smtClean="0">
                <a:solidFill>
                  <a:prstClr val="black"/>
                </a:solidFill>
                <a:latin typeface="Arial Narrow"/>
              </a:rPr>
              <a:t>2</a:t>
            </a:r>
            <a:r>
              <a:rPr lang="fr-FR" sz="1100" baseline="30000" dirty="0" smtClean="0">
                <a:solidFill>
                  <a:prstClr val="black"/>
                </a:solidFill>
                <a:latin typeface="Arial Narrow"/>
              </a:rPr>
              <a:t>ème</a:t>
            </a:r>
            <a:r>
              <a:rPr lang="fr-FR" sz="1100" dirty="0" smtClean="0">
                <a:solidFill>
                  <a:prstClr val="black"/>
                </a:solidFill>
                <a:latin typeface="Arial Narrow"/>
              </a:rPr>
              <a:t> : </a:t>
            </a:r>
            <a:r>
              <a:rPr lang="fr-FR" sz="1100" dirty="0">
                <a:solidFill>
                  <a:prstClr val="black"/>
                </a:solidFill>
                <a:latin typeface="Arial Narrow"/>
              </a:rPr>
              <a:t>70+16 = 86 ventes et réduit son écart de 18,4</a:t>
            </a:r>
            <a:r>
              <a:rPr lang="fr-FR" sz="1100" dirty="0" smtClean="0">
                <a:solidFill>
                  <a:prstClr val="black"/>
                </a:solidFill>
                <a:latin typeface="Arial Narrow"/>
              </a:rPr>
              <a:t>%.</a:t>
            </a:r>
            <a:endParaRPr lang="fr-FR" sz="1100" dirty="0">
              <a:solidFill>
                <a:prstClr val="black"/>
              </a:solidFill>
              <a:latin typeface="Arial Narrow"/>
            </a:endParaRPr>
          </a:p>
        </p:txBody>
      </p:sp>
      <p:sp>
        <p:nvSpPr>
          <p:cNvPr id="29" name="Flèche droite 28"/>
          <p:cNvSpPr/>
          <p:nvPr/>
        </p:nvSpPr>
        <p:spPr>
          <a:xfrm rot="5400000">
            <a:off x="6425988" y="3573016"/>
            <a:ext cx="216024" cy="504056"/>
          </a:xfrm>
          <a:prstGeom prst="rightArrow">
            <a:avLst/>
          </a:prstGeom>
          <a:solidFill>
            <a:srgbClr val="EA4E55"/>
          </a:solidFill>
          <a:ln w="25400" cap="flat" cmpd="sng" algn="ctr">
            <a:solidFill>
              <a:srgbClr val="EA4E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0" name="Espace réservé du texte 3"/>
          <p:cNvSpPr txBox="1">
            <a:spLocks/>
          </p:cNvSpPr>
          <p:nvPr/>
        </p:nvSpPr>
        <p:spPr>
          <a:xfrm>
            <a:off x="4625788" y="5661248"/>
            <a:ext cx="3928955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14400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3163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les cas où l'écart au 1</a:t>
            </a:r>
            <a:r>
              <a:rPr kumimoji="0" lang="fr-FR" sz="1000" b="0" i="0" u="none" strike="noStrike" kern="1200" cap="none" spc="0" normalizeH="0" baseline="30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er</a:t>
            </a:r>
            <a:r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 maximum dépasse 150% et pour ne pas donner trop d'importance à un seul indicateur, </a:t>
            </a:r>
            <a:r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il sera opéré un plafonnement de cet écart au 1er à hauteur de 150%.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3780" y="5661248"/>
            <a:ext cx="324924" cy="29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953380" y="4221088"/>
            <a:ext cx="3600400" cy="90794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 Narrow"/>
              </a:rPr>
              <a:t>La clé du Baromètre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</a:rPr>
              <a:t>LA DIMINUTION DES ÉCARTS LES PLUS IMPORTANTS</a:t>
            </a:r>
          </a:p>
        </p:txBody>
      </p:sp>
    </p:spTree>
    <p:extLst>
      <p:ext uri="{BB962C8B-B14F-4D97-AF65-F5344CB8AC3E}">
        <p14:creationId xmlns:p14="http://schemas.microsoft.com/office/powerpoint/2010/main" val="407448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 animBg="1"/>
      <p:bldP spid="30" grpId="0" build="p"/>
      <p:bldP spid="3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77718</TotalTime>
  <Words>4676</Words>
  <Application>Microsoft Office PowerPoint</Application>
  <PresentationFormat>Affichage à l'écran (4:3)</PresentationFormat>
  <Paragraphs>1008</Paragraphs>
  <Slides>58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6" baseType="lpstr">
      <vt:lpstr>Arial</vt:lpstr>
      <vt:lpstr>Arial Black</vt:lpstr>
      <vt:lpstr>Arial Narrow</vt:lpstr>
      <vt:lpstr>Calibri</vt:lpstr>
      <vt:lpstr>Helvetica Neue Medium</vt:lpstr>
      <vt:lpstr>Wingdings</vt:lpstr>
      <vt:lpstr>Wingdings 2</vt:lpstr>
      <vt:lpstr>Thème Office</vt:lpstr>
      <vt:lpstr> </vt:lpstr>
      <vt:lpstr>Mécanisme d’ensemble</vt:lpstr>
      <vt:lpstr>Sommaire</vt:lpstr>
      <vt:lpstr>Mécanisme d’ensemble</vt:lpstr>
      <vt:lpstr>Mécanisme d’ensemble</vt:lpstr>
      <vt:lpstr>Mécanisme d’ensemble</vt:lpstr>
      <vt:lpstr>PART VARIABLE BDD 2021</vt:lpstr>
      <vt:lpstr>Sommaire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Détail de la Part Variable – Grand Public</vt:lpstr>
      <vt:lpstr>Sommaire</vt:lpstr>
      <vt:lpstr>Détail de la Part Variable – Premium</vt:lpstr>
      <vt:lpstr>Détail de la Part Variable – Premium</vt:lpstr>
      <vt:lpstr>Sommaire</vt:lpstr>
      <vt:lpstr>Détail de la Part Variable – Professionnels</vt:lpstr>
      <vt:lpstr>Détail de la Part Variable – Professionnels</vt:lpstr>
      <vt:lpstr>Détail de la Part Variable – Professionnels</vt:lpstr>
      <vt:lpstr>Détail de la Part Variable – Professionnels</vt:lpstr>
      <vt:lpstr>Sommaire</vt:lpstr>
      <vt:lpstr>Définition des ETP pris en compt</vt:lpstr>
      <vt:lpstr>Définition des ETP pris en compte</vt:lpstr>
      <vt:lpstr>Sommaire</vt:lpstr>
      <vt:lpstr>Accompagnement et Pilotage</vt:lpstr>
      <vt:lpstr>Accompagnement et Pilotage</vt:lpstr>
      <vt:lpstr>Sommaire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Détail des Métiers Réseau BDD</vt:lpstr>
      <vt:lpstr>Annexes</vt:lpstr>
      <vt:lpstr>Détail des Métiers Réseau BDD</vt:lpstr>
      <vt:lpstr>Annexes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sconte</dc:creator>
  <cp:lastModifiedBy>NIKES Guillaume [CEGEE]</cp:lastModifiedBy>
  <cp:revision>2360</cp:revision>
  <cp:lastPrinted>2021-01-12T12:28:23Z</cp:lastPrinted>
  <dcterms:created xsi:type="dcterms:W3CDTF">2013-02-04T10:32:20Z</dcterms:created>
  <dcterms:modified xsi:type="dcterms:W3CDTF">2021-05-17T08:27:03Z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sebastien.conte@cegee.caisse-epargne.fr</vt:lpwstr>
  </property>
  <property fmtid="{D5CDD505-2E9C-101B-9397-08002B2CF9AE}" pid="5" name="MSIP_Label_48a19f0c-bea1-442e-a475-ed109d9ec508_SetDate">
    <vt:lpwstr>2020-05-24T15:38:05.9849948Z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