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charts/chart7.xml" ContentType="application/vnd.openxmlformats-officedocument.drawingml.chart+xml"/>
  <Override PartName="/ppt/charts/style5.xml" ContentType="application/vnd.ms-office.chartstyle+xml"/>
  <Override PartName="/ppt/charts/colors5.xml" ContentType="application/vnd.ms-office.chartcolorstyle+xml"/>
  <Override PartName="/ppt/charts/chart8.xml" ContentType="application/vnd.openxmlformats-officedocument.drawingml.chart+xml"/>
  <Override PartName="/ppt/charts/style6.xml" ContentType="application/vnd.ms-office.chartstyle+xml"/>
  <Override PartName="/ppt/charts/colors6.xml" ContentType="application/vnd.ms-office.chartcolorstyle+xml"/>
  <Override PartName="/ppt/charts/chart9.xml" ContentType="application/vnd.openxmlformats-officedocument.drawingml.chart+xml"/>
  <Override PartName="/ppt/charts/style7.xml" ContentType="application/vnd.ms-office.chartstyle+xml"/>
  <Override PartName="/ppt/charts/colors7.xml" ContentType="application/vnd.ms-office.chartcolorstyle+xml"/>
  <Override PartName="/ppt/charts/chart10.xml" ContentType="application/vnd.openxmlformats-officedocument.drawingml.chart+xml"/>
  <Override PartName="/ppt/charts/style8.xml" ContentType="application/vnd.ms-office.chartstyle+xml"/>
  <Override PartName="/ppt/charts/colors8.xml" ContentType="application/vnd.ms-office.chartcolorstyle+xml"/>
  <Override PartName="/ppt/charts/chart11.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sldIdLst>
    <p:sldId id="256" r:id="rId6"/>
    <p:sldId id="257" r:id="rId7"/>
    <p:sldId id="303" r:id="rId8"/>
    <p:sldId id="262" r:id="rId9"/>
    <p:sldId id="304" r:id="rId10"/>
    <p:sldId id="308" r:id="rId11"/>
    <p:sldId id="305" r:id="rId12"/>
    <p:sldId id="306" r:id="rId13"/>
    <p:sldId id="350" r:id="rId14"/>
    <p:sldId id="349" r:id="rId15"/>
    <p:sldId id="269" r:id="rId16"/>
    <p:sldId id="335" r:id="rId17"/>
    <p:sldId id="336" r:id="rId18"/>
    <p:sldId id="364" r:id="rId19"/>
    <p:sldId id="273" r:id="rId20"/>
    <p:sldId id="338" r:id="rId21"/>
    <p:sldId id="339" r:id="rId22"/>
    <p:sldId id="340" r:id="rId23"/>
    <p:sldId id="341" r:id="rId24"/>
    <p:sldId id="342" r:id="rId25"/>
    <p:sldId id="343" r:id="rId26"/>
    <p:sldId id="344" r:id="rId27"/>
    <p:sldId id="348" r:id="rId28"/>
    <p:sldId id="365" r:id="rId29"/>
    <p:sldId id="278" r:id="rId30"/>
    <p:sldId id="309" r:id="rId31"/>
    <p:sldId id="310" r:id="rId32"/>
    <p:sldId id="311" r:id="rId33"/>
    <p:sldId id="312" r:id="rId34"/>
    <p:sldId id="313" r:id="rId35"/>
    <p:sldId id="314" r:id="rId36"/>
    <p:sldId id="315" r:id="rId37"/>
    <p:sldId id="316" r:id="rId38"/>
    <p:sldId id="317" r:id="rId39"/>
    <p:sldId id="318" r:id="rId40"/>
    <p:sldId id="319" r:id="rId41"/>
    <p:sldId id="320" r:id="rId42"/>
    <p:sldId id="287" r:id="rId43"/>
    <p:sldId id="366" r:id="rId44"/>
    <p:sldId id="367" r:id="rId45"/>
    <p:sldId id="368" r:id="rId46"/>
    <p:sldId id="351" r:id="rId47"/>
    <p:sldId id="352" r:id="rId48"/>
    <p:sldId id="353" r:id="rId49"/>
    <p:sldId id="354" r:id="rId50"/>
    <p:sldId id="355" r:id="rId51"/>
    <p:sldId id="356" r:id="rId52"/>
    <p:sldId id="357" r:id="rId53"/>
    <p:sldId id="358" r:id="rId54"/>
    <p:sldId id="302" r:id="rId55"/>
    <p:sldId id="321" r:id="rId56"/>
    <p:sldId id="322" r:id="rId57"/>
    <p:sldId id="347" r:id="rId58"/>
    <p:sldId id="323" r:id="rId59"/>
    <p:sldId id="324" r:id="rId60"/>
    <p:sldId id="325" r:id="rId61"/>
    <p:sldId id="326" r:id="rId62"/>
    <p:sldId id="359" r:id="rId63"/>
    <p:sldId id="360" r:id="rId64"/>
    <p:sldId id="361" r:id="rId65"/>
    <p:sldId id="362" r:id="rId6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979"/>
    <a:srgbClr val="00D25F"/>
    <a:srgbClr val="D9D9D9"/>
    <a:srgbClr val="CCE9AD"/>
    <a:srgbClr val="FFEEB7"/>
    <a:srgbClr val="FFBDBD"/>
    <a:srgbClr val="A2D668"/>
    <a:srgbClr val="9D9D9D"/>
    <a:srgbClr val="6D6E71"/>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421" autoAdjust="0"/>
    <p:restoredTop sz="96265" autoAdjust="0"/>
  </p:normalViewPr>
  <p:slideViewPr>
    <p:cSldViewPr snapToGrid="0">
      <p:cViewPr varScale="1">
        <p:scale>
          <a:sx n="78" d="100"/>
          <a:sy n="78" d="100"/>
        </p:scale>
        <p:origin x="108" y="6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slide" Target="slides/slide56.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package" Target="../embeddings/Feuille_de_calcul_Microsoft_Excel.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Feuille_de_calcul_Microsoft_Excel1.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3" Type="http://schemas.openxmlformats.org/officeDocument/2006/relationships/package" Target="../embeddings/Feuille_de_calcul_Microsoft_Excel2.xlsx"/><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3" Type="http://schemas.openxmlformats.org/officeDocument/2006/relationships/package" Target="../embeddings/Feuille_de_calcul_Microsoft_Excel3.xlsx"/><Relationship Id="rId2" Type="http://schemas.microsoft.com/office/2011/relationships/chartColorStyle" Target="colors2.xml"/><Relationship Id="rId1" Type="http://schemas.microsoft.com/office/2011/relationships/chartStyle" Target="style2.xml"/></Relationships>
</file>

<file path=ppt/charts/_rels/chart5.xml.rels><?xml version="1.0" encoding="UTF-8" standalone="yes"?>
<Relationships xmlns="http://schemas.openxmlformats.org/package/2006/relationships"><Relationship Id="rId3" Type="http://schemas.openxmlformats.org/officeDocument/2006/relationships/package" Target="../embeddings/Feuille_de_calcul_Microsoft_Excel4.xlsx"/><Relationship Id="rId2" Type="http://schemas.microsoft.com/office/2011/relationships/chartColorStyle" Target="colors3.xml"/><Relationship Id="rId1" Type="http://schemas.microsoft.com/office/2011/relationships/chartStyle" Target="style3.xml"/></Relationships>
</file>

<file path=ppt/charts/_rels/chart6.xml.rels><?xml version="1.0" encoding="UTF-8" standalone="yes"?>
<Relationships xmlns="http://schemas.openxmlformats.org/package/2006/relationships"><Relationship Id="rId3" Type="http://schemas.openxmlformats.org/officeDocument/2006/relationships/package" Target="../embeddings/Feuille_de_calcul_Microsoft_Excel5.xlsx"/><Relationship Id="rId2" Type="http://schemas.microsoft.com/office/2011/relationships/chartColorStyle" Target="colors4.xml"/><Relationship Id="rId1" Type="http://schemas.microsoft.com/office/2011/relationships/chartStyle" Target="style4.xml"/></Relationships>
</file>

<file path=ppt/charts/_rels/chart7.xml.rels><?xml version="1.0" encoding="UTF-8" standalone="yes"?>
<Relationships xmlns="http://schemas.openxmlformats.org/package/2006/relationships"><Relationship Id="rId3" Type="http://schemas.openxmlformats.org/officeDocument/2006/relationships/package" Target="../embeddings/Feuille_de_calcul_Microsoft_Excel6.xlsx"/><Relationship Id="rId2" Type="http://schemas.microsoft.com/office/2011/relationships/chartColorStyle" Target="colors5.xml"/><Relationship Id="rId1" Type="http://schemas.microsoft.com/office/2011/relationships/chartStyle" Target="style5.xml"/></Relationships>
</file>

<file path=ppt/charts/_rels/chart8.xml.rels><?xml version="1.0" encoding="UTF-8" standalone="yes"?>
<Relationships xmlns="http://schemas.openxmlformats.org/package/2006/relationships"><Relationship Id="rId3" Type="http://schemas.openxmlformats.org/officeDocument/2006/relationships/package" Target="../embeddings/Feuille_de_calcul_Microsoft_Excel7.xlsx"/><Relationship Id="rId2" Type="http://schemas.microsoft.com/office/2011/relationships/chartColorStyle" Target="colors6.xml"/><Relationship Id="rId1" Type="http://schemas.microsoft.com/office/2011/relationships/chartStyle" Target="style6.xml"/></Relationships>
</file>

<file path=ppt/charts/_rels/chart9.xml.rels><?xml version="1.0" encoding="UTF-8" standalone="yes"?>
<Relationships xmlns="http://schemas.openxmlformats.org/package/2006/relationships"><Relationship Id="rId3" Type="http://schemas.openxmlformats.org/officeDocument/2006/relationships/package" Target="../embeddings/Feuille_de_calcul_Microsoft_Excel8.xlsx"/><Relationship Id="rId2" Type="http://schemas.microsoft.com/office/2011/relationships/chartColorStyle" Target="colors7.xml"/><Relationship Id="rId1" Type="http://schemas.microsoft.com/office/2011/relationships/chartStyle" Target="style7.xml"/></Relationships>
</file>

<file path=ppt/charts/_rels/chart10.xml.rels><?xml version="1.0" encoding="UTF-8" standalone="yes"?>
<Relationships xmlns="http://schemas.openxmlformats.org/package/2006/relationships"><Relationship Id="rId3" Type="http://schemas.openxmlformats.org/officeDocument/2006/relationships/package" Target="../embeddings/Feuille_de_calcul_Microsoft_Excel9.xlsx"/><Relationship Id="rId2" Type="http://schemas.microsoft.com/office/2011/relationships/chartColorStyle" Target="colors8.xml"/><Relationship Id="rId1" Type="http://schemas.microsoft.com/office/2011/relationships/chartStyle" Target="style8.xml"/></Relationships>
</file>

<file path=ppt/charts/_rels/chart11.xml.rels><?xml version="1.0" encoding="UTF-8" standalone="yes"?>
<Relationships xmlns="http://schemas.openxmlformats.org/package/2006/relationships"><Relationship Id="rId3" Type="http://schemas.openxmlformats.org/officeDocument/2006/relationships/package" Target="../embeddings/Feuille_de_calcul_Microsoft_Excel10.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lineChart>
        <c:grouping val="standard"/>
        <c:varyColors val="0"/>
        <c:ser>
          <c:idx val="1"/>
          <c:order val="0"/>
          <c:tx>
            <c:strRef>
              <c:f>Feuil1!$B$1</c:f>
              <c:strCache>
                <c:ptCount val="1"/>
                <c:pt idx="0">
                  <c:v>Rang à avril 2020</c:v>
                </c:pt>
              </c:strCache>
            </c:strRef>
          </c:tx>
          <c:spPr>
            <a:ln>
              <a:solidFill>
                <a:sysClr val="window" lastClr="FFFFFF">
                  <a:lumMod val="75000"/>
                </a:sysClr>
              </a:solidFill>
              <a:prstDash val="solid"/>
            </a:ln>
            <a:effectLst>
              <a:outerShdw blurRad="50800" dist="38100" dir="2700000" algn="tl" rotWithShape="0">
                <a:prstClr val="black">
                  <a:alpha val="40000"/>
                </a:prstClr>
              </a:outerShdw>
            </a:effectLst>
          </c:spPr>
          <c:marker>
            <c:symbol val="square"/>
            <c:size val="18"/>
            <c:spPr>
              <a:solidFill>
                <a:sysClr val="window" lastClr="FFFFFF">
                  <a:lumMod val="75000"/>
                </a:sysClr>
              </a:solidFill>
              <a:ln>
                <a:solidFill>
                  <a:sysClr val="window" lastClr="FFFFFF">
                    <a:lumMod val="75000"/>
                  </a:sysClr>
                </a:solidFill>
                <a:prstDash val="solid"/>
              </a:ln>
              <a:effectLst>
                <a:outerShdw blurRad="50800" dist="38100" dir="2700000" algn="tl" rotWithShape="0">
                  <a:prstClr val="black">
                    <a:alpha val="40000"/>
                  </a:prstClr>
                </a:outerShdw>
              </a:effectLst>
            </c:spPr>
          </c:marker>
          <c:dLbls>
            <c:spPr>
              <a:noFill/>
              <a:ln>
                <a:noFill/>
              </a:ln>
              <a:effectLst/>
            </c:spPr>
            <c:txPr>
              <a:bodyPr wrap="square" lIns="38100" tIns="19050" rIns="38100" bIns="19050" anchor="ctr">
                <a:spAutoFit/>
              </a:bodyPr>
              <a:lstStyle/>
              <a:p>
                <a:pPr>
                  <a:defRPr sz="1200" b="1">
                    <a:solidFill>
                      <a:schemeClr val="bg1"/>
                    </a:solidFill>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Feuil1!$A$2:$A$8</c:f>
              <c:strCache>
                <c:ptCount val="7"/>
                <c:pt idx="0">
                  <c:v>IARD Prev (VB)</c:v>
                </c:pt>
                <c:pt idx="1">
                  <c:v>Crédit Conso (€)</c:v>
                </c:pt>
                <c:pt idx="2">
                  <c:v>Assurance Vie (CA)</c:v>
                </c:pt>
                <c:pt idx="3">
                  <c:v>Epargne (VB)</c:v>
                </c:pt>
                <c:pt idx="4">
                  <c:v>Forfait (VN)</c:v>
                </c:pt>
                <c:pt idx="5">
                  <c:v>Cartes HdG</c:v>
                </c:pt>
                <c:pt idx="6">
                  <c:v>Cartes DD</c:v>
                </c:pt>
              </c:strCache>
            </c:strRef>
          </c:cat>
          <c:val>
            <c:numRef>
              <c:f>Feuil1!$B$2:$B$8</c:f>
              <c:numCache>
                <c:formatCode>General</c:formatCode>
                <c:ptCount val="7"/>
                <c:pt idx="0">
                  <c:v>5</c:v>
                </c:pt>
                <c:pt idx="1">
                  <c:v>3</c:v>
                </c:pt>
                <c:pt idx="2">
                  <c:v>13</c:v>
                </c:pt>
                <c:pt idx="3">
                  <c:v>15</c:v>
                </c:pt>
                <c:pt idx="4">
                  <c:v>5</c:v>
                </c:pt>
                <c:pt idx="5">
                  <c:v>2</c:v>
                </c:pt>
                <c:pt idx="6">
                  <c:v>1</c:v>
                </c:pt>
              </c:numCache>
            </c:numRef>
          </c:val>
          <c:smooth val="0"/>
          <c:extLst>
            <c:ext xmlns:c16="http://schemas.microsoft.com/office/drawing/2014/chart" uri="{C3380CC4-5D6E-409C-BE32-E72D297353CC}">
              <c16:uniqueId val="{00000000-275C-4349-9BDE-BB4534500D00}"/>
            </c:ext>
          </c:extLst>
        </c:ser>
        <c:ser>
          <c:idx val="2"/>
          <c:order val="1"/>
          <c:tx>
            <c:strRef>
              <c:f>Feuil1!$C$1</c:f>
              <c:strCache>
                <c:ptCount val="1"/>
                <c:pt idx="0">
                  <c:v>Rang à avril 2021</c:v>
                </c:pt>
              </c:strCache>
            </c:strRef>
          </c:tx>
          <c:spPr>
            <a:ln w="38100">
              <a:solidFill>
                <a:srgbClr val="C31632"/>
              </a:solidFill>
            </a:ln>
            <a:effectLst>
              <a:outerShdw blurRad="50800" dist="38100" dir="2700000" algn="tl" rotWithShape="0">
                <a:prstClr val="black">
                  <a:alpha val="40000"/>
                </a:prstClr>
              </a:outerShdw>
            </a:effectLst>
          </c:spPr>
          <c:marker>
            <c:symbol val="square"/>
            <c:size val="18"/>
            <c:spPr>
              <a:solidFill>
                <a:srgbClr val="C00000"/>
              </a:solidFill>
              <a:ln>
                <a:solidFill>
                  <a:srgbClr val="C31632"/>
                </a:solidFill>
              </a:ln>
              <a:effectLst>
                <a:outerShdw blurRad="50800" dist="38100" dir="2700000" algn="tl" rotWithShape="0">
                  <a:prstClr val="black">
                    <a:alpha val="40000"/>
                  </a:prstClr>
                </a:outerShdw>
              </a:effectLst>
            </c:spPr>
          </c:marker>
          <c:dLbls>
            <c:spPr>
              <a:solidFill>
                <a:srgbClr val="C00000"/>
              </a:solidFill>
              <a:ln>
                <a:noFill/>
              </a:ln>
              <a:effectLst/>
            </c:spPr>
            <c:txPr>
              <a:bodyPr wrap="square" lIns="38100" tIns="19050" rIns="38100" bIns="19050" anchor="ctr">
                <a:spAutoFit/>
              </a:bodyPr>
              <a:lstStyle/>
              <a:p>
                <a:pPr>
                  <a:defRPr sz="1200" b="1">
                    <a:solidFill>
                      <a:schemeClr val="bg1"/>
                    </a:solidFill>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Feuil1!$A$2:$A$8</c:f>
              <c:strCache>
                <c:ptCount val="7"/>
                <c:pt idx="0">
                  <c:v>IARD Prev (VB)</c:v>
                </c:pt>
                <c:pt idx="1">
                  <c:v>Crédit Conso (€)</c:v>
                </c:pt>
                <c:pt idx="2">
                  <c:v>Assurance Vie (CA)</c:v>
                </c:pt>
                <c:pt idx="3">
                  <c:v>Epargne (VB)</c:v>
                </c:pt>
                <c:pt idx="4">
                  <c:v>Forfait (VN)</c:v>
                </c:pt>
                <c:pt idx="5">
                  <c:v>Cartes HdG</c:v>
                </c:pt>
                <c:pt idx="6">
                  <c:v>Cartes DD</c:v>
                </c:pt>
              </c:strCache>
            </c:strRef>
          </c:cat>
          <c:val>
            <c:numRef>
              <c:f>Feuil1!$C$2:$C$8</c:f>
              <c:numCache>
                <c:formatCode>General</c:formatCode>
                <c:ptCount val="7"/>
                <c:pt idx="0">
                  <c:v>1</c:v>
                </c:pt>
                <c:pt idx="1">
                  <c:v>8</c:v>
                </c:pt>
                <c:pt idx="2">
                  <c:v>10</c:v>
                </c:pt>
                <c:pt idx="3">
                  <c:v>15</c:v>
                </c:pt>
                <c:pt idx="4">
                  <c:v>4</c:v>
                </c:pt>
                <c:pt idx="5">
                  <c:v>3</c:v>
                </c:pt>
                <c:pt idx="6">
                  <c:v>2</c:v>
                </c:pt>
              </c:numCache>
            </c:numRef>
          </c:val>
          <c:smooth val="0"/>
          <c:extLst>
            <c:ext xmlns:c16="http://schemas.microsoft.com/office/drawing/2014/chart" uri="{C3380CC4-5D6E-409C-BE32-E72D297353CC}">
              <c16:uniqueId val="{00000001-275C-4349-9BDE-BB4534500D00}"/>
            </c:ext>
          </c:extLst>
        </c:ser>
        <c:dLbls>
          <c:showLegendKey val="0"/>
          <c:showVal val="0"/>
          <c:showCatName val="0"/>
          <c:showSerName val="0"/>
          <c:showPercent val="0"/>
          <c:showBubbleSize val="0"/>
        </c:dLbls>
        <c:marker val="1"/>
        <c:smooth val="0"/>
        <c:axId val="152004480"/>
        <c:axId val="152006016"/>
      </c:lineChart>
      <c:catAx>
        <c:axId val="152004480"/>
        <c:scaling>
          <c:orientation val="minMax"/>
        </c:scaling>
        <c:delete val="0"/>
        <c:axPos val="t"/>
        <c:majorGridlines>
          <c:spPr>
            <a:ln w="3175">
              <a:solidFill>
                <a:srgbClr val="D9D9D9"/>
              </a:solidFill>
            </a:ln>
          </c:spPr>
        </c:majorGridlines>
        <c:numFmt formatCode="General" sourceLinked="0"/>
        <c:majorTickMark val="out"/>
        <c:minorTickMark val="none"/>
        <c:tickLblPos val="nextTo"/>
        <c:txPr>
          <a:bodyPr/>
          <a:lstStyle/>
          <a:p>
            <a:pPr>
              <a:defRPr sz="1200" b="1">
                <a:solidFill>
                  <a:srgbClr val="C00000"/>
                </a:solidFill>
              </a:defRPr>
            </a:pPr>
            <a:endParaRPr lang="fr-FR"/>
          </a:p>
        </c:txPr>
        <c:crossAx val="152006016"/>
        <c:crosses val="autoZero"/>
        <c:auto val="1"/>
        <c:lblAlgn val="ctr"/>
        <c:lblOffset val="100"/>
        <c:noMultiLvlLbl val="0"/>
      </c:catAx>
      <c:valAx>
        <c:axId val="152006016"/>
        <c:scaling>
          <c:orientation val="maxMin"/>
          <c:max val="16"/>
          <c:min val="0"/>
        </c:scaling>
        <c:delete val="0"/>
        <c:axPos val="l"/>
        <c:numFmt formatCode="General" sourceLinked="1"/>
        <c:majorTickMark val="none"/>
        <c:minorTickMark val="none"/>
        <c:tickLblPos val="none"/>
        <c:spPr>
          <a:ln>
            <a:noFill/>
          </a:ln>
        </c:spPr>
        <c:crossAx val="152004480"/>
        <c:crosses val="autoZero"/>
        <c:crossBetween val="between"/>
      </c:valAx>
      <c:spPr>
        <a:gradFill flip="none" rotWithShape="1">
          <a:gsLst>
            <a:gs pos="0">
              <a:srgbClr val="FFBDBD"/>
            </a:gs>
            <a:gs pos="62000">
              <a:srgbClr val="CCE9AD"/>
            </a:gs>
            <a:gs pos="21000">
              <a:srgbClr val="FFEEB7"/>
            </a:gs>
            <a:gs pos="100000">
              <a:srgbClr val="00D25F"/>
            </a:gs>
          </a:gsLst>
          <a:lin ang="16200000" scaled="1"/>
          <a:tileRect/>
        </a:gradFill>
      </c:spPr>
    </c:plotArea>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8.499041538452351E-2"/>
          <c:y val="0.1560023758343704"/>
          <c:w val="0.62362291355817157"/>
          <c:h val="0.63733510578119701"/>
        </c:manualLayout>
      </c:layout>
      <c:barChart>
        <c:barDir val="col"/>
        <c:grouping val="clustered"/>
        <c:varyColors val="0"/>
        <c:ser>
          <c:idx val="0"/>
          <c:order val="0"/>
          <c:tx>
            <c:v>Total clients</c:v>
          </c:tx>
          <c:spPr>
            <a:solidFill>
              <a:srgbClr val="D4D4D4"/>
            </a:solidFill>
            <a:ln>
              <a:solidFill>
                <a:sysClr val="windowText" lastClr="000000">
                  <a:lumMod val="65000"/>
                  <a:lumOff val="35000"/>
                </a:sysClr>
              </a:solidFill>
            </a:ln>
          </c:spPr>
          <c:invertIfNegative val="0"/>
          <c:dLbls>
            <c:numFmt formatCode="#,##0" sourceLinked="0"/>
            <c:spPr>
              <a:solidFill>
                <a:schemeClr val="bg1"/>
              </a:solidFill>
            </c:spPr>
            <c:txPr>
              <a:bodyPr/>
              <a:lstStyle/>
              <a:p>
                <a:pPr>
                  <a:defRPr b="1">
                    <a:solidFill>
                      <a:schemeClr val="tx1">
                        <a:lumMod val="50000"/>
                        <a:lumOff val="50000"/>
                      </a:schemeClr>
                    </a:solidFill>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Feuil1!$B$1:$I$1</c:f>
              <c:strCache>
                <c:ptCount val="8"/>
                <c:pt idx="0">
                  <c:v>2014</c:v>
                </c:pt>
                <c:pt idx="1">
                  <c:v>2015</c:v>
                </c:pt>
                <c:pt idx="2">
                  <c:v>2016</c:v>
                </c:pt>
                <c:pt idx="3">
                  <c:v>2017</c:v>
                </c:pt>
                <c:pt idx="4">
                  <c:v>2018</c:v>
                </c:pt>
                <c:pt idx="5">
                  <c:v>2019</c:v>
                </c:pt>
                <c:pt idx="6">
                  <c:v>2020</c:v>
                </c:pt>
                <c:pt idx="7">
                  <c:v>01/03/2021</c:v>
                </c:pt>
              </c:strCache>
            </c:strRef>
          </c:cat>
          <c:val>
            <c:numRef>
              <c:f>Feuil1!$B$2:$I$2</c:f>
              <c:numCache>
                <c:formatCode>#,##0</c:formatCode>
                <c:ptCount val="8"/>
                <c:pt idx="0">
                  <c:v>20917</c:v>
                </c:pt>
                <c:pt idx="1">
                  <c:v>21928</c:v>
                </c:pt>
                <c:pt idx="2">
                  <c:v>22544</c:v>
                </c:pt>
                <c:pt idx="3">
                  <c:v>22063</c:v>
                </c:pt>
                <c:pt idx="4">
                  <c:v>22747</c:v>
                </c:pt>
                <c:pt idx="5">
                  <c:v>22683</c:v>
                </c:pt>
                <c:pt idx="6" formatCode="General">
                  <c:v>22632</c:v>
                </c:pt>
                <c:pt idx="7" formatCode="General">
                  <c:v>22797</c:v>
                </c:pt>
              </c:numCache>
            </c:numRef>
          </c:val>
          <c:extLst>
            <c:ext xmlns:c16="http://schemas.microsoft.com/office/drawing/2014/chart" uri="{C3380CC4-5D6E-409C-BE32-E72D297353CC}">
              <c16:uniqueId val="{00000000-453C-4FBE-802D-DD18D42261E6}"/>
            </c:ext>
          </c:extLst>
        </c:ser>
        <c:dLbls>
          <c:showLegendKey val="0"/>
          <c:showVal val="0"/>
          <c:showCatName val="0"/>
          <c:showSerName val="0"/>
          <c:showPercent val="0"/>
          <c:showBubbleSize val="0"/>
        </c:dLbls>
        <c:gapWidth val="0"/>
        <c:axId val="158268800"/>
        <c:axId val="158090368"/>
      </c:barChart>
      <c:lineChart>
        <c:grouping val="standard"/>
        <c:varyColors val="0"/>
        <c:ser>
          <c:idx val="1"/>
          <c:order val="1"/>
          <c:tx>
            <c:v>Clients Actifs</c:v>
          </c:tx>
          <c:spPr>
            <a:ln>
              <a:solidFill>
                <a:schemeClr val="tx1">
                  <a:lumMod val="65000"/>
                  <a:lumOff val="35000"/>
                </a:schemeClr>
              </a:solidFill>
            </a:ln>
          </c:spPr>
          <c:marker>
            <c:symbol val="none"/>
          </c:marker>
          <c:cat>
            <c:strRef>
              <c:f>Feuil1!$B$1:$I$1</c:f>
              <c:strCache>
                <c:ptCount val="8"/>
                <c:pt idx="0">
                  <c:v>2014</c:v>
                </c:pt>
                <c:pt idx="1">
                  <c:v>2015</c:v>
                </c:pt>
                <c:pt idx="2">
                  <c:v>2016</c:v>
                </c:pt>
                <c:pt idx="3">
                  <c:v>2017</c:v>
                </c:pt>
                <c:pt idx="4">
                  <c:v>2018</c:v>
                </c:pt>
                <c:pt idx="5">
                  <c:v>2019</c:v>
                </c:pt>
                <c:pt idx="6">
                  <c:v>2020</c:v>
                </c:pt>
                <c:pt idx="7">
                  <c:v>01/03/2021</c:v>
                </c:pt>
              </c:strCache>
            </c:strRef>
          </c:cat>
          <c:val>
            <c:numRef>
              <c:f>Feuil1!$B$3:$I$3</c:f>
              <c:numCache>
                <c:formatCode>0%</c:formatCode>
                <c:ptCount val="8"/>
                <c:pt idx="0">
                  <c:v>0.46450255772816368</c:v>
                </c:pt>
                <c:pt idx="1">
                  <c:v>0.45840933965705949</c:v>
                </c:pt>
                <c:pt idx="2">
                  <c:v>0.47675656493967355</c:v>
                </c:pt>
                <c:pt idx="3">
                  <c:v>0.49898019308344288</c:v>
                </c:pt>
                <c:pt idx="4">
                  <c:v>0.497</c:v>
                </c:pt>
                <c:pt idx="5" formatCode="0.00%">
                  <c:v>0.51400000000000001</c:v>
                </c:pt>
                <c:pt idx="6" formatCode="0.00%">
                  <c:v>0.50600000000000001</c:v>
                </c:pt>
                <c:pt idx="7" formatCode="0.00%">
                  <c:v>0.504</c:v>
                </c:pt>
              </c:numCache>
            </c:numRef>
          </c:val>
          <c:smooth val="0"/>
          <c:extLst>
            <c:ext xmlns:c16="http://schemas.microsoft.com/office/drawing/2014/chart" uri="{C3380CC4-5D6E-409C-BE32-E72D297353CC}">
              <c16:uniqueId val="{00000001-453C-4FBE-802D-DD18D42261E6}"/>
            </c:ext>
          </c:extLst>
        </c:ser>
        <c:ser>
          <c:idx val="2"/>
          <c:order val="2"/>
          <c:tx>
            <c:v>Clients Actifs Equipés</c:v>
          </c:tx>
          <c:spPr>
            <a:ln>
              <a:solidFill>
                <a:srgbClr val="C00000"/>
              </a:solidFill>
            </a:ln>
          </c:spPr>
          <c:marker>
            <c:symbol val="circle"/>
            <c:size val="5"/>
            <c:spPr>
              <a:ln>
                <a:solidFill>
                  <a:srgbClr val="C00000"/>
                </a:solidFill>
              </a:ln>
            </c:spPr>
          </c:marker>
          <c:cat>
            <c:strRef>
              <c:f>Feuil1!$B$1:$I$1</c:f>
              <c:strCache>
                <c:ptCount val="8"/>
                <c:pt idx="0">
                  <c:v>2014</c:v>
                </c:pt>
                <c:pt idx="1">
                  <c:v>2015</c:v>
                </c:pt>
                <c:pt idx="2">
                  <c:v>2016</c:v>
                </c:pt>
                <c:pt idx="3">
                  <c:v>2017</c:v>
                </c:pt>
                <c:pt idx="4">
                  <c:v>2018</c:v>
                </c:pt>
                <c:pt idx="5">
                  <c:v>2019</c:v>
                </c:pt>
                <c:pt idx="6">
                  <c:v>2020</c:v>
                </c:pt>
                <c:pt idx="7">
                  <c:v>01/03/2021</c:v>
                </c:pt>
              </c:strCache>
            </c:strRef>
          </c:cat>
          <c:val>
            <c:numRef>
              <c:f>Feuil1!$B$4:$I$4</c:f>
              <c:numCache>
                <c:formatCode>0%</c:formatCode>
                <c:ptCount val="8"/>
                <c:pt idx="0">
                  <c:v>0.15695367404503513</c:v>
                </c:pt>
                <c:pt idx="1">
                  <c:v>0.18177672382342211</c:v>
                </c:pt>
                <c:pt idx="2">
                  <c:v>0.19402058197303051</c:v>
                </c:pt>
                <c:pt idx="3">
                  <c:v>0.21415945247699769</c:v>
                </c:pt>
                <c:pt idx="4">
                  <c:v>0.17100000000000001</c:v>
                </c:pt>
                <c:pt idx="5" formatCode="0.00%">
                  <c:v>0.218</c:v>
                </c:pt>
                <c:pt idx="6" formatCode="0.00%">
                  <c:v>0.251</c:v>
                </c:pt>
                <c:pt idx="7" formatCode="0.00%">
                  <c:v>0.252</c:v>
                </c:pt>
              </c:numCache>
            </c:numRef>
          </c:val>
          <c:smooth val="0"/>
          <c:extLst>
            <c:ext xmlns:c16="http://schemas.microsoft.com/office/drawing/2014/chart" uri="{C3380CC4-5D6E-409C-BE32-E72D297353CC}">
              <c16:uniqueId val="{00000002-453C-4FBE-802D-DD18D42261E6}"/>
            </c:ext>
          </c:extLst>
        </c:ser>
        <c:dLbls>
          <c:showLegendKey val="0"/>
          <c:showVal val="0"/>
          <c:showCatName val="0"/>
          <c:showSerName val="0"/>
          <c:showPercent val="0"/>
          <c:showBubbleSize val="0"/>
        </c:dLbls>
        <c:marker val="1"/>
        <c:smooth val="0"/>
        <c:axId val="158101888"/>
        <c:axId val="158091904"/>
      </c:lineChart>
      <c:catAx>
        <c:axId val="158268800"/>
        <c:scaling>
          <c:orientation val="minMax"/>
        </c:scaling>
        <c:delete val="0"/>
        <c:axPos val="b"/>
        <c:numFmt formatCode="General" sourceLinked="0"/>
        <c:majorTickMark val="out"/>
        <c:minorTickMark val="none"/>
        <c:tickLblPos val="nextTo"/>
        <c:txPr>
          <a:bodyPr/>
          <a:lstStyle/>
          <a:p>
            <a:pPr>
              <a:defRPr>
                <a:solidFill>
                  <a:schemeClr val="tx1">
                    <a:lumMod val="75000"/>
                    <a:lumOff val="25000"/>
                  </a:schemeClr>
                </a:solidFill>
              </a:defRPr>
            </a:pPr>
            <a:endParaRPr lang="fr-FR"/>
          </a:p>
        </c:txPr>
        <c:crossAx val="158090368"/>
        <c:crosses val="autoZero"/>
        <c:auto val="1"/>
        <c:lblAlgn val="ctr"/>
        <c:lblOffset val="100"/>
        <c:noMultiLvlLbl val="0"/>
      </c:catAx>
      <c:valAx>
        <c:axId val="158090368"/>
        <c:scaling>
          <c:orientation val="minMax"/>
          <c:max val="24000"/>
          <c:min val="0"/>
        </c:scaling>
        <c:delete val="0"/>
        <c:axPos val="l"/>
        <c:majorGridlines/>
        <c:numFmt formatCode="#,##0" sourceLinked="1"/>
        <c:majorTickMark val="out"/>
        <c:minorTickMark val="none"/>
        <c:tickLblPos val="nextTo"/>
        <c:spPr>
          <a:ln>
            <a:solidFill>
              <a:schemeClr val="tx1">
                <a:lumMod val="50000"/>
                <a:lumOff val="50000"/>
              </a:schemeClr>
            </a:solidFill>
          </a:ln>
        </c:spPr>
        <c:txPr>
          <a:bodyPr/>
          <a:lstStyle/>
          <a:p>
            <a:pPr>
              <a:defRPr sz="1100" b="1">
                <a:solidFill>
                  <a:schemeClr val="tx1">
                    <a:lumMod val="50000"/>
                    <a:lumOff val="50000"/>
                  </a:schemeClr>
                </a:solidFill>
              </a:defRPr>
            </a:pPr>
            <a:endParaRPr lang="fr-FR"/>
          </a:p>
        </c:txPr>
        <c:crossAx val="158268800"/>
        <c:crosses val="autoZero"/>
        <c:crossBetween val="between"/>
        <c:majorUnit val="8000"/>
      </c:valAx>
      <c:valAx>
        <c:axId val="158091904"/>
        <c:scaling>
          <c:orientation val="minMax"/>
          <c:max val="0.60000000000000009"/>
        </c:scaling>
        <c:delete val="0"/>
        <c:axPos val="r"/>
        <c:numFmt formatCode="0%" sourceLinked="1"/>
        <c:majorTickMark val="out"/>
        <c:minorTickMark val="none"/>
        <c:tickLblPos val="nextTo"/>
        <c:spPr>
          <a:ln>
            <a:solidFill>
              <a:srgbClr val="C00000"/>
            </a:solidFill>
          </a:ln>
        </c:spPr>
        <c:txPr>
          <a:bodyPr/>
          <a:lstStyle/>
          <a:p>
            <a:pPr>
              <a:defRPr sz="1100" b="1">
                <a:solidFill>
                  <a:srgbClr val="C00000"/>
                </a:solidFill>
              </a:defRPr>
            </a:pPr>
            <a:endParaRPr lang="fr-FR"/>
          </a:p>
        </c:txPr>
        <c:crossAx val="158101888"/>
        <c:crosses val="max"/>
        <c:crossBetween val="between"/>
        <c:majorUnit val="0.2"/>
      </c:valAx>
      <c:catAx>
        <c:axId val="158101888"/>
        <c:scaling>
          <c:orientation val="minMax"/>
        </c:scaling>
        <c:delete val="1"/>
        <c:axPos val="b"/>
        <c:numFmt formatCode="General" sourceLinked="1"/>
        <c:majorTickMark val="out"/>
        <c:minorTickMark val="none"/>
        <c:tickLblPos val="nextTo"/>
        <c:crossAx val="158091904"/>
        <c:crosses val="autoZero"/>
        <c:auto val="1"/>
        <c:lblAlgn val="ctr"/>
        <c:lblOffset val="100"/>
        <c:noMultiLvlLbl val="0"/>
      </c:catAx>
    </c:plotArea>
    <c:legend>
      <c:legendPos val="r"/>
      <c:layout>
        <c:manualLayout>
          <c:xMode val="edge"/>
          <c:yMode val="edge"/>
          <c:x val="0.80082034609532271"/>
          <c:y val="9.3411266033252977E-2"/>
          <c:w val="0.13750736669913982"/>
          <c:h val="0.76181079117086015"/>
        </c:manualLayout>
      </c:layout>
      <c:overlay val="0"/>
      <c:txPr>
        <a:bodyPr/>
        <a:lstStyle/>
        <a:p>
          <a:pPr>
            <a:defRPr sz="1050">
              <a:solidFill>
                <a:schemeClr val="tx1">
                  <a:lumMod val="50000"/>
                  <a:lumOff val="50000"/>
                </a:schemeClr>
              </a:solidFill>
            </a:defRPr>
          </a:pPr>
          <a:endParaRPr lang="fr-FR"/>
        </a:p>
      </c:txPr>
    </c:legend>
    <c:plotVisOnly val="1"/>
    <c:dispBlanksAs val="gap"/>
    <c:showDLblsOverMax val="0"/>
  </c:chart>
  <c:txPr>
    <a:bodyPr/>
    <a:lstStyle/>
    <a:p>
      <a:pPr>
        <a:defRPr sz="1200"/>
      </a:pPr>
      <a:endParaRPr lang="fr-FR"/>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solidFill>
          <a:schemeClr val="bg1"/>
        </a:solidFill>
        <a:ln>
          <a:noFill/>
        </a:ln>
        <a:effectLst/>
      </c:spPr>
      <c:txPr>
        <a:bodyPr rot="0" spcFirstLastPara="1" vertOverflow="ellipsis" vert="horz" wrap="square" anchor="ctr" anchorCtr="1"/>
        <a:lstStyle/>
        <a:p>
          <a:pPr>
            <a:defRPr sz="1400" b="1" i="0" u="none" strike="noStrike" kern="1200" baseline="0">
              <a:solidFill>
                <a:schemeClr val="dk1">
                  <a:lumMod val="75000"/>
                  <a:lumOff val="25000"/>
                </a:schemeClr>
              </a:solidFill>
              <a:latin typeface="+mn-lt"/>
              <a:ea typeface="+mn-ea"/>
              <a:cs typeface="+mn-cs"/>
            </a:defRPr>
          </a:pPr>
          <a:endParaRPr lang="fr-FR"/>
        </a:p>
      </c:txPr>
    </c:title>
    <c:autoTitleDeleted val="0"/>
    <c:plotArea>
      <c:layout/>
      <c:pieChart>
        <c:varyColors val="1"/>
        <c:ser>
          <c:idx val="0"/>
          <c:order val="0"/>
          <c:tx>
            <c:strRef>
              <c:f>Feuil1!$B$1</c:f>
              <c:strCache>
                <c:ptCount val="1"/>
                <c:pt idx="0">
                  <c:v>Univers B</c:v>
                </c:pt>
              </c:strCache>
            </c:strRef>
          </c:tx>
          <c:dPt>
            <c:idx val="0"/>
            <c:bubble3D val="0"/>
            <c:spPr>
              <a:pattFill prst="pct75">
                <a:fgClr>
                  <a:schemeClr val="accent4">
                    <a:lumMod val="60000"/>
                    <a:lumOff val="40000"/>
                  </a:schemeClr>
                </a:fgClr>
                <a:bgClr>
                  <a:schemeClr val="bg1"/>
                </a:bgClr>
              </a:patt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7A6E-4943-BDC1-6BD616FEB2B8}"/>
              </c:ext>
            </c:extLst>
          </c:dPt>
          <c:dPt>
            <c:idx val="1"/>
            <c:bubble3D val="0"/>
            <c:spPr>
              <a:solidFill>
                <a:schemeClr val="bg1">
                  <a:lumMod val="75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7A6E-4943-BDC1-6BD616FEB2B8}"/>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fr-FR"/>
              </a:p>
            </c:txPr>
            <c:dLblPos val="ctr"/>
            <c:showLegendKey val="0"/>
            <c:showVal val="0"/>
            <c:showCatName val="0"/>
            <c:showSerName val="0"/>
            <c:showPercent val="1"/>
            <c:showBubbleSize val="0"/>
            <c:separator>
</c:separator>
            <c:showLeaderLines val="1"/>
            <c:leaderLines>
              <c:spPr>
                <a:ln w="9525">
                  <a:solidFill>
                    <a:schemeClr val="dk1">
                      <a:lumMod val="50000"/>
                      <a:lumOff val="50000"/>
                    </a:schemeClr>
                  </a:solidFill>
                </a:ln>
                <a:effectLst/>
              </c:spPr>
            </c:leaderLines>
            <c:extLst>
              <c:ext xmlns:c15="http://schemas.microsoft.com/office/drawing/2012/chart" uri="{CE6537A1-D6FC-4f65-9D91-7224C49458BB}">
                <c15:layout/>
              </c:ext>
            </c:extLst>
          </c:dLbls>
          <c:cat>
            <c:strRef>
              <c:f>Feuil1!$A$2:$A$3</c:f>
              <c:strCache>
                <c:ptCount val="2"/>
                <c:pt idx="0">
                  <c:v>Activé</c:v>
                </c:pt>
                <c:pt idx="1">
                  <c:v>Non Activé</c:v>
                </c:pt>
              </c:strCache>
            </c:strRef>
          </c:cat>
          <c:val>
            <c:numRef>
              <c:f>Feuil1!$B$2:$B$3</c:f>
              <c:numCache>
                <c:formatCode>#,##0</c:formatCode>
                <c:ptCount val="2"/>
                <c:pt idx="0">
                  <c:v>198922</c:v>
                </c:pt>
                <c:pt idx="1">
                  <c:v>195248</c:v>
                </c:pt>
              </c:numCache>
            </c:numRef>
          </c:val>
          <c:extLst>
            <c:ext xmlns:c16="http://schemas.microsoft.com/office/drawing/2014/chart" uri="{C3380CC4-5D6E-409C-BE32-E72D297353CC}">
              <c16:uniqueId val="{00000004-7A6E-4943-BDC1-6BD616FEB2B8}"/>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b"/>
      <c:layout/>
      <c:overlay val="0"/>
      <c:spPr>
        <a:solidFill>
          <a:schemeClr val="lt1">
            <a:lumMod val="95000"/>
            <a:alpha val="39000"/>
          </a:schemeClr>
        </a:solidFill>
        <a:ln>
          <a:noFill/>
        </a:ln>
        <a:effectLst/>
      </c:spPr>
      <c:txPr>
        <a:bodyPr rot="0" spcFirstLastPara="1" vertOverflow="ellipsis" vert="horz" wrap="square" anchor="ctr" anchorCtr="1"/>
        <a:lstStyle/>
        <a:p>
          <a:pPr>
            <a:defRPr sz="1000" b="0" i="0" u="none" strike="noStrike" kern="1200" baseline="0">
              <a:solidFill>
                <a:schemeClr val="dk1">
                  <a:lumMod val="75000"/>
                  <a:lumOff val="25000"/>
                </a:schemeClr>
              </a:solidFill>
              <a:latin typeface="+mn-lt"/>
              <a:ea typeface="+mn-ea"/>
              <a:cs typeface="+mn-cs"/>
            </a:defRPr>
          </a:pPr>
          <a:endParaRPr lang="fr-FR"/>
        </a:p>
      </c:txPr>
    </c:legend>
    <c:plotVisOnly val="1"/>
    <c:dispBlanksAs val="gap"/>
    <c:showDLblsOverMax val="0"/>
  </c:chart>
  <c:spPr>
    <a:noFill/>
    <a:ln w="9525" cap="flat" cmpd="sng" algn="ctr">
      <a:solidFill>
        <a:schemeClr val="dk1">
          <a:lumMod val="25000"/>
          <a:lumOff val="75000"/>
        </a:schemeClr>
      </a:solidFill>
      <a:round/>
    </a:ln>
    <a:effectLst/>
  </c:spPr>
  <c:txPr>
    <a:bodyPr/>
    <a:lstStyle/>
    <a:p>
      <a:pPr>
        <a:defRPr/>
      </a:pPr>
      <a:endParaRPr lang="fr-F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320" b="1" i="0" u="none" strike="noStrike" kern="1200" baseline="0">
                <a:solidFill>
                  <a:schemeClr val="dk1">
                    <a:lumMod val="75000"/>
                    <a:lumOff val="25000"/>
                  </a:schemeClr>
                </a:solidFill>
                <a:latin typeface="+mn-lt"/>
                <a:ea typeface="+mn-ea"/>
                <a:cs typeface="+mn-cs"/>
              </a:defRPr>
            </a:pPr>
            <a:r>
              <a:rPr lang="fr-FR"/>
              <a:t>Univers C</a:t>
            </a:r>
          </a:p>
        </c:rich>
      </c:tx>
      <c:layout/>
      <c:overlay val="0"/>
      <c:spPr>
        <a:solidFill>
          <a:schemeClr val="bg1"/>
        </a:solidFill>
        <a:ln>
          <a:noFill/>
        </a:ln>
        <a:effectLst/>
      </c:spPr>
      <c:txPr>
        <a:bodyPr rot="0" spcFirstLastPara="1" vertOverflow="ellipsis" vert="horz" wrap="square" anchor="ctr" anchorCtr="1"/>
        <a:lstStyle/>
        <a:p>
          <a:pPr>
            <a:defRPr sz="1320" b="1" i="0" u="none" strike="noStrike" kern="1200" baseline="0">
              <a:solidFill>
                <a:schemeClr val="dk1">
                  <a:lumMod val="75000"/>
                  <a:lumOff val="25000"/>
                </a:schemeClr>
              </a:solidFill>
              <a:latin typeface="+mn-lt"/>
              <a:ea typeface="+mn-ea"/>
              <a:cs typeface="+mn-cs"/>
            </a:defRPr>
          </a:pPr>
          <a:endParaRPr lang="fr-FR"/>
        </a:p>
      </c:txPr>
    </c:title>
    <c:autoTitleDeleted val="0"/>
    <c:plotArea>
      <c:layout/>
      <c:pieChart>
        <c:varyColors val="1"/>
        <c:ser>
          <c:idx val="0"/>
          <c:order val="0"/>
          <c:tx>
            <c:strRef>
              <c:f>Feuil1!$B$1</c:f>
              <c:strCache>
                <c:ptCount val="1"/>
                <c:pt idx="0">
                  <c:v>Univers B</c:v>
                </c:pt>
              </c:strCache>
            </c:strRef>
          </c:tx>
          <c:dPt>
            <c:idx val="0"/>
            <c:bubble3D val="0"/>
            <c:spPr>
              <a:pattFill prst="pct75">
                <a:fgClr>
                  <a:schemeClr val="accent4">
                    <a:lumMod val="60000"/>
                    <a:lumOff val="40000"/>
                  </a:schemeClr>
                </a:fgClr>
                <a:bgClr>
                  <a:schemeClr val="bg1"/>
                </a:bgClr>
              </a:patt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2240-4F9D-A65D-FAF66FDBC90A}"/>
              </c:ext>
            </c:extLst>
          </c:dPt>
          <c:dPt>
            <c:idx val="1"/>
            <c:bubble3D val="0"/>
            <c:spPr>
              <a:solidFill>
                <a:schemeClr val="bg1">
                  <a:lumMod val="75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2240-4F9D-A65D-FAF66FDBC90A}"/>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anchor="ctr" anchorCtr="1"/>
              <a:lstStyle/>
              <a:p>
                <a:pPr>
                  <a:defRPr sz="900" b="1" i="0" u="none" strike="noStrike" kern="1200" baseline="0">
                    <a:solidFill>
                      <a:schemeClr val="lt1"/>
                    </a:solidFill>
                    <a:latin typeface="+mn-lt"/>
                    <a:ea typeface="+mn-ea"/>
                    <a:cs typeface="+mn-cs"/>
                  </a:defRPr>
                </a:pPr>
                <a:endParaRPr lang="fr-FR"/>
              </a:p>
            </c:txPr>
            <c:dLblPos val="ctr"/>
            <c:showLegendKey val="0"/>
            <c:showVal val="0"/>
            <c:showCatName val="0"/>
            <c:showSerName val="0"/>
            <c:showPercent val="1"/>
            <c:showBubbleSize val="0"/>
            <c:separator>
</c:separator>
            <c:showLeaderLines val="1"/>
            <c:leaderLines>
              <c:spPr>
                <a:ln w="9525">
                  <a:solidFill>
                    <a:schemeClr val="dk1">
                      <a:lumMod val="50000"/>
                      <a:lumOff val="50000"/>
                    </a:schemeClr>
                  </a:solidFill>
                </a:ln>
                <a:effectLst/>
              </c:spPr>
            </c:leaderLines>
            <c:extLst>
              <c:ext xmlns:c15="http://schemas.microsoft.com/office/drawing/2012/chart" uri="{CE6537A1-D6FC-4f65-9D91-7224C49458BB}">
                <c15:layout/>
              </c:ext>
            </c:extLst>
          </c:dLbls>
          <c:cat>
            <c:strRef>
              <c:f>Feuil1!$A$2:$A$3</c:f>
              <c:strCache>
                <c:ptCount val="2"/>
                <c:pt idx="0">
                  <c:v>Activé</c:v>
                </c:pt>
                <c:pt idx="1">
                  <c:v>Non Activé</c:v>
                </c:pt>
              </c:strCache>
            </c:strRef>
          </c:cat>
          <c:val>
            <c:numRef>
              <c:f>Feuil1!$B$2:$B$3</c:f>
              <c:numCache>
                <c:formatCode>#,##0</c:formatCode>
                <c:ptCount val="2"/>
                <c:pt idx="0">
                  <c:v>117734</c:v>
                </c:pt>
                <c:pt idx="1">
                  <c:v>276436</c:v>
                </c:pt>
              </c:numCache>
            </c:numRef>
          </c:val>
          <c:extLst>
            <c:ext xmlns:c16="http://schemas.microsoft.com/office/drawing/2014/chart" uri="{C3380CC4-5D6E-409C-BE32-E72D297353CC}">
              <c16:uniqueId val="{00000004-2240-4F9D-A65D-FAF66FDBC90A}"/>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b"/>
      <c:layout/>
      <c:overlay val="0"/>
      <c:spPr>
        <a:solidFill>
          <a:schemeClr val="lt1">
            <a:lumMod val="95000"/>
            <a:alpha val="39000"/>
          </a:schemeClr>
        </a:solidFill>
        <a:ln>
          <a:noFill/>
        </a:ln>
        <a:effectLst/>
      </c:spPr>
      <c:txPr>
        <a:bodyPr rot="0" spcFirstLastPara="1" vertOverflow="ellipsis" vert="horz" wrap="square" anchor="ctr" anchorCtr="1"/>
        <a:lstStyle/>
        <a:p>
          <a:pPr>
            <a:defRPr sz="1000" b="0" i="0" u="none" strike="noStrike" kern="1200" baseline="0">
              <a:solidFill>
                <a:schemeClr val="dk1">
                  <a:lumMod val="75000"/>
                  <a:lumOff val="25000"/>
                </a:schemeClr>
              </a:solidFill>
              <a:latin typeface="+mn-lt"/>
              <a:ea typeface="+mn-ea"/>
              <a:cs typeface="+mn-cs"/>
            </a:defRPr>
          </a:pPr>
          <a:endParaRPr lang="fr-FR"/>
        </a:p>
      </c:txPr>
    </c:legend>
    <c:plotVisOnly val="1"/>
    <c:dispBlanksAs val="gap"/>
    <c:showDLblsOverMax val="0"/>
  </c:chart>
  <c:spPr>
    <a:noFill/>
    <a:ln w="9525" cap="flat" cmpd="sng" algn="ctr">
      <a:solidFill>
        <a:schemeClr val="dk1">
          <a:lumMod val="25000"/>
          <a:lumOff val="75000"/>
        </a:schemeClr>
      </a:solidFill>
      <a:round/>
    </a:ln>
    <a:effectLst/>
  </c:spPr>
  <c:txPr>
    <a:bodyPr/>
    <a:lstStyle/>
    <a:p>
      <a:pPr>
        <a:defRPr sz="1100"/>
      </a:pPr>
      <a:endParaRPr lang="fr-FR"/>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baseline="0">
                <a:solidFill>
                  <a:schemeClr val="dk1">
                    <a:lumMod val="75000"/>
                    <a:lumOff val="25000"/>
                  </a:schemeClr>
                </a:solidFill>
                <a:latin typeface="+mn-lt"/>
                <a:ea typeface="+mn-ea"/>
                <a:cs typeface="+mn-cs"/>
              </a:defRPr>
            </a:pPr>
            <a:r>
              <a:rPr lang="en-US" sz="1400"/>
              <a:t>Univers </a:t>
            </a:r>
            <a:r>
              <a:rPr lang="en-US" sz="1400" smtClean="0"/>
              <a:t>A</a:t>
            </a:r>
            <a:endParaRPr lang="en-US" sz="1400"/>
          </a:p>
        </c:rich>
      </c:tx>
      <c:layout/>
      <c:overlay val="0"/>
      <c:spPr>
        <a:solidFill>
          <a:schemeClr val="bg1"/>
        </a:solidFill>
        <a:ln>
          <a:noFill/>
        </a:ln>
        <a:effectLst/>
      </c:spPr>
      <c:txPr>
        <a:bodyPr rot="0" spcFirstLastPara="1" vertOverflow="ellipsis" vert="horz" wrap="square" anchor="ctr" anchorCtr="1"/>
        <a:lstStyle/>
        <a:p>
          <a:pPr>
            <a:defRPr sz="1400" b="1" i="0" u="none" strike="noStrike" kern="1200" baseline="0">
              <a:solidFill>
                <a:schemeClr val="dk1">
                  <a:lumMod val="75000"/>
                  <a:lumOff val="25000"/>
                </a:schemeClr>
              </a:solidFill>
              <a:latin typeface="+mn-lt"/>
              <a:ea typeface="+mn-ea"/>
              <a:cs typeface="+mn-cs"/>
            </a:defRPr>
          </a:pPr>
          <a:endParaRPr lang="fr-FR"/>
        </a:p>
      </c:txPr>
    </c:title>
    <c:autoTitleDeleted val="0"/>
    <c:plotArea>
      <c:layout/>
      <c:pieChart>
        <c:varyColors val="1"/>
        <c:ser>
          <c:idx val="0"/>
          <c:order val="0"/>
          <c:tx>
            <c:strRef>
              <c:f>Feuil1!$B$1</c:f>
              <c:strCache>
                <c:ptCount val="1"/>
                <c:pt idx="0">
                  <c:v>Univers A</c:v>
                </c:pt>
              </c:strCache>
            </c:strRef>
          </c:tx>
          <c:dPt>
            <c:idx val="0"/>
            <c:bubble3D val="0"/>
            <c:spPr>
              <a:pattFill prst="pct75">
                <a:fgClr>
                  <a:schemeClr val="accent4">
                    <a:lumMod val="60000"/>
                    <a:lumOff val="40000"/>
                  </a:schemeClr>
                </a:fgClr>
                <a:bgClr>
                  <a:schemeClr val="bg1"/>
                </a:bgClr>
              </a:patt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733F-4ABD-99E6-19BC167F311A}"/>
              </c:ext>
            </c:extLst>
          </c:dPt>
          <c:dPt>
            <c:idx val="1"/>
            <c:bubble3D val="0"/>
            <c:spPr>
              <a:solidFill>
                <a:schemeClr val="bg1">
                  <a:lumMod val="75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733F-4ABD-99E6-19BC167F311A}"/>
              </c:ext>
            </c:extLst>
          </c:dPt>
          <c:dLbls>
            <c:dLbl>
              <c:idx val="0"/>
              <c:layout>
                <c:manualLayout>
                  <c:x val="-6.8199537037037142E-2"/>
                  <c:y val="7.1603703703703656E-2"/>
                </c:manualLayout>
              </c:layout>
              <c:dLblPos val="bestFit"/>
              <c:showLegendKey val="0"/>
              <c:showVal val="0"/>
              <c:showCatName val="0"/>
              <c:showSerName val="0"/>
              <c:showPercent val="1"/>
              <c:showBubbleSize val="0"/>
              <c:separator>
</c:separator>
              <c:extLst>
                <c:ext xmlns:c15="http://schemas.microsoft.com/office/drawing/2012/chart" uri="{CE6537A1-D6FC-4f65-9D91-7224C49458BB}">
                  <c15:layout/>
                </c:ext>
                <c:ext xmlns:c16="http://schemas.microsoft.com/office/drawing/2014/chart" uri="{C3380CC4-5D6E-409C-BE32-E72D297353CC}">
                  <c16:uniqueId val="{00000001-733F-4ABD-99E6-19BC167F311A}"/>
                </c:ext>
              </c:extLst>
            </c:dLbl>
            <c:dLbl>
              <c:idx val="1"/>
              <c:layout>
                <c:manualLayout>
                  <c:x val="0.23870462962962968"/>
                  <c:y val="-0.16567731481481482"/>
                </c:manualLayout>
              </c:layout>
              <c:dLblPos val="bestFit"/>
              <c:showLegendKey val="0"/>
              <c:showVal val="0"/>
              <c:showCatName val="0"/>
              <c:showSerName val="0"/>
              <c:showPercent val="1"/>
              <c:showBubbleSize val="0"/>
              <c:separator>
</c:separator>
              <c:extLst>
                <c:ext xmlns:c15="http://schemas.microsoft.com/office/drawing/2012/chart" uri="{CE6537A1-D6FC-4f65-9D91-7224C49458BB}">
                  <c15:layout/>
                </c:ext>
                <c:ext xmlns:c16="http://schemas.microsoft.com/office/drawing/2014/chart" uri="{C3380CC4-5D6E-409C-BE32-E72D297353CC}">
                  <c16:uniqueId val="{00000003-733F-4ABD-99E6-19BC167F311A}"/>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fr-FR"/>
              </a:p>
            </c:txPr>
            <c:dLblPos val="ctr"/>
            <c:showLegendKey val="0"/>
            <c:showVal val="0"/>
            <c:showCatName val="0"/>
            <c:showSerName val="0"/>
            <c:showPercent val="1"/>
            <c:showBubbleSize val="0"/>
            <c:separator>
</c:separator>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Feuil1!$A$2:$A$3</c:f>
              <c:strCache>
                <c:ptCount val="2"/>
                <c:pt idx="0">
                  <c:v>Activé</c:v>
                </c:pt>
                <c:pt idx="1">
                  <c:v>Non Activé</c:v>
                </c:pt>
              </c:strCache>
            </c:strRef>
          </c:cat>
          <c:val>
            <c:numRef>
              <c:f>Feuil1!$B$2:$B$3</c:f>
              <c:numCache>
                <c:formatCode>#,##0</c:formatCode>
                <c:ptCount val="2"/>
                <c:pt idx="0">
                  <c:v>70318</c:v>
                </c:pt>
                <c:pt idx="1">
                  <c:v>323852</c:v>
                </c:pt>
              </c:numCache>
            </c:numRef>
          </c:val>
          <c:extLst>
            <c:ext xmlns:c16="http://schemas.microsoft.com/office/drawing/2014/chart" uri="{C3380CC4-5D6E-409C-BE32-E72D297353CC}">
              <c16:uniqueId val="{00000004-733F-4ABD-99E6-19BC167F311A}"/>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b"/>
      <c:layout>
        <c:manualLayout>
          <c:xMode val="edge"/>
          <c:yMode val="edge"/>
          <c:x val="7.3705311077037719E-2"/>
          <c:y val="0.8448110671295983"/>
          <c:w val="0.88874734631862284"/>
          <c:h val="0.12087434646924522"/>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050" b="0" i="0" u="none" strike="noStrike" kern="1200" baseline="0">
              <a:solidFill>
                <a:schemeClr val="dk1">
                  <a:lumMod val="75000"/>
                  <a:lumOff val="25000"/>
                </a:schemeClr>
              </a:solidFill>
              <a:latin typeface="+mn-lt"/>
              <a:ea typeface="+mn-ea"/>
              <a:cs typeface="+mn-cs"/>
            </a:defRPr>
          </a:pPr>
          <a:endParaRPr lang="fr-FR"/>
        </a:p>
      </c:txPr>
    </c:legend>
    <c:plotVisOnly val="1"/>
    <c:dispBlanksAs val="gap"/>
    <c:showDLblsOverMax val="0"/>
  </c:chart>
  <c:spPr>
    <a:noFill/>
    <a:ln w="9525" cap="flat" cmpd="sng" algn="ctr">
      <a:solidFill>
        <a:schemeClr val="dk1">
          <a:lumMod val="25000"/>
          <a:lumOff val="75000"/>
        </a:schemeClr>
      </a:solidFill>
      <a:round/>
    </a:ln>
    <a:effectLst/>
  </c:spPr>
  <c:txPr>
    <a:bodyPr/>
    <a:lstStyle/>
    <a:p>
      <a:pPr>
        <a:defRPr/>
      </a:pPr>
      <a:endParaRPr lang="fr-FR"/>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baseline="0">
                <a:solidFill>
                  <a:schemeClr val="dk1">
                    <a:lumMod val="75000"/>
                    <a:lumOff val="25000"/>
                  </a:schemeClr>
                </a:solidFill>
                <a:latin typeface="+mn-lt"/>
                <a:ea typeface="+mn-ea"/>
                <a:cs typeface="+mn-cs"/>
              </a:defRPr>
            </a:pPr>
            <a:r>
              <a:rPr lang="en-US" sz="1400"/>
              <a:t>Univers </a:t>
            </a:r>
            <a:r>
              <a:rPr lang="en-US" sz="1400" smtClean="0"/>
              <a:t>P</a:t>
            </a:r>
            <a:endParaRPr lang="en-US" sz="1400"/>
          </a:p>
        </c:rich>
      </c:tx>
      <c:layout/>
      <c:overlay val="0"/>
      <c:spPr>
        <a:solidFill>
          <a:schemeClr val="bg1"/>
        </a:solidFill>
        <a:ln>
          <a:noFill/>
        </a:ln>
        <a:effectLst/>
      </c:spPr>
      <c:txPr>
        <a:bodyPr rot="0" spcFirstLastPara="1" vertOverflow="ellipsis" vert="horz" wrap="square" anchor="ctr" anchorCtr="1"/>
        <a:lstStyle/>
        <a:p>
          <a:pPr>
            <a:defRPr sz="1400" b="1" i="0" u="none" strike="noStrike" kern="1200" baseline="0">
              <a:solidFill>
                <a:schemeClr val="dk1">
                  <a:lumMod val="75000"/>
                  <a:lumOff val="25000"/>
                </a:schemeClr>
              </a:solidFill>
              <a:latin typeface="+mn-lt"/>
              <a:ea typeface="+mn-ea"/>
              <a:cs typeface="+mn-cs"/>
            </a:defRPr>
          </a:pPr>
          <a:endParaRPr lang="fr-FR"/>
        </a:p>
      </c:txPr>
    </c:title>
    <c:autoTitleDeleted val="0"/>
    <c:plotArea>
      <c:layout/>
      <c:pieChart>
        <c:varyColors val="1"/>
        <c:ser>
          <c:idx val="0"/>
          <c:order val="0"/>
          <c:tx>
            <c:strRef>
              <c:f>Feuil1!$B$1</c:f>
              <c:strCache>
                <c:ptCount val="1"/>
                <c:pt idx="0">
                  <c:v>Univers P</c:v>
                </c:pt>
              </c:strCache>
            </c:strRef>
          </c:tx>
          <c:dPt>
            <c:idx val="0"/>
            <c:bubble3D val="0"/>
            <c:spPr>
              <a:pattFill prst="pct75">
                <a:fgClr>
                  <a:schemeClr val="accent4">
                    <a:lumMod val="60000"/>
                    <a:lumOff val="40000"/>
                  </a:schemeClr>
                </a:fgClr>
                <a:bgClr>
                  <a:schemeClr val="bg1"/>
                </a:bgClr>
              </a:patt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AE66-467F-A5A5-C18509864399}"/>
              </c:ext>
            </c:extLst>
          </c:dPt>
          <c:dPt>
            <c:idx val="1"/>
            <c:bubble3D val="0"/>
            <c:spPr>
              <a:solidFill>
                <a:schemeClr val="bg1">
                  <a:lumMod val="75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AE66-467F-A5A5-C18509864399}"/>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lt1"/>
                    </a:solidFill>
                    <a:latin typeface="+mn-lt"/>
                    <a:ea typeface="+mn-ea"/>
                    <a:cs typeface="+mn-cs"/>
                  </a:defRPr>
                </a:pPr>
                <a:endParaRPr lang="fr-FR"/>
              </a:p>
            </c:txPr>
            <c:dLblPos val="ctr"/>
            <c:showLegendKey val="0"/>
            <c:showVal val="0"/>
            <c:showCatName val="0"/>
            <c:showSerName val="0"/>
            <c:showPercent val="1"/>
            <c:showBubbleSize val="0"/>
            <c:separator>
</c:separator>
            <c:showLeaderLines val="1"/>
            <c:leaderLines>
              <c:spPr>
                <a:ln w="9525">
                  <a:solidFill>
                    <a:schemeClr val="dk1">
                      <a:lumMod val="50000"/>
                      <a:lumOff val="50000"/>
                    </a:schemeClr>
                  </a:solidFill>
                </a:ln>
                <a:effectLst/>
              </c:spPr>
            </c:leaderLines>
            <c:extLst>
              <c:ext xmlns:c15="http://schemas.microsoft.com/office/drawing/2012/chart" uri="{CE6537A1-D6FC-4f65-9D91-7224C49458BB}">
                <c15:layout/>
              </c:ext>
            </c:extLst>
          </c:dLbls>
          <c:cat>
            <c:strRef>
              <c:f>Feuil1!$A$2:$A$3</c:f>
              <c:strCache>
                <c:ptCount val="2"/>
                <c:pt idx="0">
                  <c:v>Activé</c:v>
                </c:pt>
                <c:pt idx="1">
                  <c:v>Non Activé</c:v>
                </c:pt>
              </c:strCache>
            </c:strRef>
          </c:cat>
          <c:val>
            <c:numRef>
              <c:f>Feuil1!$B$2:$B$3</c:f>
              <c:numCache>
                <c:formatCode>#,##0</c:formatCode>
                <c:ptCount val="2"/>
                <c:pt idx="0">
                  <c:v>221704</c:v>
                </c:pt>
                <c:pt idx="1">
                  <c:v>172466</c:v>
                </c:pt>
              </c:numCache>
            </c:numRef>
          </c:val>
          <c:extLst>
            <c:ext xmlns:c16="http://schemas.microsoft.com/office/drawing/2014/chart" uri="{C3380CC4-5D6E-409C-BE32-E72D297353CC}">
              <c16:uniqueId val="{00000004-AE66-467F-A5A5-C18509864399}"/>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b"/>
      <c:layout/>
      <c:overlay val="0"/>
      <c:spPr>
        <a:solidFill>
          <a:schemeClr val="lt1">
            <a:lumMod val="95000"/>
            <a:alpha val="39000"/>
          </a:schemeClr>
        </a:solidFill>
        <a:ln>
          <a:noFill/>
        </a:ln>
        <a:effectLst/>
      </c:spPr>
      <c:txPr>
        <a:bodyPr rot="0" spcFirstLastPara="1" vertOverflow="ellipsis" vert="horz" wrap="square" anchor="ctr" anchorCtr="1"/>
        <a:lstStyle/>
        <a:p>
          <a:pPr>
            <a:defRPr sz="1000" b="0" i="0" u="none" strike="noStrike" kern="1200" baseline="0">
              <a:solidFill>
                <a:schemeClr val="dk1">
                  <a:lumMod val="75000"/>
                  <a:lumOff val="25000"/>
                </a:schemeClr>
              </a:solidFill>
              <a:latin typeface="+mn-lt"/>
              <a:ea typeface="+mn-ea"/>
              <a:cs typeface="+mn-cs"/>
            </a:defRPr>
          </a:pPr>
          <a:endParaRPr lang="fr-FR"/>
        </a:p>
      </c:txPr>
    </c:legend>
    <c:plotVisOnly val="1"/>
    <c:dispBlanksAs val="gap"/>
    <c:showDLblsOverMax val="0"/>
  </c:chart>
  <c:spPr>
    <a:noFill/>
    <a:ln w="9525" cap="flat" cmpd="sng" algn="ctr">
      <a:solidFill>
        <a:schemeClr val="dk1">
          <a:lumMod val="25000"/>
          <a:lumOff val="75000"/>
        </a:schemeClr>
      </a:solidFill>
      <a:round/>
    </a:ln>
    <a:effectLst/>
  </c:spPr>
  <c:txPr>
    <a:bodyPr/>
    <a:lstStyle/>
    <a:p>
      <a:pPr>
        <a:defRPr/>
      </a:pPr>
      <a:endParaRPr lang="fr-FR"/>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solidFill>
          <a:schemeClr val="bg1"/>
        </a:solidFill>
        <a:ln>
          <a:noFill/>
        </a:ln>
        <a:effectLst/>
      </c:spPr>
      <c:txPr>
        <a:bodyPr rot="0" spcFirstLastPara="1" vertOverflow="ellipsis" vert="horz" wrap="square" anchor="ctr" anchorCtr="1"/>
        <a:lstStyle/>
        <a:p>
          <a:pPr>
            <a:defRPr sz="1400" b="1" i="0" u="none" strike="noStrike" kern="1200" baseline="0">
              <a:solidFill>
                <a:schemeClr val="dk1">
                  <a:lumMod val="75000"/>
                  <a:lumOff val="25000"/>
                </a:schemeClr>
              </a:solidFill>
              <a:latin typeface="+mn-lt"/>
              <a:ea typeface="+mn-ea"/>
              <a:cs typeface="+mn-cs"/>
            </a:defRPr>
          </a:pPr>
          <a:endParaRPr lang="fr-FR"/>
        </a:p>
      </c:txPr>
    </c:title>
    <c:autoTitleDeleted val="0"/>
    <c:plotArea>
      <c:layout/>
      <c:pieChart>
        <c:varyColors val="1"/>
        <c:ser>
          <c:idx val="0"/>
          <c:order val="0"/>
          <c:tx>
            <c:strRef>
              <c:f>Feuil1!$B$1</c:f>
              <c:strCache>
                <c:ptCount val="1"/>
                <c:pt idx="0">
                  <c:v>Structure du stock de Visa Business</c:v>
                </c:pt>
              </c:strCache>
            </c:strRef>
          </c:tx>
          <c:dPt>
            <c:idx val="0"/>
            <c:bubble3D val="0"/>
            <c:spPr>
              <a:pattFill prst="pct75">
                <a:fgClr>
                  <a:schemeClr val="accent4">
                    <a:lumMod val="60000"/>
                    <a:lumOff val="40000"/>
                  </a:schemeClr>
                </a:fgClr>
                <a:bgClr>
                  <a:schemeClr val="bg1"/>
                </a:bgClr>
              </a:patt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3E57-46F5-87F1-73C88E67D7C2}"/>
              </c:ext>
            </c:extLst>
          </c:dPt>
          <c:dPt>
            <c:idx val="1"/>
            <c:bubble3D val="0"/>
            <c:spPr>
              <a:solidFill>
                <a:schemeClr val="bg1">
                  <a:lumMod val="75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3E57-46F5-87F1-73C88E67D7C2}"/>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fr-FR"/>
              </a:p>
            </c:txPr>
            <c:dLblPos val="ctr"/>
            <c:showLegendKey val="0"/>
            <c:showVal val="0"/>
            <c:showCatName val="0"/>
            <c:showSerName val="0"/>
            <c:showPercent val="1"/>
            <c:showBubbleSize val="0"/>
            <c:separator>
</c:separator>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Feuil1!$A$2:$A$3</c:f>
              <c:strCache>
                <c:ptCount val="2"/>
                <c:pt idx="0">
                  <c:v>Débit Immédiat</c:v>
                </c:pt>
                <c:pt idx="1">
                  <c:v>Débit Différé</c:v>
                </c:pt>
              </c:strCache>
            </c:strRef>
          </c:cat>
          <c:val>
            <c:numRef>
              <c:f>Feuil1!$B$2:$B$3</c:f>
              <c:numCache>
                <c:formatCode>#,##0</c:formatCode>
                <c:ptCount val="2"/>
                <c:pt idx="0">
                  <c:v>11107</c:v>
                </c:pt>
                <c:pt idx="1">
                  <c:v>3702</c:v>
                </c:pt>
              </c:numCache>
            </c:numRef>
          </c:val>
          <c:extLst>
            <c:ext xmlns:c16="http://schemas.microsoft.com/office/drawing/2014/chart" uri="{C3380CC4-5D6E-409C-BE32-E72D297353CC}">
              <c16:uniqueId val="{00000004-3E57-46F5-87F1-73C88E67D7C2}"/>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000" b="0" i="0" u="none" strike="noStrike" kern="1200" baseline="0">
              <a:solidFill>
                <a:schemeClr val="dk1">
                  <a:lumMod val="75000"/>
                  <a:lumOff val="25000"/>
                </a:schemeClr>
              </a:solidFill>
              <a:latin typeface="+mn-lt"/>
              <a:ea typeface="+mn-ea"/>
              <a:cs typeface="+mn-cs"/>
            </a:defRPr>
          </a:pPr>
          <a:endParaRPr lang="fr-FR"/>
        </a:p>
      </c:txPr>
    </c:legend>
    <c:plotVisOnly val="1"/>
    <c:dispBlanksAs val="gap"/>
    <c:showDLblsOverMax val="0"/>
  </c:chart>
  <c:spPr>
    <a:noFill/>
    <a:ln w="9525" cap="flat" cmpd="sng" algn="ctr">
      <a:solidFill>
        <a:schemeClr val="dk1">
          <a:lumMod val="25000"/>
          <a:lumOff val="75000"/>
        </a:schemeClr>
      </a:solidFill>
      <a:round/>
    </a:ln>
    <a:effectLst/>
  </c:spPr>
  <c:txPr>
    <a:bodyPr/>
    <a:lstStyle/>
    <a:p>
      <a:pPr>
        <a:defRPr/>
      </a:pPr>
      <a:endParaRPr lang="fr-FR"/>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solidFill>
          <a:schemeClr val="bg1"/>
        </a:solidFill>
        <a:ln>
          <a:noFill/>
        </a:ln>
        <a:effectLst/>
      </c:spPr>
      <c:txPr>
        <a:bodyPr rot="0" spcFirstLastPara="1" vertOverflow="ellipsis" vert="horz" wrap="square" anchor="ctr" anchorCtr="1"/>
        <a:lstStyle/>
        <a:p>
          <a:pPr>
            <a:defRPr sz="1400" b="1" i="0" u="none" strike="noStrike" kern="1200" baseline="0">
              <a:solidFill>
                <a:schemeClr val="dk1">
                  <a:lumMod val="75000"/>
                  <a:lumOff val="25000"/>
                </a:schemeClr>
              </a:solidFill>
              <a:latin typeface="+mn-lt"/>
              <a:ea typeface="+mn-ea"/>
              <a:cs typeface="+mn-cs"/>
            </a:defRPr>
          </a:pPr>
          <a:endParaRPr lang="fr-FR"/>
        </a:p>
      </c:txPr>
    </c:title>
    <c:autoTitleDeleted val="0"/>
    <c:plotArea>
      <c:layout/>
      <c:pieChart>
        <c:varyColors val="1"/>
        <c:ser>
          <c:idx val="0"/>
          <c:order val="0"/>
          <c:tx>
            <c:strRef>
              <c:f>Feuil1!$B$1</c:f>
              <c:strCache>
                <c:ptCount val="1"/>
                <c:pt idx="0">
                  <c:v>Détenteurs TPE</c:v>
                </c:pt>
              </c:strCache>
            </c:strRef>
          </c:tx>
          <c:dPt>
            <c:idx val="0"/>
            <c:bubble3D val="0"/>
            <c:spPr>
              <a:pattFill prst="pct75">
                <a:fgClr>
                  <a:schemeClr val="accent4">
                    <a:lumMod val="60000"/>
                    <a:lumOff val="40000"/>
                  </a:schemeClr>
                </a:fgClr>
                <a:bgClr>
                  <a:schemeClr val="bg1"/>
                </a:bgClr>
              </a:patt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7A6E-4943-BDC1-6BD616FEB2B8}"/>
              </c:ext>
            </c:extLst>
          </c:dPt>
          <c:dPt>
            <c:idx val="1"/>
            <c:bubble3D val="0"/>
            <c:spPr>
              <a:solidFill>
                <a:schemeClr val="bg1">
                  <a:lumMod val="75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7A6E-4943-BDC1-6BD616FEB2B8}"/>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fr-FR"/>
              </a:p>
            </c:txPr>
            <c:dLblPos val="ctr"/>
            <c:showLegendKey val="0"/>
            <c:showVal val="0"/>
            <c:showCatName val="0"/>
            <c:showSerName val="0"/>
            <c:showPercent val="1"/>
            <c:showBubbleSize val="0"/>
            <c:separator>
</c:separator>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Feuil1!$A$2:$A$3</c:f>
              <c:strCache>
                <c:ptCount val="2"/>
                <c:pt idx="0">
                  <c:v>Détenteurs</c:v>
                </c:pt>
                <c:pt idx="1">
                  <c:v>Non détenteurs</c:v>
                </c:pt>
              </c:strCache>
            </c:strRef>
          </c:cat>
          <c:val>
            <c:numRef>
              <c:f>Feuil1!$B$2:$B$3</c:f>
              <c:numCache>
                <c:formatCode>#,##0</c:formatCode>
                <c:ptCount val="2"/>
                <c:pt idx="0">
                  <c:v>3819</c:v>
                </c:pt>
                <c:pt idx="1">
                  <c:v>7742</c:v>
                </c:pt>
              </c:numCache>
            </c:numRef>
          </c:val>
          <c:extLst>
            <c:ext xmlns:c16="http://schemas.microsoft.com/office/drawing/2014/chart" uri="{C3380CC4-5D6E-409C-BE32-E72D297353CC}">
              <c16:uniqueId val="{00000004-7A6E-4943-BDC1-6BD616FEB2B8}"/>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000" b="0" i="0" u="none" strike="noStrike" kern="1200" baseline="0">
              <a:solidFill>
                <a:schemeClr val="dk1">
                  <a:lumMod val="75000"/>
                  <a:lumOff val="25000"/>
                </a:schemeClr>
              </a:solidFill>
              <a:latin typeface="+mn-lt"/>
              <a:ea typeface="+mn-ea"/>
              <a:cs typeface="+mn-cs"/>
            </a:defRPr>
          </a:pPr>
          <a:endParaRPr lang="fr-FR"/>
        </a:p>
      </c:txPr>
    </c:legend>
    <c:plotVisOnly val="1"/>
    <c:dispBlanksAs val="gap"/>
    <c:showDLblsOverMax val="0"/>
  </c:chart>
  <c:spPr>
    <a:noFill/>
    <a:ln w="9525" cap="flat" cmpd="sng" algn="ctr">
      <a:solidFill>
        <a:schemeClr val="dk1">
          <a:lumMod val="25000"/>
          <a:lumOff val="75000"/>
        </a:schemeClr>
      </a:solidFill>
      <a:round/>
    </a:ln>
    <a:effectLst/>
  </c:spPr>
  <c:txPr>
    <a:bodyPr/>
    <a:lstStyle/>
    <a:p>
      <a:pPr>
        <a:defRPr/>
      </a:pPr>
      <a:endParaRPr lang="fr-FR"/>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baseline="0">
                <a:solidFill>
                  <a:schemeClr val="dk1">
                    <a:lumMod val="75000"/>
                    <a:lumOff val="25000"/>
                  </a:schemeClr>
                </a:solidFill>
                <a:latin typeface="+mn-lt"/>
                <a:ea typeface="+mn-ea"/>
                <a:cs typeface="+mn-cs"/>
              </a:defRPr>
            </a:pPr>
            <a:r>
              <a:rPr lang="en-US" dirty="0" err="1" smtClean="0"/>
              <a:t>Détenteurs</a:t>
            </a:r>
            <a:r>
              <a:rPr lang="en-US" dirty="0" smtClean="0"/>
              <a:t> </a:t>
            </a:r>
            <a:r>
              <a:rPr lang="en-US" dirty="0"/>
              <a:t>E-commerce</a:t>
            </a:r>
          </a:p>
        </c:rich>
      </c:tx>
      <c:overlay val="0"/>
      <c:spPr>
        <a:solidFill>
          <a:schemeClr val="bg1"/>
        </a:solidFill>
        <a:ln>
          <a:noFill/>
        </a:ln>
        <a:effectLst/>
      </c:spPr>
      <c:txPr>
        <a:bodyPr rot="0" spcFirstLastPara="1" vertOverflow="ellipsis" vert="horz" wrap="square" anchor="ctr" anchorCtr="1"/>
        <a:lstStyle/>
        <a:p>
          <a:pPr>
            <a:defRPr sz="1400" b="1" i="0" u="none" strike="noStrike" kern="1200" baseline="0">
              <a:solidFill>
                <a:schemeClr val="dk1">
                  <a:lumMod val="75000"/>
                  <a:lumOff val="25000"/>
                </a:schemeClr>
              </a:solidFill>
              <a:latin typeface="+mn-lt"/>
              <a:ea typeface="+mn-ea"/>
              <a:cs typeface="+mn-cs"/>
            </a:defRPr>
          </a:pPr>
          <a:endParaRPr lang="fr-FR"/>
        </a:p>
      </c:txPr>
    </c:title>
    <c:autoTitleDeleted val="0"/>
    <c:plotArea>
      <c:layout/>
      <c:pieChart>
        <c:varyColors val="1"/>
        <c:ser>
          <c:idx val="0"/>
          <c:order val="0"/>
          <c:tx>
            <c:strRef>
              <c:f>Feuil1!$B$1</c:f>
              <c:strCache>
                <c:ptCount val="1"/>
                <c:pt idx="0">
                  <c:v>Détenteur E-commerce</c:v>
                </c:pt>
              </c:strCache>
            </c:strRef>
          </c:tx>
          <c:dPt>
            <c:idx val="0"/>
            <c:bubble3D val="0"/>
            <c:spPr>
              <a:pattFill prst="pct75">
                <a:fgClr>
                  <a:schemeClr val="accent4">
                    <a:lumMod val="60000"/>
                    <a:lumOff val="40000"/>
                  </a:schemeClr>
                </a:fgClr>
                <a:bgClr>
                  <a:schemeClr val="bg1"/>
                </a:bgClr>
              </a:patt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7A6E-4943-BDC1-6BD616FEB2B8}"/>
              </c:ext>
            </c:extLst>
          </c:dPt>
          <c:dPt>
            <c:idx val="1"/>
            <c:bubble3D val="0"/>
            <c:spPr>
              <a:solidFill>
                <a:schemeClr val="bg1">
                  <a:lumMod val="75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7A6E-4943-BDC1-6BD616FEB2B8}"/>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fr-FR"/>
              </a:p>
            </c:txPr>
            <c:dLblPos val="ctr"/>
            <c:showLegendKey val="0"/>
            <c:showVal val="0"/>
            <c:showCatName val="0"/>
            <c:showSerName val="0"/>
            <c:showPercent val="1"/>
            <c:showBubbleSize val="0"/>
            <c:separator>
</c:separator>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Feuil1!$A$2:$A$3</c:f>
              <c:strCache>
                <c:ptCount val="2"/>
                <c:pt idx="0">
                  <c:v>Détenteurs</c:v>
                </c:pt>
                <c:pt idx="1">
                  <c:v>Non déteteurs</c:v>
                </c:pt>
              </c:strCache>
            </c:strRef>
          </c:cat>
          <c:val>
            <c:numRef>
              <c:f>Feuil1!$B$2:$B$3</c:f>
              <c:numCache>
                <c:formatCode>#,##0</c:formatCode>
                <c:ptCount val="2"/>
                <c:pt idx="0">
                  <c:v>219</c:v>
                </c:pt>
                <c:pt idx="1">
                  <c:v>11342</c:v>
                </c:pt>
              </c:numCache>
            </c:numRef>
          </c:val>
          <c:extLst>
            <c:ext xmlns:c16="http://schemas.microsoft.com/office/drawing/2014/chart" uri="{C3380CC4-5D6E-409C-BE32-E72D297353CC}">
              <c16:uniqueId val="{00000004-7A6E-4943-BDC1-6BD616FEB2B8}"/>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000" b="0" i="0" u="none" strike="noStrike" kern="1200" baseline="0">
              <a:solidFill>
                <a:schemeClr val="dk1">
                  <a:lumMod val="75000"/>
                  <a:lumOff val="25000"/>
                </a:schemeClr>
              </a:solidFill>
              <a:latin typeface="+mn-lt"/>
              <a:ea typeface="+mn-ea"/>
              <a:cs typeface="+mn-cs"/>
            </a:defRPr>
          </a:pPr>
          <a:endParaRPr lang="fr-FR"/>
        </a:p>
      </c:txPr>
    </c:legend>
    <c:plotVisOnly val="1"/>
    <c:dispBlanksAs val="gap"/>
    <c:showDLblsOverMax val="0"/>
  </c:chart>
  <c:spPr>
    <a:noFill/>
    <a:ln w="9525" cap="flat" cmpd="sng" algn="ctr">
      <a:solidFill>
        <a:schemeClr val="dk1">
          <a:lumMod val="25000"/>
          <a:lumOff val="75000"/>
        </a:schemeClr>
      </a:solidFill>
      <a:round/>
    </a:ln>
    <a:effectLst/>
  </c:spPr>
  <c:txPr>
    <a:bodyPr/>
    <a:lstStyle/>
    <a:p>
      <a:pPr>
        <a:defRPr/>
      </a:pPr>
      <a:endParaRPr lang="fr-FR"/>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320" b="1" i="0" u="none" strike="noStrike" kern="1200" baseline="0">
                <a:solidFill>
                  <a:schemeClr val="dk1">
                    <a:lumMod val="75000"/>
                    <a:lumOff val="25000"/>
                  </a:schemeClr>
                </a:solidFill>
                <a:latin typeface="+mn-lt"/>
                <a:ea typeface="+mn-ea"/>
                <a:cs typeface="+mn-cs"/>
              </a:defRPr>
            </a:pPr>
            <a:r>
              <a:rPr lang="fr-FR" sz="1000" dirty="0" smtClean="0"/>
              <a:t>RAPPORT  </a:t>
            </a:r>
            <a:r>
              <a:rPr lang="fr-FR" sz="1000" baseline="0" dirty="0" smtClean="0"/>
              <a:t> DEVIS/REALISATION</a:t>
            </a:r>
            <a:endParaRPr lang="fr-FR" sz="1000" dirty="0"/>
          </a:p>
        </c:rich>
      </c:tx>
      <c:overlay val="0"/>
      <c:spPr>
        <a:solidFill>
          <a:schemeClr val="bg1"/>
        </a:solidFill>
        <a:ln>
          <a:noFill/>
        </a:ln>
        <a:effectLst/>
      </c:spPr>
      <c:txPr>
        <a:bodyPr rot="0" spcFirstLastPara="1" vertOverflow="ellipsis" vert="horz" wrap="square" anchor="ctr" anchorCtr="1"/>
        <a:lstStyle/>
        <a:p>
          <a:pPr>
            <a:defRPr sz="1320" b="1" i="0" u="none" strike="noStrike" kern="1200" baseline="0">
              <a:solidFill>
                <a:schemeClr val="dk1">
                  <a:lumMod val="75000"/>
                  <a:lumOff val="25000"/>
                </a:schemeClr>
              </a:solidFill>
              <a:latin typeface="+mn-lt"/>
              <a:ea typeface="+mn-ea"/>
              <a:cs typeface="+mn-cs"/>
            </a:defRPr>
          </a:pPr>
          <a:endParaRPr lang="fr-FR"/>
        </a:p>
      </c:txPr>
    </c:title>
    <c:autoTitleDeleted val="0"/>
    <c:plotArea>
      <c:layout/>
      <c:pieChart>
        <c:varyColors val="1"/>
        <c:ser>
          <c:idx val="0"/>
          <c:order val="0"/>
          <c:tx>
            <c:strRef>
              <c:f>Feuil1!$B$1</c:f>
              <c:strCache>
                <c:ptCount val="1"/>
                <c:pt idx="0">
                  <c:v>DEVIS IARD/PREV</c:v>
                </c:pt>
              </c:strCache>
            </c:strRef>
          </c:tx>
          <c:dPt>
            <c:idx val="0"/>
            <c:bubble3D val="0"/>
            <c:spPr>
              <a:pattFill prst="pct75">
                <a:fgClr>
                  <a:schemeClr val="accent4">
                    <a:lumMod val="60000"/>
                    <a:lumOff val="40000"/>
                  </a:schemeClr>
                </a:fgClr>
                <a:bgClr>
                  <a:schemeClr val="bg1"/>
                </a:bgClr>
              </a:patt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2240-4F9D-A65D-FAF66FDBC90A}"/>
              </c:ext>
            </c:extLst>
          </c:dPt>
          <c:dPt>
            <c:idx val="1"/>
            <c:bubble3D val="0"/>
            <c:spPr>
              <a:solidFill>
                <a:schemeClr val="bg1">
                  <a:lumMod val="75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2240-4F9D-A65D-FAF66FDBC90A}"/>
              </c:ext>
            </c:extLst>
          </c:dPt>
          <c:dLbls>
            <c:dLbl>
              <c:idx val="0"/>
              <c:layout>
                <c:manualLayout>
                  <c:x val="0.15393184171599797"/>
                  <c:y val="-7.1395601135646825E-3"/>
                </c:manualLayout>
              </c:layout>
              <c:dLblPos val="bestFit"/>
              <c:showLegendKey val="0"/>
              <c:showVal val="0"/>
              <c:showCatName val="0"/>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1-2240-4F9D-A65D-FAF66FDBC90A}"/>
                </c:ext>
              </c:extLst>
            </c:dLbl>
            <c:dLbl>
              <c:idx val="1"/>
              <c:layout>
                <c:manualLayout>
                  <c:x val="-5.3216940118137629E-2"/>
                  <c:y val="3.6632662055172668E-2"/>
                </c:manualLayout>
              </c:layout>
              <c:dLblPos val="bestFit"/>
              <c:showLegendKey val="0"/>
              <c:showVal val="0"/>
              <c:showCatName val="0"/>
              <c:showSerName val="0"/>
              <c:showPercent val="1"/>
              <c:showBubbleSize val="0"/>
              <c:separator>
</c:separator>
              <c:extLst>
                <c:ext xmlns:c15="http://schemas.microsoft.com/office/drawing/2012/chart" uri="{CE6537A1-D6FC-4f65-9D91-7224C49458BB}">
                  <c15:layout>
                    <c:manualLayout>
                      <c:w val="0.15892830617440951"/>
                      <c:h val="0.11451673154811057"/>
                    </c:manualLayout>
                  </c15:layout>
                </c:ext>
                <c:ext xmlns:c16="http://schemas.microsoft.com/office/drawing/2014/chart" uri="{C3380CC4-5D6E-409C-BE32-E72D297353CC}">
                  <c16:uniqueId val="{00000003-2240-4F9D-A65D-FAF66FDBC90A}"/>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anchor="ctr" anchorCtr="1"/>
              <a:lstStyle/>
              <a:p>
                <a:pPr>
                  <a:defRPr sz="900" b="1" i="0" u="none" strike="noStrike" kern="1200" baseline="0">
                    <a:solidFill>
                      <a:schemeClr val="lt1"/>
                    </a:solidFill>
                    <a:latin typeface="+mn-lt"/>
                    <a:ea typeface="+mn-ea"/>
                    <a:cs typeface="+mn-cs"/>
                  </a:defRPr>
                </a:pPr>
                <a:endParaRPr lang="fr-FR"/>
              </a:p>
            </c:txPr>
            <c:dLblPos val="ctr"/>
            <c:showLegendKey val="0"/>
            <c:showVal val="0"/>
            <c:showCatName val="0"/>
            <c:showSerName val="0"/>
            <c:showPercent val="1"/>
            <c:showBubbleSize val="0"/>
            <c:separator>
</c:separator>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Feuil1!$A$2:$A$3</c:f>
              <c:strCache>
                <c:ptCount val="2"/>
                <c:pt idx="0">
                  <c:v>Devis</c:v>
                </c:pt>
                <c:pt idx="1">
                  <c:v>Réalisation</c:v>
                </c:pt>
              </c:strCache>
            </c:strRef>
          </c:cat>
          <c:val>
            <c:numRef>
              <c:f>Feuil1!$B$2:$B$3</c:f>
              <c:numCache>
                <c:formatCode>#,##0</c:formatCode>
                <c:ptCount val="2"/>
                <c:pt idx="0">
                  <c:v>1437</c:v>
                </c:pt>
                <c:pt idx="1">
                  <c:v>541</c:v>
                </c:pt>
              </c:numCache>
            </c:numRef>
          </c:val>
          <c:extLst>
            <c:ext xmlns:c16="http://schemas.microsoft.com/office/drawing/2014/chart" uri="{C3380CC4-5D6E-409C-BE32-E72D297353CC}">
              <c16:uniqueId val="{00000004-2240-4F9D-A65D-FAF66FDBC90A}"/>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b"/>
      <c:layout>
        <c:manualLayout>
          <c:xMode val="edge"/>
          <c:yMode val="edge"/>
          <c:x val="8.8258119662574366E-2"/>
          <c:y val="0.80844638433408034"/>
          <c:w val="0.80189621897658969"/>
          <c:h val="0.19099573355353702"/>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000" b="0" i="0" u="none" strike="noStrike" kern="1200" baseline="0">
              <a:solidFill>
                <a:schemeClr val="dk1">
                  <a:lumMod val="75000"/>
                  <a:lumOff val="25000"/>
                </a:schemeClr>
              </a:solidFill>
              <a:latin typeface="+mn-lt"/>
              <a:ea typeface="+mn-ea"/>
              <a:cs typeface="+mn-cs"/>
            </a:defRPr>
          </a:pPr>
          <a:endParaRPr lang="fr-FR"/>
        </a:p>
      </c:txPr>
    </c:legend>
    <c:plotVisOnly val="1"/>
    <c:dispBlanksAs val="gap"/>
    <c:showDLblsOverMax val="0"/>
  </c:chart>
  <c:spPr>
    <a:noFill/>
    <a:ln w="9525" cap="flat" cmpd="sng" algn="ctr">
      <a:solidFill>
        <a:schemeClr val="dk1">
          <a:lumMod val="25000"/>
          <a:lumOff val="75000"/>
        </a:schemeClr>
      </a:solidFill>
      <a:round/>
    </a:ln>
    <a:effectLst/>
  </c:spPr>
  <c:txPr>
    <a:bodyPr/>
    <a:lstStyle/>
    <a:p>
      <a:pPr>
        <a:defRPr sz="1100"/>
      </a:pPr>
      <a:endParaRPr lang="fr-FR"/>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baseline="0">
                <a:solidFill>
                  <a:schemeClr val="dk1">
                    <a:lumMod val="75000"/>
                    <a:lumOff val="25000"/>
                  </a:schemeClr>
                </a:solidFill>
                <a:latin typeface="+mn-lt"/>
                <a:ea typeface="+mn-ea"/>
                <a:cs typeface="+mn-cs"/>
              </a:defRPr>
            </a:pPr>
            <a:r>
              <a:rPr lang="en-US" sz="1400" dirty="0" err="1" smtClean="0"/>
              <a:t>Epargne</a:t>
            </a:r>
            <a:r>
              <a:rPr lang="en-US" sz="1400" baseline="0" dirty="0" smtClean="0"/>
              <a:t> </a:t>
            </a:r>
            <a:r>
              <a:rPr lang="en-US" sz="1400" baseline="0" dirty="0" err="1" smtClean="0"/>
              <a:t>Salariale</a:t>
            </a:r>
            <a:endParaRPr lang="en-US" sz="1400" dirty="0"/>
          </a:p>
        </c:rich>
      </c:tx>
      <c:overlay val="0"/>
      <c:spPr>
        <a:solidFill>
          <a:schemeClr val="bg1"/>
        </a:solidFill>
        <a:ln>
          <a:noFill/>
        </a:ln>
        <a:effectLst/>
      </c:spPr>
      <c:txPr>
        <a:bodyPr rot="0" spcFirstLastPara="1" vertOverflow="ellipsis" vert="horz" wrap="square" anchor="ctr" anchorCtr="1"/>
        <a:lstStyle/>
        <a:p>
          <a:pPr>
            <a:defRPr sz="1400" b="1" i="0" u="none" strike="noStrike" kern="1200" baseline="0">
              <a:solidFill>
                <a:schemeClr val="dk1">
                  <a:lumMod val="75000"/>
                  <a:lumOff val="25000"/>
                </a:schemeClr>
              </a:solidFill>
              <a:latin typeface="+mn-lt"/>
              <a:ea typeface="+mn-ea"/>
              <a:cs typeface="+mn-cs"/>
            </a:defRPr>
          </a:pPr>
          <a:endParaRPr lang="fr-FR"/>
        </a:p>
      </c:txPr>
    </c:title>
    <c:autoTitleDeleted val="0"/>
    <c:plotArea>
      <c:layout>
        <c:manualLayout>
          <c:layoutTarget val="inner"/>
          <c:xMode val="edge"/>
          <c:yMode val="edge"/>
          <c:x val="0.2448201508104689"/>
          <c:y val="0.22026315493547419"/>
          <c:w val="0.44739461301468481"/>
          <c:h val="0.46834909246926387"/>
        </c:manualLayout>
      </c:layout>
      <c:pieChart>
        <c:varyColors val="1"/>
        <c:ser>
          <c:idx val="0"/>
          <c:order val="0"/>
          <c:tx>
            <c:strRef>
              <c:f>Feuil1!$B$1</c:f>
              <c:strCache>
                <c:ptCount val="1"/>
                <c:pt idx="0">
                  <c:v>Epargne Salariale</c:v>
                </c:pt>
              </c:strCache>
            </c:strRef>
          </c:tx>
          <c:dPt>
            <c:idx val="0"/>
            <c:bubble3D val="0"/>
            <c:spPr>
              <a:pattFill prst="pct75">
                <a:fgClr>
                  <a:schemeClr val="accent4">
                    <a:lumMod val="60000"/>
                    <a:lumOff val="40000"/>
                  </a:schemeClr>
                </a:fgClr>
                <a:bgClr>
                  <a:schemeClr val="bg1"/>
                </a:bgClr>
              </a:patt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AE66-467F-A5A5-C18509864399}"/>
              </c:ext>
            </c:extLst>
          </c:dPt>
          <c:dPt>
            <c:idx val="1"/>
            <c:bubble3D val="0"/>
            <c:spPr>
              <a:solidFill>
                <a:schemeClr val="bg1">
                  <a:lumMod val="75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AE66-467F-A5A5-C18509864399}"/>
              </c:ext>
            </c:extLst>
          </c:dPt>
          <c:dLbls>
            <c:dLbl>
              <c:idx val="0"/>
              <c:layout>
                <c:manualLayout>
                  <c:x val="0.17719672333662068"/>
                  <c:y val="5.3987763494453958E-2"/>
                </c:manualLayout>
              </c:layout>
              <c:dLblPos val="bestFit"/>
              <c:showLegendKey val="0"/>
              <c:showVal val="0"/>
              <c:showCatName val="0"/>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1-AE66-467F-A5A5-C18509864399}"/>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lt1"/>
                    </a:solidFill>
                    <a:latin typeface="+mn-lt"/>
                    <a:ea typeface="+mn-ea"/>
                    <a:cs typeface="+mn-cs"/>
                  </a:defRPr>
                </a:pPr>
                <a:endParaRPr lang="fr-FR"/>
              </a:p>
            </c:txPr>
            <c:dLblPos val="ctr"/>
            <c:showLegendKey val="0"/>
            <c:showVal val="0"/>
            <c:showCatName val="0"/>
            <c:showSerName val="0"/>
            <c:showPercent val="1"/>
            <c:showBubbleSize val="0"/>
            <c:separator>
</c:separator>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Feuil1!$A$2:$A$3</c:f>
              <c:strCache>
                <c:ptCount val="2"/>
                <c:pt idx="0">
                  <c:v>Détenteurs avec sf &gt; 10k€</c:v>
                </c:pt>
                <c:pt idx="1">
                  <c:v>Non Détenteurs avec présence d'un salarié et sf &gt;10k€</c:v>
                </c:pt>
              </c:strCache>
            </c:strRef>
          </c:cat>
          <c:val>
            <c:numRef>
              <c:f>Feuil1!$B$2:$B$3</c:f>
              <c:numCache>
                <c:formatCode>#,##0</c:formatCode>
                <c:ptCount val="2"/>
                <c:pt idx="0">
                  <c:v>57</c:v>
                </c:pt>
                <c:pt idx="1">
                  <c:v>652</c:v>
                </c:pt>
              </c:numCache>
            </c:numRef>
          </c:val>
          <c:extLst>
            <c:ext xmlns:c16="http://schemas.microsoft.com/office/drawing/2014/chart" uri="{C3380CC4-5D6E-409C-BE32-E72D297353CC}">
              <c16:uniqueId val="{00000004-AE66-467F-A5A5-C18509864399}"/>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b"/>
      <c:layout>
        <c:manualLayout>
          <c:xMode val="edge"/>
          <c:yMode val="edge"/>
          <c:x val="2.4436567840954489E-2"/>
          <c:y val="0.68311940064824239"/>
          <c:w val="0.88816177895371362"/>
          <c:h val="0.23998074476081896"/>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000" b="0" i="0" u="none" strike="noStrike" kern="1200" baseline="0">
              <a:solidFill>
                <a:schemeClr val="dk1">
                  <a:lumMod val="75000"/>
                  <a:lumOff val="25000"/>
                </a:schemeClr>
              </a:solidFill>
              <a:latin typeface="+mn-lt"/>
              <a:ea typeface="+mn-ea"/>
              <a:cs typeface="+mn-cs"/>
            </a:defRPr>
          </a:pPr>
          <a:endParaRPr lang="fr-FR"/>
        </a:p>
      </c:txPr>
    </c:legend>
    <c:plotVisOnly val="1"/>
    <c:dispBlanksAs val="gap"/>
    <c:showDLblsOverMax val="0"/>
  </c:chart>
  <c:spPr>
    <a:noFill/>
    <a:ln w="9525" cap="flat" cmpd="sng" algn="ctr">
      <a:solidFill>
        <a:schemeClr val="dk1">
          <a:lumMod val="25000"/>
          <a:lumOff val="75000"/>
        </a:schemeClr>
      </a:solidFill>
      <a:round/>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9.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userDrawn="1">
            <p:ph type="subTitle" idx="1" hasCustomPrompt="1"/>
          </p:nvPr>
        </p:nvSpPr>
        <p:spPr>
          <a:xfrm>
            <a:off x="2230015" y="4617691"/>
            <a:ext cx="7893700" cy="282887"/>
          </a:xfr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smtClean="0"/>
              <a:t>Sous titre</a:t>
            </a:r>
            <a:endParaRPr lang="fr-FR" dirty="0"/>
          </a:p>
        </p:txBody>
      </p:sp>
      <p:sp>
        <p:nvSpPr>
          <p:cNvPr id="13" name="Espace réservé du texte 12"/>
          <p:cNvSpPr>
            <a:spLocks noGrp="1"/>
          </p:cNvSpPr>
          <p:nvPr userDrawn="1">
            <p:ph type="body" sz="quarter" idx="10" hasCustomPrompt="1"/>
          </p:nvPr>
        </p:nvSpPr>
        <p:spPr>
          <a:xfrm>
            <a:off x="2230015" y="4987266"/>
            <a:ext cx="7893700" cy="304887"/>
          </a:xfrm>
        </p:spPr>
        <p:txBody>
          <a:bodyPr anchor="ctr">
            <a:normAutofit/>
          </a:bodyPr>
          <a:lstStyle>
            <a:lvl1pPr marL="0" indent="0" algn="l">
              <a:buNone/>
              <a:defRPr sz="1600" baseline="0">
                <a:solidFill>
                  <a:schemeClr val="tx1">
                    <a:lumMod val="65000"/>
                    <a:lumOff val="35000"/>
                  </a:schemeClr>
                </a:solidFill>
              </a:defRPr>
            </a:lvl1pPr>
          </a:lstStyle>
          <a:p>
            <a:pPr lvl="0"/>
            <a:r>
              <a:rPr lang="fr-FR" dirty="0" smtClean="0"/>
              <a:t>Date</a:t>
            </a:r>
            <a:endParaRPr lang="fr-FR" dirty="0"/>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smtClean="0"/>
              <a:t>TITRE DE MA PRESENTATION</a:t>
            </a:r>
            <a:endParaRPr lang="fr-FR" dirty="0"/>
          </a:p>
        </p:txBody>
      </p:sp>
      <p:pic>
        <p:nvPicPr>
          <p:cNvPr id="4" name="Imag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65489" y="6249277"/>
            <a:ext cx="410574" cy="410574"/>
          </a:xfrm>
          <a:prstGeom prst="rect">
            <a:avLst/>
          </a:prstGeom>
        </p:spPr>
      </p:pic>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29" name="Rectangle 28"/>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1" hasCustomPrompt="1"/>
          </p:nvPr>
        </p:nvSpPr>
        <p:spPr>
          <a:xfrm>
            <a:off x="1091821" y="72985"/>
            <a:ext cx="10686197" cy="303679"/>
          </a:xfrm>
        </p:spPr>
        <p:txBody>
          <a:bodyPr>
            <a:noAutofit/>
          </a:bodyPr>
          <a:lstStyle>
            <a:lvl1pPr algn="r">
              <a:defRPr sz="1400"/>
            </a:lvl1pPr>
          </a:lstStyle>
          <a:p>
            <a:pPr lvl="0"/>
            <a:r>
              <a:rPr lang="fr-FR" dirty="0" smtClean="0"/>
              <a:t>Direction</a:t>
            </a:r>
            <a:endParaRPr lang="fr-FR" dirty="0"/>
          </a:p>
        </p:txBody>
      </p:sp>
      <p:pic>
        <p:nvPicPr>
          <p:cNvPr id="11" name="Image 10" descr="logoterritoiredavenir2.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49553" y="6249277"/>
            <a:ext cx="399093" cy="411317"/>
          </a:xfrm>
          <a:prstGeom prst="rect">
            <a:avLst/>
          </a:prstGeom>
        </p:spPr>
      </p:pic>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extLst mod="1">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sp>
        <p:nvSpPr>
          <p:cNvPr id="10" name="Rectangle 9"/>
          <p:cNvSpPr/>
          <p:nvPr userDrawn="1"/>
        </p:nvSpPr>
        <p:spPr>
          <a:xfrm>
            <a:off x="515938" y="0"/>
            <a:ext cx="268019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hasCustomPrompt="1"/>
          </p:nvPr>
        </p:nvSpPr>
        <p:spPr>
          <a:xfrm>
            <a:off x="3716163" y="1779052"/>
            <a:ext cx="7620201" cy="4023689"/>
          </a:xfrm>
        </p:spPr>
        <p:txBody>
          <a:bodyPr/>
          <a:lstStyle>
            <a:lvl1pPr marL="514350" indent="-514350">
              <a:buAutoNum type="arabicPeriod"/>
              <a:defRPr sz="1800" baseline="0">
                <a:solidFill>
                  <a:schemeClr val="tx1">
                    <a:lumMod val="75000"/>
                    <a:lumOff val="25000"/>
                  </a:schemeClr>
                </a:solidFill>
              </a:defRPr>
            </a:lvl1pPr>
          </a:lstStyle>
          <a:p>
            <a:pPr lvl="0"/>
            <a:r>
              <a:rPr lang="fr-FR" dirty="0" smtClean="0"/>
              <a:t>Première partie</a:t>
            </a:r>
          </a:p>
          <a:p>
            <a:pPr lvl="0"/>
            <a:r>
              <a:rPr lang="fr-FR" dirty="0" smtClean="0"/>
              <a:t>Deuxième partie</a:t>
            </a:r>
          </a:p>
          <a:p>
            <a:pPr lvl="0"/>
            <a:r>
              <a:rPr lang="fr-FR" dirty="0" smtClean="0"/>
              <a:t>Troisième partie</a:t>
            </a:r>
          </a:p>
          <a:p>
            <a:pPr lvl="0"/>
            <a:r>
              <a:rPr lang="fr-FR" dirty="0" smtClean="0"/>
              <a:t>Quatrième partie</a:t>
            </a:r>
          </a:p>
          <a:p>
            <a:pPr lvl="0"/>
            <a:endParaRPr lang="fr-FR" dirty="0"/>
          </a:p>
        </p:txBody>
      </p:sp>
      <p:sp>
        <p:nvSpPr>
          <p:cNvPr id="8" name="ZoneTexte 7"/>
          <p:cNvSpPr txBox="1"/>
          <p:nvPr userDrawn="1"/>
        </p:nvSpPr>
        <p:spPr>
          <a:xfrm>
            <a:off x="1020752" y="1779052"/>
            <a:ext cx="1773925" cy="2123658"/>
          </a:xfrm>
          <a:prstGeom prst="rect">
            <a:avLst/>
          </a:prstGeom>
          <a:solidFill>
            <a:schemeClr val="bg1">
              <a:lumMod val="95000"/>
            </a:schemeClr>
          </a:solidFill>
          <a:ln>
            <a:noFill/>
          </a:ln>
        </p:spPr>
        <p:txBody>
          <a:bodyPr wrap="square" rtlCol="0">
            <a:spAutoFit/>
          </a:bodyPr>
          <a:lstStyle/>
          <a:p>
            <a:pPr algn="l"/>
            <a:r>
              <a:rPr lang="fr-FR" sz="4400" b="1" baseline="0" dirty="0" smtClean="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11" name="Rectangle 10"/>
          <p:cNvSpPr/>
          <p:nvPr userDrawn="1"/>
        </p:nvSpPr>
        <p:spPr>
          <a:xfrm>
            <a:off x="1157487" y="4163981"/>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92758" y="4641304"/>
            <a:ext cx="3087212" cy="2322873"/>
          </a:xfrm>
          <a:prstGeom prst="rect">
            <a:avLst/>
          </a:prstGeom>
        </p:spPr>
      </p:pic>
    </p:spTree>
    <p:extLst>
      <p:ext uri="{BB962C8B-B14F-4D97-AF65-F5344CB8AC3E}">
        <p14:creationId xmlns:p14="http://schemas.microsoft.com/office/powerpoint/2010/main" val="429128606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851102"/>
            <a:ext cx="10980738" cy="4386186"/>
          </a:xfrm>
        </p:spPr>
        <p:txBody>
          <a:bodyPr/>
          <a:lstStyle>
            <a:lvl1pPr marL="216000" indent="-216000">
              <a:lnSpc>
                <a:spcPct val="100000"/>
              </a:lnSpc>
              <a:spcBef>
                <a:spcPts val="600"/>
              </a:spcBef>
              <a:spcAft>
                <a:spcPts val="120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smtClean="0"/>
              <a:t>Première idée</a:t>
            </a:r>
          </a:p>
          <a:p>
            <a:pPr lvl="0"/>
            <a:r>
              <a:rPr lang="fr-FR" dirty="0" smtClean="0"/>
              <a:t>Deuxième idée </a:t>
            </a:r>
          </a:p>
          <a:p>
            <a:pPr lvl="0"/>
            <a:r>
              <a:rPr lang="fr-FR" dirty="0" smtClean="0"/>
              <a:t>Troisième idée </a:t>
            </a:r>
          </a:p>
          <a:p>
            <a:pPr lvl="0"/>
            <a:r>
              <a:rPr lang="fr-FR" dirty="0" smtClean="0"/>
              <a:t>Quatrième idée </a:t>
            </a:r>
          </a:p>
        </p:txBody>
      </p:sp>
      <p:sp>
        <p:nvSpPr>
          <p:cNvPr id="5" name="Espace réservé du texte 4"/>
          <p:cNvSpPr>
            <a:spLocks noGrp="1"/>
          </p:cNvSpPr>
          <p:nvPr>
            <p:ph type="body" sz="quarter" idx="12" hasCustomPrompt="1"/>
          </p:nvPr>
        </p:nvSpPr>
        <p:spPr>
          <a:xfrm>
            <a:off x="695325" y="464147"/>
            <a:ext cx="10980738" cy="856619"/>
          </a:xfrm>
        </p:spPr>
        <p:txBody>
          <a:bodyPr anchor="ctr">
            <a:normAutofit/>
          </a:bodyP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smtClean="0"/>
              <a:t>Titre de la partie</a:t>
            </a:r>
            <a:endParaRPr lang="fr-FR" dirty="0"/>
          </a:p>
        </p:txBody>
      </p:sp>
      <p:sp>
        <p:nvSpPr>
          <p:cNvPr id="7" name="Rectangle 6"/>
          <p:cNvSpPr/>
          <p:nvPr userDrawn="1"/>
        </p:nvSpPr>
        <p:spPr>
          <a:xfrm>
            <a:off x="695325" y="1416613"/>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851102"/>
            <a:ext cx="10980738" cy="4386186"/>
          </a:xfr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smtClean="0"/>
              <a:t>Modifier le texte</a:t>
            </a:r>
          </a:p>
          <a:p>
            <a:pPr lvl="1"/>
            <a:r>
              <a:rPr lang="fr-FR" dirty="0" smtClean="0"/>
              <a:t>Deuxième niveau </a:t>
            </a:r>
          </a:p>
          <a:p>
            <a:pPr lvl="2"/>
            <a:r>
              <a:rPr lang="fr-FR" dirty="0" smtClean="0"/>
              <a:t>Troisième niveau </a:t>
            </a:r>
          </a:p>
          <a:p>
            <a:pPr lvl="3"/>
            <a:r>
              <a:rPr lang="fr-FR" dirty="0" smtClean="0"/>
              <a:t>Quatrième niveau </a:t>
            </a:r>
          </a:p>
          <a:p>
            <a:pPr lvl="4"/>
            <a:r>
              <a:rPr lang="fr-FR" dirty="0" smtClean="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856619"/>
          </a:xfrm>
        </p:spPr>
        <p:txBody>
          <a:bodyPr anchor="ctr">
            <a:normAutofit/>
          </a:bodyP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smtClean="0"/>
              <a:t>Titre de la slide</a:t>
            </a:r>
            <a:endParaRPr lang="fr-FR" dirty="0"/>
          </a:p>
        </p:txBody>
      </p:sp>
      <p:sp>
        <p:nvSpPr>
          <p:cNvPr id="15" name="Espace réservé du texte 2"/>
          <p:cNvSpPr>
            <a:spLocks noGrp="1"/>
          </p:cNvSpPr>
          <p:nvPr>
            <p:ph type="body" sz="quarter" idx="14" hasCustomPrompt="1"/>
          </p:nvPr>
        </p:nvSpPr>
        <p:spPr>
          <a:xfrm>
            <a:off x="4376057" y="137054"/>
            <a:ext cx="7300006" cy="231246"/>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smtClean="0"/>
              <a:t>Titre de la slide</a:t>
            </a:r>
            <a:endParaRPr lang="fr-FR" dirty="0"/>
          </a:p>
        </p:txBody>
      </p:sp>
      <p:sp>
        <p:nvSpPr>
          <p:cNvPr id="7" name="Rectangle 6"/>
          <p:cNvSpPr/>
          <p:nvPr userDrawn="1"/>
        </p:nvSpPr>
        <p:spPr>
          <a:xfrm>
            <a:off x="695325" y="1416613"/>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479546" y="669314"/>
            <a:ext cx="216000" cy="216000"/>
          </a:xfrm>
          <a:solidFill>
            <a:schemeClr val="accent4">
              <a:lumMod val="75000"/>
            </a:schemeClr>
          </a:solidFill>
        </p:spPr>
        <p:txBody>
          <a:bodyPr anchor="ctr">
            <a:noAutofit/>
          </a:bodyPr>
          <a:lstStyle>
            <a:lvl1pPr marL="0" indent="0" algn="ctr">
              <a:buNone/>
              <a:defRPr sz="1000" b="1">
                <a:solidFill>
                  <a:schemeClr val="bg1"/>
                </a:solidFill>
              </a:defRPr>
            </a:lvl1pPr>
          </a:lstStyle>
          <a:p>
            <a:pPr lvl="0"/>
            <a:r>
              <a:rPr lang="fr-FR" dirty="0" smtClean="0"/>
              <a:t>N</a:t>
            </a:r>
            <a:endParaRPr lang="fr-FR" dirty="0"/>
          </a:p>
        </p:txBody>
      </p:sp>
    </p:spTree>
    <p:extLst>
      <p:ext uri="{BB962C8B-B14F-4D97-AF65-F5344CB8AC3E}">
        <p14:creationId xmlns:p14="http://schemas.microsoft.com/office/powerpoint/2010/main" val="1756913260"/>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p:spPr>
        <p:txBody>
          <a:bodyPr anchor="ctr"/>
          <a:lstStyle>
            <a:lvl1pPr marL="0" indent="0" algn="ctr">
              <a:buNone/>
              <a:defRPr sz="1600" baseline="0"/>
            </a:lvl1pPr>
          </a:lstStyle>
          <a:p>
            <a:r>
              <a:rPr lang="fr-FR" dirty="0" smtClean="0"/>
              <a:t>Insérez ici une image</a:t>
            </a:r>
          </a:p>
          <a:p>
            <a:endParaRPr lang="fr-FR" dirty="0" smtClean="0"/>
          </a:p>
          <a:p>
            <a:endParaRPr lang="fr-FR" dirty="0" smtClean="0"/>
          </a:p>
          <a:p>
            <a:endParaRPr lang="fr-FR" dirty="0"/>
          </a:p>
        </p:txBody>
      </p:sp>
      <p:sp>
        <p:nvSpPr>
          <p:cNvPr id="11" name="Espace réservé du contenu 2"/>
          <p:cNvSpPr>
            <a:spLocks noGrp="1"/>
          </p:cNvSpPr>
          <p:nvPr>
            <p:ph idx="1" hasCustomPrompt="1"/>
          </p:nvPr>
        </p:nvSpPr>
        <p:spPr>
          <a:xfrm>
            <a:off x="5362037" y="1639229"/>
            <a:ext cx="6314026" cy="4598058"/>
          </a:xfr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smtClean="0"/>
              <a:t>Modifier le texte</a:t>
            </a:r>
          </a:p>
          <a:p>
            <a:pPr lvl="1"/>
            <a:r>
              <a:rPr lang="fr-FR" dirty="0" smtClean="0"/>
              <a:t>Deuxième niveau </a:t>
            </a:r>
          </a:p>
          <a:p>
            <a:pPr lvl="2"/>
            <a:r>
              <a:rPr lang="fr-FR" dirty="0" smtClean="0"/>
              <a:t>Troisième niveau </a:t>
            </a:r>
          </a:p>
          <a:p>
            <a:pPr lvl="3"/>
            <a:r>
              <a:rPr lang="fr-FR" dirty="0" smtClean="0"/>
              <a:t>Quatrième niveau </a:t>
            </a:r>
          </a:p>
          <a:p>
            <a:pPr lvl="4"/>
            <a:r>
              <a:rPr lang="fr-FR" dirty="0" smtClean="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32" name="Image 31"/>
          <p:cNvPicPr>
            <a:picLocks noChangeAspect="1"/>
          </p:cNvPicPr>
          <p:nvPr userDrawn="1"/>
        </p:nvPicPr>
        <p:blipFill rotWithShape="1">
          <a:blip r:embed="rId2" cstate="print">
            <a:extLst>
              <a:ext uri="{28A0092B-C50C-407E-A947-70E740481C1C}">
                <a14:useLocalDpi xmlns:a14="http://schemas.microsoft.com/office/drawing/2010/main" val="0"/>
              </a:ext>
            </a:extLst>
          </a:blip>
          <a:srcRect l="-737" t="-5286" r="36598" b="25035"/>
          <a:stretch/>
        </p:blipFill>
        <p:spPr>
          <a:xfrm>
            <a:off x="792259" y="6505883"/>
            <a:ext cx="997009" cy="280555"/>
          </a:xfrm>
          <a:prstGeom prst="rect">
            <a:avLst/>
          </a:prstGeom>
        </p:spPr>
      </p:pic>
      <p:sp>
        <p:nvSpPr>
          <p:cNvPr id="13" name="Espace réservé du texte 4"/>
          <p:cNvSpPr>
            <a:spLocks noGrp="1"/>
          </p:cNvSpPr>
          <p:nvPr>
            <p:ph type="body" sz="quarter" idx="12" hasCustomPrompt="1"/>
          </p:nvPr>
        </p:nvSpPr>
        <p:spPr>
          <a:xfrm>
            <a:off x="5568287" y="464148"/>
            <a:ext cx="6107776" cy="869823"/>
          </a:xfrm>
        </p:spPr>
        <p:txBody>
          <a:bodyPr anchor="ctr">
            <a:normAutofit/>
          </a:bodyP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smtClean="0"/>
              <a:t>Titre de la slide</a:t>
            </a:r>
            <a:endParaRPr lang="fr-FR" dirty="0"/>
          </a:p>
        </p:txBody>
      </p:sp>
      <p:sp>
        <p:nvSpPr>
          <p:cNvPr id="14" name="Espace réservé du texte 2"/>
          <p:cNvSpPr>
            <a:spLocks noGrp="1"/>
          </p:cNvSpPr>
          <p:nvPr>
            <p:ph type="body" sz="quarter" idx="14" hasCustomPrompt="1"/>
          </p:nvPr>
        </p:nvSpPr>
        <p:spPr>
          <a:xfrm>
            <a:off x="5362037" y="137054"/>
            <a:ext cx="6314026" cy="172178"/>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smtClean="0"/>
              <a:t>Titre de la slide</a:t>
            </a:r>
            <a:endParaRPr lang="fr-FR" dirty="0"/>
          </a:p>
        </p:txBody>
      </p:sp>
      <p:sp>
        <p:nvSpPr>
          <p:cNvPr id="16" name="Rectangle 15"/>
          <p:cNvSpPr/>
          <p:nvPr userDrawn="1"/>
        </p:nvSpPr>
        <p:spPr>
          <a:xfrm>
            <a:off x="5362037" y="1413974"/>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352287" y="653286"/>
            <a:ext cx="216000" cy="216000"/>
          </a:xfrm>
          <a:solidFill>
            <a:schemeClr val="accent4">
              <a:lumMod val="75000"/>
            </a:schemeClr>
          </a:solidFill>
        </p:spPr>
        <p:txBody>
          <a:bodyPr anchor="ctr">
            <a:noAutofit/>
          </a:bodyPr>
          <a:lstStyle>
            <a:lvl1pPr marL="0" indent="0" algn="ctr">
              <a:buNone/>
              <a:defRPr sz="1000" b="1">
                <a:solidFill>
                  <a:schemeClr val="bg1"/>
                </a:solidFill>
              </a:defRPr>
            </a:lvl1pPr>
          </a:lstStyle>
          <a:p>
            <a:pPr lvl="0"/>
            <a:r>
              <a:rPr lang="fr-FR" dirty="0" smtClean="0"/>
              <a:t>N</a:t>
            </a:r>
            <a:endParaRPr lang="fr-FR" dirty="0"/>
          </a:p>
        </p:txBody>
      </p:sp>
    </p:spTree>
    <p:extLst>
      <p:ext uri="{BB962C8B-B14F-4D97-AF65-F5344CB8AC3E}">
        <p14:creationId xmlns:p14="http://schemas.microsoft.com/office/powerpoint/2010/main" val="88773533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6" name="Espace réservé du texte 2"/>
          <p:cNvSpPr>
            <a:spLocks noGrp="1"/>
          </p:cNvSpPr>
          <p:nvPr>
            <p:ph type="body" sz="quarter" idx="14" hasCustomPrompt="1"/>
          </p:nvPr>
        </p:nvSpPr>
        <p:spPr>
          <a:xfrm>
            <a:off x="4376057" y="137054"/>
            <a:ext cx="7300006" cy="163547"/>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smtClean="0"/>
              <a:t>Titre de la slide</a:t>
            </a:r>
            <a:endParaRPr lang="fr-FR" dirty="0"/>
          </a:p>
        </p:txBody>
      </p:sp>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08346507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re de section">
    <p:spTree>
      <p:nvGrpSpPr>
        <p:cNvPr id="1" name=""/>
        <p:cNvGrpSpPr/>
        <p:nvPr/>
      </p:nvGrpSpPr>
      <p:grpSpPr>
        <a:xfrm>
          <a:off x="0" y="0"/>
          <a:ext cx="0" cy="0"/>
          <a:chOff x="0" y="0"/>
          <a:chExt cx="0" cy="0"/>
        </a:xfrm>
      </p:grpSpPr>
      <p:sp>
        <p:nvSpPr>
          <p:cNvPr id="10" name="Rectangle 9"/>
          <p:cNvSpPr/>
          <p:nvPr userDrawn="1"/>
        </p:nvSpPr>
        <p:spPr>
          <a:xfrm>
            <a:off x="0" y="332657"/>
            <a:ext cx="12192000" cy="672075"/>
          </a:xfrm>
          <a:prstGeom prst="rect">
            <a:avLst/>
          </a:prstGeom>
          <a:solidFill>
            <a:srgbClr val="9D9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11" name="Espace réservé du texte 17"/>
          <p:cNvSpPr>
            <a:spLocks noGrp="1"/>
          </p:cNvSpPr>
          <p:nvPr>
            <p:ph type="body" sz="quarter" idx="13" hasCustomPrompt="1"/>
          </p:nvPr>
        </p:nvSpPr>
        <p:spPr>
          <a:xfrm>
            <a:off x="2447595" y="332657"/>
            <a:ext cx="9744405" cy="672075"/>
          </a:xfrm>
          <a:prstGeom prst="rect">
            <a:avLst/>
          </a:prstGeom>
          <a:noFill/>
        </p:spPr>
        <p:txBody>
          <a:bodyPr anchor="ctr">
            <a:normAutofit/>
          </a:bodyPr>
          <a:lstStyle>
            <a:lvl1pPr marL="0" marR="0" indent="-15233650" algn="l" defTabSz="914400" rtl="0" eaLnBrk="1" fontAlgn="auto" latinLnBrk="0" hangingPunct="1">
              <a:lnSpc>
                <a:spcPct val="100000"/>
              </a:lnSpc>
              <a:spcBef>
                <a:spcPct val="20000"/>
              </a:spcBef>
              <a:spcAft>
                <a:spcPts val="0"/>
              </a:spcAft>
              <a:buClrTx/>
              <a:buSzTx/>
              <a:buFont typeface="Arial" panose="020B0604020202020204" pitchFamily="34" charset="0"/>
              <a:buNone/>
              <a:tabLst>
                <a:tab pos="179388" algn="l"/>
                <a:tab pos="898525" algn="l"/>
              </a:tabLst>
              <a:defRPr lang="fr-FR" sz="1200" kern="1200" baseline="0">
                <a:solidFill>
                  <a:schemeClr val="bg1"/>
                </a:solidFill>
                <a:latin typeface="+mj-lt"/>
                <a:ea typeface="+mn-ea"/>
                <a:cs typeface="+mn-cs"/>
              </a:defRPr>
            </a:lvl1pPr>
          </a:lstStyle>
          <a:p>
            <a:pPr marL="0" marR="0" lvl="0" indent="-15233650" algn="l" defTabSz="914400" rtl="0" eaLnBrk="1" fontAlgn="auto" latinLnBrk="0" hangingPunct="1">
              <a:lnSpc>
                <a:spcPct val="100000"/>
              </a:lnSpc>
              <a:spcBef>
                <a:spcPct val="20000"/>
              </a:spcBef>
              <a:spcAft>
                <a:spcPts val="0"/>
              </a:spcAft>
              <a:buClrTx/>
              <a:buSzTx/>
              <a:buFont typeface="Arial" panose="020B0604020202020204" pitchFamily="34" charset="0"/>
              <a:buNone/>
              <a:tabLst>
                <a:tab pos="179388" algn="l"/>
                <a:tab pos="898525" algn="l"/>
              </a:tabLst>
              <a:defRPr/>
            </a:pPr>
            <a:r>
              <a:rPr lang="fr-FR" dirty="0" smtClean="0"/>
              <a:t>Résumé de la diapositive</a:t>
            </a:r>
          </a:p>
        </p:txBody>
      </p:sp>
      <p:sp>
        <p:nvSpPr>
          <p:cNvPr id="12" name="Rectangle 11"/>
          <p:cNvSpPr/>
          <p:nvPr userDrawn="1"/>
        </p:nvSpPr>
        <p:spPr>
          <a:xfrm>
            <a:off x="0" y="-3"/>
            <a:ext cx="12192000" cy="3326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17" name="Forme libre 16"/>
          <p:cNvSpPr/>
          <p:nvPr userDrawn="1"/>
        </p:nvSpPr>
        <p:spPr>
          <a:xfrm>
            <a:off x="2" y="-2"/>
            <a:ext cx="2510737" cy="764491"/>
          </a:xfrm>
          <a:custGeom>
            <a:avLst/>
            <a:gdLst>
              <a:gd name="connsiteX0" fmla="*/ 0 w 1883053"/>
              <a:gd name="connsiteY0" fmla="*/ 0 h 764491"/>
              <a:gd name="connsiteX1" fmla="*/ 1883053 w 1883053"/>
              <a:gd name="connsiteY1" fmla="*/ 0 h 764491"/>
              <a:gd name="connsiteX2" fmla="*/ 1860536 w 1883053"/>
              <a:gd name="connsiteY2" fmla="*/ 81534 h 764491"/>
              <a:gd name="connsiteX3" fmla="*/ 863472 w 1883053"/>
              <a:gd name="connsiteY3" fmla="*/ 764491 h 764491"/>
              <a:gd name="connsiteX4" fmla="*/ 12085 w 1883053"/>
              <a:gd name="connsiteY4" fmla="*/ 355170 h 764491"/>
              <a:gd name="connsiteX5" fmla="*/ 0 w 1883053"/>
              <a:gd name="connsiteY5" fmla="*/ 336390 h 764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83053" h="764491">
                <a:moveTo>
                  <a:pt x="0" y="0"/>
                </a:moveTo>
                <a:lnTo>
                  <a:pt x="1883053" y="0"/>
                </a:lnTo>
                <a:lnTo>
                  <a:pt x="1860536" y="81534"/>
                </a:lnTo>
                <a:cubicBezTo>
                  <a:pt x="1728353" y="477205"/>
                  <a:pt x="1331947" y="764491"/>
                  <a:pt x="863472" y="764491"/>
                </a:cubicBezTo>
                <a:cubicBezTo>
                  <a:pt x="512116" y="764491"/>
                  <a:pt x="201298" y="602893"/>
                  <a:pt x="12085" y="355170"/>
                </a:cubicBezTo>
                <a:lnTo>
                  <a:pt x="0" y="336390"/>
                </a:lnTo>
                <a:close/>
              </a:path>
            </a:pathLst>
          </a:cu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1800"/>
          </a:p>
        </p:txBody>
      </p:sp>
      <p:sp>
        <p:nvSpPr>
          <p:cNvPr id="13" name="Titre 1"/>
          <p:cNvSpPr>
            <a:spLocks noGrp="1"/>
          </p:cNvSpPr>
          <p:nvPr>
            <p:ph type="ctrTitle" hasCustomPrompt="1"/>
          </p:nvPr>
        </p:nvSpPr>
        <p:spPr>
          <a:xfrm>
            <a:off x="2445670" y="34706"/>
            <a:ext cx="9795013" cy="297951"/>
          </a:xfrm>
          <a:prstGeom prst="rect">
            <a:avLst/>
          </a:prstGeom>
        </p:spPr>
        <p:txBody>
          <a:bodyPr anchor="ctr"/>
          <a:lstStyle>
            <a:lvl1pPr algn="l">
              <a:defRPr sz="1200">
                <a:solidFill>
                  <a:schemeClr val="tx1">
                    <a:lumMod val="50000"/>
                    <a:lumOff val="50000"/>
                  </a:schemeClr>
                </a:solidFill>
                <a:latin typeface="Montserrat Black" panose="00000A00000000000000" pitchFamily="2" charset="0"/>
                <a:cs typeface="Calibri" panose="020F0502020204030204" pitchFamily="34" charset="0"/>
              </a:defRPr>
            </a:lvl1pPr>
          </a:lstStyle>
          <a:p>
            <a:r>
              <a:rPr lang="fr-FR" dirty="0" smtClean="0"/>
              <a:t>Sommaire</a:t>
            </a:r>
            <a:endParaRPr lang="fr-FR" sz="1800" dirty="0">
              <a:solidFill>
                <a:srgbClr val="FF0000"/>
              </a:solidFill>
              <a:latin typeface="Gill Sans Ultra Bold Condensed" panose="020B0A06020104020203" pitchFamily="34" charset="0"/>
            </a:endParaRPr>
          </a:p>
        </p:txBody>
      </p:sp>
      <p:sp>
        <p:nvSpPr>
          <p:cNvPr id="7" name="Espace réservé du numéro de diapositive 5"/>
          <p:cNvSpPr>
            <a:spLocks noGrp="1"/>
          </p:cNvSpPr>
          <p:nvPr>
            <p:ph type="sldNum" sz="quarter" idx="12"/>
          </p:nvPr>
        </p:nvSpPr>
        <p:spPr>
          <a:xfrm>
            <a:off x="9107851" y="6515050"/>
            <a:ext cx="2844800" cy="274324"/>
          </a:xfrm>
          <a:prstGeom prst="rect">
            <a:avLst/>
          </a:prstGeom>
        </p:spPr>
        <p:txBody>
          <a:bodyPr lIns="0" tIns="0" rIns="0" bIns="0"/>
          <a:lstStyle>
            <a:lvl1pPr algn="r">
              <a:defRPr sz="1200" b="1">
                <a:solidFill>
                  <a:schemeClr val="bg1">
                    <a:lumMod val="65000"/>
                  </a:schemeClr>
                </a:solidFill>
                <a:latin typeface="Arial Narrow" panose="020B0606020202030204" pitchFamily="34" charset="0"/>
              </a:defRPr>
            </a:lvl1pPr>
          </a:lstStyle>
          <a:p>
            <a:fld id="{CF4668DC-857F-487D-BFFA-8C0CA5037977}" type="slidenum">
              <a:rPr lang="fr-BE" smtClean="0"/>
              <a:pPr/>
              <a:t>‹N°›</a:t>
            </a:fld>
            <a:endParaRPr lang="fr-BE" dirty="0"/>
          </a:p>
        </p:txBody>
      </p:sp>
      <p:pic>
        <p:nvPicPr>
          <p:cNvPr id="9" name="Image 8"/>
          <p:cNvPicPr>
            <a:picLocks noChangeAspect="1"/>
          </p:cNvPicPr>
          <p:nvPr userDrawn="1"/>
        </p:nvPicPr>
        <p:blipFill rotWithShape="1">
          <a:blip r:embed="rId2"/>
          <a:srcRect l="47658" t="48698" r="44289" b="38542"/>
          <a:stretch/>
        </p:blipFill>
        <p:spPr>
          <a:xfrm>
            <a:off x="426072" y="48048"/>
            <a:ext cx="702152" cy="552453"/>
          </a:xfrm>
          <a:prstGeom prst="rect">
            <a:avLst/>
          </a:prstGeom>
        </p:spPr>
      </p:pic>
      <p:sp>
        <p:nvSpPr>
          <p:cNvPr id="14" name="Titre 3"/>
          <p:cNvSpPr txBox="1">
            <a:spLocks/>
          </p:cNvSpPr>
          <p:nvPr userDrawn="1"/>
        </p:nvSpPr>
        <p:spPr>
          <a:xfrm>
            <a:off x="1088572" y="-3"/>
            <a:ext cx="2107474" cy="76449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a:lstStyle>
          <a:p>
            <a:r>
              <a:rPr lang="fr-FR" sz="900" dirty="0" smtClean="0">
                <a:solidFill>
                  <a:schemeClr val="accent4">
                    <a:lumMod val="75000"/>
                  </a:schemeClr>
                </a:solidFill>
              </a:rPr>
              <a:t>REUSSIR</a:t>
            </a:r>
            <a:r>
              <a:rPr lang="fr-FR" sz="900" dirty="0" smtClean="0"/>
              <a:t> </a:t>
            </a:r>
            <a:br>
              <a:rPr lang="fr-FR" sz="900" dirty="0" smtClean="0"/>
            </a:br>
            <a:r>
              <a:rPr lang="fr-FR" sz="900" dirty="0" smtClean="0">
                <a:solidFill>
                  <a:srgbClr val="6D6E71"/>
                </a:solidFill>
              </a:rPr>
              <a:t>ENSEMBLE</a:t>
            </a:r>
          </a:p>
          <a:p>
            <a:r>
              <a:rPr lang="fr-FR" sz="900" u="none" dirty="0" smtClean="0">
                <a:solidFill>
                  <a:srgbClr val="6D6E71"/>
                </a:solidFill>
                <a:latin typeface="Segoe Print" panose="02000600000000000000" pitchFamily="2" charset="0"/>
              </a:rPr>
              <a:t>SAISON</a:t>
            </a:r>
            <a:r>
              <a:rPr lang="fr-FR" sz="900" u="none" baseline="0" dirty="0" smtClean="0">
                <a:solidFill>
                  <a:srgbClr val="6D6E71"/>
                </a:solidFill>
                <a:latin typeface="+mj-lt"/>
              </a:rPr>
              <a:t> </a:t>
            </a:r>
            <a:r>
              <a:rPr lang="fr-FR" sz="900" u="none" baseline="0" dirty="0" smtClean="0">
                <a:solidFill>
                  <a:srgbClr val="6D6E71"/>
                </a:solidFill>
                <a:latin typeface="Segoe Print" panose="02000600000000000000" pitchFamily="2" charset="0"/>
              </a:rPr>
              <a:t>2</a:t>
            </a:r>
            <a:r>
              <a:rPr lang="fr-FR" sz="900" u="none" dirty="0" smtClean="0">
                <a:latin typeface="Segoe Print" panose="02000600000000000000" pitchFamily="2" charset="0"/>
              </a:rPr>
              <a:t> </a:t>
            </a:r>
            <a:endParaRPr lang="fr-FR" sz="900" u="none" dirty="0">
              <a:latin typeface="Segoe Print" panose="02000600000000000000" pitchFamily="2" charset="0"/>
            </a:endParaRPr>
          </a:p>
        </p:txBody>
      </p:sp>
    </p:spTree>
    <p:extLst>
      <p:ext uri="{BB962C8B-B14F-4D97-AF65-F5344CB8AC3E}">
        <p14:creationId xmlns:p14="http://schemas.microsoft.com/office/powerpoint/2010/main" val="23263077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689434" y="1484313"/>
            <a:ext cx="10972270" cy="4752975"/>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
                <a:srgbClr val="EA4E55">
                  <a:lumMod val="75000"/>
                </a:srgbClr>
              </a:buClr>
              <a:buSzTx/>
              <a:buFont typeface="Arial" panose="020B0604020202020204" pitchFamily="34" charset="0"/>
              <a:buChar char="■"/>
              <a:tabLst/>
              <a:defRPr/>
            </a:pPr>
            <a:r>
              <a:rPr kumimoji="0" lang="fr-FR" sz="2200" b="0" i="0" u="none" strike="noStrike" kern="1200" cap="none" spc="0" normalizeH="0" baseline="0" noProof="0" dirty="0" smtClean="0">
                <a:ln>
                  <a:noFill/>
                </a:ln>
                <a:solidFill>
                  <a:prstClr val="black"/>
                </a:solidFill>
                <a:effectLst/>
                <a:uLnTx/>
                <a:uFillTx/>
                <a:latin typeface="+mn-lt"/>
                <a:ea typeface="+mn-ea"/>
                <a:cs typeface="+mn-cs"/>
              </a:rPr>
              <a:t>Modifier le texte</a:t>
            </a:r>
          </a:p>
          <a:p>
            <a:pPr marL="685800" marR="0" lvl="1"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2000" b="0" i="0" u="none" strike="noStrike" kern="1200" cap="none" spc="0" normalizeH="0" baseline="0" noProof="0" dirty="0" smtClean="0">
                <a:ln>
                  <a:noFill/>
                </a:ln>
                <a:solidFill>
                  <a:prstClr val="black"/>
                </a:solidFill>
                <a:effectLst/>
                <a:uLnTx/>
                <a:uFillTx/>
                <a:latin typeface="+mn-lt"/>
                <a:ea typeface="+mn-ea"/>
                <a:cs typeface="+mn-cs"/>
              </a:rPr>
              <a:t>Deuxième niveau </a:t>
            </a:r>
          </a:p>
          <a:p>
            <a:pPr marL="1143000" marR="0" lvl="2" indent="-228600" algn="l" defTabSz="914400" rtl="0" eaLnBrk="1" fontAlgn="auto" latinLnBrk="0" hangingPunct="1">
              <a:lnSpc>
                <a:spcPct val="90000"/>
              </a:lnSpc>
              <a:spcBef>
                <a:spcPts val="500"/>
              </a:spcBef>
              <a:spcAft>
                <a:spcPts val="0"/>
              </a:spcAft>
              <a:buClr>
                <a:srgbClr val="EA4E55">
                  <a:lumMod val="75000"/>
                </a:srgbClr>
              </a:buClr>
              <a:buSzTx/>
              <a:buFont typeface="Wingdings" panose="05000000000000000000" pitchFamily="2" charset="2"/>
              <a:buChar char="§"/>
              <a:tabLst/>
              <a:defRPr/>
            </a:pPr>
            <a:r>
              <a:rPr kumimoji="0" lang="fr-FR" sz="1800" b="0" i="0" u="none" strike="noStrike" kern="1200" cap="none" spc="0" normalizeH="0" baseline="0" noProof="0" dirty="0" smtClean="0">
                <a:ln>
                  <a:noFill/>
                </a:ln>
                <a:solidFill>
                  <a:prstClr val="black"/>
                </a:solidFill>
                <a:effectLst/>
                <a:uLnTx/>
                <a:uFillTx/>
                <a:latin typeface="+mn-lt"/>
                <a:ea typeface="+mn-ea"/>
                <a:cs typeface="+mn-cs"/>
              </a:rPr>
              <a:t>Troisième niveau </a:t>
            </a:r>
          </a:p>
          <a:p>
            <a:pPr marL="1600200" marR="0" lvl="3"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1600" b="0" i="0" u="none" strike="noStrike" kern="1200" cap="none" spc="0" normalizeH="0" baseline="0" noProof="0" dirty="0" smtClean="0">
                <a:ln>
                  <a:noFill/>
                </a:ln>
                <a:solidFill>
                  <a:prstClr val="black"/>
                </a:solidFill>
                <a:effectLst/>
                <a:uLnTx/>
                <a:uFillTx/>
                <a:latin typeface="+mn-lt"/>
                <a:ea typeface="+mn-ea"/>
                <a:cs typeface="+mn-cs"/>
              </a:rPr>
              <a:t>Quatrième niveau </a:t>
            </a:r>
          </a:p>
          <a:p>
            <a:pPr marL="2057400" marR="0" lvl="4"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1500" b="0" i="0" u="none" strike="noStrike" kern="1200" cap="none" spc="0" normalizeH="0" baseline="0" noProof="0" dirty="0" smtClean="0">
                <a:ln>
                  <a:noFill/>
                </a:ln>
                <a:solidFill>
                  <a:prstClr val="black"/>
                </a:solidFill>
                <a:effectLst/>
                <a:uLnTx/>
                <a:uFillTx/>
                <a:latin typeface="+mn-lt"/>
                <a:ea typeface="+mn-ea"/>
                <a:cs typeface="+mn-cs"/>
              </a:rPr>
              <a:t>Cinquième niveau </a:t>
            </a:r>
          </a:p>
        </p:txBody>
      </p:sp>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11"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4" name="Image 3"/>
          <p:cNvPicPr>
            <a:picLocks noChangeAspect="1"/>
          </p:cNvPicPr>
          <p:nvPr userDrawn="1"/>
        </p:nvPicPr>
        <p:blipFill rotWithShape="1">
          <a:blip r:embed="rId10" cstate="print">
            <a:extLst>
              <a:ext uri="{28A0092B-C50C-407E-A947-70E740481C1C}">
                <a14:useLocalDpi xmlns:a14="http://schemas.microsoft.com/office/drawing/2010/main" val="0"/>
              </a:ext>
            </a:extLst>
          </a:blip>
          <a:srcRect l="-737" t="-5286" r="36598" b="25035"/>
          <a:stretch/>
        </p:blipFill>
        <p:spPr>
          <a:xfrm>
            <a:off x="792259" y="6505883"/>
            <a:ext cx="997009" cy="280555"/>
          </a:xfrm>
          <a:prstGeom prst="rect">
            <a:avLst/>
          </a:prstGeom>
        </p:spPr>
      </p:pic>
      <p:pic>
        <p:nvPicPr>
          <p:cNvPr id="6" name="Image 5" descr="logoterritoiredavenir2.png"/>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481988" y="6524819"/>
            <a:ext cx="214185" cy="234179"/>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 id="2147483684" r:id="rId8"/>
  </p:sldLayoutIdLst>
  <p:timing>
    <p:tnLst>
      <p:par>
        <p:cTn id="1" dur="indefinite" restart="never" nodeType="tmRoot"/>
      </p:par>
    </p:tnLst>
  </p:timing>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8.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commerciaux.celca.caisse-epargne.fr/download/1941/heure-du-jeudi/22245/hdj-campagne-jeunes-2021-2.pptx" TargetMode="External"/><Relationship Id="rId1" Type="http://schemas.openxmlformats.org/officeDocument/2006/relationships/slideLayout" Target="../slideLayouts/slideLayout8.xml"/><Relationship Id="rId4" Type="http://schemas.openxmlformats.org/officeDocument/2006/relationships/image" Target="cid:image004.jpg@01D72190.68D0F190"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2.png"/><Relationship Id="rId1" Type="http://schemas.openxmlformats.org/officeDocument/2006/relationships/slideLayout" Target="../slideLayouts/slideLayout8.xml"/><Relationship Id="rId5" Type="http://schemas.openxmlformats.org/officeDocument/2006/relationships/image" Target="../media/image9.png"/><Relationship Id="rId4" Type="http://schemas.openxmlformats.org/officeDocument/2006/relationships/image" Target="cid:image004.jpg@01D72190.68D0F190" TargetMode="External"/></Relationships>
</file>

<file path=ppt/slides/_rels/slide28.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cid:image004.jpg@01D72190.68D0F190" TargetMode="External"/><Relationship Id="rId3" Type="http://schemas.openxmlformats.org/officeDocument/2006/relationships/image" Target="../media/image14.png"/><Relationship Id="rId7" Type="http://schemas.openxmlformats.org/officeDocument/2006/relationships/slide" Target="slide26.xml"/><Relationship Id="rId12" Type="http://schemas.openxmlformats.org/officeDocument/2006/relationships/image" Target="../media/image11.jpeg"/><Relationship Id="rId2" Type="http://schemas.openxmlformats.org/officeDocument/2006/relationships/image" Target="../media/image13.png"/><Relationship Id="rId1" Type="http://schemas.openxmlformats.org/officeDocument/2006/relationships/slideLayout" Target="../slideLayouts/slideLayout8.xml"/><Relationship Id="rId6" Type="http://schemas.openxmlformats.org/officeDocument/2006/relationships/hyperlink" Target="http://commerciaux.celca.caisse-epargne.fr/download/341/tarification/18447/offres-promos-en-cours.pdf" TargetMode="External"/><Relationship Id="rId11" Type="http://schemas.openxmlformats.org/officeDocument/2006/relationships/chart" Target="../charts/chart3.xml"/><Relationship Id="rId5" Type="http://schemas.openxmlformats.org/officeDocument/2006/relationships/hyperlink" Target="http://service-portail-intranet-cegee.sigce.caisse-epargne.fr/Intranet/intranetcegee_prod/Orca/" TargetMode="External"/><Relationship Id="rId10" Type="http://schemas.openxmlformats.org/officeDocument/2006/relationships/image" Target="../media/image17.png"/><Relationship Id="rId4" Type="http://schemas.openxmlformats.org/officeDocument/2006/relationships/hyperlink" Target="http://commerciaux.celca.caisse-epargne.fr/download/1302/les-cibles-ponctuelles/15993/book-des-campagnes-gerc-1er-trimestre-2020.pdf" TargetMode="External"/><Relationship Id="rId9" Type="http://schemas.openxmlformats.org/officeDocument/2006/relationships/image" Target="../media/image16.png"/><Relationship Id="rId14" Type="http://schemas.openxmlformats.org/officeDocument/2006/relationships/image" Target="../media/image18.png"/></Relationships>
</file>

<file path=ppt/slides/_rels/slide29.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cid:image004.jpg@01D72190.68D0F190" TargetMode="External"/><Relationship Id="rId3" Type="http://schemas.openxmlformats.org/officeDocument/2006/relationships/hyperlink" Target="http://commerciaux.celca.caisse-epargne.fr/download/1302/les-cibles-ponctuelles/15993/book-des-campagnes-gerc-1er-trimestre-2020.pdf" TargetMode="External"/><Relationship Id="rId7" Type="http://schemas.openxmlformats.org/officeDocument/2006/relationships/image" Target="../media/image15.png"/><Relationship Id="rId12" Type="http://schemas.openxmlformats.org/officeDocument/2006/relationships/image" Target="../media/image11.jpeg"/><Relationship Id="rId2" Type="http://schemas.openxmlformats.org/officeDocument/2006/relationships/image" Target="../media/image14.png"/><Relationship Id="rId1" Type="http://schemas.openxmlformats.org/officeDocument/2006/relationships/slideLayout" Target="../slideLayouts/slideLayout8.xml"/><Relationship Id="rId6" Type="http://schemas.openxmlformats.org/officeDocument/2006/relationships/slide" Target="slide27.xml"/><Relationship Id="rId11" Type="http://schemas.openxmlformats.org/officeDocument/2006/relationships/image" Target="../media/image13.png"/><Relationship Id="rId5" Type="http://schemas.openxmlformats.org/officeDocument/2006/relationships/hyperlink" Target="http://commerciaux.celca.caisse-epargne.fr/download/341/tarification/18447/offres-promos-en-cours.pdf" TargetMode="External"/><Relationship Id="rId10" Type="http://schemas.openxmlformats.org/officeDocument/2006/relationships/chart" Target="../charts/chart4.xml"/><Relationship Id="rId4" Type="http://schemas.openxmlformats.org/officeDocument/2006/relationships/hyperlink" Target="http://service-portail-intranet-cegee.sigce.caisse-epargne.fr/Intranet/intranetcegee_prod/Orca/" TargetMode="External"/><Relationship Id="rId9" Type="http://schemas.openxmlformats.org/officeDocument/2006/relationships/image" Target="../media/image17.png"/><Relationship Id="rId14" Type="http://schemas.openxmlformats.org/officeDocument/2006/relationships/image" Target="../media/image18.png"/></Relationships>
</file>

<file path=ppt/slides/_rels/slide30.xml.rels><?xml version="1.0" encoding="UTF-8" standalone="yes"?>
<Relationships xmlns="http://schemas.openxmlformats.org/package/2006/relationships"><Relationship Id="rId8" Type="http://schemas.openxmlformats.org/officeDocument/2006/relationships/chart" Target="../charts/chart5.xml"/><Relationship Id="rId13" Type="http://schemas.openxmlformats.org/officeDocument/2006/relationships/image" Target="cid:image004.jpg@01D72190.68D0F190" TargetMode="External"/><Relationship Id="rId3" Type="http://schemas.openxmlformats.org/officeDocument/2006/relationships/hyperlink" Target="http://commerciaux.celca.caisse-epargne.fr/download/1302/les-cibles-ponctuelles/15993/book-des-campagnes-gerc-1er-trimestre-2020.pdf" TargetMode="External"/><Relationship Id="rId7" Type="http://schemas.openxmlformats.org/officeDocument/2006/relationships/image" Target="../media/image15.png"/><Relationship Id="rId12" Type="http://schemas.openxmlformats.org/officeDocument/2006/relationships/image" Target="../media/image11.jpeg"/><Relationship Id="rId2" Type="http://schemas.openxmlformats.org/officeDocument/2006/relationships/image" Target="../media/image14.png"/><Relationship Id="rId1" Type="http://schemas.openxmlformats.org/officeDocument/2006/relationships/slideLayout" Target="../slideLayouts/slideLayout8.xml"/><Relationship Id="rId6" Type="http://schemas.openxmlformats.org/officeDocument/2006/relationships/slide" Target="slide28.xml"/><Relationship Id="rId11" Type="http://schemas.openxmlformats.org/officeDocument/2006/relationships/image" Target="../media/image13.png"/><Relationship Id="rId5" Type="http://schemas.openxmlformats.org/officeDocument/2006/relationships/hyperlink" Target="http://commerciaux.celca.caisse-epargne.fr/download/341/tarification/18447/offres-promos-en-cours.pdf" TargetMode="External"/><Relationship Id="rId10" Type="http://schemas.openxmlformats.org/officeDocument/2006/relationships/image" Target="../media/image17.png"/><Relationship Id="rId4" Type="http://schemas.openxmlformats.org/officeDocument/2006/relationships/hyperlink" Target="http://service-portail-intranet-cegee.sigce.caisse-epargne.fr/Intranet/intranetcegee_prod/Orca/" TargetMode="External"/><Relationship Id="rId9" Type="http://schemas.openxmlformats.org/officeDocument/2006/relationships/image" Target="../media/image16.png"/><Relationship Id="rId14" Type="http://schemas.openxmlformats.org/officeDocument/2006/relationships/image" Target="../media/image18.png"/></Relationships>
</file>

<file path=ppt/slides/_rels/slide31.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cid:image004.jpg@01D72190.68D0F190" TargetMode="External"/><Relationship Id="rId3" Type="http://schemas.openxmlformats.org/officeDocument/2006/relationships/hyperlink" Target="http://commerciaux.celca.caisse-epargne.fr/download/1302/les-cibles-ponctuelles/15993/book-des-campagnes-gerc-1er-trimestre-2020.pdf" TargetMode="External"/><Relationship Id="rId7" Type="http://schemas.openxmlformats.org/officeDocument/2006/relationships/image" Target="../media/image15.png"/><Relationship Id="rId12" Type="http://schemas.openxmlformats.org/officeDocument/2006/relationships/image" Target="../media/image11.jpeg"/><Relationship Id="rId2" Type="http://schemas.openxmlformats.org/officeDocument/2006/relationships/image" Target="../media/image14.png"/><Relationship Id="rId1" Type="http://schemas.openxmlformats.org/officeDocument/2006/relationships/slideLayout" Target="../slideLayouts/slideLayout8.xml"/><Relationship Id="rId6" Type="http://schemas.openxmlformats.org/officeDocument/2006/relationships/slide" Target="slide29.xml"/><Relationship Id="rId11" Type="http://schemas.openxmlformats.org/officeDocument/2006/relationships/image" Target="../media/image13.png"/><Relationship Id="rId5" Type="http://schemas.openxmlformats.org/officeDocument/2006/relationships/hyperlink" Target="http://commerciaux.celca.caisse-epargne.fr/download/341/tarification/18447/offres-promos-en-cours.pdf" TargetMode="External"/><Relationship Id="rId10" Type="http://schemas.openxmlformats.org/officeDocument/2006/relationships/chart" Target="../charts/chart6.xml"/><Relationship Id="rId4" Type="http://schemas.openxmlformats.org/officeDocument/2006/relationships/hyperlink" Target="http://service-portail-intranet-cegee.sigce.caisse-epargne.fr/Intranet/intranetcegee_prod/Orca/" TargetMode="External"/><Relationship Id="rId9" Type="http://schemas.openxmlformats.org/officeDocument/2006/relationships/image" Target="../media/image17.png"/><Relationship Id="rId14" Type="http://schemas.openxmlformats.org/officeDocument/2006/relationships/image" Target="../media/image18.png"/></Relationships>
</file>

<file path=ppt/slides/_rels/slide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8.xml"/><Relationship Id="rId4" Type="http://schemas.openxmlformats.org/officeDocument/2006/relationships/image" Target="../media/image21.png"/></Relationships>
</file>

<file path=ppt/slides/_rels/slide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8.xml"/><Relationship Id="rId5" Type="http://schemas.openxmlformats.org/officeDocument/2006/relationships/hyperlink" Target="http://commerciaux.celca.caisse-epargne.fr/particuliers/questionnaires-relationnels/" TargetMode="External"/><Relationship Id="rId4" Type="http://schemas.openxmlformats.org/officeDocument/2006/relationships/image" Target="../media/image24.png"/></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www.caisse-epargne.fr/grand-est-europe/particuliers/formulaire-assurance" TargetMode="External"/><Relationship Id="rId1" Type="http://schemas.openxmlformats.org/officeDocument/2006/relationships/slideLayout" Target="../slideLayouts/slideLayout8.xml"/><Relationship Id="rId4" Type="http://schemas.openxmlformats.org/officeDocument/2006/relationships/image" Target="../media/image26.jpeg"/></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s://www.caisse-epargne.fr/grand-est-europe/particuliers/univers-jeunes/questionnaire-jeunes" TargetMode="External"/><Relationship Id="rId1" Type="http://schemas.openxmlformats.org/officeDocument/2006/relationships/slideLayout" Target="../slideLayouts/slideLayout8.xml"/><Relationship Id="rId5" Type="http://schemas.openxmlformats.org/officeDocument/2006/relationships/image" Target="../media/image26.jpeg"/><Relationship Id="rId4" Type="http://schemas.openxmlformats.org/officeDocument/2006/relationships/hyperlink" Target="https://www.caisse-epargne.fr/grand-est-europe/particuliers/formulaire-assurance"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s://www.caisse-epargne.fr/grand-est-europe/particuliers/questionnaire-epargne" TargetMode="External"/><Relationship Id="rId1" Type="http://schemas.openxmlformats.org/officeDocument/2006/relationships/slideLayout" Target="../slideLayouts/slideLayout8.xml"/><Relationship Id="rId5" Type="http://schemas.openxmlformats.org/officeDocument/2006/relationships/image" Target="../media/image26.jpeg"/><Relationship Id="rId4" Type="http://schemas.openxmlformats.org/officeDocument/2006/relationships/hyperlink" Target="https://www.caisse-epargne.fr/grand-est-europe/particuliers/formulaire-assurance" TargetMode="External"/></Relationships>
</file>

<file path=ppt/slides/_rels/slide37.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17.png"/><Relationship Id="rId7" Type="http://schemas.openxmlformats.org/officeDocument/2006/relationships/hyperlink" Target="http://service-portail-intranet-cegee.sigce.caisse-epargne.fr/Intranet/intranetcegee_prod/Orca/" TargetMode="External"/><Relationship Id="rId2" Type="http://schemas.openxmlformats.org/officeDocument/2006/relationships/image" Target="../media/image16.png"/><Relationship Id="rId1" Type="http://schemas.openxmlformats.org/officeDocument/2006/relationships/slideLayout" Target="../slideLayouts/slideLayout8.xml"/><Relationship Id="rId6" Type="http://schemas.openxmlformats.org/officeDocument/2006/relationships/hyperlink" Target="http://commerciaux.celca.caisse-epargne.fr/download/1028/documents-hors-arbo-1/22145/manuel-utilisateur-orca-2.pdf" TargetMode="External"/><Relationship Id="rId5" Type="http://schemas.openxmlformats.org/officeDocument/2006/relationships/hyperlink" Target="https://app.powerbi.com/groups/63c3fc08-21b3-48e6-a729-861738a5fb66/reports/fd6ef5bc-c686-466a-9d75-35a0b20c4f0d?ctid=d5bb6d35-8a82-4329-b49a-5030bd6497ab" TargetMode="External"/><Relationship Id="rId4" Type="http://schemas.openxmlformats.org/officeDocument/2006/relationships/hyperlink" Target="http://commerciaux.celca.caisse-epargne.fr/download/1838/mon-portfolio/19304/guide-utilisateur-mon-portfolio.docx"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openxmlformats.org/officeDocument/2006/relationships/hyperlink" Target="http://commerciaux.celca.caisse-epargne.fr/download/1302/les-cibles-ponctuelles/15993/book-des-campagnes-gerc-1er-trimestre-2020.pdf" TargetMode="External"/><Relationship Id="rId7"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Layout" Target="../slideLayouts/slideLayout8.xml"/><Relationship Id="rId6" Type="http://schemas.openxmlformats.org/officeDocument/2006/relationships/image" Target="../media/image15.png"/><Relationship Id="rId5" Type="http://schemas.openxmlformats.org/officeDocument/2006/relationships/hyperlink" Target="http://commerciaux.celca.caisse-epargne.fr/download/341/tarification/18447/offres-promos-en-cours.pdf" TargetMode="External"/><Relationship Id="rId4" Type="http://schemas.openxmlformats.org/officeDocument/2006/relationships/hyperlink" Target="http://service-portail-intranet-cegee.sigce.caisse-epargne.fr/Intranet/intranetcegee_prod/Orca/" TargetMode="External"/></Relationships>
</file>

<file path=ppt/slides/_rels/slide41.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17.png"/><Relationship Id="rId7" Type="http://schemas.openxmlformats.org/officeDocument/2006/relationships/hyperlink" Target="http://service-portail-intranet-cegee.sigce.caisse-epargne.fr/Intranet/intranetcegee_prod/Orca/" TargetMode="External"/><Relationship Id="rId2" Type="http://schemas.openxmlformats.org/officeDocument/2006/relationships/image" Target="../media/image16.png"/><Relationship Id="rId1" Type="http://schemas.openxmlformats.org/officeDocument/2006/relationships/slideLayout" Target="../slideLayouts/slideLayout8.xml"/><Relationship Id="rId6" Type="http://schemas.openxmlformats.org/officeDocument/2006/relationships/hyperlink" Target="http://commerciaux.celca.caisse-epargne.fr/download/1028/documents-hors-arbo-1/22145/manuel-utilisateur-orca-2.pdf" TargetMode="External"/><Relationship Id="rId5" Type="http://schemas.openxmlformats.org/officeDocument/2006/relationships/hyperlink" Target="https://app.powerbi.com/groups/63c3fc08-21b3-48e6-a729-861738a5fb66/reports/fd6ef5bc-c686-466a-9d75-35a0b20c4f0d?ctid=d5bb6d35-8a82-4329-b49a-5030bd6497ab" TargetMode="External"/><Relationship Id="rId4" Type="http://schemas.openxmlformats.org/officeDocument/2006/relationships/hyperlink" Target="http://commerciaux.celca.caisse-epargne.fr/download/1838/mon-portfolio/19304/guide-utilisateur-mon-portfolio.docx"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8" Type="http://schemas.openxmlformats.org/officeDocument/2006/relationships/chart" Target="../charts/chart7.xml"/><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8.xml"/><Relationship Id="rId6" Type="http://schemas.openxmlformats.org/officeDocument/2006/relationships/slide" Target="slide21.xml"/><Relationship Id="rId5" Type="http://schemas.openxmlformats.org/officeDocument/2006/relationships/image" Target="../media/image15.png"/><Relationship Id="rId4" Type="http://schemas.openxmlformats.org/officeDocument/2006/relationships/hyperlink" Target="http://commerciaux.celca.caisse-epargne.fr/download/341/tarification/18447/offres-promos-en-cours.pdf" TargetMode="External"/></Relationships>
</file>

<file path=ppt/slides/_rels/slide4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4.png"/><Relationship Id="rId7" Type="http://schemas.openxmlformats.org/officeDocument/2006/relationships/chart" Target="../charts/chart8.xml"/><Relationship Id="rId2" Type="http://schemas.openxmlformats.org/officeDocument/2006/relationships/image" Target="../media/image13.png"/><Relationship Id="rId1" Type="http://schemas.openxmlformats.org/officeDocument/2006/relationships/slideLayout" Target="../slideLayouts/slideLayout8.xml"/><Relationship Id="rId6" Type="http://schemas.openxmlformats.org/officeDocument/2006/relationships/slide" Target="slide53.xml"/><Relationship Id="rId5" Type="http://schemas.openxmlformats.org/officeDocument/2006/relationships/image" Target="../media/image15.png"/><Relationship Id="rId10" Type="http://schemas.microsoft.com/office/2007/relationships/hdphoto" Target="../media/hdphoto1.wdp"/><Relationship Id="rId4" Type="http://schemas.openxmlformats.org/officeDocument/2006/relationships/hyperlink" Target="http://commerciaux.celca.caisse-epargne.fr/download/341/tarification/18447/offres-promos-en-cours.pdf" TargetMode="External"/><Relationship Id="rId9" Type="http://schemas.openxmlformats.org/officeDocument/2006/relationships/image" Target="../media/image31.png"/></Relationships>
</file>

<file path=ppt/slides/_rels/slide47.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14.png"/><Relationship Id="rId7" Type="http://schemas.openxmlformats.org/officeDocument/2006/relationships/chart" Target="../charts/chart9.xml"/><Relationship Id="rId2" Type="http://schemas.openxmlformats.org/officeDocument/2006/relationships/image" Target="../media/image13.png"/><Relationship Id="rId1" Type="http://schemas.openxmlformats.org/officeDocument/2006/relationships/slideLayout" Target="../slideLayouts/slideLayout8.xml"/><Relationship Id="rId6" Type="http://schemas.openxmlformats.org/officeDocument/2006/relationships/slide" Target="slide53.xml"/><Relationship Id="rId5" Type="http://schemas.openxmlformats.org/officeDocument/2006/relationships/image" Target="../media/image15.png"/><Relationship Id="rId4" Type="http://schemas.openxmlformats.org/officeDocument/2006/relationships/hyperlink" Target="http://commerciaux.celca.caisse-epargne.fr/download/341/tarification/18447/offres-promos-en-cours.pdf" TargetMode="External"/><Relationship Id="rId9" Type="http://schemas.microsoft.com/office/2007/relationships/hdphoto" Target="../media/hdphoto1.wdp"/></Relationships>
</file>

<file path=ppt/slides/_rels/slide4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hyperlink" Target="http://commerciaux.celca.caisse-epargne.fr/download/341/tarification/18447/offres-promos-en-cours.pdf" TargetMode="External"/><Relationship Id="rId7"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Layout" Target="../slideLayouts/slideLayout8.xml"/><Relationship Id="rId6" Type="http://schemas.openxmlformats.org/officeDocument/2006/relationships/chart" Target="../charts/chart10.xml"/><Relationship Id="rId5" Type="http://schemas.openxmlformats.org/officeDocument/2006/relationships/image" Target="../media/image15.png"/><Relationship Id="rId4" Type="http://schemas.openxmlformats.org/officeDocument/2006/relationships/slide" Target="slide23.xml"/></Relationships>
</file>

<file path=ppt/slides/_rels/slide49.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hyperlink" Target="http://commerciaux.celca.caisse-epargne.fr/download/341/tarification/18447/offres-promos-en-cours.pdf" TargetMode="External"/><Relationship Id="rId7" Type="http://schemas.openxmlformats.org/officeDocument/2006/relationships/chart" Target="../charts/chart11.xml"/><Relationship Id="rId2" Type="http://schemas.openxmlformats.org/officeDocument/2006/relationships/image" Target="../media/image14.png"/><Relationship Id="rId1" Type="http://schemas.openxmlformats.org/officeDocument/2006/relationships/slideLayout" Target="../slideLayouts/slideLayout8.xml"/><Relationship Id="rId6" Type="http://schemas.openxmlformats.org/officeDocument/2006/relationships/slide" Target="slide10.xml"/><Relationship Id="rId5" Type="http://schemas.openxmlformats.org/officeDocument/2006/relationships/image" Target="../media/image15.png"/><Relationship Id="rId4" Type="http://schemas.openxmlformats.org/officeDocument/2006/relationships/slide" Target="slide48.xml"/><Relationship Id="rId9" Type="http://schemas.openxmlformats.org/officeDocument/2006/relationships/image" Target="../media/image18.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hyperlink" Target="http://commerciaux.celca.caisse-epargne.fr/global-bdd/experience-client/vente-a-distance/modes-operatoires-par-produit/" TargetMode="External"/><Relationship Id="rId7" Type="http://schemas.openxmlformats.org/officeDocument/2006/relationships/hyperlink" Target="https://bpce.invisionapp.com/share/GDWQ436C7WT#/screens/412213395_Interstitiel_CE" TargetMode="External"/><Relationship Id="rId2" Type="http://schemas.openxmlformats.org/officeDocument/2006/relationships/hyperlink" Target="http://commerciaux.celca.caisse-epargne.fr/download/1760/panorama-des-ventes-a-distance/17604/panorama_vendre-et-servir-a-distance.xlsx" TargetMode="External"/><Relationship Id="rId1" Type="http://schemas.openxmlformats.org/officeDocument/2006/relationships/slideLayout" Target="../slideLayouts/slideLayout8.xml"/><Relationship Id="rId6" Type="http://schemas.openxmlformats.org/officeDocument/2006/relationships/hyperlink" Target="https://www.netdemo.caisse-epargne.fr/Demo.htm" TargetMode="External"/><Relationship Id="rId5" Type="http://schemas.openxmlformats.org/officeDocument/2006/relationships/hyperlink" Target="https://www.caisse-epargne.fr/particuliers/au-quotidien/services-banque-a-distance" TargetMode="External"/><Relationship Id="rId4" Type="http://schemas.openxmlformats.org/officeDocument/2006/relationships/hyperlink" Target="http://commerciaux.celca.caisse-epargne.fr/download/1660/les-fonctionalites-selfcare-par-canal/14482/les-fonctionnalites-selfcare-par-canal-recapitulatif.pdf" TargetMode="External"/><Relationship Id="rId9" Type="http://schemas.openxmlformats.org/officeDocument/2006/relationships/image" Target="../media/image33.png"/></Relationships>
</file>

<file path=ppt/slides/_rels/slide52.xml.rels><?xml version="1.0" encoding="UTF-8" standalone="yes"?>
<Relationships xmlns="http://schemas.openxmlformats.org/package/2006/relationships"><Relationship Id="rId8" Type="http://schemas.openxmlformats.org/officeDocument/2006/relationships/hyperlink" Target="http://commerciaux.celca.caisse-epargne.fr/particuliers/bancarisation-particuliers/cartes-bancaires/gamme-carte-bancaire/" TargetMode="External"/><Relationship Id="rId3" Type="http://schemas.openxmlformats.org/officeDocument/2006/relationships/image" Target="../media/image33.png"/><Relationship Id="rId7" Type="http://schemas.openxmlformats.org/officeDocument/2006/relationships/hyperlink" Target="http://commerciaux.celca.caisse-epargne.fr/particuliers/bancarisation-particuliers/les-formules/" TargetMode="External"/><Relationship Id="rId12" Type="http://schemas.openxmlformats.org/officeDocument/2006/relationships/hyperlink" Target="http://commerciaux.celca.caisse-epargne.fr/particuliers/bancarisation-particuliers/cartes-bancaires/izicarte/izicarte/" TargetMode="External"/><Relationship Id="rId2" Type="http://schemas.openxmlformats.org/officeDocument/2006/relationships/image" Target="../media/image32.png"/><Relationship Id="rId1" Type="http://schemas.openxmlformats.org/officeDocument/2006/relationships/slideLayout" Target="../slideLayouts/slideLayout8.xml"/><Relationship Id="rId6" Type="http://schemas.openxmlformats.org/officeDocument/2006/relationships/hyperlink" Target="http://commerciaux.celca.caisse-epargne.fr/download/1688/oav/15197/fiche-pratique-les-formules.pdf" TargetMode="External"/><Relationship Id="rId11" Type="http://schemas.openxmlformats.org/officeDocument/2006/relationships/hyperlink" Target="http://commerciaux.celca.caisse-epargne.fr/particuliers/bancarisation-particuliers/mobilite-bancaire-domilis/mobilite-bancaire-domilis/" TargetMode="External"/><Relationship Id="rId5" Type="http://schemas.openxmlformats.org/officeDocument/2006/relationships/hyperlink" Target="http://commerciaux.celca.caisse-epargne.fr/download/1688/oav/15192/tutoriels-les-formules.html" TargetMode="External"/><Relationship Id="rId10" Type="http://schemas.openxmlformats.org/officeDocument/2006/relationships/hyperlink" Target="http://commerciaux.celca.caisse-epargne.fr/download/236/oav/16261/fiche-pratique-mobilite-bancaire-012020.pdf" TargetMode="External"/><Relationship Id="rId4" Type="http://schemas.openxmlformats.org/officeDocument/2006/relationships/hyperlink" Target="http://commerciaux.celca.caisse-epargne.fr/download/198/bancarisation/4624/book-bancarisation-2017-2.pptx" TargetMode="External"/><Relationship Id="rId9" Type="http://schemas.openxmlformats.org/officeDocument/2006/relationships/hyperlink" Target="http://commerciaux.celca.caisse-epargne.fr/download/236/oav/16430/tutoriel-mobilite-bancaire-reglementee.3gp" TargetMode="External"/></Relationships>
</file>

<file path=ppt/slides/_rels/slide53.xml.rels><?xml version="1.0" encoding="UTF-8" standalone="yes"?>
<Relationships xmlns="http://schemas.openxmlformats.org/package/2006/relationships"><Relationship Id="rId8" Type="http://schemas.openxmlformats.org/officeDocument/2006/relationships/hyperlink" Target="http://assurances.caisse-epargne.fr/static/admin/moxiemanager/data/files/7488_EdEp_Notice_Ass_perte_ou_vol_50025_CE.pdf" TargetMode="External"/><Relationship Id="rId13" Type="http://schemas.openxmlformats.org/officeDocument/2006/relationships/hyperlink" Target="http://assurances.caisse-epargne.fr/static/admin/moxiemanager/data/files/7559_EdEp_Notices_INFINITE.PDF" TargetMode="External"/><Relationship Id="rId3" Type="http://schemas.openxmlformats.org/officeDocument/2006/relationships/image" Target="../media/image33.png"/><Relationship Id="rId7" Type="http://schemas.openxmlformats.org/officeDocument/2006/relationships/hyperlink" Target="http://assurances.caisse-epargne.fr/static/admin/moxiemanager/data/files/7488_EdEp_CG_Assurance_Moyen_Paiement_MD50012.pdf" TargetMode="External"/><Relationship Id="rId12" Type="http://schemas.openxmlformats.org/officeDocument/2006/relationships/hyperlink" Target="http://assurances.caisse-epargne.fr/static/admin/moxiemanager/data/files/7559_EdEp_Notices_CLASSIC_PREMIER.PDF" TargetMode="External"/><Relationship Id="rId2" Type="http://schemas.openxmlformats.org/officeDocument/2006/relationships/image" Target="../media/image32.png"/><Relationship Id="rId16" Type="http://schemas.openxmlformats.org/officeDocument/2006/relationships/hyperlink" Target="http://assurances.caisse-epargne.fr/static/admin/moxiemanager/data/files/7559_EdEp_Notices_PLATINUM.PDF" TargetMode="External"/><Relationship Id="rId1" Type="http://schemas.openxmlformats.org/officeDocument/2006/relationships/slideLayout" Target="../slideLayouts/slideLayout8.xml"/><Relationship Id="rId6" Type="http://schemas.openxmlformats.org/officeDocument/2006/relationships/hyperlink" Target="http://assurances.caisse-epargne.fr/static/admin/moxiemanager/data/files/Assurance%20sur%20%C3%A9pargne.pdf" TargetMode="External"/><Relationship Id="rId11" Type="http://schemas.openxmlformats.org/officeDocument/2006/relationships/hyperlink" Target="http://assurances.caisse-epargne.fr/static/admin/moxiemanager/data/files/Pages%20de%20Book%20CE%20Natixis_CB.pdf" TargetMode="External"/><Relationship Id="rId5" Type="http://schemas.openxmlformats.org/officeDocument/2006/relationships/hyperlink" Target="http://assurances.caisse-epargne.fr/static/admin/moxiemanager/data/files/Assurance_sur_Compte_080620_BD.pdf" TargetMode="External"/><Relationship Id="rId15" Type="http://schemas.openxmlformats.org/officeDocument/2006/relationships/hyperlink" Target="http://assurances.caisse-epargne.fr/static/admin/moxiemanager/data/files/7559_EdEp_Notices_PLATINUM_IZICARTE.PDF" TargetMode="External"/><Relationship Id="rId10" Type="http://schemas.openxmlformats.org/officeDocument/2006/relationships/hyperlink" Target="http://assurances.caisse-epargne.fr/static/admin/moxiemanager/data/files/7488_EdEp_CG_ServiceOpposition_50015_Master.pdf" TargetMode="External"/><Relationship Id="rId4" Type="http://schemas.openxmlformats.org/officeDocument/2006/relationships/hyperlink" Target="http://assurances.caisse-epargne.fr/static/admin/moxiemanager/data/files/fiche_prod_s%C3%A9cur'media.pdf" TargetMode="External"/><Relationship Id="rId9" Type="http://schemas.openxmlformats.org/officeDocument/2006/relationships/hyperlink" Target="http://assurances.caisse-epargne.fr/static/admin/moxiemanager/data/files/7488_EdEp_CG_Satellis_Assurance_50011_CE.pdf" TargetMode="External"/><Relationship Id="rId14" Type="http://schemas.openxmlformats.org/officeDocument/2006/relationships/hyperlink" Target="http://assurances.caisse-epargne.fr/static/admin/moxiemanager/data/files/7559_EdEp_Notices_ELECTRON.PDF" TargetMode="External"/></Relationships>
</file>

<file path=ppt/slides/_rels/slide54.xml.rels><?xml version="1.0" encoding="UTF-8" standalone="yes"?>
<Relationships xmlns="http://schemas.openxmlformats.org/package/2006/relationships"><Relationship Id="rId8" Type="http://schemas.openxmlformats.org/officeDocument/2006/relationships/hyperlink" Target="http://commerciaux.celca.caisse-epargne.fr/download/1885/vehicules/12826/pret-auto-prime-a-la-conversion-oav.pdf" TargetMode="External"/><Relationship Id="rId3" Type="http://schemas.openxmlformats.org/officeDocument/2006/relationships/image" Target="../media/image33.png"/><Relationship Id="rId7" Type="http://schemas.openxmlformats.org/officeDocument/2006/relationships/hyperlink" Target="http://commerciaux.celca.caisse-epargne.fr/download/1083/tout-savoir-sur-le-credit-consommation/22045/offres-equipement-oav.pdf" TargetMode="External"/><Relationship Id="rId2" Type="http://schemas.openxmlformats.org/officeDocument/2006/relationships/image" Target="../media/image32.png"/><Relationship Id="rId1" Type="http://schemas.openxmlformats.org/officeDocument/2006/relationships/slideLayout" Target="../slideLayouts/slideLayout8.xml"/><Relationship Id="rId6" Type="http://schemas.openxmlformats.org/officeDocument/2006/relationships/hyperlink" Target="http://commerciaux.celca.caisse-epargne.fr/download/1083/tout-savoir-sur-le-credit-consommation/22046/offres-eco-oav.pdf" TargetMode="External"/><Relationship Id="rId5" Type="http://schemas.openxmlformats.org/officeDocument/2006/relationships/hyperlink" Target="hhttp://commerciaux.celca.caisse-epargne.fr/download/1274/projet/22038/pret-projet-oav.pdf" TargetMode="External"/><Relationship Id="rId10" Type="http://schemas.openxmlformats.org/officeDocument/2006/relationships/hyperlink" Target="http://commerciaux.celca.caisse-epargne.fr/download/1728/la-location-avec-option-dachat/19027/loa-oav.pdf" TargetMode="External"/><Relationship Id="rId4" Type="http://schemas.openxmlformats.org/officeDocument/2006/relationships/hyperlink" Target="http://commerciaux.celca.caisse-epargne.fr/download/1083/tout-savoir-sur-le-credit-consommation/21976/potentiel-conso-oav.pdf" TargetMode="External"/><Relationship Id="rId9" Type="http://schemas.openxmlformats.org/officeDocument/2006/relationships/hyperlink" Target="http://commerciaux.celca.caisse-epargne.fr/download/1885/vehicules/18406/pret-mobilite-urbaine-oav.pptx" TargetMode="External"/></Relationships>
</file>

<file path=ppt/slides/_rels/slide55.xml.rels><?xml version="1.0" encoding="UTF-8" standalone="yes"?>
<Relationships xmlns="http://schemas.openxmlformats.org/package/2006/relationships"><Relationship Id="rId8" Type="http://schemas.openxmlformats.org/officeDocument/2006/relationships/hyperlink" Target="http://indispensable-myeav.ecuvie.caisse-epargne.fr/#/landing" TargetMode="External"/><Relationship Id="rId3" Type="http://schemas.openxmlformats.org/officeDocument/2006/relationships/image" Target="../media/image33.png"/><Relationship Id="rId7" Type="http://schemas.openxmlformats.org/officeDocument/2006/relationships/hyperlink" Target="https://myeav.ecuvie.assurances.d.bbg/jcms/lch_24163/accueil" TargetMode="External"/><Relationship Id="rId12" Type="http://schemas.openxmlformats.org/officeDocument/2006/relationships/hyperlink" Target="https://myeav.ecuvie.assurances.d.bbg/upload/docs/application/pdf/2020-03/2020-02_secur-obseques_secur.pdf" TargetMode="External"/><Relationship Id="rId2" Type="http://schemas.openxmlformats.org/officeDocument/2006/relationships/image" Target="../media/image32.png"/><Relationship Id="rId1" Type="http://schemas.openxmlformats.org/officeDocument/2006/relationships/slideLayout" Target="../slideLayouts/slideLayout8.xml"/><Relationship Id="rId6" Type="http://schemas.openxmlformats.org/officeDocument/2006/relationships/hyperlink" Target="http://comparateur-assurances.bpcea.caisse-epargne.fr/" TargetMode="External"/><Relationship Id="rId11" Type="http://schemas.openxmlformats.org/officeDocument/2006/relationships/hyperlink" Target="https://myeav.ecuvie.assurances.d.bbg/upload/docs/application/pdf/2016-02/ficheproduitclient_secur_urgence_hd.pdf" TargetMode="External"/><Relationship Id="rId5" Type="http://schemas.openxmlformats.org/officeDocument/2006/relationships/hyperlink" Target="https://bookassurance-nonvie.com/" TargetMode="External"/><Relationship Id="rId10" Type="http://schemas.openxmlformats.org/officeDocument/2006/relationships/hyperlink" Target="https://myeav.ecuvie.assurances.d.bbg/upload/docs/application/vnd.ms-excel.sheet.macroenabled.12/2020-07/simul_secur_famille2_ce_2020-06-30_16-29-41_561.xlsm" TargetMode="External"/><Relationship Id="rId4" Type="http://schemas.openxmlformats.org/officeDocument/2006/relationships/hyperlink" Target="http://assurances.caisse-epargne.fr/static/admin/moxiemanager/data/files/Book%20CE%20Natixis_BD_pages.pdf" TargetMode="External"/><Relationship Id="rId9" Type="http://schemas.openxmlformats.org/officeDocument/2006/relationships/hyperlink" Target="https://myeav.ecuvie.assurances.d.bbg/upload/docs/application/pdf/2020-06/fiche_commerciale_secur-famille2_2020-06-11_16-50-16_268.pdf" TargetMode="External"/></Relationships>
</file>

<file path=ppt/slides/_rels/slide56.xml.rels><?xml version="1.0" encoding="UTF-8" standalone="yes"?>
<Relationships xmlns="http://schemas.openxmlformats.org/package/2006/relationships"><Relationship Id="rId8" Type="http://schemas.openxmlformats.org/officeDocument/2006/relationships/hyperlink" Target="https://www.caisse-epargne.fr/espace-opc/gamme-particuliers" TargetMode="External"/><Relationship Id="rId3" Type="http://schemas.openxmlformats.org/officeDocument/2006/relationships/image" Target="../media/image33.png"/><Relationship Id="rId7" Type="http://schemas.openxmlformats.org/officeDocument/2006/relationships/hyperlink" Target="https://myeav.ecuvie.assurances.d.bbg/jcms/lch_24163/accueil" TargetMode="External"/><Relationship Id="rId2" Type="http://schemas.openxmlformats.org/officeDocument/2006/relationships/image" Target="../media/image32.png"/><Relationship Id="rId1" Type="http://schemas.openxmlformats.org/officeDocument/2006/relationships/slideLayout" Target="../slideLayouts/slideLayout8.xml"/><Relationship Id="rId6" Type="http://schemas.openxmlformats.org/officeDocument/2006/relationships/hyperlink" Target="https://espacedefi.fr/saml/login" TargetMode="External"/><Relationship Id="rId5" Type="http://schemas.openxmlformats.org/officeDocument/2006/relationships/hyperlink" Target="http://commerciaux.celca.caisse-epargne.fr/global-bdd/referentiel-des-delegations-commerciales/" TargetMode="External"/><Relationship Id="rId4" Type="http://schemas.openxmlformats.org/officeDocument/2006/relationships/hyperlink" Target="http://commerciaux.celca.caisse-epargne.fr/download/281/selection-essentielle/16757/book-des-uc-2020.pptx" TargetMode="External"/></Relationships>
</file>

<file path=ppt/slides/_rels/slide5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8.xml"/><Relationship Id="rId4" Type="http://schemas.openxmlformats.org/officeDocument/2006/relationships/hyperlink" Target="http://commerciaux.celca.caisse-epargne.fr/global-bdd/excellence-relationnelle-professionnelle-manageriale/piloter/piloter/" TargetMode="External"/></Relationships>
</file>

<file path=ppt/slides/_rels/slide5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8.xml"/><Relationship Id="rId5" Type="http://schemas.openxmlformats.org/officeDocument/2006/relationships/hyperlink" Target="http://commerciaux.celca.caisse-epargne.fr/professionnels/gestion-des-flux-2/offre-monetique/carte-visa-platinum-business/carte-visa-platinum-business/" TargetMode="External"/><Relationship Id="rId4" Type="http://schemas.openxmlformats.org/officeDocument/2006/relationships/hyperlink" Target="http://commerciaux.celca.caisse-epargne.fr/download/371/bancarisation/19504/outil-daccompagnement_eer-prof-2020-10.xlsm" TargetMode="External"/></Relationships>
</file>

<file path=ppt/slides/_rels/slide59.xml.rels><?xml version="1.0" encoding="UTF-8" standalone="yes"?>
<Relationships xmlns="http://schemas.openxmlformats.org/package/2006/relationships"><Relationship Id="rId8" Type="http://schemas.openxmlformats.org/officeDocument/2006/relationships/hyperlink" Target="http://commerciaux.celca.caisse-epargne.fr/download/448/simul-easy/21229/simuleasy_agence_cepls_decembre_2020.xlsm" TargetMode="External"/><Relationship Id="rId3" Type="http://schemas.openxmlformats.org/officeDocument/2006/relationships/image" Target="../media/image33.png"/><Relationship Id="rId7" Type="http://schemas.openxmlformats.org/officeDocument/2006/relationships/hyperlink" Target="https://monexpert.d.bbg/" TargetMode="External"/><Relationship Id="rId2" Type="http://schemas.openxmlformats.org/officeDocument/2006/relationships/image" Target="../media/image32.png"/><Relationship Id="rId1" Type="http://schemas.openxmlformats.org/officeDocument/2006/relationships/slideLayout" Target="../slideLayouts/slideLayout8.xml"/><Relationship Id="rId6" Type="http://schemas.openxmlformats.org/officeDocument/2006/relationships/hyperlink" Target="http://commerciaux.celca.caisse-epargne.fr/download/1836/gamme-tpe/20481/catalogue-tpe-2021.pdf" TargetMode="External"/><Relationship Id="rId11" Type="http://schemas.openxmlformats.org/officeDocument/2006/relationships/hyperlink" Target="http://commerciaux.celca.caisse-epargne.fr/download/1691/payplug/22314/argumentaires_payplug_valide20200422.pdf" TargetMode="External"/><Relationship Id="rId5" Type="http://schemas.openxmlformats.org/officeDocument/2006/relationships/hyperlink" Target="https://www.ce-boost-pay.fr/" TargetMode="External"/><Relationship Id="rId10" Type="http://schemas.openxmlformats.org/officeDocument/2006/relationships/hyperlink" Target="https://www.caisse-epargne.fr/grand-est-europe/professionnels/banque-au-quotidien-et-assurance/payplug" TargetMode="External"/><Relationship Id="rId4" Type="http://schemas.openxmlformats.org/officeDocument/2006/relationships/hyperlink" Target="https://easytpe.d.bbg/" TargetMode="External"/><Relationship Id="rId9" Type="http://schemas.openxmlformats.org/officeDocument/2006/relationships/hyperlink" Target="https://www.spplus.net/jcms/hen_6757/fr/accueil" TargetMode="External"/></Relationships>
</file>

<file path=ppt/slides/_rels/slide60.xml.rels><?xml version="1.0" encoding="UTF-8" standalone="yes"?>
<Relationships xmlns="http://schemas.openxmlformats.org/package/2006/relationships"><Relationship Id="rId8" Type="http://schemas.openxmlformats.org/officeDocument/2006/relationships/hyperlink" Target="http://commerciaux.celca.caisse-epargne.fr/download/368/prevoyance/21859/presentation-outil-profideo-ce.pptx" TargetMode="External"/><Relationship Id="rId13" Type="http://schemas.openxmlformats.org/officeDocument/2006/relationships/hyperlink" Target="http://commerciaux.celca.caisse-epargne.fr/download/1125/documents-commerciaux/18733/20151126-bpcea-supportentretienmr-vf.pdf" TargetMode="External"/><Relationship Id="rId3" Type="http://schemas.openxmlformats.org/officeDocument/2006/relationships/image" Target="../media/image33.png"/><Relationship Id="rId7" Type="http://schemas.openxmlformats.org/officeDocument/2006/relationships/hyperlink" Target="http://commerciaux.celca.caisse-epargne.fr/download/370/pap/21727/comparatif-me-pro-pap-prev-pro-2021-03-3.pdf" TargetMode="External"/><Relationship Id="rId12" Type="http://schemas.openxmlformats.org/officeDocument/2006/relationships/hyperlink" Target="https://myeav.ecuvie.assurances.d.bbg/jcms/rpn32_170212/millevie-per-adhesion-myassur" TargetMode="External"/><Relationship Id="rId2" Type="http://schemas.openxmlformats.org/officeDocument/2006/relationships/image" Target="../media/image32.png"/><Relationship Id="rId1" Type="http://schemas.openxmlformats.org/officeDocument/2006/relationships/slideLayout" Target="../slideLayouts/slideLayout8.xml"/><Relationship Id="rId6" Type="http://schemas.openxmlformats.org/officeDocument/2006/relationships/hyperlink" Target="http://oora-assurances-pros.bpcea.caisse-epargne.fr/" TargetMode="External"/><Relationship Id="rId11" Type="http://schemas.openxmlformats.org/officeDocument/2006/relationships/hyperlink" Target="https://myeav.ecuvie.assurances.d.bbg/upload/docs/application/pdf/2020-06/oav-per_caisse_epargne2020-06.pdf" TargetMode="External"/><Relationship Id="rId5" Type="http://schemas.openxmlformats.org/officeDocument/2006/relationships/hyperlink" Target="http://commerciaux.celca.caisse-epargne.fr/download/362/iard-pro/21769/oora-mode-demploi-062020.pptx" TargetMode="External"/><Relationship Id="rId15" Type="http://schemas.openxmlformats.org/officeDocument/2006/relationships/image" Target="../media/image12.png"/><Relationship Id="rId10" Type="http://schemas.openxmlformats.org/officeDocument/2006/relationships/hyperlink" Target="https://conseiller-simulateur-retraite-caisse-epargne.harvest.fr/efuturis/efuturis/enter" TargetMode="External"/><Relationship Id="rId4" Type="http://schemas.openxmlformats.org/officeDocument/2006/relationships/hyperlink" Target="http://commerciaux.celca.caisse-epargne.fr/download/362/iard-pro/2930/book-de-lassureur-pro-2017.pdf" TargetMode="External"/><Relationship Id="rId9" Type="http://schemas.openxmlformats.org/officeDocument/2006/relationships/hyperlink" Target="https://myeav.ecuvie.assurances.d.bbg/jcms/rpn32_64533/lancement-du-per-individuel-grand-public/premium?hlText=peri" TargetMode="External"/><Relationship Id="rId14" Type="http://schemas.openxmlformats.org/officeDocument/2006/relationships/hyperlink" Target="http://commerciaux.celca.caisse-epargne.fr/download/365/documents-commerciaux/18202/ce-oav-auto-pro.pdf" TargetMode="External"/></Relationships>
</file>

<file path=ppt/slides/_rels/slide61.xml.rels><?xml version="1.0" encoding="UTF-8" standalone="yes"?>
<Relationships xmlns="http://schemas.openxmlformats.org/package/2006/relationships"><Relationship Id="rId8" Type="http://schemas.openxmlformats.org/officeDocument/2006/relationships/hyperlink" Target="http://commerciaux.celca.caisse-epargne.fr/global-bdd/experience-client/multicanal/" TargetMode="External"/><Relationship Id="rId3" Type="http://schemas.openxmlformats.org/officeDocument/2006/relationships/image" Target="../media/image33.png"/><Relationship Id="rId7" Type="http://schemas.openxmlformats.org/officeDocument/2006/relationships/image" Target="../media/image35.png"/><Relationship Id="rId2" Type="http://schemas.openxmlformats.org/officeDocument/2006/relationships/image" Target="../media/image32.png"/><Relationship Id="rId1" Type="http://schemas.openxmlformats.org/officeDocument/2006/relationships/slideLayout" Target="../slideLayouts/slideLayout8.xml"/><Relationship Id="rId6" Type="http://schemas.openxmlformats.org/officeDocument/2006/relationships/image" Target="../media/image34.png"/><Relationship Id="rId5" Type="http://schemas.openxmlformats.org/officeDocument/2006/relationships/hyperlink" Target="http://commerciaux.celca.caisse-epargne.fr/download/166/segmentation-activation/8760/segmentation_cegee.pdf" TargetMode="Externa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a:xfrm>
            <a:off x="3628103" y="3653290"/>
            <a:ext cx="7949606" cy="1000153"/>
          </a:xfrm>
        </p:spPr>
        <p:txBody>
          <a:bodyPr/>
          <a:lstStyle/>
          <a:p>
            <a:r>
              <a:rPr lang="fr-FR" sz="6000" dirty="0" smtClean="0">
                <a:latin typeface="Segoe Print" panose="02000600000000000000" pitchFamily="2" charset="0"/>
              </a:rPr>
              <a:t>SAISON</a:t>
            </a:r>
            <a:r>
              <a:rPr lang="fr-FR" sz="6000" dirty="0" smtClean="0"/>
              <a:t> </a:t>
            </a:r>
            <a:r>
              <a:rPr lang="fr-FR" sz="7200" dirty="0" smtClean="0">
                <a:latin typeface="Segoe Print" panose="02000600000000000000" pitchFamily="2" charset="0"/>
              </a:rPr>
              <a:t>2 !</a:t>
            </a:r>
            <a:endParaRPr lang="fr-FR" sz="6000" dirty="0">
              <a:latin typeface="Segoe Print" panose="02000600000000000000" pitchFamily="2" charset="0"/>
            </a:endParaRPr>
          </a:p>
        </p:txBody>
      </p:sp>
      <p:sp>
        <p:nvSpPr>
          <p:cNvPr id="3" name="Espace réservé du texte 2"/>
          <p:cNvSpPr>
            <a:spLocks noGrp="1"/>
          </p:cNvSpPr>
          <p:nvPr>
            <p:ph type="body" sz="quarter" idx="10"/>
          </p:nvPr>
        </p:nvSpPr>
        <p:spPr>
          <a:xfrm>
            <a:off x="2230015" y="5907452"/>
            <a:ext cx="7893700" cy="304887"/>
          </a:xfrm>
        </p:spPr>
        <p:txBody>
          <a:bodyPr>
            <a:normAutofit fontScale="92500" lnSpcReduction="10000"/>
          </a:bodyPr>
          <a:lstStyle/>
          <a:p>
            <a:r>
              <a:rPr lang="fr-FR" dirty="0" smtClean="0"/>
              <a:t>Particuliers | Gestion Privée | Professionnels </a:t>
            </a:r>
            <a:endParaRPr lang="fr-FR" dirty="0"/>
          </a:p>
        </p:txBody>
      </p:sp>
      <p:sp>
        <p:nvSpPr>
          <p:cNvPr id="4" name="Titre 3"/>
          <p:cNvSpPr>
            <a:spLocks noGrp="1"/>
          </p:cNvSpPr>
          <p:nvPr>
            <p:ph type="ctrTitle"/>
          </p:nvPr>
        </p:nvSpPr>
        <p:spPr>
          <a:xfrm>
            <a:off x="3628103" y="1882370"/>
            <a:ext cx="6495612" cy="1817320"/>
          </a:xfrm>
        </p:spPr>
        <p:txBody>
          <a:bodyPr>
            <a:noAutofit/>
          </a:bodyPr>
          <a:lstStyle/>
          <a:p>
            <a:r>
              <a:rPr lang="fr-FR" sz="6600" dirty="0" smtClean="0">
                <a:solidFill>
                  <a:schemeClr val="accent4">
                    <a:lumMod val="75000"/>
                  </a:schemeClr>
                </a:solidFill>
              </a:rPr>
              <a:t>REUSSIR</a:t>
            </a:r>
            <a:r>
              <a:rPr lang="fr-FR" sz="6600" dirty="0" smtClean="0"/>
              <a:t> </a:t>
            </a:r>
            <a:br>
              <a:rPr lang="fr-FR" sz="6600" dirty="0" smtClean="0"/>
            </a:br>
            <a:r>
              <a:rPr lang="fr-FR" sz="6600" dirty="0" smtClean="0">
                <a:solidFill>
                  <a:srgbClr val="6D6E71"/>
                </a:solidFill>
              </a:rPr>
              <a:t>ENSEMBLE</a:t>
            </a:r>
            <a:r>
              <a:rPr lang="fr-FR" sz="6600" dirty="0" smtClean="0"/>
              <a:t> </a:t>
            </a:r>
            <a:endParaRPr lang="fr-FR" sz="6600" dirty="0"/>
          </a:p>
        </p:txBody>
      </p:sp>
      <p:sp>
        <p:nvSpPr>
          <p:cNvPr id="5" name="Espace réservé du texte 4"/>
          <p:cNvSpPr>
            <a:spLocks noGrp="1"/>
          </p:cNvSpPr>
          <p:nvPr>
            <p:ph type="body" sz="quarter" idx="11"/>
          </p:nvPr>
        </p:nvSpPr>
        <p:spPr/>
        <p:txBody>
          <a:bodyPr/>
          <a:lstStyle/>
          <a:p>
            <a:r>
              <a:rPr lang="fr-FR" dirty="0" err="1" smtClean="0"/>
              <a:t>Brief</a:t>
            </a:r>
            <a:r>
              <a:rPr lang="fr-FR" dirty="0" smtClean="0"/>
              <a:t> du 18 mai 2021</a:t>
            </a:r>
            <a:endParaRPr lang="fr-FR" dirty="0"/>
          </a:p>
        </p:txBody>
      </p:sp>
      <p:pic>
        <p:nvPicPr>
          <p:cNvPr id="6" name="Imag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3275" y="1376817"/>
            <a:ext cx="3087212" cy="2322873"/>
          </a:xfrm>
          <a:prstGeom prst="rect">
            <a:avLst/>
          </a:prstGeom>
        </p:spPr>
      </p:pic>
      <p:sp>
        <p:nvSpPr>
          <p:cNvPr id="8" name="Espace réservé du texte 2"/>
          <p:cNvSpPr txBox="1">
            <a:spLocks/>
          </p:cNvSpPr>
          <p:nvPr/>
        </p:nvSpPr>
        <p:spPr>
          <a:xfrm>
            <a:off x="3646391" y="4512078"/>
            <a:ext cx="6495612" cy="423333"/>
          </a:xfrm>
          <a:prstGeom prst="rect">
            <a:avLst/>
          </a:prstGeom>
        </p:spPr>
        <p:txBody>
          <a:bodyPr vert="horz" lIns="91440" tIns="45720" rIns="91440" bIns="45720" rtlCol="0" anchor="ct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600" kern="1200" baseline="0">
                <a:solidFill>
                  <a:schemeClr val="tx1">
                    <a:lumMod val="65000"/>
                    <a:lumOff val="3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smtClean="0"/>
              <a:t>Du 17 mai au 10 juillet 2021</a:t>
            </a:r>
            <a:endParaRPr lang="fr-FR" dirty="0"/>
          </a:p>
        </p:txBody>
      </p:sp>
    </p:spTree>
    <p:extLst>
      <p:ext uri="{BB962C8B-B14F-4D97-AF65-F5344CB8AC3E}">
        <p14:creationId xmlns:p14="http://schemas.microsoft.com/office/powerpoint/2010/main" val="10073992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156155" y="1637071"/>
            <a:ext cx="8519908" cy="9291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1"/>
          <p:cNvSpPr>
            <a:spLocks noGrp="1"/>
          </p:cNvSpPr>
          <p:nvPr>
            <p:ph type="body" sz="quarter" idx="13"/>
          </p:nvPr>
        </p:nvSpPr>
        <p:spPr/>
        <p:txBody>
          <a:bodyPr/>
          <a:lstStyle/>
          <a:p>
            <a:r>
              <a:rPr lang="fr-FR" sz="2000" b="1" dirty="0" smtClean="0">
                <a:latin typeface="Montserrat Black" panose="00000A00000000000000" pitchFamily="2" charset="0"/>
              </a:rPr>
              <a:t>Point d’étape et Challenge</a:t>
            </a:r>
          </a:p>
          <a:p>
            <a:pPr lvl="1"/>
            <a:r>
              <a:rPr lang="fr-FR" dirty="0" smtClean="0"/>
              <a:t>Marché des particuliers</a:t>
            </a:r>
          </a:p>
          <a:p>
            <a:pPr lvl="1"/>
            <a:r>
              <a:rPr lang="fr-FR" dirty="0" smtClean="0"/>
              <a:t>Marché de la Gestion Privée</a:t>
            </a:r>
          </a:p>
          <a:p>
            <a:pPr lvl="1"/>
            <a:r>
              <a:rPr lang="fr-FR" dirty="0" smtClean="0"/>
              <a:t>Marché des Professionnels</a:t>
            </a:r>
          </a:p>
          <a:p>
            <a:r>
              <a:rPr lang="fr-FR" sz="2000" b="1" dirty="0" smtClean="0">
                <a:latin typeface="Montserrat Black" panose="00000A00000000000000" pitchFamily="2" charset="0"/>
              </a:rPr>
              <a:t>Moyens : Formations, offres et cibles</a:t>
            </a:r>
          </a:p>
          <a:p>
            <a:r>
              <a:rPr lang="fr-FR" sz="2000" b="1" dirty="0" smtClean="0">
                <a:latin typeface="Montserrat Black" panose="00000A00000000000000" pitchFamily="2" charset="0"/>
              </a:rPr>
              <a:t>Boîte à outils</a:t>
            </a:r>
            <a:endParaRPr lang="fr-FR" sz="2000" b="1" dirty="0">
              <a:latin typeface="Montserrat Black" panose="00000A00000000000000" pitchFamily="2" charset="0"/>
            </a:endParaRPr>
          </a:p>
        </p:txBody>
      </p:sp>
    </p:spTree>
    <p:extLst>
      <p:ext uri="{BB962C8B-B14F-4D97-AF65-F5344CB8AC3E}">
        <p14:creationId xmlns:p14="http://schemas.microsoft.com/office/powerpoint/2010/main" val="31049022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1089885" y="4095666"/>
            <a:ext cx="10175875" cy="1775563"/>
          </a:xfrm>
          <a:prstGeom prst="rect">
            <a:avLst/>
          </a:prstGeom>
          <a:gradFill>
            <a:gsLst>
              <a:gs pos="59000">
                <a:srgbClr val="FFFFB9">
                  <a:alpha val="62000"/>
                </a:srgbClr>
              </a:gs>
              <a:gs pos="833">
                <a:schemeClr val="bg1"/>
              </a:gs>
              <a:gs pos="7000">
                <a:srgbClr val="00B050">
                  <a:alpha val="54000"/>
                </a:srgbClr>
              </a:gs>
              <a:gs pos="37000">
                <a:srgbClr val="BEFFB8"/>
              </a:gs>
              <a:gs pos="21000">
                <a:srgbClr val="79FFB6">
                  <a:alpha val="62000"/>
                </a:srgbClr>
              </a:gs>
              <a:gs pos="99583">
                <a:schemeClr val="bg1"/>
              </a:gs>
              <a:gs pos="94000">
                <a:srgbClr val="F39B9F">
                  <a:alpha val="64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texte 2"/>
          <p:cNvSpPr>
            <a:spLocks noGrp="1"/>
          </p:cNvSpPr>
          <p:nvPr>
            <p:ph type="body" sz="quarter" idx="13"/>
          </p:nvPr>
        </p:nvSpPr>
        <p:spPr>
          <a:xfrm>
            <a:off x="2447596" y="332657"/>
            <a:ext cx="9228468" cy="672075"/>
          </a:xfrm>
        </p:spPr>
        <p:txBody>
          <a:bodyPr>
            <a:normAutofit/>
          </a:bodyPr>
          <a:lstStyle/>
          <a:p>
            <a:pPr>
              <a:spcBef>
                <a:spcPts val="0"/>
              </a:spcBef>
            </a:pPr>
            <a:r>
              <a:rPr lang="fr-FR" sz="1800" b="1" dirty="0" smtClean="0"/>
              <a:t>La progression continue de notre équipe, depuis 2019, s’est largement fondée</a:t>
            </a:r>
          </a:p>
          <a:p>
            <a:pPr>
              <a:spcBef>
                <a:spcPts val="0"/>
              </a:spcBef>
            </a:pPr>
            <a:r>
              <a:rPr lang="fr-FR" sz="1800" b="1" dirty="0" smtClean="0"/>
              <a:t> sur nos « temps forts » de </a:t>
            </a:r>
            <a:r>
              <a:rPr lang="fr-FR" sz="1800" b="1" dirty="0" err="1" smtClean="0"/>
              <a:t>mi-année</a:t>
            </a:r>
            <a:endParaRPr lang="fr-FR" sz="1800" b="1" dirty="0" smtClean="0"/>
          </a:p>
        </p:txBody>
      </p:sp>
      <p:sp>
        <p:nvSpPr>
          <p:cNvPr id="2" name="Titre 1"/>
          <p:cNvSpPr>
            <a:spLocks noGrp="1"/>
          </p:cNvSpPr>
          <p:nvPr>
            <p:ph type="ctrTitle"/>
          </p:nvPr>
        </p:nvSpPr>
        <p:spPr/>
        <p:txBody>
          <a:bodyPr/>
          <a:lstStyle/>
          <a:p>
            <a:r>
              <a:rPr lang="fr-FR" sz="1300" dirty="0">
                <a:latin typeface="Montserrat Black" panose="00000A00000000000000" pitchFamily="2" charset="0"/>
              </a:rPr>
              <a:t>Point d’étape et Challenge</a:t>
            </a:r>
            <a:endParaRPr lang="fr-FR" sz="1300" b="1" dirty="0">
              <a:latin typeface="Montserrat Black" panose="00000A00000000000000" pitchFamily="2" charset="0"/>
            </a:endParaRPr>
          </a:p>
        </p:txBody>
      </p:sp>
      <p:grpSp>
        <p:nvGrpSpPr>
          <p:cNvPr id="50" name="Groupe 49"/>
          <p:cNvGrpSpPr/>
          <p:nvPr/>
        </p:nvGrpSpPr>
        <p:grpSpPr>
          <a:xfrm>
            <a:off x="8335406" y="44251"/>
            <a:ext cx="3856593" cy="279660"/>
            <a:chOff x="3581398" y="6140166"/>
            <a:chExt cx="4444995" cy="223443"/>
          </a:xfrm>
          <a:noFill/>
        </p:grpSpPr>
        <p:sp>
          <p:nvSpPr>
            <p:cNvPr id="51" name="Rectangle 50"/>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rPr>
                <a:t>Professionnels</a:t>
              </a:r>
            </a:p>
          </p:txBody>
        </p:sp>
        <p:sp>
          <p:nvSpPr>
            <p:cNvPr id="52" name="Rectangle 51"/>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rPr>
                <a:t>Gestion Privée</a:t>
              </a:r>
            </a:p>
          </p:txBody>
        </p:sp>
        <p:sp>
          <p:nvSpPr>
            <p:cNvPr id="53" name="Rectangle 52"/>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Montserrat Black" panose="00000A00000000000000" pitchFamily="2" charset="0"/>
                </a:rPr>
                <a:t>Particuliers</a:t>
              </a:r>
            </a:p>
          </p:txBody>
        </p:sp>
      </p:grpSp>
      <p:pic>
        <p:nvPicPr>
          <p:cNvPr id="5" name="Image 4"/>
          <p:cNvPicPr>
            <a:picLocks noChangeAspect="1"/>
          </p:cNvPicPr>
          <p:nvPr/>
        </p:nvPicPr>
        <p:blipFill>
          <a:blip r:embed="rId2"/>
          <a:stretch>
            <a:fillRect/>
          </a:stretch>
        </p:blipFill>
        <p:spPr>
          <a:xfrm>
            <a:off x="3918952" y="2676330"/>
            <a:ext cx="1440000" cy="1080000"/>
          </a:xfrm>
          <a:prstGeom prst="rect">
            <a:avLst/>
          </a:prstGeom>
          <a:effectLst>
            <a:outerShdw blurRad="50800" dist="38100" dir="2700000" algn="tl" rotWithShape="0">
              <a:prstClr val="black">
                <a:alpha val="40000"/>
              </a:prstClr>
            </a:outerShdw>
          </a:effectLst>
        </p:spPr>
      </p:pic>
      <p:pic>
        <p:nvPicPr>
          <p:cNvPr id="6" name="Image 5"/>
          <p:cNvPicPr>
            <a:picLocks noChangeAspect="1"/>
          </p:cNvPicPr>
          <p:nvPr/>
        </p:nvPicPr>
        <p:blipFill>
          <a:blip r:embed="rId3"/>
          <a:stretch>
            <a:fillRect/>
          </a:stretch>
        </p:blipFill>
        <p:spPr>
          <a:xfrm>
            <a:off x="6516380" y="2676330"/>
            <a:ext cx="1440000" cy="1080000"/>
          </a:xfrm>
          <a:prstGeom prst="rect">
            <a:avLst/>
          </a:prstGeom>
          <a:effectLst>
            <a:outerShdw blurRad="50800" dist="38100" dir="2700000" algn="tl" rotWithShape="0">
              <a:prstClr val="black">
                <a:alpha val="40000"/>
              </a:prstClr>
            </a:outerShdw>
          </a:effectLst>
        </p:spPr>
      </p:pic>
      <p:pic>
        <p:nvPicPr>
          <p:cNvPr id="8" name="Image 7"/>
          <p:cNvPicPr>
            <a:picLocks noChangeAspect="1"/>
          </p:cNvPicPr>
          <p:nvPr/>
        </p:nvPicPr>
        <p:blipFill>
          <a:blip r:embed="rId4"/>
          <a:stretch>
            <a:fillRect/>
          </a:stretch>
        </p:blipFill>
        <p:spPr>
          <a:xfrm>
            <a:off x="8996507" y="2650724"/>
            <a:ext cx="1920000" cy="1080000"/>
          </a:xfrm>
          <a:prstGeom prst="rect">
            <a:avLst/>
          </a:prstGeom>
          <a:effectLst>
            <a:outerShdw blurRad="50800" dist="38100" dir="2700000" algn="tl" rotWithShape="0">
              <a:prstClr val="black">
                <a:alpha val="40000"/>
              </a:prstClr>
            </a:outerShdw>
          </a:effectLst>
        </p:spPr>
      </p:pic>
      <p:sp>
        <p:nvSpPr>
          <p:cNvPr id="9" name="Flèche droite 8"/>
          <p:cNvSpPr/>
          <p:nvPr/>
        </p:nvSpPr>
        <p:spPr>
          <a:xfrm>
            <a:off x="11294082" y="1499814"/>
            <a:ext cx="381982" cy="66913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10" name="Tableau 9"/>
          <p:cNvGraphicFramePr>
            <a:graphicFrameLocks noGrp="1"/>
          </p:cNvGraphicFramePr>
          <p:nvPr>
            <p:extLst>
              <p:ext uri="{D42A27DB-BD31-4B8C-83A1-F6EECF244321}">
                <p14:modId xmlns:p14="http://schemas.microsoft.com/office/powerpoint/2010/main" val="3386425039"/>
              </p:ext>
            </p:extLst>
          </p:nvPr>
        </p:nvGraphicFramePr>
        <p:xfrm>
          <a:off x="1089885" y="1651006"/>
          <a:ext cx="10178004" cy="370840"/>
        </p:xfrm>
        <a:graphic>
          <a:graphicData uri="http://schemas.openxmlformats.org/drawingml/2006/table">
            <a:tbl>
              <a:tblPr firstRow="1" bandRow="1">
                <a:tableStyleId>{5C22544A-7EE6-4342-B048-85BDC9FD1C3A}</a:tableStyleId>
              </a:tblPr>
              <a:tblGrid>
                <a:gridCol w="2544501">
                  <a:extLst>
                    <a:ext uri="{9D8B030D-6E8A-4147-A177-3AD203B41FA5}">
                      <a16:colId xmlns:a16="http://schemas.microsoft.com/office/drawing/2014/main" val="4286912400"/>
                    </a:ext>
                  </a:extLst>
                </a:gridCol>
                <a:gridCol w="2544501">
                  <a:extLst>
                    <a:ext uri="{9D8B030D-6E8A-4147-A177-3AD203B41FA5}">
                      <a16:colId xmlns:a16="http://schemas.microsoft.com/office/drawing/2014/main" val="1784512622"/>
                    </a:ext>
                  </a:extLst>
                </a:gridCol>
                <a:gridCol w="2544501">
                  <a:extLst>
                    <a:ext uri="{9D8B030D-6E8A-4147-A177-3AD203B41FA5}">
                      <a16:colId xmlns:a16="http://schemas.microsoft.com/office/drawing/2014/main" val="2815072836"/>
                    </a:ext>
                  </a:extLst>
                </a:gridCol>
                <a:gridCol w="2544501">
                  <a:extLst>
                    <a:ext uri="{9D8B030D-6E8A-4147-A177-3AD203B41FA5}">
                      <a16:colId xmlns:a16="http://schemas.microsoft.com/office/drawing/2014/main" val="2512099158"/>
                    </a:ext>
                  </a:extLst>
                </a:gridCol>
              </a:tblGrid>
              <a:tr h="370840">
                <a:tc>
                  <a:txBody>
                    <a:bodyPr/>
                    <a:lstStyle/>
                    <a:p>
                      <a:pPr algn="ctr"/>
                      <a:r>
                        <a:rPr lang="fr-FR" dirty="0" smtClean="0"/>
                        <a:t>2018</a:t>
                      </a:r>
                      <a:endParaRPr lang="fr-FR" dirty="0"/>
                    </a:p>
                  </a:txBody>
                  <a:tcPr/>
                </a:tc>
                <a:tc>
                  <a:txBody>
                    <a:bodyPr/>
                    <a:lstStyle/>
                    <a:p>
                      <a:pPr algn="ctr"/>
                      <a:r>
                        <a:rPr lang="fr-FR" dirty="0" smtClean="0"/>
                        <a:t>2019</a:t>
                      </a:r>
                      <a:endParaRPr lang="fr-FR" dirty="0"/>
                    </a:p>
                  </a:txBody>
                  <a:tcPr/>
                </a:tc>
                <a:tc>
                  <a:txBody>
                    <a:bodyPr/>
                    <a:lstStyle/>
                    <a:p>
                      <a:pPr algn="ctr"/>
                      <a:r>
                        <a:rPr lang="fr-FR" dirty="0" smtClean="0"/>
                        <a:t>2020</a:t>
                      </a:r>
                      <a:endParaRPr lang="fr-FR" dirty="0"/>
                    </a:p>
                  </a:txBody>
                  <a:tcPr/>
                </a:tc>
                <a:tc>
                  <a:txBody>
                    <a:bodyPr/>
                    <a:lstStyle/>
                    <a:p>
                      <a:pPr algn="ctr"/>
                      <a:r>
                        <a:rPr lang="fr-FR" dirty="0" smtClean="0"/>
                        <a:t>2021</a:t>
                      </a:r>
                      <a:endParaRPr lang="fr-FR" dirty="0"/>
                    </a:p>
                  </a:txBody>
                  <a:tcPr/>
                </a:tc>
                <a:extLst>
                  <a:ext uri="{0D108BD9-81ED-4DB2-BD59-A6C34878D82A}">
                    <a16:rowId xmlns:a16="http://schemas.microsoft.com/office/drawing/2014/main" val="2369833997"/>
                  </a:ext>
                </a:extLst>
              </a:tr>
            </a:tbl>
          </a:graphicData>
        </a:graphic>
      </p:graphicFrame>
      <p:sp>
        <p:nvSpPr>
          <p:cNvPr id="11" name="ZoneTexte 10"/>
          <p:cNvSpPr txBox="1"/>
          <p:nvPr/>
        </p:nvSpPr>
        <p:spPr>
          <a:xfrm>
            <a:off x="4219606" y="2352479"/>
            <a:ext cx="838691" cy="261610"/>
          </a:xfrm>
          <a:prstGeom prst="rect">
            <a:avLst/>
          </a:prstGeom>
          <a:noFill/>
        </p:spPr>
        <p:txBody>
          <a:bodyPr wrap="none" rtlCol="0">
            <a:spAutoFit/>
          </a:bodyPr>
          <a:lstStyle/>
          <a:p>
            <a:pPr algn="ctr"/>
            <a:r>
              <a:rPr lang="fr-FR" sz="1100" b="1" dirty="0" err="1" smtClean="0">
                <a:solidFill>
                  <a:srgbClr val="C00000"/>
                </a:solidFill>
              </a:rPr>
              <a:t>mai-juillet</a:t>
            </a:r>
            <a:endParaRPr lang="fr-FR" sz="1100" b="1" dirty="0">
              <a:solidFill>
                <a:srgbClr val="C00000"/>
              </a:solidFill>
            </a:endParaRPr>
          </a:p>
        </p:txBody>
      </p:sp>
      <p:sp>
        <p:nvSpPr>
          <p:cNvPr id="16" name="ZoneTexte 15"/>
          <p:cNvSpPr txBox="1"/>
          <p:nvPr/>
        </p:nvSpPr>
        <p:spPr>
          <a:xfrm>
            <a:off x="6813026" y="2389114"/>
            <a:ext cx="846707" cy="261610"/>
          </a:xfrm>
          <a:prstGeom prst="rect">
            <a:avLst/>
          </a:prstGeom>
          <a:noFill/>
        </p:spPr>
        <p:txBody>
          <a:bodyPr wrap="none" rtlCol="0">
            <a:spAutoFit/>
          </a:bodyPr>
          <a:lstStyle/>
          <a:p>
            <a:pPr algn="ctr"/>
            <a:r>
              <a:rPr lang="fr-FR" sz="1100" b="1" dirty="0" smtClean="0">
                <a:solidFill>
                  <a:srgbClr val="C00000"/>
                </a:solidFill>
              </a:rPr>
              <a:t>juin-juillet</a:t>
            </a:r>
            <a:endParaRPr lang="fr-FR" sz="1100" b="1" dirty="0">
              <a:solidFill>
                <a:srgbClr val="C00000"/>
              </a:solidFill>
            </a:endParaRPr>
          </a:p>
        </p:txBody>
      </p:sp>
      <p:sp>
        <p:nvSpPr>
          <p:cNvPr id="17" name="ZoneTexte 16"/>
          <p:cNvSpPr txBox="1"/>
          <p:nvPr/>
        </p:nvSpPr>
        <p:spPr>
          <a:xfrm>
            <a:off x="9537161" y="2352479"/>
            <a:ext cx="838691" cy="261610"/>
          </a:xfrm>
          <a:prstGeom prst="rect">
            <a:avLst/>
          </a:prstGeom>
          <a:noFill/>
        </p:spPr>
        <p:txBody>
          <a:bodyPr wrap="none" rtlCol="0">
            <a:spAutoFit/>
          </a:bodyPr>
          <a:lstStyle/>
          <a:p>
            <a:pPr algn="ctr"/>
            <a:r>
              <a:rPr lang="fr-FR" sz="1100" b="1" dirty="0" err="1" smtClean="0">
                <a:solidFill>
                  <a:srgbClr val="C00000"/>
                </a:solidFill>
              </a:rPr>
              <a:t>mai-juillet</a:t>
            </a:r>
            <a:endParaRPr lang="fr-FR" sz="1100" b="1" dirty="0">
              <a:solidFill>
                <a:srgbClr val="C00000"/>
              </a:solidFill>
            </a:endParaRPr>
          </a:p>
        </p:txBody>
      </p:sp>
      <p:cxnSp>
        <p:nvCxnSpPr>
          <p:cNvPr id="20" name="Connecteur droit 19"/>
          <p:cNvCxnSpPr>
            <a:stCxn id="11" idx="0"/>
          </p:cNvCxnSpPr>
          <p:nvPr/>
        </p:nvCxnSpPr>
        <p:spPr>
          <a:xfrm flipH="1" flipV="1">
            <a:off x="4635175" y="1935275"/>
            <a:ext cx="3777" cy="417204"/>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Connecteur droit 24"/>
          <p:cNvCxnSpPr/>
          <p:nvPr/>
        </p:nvCxnSpPr>
        <p:spPr>
          <a:xfrm flipH="1" flipV="1">
            <a:off x="7201881" y="1935275"/>
            <a:ext cx="3777" cy="417204"/>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Connecteur droit 25"/>
          <p:cNvCxnSpPr/>
          <p:nvPr/>
        </p:nvCxnSpPr>
        <p:spPr>
          <a:xfrm flipH="1" flipV="1">
            <a:off x="9786485" y="1935275"/>
            <a:ext cx="3777" cy="417204"/>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Connecteur droit 21"/>
          <p:cNvCxnSpPr/>
          <p:nvPr/>
        </p:nvCxnSpPr>
        <p:spPr>
          <a:xfrm>
            <a:off x="1089885" y="2021846"/>
            <a:ext cx="0" cy="3878513"/>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Connecteur droit 32"/>
          <p:cNvCxnSpPr/>
          <p:nvPr/>
        </p:nvCxnSpPr>
        <p:spPr>
          <a:xfrm>
            <a:off x="3642585" y="2021846"/>
            <a:ext cx="0" cy="20738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Connecteur droit 33"/>
          <p:cNvCxnSpPr/>
          <p:nvPr/>
        </p:nvCxnSpPr>
        <p:spPr>
          <a:xfrm>
            <a:off x="6176235" y="2021846"/>
            <a:ext cx="0" cy="20738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Connecteur droit 35"/>
          <p:cNvCxnSpPr/>
          <p:nvPr/>
        </p:nvCxnSpPr>
        <p:spPr>
          <a:xfrm>
            <a:off x="11265760" y="2021846"/>
            <a:ext cx="0" cy="3878513"/>
          </a:xfrm>
          <a:prstGeom prst="line">
            <a:avLst/>
          </a:prstGeom>
        </p:spPr>
        <p:style>
          <a:lnRef idx="1">
            <a:schemeClr val="accent1"/>
          </a:lnRef>
          <a:fillRef idx="0">
            <a:schemeClr val="accent1"/>
          </a:fillRef>
          <a:effectRef idx="0">
            <a:schemeClr val="accent1"/>
          </a:effectRef>
          <a:fontRef idx="minor">
            <a:schemeClr val="tx1"/>
          </a:fontRef>
        </p:style>
      </p:cxnSp>
      <p:sp>
        <p:nvSpPr>
          <p:cNvPr id="28" name="Rectangle 27"/>
          <p:cNvSpPr/>
          <p:nvPr/>
        </p:nvSpPr>
        <p:spPr>
          <a:xfrm>
            <a:off x="2388497" y="6012626"/>
            <a:ext cx="8905586" cy="338554"/>
          </a:xfrm>
          <a:prstGeom prst="rect">
            <a:avLst/>
          </a:prstGeom>
        </p:spPr>
        <p:txBody>
          <a:bodyPr wrap="square">
            <a:spAutoFit/>
          </a:bodyPr>
          <a:lstStyle/>
          <a:p>
            <a:r>
              <a:rPr lang="fr-FR" sz="800" dirty="0" smtClean="0">
                <a:solidFill>
                  <a:schemeClr val="bg1">
                    <a:lumMod val="50000"/>
                  </a:schemeClr>
                </a:solidFill>
              </a:rPr>
              <a:t>Classement composite fondé sur le </a:t>
            </a:r>
            <a:r>
              <a:rPr lang="fr-FR" sz="800" dirty="0">
                <a:solidFill>
                  <a:schemeClr val="bg1">
                    <a:lumMod val="50000"/>
                  </a:schemeClr>
                </a:solidFill>
              </a:rPr>
              <a:t>Baromètre BPCE « Marché des </a:t>
            </a:r>
            <a:r>
              <a:rPr lang="fr-FR" sz="800" dirty="0" smtClean="0">
                <a:solidFill>
                  <a:schemeClr val="bg1">
                    <a:lumMod val="50000"/>
                  </a:schemeClr>
                </a:solidFill>
              </a:rPr>
              <a:t>particuliers « de la Performance Globale (commerciale, financière, satisfaction…) : </a:t>
            </a:r>
          </a:p>
          <a:p>
            <a:r>
              <a:rPr lang="fr-FR" sz="800" dirty="0" smtClean="0">
                <a:solidFill>
                  <a:schemeClr val="bg1">
                    <a:lumMod val="50000"/>
                  </a:schemeClr>
                </a:solidFill>
              </a:rPr>
              <a:t>classement sur la somme non pondérée des rangs : </a:t>
            </a:r>
            <a:r>
              <a:rPr lang="fr-FR" sz="800" dirty="0" err="1" smtClean="0">
                <a:solidFill>
                  <a:schemeClr val="bg1">
                    <a:lumMod val="50000"/>
                  </a:schemeClr>
                </a:solidFill>
              </a:rPr>
              <a:t>FdC</a:t>
            </a:r>
            <a:r>
              <a:rPr lang="fr-FR" sz="800" dirty="0" smtClean="0">
                <a:solidFill>
                  <a:schemeClr val="bg1">
                    <a:lumMod val="50000"/>
                  </a:schemeClr>
                </a:solidFill>
              </a:rPr>
              <a:t> ; Jeunes ; </a:t>
            </a:r>
            <a:r>
              <a:rPr lang="fr-FR" sz="800" dirty="0" err="1" smtClean="0">
                <a:solidFill>
                  <a:schemeClr val="bg1">
                    <a:lumMod val="50000"/>
                  </a:schemeClr>
                </a:solidFill>
              </a:rPr>
              <a:t>FdC</a:t>
            </a:r>
            <a:r>
              <a:rPr lang="fr-FR" sz="800" dirty="0" smtClean="0">
                <a:solidFill>
                  <a:schemeClr val="bg1">
                    <a:lumMod val="50000"/>
                  </a:schemeClr>
                </a:solidFill>
              </a:rPr>
              <a:t> Premium ; Bancarisation ; Crédit ; Assurance non vie et Prévoyance ; Satisfaction ; Digital ; Rentabilité</a:t>
            </a:r>
            <a:endParaRPr lang="fr-FR" sz="800" dirty="0"/>
          </a:p>
        </p:txBody>
      </p:sp>
      <p:cxnSp>
        <p:nvCxnSpPr>
          <p:cNvPr id="42" name="Connecteur droit 41"/>
          <p:cNvCxnSpPr/>
          <p:nvPr/>
        </p:nvCxnSpPr>
        <p:spPr>
          <a:xfrm>
            <a:off x="3642585" y="4403443"/>
            <a:ext cx="0" cy="146778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4" name="Connecteur droit 43"/>
          <p:cNvCxnSpPr>
            <a:endCxn id="39" idx="2"/>
          </p:cNvCxnSpPr>
          <p:nvPr/>
        </p:nvCxnSpPr>
        <p:spPr>
          <a:xfrm>
            <a:off x="6170614" y="4403443"/>
            <a:ext cx="7209" cy="146778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 name="Connecteur droit 44"/>
          <p:cNvCxnSpPr/>
          <p:nvPr/>
        </p:nvCxnSpPr>
        <p:spPr>
          <a:xfrm>
            <a:off x="8722212" y="2021846"/>
            <a:ext cx="0" cy="387851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0" name="Ellipse 39"/>
          <p:cNvSpPr/>
          <p:nvPr/>
        </p:nvSpPr>
        <p:spPr>
          <a:xfrm>
            <a:off x="3139773" y="5310372"/>
            <a:ext cx="393700" cy="3937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b="1" dirty="0" smtClean="0"/>
              <a:t>15</a:t>
            </a:r>
            <a:endParaRPr lang="fr-FR" b="1" dirty="0"/>
          </a:p>
        </p:txBody>
      </p:sp>
      <p:sp>
        <p:nvSpPr>
          <p:cNvPr id="49" name="Ellipse 48"/>
          <p:cNvSpPr/>
          <p:nvPr/>
        </p:nvSpPr>
        <p:spPr>
          <a:xfrm>
            <a:off x="5667802" y="4846595"/>
            <a:ext cx="393700" cy="3937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b="1" dirty="0" smtClean="0"/>
              <a:t>10</a:t>
            </a:r>
            <a:endParaRPr lang="fr-FR" b="1" dirty="0"/>
          </a:p>
        </p:txBody>
      </p:sp>
      <p:sp>
        <p:nvSpPr>
          <p:cNvPr id="54" name="Ellipse 53"/>
          <p:cNvSpPr/>
          <p:nvPr/>
        </p:nvSpPr>
        <p:spPr>
          <a:xfrm>
            <a:off x="8195830" y="4549258"/>
            <a:ext cx="393700" cy="3937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b="1" dirty="0" smtClean="0"/>
              <a:t>7</a:t>
            </a:r>
            <a:endParaRPr lang="fr-FR" b="1" dirty="0"/>
          </a:p>
        </p:txBody>
      </p:sp>
      <p:sp>
        <p:nvSpPr>
          <p:cNvPr id="55" name="Ellipse 54"/>
          <p:cNvSpPr/>
          <p:nvPr/>
        </p:nvSpPr>
        <p:spPr>
          <a:xfrm>
            <a:off x="9133969" y="4335573"/>
            <a:ext cx="393700" cy="3937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b="1" dirty="0" smtClean="0"/>
              <a:t>5</a:t>
            </a:r>
            <a:endParaRPr lang="fr-FR" b="1" dirty="0"/>
          </a:p>
        </p:txBody>
      </p:sp>
      <p:sp>
        <p:nvSpPr>
          <p:cNvPr id="56" name="ZoneTexte 55"/>
          <p:cNvSpPr txBox="1"/>
          <p:nvPr/>
        </p:nvSpPr>
        <p:spPr>
          <a:xfrm>
            <a:off x="1155165" y="4095666"/>
            <a:ext cx="7688323" cy="307777"/>
          </a:xfrm>
          <a:prstGeom prst="rect">
            <a:avLst/>
          </a:prstGeom>
          <a:noFill/>
        </p:spPr>
        <p:txBody>
          <a:bodyPr wrap="none" rtlCol="0">
            <a:spAutoFit/>
          </a:bodyPr>
          <a:lstStyle/>
          <a:p>
            <a:r>
              <a:rPr lang="fr-FR" sz="1400" b="1" dirty="0" smtClean="0">
                <a:solidFill>
                  <a:srgbClr val="C00000"/>
                </a:solidFill>
              </a:rPr>
              <a:t>Evolution de la performance de la CEGEE sur le marché des particuliers </a:t>
            </a:r>
            <a:r>
              <a:rPr lang="fr-FR" sz="1050" b="1" dirty="0" smtClean="0">
                <a:solidFill>
                  <a:srgbClr val="C00000"/>
                </a:solidFill>
              </a:rPr>
              <a:t>(rang sur 15 CE)</a:t>
            </a:r>
            <a:endParaRPr lang="fr-FR" sz="1050" b="1" dirty="0">
              <a:solidFill>
                <a:srgbClr val="C00000"/>
              </a:solidFill>
            </a:endParaRPr>
          </a:p>
        </p:txBody>
      </p:sp>
      <p:cxnSp>
        <p:nvCxnSpPr>
          <p:cNvPr id="48" name="Connecteur droit 47"/>
          <p:cNvCxnSpPr/>
          <p:nvPr/>
        </p:nvCxnSpPr>
        <p:spPr>
          <a:xfrm flipV="1">
            <a:off x="6067977" y="4768386"/>
            <a:ext cx="2122446" cy="27505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9" name="Connecteur droit 58"/>
          <p:cNvCxnSpPr>
            <a:stCxn id="40" idx="6"/>
          </p:cNvCxnSpPr>
          <p:nvPr/>
        </p:nvCxnSpPr>
        <p:spPr>
          <a:xfrm flipV="1">
            <a:off x="3533473" y="5098905"/>
            <a:ext cx="2134329" cy="40831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2" name="Connecteur droit 61"/>
          <p:cNvCxnSpPr/>
          <p:nvPr/>
        </p:nvCxnSpPr>
        <p:spPr>
          <a:xfrm flipV="1">
            <a:off x="8587402" y="4600293"/>
            <a:ext cx="546567" cy="12056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5" name="Connecteur droit 64"/>
          <p:cNvCxnSpPr/>
          <p:nvPr/>
        </p:nvCxnSpPr>
        <p:spPr>
          <a:xfrm flipV="1">
            <a:off x="9537161" y="4463851"/>
            <a:ext cx="258816" cy="55673"/>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sp>
        <p:nvSpPr>
          <p:cNvPr id="76" name="ZoneTexte 75"/>
          <p:cNvSpPr txBox="1"/>
          <p:nvPr/>
        </p:nvSpPr>
        <p:spPr>
          <a:xfrm>
            <a:off x="9102066" y="4717028"/>
            <a:ext cx="503664" cy="215444"/>
          </a:xfrm>
          <a:prstGeom prst="rect">
            <a:avLst/>
          </a:prstGeom>
          <a:noFill/>
        </p:spPr>
        <p:txBody>
          <a:bodyPr wrap="none" rtlCol="0">
            <a:spAutoFit/>
          </a:bodyPr>
          <a:lstStyle/>
          <a:p>
            <a:pPr algn="ctr"/>
            <a:r>
              <a:rPr lang="fr-FR" sz="800" dirty="0" smtClean="0">
                <a:solidFill>
                  <a:srgbClr val="C00000"/>
                </a:solidFill>
              </a:rPr>
              <a:t>Février</a:t>
            </a:r>
            <a:endParaRPr lang="fr-FR" sz="800" dirty="0">
              <a:solidFill>
                <a:srgbClr val="C00000"/>
              </a:solidFill>
            </a:endParaRPr>
          </a:p>
        </p:txBody>
      </p:sp>
      <p:sp>
        <p:nvSpPr>
          <p:cNvPr id="79" name="ZoneTexte 78"/>
          <p:cNvSpPr txBox="1"/>
          <p:nvPr/>
        </p:nvSpPr>
        <p:spPr>
          <a:xfrm>
            <a:off x="8072246" y="4935213"/>
            <a:ext cx="659155" cy="215444"/>
          </a:xfrm>
          <a:prstGeom prst="rect">
            <a:avLst/>
          </a:prstGeom>
          <a:noFill/>
        </p:spPr>
        <p:txBody>
          <a:bodyPr wrap="none" rtlCol="0">
            <a:spAutoFit/>
          </a:bodyPr>
          <a:lstStyle/>
          <a:p>
            <a:pPr algn="ctr"/>
            <a:r>
              <a:rPr lang="fr-FR" sz="800" dirty="0" smtClean="0">
                <a:solidFill>
                  <a:srgbClr val="C00000"/>
                </a:solidFill>
              </a:rPr>
              <a:t>Décembre</a:t>
            </a:r>
            <a:endParaRPr lang="fr-FR" sz="800" dirty="0">
              <a:solidFill>
                <a:srgbClr val="C00000"/>
              </a:solidFill>
            </a:endParaRPr>
          </a:p>
        </p:txBody>
      </p:sp>
      <p:sp>
        <p:nvSpPr>
          <p:cNvPr id="80" name="ZoneTexte 79"/>
          <p:cNvSpPr txBox="1"/>
          <p:nvPr/>
        </p:nvSpPr>
        <p:spPr>
          <a:xfrm>
            <a:off x="5541759" y="5209329"/>
            <a:ext cx="659155" cy="215444"/>
          </a:xfrm>
          <a:prstGeom prst="rect">
            <a:avLst/>
          </a:prstGeom>
          <a:noFill/>
        </p:spPr>
        <p:txBody>
          <a:bodyPr wrap="none" rtlCol="0">
            <a:spAutoFit/>
          </a:bodyPr>
          <a:lstStyle/>
          <a:p>
            <a:pPr algn="ctr"/>
            <a:r>
              <a:rPr lang="fr-FR" sz="800" dirty="0" smtClean="0">
                <a:solidFill>
                  <a:srgbClr val="C00000"/>
                </a:solidFill>
              </a:rPr>
              <a:t>Décembre</a:t>
            </a:r>
            <a:endParaRPr lang="fr-FR" sz="800" dirty="0">
              <a:solidFill>
                <a:srgbClr val="C00000"/>
              </a:solidFill>
            </a:endParaRPr>
          </a:p>
        </p:txBody>
      </p:sp>
      <p:sp>
        <p:nvSpPr>
          <p:cNvPr id="81" name="ZoneTexte 80"/>
          <p:cNvSpPr txBox="1"/>
          <p:nvPr/>
        </p:nvSpPr>
        <p:spPr>
          <a:xfrm>
            <a:off x="3007045" y="5684915"/>
            <a:ext cx="659155" cy="215444"/>
          </a:xfrm>
          <a:prstGeom prst="rect">
            <a:avLst/>
          </a:prstGeom>
          <a:noFill/>
        </p:spPr>
        <p:txBody>
          <a:bodyPr wrap="none" rtlCol="0">
            <a:spAutoFit/>
          </a:bodyPr>
          <a:lstStyle/>
          <a:p>
            <a:pPr algn="ctr"/>
            <a:r>
              <a:rPr lang="fr-FR" sz="800" dirty="0" smtClean="0">
                <a:solidFill>
                  <a:srgbClr val="C00000"/>
                </a:solidFill>
              </a:rPr>
              <a:t>Décembre</a:t>
            </a:r>
            <a:endParaRPr lang="fr-FR" sz="800" dirty="0">
              <a:solidFill>
                <a:srgbClr val="C00000"/>
              </a:solidFill>
            </a:endParaRPr>
          </a:p>
        </p:txBody>
      </p:sp>
    </p:spTree>
    <p:extLst>
      <p:ext uri="{BB962C8B-B14F-4D97-AF65-F5344CB8AC3E}">
        <p14:creationId xmlns:p14="http://schemas.microsoft.com/office/powerpoint/2010/main" val="2558035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a:xfrm>
            <a:off x="2447596" y="332657"/>
            <a:ext cx="9228468" cy="672075"/>
          </a:xfrm>
        </p:spPr>
        <p:txBody>
          <a:bodyPr>
            <a:normAutofit/>
          </a:bodyPr>
          <a:lstStyle/>
          <a:p>
            <a:pPr>
              <a:spcBef>
                <a:spcPts val="0"/>
              </a:spcBef>
            </a:pPr>
            <a:r>
              <a:rPr lang="fr-FR" sz="1800" b="1" dirty="0" smtClean="0"/>
              <a:t>Pour poursuivre cette progression, nous devons bien sûr nous appuyer sur nos points forts, mais également travailler nos points plus difficiles</a:t>
            </a:r>
            <a:endParaRPr lang="fr-FR" sz="1800" b="1" dirty="0">
              <a:solidFill>
                <a:schemeClr val="accent4">
                  <a:lumMod val="75000"/>
                </a:schemeClr>
              </a:solidFill>
            </a:endParaRPr>
          </a:p>
        </p:txBody>
      </p:sp>
      <p:sp>
        <p:nvSpPr>
          <p:cNvPr id="2" name="Titre 1"/>
          <p:cNvSpPr>
            <a:spLocks noGrp="1"/>
          </p:cNvSpPr>
          <p:nvPr>
            <p:ph type="ctrTitle"/>
          </p:nvPr>
        </p:nvSpPr>
        <p:spPr/>
        <p:txBody>
          <a:bodyPr/>
          <a:lstStyle/>
          <a:p>
            <a:r>
              <a:rPr lang="fr-FR" sz="1300" dirty="0">
                <a:latin typeface="Montserrat Black" panose="00000A00000000000000" pitchFamily="2" charset="0"/>
              </a:rPr>
              <a:t>Point d’étape et Challenge</a:t>
            </a:r>
            <a:endParaRPr lang="fr-FR" sz="1300" b="1" dirty="0">
              <a:latin typeface="Montserrat Black" panose="00000A00000000000000" pitchFamily="2" charset="0"/>
            </a:endParaRPr>
          </a:p>
        </p:txBody>
      </p:sp>
      <p:pic>
        <p:nvPicPr>
          <p:cNvPr id="26" name="Image 2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3275" y="1354538"/>
            <a:ext cx="332763" cy="250377"/>
          </a:xfrm>
          <a:prstGeom prst="rect">
            <a:avLst/>
          </a:prstGeom>
        </p:spPr>
      </p:pic>
      <p:graphicFrame>
        <p:nvGraphicFramePr>
          <p:cNvPr id="44" name="Graphique 43"/>
          <p:cNvGraphicFramePr>
            <a:graphicFrameLocks/>
          </p:cNvGraphicFramePr>
          <p:nvPr>
            <p:extLst>
              <p:ext uri="{D42A27DB-BD31-4B8C-83A1-F6EECF244321}">
                <p14:modId xmlns:p14="http://schemas.microsoft.com/office/powerpoint/2010/main" val="3852352190"/>
              </p:ext>
            </p:extLst>
          </p:nvPr>
        </p:nvGraphicFramePr>
        <p:xfrm>
          <a:off x="1136037" y="3915592"/>
          <a:ext cx="9529483" cy="1884160"/>
        </p:xfrm>
        <a:graphic>
          <a:graphicData uri="http://schemas.openxmlformats.org/drawingml/2006/chart">
            <c:chart xmlns:c="http://schemas.openxmlformats.org/drawingml/2006/chart" xmlns:r="http://schemas.openxmlformats.org/officeDocument/2006/relationships" r:id="rId3"/>
          </a:graphicData>
        </a:graphic>
      </p:graphicFrame>
      <p:sp>
        <p:nvSpPr>
          <p:cNvPr id="47" name="ZoneTexte 46"/>
          <p:cNvSpPr txBox="1"/>
          <p:nvPr/>
        </p:nvSpPr>
        <p:spPr>
          <a:xfrm>
            <a:off x="10570195" y="4483640"/>
            <a:ext cx="1390124" cy="215444"/>
          </a:xfrm>
          <a:prstGeom prst="rect">
            <a:avLst/>
          </a:prstGeom>
          <a:noFill/>
        </p:spPr>
        <p:txBody>
          <a:bodyPr wrap="none" rtlCol="0">
            <a:spAutoFit/>
          </a:bodyPr>
          <a:lstStyle/>
          <a:p>
            <a:r>
              <a:rPr lang="fr-FR" sz="800" b="1" dirty="0">
                <a:solidFill>
                  <a:srgbClr val="C00000"/>
                </a:solidFill>
              </a:rPr>
              <a:t>Résultats à fin avril </a:t>
            </a:r>
            <a:r>
              <a:rPr lang="fr-FR" sz="800" b="1" dirty="0" smtClean="0">
                <a:solidFill>
                  <a:srgbClr val="C00000"/>
                </a:solidFill>
              </a:rPr>
              <a:t>2021</a:t>
            </a:r>
            <a:endParaRPr lang="fr-FR" sz="800" b="1" dirty="0">
              <a:solidFill>
                <a:srgbClr val="C00000"/>
              </a:solidFill>
            </a:endParaRPr>
          </a:p>
        </p:txBody>
      </p:sp>
      <p:sp>
        <p:nvSpPr>
          <p:cNvPr id="48" name="ZoneTexte 47"/>
          <p:cNvSpPr txBox="1"/>
          <p:nvPr/>
        </p:nvSpPr>
        <p:spPr>
          <a:xfrm>
            <a:off x="10570195" y="4689839"/>
            <a:ext cx="1148071" cy="215444"/>
          </a:xfrm>
          <a:prstGeom prst="rect">
            <a:avLst/>
          </a:prstGeom>
          <a:noFill/>
        </p:spPr>
        <p:txBody>
          <a:bodyPr wrap="none" rtlCol="0">
            <a:spAutoFit/>
          </a:bodyPr>
          <a:lstStyle/>
          <a:p>
            <a:r>
              <a:rPr lang="fr-FR" sz="800" b="1" dirty="0">
                <a:solidFill>
                  <a:schemeClr val="bg1">
                    <a:lumMod val="50000"/>
                  </a:schemeClr>
                </a:solidFill>
              </a:rPr>
              <a:t>Résultats à fin </a:t>
            </a:r>
            <a:r>
              <a:rPr lang="fr-FR" sz="800" b="1" dirty="0" smtClean="0">
                <a:solidFill>
                  <a:schemeClr val="bg1">
                    <a:lumMod val="50000"/>
                  </a:schemeClr>
                </a:solidFill>
              </a:rPr>
              <a:t>2020</a:t>
            </a:r>
            <a:endParaRPr lang="fr-FR" sz="800" b="1" dirty="0">
              <a:solidFill>
                <a:schemeClr val="bg1">
                  <a:lumMod val="50000"/>
                </a:schemeClr>
              </a:solidFill>
            </a:endParaRPr>
          </a:p>
        </p:txBody>
      </p:sp>
      <p:grpSp>
        <p:nvGrpSpPr>
          <p:cNvPr id="50" name="Groupe 49"/>
          <p:cNvGrpSpPr/>
          <p:nvPr/>
        </p:nvGrpSpPr>
        <p:grpSpPr>
          <a:xfrm>
            <a:off x="8335406" y="44251"/>
            <a:ext cx="3856593" cy="279660"/>
            <a:chOff x="3581398" y="6140166"/>
            <a:chExt cx="4444995" cy="223443"/>
          </a:xfrm>
          <a:noFill/>
        </p:grpSpPr>
        <p:sp>
          <p:nvSpPr>
            <p:cNvPr id="51" name="Rectangle 50"/>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rPr>
                <a:t>Professionnels</a:t>
              </a:r>
            </a:p>
          </p:txBody>
        </p:sp>
        <p:sp>
          <p:nvSpPr>
            <p:cNvPr id="52" name="Rectangle 51"/>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rPr>
                <a:t>Gestion Privée</a:t>
              </a:r>
            </a:p>
          </p:txBody>
        </p:sp>
        <p:sp>
          <p:nvSpPr>
            <p:cNvPr id="53" name="Rectangle 52"/>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Montserrat Black" panose="00000A00000000000000" pitchFamily="2" charset="0"/>
                </a:rPr>
                <a:t>Particuliers</a:t>
              </a:r>
            </a:p>
          </p:txBody>
        </p:sp>
      </p:grpSp>
      <p:sp>
        <p:nvSpPr>
          <p:cNvPr id="12" name="ZoneTexte 11"/>
          <p:cNvSpPr txBox="1"/>
          <p:nvPr/>
        </p:nvSpPr>
        <p:spPr>
          <a:xfrm>
            <a:off x="1544658" y="5686726"/>
            <a:ext cx="798617" cy="338554"/>
          </a:xfrm>
          <a:prstGeom prst="rect">
            <a:avLst/>
          </a:prstGeom>
          <a:noFill/>
        </p:spPr>
        <p:txBody>
          <a:bodyPr wrap="none" rtlCol="0">
            <a:spAutoFit/>
          </a:bodyPr>
          <a:lstStyle/>
          <a:p>
            <a:pPr algn="ctr"/>
            <a:r>
              <a:rPr lang="fr-FR" sz="1600" b="1" dirty="0" smtClean="0">
                <a:solidFill>
                  <a:srgbClr val="C00000"/>
                </a:solidFill>
              </a:rPr>
              <a:t>TENIR</a:t>
            </a:r>
            <a:endParaRPr lang="fr-FR" sz="1600" b="1" dirty="0">
              <a:solidFill>
                <a:srgbClr val="C00000"/>
              </a:solidFill>
            </a:endParaRPr>
          </a:p>
        </p:txBody>
      </p:sp>
      <p:sp>
        <p:nvSpPr>
          <p:cNvPr id="38" name="ZoneTexte 37"/>
          <p:cNvSpPr txBox="1"/>
          <p:nvPr/>
        </p:nvSpPr>
        <p:spPr>
          <a:xfrm>
            <a:off x="2728762" y="5686726"/>
            <a:ext cx="1093569" cy="338554"/>
          </a:xfrm>
          <a:prstGeom prst="rect">
            <a:avLst/>
          </a:prstGeom>
          <a:noFill/>
        </p:spPr>
        <p:txBody>
          <a:bodyPr wrap="none" rtlCol="0">
            <a:spAutoFit/>
          </a:bodyPr>
          <a:lstStyle/>
          <a:p>
            <a:pPr algn="ctr"/>
            <a:r>
              <a:rPr lang="fr-FR" sz="1600" b="1" dirty="0" smtClean="0">
                <a:solidFill>
                  <a:srgbClr val="C00000"/>
                </a:solidFill>
              </a:rPr>
              <a:t>REVENIR</a:t>
            </a:r>
            <a:endParaRPr lang="fr-FR" sz="1600" b="1" dirty="0">
              <a:solidFill>
                <a:srgbClr val="C00000"/>
              </a:solidFill>
            </a:endParaRPr>
          </a:p>
        </p:txBody>
      </p:sp>
      <p:sp>
        <p:nvSpPr>
          <p:cNvPr id="39" name="ZoneTexte 38"/>
          <p:cNvSpPr txBox="1"/>
          <p:nvPr/>
        </p:nvSpPr>
        <p:spPr>
          <a:xfrm>
            <a:off x="7895268" y="5686726"/>
            <a:ext cx="1313180" cy="338554"/>
          </a:xfrm>
          <a:prstGeom prst="rect">
            <a:avLst/>
          </a:prstGeom>
          <a:noFill/>
        </p:spPr>
        <p:txBody>
          <a:bodyPr wrap="none" rtlCol="0">
            <a:spAutoFit/>
          </a:bodyPr>
          <a:lstStyle/>
          <a:p>
            <a:pPr algn="ctr"/>
            <a:r>
              <a:rPr lang="fr-FR" sz="1600" b="1" dirty="0" smtClean="0">
                <a:solidFill>
                  <a:srgbClr val="C00000"/>
                </a:solidFill>
              </a:rPr>
              <a:t>OPTIMISER</a:t>
            </a:r>
            <a:endParaRPr lang="fr-FR" sz="1600" b="1" dirty="0">
              <a:solidFill>
                <a:srgbClr val="C00000"/>
              </a:solidFill>
            </a:endParaRPr>
          </a:p>
        </p:txBody>
      </p:sp>
      <p:sp>
        <p:nvSpPr>
          <p:cNvPr id="40" name="ZoneTexte 39"/>
          <p:cNvSpPr txBox="1"/>
          <p:nvPr/>
        </p:nvSpPr>
        <p:spPr>
          <a:xfrm>
            <a:off x="4045679" y="5686726"/>
            <a:ext cx="1128835" cy="338554"/>
          </a:xfrm>
          <a:prstGeom prst="rect">
            <a:avLst/>
          </a:prstGeom>
          <a:noFill/>
        </p:spPr>
        <p:txBody>
          <a:bodyPr wrap="none" rtlCol="0">
            <a:spAutoFit/>
          </a:bodyPr>
          <a:lstStyle/>
          <a:p>
            <a:pPr algn="ctr"/>
            <a:r>
              <a:rPr lang="fr-FR" sz="1600" b="1" dirty="0" smtClean="0">
                <a:solidFill>
                  <a:srgbClr val="C00000"/>
                </a:solidFill>
              </a:rPr>
              <a:t>INSISTER</a:t>
            </a:r>
            <a:endParaRPr lang="fr-FR" sz="1600" b="1" dirty="0">
              <a:solidFill>
                <a:srgbClr val="C00000"/>
              </a:solidFill>
            </a:endParaRPr>
          </a:p>
        </p:txBody>
      </p:sp>
      <p:sp>
        <p:nvSpPr>
          <p:cNvPr id="41" name="ZoneTexte 40"/>
          <p:cNvSpPr txBox="1"/>
          <p:nvPr/>
        </p:nvSpPr>
        <p:spPr>
          <a:xfrm>
            <a:off x="5253568" y="5686726"/>
            <a:ext cx="1309974" cy="338554"/>
          </a:xfrm>
          <a:prstGeom prst="rect">
            <a:avLst/>
          </a:prstGeom>
          <a:noFill/>
        </p:spPr>
        <p:txBody>
          <a:bodyPr wrap="none" rtlCol="0">
            <a:spAutoFit/>
          </a:bodyPr>
          <a:lstStyle/>
          <a:p>
            <a:pPr algn="ctr"/>
            <a:r>
              <a:rPr lang="fr-FR" sz="1600" b="1" dirty="0" smtClean="0">
                <a:solidFill>
                  <a:srgbClr val="C00000"/>
                </a:solidFill>
              </a:rPr>
              <a:t>DECOLLER</a:t>
            </a:r>
            <a:endParaRPr lang="fr-FR" sz="1600" b="1" dirty="0">
              <a:solidFill>
                <a:srgbClr val="C00000"/>
              </a:solidFill>
            </a:endParaRPr>
          </a:p>
        </p:txBody>
      </p:sp>
      <p:sp>
        <p:nvSpPr>
          <p:cNvPr id="4" name="ZoneTexte 3"/>
          <p:cNvSpPr txBox="1"/>
          <p:nvPr/>
        </p:nvSpPr>
        <p:spPr>
          <a:xfrm>
            <a:off x="1136037" y="1308793"/>
            <a:ext cx="8937062" cy="984885"/>
          </a:xfrm>
          <a:prstGeom prst="rect">
            <a:avLst/>
          </a:prstGeom>
          <a:noFill/>
        </p:spPr>
        <p:txBody>
          <a:bodyPr wrap="none" rtlCol="0">
            <a:spAutoFit/>
          </a:bodyPr>
          <a:lstStyle/>
          <a:p>
            <a:r>
              <a:rPr lang="fr-FR" sz="1600" b="1" dirty="0" smtClean="0">
                <a:solidFill>
                  <a:srgbClr val="C00000"/>
                </a:solidFill>
              </a:rPr>
              <a:t>Cette progression globale se fonde sur de très belles réussites, qu’il nous faut consolider</a:t>
            </a:r>
          </a:p>
          <a:p>
            <a:pPr lvl="1"/>
            <a:r>
              <a:rPr lang="fr-FR" sz="1400" dirty="0" smtClean="0">
                <a:solidFill>
                  <a:schemeClr val="bg1">
                    <a:lumMod val="50000"/>
                  </a:schemeClr>
                </a:solidFill>
              </a:rPr>
              <a:t>En IARD et Prévoyance</a:t>
            </a:r>
          </a:p>
          <a:p>
            <a:pPr lvl="1"/>
            <a:r>
              <a:rPr lang="fr-FR" sz="1400" dirty="0" smtClean="0">
                <a:solidFill>
                  <a:schemeClr val="bg1">
                    <a:lumMod val="50000"/>
                  </a:schemeClr>
                </a:solidFill>
              </a:rPr>
              <a:t>En Crédit Consommation</a:t>
            </a:r>
          </a:p>
          <a:p>
            <a:pPr lvl="1"/>
            <a:r>
              <a:rPr lang="fr-FR" sz="1400" dirty="0" smtClean="0">
                <a:solidFill>
                  <a:schemeClr val="bg1">
                    <a:lumMod val="50000"/>
                  </a:schemeClr>
                </a:solidFill>
              </a:rPr>
              <a:t>En Bancarisation</a:t>
            </a:r>
            <a:endParaRPr lang="fr-FR" sz="1400" dirty="0">
              <a:solidFill>
                <a:schemeClr val="bg1">
                  <a:lumMod val="50000"/>
                </a:schemeClr>
              </a:solidFill>
            </a:endParaRPr>
          </a:p>
        </p:txBody>
      </p:sp>
      <p:pic>
        <p:nvPicPr>
          <p:cNvPr id="25" name="Image 2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3275" y="2447617"/>
            <a:ext cx="332763" cy="250377"/>
          </a:xfrm>
          <a:prstGeom prst="rect">
            <a:avLst/>
          </a:prstGeom>
        </p:spPr>
      </p:pic>
      <p:sp>
        <p:nvSpPr>
          <p:cNvPr id="27" name="ZoneTexte 26"/>
          <p:cNvSpPr txBox="1"/>
          <p:nvPr/>
        </p:nvSpPr>
        <p:spPr>
          <a:xfrm>
            <a:off x="1136037" y="2401872"/>
            <a:ext cx="8986756" cy="769441"/>
          </a:xfrm>
          <a:prstGeom prst="rect">
            <a:avLst/>
          </a:prstGeom>
          <a:noFill/>
        </p:spPr>
        <p:txBody>
          <a:bodyPr wrap="none" rtlCol="0">
            <a:spAutoFit/>
          </a:bodyPr>
          <a:lstStyle/>
          <a:p>
            <a:r>
              <a:rPr lang="fr-FR" sz="1600" b="1" dirty="0" smtClean="0">
                <a:solidFill>
                  <a:srgbClr val="C00000"/>
                </a:solidFill>
              </a:rPr>
              <a:t>Nous avons néanmoins encore quelques défis devant nous, notamment celui de l’épargne</a:t>
            </a:r>
          </a:p>
          <a:p>
            <a:pPr lvl="1"/>
            <a:r>
              <a:rPr lang="fr-FR" sz="1400" dirty="0" smtClean="0">
                <a:solidFill>
                  <a:schemeClr val="bg1">
                    <a:lumMod val="50000"/>
                  </a:schemeClr>
                </a:solidFill>
              </a:rPr>
              <a:t>La collecte d’Assurance-Vie</a:t>
            </a:r>
          </a:p>
          <a:p>
            <a:pPr lvl="1"/>
            <a:r>
              <a:rPr lang="fr-FR" sz="1400" dirty="0" smtClean="0">
                <a:solidFill>
                  <a:schemeClr val="bg1">
                    <a:lumMod val="50000"/>
                  </a:schemeClr>
                </a:solidFill>
              </a:rPr>
              <a:t>L’Epargne au sens large, qui passe par l’équipement de nos clients</a:t>
            </a:r>
            <a:endParaRPr lang="fr-FR" sz="1400" dirty="0">
              <a:solidFill>
                <a:schemeClr val="bg1">
                  <a:lumMod val="50000"/>
                </a:schemeClr>
              </a:solidFill>
            </a:endParaRPr>
          </a:p>
        </p:txBody>
      </p:sp>
      <p:pic>
        <p:nvPicPr>
          <p:cNvPr id="28" name="Image 2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3275" y="3397048"/>
            <a:ext cx="332763" cy="250377"/>
          </a:xfrm>
          <a:prstGeom prst="rect">
            <a:avLst/>
          </a:prstGeom>
        </p:spPr>
      </p:pic>
      <p:sp>
        <p:nvSpPr>
          <p:cNvPr id="29" name="ZoneTexte 28"/>
          <p:cNvSpPr txBox="1"/>
          <p:nvPr/>
        </p:nvSpPr>
        <p:spPr>
          <a:xfrm>
            <a:off x="1136037" y="3351303"/>
            <a:ext cx="9866804" cy="338554"/>
          </a:xfrm>
          <a:prstGeom prst="rect">
            <a:avLst/>
          </a:prstGeom>
          <a:noFill/>
        </p:spPr>
        <p:txBody>
          <a:bodyPr wrap="none" rtlCol="0">
            <a:spAutoFit/>
          </a:bodyPr>
          <a:lstStyle/>
          <a:p>
            <a:r>
              <a:rPr lang="fr-FR" sz="1600" b="1" dirty="0" smtClean="0">
                <a:solidFill>
                  <a:srgbClr val="C00000"/>
                </a:solidFill>
              </a:rPr>
              <a:t>Nos rangs commerciaux au sein des Caisses d’Epargne dessinent assez bien la stratégie à adopter</a:t>
            </a:r>
          </a:p>
        </p:txBody>
      </p:sp>
      <p:cxnSp>
        <p:nvCxnSpPr>
          <p:cNvPr id="6" name="Connecteur droit 5"/>
          <p:cNvCxnSpPr/>
          <p:nvPr/>
        </p:nvCxnSpPr>
        <p:spPr>
          <a:xfrm>
            <a:off x="1268493" y="3915592"/>
            <a:ext cx="0" cy="202487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 name="Connecteur droit 31"/>
          <p:cNvCxnSpPr/>
          <p:nvPr/>
        </p:nvCxnSpPr>
        <p:spPr>
          <a:xfrm>
            <a:off x="2592468" y="3915592"/>
            <a:ext cx="0" cy="202487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Connecteur droit 32"/>
          <p:cNvCxnSpPr/>
          <p:nvPr/>
        </p:nvCxnSpPr>
        <p:spPr>
          <a:xfrm>
            <a:off x="3916443" y="3915592"/>
            <a:ext cx="0" cy="202487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 name="Connecteur droit 33"/>
          <p:cNvCxnSpPr/>
          <p:nvPr/>
        </p:nvCxnSpPr>
        <p:spPr>
          <a:xfrm>
            <a:off x="5236234" y="3915592"/>
            <a:ext cx="0" cy="202487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 name="Connecteur droit 35"/>
          <p:cNvCxnSpPr/>
          <p:nvPr/>
        </p:nvCxnSpPr>
        <p:spPr>
          <a:xfrm>
            <a:off x="6550684" y="3915592"/>
            <a:ext cx="0" cy="202487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5" name="Connecteur droit 44"/>
          <p:cNvCxnSpPr/>
          <p:nvPr/>
        </p:nvCxnSpPr>
        <p:spPr>
          <a:xfrm>
            <a:off x="10522570" y="3915592"/>
            <a:ext cx="0" cy="202487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4062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randombar(horizontal)">
                                      <p:cBhvr>
                                        <p:cTn id="10" dur="500"/>
                                        <p:tgtEl>
                                          <p:spTgt spid="26"/>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randombar(horizontal)">
                                      <p:cBhvr>
                                        <p:cTn id="15" dur="500"/>
                                        <p:tgtEl>
                                          <p:spTgt spid="25"/>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randombar(horizontal)">
                                      <p:cBhvr>
                                        <p:cTn id="18" dur="500"/>
                                        <p:tgtEl>
                                          <p:spTgt spid="27"/>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randombar(horizontal)">
                                      <p:cBhvr>
                                        <p:cTn id="23" dur="500"/>
                                        <p:tgtEl>
                                          <p:spTgt spid="44"/>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47"/>
                                        </p:tgtEl>
                                        <p:attrNameLst>
                                          <p:attrName>style.visibility</p:attrName>
                                        </p:attrNameLst>
                                      </p:cBhvr>
                                      <p:to>
                                        <p:strVal val="visible"/>
                                      </p:to>
                                    </p:set>
                                    <p:animEffect transition="in" filter="randombar(horizontal)">
                                      <p:cBhvr>
                                        <p:cTn id="26" dur="500"/>
                                        <p:tgtEl>
                                          <p:spTgt spid="47"/>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48"/>
                                        </p:tgtEl>
                                        <p:attrNameLst>
                                          <p:attrName>style.visibility</p:attrName>
                                        </p:attrNameLst>
                                      </p:cBhvr>
                                      <p:to>
                                        <p:strVal val="visible"/>
                                      </p:to>
                                    </p:set>
                                    <p:animEffect transition="in" filter="randombar(horizontal)">
                                      <p:cBhvr>
                                        <p:cTn id="29" dur="500"/>
                                        <p:tgtEl>
                                          <p:spTgt spid="48"/>
                                        </p:tgtEl>
                                      </p:cBhvr>
                                    </p:animEffect>
                                  </p:childTnLst>
                                </p:cTn>
                              </p:par>
                              <p:par>
                                <p:cTn id="30" presetID="14" presetClass="entr" presetSubtype="10"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randombar(horizontal)">
                                      <p:cBhvr>
                                        <p:cTn id="32" dur="500"/>
                                        <p:tgtEl>
                                          <p:spTgt spid="28"/>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randombar(horizontal)">
                                      <p:cBhvr>
                                        <p:cTn id="35" dur="500"/>
                                        <p:tgtEl>
                                          <p:spTgt spid="29"/>
                                        </p:tgtEl>
                                      </p:cBhvr>
                                    </p:animEffect>
                                  </p:childTnLst>
                                </p:cTn>
                              </p:par>
                              <p:par>
                                <p:cTn id="36" presetID="14" presetClass="entr" presetSubtype="10" fill="hold" nodeType="with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randombar(horizontal)">
                                      <p:cBhvr>
                                        <p:cTn id="38" dur="500"/>
                                        <p:tgtEl>
                                          <p:spTgt spid="6"/>
                                        </p:tgtEl>
                                      </p:cBhvr>
                                    </p:animEffect>
                                  </p:childTnLst>
                                </p:cTn>
                              </p:par>
                              <p:par>
                                <p:cTn id="39" presetID="14" presetClass="entr" presetSubtype="10" fill="hold" nodeType="with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randombar(horizontal)">
                                      <p:cBhvr>
                                        <p:cTn id="41" dur="500"/>
                                        <p:tgtEl>
                                          <p:spTgt spid="32"/>
                                        </p:tgtEl>
                                      </p:cBhvr>
                                    </p:animEffect>
                                  </p:childTnLst>
                                </p:cTn>
                              </p:par>
                              <p:par>
                                <p:cTn id="42" presetID="14" presetClass="entr" presetSubtype="10" fill="hold" nodeType="with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randombar(horizontal)">
                                      <p:cBhvr>
                                        <p:cTn id="44" dur="500"/>
                                        <p:tgtEl>
                                          <p:spTgt spid="33"/>
                                        </p:tgtEl>
                                      </p:cBhvr>
                                    </p:animEffect>
                                  </p:childTnLst>
                                </p:cTn>
                              </p:par>
                              <p:par>
                                <p:cTn id="45" presetID="14" presetClass="entr" presetSubtype="10" fill="hold" nodeType="with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randombar(horizontal)">
                                      <p:cBhvr>
                                        <p:cTn id="47" dur="500"/>
                                        <p:tgtEl>
                                          <p:spTgt spid="34"/>
                                        </p:tgtEl>
                                      </p:cBhvr>
                                    </p:animEffect>
                                  </p:childTnLst>
                                </p:cTn>
                              </p:par>
                              <p:par>
                                <p:cTn id="48" presetID="14" presetClass="entr" presetSubtype="10" fill="hold" nodeType="withEffect">
                                  <p:stCondLst>
                                    <p:cond delay="0"/>
                                  </p:stCondLst>
                                  <p:childTnLst>
                                    <p:set>
                                      <p:cBhvr>
                                        <p:cTn id="49" dur="1" fill="hold">
                                          <p:stCondLst>
                                            <p:cond delay="0"/>
                                          </p:stCondLst>
                                        </p:cTn>
                                        <p:tgtEl>
                                          <p:spTgt spid="36"/>
                                        </p:tgtEl>
                                        <p:attrNameLst>
                                          <p:attrName>style.visibility</p:attrName>
                                        </p:attrNameLst>
                                      </p:cBhvr>
                                      <p:to>
                                        <p:strVal val="visible"/>
                                      </p:to>
                                    </p:set>
                                    <p:animEffect transition="in" filter="randombar(horizontal)">
                                      <p:cBhvr>
                                        <p:cTn id="50" dur="500"/>
                                        <p:tgtEl>
                                          <p:spTgt spid="36"/>
                                        </p:tgtEl>
                                      </p:cBhvr>
                                    </p:animEffect>
                                  </p:childTnLst>
                                </p:cTn>
                              </p:par>
                              <p:par>
                                <p:cTn id="51" presetID="14" presetClass="entr" presetSubtype="10" fill="hold" nodeType="with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randombar(horizontal)">
                                      <p:cBhvr>
                                        <p:cTn id="53" dur="500"/>
                                        <p:tgtEl>
                                          <p:spTgt spid="45"/>
                                        </p:tgtEl>
                                      </p:cBhvr>
                                    </p:animEffect>
                                  </p:childTnLst>
                                </p:cTn>
                              </p:par>
                            </p:childTnLst>
                          </p:cTn>
                        </p:par>
                        <p:par>
                          <p:cTn id="54" fill="hold">
                            <p:stCondLst>
                              <p:cond delay="500"/>
                            </p:stCondLst>
                            <p:childTnLst>
                              <p:par>
                                <p:cTn id="55" presetID="14" presetClass="entr" presetSubtype="10" fill="hold" grpId="0" nodeType="after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randombar(horizontal)">
                                      <p:cBhvr>
                                        <p:cTn id="57" dur="1000"/>
                                        <p:tgtEl>
                                          <p:spTgt spid="12"/>
                                        </p:tgtEl>
                                      </p:cBhvr>
                                    </p:animEffect>
                                  </p:childTnLst>
                                </p:cTn>
                              </p:par>
                              <p:par>
                                <p:cTn id="58" presetID="14" presetClass="entr" presetSubtype="10" fill="hold" grpId="0" nodeType="withEffect">
                                  <p:stCondLst>
                                    <p:cond delay="500"/>
                                  </p:stCondLst>
                                  <p:childTnLst>
                                    <p:set>
                                      <p:cBhvr>
                                        <p:cTn id="59" dur="1" fill="hold">
                                          <p:stCondLst>
                                            <p:cond delay="0"/>
                                          </p:stCondLst>
                                        </p:cTn>
                                        <p:tgtEl>
                                          <p:spTgt spid="38"/>
                                        </p:tgtEl>
                                        <p:attrNameLst>
                                          <p:attrName>style.visibility</p:attrName>
                                        </p:attrNameLst>
                                      </p:cBhvr>
                                      <p:to>
                                        <p:strVal val="visible"/>
                                      </p:to>
                                    </p:set>
                                    <p:animEffect transition="in" filter="randombar(horizontal)">
                                      <p:cBhvr>
                                        <p:cTn id="60" dur="1000"/>
                                        <p:tgtEl>
                                          <p:spTgt spid="38"/>
                                        </p:tgtEl>
                                      </p:cBhvr>
                                    </p:animEffect>
                                  </p:childTnLst>
                                </p:cTn>
                              </p:par>
                              <p:par>
                                <p:cTn id="61" presetID="14" presetClass="entr" presetSubtype="10" fill="hold" grpId="0" nodeType="withEffect">
                                  <p:stCondLst>
                                    <p:cond delay="900"/>
                                  </p:stCondLst>
                                  <p:childTnLst>
                                    <p:set>
                                      <p:cBhvr>
                                        <p:cTn id="62" dur="1" fill="hold">
                                          <p:stCondLst>
                                            <p:cond delay="0"/>
                                          </p:stCondLst>
                                        </p:cTn>
                                        <p:tgtEl>
                                          <p:spTgt spid="40"/>
                                        </p:tgtEl>
                                        <p:attrNameLst>
                                          <p:attrName>style.visibility</p:attrName>
                                        </p:attrNameLst>
                                      </p:cBhvr>
                                      <p:to>
                                        <p:strVal val="visible"/>
                                      </p:to>
                                    </p:set>
                                    <p:animEffect transition="in" filter="randombar(horizontal)">
                                      <p:cBhvr>
                                        <p:cTn id="63" dur="1000"/>
                                        <p:tgtEl>
                                          <p:spTgt spid="40"/>
                                        </p:tgtEl>
                                      </p:cBhvr>
                                    </p:animEffect>
                                  </p:childTnLst>
                                </p:cTn>
                              </p:par>
                              <p:par>
                                <p:cTn id="64" presetID="14" presetClass="entr" presetSubtype="10" fill="hold" grpId="0" nodeType="withEffect">
                                  <p:stCondLst>
                                    <p:cond delay="1300"/>
                                  </p:stCondLst>
                                  <p:childTnLst>
                                    <p:set>
                                      <p:cBhvr>
                                        <p:cTn id="65" dur="1" fill="hold">
                                          <p:stCondLst>
                                            <p:cond delay="0"/>
                                          </p:stCondLst>
                                        </p:cTn>
                                        <p:tgtEl>
                                          <p:spTgt spid="41"/>
                                        </p:tgtEl>
                                        <p:attrNameLst>
                                          <p:attrName>style.visibility</p:attrName>
                                        </p:attrNameLst>
                                      </p:cBhvr>
                                      <p:to>
                                        <p:strVal val="visible"/>
                                      </p:to>
                                    </p:set>
                                    <p:animEffect transition="in" filter="randombar(horizontal)">
                                      <p:cBhvr>
                                        <p:cTn id="66" dur="1000"/>
                                        <p:tgtEl>
                                          <p:spTgt spid="41"/>
                                        </p:tgtEl>
                                      </p:cBhvr>
                                    </p:animEffect>
                                  </p:childTnLst>
                                </p:cTn>
                              </p:par>
                              <p:par>
                                <p:cTn id="67" presetID="14" presetClass="entr" presetSubtype="10" fill="hold" grpId="0" nodeType="withEffect">
                                  <p:stCondLst>
                                    <p:cond delay="1600"/>
                                  </p:stCondLst>
                                  <p:childTnLst>
                                    <p:set>
                                      <p:cBhvr>
                                        <p:cTn id="68" dur="1" fill="hold">
                                          <p:stCondLst>
                                            <p:cond delay="0"/>
                                          </p:stCondLst>
                                        </p:cTn>
                                        <p:tgtEl>
                                          <p:spTgt spid="39"/>
                                        </p:tgtEl>
                                        <p:attrNameLst>
                                          <p:attrName>style.visibility</p:attrName>
                                        </p:attrNameLst>
                                      </p:cBhvr>
                                      <p:to>
                                        <p:strVal val="visible"/>
                                      </p:to>
                                    </p:set>
                                    <p:animEffect transition="in" filter="randombar(horizontal)">
                                      <p:cBhvr>
                                        <p:cTn id="69" dur="1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4" grpId="0">
        <p:bldAsOne/>
      </p:bldGraphic>
      <p:bldP spid="47" grpId="0"/>
      <p:bldP spid="48" grpId="0"/>
      <p:bldP spid="12" grpId="0"/>
      <p:bldP spid="38" grpId="0"/>
      <p:bldP spid="39" grpId="0"/>
      <p:bldP spid="40" grpId="0"/>
      <p:bldP spid="41" grpId="0"/>
      <p:bldP spid="4" grpId="0"/>
      <p:bldP spid="27" grpId="0"/>
      <p:bldP spid="2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3"/>
          </p:nvPr>
        </p:nvSpPr>
        <p:spPr>
          <a:xfrm>
            <a:off x="2447595" y="332657"/>
            <a:ext cx="9904062" cy="672075"/>
          </a:xfrm>
        </p:spPr>
        <p:txBody>
          <a:bodyPr>
            <a:noAutofit/>
          </a:bodyPr>
          <a:lstStyle/>
          <a:p>
            <a:pPr>
              <a:spcBef>
                <a:spcPts val="0"/>
              </a:spcBef>
            </a:pPr>
            <a:r>
              <a:rPr lang="fr-FR" sz="1800" b="1" dirty="0"/>
              <a:t>Notre temps fort </a:t>
            </a:r>
            <a:r>
              <a:rPr lang="fr-FR" sz="1800" b="1" i="1" dirty="0" smtClean="0"/>
              <a:t>Réussir </a:t>
            </a:r>
            <a:r>
              <a:rPr lang="fr-FR" sz="1800" b="1" i="1" dirty="0"/>
              <a:t>Ensemble Saison </a:t>
            </a:r>
            <a:r>
              <a:rPr lang="fr-FR" sz="1800" b="1" i="1" dirty="0" smtClean="0"/>
              <a:t>2</a:t>
            </a:r>
            <a:r>
              <a:rPr lang="fr-FR" sz="1800" b="1" dirty="0" smtClean="0"/>
              <a:t> </a:t>
            </a:r>
            <a:r>
              <a:rPr lang="fr-FR" sz="1800" b="1" dirty="0"/>
              <a:t>s’inscrit pleinement dans cette ambition </a:t>
            </a:r>
            <a:endParaRPr lang="fr-FR" sz="1800" b="1" dirty="0" smtClean="0"/>
          </a:p>
          <a:p>
            <a:pPr>
              <a:spcBef>
                <a:spcPts val="0"/>
              </a:spcBef>
            </a:pPr>
            <a:r>
              <a:rPr lang="fr-FR" sz="1800" b="1" dirty="0" smtClean="0"/>
              <a:t>et </a:t>
            </a:r>
            <a:r>
              <a:rPr lang="fr-FR" sz="1800" b="1" dirty="0"/>
              <a:t>vise à aligner toutes les énergies durant 8 </a:t>
            </a:r>
            <a:r>
              <a:rPr lang="fr-FR" sz="1800" b="1" dirty="0" smtClean="0"/>
              <a:t>semaines</a:t>
            </a:r>
            <a:endParaRPr lang="fr-FR" sz="1800" b="1" dirty="0"/>
          </a:p>
        </p:txBody>
      </p:sp>
      <p:sp>
        <p:nvSpPr>
          <p:cNvPr id="5" name="Titre 4"/>
          <p:cNvSpPr>
            <a:spLocks noGrp="1"/>
          </p:cNvSpPr>
          <p:nvPr>
            <p:ph type="ctrTitle"/>
          </p:nvPr>
        </p:nvSpPr>
        <p:spPr/>
        <p:txBody>
          <a:bodyPr/>
          <a:lstStyle/>
          <a:p>
            <a:r>
              <a:rPr lang="fr-FR" sz="1300" dirty="0"/>
              <a:t>Point d’étape et Challenge</a:t>
            </a:r>
          </a:p>
        </p:txBody>
      </p:sp>
      <p:grpSp>
        <p:nvGrpSpPr>
          <p:cNvPr id="18" name="Groupe 17"/>
          <p:cNvGrpSpPr/>
          <p:nvPr/>
        </p:nvGrpSpPr>
        <p:grpSpPr>
          <a:xfrm>
            <a:off x="8335406" y="44251"/>
            <a:ext cx="3856593" cy="279660"/>
            <a:chOff x="3581398" y="6140166"/>
            <a:chExt cx="4444995" cy="223443"/>
          </a:xfrm>
          <a:noFill/>
        </p:grpSpPr>
        <p:sp>
          <p:nvSpPr>
            <p:cNvPr id="23" name="Rectangle 2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Professionnels</a:t>
              </a:r>
            </a:p>
          </p:txBody>
        </p:sp>
        <p:sp>
          <p:nvSpPr>
            <p:cNvPr id="24" name="Rectangle 23"/>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25" name="Rectangle 24"/>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Montserrat Black" panose="00000A00000000000000" pitchFamily="2" charset="0"/>
                </a:rPr>
                <a:t>Particuliers</a:t>
              </a:r>
            </a:p>
          </p:txBody>
        </p:sp>
      </p:grpSp>
      <p:sp>
        <p:nvSpPr>
          <p:cNvPr id="12" name="Espace réservé du contenu 2"/>
          <p:cNvSpPr txBox="1">
            <a:spLocks/>
          </p:cNvSpPr>
          <p:nvPr/>
        </p:nvSpPr>
        <p:spPr>
          <a:xfrm>
            <a:off x="1922396" y="1540542"/>
            <a:ext cx="9480160" cy="685834"/>
          </a:xfrm>
          <a:prstGeom prst="rect">
            <a:avLst/>
          </a:prstGeom>
        </p:spPr>
        <p:txBody>
          <a:bodyPr/>
          <a:lstStyle>
            <a:lvl1pPr marL="342900" indent="-342900" algn="l" defTabSz="914400" rtl="0" eaLnBrk="1" latinLnBrk="0" hangingPunct="1">
              <a:spcBef>
                <a:spcPct val="20000"/>
              </a:spcBef>
              <a:buClr>
                <a:srgbClr val="C00000"/>
              </a:buClr>
              <a:buFont typeface="Wingdings" panose="05000000000000000000" pitchFamily="2" charset="2"/>
              <a:buChar char="§"/>
              <a:defRPr sz="1400" kern="1200">
                <a:solidFill>
                  <a:schemeClr val="tx1">
                    <a:lumMod val="75000"/>
                    <a:lumOff val="25000"/>
                  </a:schemeClr>
                </a:solidFill>
                <a:latin typeface="Gill Sans MT" panose="020B0502020104020203" pitchFamily="34" charset="0"/>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1300" kern="1200">
                <a:solidFill>
                  <a:schemeClr val="tx1">
                    <a:lumMod val="75000"/>
                    <a:lumOff val="25000"/>
                  </a:schemeClr>
                </a:solidFill>
                <a:latin typeface="Gill Sans MT" panose="020B0502020104020203" pitchFamily="34" charset="0"/>
                <a:ea typeface="+mn-ea"/>
                <a:cs typeface="+mn-cs"/>
              </a:defRPr>
            </a:lvl2pPr>
            <a:lvl3pPr marL="914400" indent="0" algn="l" defTabSz="914400" rtl="0" eaLnBrk="1" latinLnBrk="0" hangingPunct="1">
              <a:spcBef>
                <a:spcPct val="20000"/>
              </a:spcBef>
              <a:buFontTx/>
              <a:buNone/>
              <a:defRPr sz="1200" kern="1200">
                <a:solidFill>
                  <a:schemeClr val="tx1">
                    <a:lumMod val="75000"/>
                    <a:lumOff val="25000"/>
                  </a:schemeClr>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13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13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9pPr>
          </a:lstStyle>
          <a:p>
            <a:pPr marL="0" indent="0">
              <a:buNone/>
            </a:pPr>
            <a:r>
              <a:rPr lang="fr-FR" sz="1500" b="1" i="1" dirty="0">
                <a:solidFill>
                  <a:srgbClr val="C00000"/>
                </a:solidFill>
              </a:rPr>
              <a:t>Chaque agence a du </a:t>
            </a:r>
            <a:r>
              <a:rPr lang="fr-FR" sz="1500" b="1" i="1" dirty="0" smtClean="0">
                <a:solidFill>
                  <a:srgbClr val="C00000"/>
                </a:solidFill>
              </a:rPr>
              <a:t>17 mai </a:t>
            </a:r>
            <a:r>
              <a:rPr lang="fr-FR" sz="1500" b="1" i="1" dirty="0">
                <a:solidFill>
                  <a:srgbClr val="C00000"/>
                </a:solidFill>
              </a:rPr>
              <a:t>au </a:t>
            </a:r>
            <a:r>
              <a:rPr lang="fr-FR" sz="1500" b="1" i="1" dirty="0" smtClean="0">
                <a:solidFill>
                  <a:srgbClr val="C00000"/>
                </a:solidFill>
              </a:rPr>
              <a:t>10 </a:t>
            </a:r>
            <a:r>
              <a:rPr lang="fr-FR" sz="1500" b="1" i="1" dirty="0">
                <a:solidFill>
                  <a:srgbClr val="C00000"/>
                </a:solidFill>
              </a:rPr>
              <a:t>juillet pour atteindre des objectifs définis et mesurés à l’</a:t>
            </a:r>
            <a:r>
              <a:rPr lang="fr-FR" sz="1500" b="1" i="1" dirty="0" err="1">
                <a:solidFill>
                  <a:srgbClr val="C00000"/>
                </a:solidFill>
              </a:rPr>
              <a:t>etp</a:t>
            </a:r>
            <a:endParaRPr lang="fr-FR" sz="1500" b="1" i="1" dirty="0">
              <a:solidFill>
                <a:srgbClr val="C00000"/>
              </a:solidFill>
            </a:endParaRPr>
          </a:p>
        </p:txBody>
      </p:sp>
      <p:graphicFrame>
        <p:nvGraphicFramePr>
          <p:cNvPr id="6" name="Tableau 5"/>
          <p:cNvGraphicFramePr>
            <a:graphicFrameLocks noGrp="1"/>
          </p:cNvGraphicFramePr>
          <p:nvPr>
            <p:extLst>
              <p:ext uri="{D42A27DB-BD31-4B8C-83A1-F6EECF244321}">
                <p14:modId xmlns:p14="http://schemas.microsoft.com/office/powerpoint/2010/main" val="2583895791"/>
              </p:ext>
            </p:extLst>
          </p:nvPr>
        </p:nvGraphicFramePr>
        <p:xfrm>
          <a:off x="638173" y="2121583"/>
          <a:ext cx="10764379" cy="3545071"/>
        </p:xfrm>
        <a:graphic>
          <a:graphicData uri="http://schemas.openxmlformats.org/drawingml/2006/table">
            <a:tbl>
              <a:tblPr/>
              <a:tblGrid>
                <a:gridCol w="1227064">
                  <a:extLst>
                    <a:ext uri="{9D8B030D-6E8A-4147-A177-3AD203B41FA5}">
                      <a16:colId xmlns:a16="http://schemas.microsoft.com/office/drawing/2014/main" val="2438682168"/>
                    </a:ext>
                  </a:extLst>
                </a:gridCol>
                <a:gridCol w="923745">
                  <a:extLst>
                    <a:ext uri="{9D8B030D-6E8A-4147-A177-3AD203B41FA5}">
                      <a16:colId xmlns:a16="http://schemas.microsoft.com/office/drawing/2014/main" val="328210083"/>
                    </a:ext>
                  </a:extLst>
                </a:gridCol>
                <a:gridCol w="1230510">
                  <a:extLst>
                    <a:ext uri="{9D8B030D-6E8A-4147-A177-3AD203B41FA5}">
                      <a16:colId xmlns:a16="http://schemas.microsoft.com/office/drawing/2014/main" val="432223124"/>
                    </a:ext>
                  </a:extLst>
                </a:gridCol>
                <a:gridCol w="1230510">
                  <a:extLst>
                    <a:ext uri="{9D8B030D-6E8A-4147-A177-3AD203B41FA5}">
                      <a16:colId xmlns:a16="http://schemas.microsoft.com/office/drawing/2014/main" val="761247471"/>
                    </a:ext>
                  </a:extLst>
                </a:gridCol>
                <a:gridCol w="1230510">
                  <a:extLst>
                    <a:ext uri="{9D8B030D-6E8A-4147-A177-3AD203B41FA5}">
                      <a16:colId xmlns:a16="http://schemas.microsoft.com/office/drawing/2014/main" val="3810003775"/>
                    </a:ext>
                  </a:extLst>
                </a:gridCol>
                <a:gridCol w="1230510">
                  <a:extLst>
                    <a:ext uri="{9D8B030D-6E8A-4147-A177-3AD203B41FA5}">
                      <a16:colId xmlns:a16="http://schemas.microsoft.com/office/drawing/2014/main" val="38141173"/>
                    </a:ext>
                  </a:extLst>
                </a:gridCol>
                <a:gridCol w="1230510">
                  <a:extLst>
                    <a:ext uri="{9D8B030D-6E8A-4147-A177-3AD203B41FA5}">
                      <a16:colId xmlns:a16="http://schemas.microsoft.com/office/drawing/2014/main" val="930613896"/>
                    </a:ext>
                  </a:extLst>
                </a:gridCol>
                <a:gridCol w="1230510">
                  <a:extLst>
                    <a:ext uri="{9D8B030D-6E8A-4147-A177-3AD203B41FA5}">
                      <a16:colId xmlns:a16="http://schemas.microsoft.com/office/drawing/2014/main" val="2668699627"/>
                    </a:ext>
                  </a:extLst>
                </a:gridCol>
                <a:gridCol w="1230510">
                  <a:extLst>
                    <a:ext uri="{9D8B030D-6E8A-4147-A177-3AD203B41FA5}">
                      <a16:colId xmlns:a16="http://schemas.microsoft.com/office/drawing/2014/main" val="2497671664"/>
                    </a:ext>
                  </a:extLst>
                </a:gridCol>
              </a:tblGrid>
              <a:tr h="353308">
                <a:tc gridSpan="2">
                  <a:txBody>
                    <a:bodyPr/>
                    <a:lstStyle/>
                    <a:p>
                      <a:pPr algn="ctr" fontAlgn="ctr"/>
                      <a:endParaRPr lang="fr-FR" sz="1800" b="0" i="0" u="none" strike="noStrike" dirty="0">
                        <a:solidFill>
                          <a:srgbClr val="000000"/>
                        </a:solidFill>
                        <a:effectLst/>
                        <a:latin typeface="Arial" panose="020B0604020202020204" pitchFamily="34" charset="0"/>
                      </a:endParaRPr>
                    </a:p>
                  </a:txBody>
                  <a:tcPr marL="9525" marR="9525" marT="9525" marB="0" anchor="ctr">
                    <a:lnL>
                      <a:noFill/>
                    </a:lnL>
                    <a:lnR w="19050" cap="flat" cmpd="sng" algn="ctr">
                      <a:solidFill>
                        <a:srgbClr val="FFFFFF"/>
                      </a:solidFill>
                      <a:prstDash val="solid"/>
                      <a:round/>
                      <a:headEnd type="none" w="med" len="med"/>
                      <a:tailEnd type="none" w="med" len="med"/>
                    </a:lnR>
                    <a:lnT>
                      <a:noFill/>
                    </a:lnT>
                    <a:lnB>
                      <a:noFill/>
                    </a:lnB>
                  </a:tcPr>
                </a:tc>
                <a:tc hMerge="1">
                  <a:txBody>
                    <a:bodyPr/>
                    <a:lstStyle/>
                    <a:p>
                      <a:endParaRPr lang="fr-FR"/>
                    </a:p>
                  </a:txBody>
                  <a:tcPr/>
                </a:tc>
                <a:tc>
                  <a:txBody>
                    <a:bodyPr/>
                    <a:lstStyle/>
                    <a:p>
                      <a:pPr algn="ctr" fontAlgn="ctr"/>
                      <a:r>
                        <a:rPr lang="fr-FR" sz="1600" b="1" i="0" u="none" strike="noStrike" dirty="0">
                          <a:solidFill>
                            <a:srgbClr val="FFFFFF"/>
                          </a:solidFill>
                          <a:effectLst/>
                          <a:latin typeface="Calibri" panose="020F0502020204030204" pitchFamily="34" charset="0"/>
                        </a:rPr>
                        <a:t>IARD</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solidFill>
                      <a:srgbClr val="C00000"/>
                    </a:solidFill>
                  </a:tcPr>
                </a:tc>
                <a:tc>
                  <a:txBody>
                    <a:bodyPr/>
                    <a:lstStyle/>
                    <a:p>
                      <a:pPr algn="ctr" fontAlgn="ctr"/>
                      <a:r>
                        <a:rPr lang="fr-FR" sz="1600" b="1" i="0" u="none" strike="noStrike">
                          <a:solidFill>
                            <a:srgbClr val="FFFFFF"/>
                          </a:solidFill>
                          <a:effectLst/>
                          <a:latin typeface="Calibri" panose="020F0502020204030204" pitchFamily="34" charset="0"/>
                        </a:rPr>
                        <a:t>Prévoyance</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solidFill>
                      <a:srgbClr val="C00000"/>
                    </a:solidFill>
                  </a:tcPr>
                </a:tc>
                <a:tc>
                  <a:txBody>
                    <a:bodyPr/>
                    <a:lstStyle/>
                    <a:p>
                      <a:pPr algn="ctr" fontAlgn="ctr"/>
                      <a:r>
                        <a:rPr lang="fr-FR" sz="1600" b="1" i="0" u="none" strike="noStrike">
                          <a:solidFill>
                            <a:srgbClr val="FFFFFF"/>
                          </a:solidFill>
                          <a:effectLst/>
                          <a:latin typeface="Calibri" panose="020F0502020204030204" pitchFamily="34" charset="0"/>
                        </a:rPr>
                        <a:t>Crédit</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solidFill>
                      <a:srgbClr val="C00000"/>
                    </a:solidFill>
                  </a:tcPr>
                </a:tc>
                <a:tc gridSpan="2">
                  <a:txBody>
                    <a:bodyPr/>
                    <a:lstStyle/>
                    <a:p>
                      <a:pPr algn="ctr" fontAlgn="ctr"/>
                      <a:r>
                        <a:rPr lang="fr-FR" sz="1600" b="1" i="0" u="none" strike="noStrike">
                          <a:solidFill>
                            <a:srgbClr val="FFFFFF"/>
                          </a:solidFill>
                          <a:effectLst/>
                          <a:latin typeface="Calibri" panose="020F0502020204030204" pitchFamily="34" charset="0"/>
                        </a:rPr>
                        <a:t>Épargne</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solidFill>
                      <a:srgbClr val="C00000"/>
                    </a:solidFill>
                  </a:tcPr>
                </a:tc>
                <a:tc hMerge="1">
                  <a:txBody>
                    <a:bodyPr/>
                    <a:lstStyle/>
                    <a:p>
                      <a:endParaRPr lang="fr-FR"/>
                    </a:p>
                  </a:txBody>
                  <a:tcPr/>
                </a:tc>
                <a:tc gridSpan="2">
                  <a:txBody>
                    <a:bodyPr/>
                    <a:lstStyle/>
                    <a:p>
                      <a:pPr algn="ctr" fontAlgn="ctr"/>
                      <a:r>
                        <a:rPr lang="fr-FR" sz="1600" b="1" i="0" u="none" strike="noStrike" dirty="0">
                          <a:solidFill>
                            <a:srgbClr val="FFFFFF"/>
                          </a:solidFill>
                          <a:effectLst/>
                          <a:latin typeface="Calibri" panose="020F0502020204030204" pitchFamily="34" charset="0"/>
                        </a:rPr>
                        <a:t>Bancarisation</a:t>
                      </a:r>
                    </a:p>
                  </a:txBody>
                  <a:tcPr marL="9525" marR="9525" marT="9525" marB="0" anchor="ctr">
                    <a:lnL w="19050" cap="flat" cmpd="sng" algn="ctr">
                      <a:solidFill>
                        <a:srgbClr val="FFFFFF"/>
                      </a:solidFill>
                      <a:prstDash val="solid"/>
                      <a:round/>
                      <a:headEnd type="none" w="med" len="med"/>
                      <a:tailEnd type="none" w="med" len="med"/>
                    </a:lnL>
                    <a:lnR>
                      <a:noFill/>
                    </a:lnR>
                    <a:lnT>
                      <a:noFill/>
                    </a:lnT>
                    <a:lnB>
                      <a:noFill/>
                    </a:lnB>
                    <a:solidFill>
                      <a:srgbClr val="C00000"/>
                    </a:solidFill>
                  </a:tcPr>
                </a:tc>
                <a:tc hMerge="1">
                  <a:txBody>
                    <a:bodyPr/>
                    <a:lstStyle/>
                    <a:p>
                      <a:endParaRPr lang="fr-FR"/>
                    </a:p>
                  </a:txBody>
                  <a:tcPr/>
                </a:tc>
                <a:extLst>
                  <a:ext uri="{0D108BD9-81ED-4DB2-BD59-A6C34878D82A}">
                    <a16:rowId xmlns:a16="http://schemas.microsoft.com/office/drawing/2014/main" val="1744717165"/>
                  </a:ext>
                </a:extLst>
              </a:tr>
              <a:tr h="277430">
                <a:tc rowSpan="2" gridSpan="2">
                  <a:txBody>
                    <a:bodyPr/>
                    <a:lstStyle/>
                    <a:p>
                      <a:pPr algn="ctr" fontAlgn="ctr"/>
                      <a:endParaRPr lang="fr-FR" sz="1800" b="0" i="0" u="none" strike="noStrike" dirty="0">
                        <a:solidFill>
                          <a:srgbClr val="000000"/>
                        </a:solidFill>
                        <a:effectLst/>
                        <a:latin typeface="Arial" panose="020B0604020202020204" pitchFamily="34" charset="0"/>
                      </a:endParaRPr>
                    </a:p>
                  </a:txBody>
                  <a:tcPr marL="9525" marR="9525" marT="9525" marB="0" anchor="ctr">
                    <a:lnL>
                      <a:noFill/>
                    </a:lnL>
                    <a:lnR w="19050" cap="flat" cmpd="sng" algn="ctr">
                      <a:solidFill>
                        <a:srgbClr val="FFFFFF"/>
                      </a:solidFill>
                      <a:prstDash val="solid"/>
                      <a:round/>
                      <a:headEnd type="none" w="med" len="med"/>
                      <a:tailEnd type="none" w="med" len="med"/>
                    </a:lnR>
                    <a:lnT>
                      <a:noFill/>
                    </a:lnT>
                    <a:lnB>
                      <a:noFill/>
                    </a:lnB>
                  </a:tcPr>
                </a:tc>
                <a:tc rowSpan="2" hMerge="1">
                  <a:txBody>
                    <a:bodyPr/>
                    <a:lstStyle/>
                    <a:p>
                      <a:endParaRPr lang="fr-FR"/>
                    </a:p>
                  </a:txBody>
                  <a:tcPr/>
                </a:tc>
                <a:tc>
                  <a:txBody>
                    <a:bodyPr/>
                    <a:lstStyle/>
                    <a:p>
                      <a:pPr algn="ctr" fontAlgn="ctr"/>
                      <a:r>
                        <a:rPr lang="fr-FR" sz="1000" b="1" i="0" u="none" strike="noStrike" dirty="0" smtClean="0">
                          <a:solidFill>
                            <a:srgbClr val="FFFFFF"/>
                          </a:solidFill>
                          <a:effectLst/>
                          <a:latin typeface="Calibri" panose="020F0502020204030204" pitchFamily="34" charset="0"/>
                        </a:rPr>
                        <a:t>Auto + 2roues + MRH + Santé + GAV</a:t>
                      </a:r>
                      <a:endParaRPr lang="fr-FR" sz="1000" b="1" i="0" u="none" strike="noStrike" dirty="0">
                        <a:solidFill>
                          <a:srgbClr val="FFFFFF"/>
                        </a:solidFill>
                        <a:effectLst/>
                        <a:latin typeface="Calibri" panose="020F0502020204030204" pitchFamily="34" charset="0"/>
                      </a:endParaRP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w="19050" cap="flat" cmpd="sng" algn="ctr">
                      <a:noFill/>
                      <a:prstDash val="solid"/>
                      <a:round/>
                      <a:headEnd type="none" w="med" len="med"/>
                      <a:tailEnd type="none" w="med" len="med"/>
                    </a:lnB>
                    <a:solidFill>
                      <a:srgbClr val="C00000"/>
                    </a:solidFill>
                  </a:tcPr>
                </a:tc>
                <a:tc>
                  <a:txBody>
                    <a:bodyPr/>
                    <a:lstStyle/>
                    <a:p>
                      <a:pPr algn="ctr" fontAlgn="ctr"/>
                      <a:r>
                        <a:rPr lang="es-ES" sz="1000" b="1" i="0" u="none" strike="noStrike" dirty="0">
                          <a:solidFill>
                            <a:srgbClr val="FFFFFF"/>
                          </a:solidFill>
                          <a:effectLst/>
                          <a:latin typeface="Calibri" panose="020F0502020204030204" pitchFamily="34" charset="0"/>
                        </a:rPr>
                        <a:t>PJ (0,80) </a:t>
                      </a:r>
                      <a:r>
                        <a:rPr lang="es-ES" sz="1000" b="1" i="0" u="none" strike="noStrike" dirty="0" smtClean="0">
                          <a:solidFill>
                            <a:srgbClr val="FFFFFF"/>
                          </a:solidFill>
                          <a:effectLst/>
                          <a:latin typeface="Calibri" panose="020F0502020204030204" pitchFamily="34" charset="0"/>
                        </a:rPr>
                        <a:t>+ </a:t>
                      </a:r>
                      <a:r>
                        <a:rPr lang="es-ES" sz="1000" b="1" i="0" u="none" strike="noStrike" dirty="0">
                          <a:solidFill>
                            <a:srgbClr val="FFFFFF"/>
                          </a:solidFill>
                          <a:effectLst/>
                          <a:latin typeface="Calibri" panose="020F0502020204030204" pitchFamily="34" charset="0"/>
                        </a:rPr>
                        <a:t>SF (1,20) </a:t>
                      </a:r>
                      <a:r>
                        <a:rPr lang="es-ES" sz="1000" b="1" i="0" u="none" strike="noStrike" dirty="0" smtClean="0">
                          <a:solidFill>
                            <a:srgbClr val="FFFFFF"/>
                          </a:solidFill>
                          <a:effectLst/>
                          <a:latin typeface="Calibri" panose="020F0502020204030204" pitchFamily="34" charset="0"/>
                        </a:rPr>
                        <a:t>+ </a:t>
                      </a:r>
                      <a:r>
                        <a:rPr lang="es-ES" sz="1000" b="1" i="0" u="none" strike="noStrike" dirty="0">
                          <a:solidFill>
                            <a:srgbClr val="FFFFFF"/>
                          </a:solidFill>
                          <a:effectLst/>
                          <a:latin typeface="Calibri" panose="020F0502020204030204" pitchFamily="34" charset="0"/>
                        </a:rPr>
                        <a:t>ESO (1,20) </a:t>
                      </a:r>
                      <a:r>
                        <a:rPr lang="es-ES" sz="1000" b="1" i="0" u="none" strike="noStrike" dirty="0" smtClean="0">
                          <a:solidFill>
                            <a:srgbClr val="FFFFFF"/>
                          </a:solidFill>
                          <a:effectLst/>
                          <a:latin typeface="Calibri" panose="020F0502020204030204" pitchFamily="34" charset="0"/>
                        </a:rPr>
                        <a:t>+ </a:t>
                      </a:r>
                      <a:r>
                        <a:rPr lang="es-ES" sz="1000" b="1" i="0" u="none" strike="noStrike" dirty="0">
                          <a:solidFill>
                            <a:srgbClr val="FFFFFF"/>
                          </a:solidFill>
                          <a:effectLst/>
                          <a:latin typeface="Calibri" panose="020F0502020204030204" pitchFamily="34" charset="0"/>
                        </a:rPr>
                        <a:t>SU (0,80)</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w="19050" cap="flat" cmpd="sng" algn="ctr">
                      <a:noFill/>
                      <a:prstDash val="solid"/>
                      <a:round/>
                      <a:headEnd type="none" w="med" len="med"/>
                      <a:tailEnd type="none" w="med" len="med"/>
                    </a:lnB>
                    <a:solidFill>
                      <a:srgbClr val="C00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dirty="0" smtClean="0">
                          <a:solidFill>
                            <a:srgbClr val="FFFFFF"/>
                          </a:solidFill>
                          <a:effectLst/>
                          <a:latin typeface="Calibri" panose="020F0502020204030204" pitchFamily="34" charset="0"/>
                        </a:rPr>
                        <a:t>Crédit Consommation hors Crédit Projet</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w="19050" cap="flat" cmpd="sng" algn="ctr">
                      <a:noFill/>
                      <a:prstDash val="solid"/>
                      <a:round/>
                      <a:headEnd type="none" w="med" len="med"/>
                      <a:tailEnd type="none" w="med" len="med"/>
                    </a:lnB>
                    <a:solidFill>
                      <a:srgbClr val="C00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dirty="0" smtClean="0">
                          <a:solidFill>
                            <a:srgbClr val="FFFFFF"/>
                          </a:solidFill>
                          <a:effectLst/>
                          <a:latin typeface="Calibri" panose="020F0502020204030204" pitchFamily="34" charset="0"/>
                        </a:rPr>
                        <a:t>Assurance Vie </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w="19050" cap="flat" cmpd="sng" algn="ctr">
                      <a:noFill/>
                      <a:prstDash val="solid"/>
                      <a:round/>
                      <a:headEnd type="none" w="med" len="med"/>
                      <a:tailEnd type="none" w="med" len="med"/>
                    </a:lnB>
                    <a:solidFill>
                      <a:srgbClr val="C00000"/>
                    </a:solidFill>
                  </a:tcPr>
                </a:tc>
                <a:tc>
                  <a:txBody>
                    <a:bodyPr/>
                    <a:lstStyle/>
                    <a:p>
                      <a:pPr algn="ctr" rtl="0" fontAlgn="ctr"/>
                      <a:r>
                        <a:rPr lang="fr-FR" sz="1000" b="1" i="0" u="none" strike="noStrike" dirty="0">
                          <a:solidFill>
                            <a:srgbClr val="FFFFFF"/>
                          </a:solidFill>
                          <a:effectLst/>
                          <a:latin typeface="Calibri" panose="020F0502020204030204" pitchFamily="34" charset="0"/>
                        </a:rPr>
                        <a:t>Tous produits </a:t>
                      </a:r>
                      <a:r>
                        <a:rPr lang="fr-FR" sz="1000" b="1" i="0" u="none" strike="noStrike" dirty="0" smtClean="0">
                          <a:solidFill>
                            <a:srgbClr val="FFFFFF"/>
                          </a:solidFill>
                          <a:effectLst/>
                          <a:latin typeface="Calibri" panose="020F0502020204030204" pitchFamily="34" charset="0"/>
                        </a:rPr>
                        <a:t/>
                      </a:r>
                      <a:br>
                        <a:rPr lang="fr-FR" sz="1000" b="1" i="0" u="none" strike="noStrike" dirty="0" smtClean="0">
                          <a:solidFill>
                            <a:srgbClr val="FFFFFF"/>
                          </a:solidFill>
                          <a:effectLst/>
                          <a:latin typeface="Calibri" panose="020F0502020204030204" pitchFamily="34" charset="0"/>
                        </a:rPr>
                      </a:br>
                      <a:r>
                        <a:rPr lang="fr-FR" sz="800" b="1" i="0" u="none" strike="noStrike" dirty="0" smtClean="0">
                          <a:solidFill>
                            <a:srgbClr val="FFFFFF"/>
                          </a:solidFill>
                          <a:effectLst/>
                          <a:latin typeface="Calibri" panose="020F0502020204030204" pitchFamily="34" charset="0"/>
                        </a:rPr>
                        <a:t>(</a:t>
                      </a:r>
                      <a:r>
                        <a:rPr lang="fr-FR" sz="800" b="1" i="0" u="none" strike="noStrike" dirty="0">
                          <a:solidFill>
                            <a:srgbClr val="FFFFFF"/>
                          </a:solidFill>
                          <a:effectLst/>
                          <a:latin typeface="Calibri" panose="020F0502020204030204" pitchFamily="34" charset="0"/>
                        </a:rPr>
                        <a:t>idem PV)</a:t>
                      </a:r>
                      <a:endParaRPr lang="fr-FR" sz="1000" b="1" i="0" u="none" strike="noStrike" dirty="0">
                        <a:solidFill>
                          <a:srgbClr val="FFFFFF"/>
                        </a:solidFill>
                        <a:effectLst/>
                        <a:latin typeface="Calibri" panose="020F0502020204030204" pitchFamily="34" charset="0"/>
                      </a:endParaRP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w="19050" cap="flat" cmpd="sng" algn="ctr">
                      <a:noFill/>
                      <a:prstDash val="solid"/>
                      <a:round/>
                      <a:headEnd type="none" w="med" len="med"/>
                      <a:tailEnd type="none" w="med" len="med"/>
                    </a:lnB>
                    <a:solidFill>
                      <a:srgbClr val="C00000"/>
                    </a:solidFill>
                  </a:tcPr>
                </a:tc>
                <a:tc>
                  <a:txBody>
                    <a:bodyPr/>
                    <a:lstStyle/>
                    <a:p>
                      <a:pPr algn="ctr" fontAlgn="ctr"/>
                      <a:r>
                        <a:rPr lang="fr-FR" sz="1000" b="1" i="0" u="none" strike="noStrike" dirty="0">
                          <a:solidFill>
                            <a:srgbClr val="FFFFFF"/>
                          </a:solidFill>
                          <a:effectLst/>
                          <a:latin typeface="Calibri" panose="020F0502020204030204" pitchFamily="34" charset="0"/>
                        </a:rPr>
                        <a:t>Formules Hors </a:t>
                      </a:r>
                      <a:r>
                        <a:rPr lang="fr-FR" sz="1000" b="1" i="0" u="none" strike="noStrike" dirty="0" err="1">
                          <a:solidFill>
                            <a:srgbClr val="FFFFFF"/>
                          </a:solidFill>
                          <a:effectLst/>
                          <a:latin typeface="Calibri" panose="020F0502020204030204" pitchFamily="34" charset="0"/>
                        </a:rPr>
                        <a:t>Transf</a:t>
                      </a:r>
                      <a:r>
                        <a:rPr lang="fr-FR" sz="1000" b="1" i="0" u="none" strike="noStrike" dirty="0">
                          <a:solidFill>
                            <a:srgbClr val="FFFFFF"/>
                          </a:solidFill>
                          <a:effectLst/>
                          <a:latin typeface="Calibri" panose="020F0502020204030204" pitchFamily="34" charset="0"/>
                        </a:rPr>
                        <a:t>°</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w="19050" cap="flat" cmpd="sng" algn="ctr">
                      <a:noFill/>
                      <a:prstDash val="solid"/>
                      <a:round/>
                      <a:headEnd type="none" w="med" len="med"/>
                      <a:tailEnd type="none" w="med" len="med"/>
                    </a:lnB>
                    <a:solidFill>
                      <a:srgbClr val="C00000"/>
                    </a:solidFill>
                  </a:tcPr>
                </a:tc>
                <a:tc>
                  <a:txBody>
                    <a:bodyPr/>
                    <a:lstStyle/>
                    <a:p>
                      <a:pPr algn="ctr" fontAlgn="ctr"/>
                      <a:r>
                        <a:rPr lang="fr-FR" sz="1000" b="1" i="0" u="none" strike="noStrike" dirty="0" smtClean="0">
                          <a:solidFill>
                            <a:srgbClr val="FFFFFF"/>
                          </a:solidFill>
                          <a:effectLst/>
                          <a:latin typeface="Calibri" panose="020F0502020204030204" pitchFamily="34" charset="0"/>
                        </a:rPr>
                        <a:t>Critère</a:t>
                      </a:r>
                      <a:r>
                        <a:rPr lang="fr-FR" sz="1000" b="1" i="0" u="none" strike="noStrike" baseline="0" dirty="0" smtClean="0">
                          <a:solidFill>
                            <a:srgbClr val="FFFFFF"/>
                          </a:solidFill>
                          <a:effectLst/>
                          <a:latin typeface="Calibri" panose="020F0502020204030204" pitchFamily="34" charset="0"/>
                        </a:rPr>
                        <a:t> </a:t>
                      </a:r>
                      <a:r>
                        <a:rPr lang="fr-FR" sz="1000" b="1" i="0" u="none" strike="noStrike" dirty="0" smtClean="0">
                          <a:solidFill>
                            <a:srgbClr val="FFFFFF"/>
                          </a:solidFill>
                          <a:effectLst/>
                          <a:latin typeface="Calibri" panose="020F0502020204030204" pitchFamily="34" charset="0"/>
                        </a:rPr>
                        <a:t>BONUS </a:t>
                      </a:r>
                    </a:p>
                    <a:p>
                      <a:pPr algn="ctr" fontAlgn="ctr"/>
                      <a:r>
                        <a:rPr lang="fr-FR" sz="1000" b="1" i="0" u="none" strike="noStrike" dirty="0" smtClean="0">
                          <a:solidFill>
                            <a:srgbClr val="FFFFFF"/>
                          </a:solidFill>
                          <a:effectLst/>
                          <a:latin typeface="Calibri" panose="020F0502020204030204" pitchFamily="34" charset="0"/>
                        </a:rPr>
                        <a:t>Cartes </a:t>
                      </a:r>
                      <a:r>
                        <a:rPr lang="fr-FR" sz="1000" b="1" i="0" u="none" strike="noStrike" dirty="0">
                          <a:solidFill>
                            <a:srgbClr val="FFFFFF"/>
                          </a:solidFill>
                          <a:effectLst/>
                          <a:latin typeface="Calibri" panose="020F0502020204030204" pitchFamily="34" charset="0"/>
                        </a:rPr>
                        <a:t>Premium DD</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w="19050" cap="flat" cmpd="sng" algn="ctr">
                      <a:noFill/>
                      <a:prstDash val="solid"/>
                      <a:round/>
                      <a:headEnd type="none" w="med" len="med"/>
                      <a:tailEnd type="none" w="med" len="med"/>
                    </a:lnB>
                    <a:solidFill>
                      <a:srgbClr val="C00000"/>
                    </a:solidFill>
                  </a:tcPr>
                </a:tc>
                <a:extLst>
                  <a:ext uri="{0D108BD9-81ED-4DB2-BD59-A6C34878D82A}">
                    <a16:rowId xmlns:a16="http://schemas.microsoft.com/office/drawing/2014/main" val="862172357"/>
                  </a:ext>
                </a:extLst>
              </a:tr>
              <a:tr h="277430">
                <a:tc gridSpan="2" vMerge="1">
                  <a:txBody>
                    <a:bodyPr/>
                    <a:lstStyle/>
                    <a:p>
                      <a:endParaRPr lang="fr-FR"/>
                    </a:p>
                  </a:txBody>
                  <a:tcPr/>
                </a:tc>
                <a:tc hMerge="1" vMerge="1">
                  <a:txBody>
                    <a:bodyPr/>
                    <a:lstStyle/>
                    <a:p>
                      <a:endParaRPr lang="fr-FR"/>
                    </a:p>
                  </a:txBody>
                  <a:tcPr/>
                </a:tc>
                <a:tc>
                  <a:txBody>
                    <a:bodyPr/>
                    <a:lstStyle/>
                    <a:p>
                      <a:pPr algn="ctr" fontAlgn="ctr"/>
                      <a:r>
                        <a:rPr lang="fr-FR" sz="800" b="0" i="0" u="none" strike="noStrike" dirty="0" err="1">
                          <a:solidFill>
                            <a:srgbClr val="FFFFFF"/>
                          </a:solidFill>
                          <a:effectLst/>
                          <a:latin typeface="Calibri" panose="020F0502020204030204" pitchFamily="34" charset="0"/>
                        </a:rPr>
                        <a:t>V</a:t>
                      </a:r>
                      <a:r>
                        <a:rPr lang="fr-FR" sz="800" b="0" i="0" u="none" strike="noStrike" baseline="30000" dirty="0" err="1">
                          <a:solidFill>
                            <a:srgbClr val="FFFFFF"/>
                          </a:solidFill>
                          <a:effectLst/>
                          <a:latin typeface="Calibri" panose="020F0502020204030204" pitchFamily="34" charset="0"/>
                        </a:rPr>
                        <a:t>tes</a:t>
                      </a:r>
                      <a:r>
                        <a:rPr lang="fr-FR" sz="800" b="0" i="0" u="none" strike="noStrike" dirty="0">
                          <a:solidFill>
                            <a:srgbClr val="FFFFFF"/>
                          </a:solidFill>
                          <a:effectLst/>
                          <a:latin typeface="Calibri" panose="020F0502020204030204" pitchFamily="34" charset="0"/>
                        </a:rPr>
                        <a:t> </a:t>
                      </a:r>
                      <a:r>
                        <a:rPr lang="fr-FR" sz="800" b="0" i="0" u="none" strike="noStrike" dirty="0" smtClean="0">
                          <a:solidFill>
                            <a:srgbClr val="FFFFFF"/>
                          </a:solidFill>
                          <a:effectLst/>
                          <a:latin typeface="Calibri" panose="020F0502020204030204" pitchFamily="34" charset="0"/>
                        </a:rPr>
                        <a:t>Brutes</a:t>
                      </a:r>
                      <a:endParaRPr lang="fr-FR" sz="800" b="0" i="0" u="none" strike="noStrike" dirty="0">
                        <a:solidFill>
                          <a:srgbClr val="FFFFFF"/>
                        </a:solidFill>
                        <a:effectLst/>
                        <a:latin typeface="Calibri" panose="020F0502020204030204" pitchFamily="34" charset="0"/>
                      </a:endParaRP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C00000"/>
                    </a:solidFill>
                  </a:tcPr>
                </a:tc>
                <a:tc>
                  <a:txBody>
                    <a:bodyPr/>
                    <a:lstStyle/>
                    <a:p>
                      <a:pPr algn="ctr" fontAlgn="ctr"/>
                      <a:r>
                        <a:rPr lang="fr-FR" sz="800" b="0" i="0" u="none" strike="noStrike" dirty="0" err="1">
                          <a:solidFill>
                            <a:srgbClr val="FFFFFF"/>
                          </a:solidFill>
                          <a:effectLst/>
                          <a:latin typeface="Calibri" panose="020F0502020204030204" pitchFamily="34" charset="0"/>
                        </a:rPr>
                        <a:t>V</a:t>
                      </a:r>
                      <a:r>
                        <a:rPr lang="fr-FR" sz="800" b="0" i="0" u="none" strike="noStrike" baseline="30000" dirty="0" err="1">
                          <a:solidFill>
                            <a:srgbClr val="FFFFFF"/>
                          </a:solidFill>
                          <a:effectLst/>
                          <a:latin typeface="Calibri" panose="020F0502020204030204" pitchFamily="34" charset="0"/>
                        </a:rPr>
                        <a:t>tes</a:t>
                      </a:r>
                      <a:r>
                        <a:rPr lang="fr-FR" sz="800" b="0" i="0" u="none" strike="noStrike" dirty="0">
                          <a:solidFill>
                            <a:srgbClr val="FFFFFF"/>
                          </a:solidFill>
                          <a:effectLst/>
                          <a:latin typeface="Calibri" panose="020F0502020204030204" pitchFamily="34" charset="0"/>
                        </a:rPr>
                        <a:t> Brutes</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C00000"/>
                    </a:solidFill>
                  </a:tcPr>
                </a:tc>
                <a:tc>
                  <a:txBody>
                    <a:bodyPr/>
                    <a:lstStyle/>
                    <a:p>
                      <a:pPr algn="ctr" fontAlgn="ctr"/>
                      <a:r>
                        <a:rPr lang="fr-FR" sz="800" b="0" i="0" u="none" strike="noStrike" dirty="0">
                          <a:solidFill>
                            <a:srgbClr val="FFFFFF"/>
                          </a:solidFill>
                          <a:effectLst/>
                          <a:latin typeface="Calibri" panose="020F0502020204030204" pitchFamily="34" charset="0"/>
                        </a:rPr>
                        <a:t>Engagement (k€)</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C00000"/>
                    </a:solidFill>
                  </a:tcPr>
                </a:tc>
                <a:tc>
                  <a:txBody>
                    <a:bodyPr/>
                    <a:lstStyle/>
                    <a:p>
                      <a:pPr algn="ctr" fontAlgn="ctr"/>
                      <a:r>
                        <a:rPr lang="fr-FR" sz="800" b="0" i="0" u="none" strike="noStrike" dirty="0" smtClean="0">
                          <a:solidFill>
                            <a:srgbClr val="FFFFFF"/>
                          </a:solidFill>
                          <a:effectLst/>
                          <a:latin typeface="Calibri" panose="020F0502020204030204" pitchFamily="34" charset="0"/>
                        </a:rPr>
                        <a:t>CA </a:t>
                      </a:r>
                      <a:r>
                        <a:rPr lang="fr-FR" sz="800" b="0" i="0" u="none" strike="noStrike" dirty="0">
                          <a:solidFill>
                            <a:srgbClr val="FFFFFF"/>
                          </a:solidFill>
                          <a:effectLst/>
                          <a:latin typeface="Calibri" panose="020F0502020204030204" pitchFamily="34" charset="0"/>
                        </a:rPr>
                        <a:t>en k</a:t>
                      </a:r>
                      <a:r>
                        <a:rPr lang="fr-FR" sz="800" b="0" i="0" u="none" strike="noStrike" dirty="0" smtClean="0">
                          <a:solidFill>
                            <a:srgbClr val="FFFFFF"/>
                          </a:solidFill>
                          <a:effectLst/>
                          <a:latin typeface="Calibri" panose="020F0502020204030204" pitchFamily="34" charset="0"/>
                        </a:rPr>
                        <a:t>€</a:t>
                      </a:r>
                      <a:endParaRPr lang="fr-FR" sz="800" b="0" i="0" u="none" strike="noStrike" dirty="0">
                        <a:solidFill>
                          <a:srgbClr val="FFFFFF"/>
                        </a:solidFill>
                        <a:effectLst/>
                        <a:latin typeface="Calibri" panose="020F0502020204030204" pitchFamily="34" charset="0"/>
                      </a:endParaRP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C00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err="1" smtClean="0">
                          <a:ln>
                            <a:noFill/>
                          </a:ln>
                          <a:solidFill>
                            <a:srgbClr val="FFFFFF"/>
                          </a:solidFill>
                          <a:effectLst/>
                          <a:uLnTx/>
                          <a:uFillTx/>
                          <a:latin typeface="Calibri" panose="020F0502020204030204" pitchFamily="34" charset="0"/>
                          <a:ea typeface="+mn-ea"/>
                          <a:cs typeface="+mn-cs"/>
                        </a:rPr>
                        <a:t>V</a:t>
                      </a:r>
                      <a:r>
                        <a:rPr kumimoji="0" lang="fr-FR" sz="800" b="0" i="0" u="none" strike="noStrike" kern="1200" cap="none" spc="0" normalizeH="0" baseline="30000" noProof="0" dirty="0" err="1" smtClean="0">
                          <a:ln>
                            <a:noFill/>
                          </a:ln>
                          <a:solidFill>
                            <a:srgbClr val="FFFFFF"/>
                          </a:solidFill>
                          <a:effectLst/>
                          <a:uLnTx/>
                          <a:uFillTx/>
                          <a:latin typeface="Calibri" panose="020F0502020204030204" pitchFamily="34" charset="0"/>
                          <a:ea typeface="+mn-ea"/>
                          <a:cs typeface="+mn-cs"/>
                        </a:rPr>
                        <a:t>tes</a:t>
                      </a:r>
                      <a:r>
                        <a:rPr kumimoji="0" lang="fr-FR" sz="800" b="0" i="0" u="none" strike="noStrike" kern="1200" cap="none" spc="0" normalizeH="0" baseline="0" noProof="0" dirty="0" smtClean="0">
                          <a:ln>
                            <a:noFill/>
                          </a:ln>
                          <a:solidFill>
                            <a:srgbClr val="FFFFFF"/>
                          </a:solidFill>
                          <a:effectLst/>
                          <a:uLnTx/>
                          <a:uFillTx/>
                          <a:latin typeface="Calibri" panose="020F0502020204030204" pitchFamily="34" charset="0"/>
                          <a:ea typeface="+mn-ea"/>
                          <a:cs typeface="+mn-cs"/>
                        </a:rPr>
                        <a:t> Brutes</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C00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err="1" smtClean="0">
                          <a:ln>
                            <a:noFill/>
                          </a:ln>
                          <a:solidFill>
                            <a:srgbClr val="FFFFFF"/>
                          </a:solidFill>
                          <a:effectLst/>
                          <a:uLnTx/>
                          <a:uFillTx/>
                          <a:latin typeface="Calibri" panose="020F0502020204030204" pitchFamily="34" charset="0"/>
                          <a:ea typeface="+mn-ea"/>
                          <a:cs typeface="+mn-cs"/>
                        </a:rPr>
                        <a:t>V</a:t>
                      </a:r>
                      <a:r>
                        <a:rPr kumimoji="0" lang="fr-FR" sz="800" b="0" i="0" u="none" strike="noStrike" kern="1200" cap="none" spc="0" normalizeH="0" baseline="30000" noProof="0" dirty="0" err="1" smtClean="0">
                          <a:ln>
                            <a:noFill/>
                          </a:ln>
                          <a:solidFill>
                            <a:srgbClr val="FFFFFF"/>
                          </a:solidFill>
                          <a:effectLst/>
                          <a:uLnTx/>
                          <a:uFillTx/>
                          <a:latin typeface="Calibri" panose="020F0502020204030204" pitchFamily="34" charset="0"/>
                          <a:ea typeface="+mn-ea"/>
                          <a:cs typeface="+mn-cs"/>
                        </a:rPr>
                        <a:t>tes</a:t>
                      </a:r>
                      <a:r>
                        <a:rPr kumimoji="0" lang="fr-FR" sz="800" b="0" i="0" u="none" strike="noStrike" kern="1200" cap="none" spc="0" normalizeH="0" baseline="0" noProof="0" dirty="0" smtClean="0">
                          <a:ln>
                            <a:noFill/>
                          </a:ln>
                          <a:solidFill>
                            <a:srgbClr val="FFFFFF"/>
                          </a:solidFill>
                          <a:effectLst/>
                          <a:uLnTx/>
                          <a:uFillTx/>
                          <a:latin typeface="Calibri" panose="020F0502020204030204" pitchFamily="34" charset="0"/>
                          <a:ea typeface="+mn-ea"/>
                          <a:cs typeface="+mn-cs"/>
                        </a:rPr>
                        <a:t> Brutes</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C00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err="1" smtClean="0">
                          <a:ln>
                            <a:noFill/>
                          </a:ln>
                          <a:solidFill>
                            <a:srgbClr val="FFFFFF"/>
                          </a:solidFill>
                          <a:effectLst/>
                          <a:uLnTx/>
                          <a:uFillTx/>
                          <a:latin typeface="Calibri" panose="020F0502020204030204" pitchFamily="34" charset="0"/>
                          <a:ea typeface="+mn-ea"/>
                          <a:cs typeface="+mn-cs"/>
                        </a:rPr>
                        <a:t>V</a:t>
                      </a:r>
                      <a:r>
                        <a:rPr kumimoji="0" lang="fr-FR" sz="800" b="0" i="0" u="none" strike="noStrike" kern="1200" cap="none" spc="0" normalizeH="0" baseline="30000" noProof="0" dirty="0" err="1" smtClean="0">
                          <a:ln>
                            <a:noFill/>
                          </a:ln>
                          <a:solidFill>
                            <a:srgbClr val="FFFFFF"/>
                          </a:solidFill>
                          <a:effectLst/>
                          <a:uLnTx/>
                          <a:uFillTx/>
                          <a:latin typeface="Calibri" panose="020F0502020204030204" pitchFamily="34" charset="0"/>
                          <a:ea typeface="+mn-ea"/>
                          <a:cs typeface="+mn-cs"/>
                        </a:rPr>
                        <a:t>tes</a:t>
                      </a:r>
                      <a:r>
                        <a:rPr kumimoji="0" lang="fr-FR" sz="800" b="0" i="0" u="none" strike="noStrike" kern="1200" cap="none" spc="0" normalizeH="0" baseline="0" noProof="0" dirty="0" smtClean="0">
                          <a:ln>
                            <a:noFill/>
                          </a:ln>
                          <a:solidFill>
                            <a:srgbClr val="FFFFFF"/>
                          </a:solidFill>
                          <a:effectLst/>
                          <a:uLnTx/>
                          <a:uFillTx/>
                          <a:latin typeface="Calibri" panose="020F0502020204030204" pitchFamily="34" charset="0"/>
                          <a:ea typeface="+mn-ea"/>
                          <a:cs typeface="+mn-cs"/>
                        </a:rPr>
                        <a:t> Brutes</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C00000"/>
                    </a:solidFill>
                  </a:tcPr>
                </a:tc>
                <a:extLst>
                  <a:ext uri="{0D108BD9-81ED-4DB2-BD59-A6C34878D82A}">
                    <a16:rowId xmlns:a16="http://schemas.microsoft.com/office/drawing/2014/main" val="3706545532"/>
                  </a:ext>
                </a:extLst>
              </a:tr>
              <a:tr h="535009">
                <a:tc gridSpan="2">
                  <a:txBody>
                    <a:bodyPr/>
                    <a:lstStyle/>
                    <a:p>
                      <a:pPr algn="ctr" fontAlgn="ctr"/>
                      <a:r>
                        <a:rPr lang="fr-FR" sz="1100" b="1" i="0" u="none" strike="noStrike" dirty="0">
                          <a:solidFill>
                            <a:srgbClr val="C00000"/>
                          </a:solidFill>
                          <a:effectLst/>
                          <a:latin typeface="Calibri" panose="020F0502020204030204" pitchFamily="34" charset="0"/>
                        </a:rPr>
                        <a:t>Réalisation Hebdo/</a:t>
                      </a:r>
                      <a:r>
                        <a:rPr lang="fr-FR" sz="1100" b="1" i="0" u="none" strike="noStrike" dirty="0" err="1">
                          <a:solidFill>
                            <a:srgbClr val="C00000"/>
                          </a:solidFill>
                          <a:effectLst/>
                          <a:latin typeface="Calibri" panose="020F0502020204030204" pitchFamily="34" charset="0"/>
                        </a:rPr>
                        <a:t>etp</a:t>
                      </a:r>
                      <a:r>
                        <a:rPr lang="fr-FR" sz="1100" b="1" i="0" u="none" strike="noStrike" dirty="0">
                          <a:solidFill>
                            <a:srgbClr val="C00000"/>
                          </a:solidFill>
                          <a:effectLst/>
                          <a:latin typeface="Calibri" panose="020F0502020204030204" pitchFamily="34" charset="0"/>
                        </a:rPr>
                        <a:t> </a:t>
                      </a:r>
                      <a:endParaRPr lang="fr-FR" sz="1100" b="1" i="0" u="none" strike="noStrike" dirty="0" smtClean="0">
                        <a:solidFill>
                          <a:srgbClr val="C00000"/>
                        </a:solidFill>
                        <a:effectLst/>
                        <a:latin typeface="Calibri" panose="020F0502020204030204" pitchFamily="34" charset="0"/>
                      </a:endParaRPr>
                    </a:p>
                    <a:p>
                      <a:pPr algn="ctr" fontAlgn="ctr"/>
                      <a:r>
                        <a:rPr lang="fr-FR" sz="1100" b="1" i="0" u="none" strike="noStrike" dirty="0" smtClean="0">
                          <a:solidFill>
                            <a:schemeClr val="bg1">
                              <a:lumMod val="50000"/>
                            </a:schemeClr>
                          </a:solidFill>
                          <a:effectLst/>
                          <a:latin typeface="Calibri" panose="020F0502020204030204" pitchFamily="34" charset="0"/>
                        </a:rPr>
                        <a:t>au  </a:t>
                      </a:r>
                      <a:r>
                        <a:rPr lang="fr-FR" sz="1100" b="1" i="0" u="none" strike="noStrike" dirty="0">
                          <a:solidFill>
                            <a:schemeClr val="bg1">
                              <a:lumMod val="50000"/>
                            </a:schemeClr>
                          </a:solidFill>
                          <a:effectLst/>
                          <a:latin typeface="Calibri" panose="020F0502020204030204" pitchFamily="34" charset="0"/>
                        </a:rPr>
                        <a:t>11 avril</a:t>
                      </a:r>
                    </a:p>
                  </a:txBody>
                  <a:tcPr marL="9525" marR="9525" marT="9525" marB="0" anchor="ctr">
                    <a:lnL>
                      <a:noFill/>
                    </a:lnL>
                    <a:lnR w="1905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BFBFBF"/>
                    </a:solidFill>
                  </a:tcPr>
                </a:tc>
                <a:tc hMerge="1">
                  <a:txBody>
                    <a:bodyPr/>
                    <a:lstStyle/>
                    <a:p>
                      <a:endParaRPr lang="fr-FR"/>
                    </a:p>
                  </a:txBody>
                  <a:tcPr/>
                </a:tc>
                <a:tc>
                  <a:txBody>
                    <a:bodyPr/>
                    <a:lstStyle/>
                    <a:p>
                      <a:pPr algn="ctr" fontAlgn="ctr"/>
                      <a:r>
                        <a:rPr lang="fr-FR" sz="1400" b="1" i="0" u="none" strike="noStrike" dirty="0">
                          <a:solidFill>
                            <a:srgbClr val="404040"/>
                          </a:solidFill>
                          <a:effectLst/>
                          <a:latin typeface="Calibri" panose="020F0502020204030204" pitchFamily="34" charset="0"/>
                        </a:rPr>
                        <a:t>1,21</a:t>
                      </a:r>
                    </a:p>
                  </a:txBody>
                  <a:tcPr marL="9525" marR="9525" marT="9525" marB="0" anchor="ctr">
                    <a:lnL w="19050" cap="flat" cmpd="sng" algn="ctr">
                      <a:solidFill>
                        <a:srgbClr val="FFFFFF"/>
                      </a:solidFill>
                      <a:prstDash val="solid"/>
                      <a:round/>
                      <a:headEnd type="none" w="med" len="med"/>
                      <a:tailEnd type="none" w="med" len="med"/>
                    </a:lnL>
                    <a:lnR w="12700" cap="flat" cmpd="sng" algn="ctr">
                      <a:solidFill>
                        <a:srgbClr val="BFBFB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tc>
                  <a:txBody>
                    <a:bodyPr/>
                    <a:lstStyle/>
                    <a:p>
                      <a:pPr algn="ctr" fontAlgn="ctr"/>
                      <a:r>
                        <a:rPr lang="fr-FR" sz="1400" b="1" i="0" u="none" strike="noStrike">
                          <a:solidFill>
                            <a:srgbClr val="404040"/>
                          </a:solidFill>
                          <a:effectLst/>
                          <a:latin typeface="Calibri" panose="020F0502020204030204" pitchFamily="34" charset="0"/>
                        </a:rPr>
                        <a:t>0,8</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tc>
                  <a:txBody>
                    <a:bodyPr/>
                    <a:lstStyle/>
                    <a:p>
                      <a:pPr algn="ctr" fontAlgn="ctr"/>
                      <a:r>
                        <a:rPr lang="fr-FR" sz="1400" b="1" i="0" u="none" strike="noStrike">
                          <a:solidFill>
                            <a:srgbClr val="404040"/>
                          </a:solidFill>
                          <a:effectLst/>
                          <a:latin typeface="Calibri" panose="020F0502020204030204" pitchFamily="34" charset="0"/>
                        </a:rPr>
                        <a:t>12,62</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tc>
                  <a:txBody>
                    <a:bodyPr/>
                    <a:lstStyle/>
                    <a:p>
                      <a:pPr algn="ctr" fontAlgn="ctr"/>
                      <a:r>
                        <a:rPr lang="fr-FR" sz="1400" b="1" i="0" u="none" strike="noStrike">
                          <a:solidFill>
                            <a:srgbClr val="404040"/>
                          </a:solidFill>
                          <a:effectLst/>
                          <a:latin typeface="Calibri" panose="020F0502020204030204" pitchFamily="34" charset="0"/>
                        </a:rPr>
                        <a:t>20,2</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tc>
                  <a:txBody>
                    <a:bodyPr/>
                    <a:lstStyle/>
                    <a:p>
                      <a:pPr algn="ctr" fontAlgn="ctr"/>
                      <a:r>
                        <a:rPr lang="fr-FR" sz="1400" b="1" i="0" u="none" strike="noStrike">
                          <a:solidFill>
                            <a:srgbClr val="404040"/>
                          </a:solidFill>
                          <a:effectLst/>
                          <a:latin typeface="Calibri" panose="020F0502020204030204" pitchFamily="34" charset="0"/>
                        </a:rPr>
                        <a:t>3</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tc>
                  <a:txBody>
                    <a:bodyPr/>
                    <a:lstStyle/>
                    <a:p>
                      <a:pPr algn="ctr" fontAlgn="ctr"/>
                      <a:r>
                        <a:rPr lang="fr-FR" sz="1400" b="1" i="0" u="none" strike="noStrike" dirty="0">
                          <a:solidFill>
                            <a:srgbClr val="404040"/>
                          </a:solidFill>
                          <a:effectLst/>
                          <a:latin typeface="Calibri" panose="020F0502020204030204" pitchFamily="34" charset="0"/>
                        </a:rPr>
                        <a:t>1,09</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tc>
                  <a:txBody>
                    <a:bodyPr/>
                    <a:lstStyle/>
                    <a:p>
                      <a:pPr algn="ctr" fontAlgn="ctr"/>
                      <a:r>
                        <a:rPr lang="fr-FR" sz="1400" b="1" i="0" u="none" strike="noStrike" dirty="0">
                          <a:solidFill>
                            <a:srgbClr val="404040"/>
                          </a:solidFill>
                          <a:effectLst/>
                          <a:latin typeface="Calibri" panose="020F0502020204030204" pitchFamily="34" charset="0"/>
                        </a:rPr>
                        <a:t> </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extLst>
                  <a:ext uri="{0D108BD9-81ED-4DB2-BD59-A6C34878D82A}">
                    <a16:rowId xmlns:a16="http://schemas.microsoft.com/office/drawing/2014/main" val="157406645"/>
                  </a:ext>
                </a:extLst>
              </a:tr>
              <a:tr h="307065">
                <a:tc rowSpan="2" gridSpan="2">
                  <a:txBody>
                    <a:bodyPr/>
                    <a:lstStyle/>
                    <a:p>
                      <a:pPr algn="ctr" fontAlgn="ctr"/>
                      <a:r>
                        <a:rPr lang="pt-BR" sz="1100" b="1" i="0" u="none" strike="noStrike" dirty="0">
                          <a:solidFill>
                            <a:srgbClr val="C00000"/>
                          </a:solidFill>
                          <a:effectLst/>
                          <a:latin typeface="Calibri" panose="020F0502020204030204" pitchFamily="34" charset="0"/>
                        </a:rPr>
                        <a:t>Tempo Hebdo par etp </a:t>
                      </a:r>
                      <a:r>
                        <a:rPr lang="pt-BR" sz="1100" b="1" i="0" u="none" strike="noStrike" dirty="0" smtClean="0">
                          <a:solidFill>
                            <a:srgbClr val="C00000"/>
                          </a:solidFill>
                          <a:effectLst/>
                          <a:latin typeface="Calibri" panose="020F0502020204030204" pitchFamily="34" charset="0"/>
                        </a:rPr>
                        <a:t>actuel</a:t>
                      </a:r>
                      <a:endParaRPr lang="pt-BR" sz="1100" b="1" i="0" u="none" strike="noStrike" dirty="0">
                        <a:solidFill>
                          <a:srgbClr val="C00000"/>
                        </a:solidFill>
                        <a:effectLst/>
                        <a:latin typeface="Calibri" panose="020F0502020204030204" pitchFamily="34" charset="0"/>
                      </a:endParaRPr>
                    </a:p>
                  </a:txBody>
                  <a:tcPr marL="9525" marR="9525" marT="9525" marB="0" anchor="ctr">
                    <a:lnL>
                      <a:noFill/>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FBFBF"/>
                    </a:solidFill>
                  </a:tcPr>
                </a:tc>
                <a:tc rowSpan="2" hMerge="1">
                  <a:txBody>
                    <a:bodyPr/>
                    <a:lstStyle/>
                    <a:p>
                      <a:endParaRPr lang="fr-FR"/>
                    </a:p>
                  </a:txBody>
                  <a:tcPr/>
                </a:tc>
                <a:tc rowSpan="2" gridSpan="2">
                  <a:txBody>
                    <a:bodyPr/>
                    <a:lstStyle/>
                    <a:p>
                      <a:pPr algn="ctr" fontAlgn="ctr"/>
                      <a:r>
                        <a:rPr lang="fr-FR" sz="1400" b="1" i="0" u="none" strike="noStrike" dirty="0">
                          <a:solidFill>
                            <a:srgbClr val="404040"/>
                          </a:solidFill>
                          <a:effectLst/>
                          <a:latin typeface="Calibri" panose="020F0502020204030204" pitchFamily="34" charset="0"/>
                        </a:rPr>
                        <a:t>2</a:t>
                      </a:r>
                    </a:p>
                  </a:txBody>
                  <a:tcPr marL="9525" marR="9525" marT="9525" marB="0" anchor="ctr">
                    <a:lnL w="19050" cap="flat" cmpd="sng" algn="ctr">
                      <a:solidFill>
                        <a:srgbClr val="FFFFF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tc rowSpan="2" hMerge="1">
                  <a:txBody>
                    <a:bodyPr/>
                    <a:lstStyle/>
                    <a:p>
                      <a:endParaRPr lang="fr-FR"/>
                    </a:p>
                  </a:txBody>
                  <a:tcPr/>
                </a:tc>
                <a:tc>
                  <a:txBody>
                    <a:bodyPr/>
                    <a:lstStyle/>
                    <a:p>
                      <a:pPr algn="ctr" fontAlgn="ctr"/>
                      <a:r>
                        <a:rPr lang="fr-FR" sz="1400" b="1" i="0" u="none" strike="noStrike" dirty="0">
                          <a:solidFill>
                            <a:srgbClr val="404040"/>
                          </a:solidFill>
                          <a:effectLst/>
                          <a:latin typeface="Calibri" panose="020F0502020204030204" pitchFamily="34" charset="0"/>
                        </a:rPr>
                        <a:t>14,4 k€*</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a:noFill/>
                    </a:lnB>
                    <a:solidFill>
                      <a:srgbClr val="FFFFFF"/>
                    </a:solidFill>
                  </a:tcPr>
                </a:tc>
                <a:tc rowSpan="2">
                  <a:txBody>
                    <a:bodyPr/>
                    <a:lstStyle/>
                    <a:p>
                      <a:pPr algn="ctr" fontAlgn="ctr"/>
                      <a:r>
                        <a:rPr lang="fr-FR" sz="1400" b="1" i="0" u="none" strike="noStrike" dirty="0">
                          <a:solidFill>
                            <a:srgbClr val="404040"/>
                          </a:solidFill>
                          <a:effectLst/>
                          <a:latin typeface="Calibri" panose="020F0502020204030204" pitchFamily="34" charset="0"/>
                        </a:rPr>
                        <a:t>7 K€ (GC)</a:t>
                      </a:r>
                      <a:br>
                        <a:rPr lang="fr-FR" sz="1400" b="1" i="0" u="none" strike="noStrike" dirty="0">
                          <a:solidFill>
                            <a:srgbClr val="404040"/>
                          </a:solidFill>
                          <a:effectLst/>
                          <a:latin typeface="Calibri" panose="020F0502020204030204" pitchFamily="34" charset="0"/>
                        </a:rPr>
                      </a:br>
                      <a:r>
                        <a:rPr lang="fr-FR" sz="1400" b="1" i="0" u="none" strike="noStrike" dirty="0">
                          <a:solidFill>
                            <a:srgbClr val="404040"/>
                          </a:solidFill>
                          <a:effectLst/>
                          <a:latin typeface="Calibri" panose="020F0502020204030204" pitchFamily="34" charset="0"/>
                        </a:rPr>
                        <a:t>60 K€ (GCP)</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tc rowSpan="2">
                  <a:txBody>
                    <a:bodyPr/>
                    <a:lstStyle/>
                    <a:p>
                      <a:pPr algn="ctr" fontAlgn="ctr"/>
                      <a:r>
                        <a:rPr lang="fr-FR" sz="1400" b="1" i="0" u="none" strike="noStrike">
                          <a:solidFill>
                            <a:srgbClr val="404040"/>
                          </a:solidFill>
                          <a:effectLst/>
                          <a:latin typeface="Calibri" panose="020F0502020204030204" pitchFamily="34" charset="0"/>
                        </a:rPr>
                        <a:t>6</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tc rowSpan="2">
                  <a:txBody>
                    <a:bodyPr/>
                    <a:lstStyle/>
                    <a:p>
                      <a:pPr algn="ctr" fontAlgn="ctr"/>
                      <a:r>
                        <a:rPr lang="fr-FR" sz="1400" b="1" i="0" u="none" strike="noStrike" dirty="0">
                          <a:solidFill>
                            <a:srgbClr val="404040"/>
                          </a:solidFill>
                          <a:effectLst/>
                          <a:latin typeface="Calibri" panose="020F0502020204030204" pitchFamily="34" charset="0"/>
                        </a:rPr>
                        <a:t>1</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tc rowSpan="2">
                  <a:txBody>
                    <a:bodyPr/>
                    <a:lstStyle/>
                    <a:p>
                      <a:pPr algn="ctr" fontAlgn="ctr"/>
                      <a:r>
                        <a:rPr lang="fr-FR" sz="1400" b="1" i="0" u="none" strike="noStrike" dirty="0">
                          <a:solidFill>
                            <a:srgbClr val="BFBFBF"/>
                          </a:solidFill>
                          <a:effectLst/>
                          <a:latin typeface="Calibri" panose="020F0502020204030204" pitchFamily="34" charset="0"/>
                        </a:rPr>
                        <a:t> </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extLst>
                  <a:ext uri="{0D108BD9-81ED-4DB2-BD59-A6C34878D82A}">
                    <a16:rowId xmlns:a16="http://schemas.microsoft.com/office/drawing/2014/main" val="298677282"/>
                  </a:ext>
                </a:extLst>
              </a:tr>
              <a:tr h="307065">
                <a:tc gridSpan="2" vMerge="1">
                  <a:txBody>
                    <a:bodyPr/>
                    <a:lstStyle/>
                    <a:p>
                      <a:endParaRPr lang="fr-FR"/>
                    </a:p>
                  </a:txBody>
                  <a:tcPr/>
                </a:tc>
                <a:tc hMerge="1" vMerge="1">
                  <a:txBody>
                    <a:bodyPr/>
                    <a:lstStyle/>
                    <a:p>
                      <a:endParaRPr lang="fr-FR"/>
                    </a:p>
                  </a:txBody>
                  <a:tcPr/>
                </a:tc>
                <a:tc gridSpan="2" vMerge="1">
                  <a:txBody>
                    <a:bodyPr/>
                    <a:lstStyle/>
                    <a:p>
                      <a:endParaRPr lang="fr-FR"/>
                    </a:p>
                  </a:txBody>
                  <a:tcPr/>
                </a:tc>
                <a:tc hMerge="1" vMerge="1">
                  <a:txBody>
                    <a:bodyPr/>
                    <a:lstStyle/>
                    <a:p>
                      <a:endParaRPr lang="fr-FR"/>
                    </a:p>
                  </a:txBody>
                  <a:tcPr/>
                </a:tc>
                <a:tc>
                  <a:txBody>
                    <a:bodyPr/>
                    <a:lstStyle/>
                    <a:p>
                      <a:pPr algn="ctr" fontAlgn="ctr"/>
                      <a:r>
                        <a:rPr lang="fr-FR" sz="900" b="0" i="0" u="none" strike="noStrike" dirty="0">
                          <a:solidFill>
                            <a:srgbClr val="404040"/>
                          </a:solidFill>
                          <a:effectLst/>
                          <a:latin typeface="Calibri" panose="020F0502020204030204" pitchFamily="34" charset="0"/>
                        </a:rPr>
                        <a:t>Tempo hors crédit projet, en </a:t>
                      </a:r>
                      <a:r>
                        <a:rPr lang="fr-FR" sz="900" b="0" i="0" u="none" strike="noStrike" dirty="0" err="1">
                          <a:solidFill>
                            <a:srgbClr val="404040"/>
                          </a:solidFill>
                          <a:effectLst/>
                          <a:latin typeface="Calibri" panose="020F0502020204030204" pitchFamily="34" charset="0"/>
                        </a:rPr>
                        <a:t>moy</a:t>
                      </a:r>
                      <a:r>
                        <a:rPr lang="fr-FR" sz="900" b="0" i="0" u="none" strike="noStrike" dirty="0">
                          <a:solidFill>
                            <a:srgbClr val="404040"/>
                          </a:solidFill>
                          <a:effectLst/>
                          <a:latin typeface="Calibri" panose="020F0502020204030204" pitchFamily="34" charset="0"/>
                        </a:rPr>
                        <a:t>. 3,6 k€ </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a:noFill/>
                    </a:lnT>
                    <a:lnB w="12700" cap="flat" cmpd="sng" algn="ctr">
                      <a:solidFill>
                        <a:srgbClr val="BFBFBF"/>
                      </a:solidFill>
                      <a:prstDash val="solid"/>
                      <a:round/>
                      <a:headEnd type="none" w="med" len="med"/>
                      <a:tailEnd type="none" w="med" len="med"/>
                    </a:lnB>
                    <a:solidFill>
                      <a:srgbClr val="FFFFFF"/>
                    </a:solidFill>
                  </a:tcPr>
                </a:tc>
                <a:tc vMerge="1">
                  <a:txBody>
                    <a:bodyPr/>
                    <a:lstStyle/>
                    <a:p>
                      <a:endParaRPr lang="fr-FR"/>
                    </a:p>
                  </a:txBody>
                  <a:tcPr/>
                </a:tc>
                <a:tc vMerge="1">
                  <a:txBody>
                    <a:bodyPr/>
                    <a:lstStyle/>
                    <a:p>
                      <a:endParaRPr lang="fr-FR"/>
                    </a:p>
                  </a:txBody>
                  <a:tcPr/>
                </a:tc>
                <a:tc vMerge="1">
                  <a:txBody>
                    <a:bodyPr/>
                    <a:lstStyle/>
                    <a:p>
                      <a:endParaRPr lang="fr-FR"/>
                    </a:p>
                  </a:txBody>
                  <a:tcPr/>
                </a:tc>
                <a:tc vMerge="1">
                  <a:txBody>
                    <a:bodyPr/>
                    <a:lstStyle/>
                    <a:p>
                      <a:endParaRPr lang="fr-FR"/>
                    </a:p>
                  </a:txBody>
                  <a:tcPr/>
                </a:tc>
                <a:extLst>
                  <a:ext uri="{0D108BD9-81ED-4DB2-BD59-A6C34878D82A}">
                    <a16:rowId xmlns:a16="http://schemas.microsoft.com/office/drawing/2014/main" val="231552983"/>
                  </a:ext>
                </a:extLst>
              </a:tr>
              <a:tr h="383830">
                <a:tc rowSpan="2">
                  <a:txBody>
                    <a:bodyPr/>
                    <a:lstStyle/>
                    <a:p>
                      <a:pPr algn="ctr" fontAlgn="ctr"/>
                      <a:r>
                        <a:rPr lang="fr-FR" sz="1400" b="1" i="0" u="none" strike="noStrike">
                          <a:solidFill>
                            <a:srgbClr val="C00000"/>
                          </a:solidFill>
                          <a:effectLst/>
                          <a:latin typeface="Calibri" panose="020F0502020204030204" pitchFamily="34" charset="0"/>
                        </a:rPr>
                        <a:t>Objectif</a:t>
                      </a:r>
                    </a:p>
                    <a:p>
                      <a:pPr algn="ctr" fontAlgn="ctr"/>
                      <a:r>
                        <a:rPr lang="fr-FR" sz="1400" b="1" i="0" u="none" strike="noStrike">
                          <a:solidFill>
                            <a:srgbClr val="C00000"/>
                          </a:solidFill>
                          <a:effectLst/>
                          <a:latin typeface="Calibri" panose="020F0502020204030204" pitchFamily="34" charset="0"/>
                        </a:rPr>
                        <a:t>par etp</a:t>
                      </a:r>
                    </a:p>
                  </a:txBody>
                  <a:tcPr marL="9525" marR="9525" marT="9525" marB="0" anchor="ctr">
                    <a:lnL>
                      <a:noFill/>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FBFBF"/>
                    </a:solidFill>
                  </a:tcPr>
                </a:tc>
                <a:tc>
                  <a:txBody>
                    <a:bodyPr/>
                    <a:lstStyle/>
                    <a:p>
                      <a:pPr algn="ctr" fontAlgn="ctr"/>
                      <a:r>
                        <a:rPr lang="fr-FR" sz="1100" b="1" i="0" u="none" strike="noStrike">
                          <a:solidFill>
                            <a:srgbClr val="C00000"/>
                          </a:solidFill>
                          <a:effectLst/>
                          <a:latin typeface="Calibri" panose="020F0502020204030204" pitchFamily="34" charset="0"/>
                        </a:rPr>
                        <a:t>Hebdo</a:t>
                      </a:r>
                    </a:p>
                  </a:txBody>
                  <a:tcPr marL="9525" marR="9525" marT="9525" marB="0" anchor="ctr">
                    <a:lnL>
                      <a:noFill/>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fontAlgn="ctr"/>
                      <a:r>
                        <a:rPr lang="fr-FR" sz="1800" b="1" i="0" u="none" strike="noStrike">
                          <a:solidFill>
                            <a:srgbClr val="C00000"/>
                          </a:solidFill>
                          <a:effectLst/>
                          <a:latin typeface="Calibri" panose="020F0502020204030204" pitchFamily="34" charset="0"/>
                        </a:rPr>
                        <a:t>2</a:t>
                      </a:r>
                    </a:p>
                  </a:txBody>
                  <a:tcPr marL="9525" marR="9525" marT="9525" marB="0" anchor="ctr">
                    <a:lnL w="19050" cap="flat" cmpd="sng" algn="ctr">
                      <a:solidFill>
                        <a:srgbClr val="FFFFF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tc>
                  <a:txBody>
                    <a:bodyPr/>
                    <a:lstStyle/>
                    <a:p>
                      <a:pPr algn="ctr" fontAlgn="ctr"/>
                      <a:r>
                        <a:rPr lang="fr-FR" sz="1800" b="1" i="0" u="none" strike="noStrike">
                          <a:solidFill>
                            <a:srgbClr val="C00000"/>
                          </a:solidFill>
                          <a:effectLst/>
                          <a:latin typeface="Calibri" panose="020F0502020204030204" pitchFamily="34" charset="0"/>
                        </a:rPr>
                        <a:t>2</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tc>
                  <a:txBody>
                    <a:bodyPr/>
                    <a:lstStyle/>
                    <a:p>
                      <a:pPr algn="ctr" fontAlgn="ctr"/>
                      <a:r>
                        <a:rPr lang="fr-FR" sz="1800" b="1" i="0" u="none" strike="noStrike">
                          <a:solidFill>
                            <a:srgbClr val="C00000"/>
                          </a:solidFill>
                          <a:effectLst/>
                          <a:latin typeface="Calibri" panose="020F0502020204030204" pitchFamily="34" charset="0"/>
                        </a:rPr>
                        <a:t>17 k€</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tc>
                  <a:txBody>
                    <a:bodyPr/>
                    <a:lstStyle/>
                    <a:p>
                      <a:pPr algn="ctr" fontAlgn="ctr"/>
                      <a:r>
                        <a:rPr lang="fr-FR" sz="1800" b="1" i="0" u="none" strike="noStrike">
                          <a:solidFill>
                            <a:srgbClr val="C00000"/>
                          </a:solidFill>
                          <a:effectLst/>
                          <a:latin typeface="Calibri" panose="020F0502020204030204" pitchFamily="34" charset="0"/>
                        </a:rPr>
                        <a:t>25 k€</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tc>
                  <a:txBody>
                    <a:bodyPr/>
                    <a:lstStyle/>
                    <a:p>
                      <a:pPr algn="ctr" fontAlgn="ctr"/>
                      <a:r>
                        <a:rPr lang="fr-FR" sz="1800" b="1" i="0" u="none" strike="noStrike">
                          <a:solidFill>
                            <a:srgbClr val="C00000"/>
                          </a:solidFill>
                          <a:effectLst/>
                          <a:latin typeface="Calibri" panose="020F0502020204030204" pitchFamily="34" charset="0"/>
                        </a:rPr>
                        <a:t>5</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tc>
                  <a:txBody>
                    <a:bodyPr/>
                    <a:lstStyle/>
                    <a:p>
                      <a:pPr algn="ctr" fontAlgn="ctr"/>
                      <a:r>
                        <a:rPr lang="fr-FR" sz="1800" b="1" i="0" u="none" strike="noStrike">
                          <a:solidFill>
                            <a:srgbClr val="C00000"/>
                          </a:solidFill>
                          <a:effectLst/>
                          <a:latin typeface="Calibri" panose="020F0502020204030204" pitchFamily="34" charset="0"/>
                        </a:rPr>
                        <a:t>2</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tc>
                  <a:txBody>
                    <a:bodyPr/>
                    <a:lstStyle/>
                    <a:p>
                      <a:pPr algn="ctr" fontAlgn="ctr"/>
                      <a:r>
                        <a:rPr lang="fr-FR" sz="1800" b="1" i="0" u="none" strike="noStrike">
                          <a:solidFill>
                            <a:srgbClr val="C00000"/>
                          </a:solidFill>
                          <a:effectLst/>
                          <a:latin typeface="Calibri" panose="020F0502020204030204" pitchFamily="34" charset="0"/>
                        </a:rPr>
                        <a:t>2</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extLst>
                  <a:ext uri="{0D108BD9-81ED-4DB2-BD59-A6C34878D82A}">
                    <a16:rowId xmlns:a16="http://schemas.microsoft.com/office/drawing/2014/main" val="3641383539"/>
                  </a:ext>
                </a:extLst>
              </a:tr>
              <a:tr h="429187">
                <a:tc vMerge="1">
                  <a:txBody>
                    <a:bodyPr/>
                    <a:lstStyle/>
                    <a:p>
                      <a:pPr algn="ctr" fontAlgn="ctr"/>
                      <a:endParaRPr lang="fr-FR" sz="1400" b="1" i="0" u="none" strike="noStrike">
                        <a:solidFill>
                          <a:srgbClr val="C00000"/>
                        </a:solidFill>
                        <a:effectLst/>
                        <a:latin typeface="Calibri" panose="020F0502020204030204" pitchFamily="34" charset="0"/>
                      </a:endParaRPr>
                    </a:p>
                  </a:txBody>
                  <a:tcPr marL="9525" marR="9525" marT="9525" marB="0" anchor="ctr">
                    <a:lnL>
                      <a:noFill/>
                    </a:lnL>
                    <a:lnR>
                      <a:noFill/>
                    </a:lnR>
                    <a:lnT>
                      <a:noFill/>
                    </a:lnT>
                    <a:lnB w="19050" cap="flat" cmpd="sng" algn="ctr">
                      <a:solidFill>
                        <a:srgbClr val="FFFFFF"/>
                      </a:solidFill>
                      <a:prstDash val="solid"/>
                      <a:round/>
                      <a:headEnd type="none" w="med" len="med"/>
                      <a:tailEnd type="none" w="med" len="med"/>
                    </a:lnB>
                    <a:solidFill>
                      <a:srgbClr val="BFBFBF"/>
                    </a:solidFill>
                  </a:tcPr>
                </a:tc>
                <a:tc>
                  <a:txBody>
                    <a:bodyPr/>
                    <a:lstStyle/>
                    <a:p>
                      <a:pPr algn="ctr" fontAlgn="ctr"/>
                      <a:r>
                        <a:rPr lang="fr-FR" sz="1100" b="1" i="0" u="none" strike="noStrike" dirty="0">
                          <a:solidFill>
                            <a:srgbClr val="C00000"/>
                          </a:solidFill>
                          <a:effectLst/>
                          <a:latin typeface="Calibri" panose="020F0502020204030204" pitchFamily="34" charset="0"/>
                        </a:rPr>
                        <a:t>Total sur 8 semaines</a:t>
                      </a:r>
                    </a:p>
                  </a:txBody>
                  <a:tcPr marL="9525" marR="9525" marT="9525" marB="0" anchor="ctr">
                    <a:lnL>
                      <a:noFill/>
                    </a:lnL>
                    <a:lnR w="190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FBFBF"/>
                    </a:solidFill>
                  </a:tcPr>
                </a:tc>
                <a:tc>
                  <a:txBody>
                    <a:bodyPr/>
                    <a:lstStyle/>
                    <a:p>
                      <a:pPr algn="ctr" fontAlgn="ctr"/>
                      <a:r>
                        <a:rPr lang="fr-FR" sz="1800" b="1" i="0" u="none" strike="noStrike">
                          <a:solidFill>
                            <a:srgbClr val="C00000"/>
                          </a:solidFill>
                          <a:effectLst/>
                          <a:latin typeface="Calibri" panose="020F0502020204030204" pitchFamily="34" charset="0"/>
                        </a:rPr>
                        <a:t>16</a:t>
                      </a:r>
                    </a:p>
                  </a:txBody>
                  <a:tcPr marL="9525" marR="9525" marT="9525" marB="0" anchor="ctr">
                    <a:lnL w="19050" cap="flat" cmpd="sng" algn="ctr">
                      <a:solidFill>
                        <a:srgbClr val="FFFFF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tc>
                  <a:txBody>
                    <a:bodyPr/>
                    <a:lstStyle/>
                    <a:p>
                      <a:pPr algn="ctr" fontAlgn="ctr"/>
                      <a:r>
                        <a:rPr lang="fr-FR" sz="1800" b="1" i="0" u="none" strike="noStrike">
                          <a:solidFill>
                            <a:srgbClr val="C00000"/>
                          </a:solidFill>
                          <a:effectLst/>
                          <a:latin typeface="Calibri" panose="020F0502020204030204" pitchFamily="34" charset="0"/>
                        </a:rPr>
                        <a:t>16</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tc>
                  <a:txBody>
                    <a:bodyPr/>
                    <a:lstStyle/>
                    <a:p>
                      <a:pPr algn="ctr" fontAlgn="ctr"/>
                      <a:r>
                        <a:rPr lang="fr-FR" sz="1800" b="1" i="0" u="none" strike="noStrike">
                          <a:solidFill>
                            <a:srgbClr val="C00000"/>
                          </a:solidFill>
                          <a:effectLst/>
                          <a:latin typeface="Calibri" panose="020F0502020204030204" pitchFamily="34" charset="0"/>
                        </a:rPr>
                        <a:t>136 k€</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tc>
                  <a:txBody>
                    <a:bodyPr/>
                    <a:lstStyle/>
                    <a:p>
                      <a:pPr algn="ctr" fontAlgn="ctr"/>
                      <a:r>
                        <a:rPr lang="fr-FR" sz="1800" b="1" i="0" u="none" strike="noStrike">
                          <a:solidFill>
                            <a:srgbClr val="C00000"/>
                          </a:solidFill>
                          <a:effectLst/>
                          <a:latin typeface="Calibri" panose="020F0502020204030204" pitchFamily="34" charset="0"/>
                        </a:rPr>
                        <a:t>200 k€</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tc>
                  <a:txBody>
                    <a:bodyPr/>
                    <a:lstStyle/>
                    <a:p>
                      <a:pPr algn="ctr" fontAlgn="ctr"/>
                      <a:r>
                        <a:rPr lang="fr-FR" sz="1800" b="1" i="0" u="none" strike="noStrike">
                          <a:solidFill>
                            <a:srgbClr val="C00000"/>
                          </a:solidFill>
                          <a:effectLst/>
                          <a:latin typeface="Calibri" panose="020F0502020204030204" pitchFamily="34" charset="0"/>
                        </a:rPr>
                        <a:t>40</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tc>
                  <a:txBody>
                    <a:bodyPr/>
                    <a:lstStyle/>
                    <a:p>
                      <a:pPr algn="ctr" fontAlgn="ctr"/>
                      <a:r>
                        <a:rPr lang="fr-FR" sz="1800" b="1" i="0" u="none" strike="noStrike">
                          <a:solidFill>
                            <a:srgbClr val="C00000"/>
                          </a:solidFill>
                          <a:effectLst/>
                          <a:latin typeface="Calibri" panose="020F0502020204030204" pitchFamily="34" charset="0"/>
                        </a:rPr>
                        <a:t>16</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tc>
                  <a:txBody>
                    <a:bodyPr/>
                    <a:lstStyle/>
                    <a:p>
                      <a:pPr algn="ctr" fontAlgn="ctr"/>
                      <a:r>
                        <a:rPr lang="fr-FR" sz="1800" b="1" i="0" u="none" strike="noStrike">
                          <a:solidFill>
                            <a:srgbClr val="C00000"/>
                          </a:solidFill>
                          <a:effectLst/>
                          <a:latin typeface="Calibri" panose="020F0502020204030204" pitchFamily="34" charset="0"/>
                        </a:rPr>
                        <a:t>16</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extLst>
                  <a:ext uri="{0D108BD9-81ED-4DB2-BD59-A6C34878D82A}">
                    <a16:rowId xmlns:a16="http://schemas.microsoft.com/office/drawing/2014/main" val="3405040115"/>
                  </a:ext>
                </a:extLst>
              </a:tr>
              <a:tr h="637852">
                <a:tc gridSpan="2">
                  <a:txBody>
                    <a:bodyPr/>
                    <a:lstStyle/>
                    <a:p>
                      <a:pPr algn="ctr" fontAlgn="ctr"/>
                      <a:r>
                        <a:rPr lang="fr-FR" sz="1100" b="1" i="1" u="none" strike="noStrike">
                          <a:solidFill>
                            <a:srgbClr val="C00000"/>
                          </a:solidFill>
                          <a:effectLst/>
                          <a:latin typeface="Calibri" panose="020F0502020204030204" pitchFamily="34" charset="0"/>
                        </a:rPr>
                        <a:t>Nb Agences qui ont atteint cet objectif sur 4 semaines</a:t>
                      </a:r>
                    </a:p>
                  </a:txBody>
                  <a:tcPr marL="9525" marR="9525" marT="9525" marB="0" anchor="ctr">
                    <a:lnL>
                      <a:noFill/>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a:noFill/>
                    </a:lnB>
                    <a:solidFill>
                      <a:srgbClr val="BFBFBF"/>
                    </a:solidFill>
                  </a:tcPr>
                </a:tc>
                <a:tc hMerge="1">
                  <a:txBody>
                    <a:bodyPr/>
                    <a:lstStyle/>
                    <a:p>
                      <a:endParaRPr lang="fr-FR"/>
                    </a:p>
                  </a:txBody>
                  <a:tcPr/>
                </a:tc>
                <a:tc>
                  <a:txBody>
                    <a:bodyPr/>
                    <a:lstStyle/>
                    <a:p>
                      <a:pPr algn="ctr" fontAlgn="ctr"/>
                      <a:r>
                        <a:rPr lang="fr-FR" sz="1400" b="1" i="1" u="none" strike="noStrike">
                          <a:solidFill>
                            <a:srgbClr val="404040"/>
                          </a:solidFill>
                          <a:effectLst/>
                          <a:latin typeface="Calibri" panose="020F0502020204030204" pitchFamily="34" charset="0"/>
                        </a:rPr>
                        <a:t>20%</a:t>
                      </a:r>
                    </a:p>
                  </a:txBody>
                  <a:tcPr marL="9525" marR="9525" marT="9525" marB="0" anchor="ctr">
                    <a:lnL w="19050" cap="flat" cmpd="sng" algn="ctr">
                      <a:solidFill>
                        <a:srgbClr val="FFFFF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FF"/>
                    </a:solidFill>
                  </a:tcPr>
                </a:tc>
                <a:tc>
                  <a:txBody>
                    <a:bodyPr/>
                    <a:lstStyle/>
                    <a:p>
                      <a:pPr algn="ctr" fontAlgn="ctr"/>
                      <a:r>
                        <a:rPr lang="fr-FR" sz="1400" b="1" i="1" u="none" strike="noStrike">
                          <a:solidFill>
                            <a:srgbClr val="404040"/>
                          </a:solidFill>
                          <a:effectLst/>
                          <a:latin typeface="Calibri" panose="020F0502020204030204" pitchFamily="34" charset="0"/>
                        </a:rPr>
                        <a:t> </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FF"/>
                    </a:solidFill>
                  </a:tcPr>
                </a:tc>
                <a:tc>
                  <a:txBody>
                    <a:bodyPr/>
                    <a:lstStyle/>
                    <a:p>
                      <a:pPr algn="ctr" fontAlgn="ctr"/>
                      <a:r>
                        <a:rPr lang="fr-FR" sz="1400" b="1" i="1" u="none" strike="noStrike">
                          <a:solidFill>
                            <a:srgbClr val="404040"/>
                          </a:solidFill>
                          <a:effectLst/>
                          <a:latin typeface="Calibri" panose="020F0502020204030204" pitchFamily="34" charset="0"/>
                        </a:rPr>
                        <a:t>52%</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FF"/>
                    </a:solidFill>
                  </a:tcPr>
                </a:tc>
                <a:tc>
                  <a:txBody>
                    <a:bodyPr/>
                    <a:lstStyle/>
                    <a:p>
                      <a:pPr algn="ctr" fontAlgn="ctr"/>
                      <a:r>
                        <a:rPr lang="fr-FR" sz="1400" b="1" i="1" u="none" strike="noStrike">
                          <a:solidFill>
                            <a:srgbClr val="404040"/>
                          </a:solidFill>
                          <a:effectLst/>
                          <a:latin typeface="Calibri" panose="020F0502020204030204" pitchFamily="34" charset="0"/>
                        </a:rPr>
                        <a:t>49%</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FF"/>
                    </a:solidFill>
                  </a:tcPr>
                </a:tc>
                <a:tc>
                  <a:txBody>
                    <a:bodyPr/>
                    <a:lstStyle/>
                    <a:p>
                      <a:pPr algn="ctr" fontAlgn="ctr"/>
                      <a:r>
                        <a:rPr lang="fr-FR" sz="1400" b="1" i="1" u="none" strike="noStrike">
                          <a:solidFill>
                            <a:srgbClr val="404040"/>
                          </a:solidFill>
                          <a:effectLst/>
                          <a:latin typeface="Calibri" panose="020F0502020204030204" pitchFamily="34" charset="0"/>
                        </a:rPr>
                        <a:t>19%</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FF"/>
                    </a:solidFill>
                  </a:tcPr>
                </a:tc>
                <a:tc>
                  <a:txBody>
                    <a:bodyPr/>
                    <a:lstStyle/>
                    <a:p>
                      <a:pPr algn="ctr" fontAlgn="ctr"/>
                      <a:r>
                        <a:rPr lang="fr-FR" sz="1400" b="1" i="1" u="none" strike="noStrike" dirty="0">
                          <a:solidFill>
                            <a:srgbClr val="404040"/>
                          </a:solidFill>
                          <a:effectLst/>
                          <a:latin typeface="Calibri" panose="020F0502020204030204" pitchFamily="34" charset="0"/>
                        </a:rPr>
                        <a:t>16%</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FF"/>
                    </a:solidFill>
                  </a:tcPr>
                </a:tc>
                <a:tc>
                  <a:txBody>
                    <a:bodyPr/>
                    <a:lstStyle/>
                    <a:p>
                      <a:pPr algn="ctr" fontAlgn="ctr"/>
                      <a:r>
                        <a:rPr lang="fr-FR" sz="1400" b="1" i="1" u="none" strike="noStrike" dirty="0">
                          <a:solidFill>
                            <a:srgbClr val="404040"/>
                          </a:solidFill>
                          <a:effectLst/>
                          <a:latin typeface="Calibri" panose="020F0502020204030204" pitchFamily="34" charset="0"/>
                        </a:rPr>
                        <a:t> </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FF"/>
                    </a:solidFill>
                  </a:tcPr>
                </a:tc>
                <a:extLst>
                  <a:ext uri="{0D108BD9-81ED-4DB2-BD59-A6C34878D82A}">
                    <a16:rowId xmlns:a16="http://schemas.microsoft.com/office/drawing/2014/main" val="1038587786"/>
                  </a:ext>
                </a:extLst>
              </a:tr>
            </a:tbl>
          </a:graphicData>
        </a:graphic>
      </p:graphicFrame>
    </p:spTree>
    <p:extLst>
      <p:ext uri="{BB962C8B-B14F-4D97-AF65-F5344CB8AC3E}">
        <p14:creationId xmlns:p14="http://schemas.microsoft.com/office/powerpoint/2010/main" val="3610780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3"/>
          </p:nvPr>
        </p:nvSpPr>
        <p:spPr/>
        <p:txBody>
          <a:bodyPr>
            <a:normAutofit/>
          </a:bodyPr>
          <a:lstStyle/>
          <a:p>
            <a:pPr>
              <a:spcBef>
                <a:spcPts val="0"/>
              </a:spcBef>
            </a:pPr>
            <a:r>
              <a:rPr lang="fr-FR" sz="1800" b="1" dirty="0"/>
              <a:t>Comme les années précédentes, </a:t>
            </a:r>
            <a:r>
              <a:rPr lang="fr-FR" sz="1800" b="1" dirty="0" smtClean="0"/>
              <a:t>les </a:t>
            </a:r>
            <a:r>
              <a:rPr lang="fr-FR" sz="1800" b="1" dirty="0"/>
              <a:t>objectifs sont définis </a:t>
            </a:r>
            <a:r>
              <a:rPr lang="fr-FR" sz="1800" b="1" dirty="0" smtClean="0"/>
              <a:t>par agence, et </a:t>
            </a:r>
            <a:r>
              <a:rPr lang="fr-FR" sz="1800" b="1" dirty="0"/>
              <a:t>leur atteinte sera mesurée sur la base de l’ETP moyen de l’agence sur la période (source RH</a:t>
            </a:r>
            <a:r>
              <a:rPr lang="fr-FR" sz="1800" b="1" dirty="0" smtClean="0"/>
              <a:t>)</a:t>
            </a:r>
            <a:endParaRPr lang="fr-FR" sz="1800" b="1" dirty="0"/>
          </a:p>
        </p:txBody>
      </p:sp>
      <p:sp>
        <p:nvSpPr>
          <p:cNvPr id="5" name="Titre 4"/>
          <p:cNvSpPr>
            <a:spLocks noGrp="1"/>
          </p:cNvSpPr>
          <p:nvPr>
            <p:ph type="ctrTitle"/>
          </p:nvPr>
        </p:nvSpPr>
        <p:spPr/>
        <p:txBody>
          <a:bodyPr/>
          <a:lstStyle/>
          <a:p>
            <a:r>
              <a:rPr lang="fr-FR" sz="1300" dirty="0"/>
              <a:t>Point d’étape et Challenge</a:t>
            </a:r>
          </a:p>
        </p:txBody>
      </p:sp>
      <p:grpSp>
        <p:nvGrpSpPr>
          <p:cNvPr id="18" name="Groupe 17"/>
          <p:cNvGrpSpPr/>
          <p:nvPr/>
        </p:nvGrpSpPr>
        <p:grpSpPr>
          <a:xfrm>
            <a:off x="8335406" y="44251"/>
            <a:ext cx="3856593" cy="279660"/>
            <a:chOff x="3581398" y="6140166"/>
            <a:chExt cx="4444995" cy="223443"/>
          </a:xfrm>
          <a:noFill/>
        </p:grpSpPr>
        <p:sp>
          <p:nvSpPr>
            <p:cNvPr id="23" name="Rectangle 2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Professionnels</a:t>
              </a:r>
            </a:p>
          </p:txBody>
        </p:sp>
        <p:sp>
          <p:nvSpPr>
            <p:cNvPr id="24" name="Rectangle 23"/>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25" name="Rectangle 24"/>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Montserrat Black" panose="00000A00000000000000" pitchFamily="2" charset="0"/>
                </a:rPr>
                <a:t>Particuliers</a:t>
              </a:r>
            </a:p>
          </p:txBody>
        </p:sp>
      </p:grpSp>
      <p:sp>
        <p:nvSpPr>
          <p:cNvPr id="19" name="ZoneTexte 18"/>
          <p:cNvSpPr txBox="1"/>
          <p:nvPr/>
        </p:nvSpPr>
        <p:spPr>
          <a:xfrm>
            <a:off x="818355" y="2653195"/>
            <a:ext cx="2231234" cy="677108"/>
          </a:xfrm>
          <a:prstGeom prst="rect">
            <a:avLst/>
          </a:prstGeom>
          <a:noFill/>
        </p:spPr>
        <p:txBody>
          <a:bodyPr wrap="square" rtlCol="0">
            <a:spAutoFit/>
          </a:bodyPr>
          <a:lstStyle/>
          <a:p>
            <a:pPr algn="ctr"/>
            <a:r>
              <a:rPr lang="fr-FR" sz="2400" b="1" dirty="0">
                <a:solidFill>
                  <a:srgbClr val="C00000"/>
                </a:solidFill>
              </a:rPr>
              <a:t>Réalisations</a:t>
            </a:r>
          </a:p>
          <a:p>
            <a:pPr algn="ctr"/>
            <a:r>
              <a:rPr lang="fr-FR" sz="1400" dirty="0">
                <a:solidFill>
                  <a:srgbClr val="C00000"/>
                </a:solidFill>
              </a:rPr>
              <a:t>de l’agence sur la période</a:t>
            </a:r>
            <a:endParaRPr lang="fr-FR" sz="2400" dirty="0">
              <a:solidFill>
                <a:srgbClr val="C00000"/>
              </a:solidFill>
            </a:endParaRPr>
          </a:p>
        </p:txBody>
      </p:sp>
      <p:sp>
        <p:nvSpPr>
          <p:cNvPr id="20" name="ZoneTexte 19"/>
          <p:cNvSpPr txBox="1"/>
          <p:nvPr/>
        </p:nvSpPr>
        <p:spPr>
          <a:xfrm>
            <a:off x="705770" y="3430828"/>
            <a:ext cx="2460439" cy="838691"/>
          </a:xfrm>
          <a:prstGeom prst="rect">
            <a:avLst/>
          </a:prstGeom>
          <a:noFill/>
        </p:spPr>
        <p:txBody>
          <a:bodyPr wrap="square" rtlCol="0">
            <a:spAutoFit/>
          </a:bodyPr>
          <a:lstStyle/>
          <a:p>
            <a:pPr algn="ctr"/>
            <a:r>
              <a:rPr lang="fr-FR" sz="2400" b="1" dirty="0">
                <a:solidFill>
                  <a:srgbClr val="C00000"/>
                </a:solidFill>
              </a:rPr>
              <a:t>ETP moyen </a:t>
            </a:r>
          </a:p>
          <a:p>
            <a:pPr algn="ctr"/>
            <a:r>
              <a:rPr lang="fr-FR" sz="1400" dirty="0">
                <a:solidFill>
                  <a:srgbClr val="C00000"/>
                </a:solidFill>
              </a:rPr>
              <a:t>de l’agence sur la période</a:t>
            </a:r>
          </a:p>
          <a:p>
            <a:pPr algn="ctr"/>
            <a:r>
              <a:rPr lang="fr-FR" sz="1050" dirty="0">
                <a:solidFill>
                  <a:srgbClr val="C00000"/>
                </a:solidFill>
              </a:rPr>
              <a:t>(source RH)</a:t>
            </a:r>
          </a:p>
        </p:txBody>
      </p:sp>
      <p:cxnSp>
        <p:nvCxnSpPr>
          <p:cNvPr id="21" name="Connecteur droit 20"/>
          <p:cNvCxnSpPr/>
          <p:nvPr/>
        </p:nvCxnSpPr>
        <p:spPr>
          <a:xfrm>
            <a:off x="887506" y="3400426"/>
            <a:ext cx="2091016"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22" name="ZoneTexte 21"/>
          <p:cNvSpPr txBox="1"/>
          <p:nvPr/>
        </p:nvSpPr>
        <p:spPr>
          <a:xfrm>
            <a:off x="2852793" y="3026253"/>
            <a:ext cx="983980" cy="646331"/>
          </a:xfrm>
          <a:prstGeom prst="rect">
            <a:avLst/>
          </a:prstGeom>
          <a:noFill/>
        </p:spPr>
        <p:txBody>
          <a:bodyPr wrap="square" rtlCol="0">
            <a:spAutoFit/>
          </a:bodyPr>
          <a:lstStyle/>
          <a:p>
            <a:pPr algn="ctr"/>
            <a:r>
              <a:rPr lang="fr-FR" sz="3600" b="1" dirty="0">
                <a:solidFill>
                  <a:srgbClr val="C00000"/>
                </a:solidFill>
              </a:rPr>
              <a:t>≥</a:t>
            </a:r>
          </a:p>
        </p:txBody>
      </p:sp>
      <p:sp>
        <p:nvSpPr>
          <p:cNvPr id="26" name="ZoneTexte 25"/>
          <p:cNvSpPr txBox="1"/>
          <p:nvPr/>
        </p:nvSpPr>
        <p:spPr>
          <a:xfrm>
            <a:off x="3301941" y="2922852"/>
            <a:ext cx="1931866" cy="830997"/>
          </a:xfrm>
          <a:prstGeom prst="rect">
            <a:avLst/>
          </a:prstGeom>
          <a:noFill/>
        </p:spPr>
        <p:txBody>
          <a:bodyPr wrap="square" rtlCol="0">
            <a:spAutoFit/>
          </a:bodyPr>
          <a:lstStyle/>
          <a:p>
            <a:pPr algn="ctr"/>
            <a:r>
              <a:rPr lang="fr-FR" sz="2400" b="1" dirty="0">
                <a:solidFill>
                  <a:srgbClr val="C00000"/>
                </a:solidFill>
              </a:rPr>
              <a:t>Objectif </a:t>
            </a:r>
          </a:p>
          <a:p>
            <a:pPr algn="ctr"/>
            <a:r>
              <a:rPr lang="fr-FR" sz="2400" b="1" dirty="0">
                <a:solidFill>
                  <a:srgbClr val="C00000"/>
                </a:solidFill>
              </a:rPr>
              <a:t>par ETP</a:t>
            </a:r>
          </a:p>
        </p:txBody>
      </p:sp>
      <p:sp>
        <p:nvSpPr>
          <p:cNvPr id="28" name="Rectangle 27"/>
          <p:cNvSpPr/>
          <p:nvPr/>
        </p:nvSpPr>
        <p:spPr>
          <a:xfrm>
            <a:off x="705770" y="2070287"/>
            <a:ext cx="4443730" cy="2716306"/>
          </a:xfrm>
          <a:prstGeom prst="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p>
        </p:txBody>
      </p:sp>
      <p:sp>
        <p:nvSpPr>
          <p:cNvPr id="29" name="Rectangle 28"/>
          <p:cNvSpPr/>
          <p:nvPr/>
        </p:nvSpPr>
        <p:spPr>
          <a:xfrm>
            <a:off x="5363392" y="2069460"/>
            <a:ext cx="6281761" cy="2732359"/>
          </a:xfrm>
          <a:prstGeom prst="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p>
        </p:txBody>
      </p:sp>
      <p:graphicFrame>
        <p:nvGraphicFramePr>
          <p:cNvPr id="30" name="Tableau 29"/>
          <p:cNvGraphicFramePr>
            <a:graphicFrameLocks noGrp="1"/>
          </p:cNvGraphicFramePr>
          <p:nvPr>
            <p:extLst>
              <p:ext uri="{D42A27DB-BD31-4B8C-83A1-F6EECF244321}">
                <p14:modId xmlns:p14="http://schemas.microsoft.com/office/powerpoint/2010/main" val="2297952792"/>
              </p:ext>
            </p:extLst>
          </p:nvPr>
        </p:nvGraphicFramePr>
        <p:xfrm>
          <a:off x="5499124" y="2216412"/>
          <a:ext cx="5796405" cy="2465070"/>
        </p:xfrm>
        <a:graphic>
          <a:graphicData uri="http://schemas.openxmlformats.org/drawingml/2006/table">
            <a:tbl>
              <a:tblPr>
                <a:tableStyleId>{5C22544A-7EE6-4342-B048-85BDC9FD1C3A}</a:tableStyleId>
              </a:tblPr>
              <a:tblGrid>
                <a:gridCol w="398372">
                  <a:extLst>
                    <a:ext uri="{9D8B030D-6E8A-4147-A177-3AD203B41FA5}">
                      <a16:colId xmlns:a16="http://schemas.microsoft.com/office/drawing/2014/main" val="2604061928"/>
                    </a:ext>
                  </a:extLst>
                </a:gridCol>
                <a:gridCol w="4702366">
                  <a:extLst>
                    <a:ext uri="{9D8B030D-6E8A-4147-A177-3AD203B41FA5}">
                      <a16:colId xmlns:a16="http://schemas.microsoft.com/office/drawing/2014/main" val="446398522"/>
                    </a:ext>
                  </a:extLst>
                </a:gridCol>
                <a:gridCol w="695667">
                  <a:extLst>
                    <a:ext uri="{9D8B030D-6E8A-4147-A177-3AD203B41FA5}">
                      <a16:colId xmlns:a16="http://schemas.microsoft.com/office/drawing/2014/main" val="961017906"/>
                    </a:ext>
                  </a:extLst>
                </a:gridCol>
              </a:tblGrid>
              <a:tr h="101286">
                <a:tc gridSpan="2">
                  <a:txBody>
                    <a:bodyPr/>
                    <a:lstStyle/>
                    <a:p>
                      <a:pPr algn="l" fontAlgn="b"/>
                      <a:r>
                        <a:rPr lang="fr-FR" sz="1050" b="1" u="none" strike="noStrike" dirty="0">
                          <a:solidFill>
                            <a:srgbClr val="C00000"/>
                          </a:solidFill>
                          <a:effectLst/>
                        </a:rPr>
                        <a:t>ETP pris en compte pour le calcul de l'atteinte de l'objectif</a:t>
                      </a:r>
                      <a:endParaRPr lang="fr-FR" sz="1050" b="1" i="0" u="none" strike="noStrike" dirty="0">
                        <a:solidFill>
                          <a:srgbClr val="C00000"/>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fr-FR"/>
                    </a:p>
                  </a:txBody>
                  <a:tcPr/>
                </a:tc>
                <a:tc>
                  <a:txBody>
                    <a:bodyPr/>
                    <a:lstStyle/>
                    <a:p>
                      <a:pPr algn="ctr" fontAlgn="b"/>
                      <a:endParaRPr lang="fr-FR" sz="1050" b="0" i="0" u="none" strike="noStrike">
                        <a:solidFill>
                          <a:srgbClr val="C00000"/>
                        </a:solidFill>
                        <a:effectLst/>
                        <a:latin typeface="Calibri" panose="020F0502020204030204" pitchFamily="34" charset="0"/>
                      </a:endParaRPr>
                    </a:p>
                  </a:txBody>
                  <a:tcPr marL="9525" marR="9525" marT="9525" marB="0" anchor="b">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19706953"/>
                  </a:ext>
                </a:extLst>
              </a:tr>
              <a:tr h="89542">
                <a:tc>
                  <a:txBody>
                    <a:bodyPr/>
                    <a:lstStyle/>
                    <a:p>
                      <a:pPr algn="l" fontAlgn="b"/>
                      <a:endParaRPr lang="fr-FR" sz="1050" b="1" i="0" u="none" strike="noStrike" dirty="0">
                        <a:solidFill>
                          <a:srgbClr val="C00000"/>
                        </a:solidFill>
                        <a:effectLst/>
                        <a:latin typeface="+mj-lt"/>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fr-FR" sz="1100" u="none" strike="noStrike" dirty="0">
                          <a:solidFill>
                            <a:schemeClr val="bg1">
                              <a:lumMod val="50000"/>
                            </a:schemeClr>
                          </a:solidFill>
                          <a:effectLst/>
                          <a:latin typeface="+mj-lt"/>
                        </a:rPr>
                        <a:t>CDI / CDD </a:t>
                      </a:r>
                      <a:r>
                        <a:rPr lang="fr-FR" sz="1100" u="none" strike="noStrike" dirty="0" smtClean="0">
                          <a:solidFill>
                            <a:schemeClr val="bg1">
                              <a:lumMod val="50000"/>
                            </a:schemeClr>
                          </a:solidFill>
                          <a:effectLst/>
                          <a:latin typeface="+mj-lt"/>
                        </a:rPr>
                        <a:t>/</a:t>
                      </a:r>
                      <a:r>
                        <a:rPr lang="fr-FR" sz="1100" u="none" strike="noStrike" baseline="0" dirty="0" smtClean="0">
                          <a:solidFill>
                            <a:schemeClr val="bg1">
                              <a:lumMod val="50000"/>
                            </a:schemeClr>
                          </a:solidFill>
                          <a:effectLst/>
                          <a:latin typeface="+mj-lt"/>
                        </a:rPr>
                        <a:t> Intérimaire en agence (intégrant Solution 57 en Moselle)</a:t>
                      </a:r>
                      <a:endParaRPr lang="fr-FR" sz="1100" b="0" i="0" u="none" strike="noStrike" dirty="0">
                        <a:solidFill>
                          <a:schemeClr val="bg1">
                            <a:lumMod val="50000"/>
                          </a:schemeClr>
                        </a:solidFill>
                        <a:effectLst/>
                        <a:latin typeface="+mj-lt"/>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1100" b="1" u="none" strike="noStrike" dirty="0">
                          <a:solidFill>
                            <a:schemeClr val="bg1">
                              <a:lumMod val="50000"/>
                            </a:schemeClr>
                          </a:solidFill>
                          <a:effectLst/>
                          <a:latin typeface="+mj-lt"/>
                        </a:rPr>
                        <a:t>100%</a:t>
                      </a:r>
                      <a:endParaRPr lang="fr-FR" sz="1100" b="1" i="0" u="none" strike="noStrike" dirty="0">
                        <a:solidFill>
                          <a:schemeClr val="bg1">
                            <a:lumMod val="50000"/>
                          </a:schemeClr>
                        </a:solidFill>
                        <a:effectLst/>
                        <a:latin typeface="+mj-lt"/>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95074674"/>
                  </a:ext>
                </a:extLst>
              </a:tr>
              <a:tr h="89542">
                <a:tc>
                  <a:txBody>
                    <a:bodyPr/>
                    <a:lstStyle/>
                    <a:p>
                      <a:pPr algn="l" fontAlgn="b"/>
                      <a:endParaRPr lang="fr-FR" sz="1050" b="1" i="0" u="none" strike="noStrike" dirty="0">
                        <a:solidFill>
                          <a:srgbClr val="C00000"/>
                        </a:solidFill>
                        <a:effectLst/>
                        <a:latin typeface="+mj-lt"/>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fr-FR" sz="1100" b="0" i="0" u="none" strike="noStrike" dirty="0" smtClean="0">
                          <a:solidFill>
                            <a:schemeClr val="bg1">
                              <a:lumMod val="50000"/>
                            </a:schemeClr>
                          </a:solidFill>
                          <a:effectLst/>
                          <a:latin typeface="+mj-lt"/>
                        </a:rPr>
                        <a:t>CDI / CDD / Intérimaire hors agence (staff DR…)</a:t>
                      </a:r>
                      <a:endParaRPr lang="fr-FR" sz="1100" b="0" i="0" u="none" strike="noStrike" dirty="0">
                        <a:solidFill>
                          <a:schemeClr val="bg1">
                            <a:lumMod val="50000"/>
                          </a:schemeClr>
                        </a:solidFill>
                        <a:effectLst/>
                        <a:latin typeface="+mj-lt"/>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1100" b="0" i="0" u="none" strike="noStrike" dirty="0" smtClean="0">
                          <a:solidFill>
                            <a:schemeClr val="bg1">
                              <a:lumMod val="50000"/>
                            </a:schemeClr>
                          </a:solidFill>
                          <a:effectLst/>
                          <a:latin typeface="+mj-lt"/>
                        </a:rPr>
                        <a:t>0%</a:t>
                      </a:r>
                      <a:endParaRPr lang="fr-FR" sz="1100" b="0" i="0" u="none" strike="noStrike" dirty="0">
                        <a:solidFill>
                          <a:schemeClr val="bg1">
                            <a:lumMod val="50000"/>
                          </a:schemeClr>
                        </a:solidFill>
                        <a:effectLst/>
                        <a:latin typeface="+mj-lt"/>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5616358"/>
                  </a:ext>
                </a:extLst>
              </a:tr>
              <a:tr h="89542">
                <a:tc>
                  <a:txBody>
                    <a:bodyPr/>
                    <a:lstStyle/>
                    <a:p>
                      <a:pPr algn="l" fontAlgn="b"/>
                      <a:endParaRPr lang="fr-FR" sz="1050" b="1" i="0" u="none" strike="noStrike" dirty="0">
                        <a:solidFill>
                          <a:srgbClr val="C00000"/>
                        </a:solidFill>
                        <a:effectLst/>
                        <a:latin typeface="+mj-lt"/>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fr-FR" sz="1100" u="none" strike="noStrike" dirty="0" smtClean="0">
                          <a:solidFill>
                            <a:schemeClr val="bg1">
                              <a:lumMod val="50000"/>
                            </a:schemeClr>
                          </a:solidFill>
                          <a:effectLst/>
                          <a:latin typeface="+mj-lt"/>
                        </a:rPr>
                        <a:t>Apprentis</a:t>
                      </a:r>
                      <a:endParaRPr lang="fr-FR" sz="1100" b="0" i="0" u="none" strike="noStrike" dirty="0">
                        <a:solidFill>
                          <a:schemeClr val="bg1">
                            <a:lumMod val="50000"/>
                          </a:schemeClr>
                        </a:solidFill>
                        <a:effectLst/>
                        <a:latin typeface="+mj-lt"/>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1100" u="none" strike="noStrike" dirty="0">
                          <a:solidFill>
                            <a:schemeClr val="bg1">
                              <a:lumMod val="50000"/>
                            </a:schemeClr>
                          </a:solidFill>
                          <a:effectLst/>
                          <a:latin typeface="+mj-lt"/>
                        </a:rPr>
                        <a:t>0%</a:t>
                      </a:r>
                      <a:endParaRPr lang="fr-FR" sz="1100" b="0" i="0" u="none" strike="noStrike" dirty="0">
                        <a:solidFill>
                          <a:schemeClr val="bg1">
                            <a:lumMod val="50000"/>
                          </a:schemeClr>
                        </a:solidFill>
                        <a:effectLst/>
                        <a:latin typeface="+mj-lt"/>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92832874"/>
                  </a:ext>
                </a:extLst>
              </a:tr>
              <a:tr h="89542">
                <a:tc>
                  <a:txBody>
                    <a:bodyPr/>
                    <a:lstStyle/>
                    <a:p>
                      <a:pPr algn="l" fontAlgn="b"/>
                      <a:endParaRPr lang="fr-FR" sz="1050" b="1" i="0" u="none" strike="noStrike" dirty="0">
                        <a:solidFill>
                          <a:srgbClr val="C00000"/>
                        </a:solidFill>
                        <a:effectLst/>
                        <a:latin typeface="+mj-lt"/>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fr-FR" sz="1100" u="none" strike="noStrike" dirty="0">
                          <a:solidFill>
                            <a:schemeClr val="bg1">
                              <a:lumMod val="50000"/>
                            </a:schemeClr>
                          </a:solidFill>
                          <a:effectLst/>
                          <a:latin typeface="+mj-lt"/>
                        </a:rPr>
                        <a:t>CDI dont le contrat est suspendu (invalides, congés sans solde, etc.)</a:t>
                      </a:r>
                      <a:endParaRPr lang="fr-FR" sz="1100" b="0" i="0" u="none" strike="noStrike" dirty="0">
                        <a:solidFill>
                          <a:schemeClr val="bg1">
                            <a:lumMod val="50000"/>
                          </a:schemeClr>
                        </a:solidFill>
                        <a:effectLst/>
                        <a:latin typeface="+mj-lt"/>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1100" u="none" strike="noStrike" dirty="0">
                          <a:solidFill>
                            <a:schemeClr val="bg1">
                              <a:lumMod val="50000"/>
                            </a:schemeClr>
                          </a:solidFill>
                          <a:effectLst/>
                          <a:latin typeface="+mj-lt"/>
                        </a:rPr>
                        <a:t>0%</a:t>
                      </a:r>
                      <a:endParaRPr lang="fr-FR" sz="1100" b="0" i="0" u="none" strike="noStrike" dirty="0">
                        <a:solidFill>
                          <a:schemeClr val="bg1">
                            <a:lumMod val="50000"/>
                          </a:schemeClr>
                        </a:solidFill>
                        <a:effectLst/>
                        <a:latin typeface="+mj-lt"/>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64846718"/>
                  </a:ext>
                </a:extLst>
              </a:tr>
              <a:tr h="89542">
                <a:tc>
                  <a:txBody>
                    <a:bodyPr/>
                    <a:lstStyle/>
                    <a:p>
                      <a:pPr algn="l" fontAlgn="b"/>
                      <a:endParaRPr lang="fr-FR" sz="1050" b="1" i="0" u="none" strike="noStrike">
                        <a:solidFill>
                          <a:srgbClr val="C00000"/>
                        </a:solidFill>
                        <a:effectLst/>
                        <a:latin typeface="+mj-lt"/>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fr-FR" sz="1100" u="none" strike="noStrike" dirty="0">
                          <a:solidFill>
                            <a:schemeClr val="bg1">
                              <a:lumMod val="50000"/>
                            </a:schemeClr>
                          </a:solidFill>
                          <a:effectLst/>
                          <a:latin typeface="+mj-lt"/>
                        </a:rPr>
                        <a:t>CDI mis à disposition </a:t>
                      </a:r>
                      <a:r>
                        <a:rPr lang="fr-FR" sz="1100" u="none" strike="noStrike" dirty="0" smtClean="0">
                          <a:solidFill>
                            <a:schemeClr val="bg1">
                              <a:lumMod val="50000"/>
                            </a:schemeClr>
                          </a:solidFill>
                          <a:effectLst/>
                          <a:latin typeface="+mj-lt"/>
                        </a:rPr>
                        <a:t>(de GCE </a:t>
                      </a:r>
                      <a:r>
                        <a:rPr lang="fr-FR" sz="1100" u="none" strike="noStrike" dirty="0">
                          <a:solidFill>
                            <a:schemeClr val="bg1">
                              <a:lumMod val="50000"/>
                            </a:schemeClr>
                          </a:solidFill>
                          <a:effectLst/>
                          <a:latin typeface="+mj-lt"/>
                        </a:rPr>
                        <a:t>BS, Ecureuil Crédit, etc.)</a:t>
                      </a:r>
                      <a:endParaRPr lang="fr-FR" sz="1100" b="0" i="0" u="none" strike="noStrike" dirty="0">
                        <a:solidFill>
                          <a:schemeClr val="bg1">
                            <a:lumMod val="50000"/>
                          </a:schemeClr>
                        </a:solidFill>
                        <a:effectLst/>
                        <a:latin typeface="+mj-lt"/>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1100" u="none" strike="noStrike" dirty="0">
                          <a:solidFill>
                            <a:schemeClr val="bg1">
                              <a:lumMod val="50000"/>
                            </a:schemeClr>
                          </a:solidFill>
                          <a:effectLst/>
                          <a:latin typeface="+mj-lt"/>
                        </a:rPr>
                        <a:t>0%</a:t>
                      </a:r>
                      <a:endParaRPr lang="fr-FR" sz="1100" b="0" i="0" u="none" strike="noStrike" dirty="0">
                        <a:solidFill>
                          <a:schemeClr val="bg1">
                            <a:lumMod val="50000"/>
                          </a:schemeClr>
                        </a:solidFill>
                        <a:effectLst/>
                        <a:latin typeface="+mj-lt"/>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28842671"/>
                  </a:ext>
                </a:extLst>
              </a:tr>
              <a:tr h="101286">
                <a:tc gridSpan="2">
                  <a:txBody>
                    <a:bodyPr/>
                    <a:lstStyle/>
                    <a:p>
                      <a:pPr algn="l" fontAlgn="b"/>
                      <a:r>
                        <a:rPr lang="fr-FR" sz="1050" b="1" u="none" strike="noStrike" dirty="0">
                          <a:solidFill>
                            <a:srgbClr val="C00000"/>
                          </a:solidFill>
                          <a:effectLst/>
                        </a:rPr>
                        <a:t>Déduction appliquée à l'ETP (au prorata </a:t>
                      </a:r>
                      <a:r>
                        <a:rPr lang="fr-FR" sz="1050" b="1" u="none" strike="noStrike" dirty="0" err="1">
                          <a:solidFill>
                            <a:srgbClr val="C00000"/>
                          </a:solidFill>
                          <a:effectLst/>
                        </a:rPr>
                        <a:t>temporis</a:t>
                      </a:r>
                      <a:r>
                        <a:rPr lang="fr-FR" sz="1050" b="1" u="none" strike="noStrike" dirty="0">
                          <a:solidFill>
                            <a:srgbClr val="C00000"/>
                          </a:solidFill>
                          <a:effectLst/>
                        </a:rPr>
                        <a:t>)</a:t>
                      </a:r>
                      <a:endParaRPr lang="fr-FR" sz="1050" b="1" i="0" u="none" strike="noStrike" dirty="0">
                        <a:solidFill>
                          <a:srgbClr val="C00000"/>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fr-FR"/>
                    </a:p>
                  </a:txBody>
                  <a:tcPr/>
                </a:tc>
                <a:tc>
                  <a:txBody>
                    <a:bodyPr/>
                    <a:lstStyle/>
                    <a:p>
                      <a:pPr algn="ctr" fontAlgn="b"/>
                      <a:endParaRPr lang="fr-FR" sz="1050" b="0" i="0" u="none" strike="noStrike" dirty="0">
                        <a:solidFill>
                          <a:srgbClr val="C00000"/>
                        </a:solidFill>
                        <a:effectLst/>
                        <a:latin typeface="Calibri" panose="020F0502020204030204" pitchFamily="34" charset="0"/>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64381073"/>
                  </a:ext>
                </a:extLst>
              </a:tr>
              <a:tr h="89542">
                <a:tc>
                  <a:txBody>
                    <a:bodyPr/>
                    <a:lstStyle/>
                    <a:p>
                      <a:pPr algn="l" fontAlgn="b"/>
                      <a:endParaRPr lang="fr-FR" sz="1050" b="1" i="0" u="none" strike="noStrike" dirty="0">
                        <a:solidFill>
                          <a:srgbClr val="C00000"/>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fr-FR" sz="1100" u="none" strike="noStrike" dirty="0">
                          <a:solidFill>
                            <a:schemeClr val="bg1">
                              <a:lumMod val="50000"/>
                            </a:schemeClr>
                          </a:solidFill>
                          <a:effectLst/>
                          <a:latin typeface="+mn-lt"/>
                        </a:rPr>
                        <a:t>Temps partiels </a:t>
                      </a:r>
                      <a:endParaRPr lang="fr-FR" sz="1100" b="0" i="0" u="none" strike="noStrike" dirty="0">
                        <a:solidFill>
                          <a:schemeClr val="bg1">
                            <a:lumMod val="50000"/>
                          </a:schemeClr>
                        </a:solidFill>
                        <a:effectLst/>
                        <a:latin typeface="+mn-lt"/>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1100" b="0" u="none" strike="noStrike" dirty="0">
                          <a:solidFill>
                            <a:schemeClr val="bg1">
                              <a:lumMod val="50000"/>
                            </a:schemeClr>
                          </a:solidFill>
                          <a:effectLst/>
                          <a:latin typeface="+mn-lt"/>
                        </a:rPr>
                        <a:t>Oui</a:t>
                      </a:r>
                      <a:endParaRPr lang="fr-FR" sz="1100" b="0" i="0" u="none" strike="noStrike" dirty="0">
                        <a:solidFill>
                          <a:schemeClr val="bg1">
                            <a:lumMod val="50000"/>
                          </a:schemeClr>
                        </a:solidFill>
                        <a:effectLst/>
                        <a:latin typeface="+mn-lt"/>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6434264"/>
                  </a:ext>
                </a:extLst>
              </a:tr>
              <a:tr h="89542">
                <a:tc>
                  <a:txBody>
                    <a:bodyPr/>
                    <a:lstStyle/>
                    <a:p>
                      <a:pPr algn="l" fontAlgn="b"/>
                      <a:endParaRPr lang="fr-FR" sz="1050" b="0" i="0" u="none" strike="noStrike">
                        <a:solidFill>
                          <a:srgbClr val="C00000"/>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fr-FR" sz="1100" u="none" strike="noStrike" dirty="0">
                          <a:solidFill>
                            <a:schemeClr val="bg1">
                              <a:lumMod val="50000"/>
                            </a:schemeClr>
                          </a:solidFill>
                          <a:effectLst/>
                          <a:latin typeface="+mn-lt"/>
                        </a:rPr>
                        <a:t>Maladies dès le 1</a:t>
                      </a:r>
                      <a:r>
                        <a:rPr lang="fr-FR" sz="1100" u="none" strike="noStrike" baseline="30000" dirty="0">
                          <a:solidFill>
                            <a:schemeClr val="bg1">
                              <a:lumMod val="50000"/>
                            </a:schemeClr>
                          </a:solidFill>
                          <a:effectLst/>
                          <a:latin typeface="+mn-lt"/>
                        </a:rPr>
                        <a:t>er</a:t>
                      </a:r>
                      <a:r>
                        <a:rPr lang="fr-FR" sz="1100" u="none" strike="noStrike" dirty="0">
                          <a:solidFill>
                            <a:schemeClr val="bg1">
                              <a:lumMod val="50000"/>
                            </a:schemeClr>
                          </a:solidFill>
                          <a:effectLst/>
                          <a:latin typeface="+mn-lt"/>
                        </a:rPr>
                        <a:t> jour d’absence</a:t>
                      </a:r>
                      <a:endParaRPr lang="fr-FR" sz="1100" b="0" i="0" u="none" strike="noStrike" dirty="0">
                        <a:solidFill>
                          <a:schemeClr val="bg1">
                            <a:lumMod val="50000"/>
                          </a:schemeClr>
                        </a:solidFill>
                        <a:effectLst/>
                        <a:latin typeface="+mn-lt"/>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1100" b="0" u="none" strike="noStrike" dirty="0">
                          <a:solidFill>
                            <a:schemeClr val="bg1">
                              <a:lumMod val="50000"/>
                            </a:schemeClr>
                          </a:solidFill>
                          <a:effectLst/>
                          <a:latin typeface="+mn-lt"/>
                        </a:rPr>
                        <a:t>Oui</a:t>
                      </a:r>
                      <a:endParaRPr lang="fr-FR" sz="1100" b="0" i="0" u="none" strike="noStrike" dirty="0">
                        <a:solidFill>
                          <a:schemeClr val="bg1">
                            <a:lumMod val="50000"/>
                          </a:schemeClr>
                        </a:solidFill>
                        <a:effectLst/>
                        <a:latin typeface="+mn-lt"/>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49219333"/>
                  </a:ext>
                </a:extLst>
              </a:tr>
              <a:tr h="89542">
                <a:tc>
                  <a:txBody>
                    <a:bodyPr/>
                    <a:lstStyle/>
                    <a:p>
                      <a:pPr algn="l" fontAlgn="b"/>
                      <a:endParaRPr lang="fr-FR" sz="1050" b="0" i="0" u="none" strike="noStrike">
                        <a:solidFill>
                          <a:srgbClr val="C00000"/>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fr-FR" sz="1100" u="none" strike="noStrike" dirty="0">
                          <a:solidFill>
                            <a:schemeClr val="bg1">
                              <a:lumMod val="50000"/>
                            </a:schemeClr>
                          </a:solidFill>
                          <a:effectLst/>
                          <a:latin typeface="+mn-lt"/>
                        </a:rPr>
                        <a:t>Congés spéciaux (enfant soin, décès…)</a:t>
                      </a:r>
                      <a:endParaRPr lang="fr-FR" sz="1100" b="0" i="0" u="none" strike="noStrike" dirty="0">
                        <a:solidFill>
                          <a:schemeClr val="bg1">
                            <a:lumMod val="50000"/>
                          </a:schemeClr>
                        </a:solidFill>
                        <a:effectLst/>
                        <a:latin typeface="+mn-lt"/>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1100" b="0" u="none" strike="noStrike" dirty="0">
                          <a:solidFill>
                            <a:schemeClr val="bg1">
                              <a:lumMod val="50000"/>
                            </a:schemeClr>
                          </a:solidFill>
                          <a:effectLst/>
                          <a:latin typeface="+mn-lt"/>
                        </a:rPr>
                        <a:t>Oui</a:t>
                      </a:r>
                      <a:endParaRPr lang="fr-FR" sz="1100" b="0" i="0" u="none" strike="noStrike" dirty="0">
                        <a:solidFill>
                          <a:schemeClr val="bg1">
                            <a:lumMod val="50000"/>
                          </a:schemeClr>
                        </a:solidFill>
                        <a:effectLst/>
                        <a:latin typeface="+mn-lt"/>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24530472"/>
                  </a:ext>
                </a:extLst>
              </a:tr>
              <a:tr h="89542">
                <a:tc>
                  <a:txBody>
                    <a:bodyPr/>
                    <a:lstStyle/>
                    <a:p>
                      <a:pPr algn="l" fontAlgn="b"/>
                      <a:endParaRPr lang="fr-FR" sz="1050" b="0" i="0" u="none" strike="noStrike">
                        <a:solidFill>
                          <a:srgbClr val="C00000"/>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fr-FR" sz="1100" u="none" strike="noStrike" dirty="0">
                          <a:solidFill>
                            <a:schemeClr val="bg1">
                              <a:lumMod val="50000"/>
                            </a:schemeClr>
                          </a:solidFill>
                          <a:effectLst/>
                          <a:latin typeface="+mn-lt"/>
                        </a:rPr>
                        <a:t>Temps de </a:t>
                      </a:r>
                      <a:r>
                        <a:rPr lang="fr-FR" sz="1100" u="none" strike="noStrike" dirty="0" smtClean="0">
                          <a:solidFill>
                            <a:schemeClr val="bg1">
                              <a:lumMod val="50000"/>
                            </a:schemeClr>
                          </a:solidFill>
                          <a:effectLst/>
                          <a:latin typeface="+mn-lt"/>
                        </a:rPr>
                        <a:t>délégation (représentants </a:t>
                      </a:r>
                      <a:r>
                        <a:rPr lang="fr-FR" sz="1100" u="none" strike="noStrike" dirty="0">
                          <a:solidFill>
                            <a:schemeClr val="bg1">
                              <a:lumMod val="50000"/>
                            </a:schemeClr>
                          </a:solidFill>
                          <a:effectLst/>
                          <a:latin typeface="+mn-lt"/>
                        </a:rPr>
                        <a:t>du personnel)</a:t>
                      </a:r>
                      <a:endParaRPr lang="fr-FR" sz="1100" b="0" i="0" u="none" strike="noStrike" dirty="0">
                        <a:solidFill>
                          <a:schemeClr val="bg1">
                            <a:lumMod val="50000"/>
                          </a:schemeClr>
                        </a:solidFill>
                        <a:effectLst/>
                        <a:latin typeface="+mn-lt"/>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1100" b="0" u="none" strike="noStrike" dirty="0">
                          <a:solidFill>
                            <a:schemeClr val="bg1">
                              <a:lumMod val="50000"/>
                            </a:schemeClr>
                          </a:solidFill>
                          <a:effectLst/>
                          <a:latin typeface="+mn-lt"/>
                        </a:rPr>
                        <a:t>Oui</a:t>
                      </a:r>
                      <a:endParaRPr lang="fr-FR" sz="1100" b="0" i="0" u="none" strike="noStrike" dirty="0">
                        <a:solidFill>
                          <a:schemeClr val="bg1">
                            <a:lumMod val="50000"/>
                          </a:schemeClr>
                        </a:solidFill>
                        <a:effectLst/>
                        <a:latin typeface="+mn-lt"/>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79330856"/>
                  </a:ext>
                </a:extLst>
              </a:tr>
              <a:tr h="89542">
                <a:tc>
                  <a:txBody>
                    <a:bodyPr/>
                    <a:lstStyle/>
                    <a:p>
                      <a:pPr algn="l" fontAlgn="b"/>
                      <a:endParaRPr lang="fr-FR" sz="1050" b="0" i="0" u="none" strike="noStrike">
                        <a:solidFill>
                          <a:srgbClr val="C00000"/>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fr-FR" sz="1100" u="none" strike="noStrike" dirty="0">
                          <a:solidFill>
                            <a:schemeClr val="bg1">
                              <a:lumMod val="50000"/>
                            </a:schemeClr>
                          </a:solidFill>
                          <a:effectLst/>
                          <a:latin typeface="+mn-lt"/>
                        </a:rPr>
                        <a:t>Grève</a:t>
                      </a:r>
                      <a:endParaRPr lang="fr-FR" sz="1100" b="0" i="0" u="none" strike="noStrike" dirty="0">
                        <a:solidFill>
                          <a:schemeClr val="bg1">
                            <a:lumMod val="50000"/>
                          </a:schemeClr>
                        </a:solidFill>
                        <a:effectLst/>
                        <a:latin typeface="+mn-lt"/>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1100" b="0" u="none" strike="noStrike" dirty="0">
                          <a:solidFill>
                            <a:schemeClr val="bg1">
                              <a:lumMod val="50000"/>
                            </a:schemeClr>
                          </a:solidFill>
                          <a:effectLst/>
                          <a:latin typeface="+mn-lt"/>
                        </a:rPr>
                        <a:t>Oui</a:t>
                      </a:r>
                      <a:endParaRPr lang="fr-FR" sz="1100" b="0" i="0" u="none" strike="noStrike" dirty="0">
                        <a:solidFill>
                          <a:schemeClr val="bg1">
                            <a:lumMod val="50000"/>
                          </a:schemeClr>
                        </a:solidFill>
                        <a:effectLst/>
                        <a:latin typeface="+mn-lt"/>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57896840"/>
                  </a:ext>
                </a:extLst>
              </a:tr>
              <a:tr h="89542">
                <a:tc>
                  <a:txBody>
                    <a:bodyPr/>
                    <a:lstStyle/>
                    <a:p>
                      <a:pPr algn="l" fontAlgn="b"/>
                      <a:endParaRPr lang="fr-FR" sz="1050" b="0" i="0" u="none" strike="noStrike">
                        <a:solidFill>
                          <a:srgbClr val="C00000"/>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fr-FR" sz="1100" u="none" strike="noStrike" dirty="0">
                          <a:solidFill>
                            <a:schemeClr val="bg1">
                              <a:lumMod val="50000"/>
                            </a:schemeClr>
                          </a:solidFill>
                          <a:effectLst/>
                          <a:latin typeface="+mn-lt"/>
                        </a:rPr>
                        <a:t>Congés / RTT / jours de récupération</a:t>
                      </a:r>
                      <a:r>
                        <a:rPr lang="fr-FR" sz="1100" u="none" strike="noStrike" dirty="0" smtClean="0">
                          <a:solidFill>
                            <a:schemeClr val="bg1">
                              <a:lumMod val="50000"/>
                            </a:schemeClr>
                          </a:solidFill>
                          <a:effectLst/>
                          <a:latin typeface="+mn-lt"/>
                        </a:rPr>
                        <a:t>…</a:t>
                      </a:r>
                      <a:endParaRPr lang="fr-FR" sz="1100" b="0" i="0" u="none" strike="noStrike" dirty="0">
                        <a:solidFill>
                          <a:schemeClr val="bg1">
                            <a:lumMod val="50000"/>
                          </a:schemeClr>
                        </a:solidFill>
                        <a:effectLst/>
                        <a:latin typeface="+mn-lt"/>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1100" b="0" u="none" strike="noStrike" dirty="0" smtClean="0">
                          <a:solidFill>
                            <a:schemeClr val="bg1">
                              <a:lumMod val="50000"/>
                            </a:schemeClr>
                          </a:solidFill>
                          <a:effectLst/>
                          <a:latin typeface="+mn-lt"/>
                        </a:rPr>
                        <a:t>Oui</a:t>
                      </a:r>
                      <a:endParaRPr lang="fr-FR" sz="1100" b="0" i="0" u="none" strike="noStrike" dirty="0">
                        <a:solidFill>
                          <a:schemeClr val="bg1">
                            <a:lumMod val="50000"/>
                          </a:schemeClr>
                        </a:solidFill>
                        <a:effectLst/>
                        <a:latin typeface="+mn-lt"/>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1437002"/>
                  </a:ext>
                </a:extLst>
              </a:tr>
              <a:tr h="89542">
                <a:tc>
                  <a:txBody>
                    <a:bodyPr/>
                    <a:lstStyle/>
                    <a:p>
                      <a:pPr algn="l" fontAlgn="b"/>
                      <a:endParaRPr lang="fr-FR" sz="1050" b="0" i="0" u="none" strike="noStrike" dirty="0">
                        <a:solidFill>
                          <a:srgbClr val="C00000"/>
                        </a:solidFill>
                        <a:effectLst/>
                        <a:latin typeface="Calibri" panose="020F050202020403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fr-FR" sz="1100" u="none" strike="noStrike" kern="1200" dirty="0" smtClean="0">
                          <a:solidFill>
                            <a:schemeClr val="bg1">
                              <a:lumMod val="50000"/>
                            </a:schemeClr>
                          </a:solidFill>
                          <a:effectLst/>
                          <a:latin typeface="+mn-lt"/>
                          <a:ea typeface="+mn-ea"/>
                          <a:cs typeface="+mn-cs"/>
                        </a:rPr>
                        <a:t>Formation &gt;= 0,5 jour</a:t>
                      </a:r>
                      <a:endParaRPr lang="fr-FR" sz="1100" u="none" strike="noStrike" kern="1200" dirty="0">
                        <a:solidFill>
                          <a:schemeClr val="bg1">
                            <a:lumMod val="50000"/>
                          </a:schemeClr>
                        </a:solidFill>
                        <a:effectLst/>
                        <a:latin typeface="+mn-lt"/>
                        <a:ea typeface="+mn-ea"/>
                        <a:cs typeface="+mn-cs"/>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fontAlgn="b"/>
                      <a:r>
                        <a:rPr lang="fr-FR" sz="1100" b="0" u="none" strike="noStrike" dirty="0" smtClean="0">
                          <a:solidFill>
                            <a:schemeClr val="bg1">
                              <a:lumMod val="50000"/>
                            </a:schemeClr>
                          </a:solidFill>
                          <a:effectLst/>
                          <a:latin typeface="+mn-lt"/>
                        </a:rPr>
                        <a:t>Oui</a:t>
                      </a:r>
                      <a:endParaRPr lang="fr-FR" sz="1100" b="0" i="0" u="none" strike="noStrike" dirty="0">
                        <a:solidFill>
                          <a:schemeClr val="bg1">
                            <a:lumMod val="50000"/>
                          </a:schemeClr>
                        </a:solidFill>
                        <a:effectLst/>
                        <a:latin typeface="+mn-lt"/>
                      </a:endParaRPr>
                    </a:p>
                  </a:txBody>
                  <a:tcPr marL="9525" marR="9525" marT="9525" marB="0" anchor="b">
                    <a:lnL w="12700" cmpd="sng">
                      <a:noFill/>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59567820"/>
                  </a:ext>
                </a:extLst>
              </a:tr>
            </a:tbl>
          </a:graphicData>
        </a:graphic>
      </p:graphicFrame>
      <p:sp>
        <p:nvSpPr>
          <p:cNvPr id="55" name="ZoneTexte 54"/>
          <p:cNvSpPr txBox="1"/>
          <p:nvPr/>
        </p:nvSpPr>
        <p:spPr>
          <a:xfrm>
            <a:off x="705770" y="1792170"/>
            <a:ext cx="3198028" cy="276999"/>
          </a:xfrm>
          <a:prstGeom prst="rect">
            <a:avLst/>
          </a:prstGeom>
          <a:noFill/>
        </p:spPr>
        <p:txBody>
          <a:bodyPr wrap="square" rtlCol="0">
            <a:spAutoFit/>
          </a:bodyPr>
          <a:lstStyle/>
          <a:p>
            <a:r>
              <a:rPr lang="fr-FR" sz="1200" i="1" dirty="0" smtClean="0">
                <a:solidFill>
                  <a:srgbClr val="C00000"/>
                </a:solidFill>
              </a:rPr>
              <a:t>L’objectif est atteint si…</a:t>
            </a:r>
            <a:endParaRPr lang="fr-FR" sz="1200" i="1" dirty="0">
              <a:solidFill>
                <a:srgbClr val="C00000"/>
              </a:solidFill>
            </a:endParaRPr>
          </a:p>
        </p:txBody>
      </p:sp>
      <p:sp>
        <p:nvSpPr>
          <p:cNvPr id="56" name="ZoneTexte 55"/>
          <p:cNvSpPr txBox="1"/>
          <p:nvPr/>
        </p:nvSpPr>
        <p:spPr>
          <a:xfrm>
            <a:off x="5363392" y="1792170"/>
            <a:ext cx="3198028" cy="276999"/>
          </a:xfrm>
          <a:prstGeom prst="rect">
            <a:avLst/>
          </a:prstGeom>
          <a:noFill/>
        </p:spPr>
        <p:txBody>
          <a:bodyPr wrap="square" rtlCol="0">
            <a:spAutoFit/>
          </a:bodyPr>
          <a:lstStyle/>
          <a:p>
            <a:r>
              <a:rPr lang="fr-FR" sz="1200" i="1" dirty="0" smtClean="0">
                <a:solidFill>
                  <a:srgbClr val="C00000"/>
                </a:solidFill>
              </a:rPr>
              <a:t>En calculant l’</a:t>
            </a:r>
            <a:r>
              <a:rPr lang="fr-FR" sz="1200" i="1" dirty="0" err="1" smtClean="0">
                <a:solidFill>
                  <a:srgbClr val="C00000"/>
                </a:solidFill>
              </a:rPr>
              <a:t>etp</a:t>
            </a:r>
            <a:r>
              <a:rPr lang="fr-FR" sz="1200" i="1" dirty="0" smtClean="0">
                <a:solidFill>
                  <a:srgbClr val="C00000"/>
                </a:solidFill>
              </a:rPr>
              <a:t> de la façon suivante…</a:t>
            </a:r>
            <a:endParaRPr lang="fr-FR" sz="1200" i="1" dirty="0">
              <a:solidFill>
                <a:srgbClr val="C00000"/>
              </a:solidFill>
            </a:endParaRPr>
          </a:p>
        </p:txBody>
      </p:sp>
      <p:sp>
        <p:nvSpPr>
          <p:cNvPr id="57" name="ZoneTexte 56"/>
          <p:cNvSpPr txBox="1"/>
          <p:nvPr/>
        </p:nvSpPr>
        <p:spPr>
          <a:xfrm>
            <a:off x="705769" y="5533469"/>
            <a:ext cx="10939383" cy="461665"/>
          </a:xfrm>
          <a:prstGeom prst="rect">
            <a:avLst/>
          </a:prstGeom>
          <a:noFill/>
        </p:spPr>
        <p:txBody>
          <a:bodyPr wrap="square" rtlCol="0">
            <a:spAutoFit/>
          </a:bodyPr>
          <a:lstStyle/>
          <a:p>
            <a:r>
              <a:rPr lang="fr-FR" sz="1200" i="1" dirty="0" smtClean="0">
                <a:solidFill>
                  <a:srgbClr val="C00000"/>
                </a:solidFill>
              </a:rPr>
              <a:t>Nota bene : le pilotage se fera en fonction d’un </a:t>
            </a:r>
            <a:r>
              <a:rPr lang="fr-FR" sz="1200" i="1" dirty="0" err="1" smtClean="0">
                <a:solidFill>
                  <a:srgbClr val="C00000"/>
                </a:solidFill>
              </a:rPr>
              <a:t>etp</a:t>
            </a:r>
            <a:r>
              <a:rPr lang="fr-FR" sz="1200" i="1" dirty="0" smtClean="0">
                <a:solidFill>
                  <a:srgbClr val="C00000"/>
                </a:solidFill>
              </a:rPr>
              <a:t> « fixe » défini avant le début du challenge avec chaque Direction Régionale ; ce ne sera qu’au moment de l’arrêté final qu’un ajustement sera fait pour prendre en compte l’ETP moyen de l’agence sur la période (source RH)</a:t>
            </a:r>
            <a:endParaRPr lang="fr-FR" sz="1200" i="1" dirty="0">
              <a:solidFill>
                <a:srgbClr val="C00000"/>
              </a:solidFill>
            </a:endParaRPr>
          </a:p>
        </p:txBody>
      </p:sp>
    </p:spTree>
    <p:extLst>
      <p:ext uri="{BB962C8B-B14F-4D97-AF65-F5344CB8AC3E}">
        <p14:creationId xmlns:p14="http://schemas.microsoft.com/office/powerpoint/2010/main" val="75317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randombar(horizontal)">
                                      <p:cBhvr>
                                        <p:cTn id="7" dur="500"/>
                                        <p:tgtEl>
                                          <p:spTgt spid="29"/>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6"/>
                                        </p:tgtEl>
                                        <p:attrNameLst>
                                          <p:attrName>style.visibility</p:attrName>
                                        </p:attrNameLst>
                                      </p:cBhvr>
                                      <p:to>
                                        <p:strVal val="visible"/>
                                      </p:to>
                                    </p:set>
                                    <p:animEffect transition="in" filter="randombar(horizontal)">
                                      <p:cBhvr>
                                        <p:cTn id="10" dur="500"/>
                                        <p:tgtEl>
                                          <p:spTgt spid="56"/>
                                        </p:tgtEl>
                                      </p:cBhvr>
                                    </p:animEffect>
                                  </p:childTnLst>
                                </p:cTn>
                              </p:par>
                              <p:par>
                                <p:cTn id="11" presetID="14" presetClass="entr" presetSubtype="10" fill="hold"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randombar(horizontal)">
                                      <p:cBhvr>
                                        <p:cTn id="13" dur="500"/>
                                        <p:tgtEl>
                                          <p:spTgt spid="30"/>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57"/>
                                        </p:tgtEl>
                                        <p:attrNameLst>
                                          <p:attrName>style.visibility</p:attrName>
                                        </p:attrNameLst>
                                      </p:cBhvr>
                                      <p:to>
                                        <p:strVal val="visible"/>
                                      </p:to>
                                    </p:set>
                                    <p:animEffect transition="in" filter="randombar(horizontal)">
                                      <p:cBhvr>
                                        <p:cTn id="18"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56" grpId="0"/>
      <p:bldP spid="5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3"/>
          </p:nvPr>
        </p:nvSpPr>
        <p:spPr/>
        <p:txBody>
          <a:bodyPr>
            <a:normAutofit/>
          </a:bodyPr>
          <a:lstStyle/>
          <a:p>
            <a:pPr>
              <a:spcBef>
                <a:spcPts val="0"/>
              </a:spcBef>
            </a:pPr>
            <a:r>
              <a:rPr lang="fr-FR" sz="1800" b="1" dirty="0" smtClean="0"/>
              <a:t>6 critères et des bonus permettent aux agences de déclencher jusqu’à 500 € par collaborateurs</a:t>
            </a:r>
            <a:endParaRPr lang="fr-FR" sz="1800" b="1" dirty="0"/>
          </a:p>
        </p:txBody>
      </p:sp>
      <p:sp>
        <p:nvSpPr>
          <p:cNvPr id="5" name="Titre 4"/>
          <p:cNvSpPr>
            <a:spLocks noGrp="1"/>
          </p:cNvSpPr>
          <p:nvPr>
            <p:ph type="ctrTitle"/>
          </p:nvPr>
        </p:nvSpPr>
        <p:spPr/>
        <p:txBody>
          <a:bodyPr/>
          <a:lstStyle/>
          <a:p>
            <a:r>
              <a:rPr lang="fr-FR" sz="1300" dirty="0"/>
              <a:t>Point d’étape et Challenge</a:t>
            </a:r>
          </a:p>
        </p:txBody>
      </p:sp>
      <p:grpSp>
        <p:nvGrpSpPr>
          <p:cNvPr id="18" name="Groupe 17"/>
          <p:cNvGrpSpPr/>
          <p:nvPr/>
        </p:nvGrpSpPr>
        <p:grpSpPr>
          <a:xfrm>
            <a:off x="8335406" y="44251"/>
            <a:ext cx="3856593" cy="279660"/>
            <a:chOff x="3581398" y="6140166"/>
            <a:chExt cx="4444995" cy="223443"/>
          </a:xfrm>
          <a:noFill/>
        </p:grpSpPr>
        <p:sp>
          <p:nvSpPr>
            <p:cNvPr id="23" name="Rectangle 2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Professionnels</a:t>
              </a:r>
            </a:p>
          </p:txBody>
        </p:sp>
        <p:sp>
          <p:nvSpPr>
            <p:cNvPr id="24" name="Rectangle 23"/>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25" name="Rectangle 24"/>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Montserrat Black" panose="00000A00000000000000" pitchFamily="2" charset="0"/>
                </a:rPr>
                <a:t>Particuliers</a:t>
              </a:r>
            </a:p>
          </p:txBody>
        </p:sp>
      </p:grpSp>
      <p:sp>
        <p:nvSpPr>
          <p:cNvPr id="12" name="Espace réservé du contenu 2"/>
          <p:cNvSpPr txBox="1">
            <a:spLocks/>
          </p:cNvSpPr>
          <p:nvPr/>
        </p:nvSpPr>
        <p:spPr>
          <a:xfrm>
            <a:off x="1322321" y="1111917"/>
            <a:ext cx="9480160" cy="685834"/>
          </a:xfrm>
          <a:prstGeom prst="rect">
            <a:avLst/>
          </a:prstGeom>
        </p:spPr>
        <p:txBody>
          <a:bodyPr/>
          <a:lstStyle>
            <a:lvl1pPr marL="342900" indent="-342900" algn="l" defTabSz="914400" rtl="0" eaLnBrk="1" latinLnBrk="0" hangingPunct="1">
              <a:spcBef>
                <a:spcPct val="20000"/>
              </a:spcBef>
              <a:buClr>
                <a:srgbClr val="C00000"/>
              </a:buClr>
              <a:buFont typeface="Wingdings" panose="05000000000000000000" pitchFamily="2" charset="2"/>
              <a:buChar char="§"/>
              <a:defRPr sz="1400" kern="1200">
                <a:solidFill>
                  <a:schemeClr val="tx1">
                    <a:lumMod val="75000"/>
                    <a:lumOff val="25000"/>
                  </a:schemeClr>
                </a:solidFill>
                <a:latin typeface="Gill Sans MT" panose="020B0502020104020203" pitchFamily="34" charset="0"/>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1300" kern="1200">
                <a:solidFill>
                  <a:schemeClr val="tx1">
                    <a:lumMod val="75000"/>
                    <a:lumOff val="25000"/>
                  </a:schemeClr>
                </a:solidFill>
                <a:latin typeface="Gill Sans MT" panose="020B0502020104020203" pitchFamily="34" charset="0"/>
                <a:ea typeface="+mn-ea"/>
                <a:cs typeface="+mn-cs"/>
              </a:defRPr>
            </a:lvl2pPr>
            <a:lvl3pPr marL="914400" indent="0" algn="l" defTabSz="914400" rtl="0" eaLnBrk="1" latinLnBrk="0" hangingPunct="1">
              <a:spcBef>
                <a:spcPct val="20000"/>
              </a:spcBef>
              <a:buFontTx/>
              <a:buNone/>
              <a:defRPr sz="1200" kern="1200">
                <a:solidFill>
                  <a:schemeClr val="tx1">
                    <a:lumMod val="75000"/>
                    <a:lumOff val="25000"/>
                  </a:schemeClr>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13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13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9pPr>
          </a:lstStyle>
          <a:p>
            <a:pPr marL="0" indent="0">
              <a:buNone/>
            </a:pPr>
            <a:r>
              <a:rPr lang="fr-FR" sz="1600" b="1" i="1" dirty="0">
                <a:solidFill>
                  <a:srgbClr val="C00000"/>
                </a:solidFill>
              </a:rPr>
              <a:t>Un mécanisme simple de calcul des gains par agence</a:t>
            </a:r>
          </a:p>
        </p:txBody>
      </p:sp>
      <p:graphicFrame>
        <p:nvGraphicFramePr>
          <p:cNvPr id="3" name="Tableau 2"/>
          <p:cNvGraphicFramePr>
            <a:graphicFrameLocks noGrp="1"/>
          </p:cNvGraphicFramePr>
          <p:nvPr>
            <p:extLst>
              <p:ext uri="{D42A27DB-BD31-4B8C-83A1-F6EECF244321}">
                <p14:modId xmlns:p14="http://schemas.microsoft.com/office/powerpoint/2010/main" val="103227704"/>
              </p:ext>
            </p:extLst>
          </p:nvPr>
        </p:nvGraphicFramePr>
        <p:xfrm>
          <a:off x="781051" y="1496701"/>
          <a:ext cx="10798992" cy="2721296"/>
        </p:xfrm>
        <a:graphic>
          <a:graphicData uri="http://schemas.openxmlformats.org/drawingml/2006/table">
            <a:tbl>
              <a:tblPr/>
              <a:tblGrid>
                <a:gridCol w="1231009">
                  <a:extLst>
                    <a:ext uri="{9D8B030D-6E8A-4147-A177-3AD203B41FA5}">
                      <a16:colId xmlns:a16="http://schemas.microsoft.com/office/drawing/2014/main" val="1561130323"/>
                    </a:ext>
                  </a:extLst>
                </a:gridCol>
                <a:gridCol w="926714">
                  <a:extLst>
                    <a:ext uri="{9D8B030D-6E8A-4147-A177-3AD203B41FA5}">
                      <a16:colId xmlns:a16="http://schemas.microsoft.com/office/drawing/2014/main" val="1809589700"/>
                    </a:ext>
                  </a:extLst>
                </a:gridCol>
                <a:gridCol w="1234467">
                  <a:extLst>
                    <a:ext uri="{9D8B030D-6E8A-4147-A177-3AD203B41FA5}">
                      <a16:colId xmlns:a16="http://schemas.microsoft.com/office/drawing/2014/main" val="3713699779"/>
                    </a:ext>
                  </a:extLst>
                </a:gridCol>
                <a:gridCol w="1234467">
                  <a:extLst>
                    <a:ext uri="{9D8B030D-6E8A-4147-A177-3AD203B41FA5}">
                      <a16:colId xmlns:a16="http://schemas.microsoft.com/office/drawing/2014/main" val="320341508"/>
                    </a:ext>
                  </a:extLst>
                </a:gridCol>
                <a:gridCol w="1234467">
                  <a:extLst>
                    <a:ext uri="{9D8B030D-6E8A-4147-A177-3AD203B41FA5}">
                      <a16:colId xmlns:a16="http://schemas.microsoft.com/office/drawing/2014/main" val="1085687724"/>
                    </a:ext>
                  </a:extLst>
                </a:gridCol>
                <a:gridCol w="1234467">
                  <a:extLst>
                    <a:ext uri="{9D8B030D-6E8A-4147-A177-3AD203B41FA5}">
                      <a16:colId xmlns:a16="http://schemas.microsoft.com/office/drawing/2014/main" val="3335531764"/>
                    </a:ext>
                  </a:extLst>
                </a:gridCol>
                <a:gridCol w="1234467">
                  <a:extLst>
                    <a:ext uri="{9D8B030D-6E8A-4147-A177-3AD203B41FA5}">
                      <a16:colId xmlns:a16="http://schemas.microsoft.com/office/drawing/2014/main" val="500638189"/>
                    </a:ext>
                  </a:extLst>
                </a:gridCol>
                <a:gridCol w="1234467">
                  <a:extLst>
                    <a:ext uri="{9D8B030D-6E8A-4147-A177-3AD203B41FA5}">
                      <a16:colId xmlns:a16="http://schemas.microsoft.com/office/drawing/2014/main" val="3509219244"/>
                    </a:ext>
                  </a:extLst>
                </a:gridCol>
                <a:gridCol w="1234467">
                  <a:extLst>
                    <a:ext uri="{9D8B030D-6E8A-4147-A177-3AD203B41FA5}">
                      <a16:colId xmlns:a16="http://schemas.microsoft.com/office/drawing/2014/main" val="536932897"/>
                    </a:ext>
                  </a:extLst>
                </a:gridCol>
              </a:tblGrid>
              <a:tr h="314753">
                <a:tc gridSpan="2">
                  <a:txBody>
                    <a:bodyPr/>
                    <a:lstStyle/>
                    <a:p>
                      <a:pPr algn="ctr" fontAlgn="ctr"/>
                      <a:endParaRPr lang="fr-FR" sz="1800" b="0" i="0" u="none" strike="noStrike" dirty="0">
                        <a:solidFill>
                          <a:srgbClr val="000000"/>
                        </a:solidFill>
                        <a:effectLst/>
                        <a:latin typeface="Arial" panose="020B0604020202020204" pitchFamily="34" charset="0"/>
                      </a:endParaRPr>
                    </a:p>
                  </a:txBody>
                  <a:tcPr marL="9525" marR="9525" marT="9525" marB="0" anchor="ctr">
                    <a:lnL>
                      <a:noFill/>
                    </a:lnL>
                    <a:lnR w="19050" cap="flat" cmpd="sng" algn="ctr">
                      <a:solidFill>
                        <a:srgbClr val="FFFFFF"/>
                      </a:solidFill>
                      <a:prstDash val="solid"/>
                      <a:round/>
                      <a:headEnd type="none" w="med" len="med"/>
                      <a:tailEnd type="none" w="med" len="med"/>
                    </a:lnR>
                    <a:lnT>
                      <a:noFill/>
                    </a:lnT>
                    <a:lnB>
                      <a:noFill/>
                    </a:lnB>
                  </a:tcPr>
                </a:tc>
                <a:tc hMerge="1">
                  <a:txBody>
                    <a:bodyPr/>
                    <a:lstStyle/>
                    <a:p>
                      <a:endParaRPr lang="fr-FR"/>
                    </a:p>
                  </a:txBody>
                  <a:tcPr/>
                </a:tc>
                <a:tc>
                  <a:txBody>
                    <a:bodyPr/>
                    <a:lstStyle/>
                    <a:p>
                      <a:pPr algn="ctr" fontAlgn="ctr"/>
                      <a:r>
                        <a:rPr lang="fr-FR" sz="1600" b="1" i="0" u="none" strike="noStrike" dirty="0">
                          <a:solidFill>
                            <a:srgbClr val="FFFFFF"/>
                          </a:solidFill>
                          <a:effectLst/>
                          <a:latin typeface="Calibri" panose="020F0502020204030204" pitchFamily="34" charset="0"/>
                        </a:rPr>
                        <a:t>IARD</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solidFill>
                      <a:srgbClr val="C00000"/>
                    </a:solidFill>
                  </a:tcPr>
                </a:tc>
                <a:tc>
                  <a:txBody>
                    <a:bodyPr/>
                    <a:lstStyle/>
                    <a:p>
                      <a:pPr algn="ctr" fontAlgn="ctr"/>
                      <a:r>
                        <a:rPr lang="fr-FR" sz="1600" b="1" i="0" u="none" strike="noStrike">
                          <a:solidFill>
                            <a:srgbClr val="FFFFFF"/>
                          </a:solidFill>
                          <a:effectLst/>
                          <a:latin typeface="Calibri" panose="020F0502020204030204" pitchFamily="34" charset="0"/>
                        </a:rPr>
                        <a:t>Prévoyance</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solidFill>
                      <a:srgbClr val="C00000"/>
                    </a:solidFill>
                  </a:tcPr>
                </a:tc>
                <a:tc>
                  <a:txBody>
                    <a:bodyPr/>
                    <a:lstStyle/>
                    <a:p>
                      <a:pPr algn="ctr" fontAlgn="ctr"/>
                      <a:r>
                        <a:rPr lang="fr-FR" sz="1600" b="1" i="0" u="none" strike="noStrike">
                          <a:solidFill>
                            <a:srgbClr val="FFFFFF"/>
                          </a:solidFill>
                          <a:effectLst/>
                          <a:latin typeface="Calibri" panose="020F0502020204030204" pitchFamily="34" charset="0"/>
                        </a:rPr>
                        <a:t>Crédit</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solidFill>
                      <a:srgbClr val="C00000"/>
                    </a:solidFill>
                  </a:tcPr>
                </a:tc>
                <a:tc gridSpan="2">
                  <a:txBody>
                    <a:bodyPr/>
                    <a:lstStyle/>
                    <a:p>
                      <a:pPr algn="ctr" fontAlgn="ctr"/>
                      <a:r>
                        <a:rPr lang="fr-FR" sz="1600" b="1" i="0" u="none" strike="noStrike">
                          <a:solidFill>
                            <a:srgbClr val="FFFFFF"/>
                          </a:solidFill>
                          <a:effectLst/>
                          <a:latin typeface="Calibri" panose="020F0502020204030204" pitchFamily="34" charset="0"/>
                        </a:rPr>
                        <a:t>Épargne</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solidFill>
                      <a:srgbClr val="C00000"/>
                    </a:solidFill>
                  </a:tcPr>
                </a:tc>
                <a:tc hMerge="1">
                  <a:txBody>
                    <a:bodyPr/>
                    <a:lstStyle/>
                    <a:p>
                      <a:endParaRPr lang="fr-FR"/>
                    </a:p>
                  </a:txBody>
                  <a:tcPr/>
                </a:tc>
                <a:tc gridSpan="2">
                  <a:txBody>
                    <a:bodyPr/>
                    <a:lstStyle/>
                    <a:p>
                      <a:pPr algn="ctr" fontAlgn="ctr"/>
                      <a:r>
                        <a:rPr lang="fr-FR" sz="1600" b="1" i="0" u="none" strike="noStrike" dirty="0">
                          <a:solidFill>
                            <a:srgbClr val="FFFFFF"/>
                          </a:solidFill>
                          <a:effectLst/>
                          <a:latin typeface="Calibri" panose="020F0502020204030204" pitchFamily="34" charset="0"/>
                        </a:rPr>
                        <a:t>Bancarisation</a:t>
                      </a:r>
                    </a:p>
                  </a:txBody>
                  <a:tcPr marL="9525" marR="9525" marT="9525" marB="0" anchor="ctr">
                    <a:lnL w="19050" cap="flat" cmpd="sng" algn="ctr">
                      <a:solidFill>
                        <a:srgbClr val="FFFFFF"/>
                      </a:solidFill>
                      <a:prstDash val="solid"/>
                      <a:round/>
                      <a:headEnd type="none" w="med" len="med"/>
                      <a:tailEnd type="none" w="med" len="med"/>
                    </a:lnL>
                    <a:lnR>
                      <a:noFill/>
                    </a:lnR>
                    <a:lnT>
                      <a:noFill/>
                    </a:lnT>
                    <a:lnB>
                      <a:noFill/>
                    </a:lnB>
                    <a:solidFill>
                      <a:srgbClr val="C00000"/>
                    </a:solidFill>
                  </a:tcPr>
                </a:tc>
                <a:tc hMerge="1">
                  <a:txBody>
                    <a:bodyPr/>
                    <a:lstStyle/>
                    <a:p>
                      <a:endParaRPr lang="fr-FR"/>
                    </a:p>
                  </a:txBody>
                  <a:tcPr/>
                </a:tc>
                <a:extLst>
                  <a:ext uri="{0D108BD9-81ED-4DB2-BD59-A6C34878D82A}">
                    <a16:rowId xmlns:a16="http://schemas.microsoft.com/office/drawing/2014/main" val="2138039278"/>
                  </a:ext>
                </a:extLst>
              </a:tr>
              <a:tr h="172606">
                <a:tc rowSpan="2" gridSpan="2">
                  <a:txBody>
                    <a:bodyPr/>
                    <a:lstStyle/>
                    <a:p>
                      <a:pPr algn="ctr" fontAlgn="ctr"/>
                      <a:endParaRPr lang="fr-FR" sz="1800" b="0" i="0" u="none" strike="noStrike" dirty="0">
                        <a:solidFill>
                          <a:srgbClr val="000000"/>
                        </a:solidFill>
                        <a:effectLst/>
                        <a:latin typeface="Arial" panose="020B0604020202020204" pitchFamily="34" charset="0"/>
                      </a:endParaRPr>
                    </a:p>
                  </a:txBody>
                  <a:tcPr marL="9525" marR="9525" marT="9525" marB="0" anchor="ctr">
                    <a:lnL>
                      <a:noFill/>
                    </a:lnL>
                    <a:lnR w="19050" cap="flat" cmpd="sng" algn="ctr">
                      <a:solidFill>
                        <a:srgbClr val="FFFFFF"/>
                      </a:solidFill>
                      <a:prstDash val="solid"/>
                      <a:round/>
                      <a:headEnd type="none" w="med" len="med"/>
                      <a:tailEnd type="none" w="med" len="med"/>
                    </a:lnR>
                    <a:lnT>
                      <a:noFill/>
                    </a:lnT>
                    <a:lnB>
                      <a:noFill/>
                    </a:lnB>
                  </a:tcPr>
                </a:tc>
                <a:tc rowSpan="2" hMerge="1">
                  <a:txBody>
                    <a:bodyPr/>
                    <a:lstStyle/>
                    <a:p>
                      <a:endParaRPr lang="fr-FR"/>
                    </a:p>
                  </a:txBody>
                  <a:tcPr/>
                </a:tc>
                <a:tc>
                  <a:txBody>
                    <a:bodyPr/>
                    <a:lstStyle/>
                    <a:p>
                      <a:pPr algn="ctr" fontAlgn="ctr"/>
                      <a:r>
                        <a:rPr lang="fr-FR" sz="1000" b="1" i="0" u="none" strike="noStrike" dirty="0" smtClean="0">
                          <a:solidFill>
                            <a:srgbClr val="FFFFFF"/>
                          </a:solidFill>
                          <a:effectLst/>
                          <a:latin typeface="Calibri" panose="020F0502020204030204" pitchFamily="34" charset="0"/>
                        </a:rPr>
                        <a:t>Auto + 2roues + MRH + Santé + GAV</a:t>
                      </a:r>
                      <a:endParaRPr lang="fr-FR" sz="1000" b="1" i="0" u="none" strike="noStrike" dirty="0">
                        <a:solidFill>
                          <a:srgbClr val="FFFFFF"/>
                        </a:solidFill>
                        <a:effectLst/>
                        <a:latin typeface="Calibri" panose="020F0502020204030204" pitchFamily="34" charset="0"/>
                      </a:endParaRP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solidFill>
                      <a:srgbClr val="C00000"/>
                    </a:solidFill>
                  </a:tcPr>
                </a:tc>
                <a:tc>
                  <a:txBody>
                    <a:bodyPr/>
                    <a:lstStyle/>
                    <a:p>
                      <a:pPr algn="ctr" fontAlgn="ctr"/>
                      <a:r>
                        <a:rPr lang="es-ES" sz="1000" b="1" i="0" u="none" strike="noStrike" dirty="0">
                          <a:solidFill>
                            <a:srgbClr val="FFFFFF"/>
                          </a:solidFill>
                          <a:effectLst/>
                          <a:latin typeface="Calibri" panose="020F0502020204030204" pitchFamily="34" charset="0"/>
                        </a:rPr>
                        <a:t>PJ (0,80) </a:t>
                      </a:r>
                      <a:r>
                        <a:rPr lang="es-ES" sz="1000" b="1" i="0" u="none" strike="noStrike" dirty="0" smtClean="0">
                          <a:solidFill>
                            <a:srgbClr val="FFFFFF"/>
                          </a:solidFill>
                          <a:effectLst/>
                          <a:latin typeface="Calibri" panose="020F0502020204030204" pitchFamily="34" charset="0"/>
                        </a:rPr>
                        <a:t>+ </a:t>
                      </a:r>
                      <a:r>
                        <a:rPr lang="es-ES" sz="1000" b="1" i="0" u="none" strike="noStrike" dirty="0">
                          <a:solidFill>
                            <a:srgbClr val="FFFFFF"/>
                          </a:solidFill>
                          <a:effectLst/>
                          <a:latin typeface="Calibri" panose="020F0502020204030204" pitchFamily="34" charset="0"/>
                        </a:rPr>
                        <a:t>SF (1,20) </a:t>
                      </a:r>
                      <a:r>
                        <a:rPr lang="es-ES" sz="1000" b="1" i="0" u="none" strike="noStrike" dirty="0" smtClean="0">
                          <a:solidFill>
                            <a:srgbClr val="FFFFFF"/>
                          </a:solidFill>
                          <a:effectLst/>
                          <a:latin typeface="Calibri" panose="020F0502020204030204" pitchFamily="34" charset="0"/>
                        </a:rPr>
                        <a:t>+ </a:t>
                      </a:r>
                      <a:r>
                        <a:rPr lang="es-ES" sz="1000" b="1" i="0" u="none" strike="noStrike" dirty="0">
                          <a:solidFill>
                            <a:srgbClr val="FFFFFF"/>
                          </a:solidFill>
                          <a:effectLst/>
                          <a:latin typeface="Calibri" panose="020F0502020204030204" pitchFamily="34" charset="0"/>
                        </a:rPr>
                        <a:t>ESO (1,20) </a:t>
                      </a:r>
                      <a:r>
                        <a:rPr lang="es-ES" sz="1000" b="1" i="0" u="none" strike="noStrike" dirty="0" smtClean="0">
                          <a:solidFill>
                            <a:srgbClr val="FFFFFF"/>
                          </a:solidFill>
                          <a:effectLst/>
                          <a:latin typeface="Calibri" panose="020F0502020204030204" pitchFamily="34" charset="0"/>
                        </a:rPr>
                        <a:t>+ </a:t>
                      </a:r>
                      <a:r>
                        <a:rPr lang="es-ES" sz="1000" b="1" i="0" u="none" strike="noStrike" dirty="0">
                          <a:solidFill>
                            <a:srgbClr val="FFFFFF"/>
                          </a:solidFill>
                          <a:effectLst/>
                          <a:latin typeface="Calibri" panose="020F0502020204030204" pitchFamily="34" charset="0"/>
                        </a:rPr>
                        <a:t>SU (0,80)</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solidFill>
                      <a:srgbClr val="C00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dirty="0" smtClean="0">
                          <a:solidFill>
                            <a:srgbClr val="FFFFFF"/>
                          </a:solidFill>
                          <a:effectLst/>
                          <a:latin typeface="Calibri" panose="020F0502020204030204" pitchFamily="34" charset="0"/>
                        </a:rPr>
                        <a:t>Crédit Consommation hors Crédit Projet</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solidFill>
                      <a:srgbClr val="C00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000" b="1" i="0" u="none" strike="noStrike" dirty="0" smtClean="0">
                          <a:solidFill>
                            <a:srgbClr val="FFFFFF"/>
                          </a:solidFill>
                          <a:effectLst/>
                          <a:latin typeface="Calibri" panose="020F0502020204030204" pitchFamily="34" charset="0"/>
                        </a:rPr>
                        <a:t>Assurance Vie </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solidFill>
                      <a:srgbClr val="C00000"/>
                    </a:solidFill>
                  </a:tcPr>
                </a:tc>
                <a:tc>
                  <a:txBody>
                    <a:bodyPr/>
                    <a:lstStyle/>
                    <a:p>
                      <a:pPr algn="ctr" rtl="0" fontAlgn="ctr"/>
                      <a:r>
                        <a:rPr lang="fr-FR" sz="1000" b="1" i="0" u="none" strike="noStrike" dirty="0">
                          <a:solidFill>
                            <a:srgbClr val="FFFFFF"/>
                          </a:solidFill>
                          <a:effectLst/>
                          <a:latin typeface="Calibri" panose="020F0502020204030204" pitchFamily="34" charset="0"/>
                        </a:rPr>
                        <a:t>Tous produits </a:t>
                      </a:r>
                      <a:r>
                        <a:rPr lang="fr-FR" sz="1000" b="1" i="0" u="none" strike="noStrike" dirty="0" smtClean="0">
                          <a:solidFill>
                            <a:srgbClr val="FFFFFF"/>
                          </a:solidFill>
                          <a:effectLst/>
                          <a:latin typeface="Calibri" panose="020F0502020204030204" pitchFamily="34" charset="0"/>
                        </a:rPr>
                        <a:t/>
                      </a:r>
                      <a:br>
                        <a:rPr lang="fr-FR" sz="1000" b="1" i="0" u="none" strike="noStrike" dirty="0" smtClean="0">
                          <a:solidFill>
                            <a:srgbClr val="FFFFFF"/>
                          </a:solidFill>
                          <a:effectLst/>
                          <a:latin typeface="Calibri" panose="020F0502020204030204" pitchFamily="34" charset="0"/>
                        </a:rPr>
                      </a:br>
                      <a:r>
                        <a:rPr lang="fr-FR" sz="800" b="1" i="0" u="none" strike="noStrike" dirty="0" smtClean="0">
                          <a:solidFill>
                            <a:srgbClr val="FFFFFF"/>
                          </a:solidFill>
                          <a:effectLst/>
                          <a:latin typeface="Calibri" panose="020F0502020204030204" pitchFamily="34" charset="0"/>
                        </a:rPr>
                        <a:t>(</a:t>
                      </a:r>
                      <a:r>
                        <a:rPr lang="fr-FR" sz="800" b="1" i="0" u="none" strike="noStrike" dirty="0">
                          <a:solidFill>
                            <a:srgbClr val="FFFFFF"/>
                          </a:solidFill>
                          <a:effectLst/>
                          <a:latin typeface="Calibri" panose="020F0502020204030204" pitchFamily="34" charset="0"/>
                        </a:rPr>
                        <a:t>idem PV)</a:t>
                      </a:r>
                      <a:endParaRPr lang="fr-FR" sz="1000" b="1" i="0" u="none" strike="noStrike" dirty="0">
                        <a:solidFill>
                          <a:srgbClr val="FFFFFF"/>
                        </a:solidFill>
                        <a:effectLst/>
                        <a:latin typeface="Calibri" panose="020F0502020204030204" pitchFamily="34" charset="0"/>
                      </a:endParaRP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solidFill>
                      <a:srgbClr val="C00000"/>
                    </a:solidFill>
                  </a:tcPr>
                </a:tc>
                <a:tc>
                  <a:txBody>
                    <a:bodyPr/>
                    <a:lstStyle/>
                    <a:p>
                      <a:pPr algn="ctr" fontAlgn="ctr"/>
                      <a:r>
                        <a:rPr lang="fr-FR" sz="1000" b="1" i="0" u="none" strike="noStrike" dirty="0">
                          <a:solidFill>
                            <a:srgbClr val="FFFFFF"/>
                          </a:solidFill>
                          <a:effectLst/>
                          <a:latin typeface="Calibri" panose="020F0502020204030204" pitchFamily="34" charset="0"/>
                        </a:rPr>
                        <a:t>Formules Hors </a:t>
                      </a:r>
                      <a:r>
                        <a:rPr lang="fr-FR" sz="1000" b="1" i="0" u="none" strike="noStrike" dirty="0" err="1">
                          <a:solidFill>
                            <a:srgbClr val="FFFFFF"/>
                          </a:solidFill>
                          <a:effectLst/>
                          <a:latin typeface="Calibri" panose="020F0502020204030204" pitchFamily="34" charset="0"/>
                        </a:rPr>
                        <a:t>Transf</a:t>
                      </a:r>
                      <a:r>
                        <a:rPr lang="fr-FR" sz="1000" b="1" i="0" u="none" strike="noStrike" dirty="0">
                          <a:solidFill>
                            <a:srgbClr val="FFFFFF"/>
                          </a:solidFill>
                          <a:effectLst/>
                          <a:latin typeface="Calibri" panose="020F0502020204030204" pitchFamily="34" charset="0"/>
                        </a:rPr>
                        <a:t>°</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solidFill>
                      <a:srgbClr val="C00000"/>
                    </a:solidFill>
                  </a:tcPr>
                </a:tc>
                <a:tc>
                  <a:txBody>
                    <a:bodyPr/>
                    <a:lstStyle/>
                    <a:p>
                      <a:pPr algn="ctr" fontAlgn="ctr"/>
                      <a:r>
                        <a:rPr lang="fr-FR" sz="1000" b="1" i="0" u="none" strike="noStrike" dirty="0" smtClean="0">
                          <a:solidFill>
                            <a:srgbClr val="FFFFFF"/>
                          </a:solidFill>
                          <a:effectLst/>
                          <a:latin typeface="Calibri" panose="020F0502020204030204" pitchFamily="34" charset="0"/>
                        </a:rPr>
                        <a:t>Critère </a:t>
                      </a:r>
                      <a:r>
                        <a:rPr lang="fr-FR" sz="1050" b="1" i="1" u="none" strike="noStrike" dirty="0" smtClean="0">
                          <a:solidFill>
                            <a:srgbClr val="FFFFFF"/>
                          </a:solidFill>
                          <a:effectLst/>
                          <a:latin typeface="Calibri" panose="020F0502020204030204" pitchFamily="34" charset="0"/>
                        </a:rPr>
                        <a:t>BONUS</a:t>
                      </a:r>
                      <a:r>
                        <a:rPr lang="fr-FR" sz="1000" b="1" i="0" u="none" strike="noStrike" dirty="0" smtClean="0">
                          <a:solidFill>
                            <a:srgbClr val="FFFFFF"/>
                          </a:solidFill>
                          <a:effectLst/>
                          <a:latin typeface="Calibri" panose="020F0502020204030204" pitchFamily="34" charset="0"/>
                        </a:rPr>
                        <a:t> </a:t>
                      </a:r>
                    </a:p>
                    <a:p>
                      <a:pPr algn="ctr" fontAlgn="ctr"/>
                      <a:r>
                        <a:rPr lang="fr-FR" sz="1000" b="1" i="0" u="none" strike="noStrike" dirty="0" smtClean="0">
                          <a:solidFill>
                            <a:srgbClr val="FFFFFF"/>
                          </a:solidFill>
                          <a:effectLst/>
                          <a:latin typeface="Calibri" panose="020F0502020204030204" pitchFamily="34" charset="0"/>
                        </a:rPr>
                        <a:t>Cartes </a:t>
                      </a:r>
                      <a:r>
                        <a:rPr lang="fr-FR" sz="1000" b="1" i="0" u="none" strike="noStrike" dirty="0">
                          <a:solidFill>
                            <a:srgbClr val="FFFFFF"/>
                          </a:solidFill>
                          <a:effectLst/>
                          <a:latin typeface="Calibri" panose="020F0502020204030204" pitchFamily="34" charset="0"/>
                        </a:rPr>
                        <a:t>Premium DD</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solidFill>
                      <a:srgbClr val="FF7979"/>
                    </a:solidFill>
                  </a:tcPr>
                </a:tc>
                <a:extLst>
                  <a:ext uri="{0D108BD9-81ED-4DB2-BD59-A6C34878D82A}">
                    <a16:rowId xmlns:a16="http://schemas.microsoft.com/office/drawing/2014/main" val="3800869055"/>
                  </a:ext>
                </a:extLst>
              </a:tr>
              <a:tr h="185621">
                <a:tc gridSpan="2" vMerge="1">
                  <a:txBody>
                    <a:bodyPr/>
                    <a:lstStyle/>
                    <a:p>
                      <a:endParaRPr lang="fr-FR"/>
                    </a:p>
                  </a:txBody>
                  <a:tcPr/>
                </a:tc>
                <a:tc hMerge="1" vMerge="1">
                  <a:txBody>
                    <a:bodyPr/>
                    <a:lstStyle/>
                    <a:p>
                      <a:endParaRPr lang="fr-FR"/>
                    </a:p>
                  </a:txBody>
                  <a:tcPr/>
                </a:tc>
                <a:tc>
                  <a:txBody>
                    <a:bodyPr/>
                    <a:lstStyle/>
                    <a:p>
                      <a:pPr algn="ctr" fontAlgn="ctr"/>
                      <a:r>
                        <a:rPr lang="fr-FR" sz="800" b="0" i="0" u="none" strike="noStrike" dirty="0" err="1">
                          <a:solidFill>
                            <a:srgbClr val="FFFFFF"/>
                          </a:solidFill>
                          <a:effectLst/>
                          <a:latin typeface="Calibri" panose="020F0502020204030204" pitchFamily="34" charset="0"/>
                        </a:rPr>
                        <a:t>V</a:t>
                      </a:r>
                      <a:r>
                        <a:rPr lang="fr-FR" sz="800" b="0" i="0" u="none" strike="noStrike" baseline="30000" dirty="0" err="1">
                          <a:solidFill>
                            <a:srgbClr val="FFFFFF"/>
                          </a:solidFill>
                          <a:effectLst/>
                          <a:latin typeface="Calibri" panose="020F0502020204030204" pitchFamily="34" charset="0"/>
                        </a:rPr>
                        <a:t>tes</a:t>
                      </a:r>
                      <a:r>
                        <a:rPr lang="fr-FR" sz="800" b="0" i="0" u="none" strike="noStrike" dirty="0">
                          <a:solidFill>
                            <a:srgbClr val="FFFFFF"/>
                          </a:solidFill>
                          <a:effectLst/>
                          <a:latin typeface="Calibri" panose="020F0502020204030204" pitchFamily="34" charset="0"/>
                        </a:rPr>
                        <a:t> </a:t>
                      </a:r>
                      <a:r>
                        <a:rPr lang="fr-FR" sz="800" b="0" i="0" u="none" strike="noStrike" dirty="0" smtClean="0">
                          <a:solidFill>
                            <a:srgbClr val="FFFFFF"/>
                          </a:solidFill>
                          <a:effectLst/>
                          <a:latin typeface="Calibri" panose="020F0502020204030204" pitchFamily="34" charset="0"/>
                        </a:rPr>
                        <a:t>Brutes</a:t>
                      </a:r>
                      <a:endParaRPr lang="fr-FR" sz="800" b="0" i="0" u="none" strike="noStrike" dirty="0">
                        <a:solidFill>
                          <a:srgbClr val="FFFFFF"/>
                        </a:solidFill>
                        <a:effectLst/>
                        <a:latin typeface="Calibri" panose="020F0502020204030204" pitchFamily="34" charset="0"/>
                      </a:endParaRP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C00000"/>
                    </a:solidFill>
                  </a:tcPr>
                </a:tc>
                <a:tc>
                  <a:txBody>
                    <a:bodyPr/>
                    <a:lstStyle/>
                    <a:p>
                      <a:pPr algn="ctr" fontAlgn="ctr"/>
                      <a:r>
                        <a:rPr lang="fr-FR" sz="800" b="0" i="0" u="none" strike="noStrike" dirty="0" err="1">
                          <a:solidFill>
                            <a:srgbClr val="FFFFFF"/>
                          </a:solidFill>
                          <a:effectLst/>
                          <a:latin typeface="Calibri" panose="020F0502020204030204" pitchFamily="34" charset="0"/>
                        </a:rPr>
                        <a:t>V</a:t>
                      </a:r>
                      <a:r>
                        <a:rPr lang="fr-FR" sz="800" b="0" i="0" u="none" strike="noStrike" baseline="30000" dirty="0" err="1">
                          <a:solidFill>
                            <a:srgbClr val="FFFFFF"/>
                          </a:solidFill>
                          <a:effectLst/>
                          <a:latin typeface="Calibri" panose="020F0502020204030204" pitchFamily="34" charset="0"/>
                        </a:rPr>
                        <a:t>tes</a:t>
                      </a:r>
                      <a:r>
                        <a:rPr lang="fr-FR" sz="800" b="0" i="0" u="none" strike="noStrike" dirty="0">
                          <a:solidFill>
                            <a:srgbClr val="FFFFFF"/>
                          </a:solidFill>
                          <a:effectLst/>
                          <a:latin typeface="Calibri" panose="020F0502020204030204" pitchFamily="34" charset="0"/>
                        </a:rPr>
                        <a:t> Brutes</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C00000"/>
                    </a:solidFill>
                  </a:tcPr>
                </a:tc>
                <a:tc>
                  <a:txBody>
                    <a:bodyPr/>
                    <a:lstStyle/>
                    <a:p>
                      <a:pPr algn="ctr" fontAlgn="ctr"/>
                      <a:r>
                        <a:rPr lang="fr-FR" sz="800" b="0" i="0" u="none" strike="noStrike" dirty="0">
                          <a:solidFill>
                            <a:srgbClr val="FFFFFF"/>
                          </a:solidFill>
                          <a:effectLst/>
                          <a:latin typeface="Calibri" panose="020F0502020204030204" pitchFamily="34" charset="0"/>
                        </a:rPr>
                        <a:t>Engagement (k€)</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C00000"/>
                    </a:solidFill>
                  </a:tcPr>
                </a:tc>
                <a:tc>
                  <a:txBody>
                    <a:bodyPr/>
                    <a:lstStyle/>
                    <a:p>
                      <a:pPr algn="ctr" fontAlgn="ctr"/>
                      <a:r>
                        <a:rPr lang="fr-FR" sz="800" b="0" i="0" u="none" strike="noStrike" dirty="0" smtClean="0">
                          <a:solidFill>
                            <a:srgbClr val="FFFFFF"/>
                          </a:solidFill>
                          <a:effectLst/>
                          <a:latin typeface="Calibri" panose="020F0502020204030204" pitchFamily="34" charset="0"/>
                        </a:rPr>
                        <a:t>CA </a:t>
                      </a:r>
                      <a:r>
                        <a:rPr lang="fr-FR" sz="800" b="0" i="0" u="none" strike="noStrike" dirty="0">
                          <a:solidFill>
                            <a:srgbClr val="FFFFFF"/>
                          </a:solidFill>
                          <a:effectLst/>
                          <a:latin typeface="Calibri" panose="020F0502020204030204" pitchFamily="34" charset="0"/>
                        </a:rPr>
                        <a:t>en k</a:t>
                      </a:r>
                      <a:r>
                        <a:rPr lang="fr-FR" sz="800" b="0" i="0" u="none" strike="noStrike" dirty="0" smtClean="0">
                          <a:solidFill>
                            <a:srgbClr val="FFFFFF"/>
                          </a:solidFill>
                          <a:effectLst/>
                          <a:latin typeface="Calibri" panose="020F0502020204030204" pitchFamily="34" charset="0"/>
                        </a:rPr>
                        <a:t>€</a:t>
                      </a:r>
                      <a:endParaRPr lang="fr-FR" sz="800" b="0" i="0" u="none" strike="noStrike" dirty="0">
                        <a:solidFill>
                          <a:srgbClr val="FFFFFF"/>
                        </a:solidFill>
                        <a:effectLst/>
                        <a:latin typeface="Calibri" panose="020F0502020204030204" pitchFamily="34" charset="0"/>
                      </a:endParaRP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C00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err="1" smtClean="0">
                          <a:ln>
                            <a:noFill/>
                          </a:ln>
                          <a:solidFill>
                            <a:srgbClr val="FFFFFF"/>
                          </a:solidFill>
                          <a:effectLst/>
                          <a:uLnTx/>
                          <a:uFillTx/>
                          <a:latin typeface="Calibri" panose="020F0502020204030204" pitchFamily="34" charset="0"/>
                          <a:ea typeface="+mn-ea"/>
                          <a:cs typeface="+mn-cs"/>
                        </a:rPr>
                        <a:t>V</a:t>
                      </a:r>
                      <a:r>
                        <a:rPr kumimoji="0" lang="fr-FR" sz="800" b="0" i="0" u="none" strike="noStrike" kern="1200" cap="none" spc="0" normalizeH="0" baseline="30000" noProof="0" dirty="0" err="1" smtClean="0">
                          <a:ln>
                            <a:noFill/>
                          </a:ln>
                          <a:solidFill>
                            <a:srgbClr val="FFFFFF"/>
                          </a:solidFill>
                          <a:effectLst/>
                          <a:uLnTx/>
                          <a:uFillTx/>
                          <a:latin typeface="Calibri" panose="020F0502020204030204" pitchFamily="34" charset="0"/>
                          <a:ea typeface="+mn-ea"/>
                          <a:cs typeface="+mn-cs"/>
                        </a:rPr>
                        <a:t>tes</a:t>
                      </a:r>
                      <a:r>
                        <a:rPr kumimoji="0" lang="fr-FR" sz="800" b="0" i="0" u="none" strike="noStrike" kern="1200" cap="none" spc="0" normalizeH="0" baseline="0" noProof="0" dirty="0" smtClean="0">
                          <a:ln>
                            <a:noFill/>
                          </a:ln>
                          <a:solidFill>
                            <a:srgbClr val="FFFFFF"/>
                          </a:solidFill>
                          <a:effectLst/>
                          <a:uLnTx/>
                          <a:uFillTx/>
                          <a:latin typeface="Calibri" panose="020F0502020204030204" pitchFamily="34" charset="0"/>
                          <a:ea typeface="+mn-ea"/>
                          <a:cs typeface="+mn-cs"/>
                        </a:rPr>
                        <a:t> Brutes</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C00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err="1" smtClean="0">
                          <a:ln>
                            <a:noFill/>
                          </a:ln>
                          <a:solidFill>
                            <a:srgbClr val="FFFFFF"/>
                          </a:solidFill>
                          <a:effectLst/>
                          <a:uLnTx/>
                          <a:uFillTx/>
                          <a:latin typeface="Calibri" panose="020F0502020204030204" pitchFamily="34" charset="0"/>
                          <a:ea typeface="+mn-ea"/>
                          <a:cs typeface="+mn-cs"/>
                        </a:rPr>
                        <a:t>V</a:t>
                      </a:r>
                      <a:r>
                        <a:rPr kumimoji="0" lang="fr-FR" sz="800" b="0" i="0" u="none" strike="noStrike" kern="1200" cap="none" spc="0" normalizeH="0" baseline="30000" noProof="0" dirty="0" err="1" smtClean="0">
                          <a:ln>
                            <a:noFill/>
                          </a:ln>
                          <a:solidFill>
                            <a:srgbClr val="FFFFFF"/>
                          </a:solidFill>
                          <a:effectLst/>
                          <a:uLnTx/>
                          <a:uFillTx/>
                          <a:latin typeface="Calibri" panose="020F0502020204030204" pitchFamily="34" charset="0"/>
                          <a:ea typeface="+mn-ea"/>
                          <a:cs typeface="+mn-cs"/>
                        </a:rPr>
                        <a:t>tes</a:t>
                      </a:r>
                      <a:r>
                        <a:rPr kumimoji="0" lang="fr-FR" sz="800" b="0" i="0" u="none" strike="noStrike" kern="1200" cap="none" spc="0" normalizeH="0" baseline="0" noProof="0" dirty="0" smtClean="0">
                          <a:ln>
                            <a:noFill/>
                          </a:ln>
                          <a:solidFill>
                            <a:srgbClr val="FFFFFF"/>
                          </a:solidFill>
                          <a:effectLst/>
                          <a:uLnTx/>
                          <a:uFillTx/>
                          <a:latin typeface="Calibri" panose="020F0502020204030204" pitchFamily="34" charset="0"/>
                          <a:ea typeface="+mn-ea"/>
                          <a:cs typeface="+mn-cs"/>
                        </a:rPr>
                        <a:t> Brutes</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C00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err="1" smtClean="0">
                          <a:ln>
                            <a:noFill/>
                          </a:ln>
                          <a:solidFill>
                            <a:srgbClr val="FFFFFF"/>
                          </a:solidFill>
                          <a:effectLst/>
                          <a:uLnTx/>
                          <a:uFillTx/>
                          <a:latin typeface="Calibri" panose="020F0502020204030204" pitchFamily="34" charset="0"/>
                          <a:ea typeface="+mn-ea"/>
                          <a:cs typeface="+mn-cs"/>
                        </a:rPr>
                        <a:t>V</a:t>
                      </a:r>
                      <a:r>
                        <a:rPr kumimoji="0" lang="fr-FR" sz="800" b="0" i="0" u="none" strike="noStrike" kern="1200" cap="none" spc="0" normalizeH="0" baseline="30000" noProof="0" dirty="0" err="1" smtClean="0">
                          <a:ln>
                            <a:noFill/>
                          </a:ln>
                          <a:solidFill>
                            <a:srgbClr val="FFFFFF"/>
                          </a:solidFill>
                          <a:effectLst/>
                          <a:uLnTx/>
                          <a:uFillTx/>
                          <a:latin typeface="Calibri" panose="020F0502020204030204" pitchFamily="34" charset="0"/>
                          <a:ea typeface="+mn-ea"/>
                          <a:cs typeface="+mn-cs"/>
                        </a:rPr>
                        <a:t>tes</a:t>
                      </a:r>
                      <a:r>
                        <a:rPr kumimoji="0" lang="fr-FR" sz="800" b="0" i="0" u="none" strike="noStrike" kern="1200" cap="none" spc="0" normalizeH="0" baseline="0" noProof="0" dirty="0" smtClean="0">
                          <a:ln>
                            <a:noFill/>
                          </a:ln>
                          <a:solidFill>
                            <a:srgbClr val="FFFFFF"/>
                          </a:solidFill>
                          <a:effectLst/>
                          <a:uLnTx/>
                          <a:uFillTx/>
                          <a:latin typeface="Calibri" panose="020F0502020204030204" pitchFamily="34" charset="0"/>
                          <a:ea typeface="+mn-ea"/>
                          <a:cs typeface="+mn-cs"/>
                        </a:rPr>
                        <a:t> Brutes</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FF7979"/>
                    </a:solidFill>
                  </a:tcPr>
                </a:tc>
                <a:extLst>
                  <a:ext uri="{0D108BD9-81ED-4DB2-BD59-A6C34878D82A}">
                    <a16:rowId xmlns:a16="http://schemas.microsoft.com/office/drawing/2014/main" val="263067480"/>
                  </a:ext>
                </a:extLst>
              </a:tr>
              <a:tr h="343489">
                <a:tc gridSpan="2">
                  <a:txBody>
                    <a:bodyPr/>
                    <a:lstStyle/>
                    <a:p>
                      <a:pPr algn="ctr" rtl="0" fontAlgn="ctr"/>
                      <a:r>
                        <a:rPr lang="fr-FR" sz="1100" b="1" i="0" u="none" strike="noStrike" dirty="0">
                          <a:solidFill>
                            <a:srgbClr val="C00000"/>
                          </a:solidFill>
                          <a:effectLst/>
                          <a:latin typeface="Calibri" panose="020F0502020204030204" pitchFamily="34" charset="0"/>
                        </a:rPr>
                        <a:t>Gain par personne</a:t>
                      </a:r>
                    </a:p>
                  </a:txBody>
                  <a:tcPr marL="9525" marR="9525" marT="9525" marB="0" anchor="ctr">
                    <a:lnL>
                      <a:noFill/>
                    </a:lnL>
                    <a:lnR w="1905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BFBFBF"/>
                    </a:solidFill>
                  </a:tcPr>
                </a:tc>
                <a:tc hMerge="1">
                  <a:txBody>
                    <a:bodyPr/>
                    <a:lstStyle/>
                    <a:p>
                      <a:endParaRPr lang="fr-FR"/>
                    </a:p>
                  </a:txBody>
                  <a:tcPr/>
                </a:tc>
                <a:tc>
                  <a:txBody>
                    <a:bodyPr/>
                    <a:lstStyle/>
                    <a:p>
                      <a:pPr algn="ctr" rtl="0" fontAlgn="ctr"/>
                      <a:r>
                        <a:rPr lang="fr-FR" sz="1600" b="1" i="0" u="none" strike="noStrike" dirty="0">
                          <a:solidFill>
                            <a:srgbClr val="404040"/>
                          </a:solidFill>
                          <a:effectLst/>
                          <a:latin typeface="Calibri" panose="020F0502020204030204" pitchFamily="34" charset="0"/>
                        </a:rPr>
                        <a:t>60 €</a:t>
                      </a:r>
                    </a:p>
                  </a:txBody>
                  <a:tcPr marL="9525" marR="9525" marT="9525" marB="0" anchor="ctr">
                    <a:lnL w="19050" cap="flat" cmpd="sng" algn="ctr">
                      <a:solidFill>
                        <a:srgbClr val="FFFFFF"/>
                      </a:solidFill>
                      <a:prstDash val="solid"/>
                      <a:round/>
                      <a:headEnd type="none" w="med" len="med"/>
                      <a:tailEnd type="none" w="med" len="med"/>
                    </a:lnL>
                    <a:lnR w="12700" cap="flat" cmpd="sng" algn="ctr">
                      <a:solidFill>
                        <a:srgbClr val="BFBFB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rtl="0" fontAlgn="ctr"/>
                      <a:r>
                        <a:rPr lang="fr-FR" sz="1600" b="1" i="0" u="none" strike="noStrike" dirty="0">
                          <a:solidFill>
                            <a:srgbClr val="404040"/>
                          </a:solidFill>
                          <a:effectLst/>
                          <a:latin typeface="Calibri" panose="020F0502020204030204" pitchFamily="34" charset="0"/>
                        </a:rPr>
                        <a:t>60 €</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rtl="0" fontAlgn="ctr"/>
                      <a:r>
                        <a:rPr lang="fr-FR" sz="1600" b="1" i="0" u="none" strike="noStrike" dirty="0">
                          <a:solidFill>
                            <a:srgbClr val="404040"/>
                          </a:solidFill>
                          <a:effectLst/>
                          <a:latin typeface="Calibri" panose="020F0502020204030204" pitchFamily="34" charset="0"/>
                        </a:rPr>
                        <a:t>60 €</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rtl="0" fontAlgn="ctr"/>
                      <a:r>
                        <a:rPr lang="fr-FR" sz="1600" b="1" i="0" u="none" strike="noStrike" dirty="0">
                          <a:solidFill>
                            <a:srgbClr val="404040"/>
                          </a:solidFill>
                          <a:effectLst/>
                          <a:latin typeface="Calibri" panose="020F0502020204030204" pitchFamily="34" charset="0"/>
                        </a:rPr>
                        <a:t>60 €</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rtl="0" fontAlgn="ctr"/>
                      <a:r>
                        <a:rPr lang="fr-FR" sz="1600" b="1" i="0" u="none" strike="noStrike" dirty="0">
                          <a:solidFill>
                            <a:srgbClr val="404040"/>
                          </a:solidFill>
                          <a:effectLst/>
                          <a:latin typeface="Calibri" panose="020F0502020204030204" pitchFamily="34" charset="0"/>
                        </a:rPr>
                        <a:t>40 €</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rtl="0" fontAlgn="ctr"/>
                      <a:r>
                        <a:rPr lang="fr-FR" sz="1600" b="1" i="0" u="none" strike="noStrike" dirty="0">
                          <a:solidFill>
                            <a:srgbClr val="404040"/>
                          </a:solidFill>
                          <a:effectLst/>
                          <a:latin typeface="Calibri" panose="020F0502020204030204" pitchFamily="34" charset="0"/>
                        </a:rPr>
                        <a:t>60 €</a:t>
                      </a:r>
                    </a:p>
                  </a:txBody>
                  <a:tcPr marL="9525" marR="9525" marT="9525"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rtl="0" fontAlgn="ctr"/>
                      <a:r>
                        <a:rPr lang="fr-FR" sz="1600" b="1" i="0" u="none" strike="noStrike" dirty="0">
                          <a:solidFill>
                            <a:srgbClr val="404040"/>
                          </a:solidFill>
                          <a:effectLst/>
                          <a:latin typeface="Calibri" panose="020F0502020204030204" pitchFamily="34" charset="0"/>
                        </a:rPr>
                        <a:t>20 €</a:t>
                      </a:r>
                    </a:p>
                  </a:txBody>
                  <a:tcPr marL="9525" marR="9525" marT="9525" marB="0" anchor="ctr">
                    <a:lnL w="12700" cap="flat" cmpd="sng" algn="ctr">
                      <a:solidFill>
                        <a:srgbClr val="BFBFBF"/>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2123539036"/>
                  </a:ext>
                </a:extLst>
              </a:tr>
              <a:tr h="456899">
                <a:tc rowSpan="2">
                  <a:txBody>
                    <a:bodyPr/>
                    <a:lstStyle/>
                    <a:p>
                      <a:pPr algn="ctr" rtl="0" fontAlgn="ctr"/>
                      <a:r>
                        <a:rPr lang="fr-FR" sz="1100" b="1" i="0" u="none" strike="noStrike">
                          <a:solidFill>
                            <a:srgbClr val="C00000"/>
                          </a:solidFill>
                          <a:effectLst/>
                          <a:latin typeface="Calibri" panose="020F0502020204030204" pitchFamily="34" charset="0"/>
                        </a:rPr>
                        <a:t>Bonus Excellence par personne</a:t>
                      </a:r>
                    </a:p>
                  </a:txBody>
                  <a:tcPr marL="9525" marR="9525" marT="9525" marB="0" anchor="ctr">
                    <a:lnL>
                      <a:noFill/>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FBFBF"/>
                    </a:solidFill>
                  </a:tcPr>
                </a:tc>
                <a:tc>
                  <a:txBody>
                    <a:bodyPr/>
                    <a:lstStyle/>
                    <a:p>
                      <a:pPr algn="ctr" rtl="0" fontAlgn="ctr"/>
                      <a:r>
                        <a:rPr lang="fr-FR" sz="900" b="1" i="0" u="none" strike="noStrike">
                          <a:solidFill>
                            <a:srgbClr val="C00000"/>
                          </a:solidFill>
                          <a:effectLst/>
                          <a:latin typeface="Calibri" panose="020F0502020204030204" pitchFamily="34" charset="0"/>
                        </a:rPr>
                        <a:t>5 critères sur 6</a:t>
                      </a:r>
                    </a:p>
                  </a:txBody>
                  <a:tcPr marL="9525" marR="9525" marT="9525" marB="0" anchor="ctr">
                    <a:lnL>
                      <a:noFill/>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gridSpan="7">
                  <a:txBody>
                    <a:bodyPr/>
                    <a:lstStyle/>
                    <a:p>
                      <a:pPr algn="ctr" rtl="0" fontAlgn="ctr"/>
                      <a:r>
                        <a:rPr lang="fr-FR" sz="1600" b="1" i="0" u="none" strike="noStrike" dirty="0">
                          <a:solidFill>
                            <a:srgbClr val="404040"/>
                          </a:solidFill>
                          <a:effectLst/>
                          <a:latin typeface="Calibri" panose="020F0502020204030204" pitchFamily="34" charset="0"/>
                        </a:rPr>
                        <a:t>70 €</a:t>
                      </a:r>
                    </a:p>
                  </a:txBody>
                  <a:tcPr marL="9525" marR="9525" marT="9525" marB="0" anchor="ctr">
                    <a:lnL w="19050" cap="flat" cmpd="sng" algn="ctr">
                      <a:solidFill>
                        <a:srgbClr val="FFFFFF"/>
                      </a:solidFill>
                      <a:prstDash val="solid"/>
                      <a:round/>
                      <a:headEnd type="none" w="med" len="med"/>
                      <a:tailEnd type="none" w="med" len="med"/>
                    </a:lnL>
                    <a:lnR>
                      <a:noFill/>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272965060"/>
                  </a:ext>
                </a:extLst>
              </a:tr>
              <a:tr h="456899">
                <a:tc vMerge="1">
                  <a:txBody>
                    <a:bodyPr/>
                    <a:lstStyle/>
                    <a:p>
                      <a:endParaRPr lang="fr-FR"/>
                    </a:p>
                  </a:txBody>
                  <a:tcPr/>
                </a:tc>
                <a:tc>
                  <a:txBody>
                    <a:bodyPr/>
                    <a:lstStyle/>
                    <a:p>
                      <a:pPr algn="ctr" rtl="0" fontAlgn="ctr"/>
                      <a:r>
                        <a:rPr lang="fr-FR" sz="900" b="1" i="0" u="none" strike="noStrike">
                          <a:solidFill>
                            <a:srgbClr val="C00000"/>
                          </a:solidFill>
                          <a:effectLst/>
                          <a:latin typeface="Calibri" panose="020F0502020204030204" pitchFamily="34" charset="0"/>
                        </a:rPr>
                        <a:t>6 critères sur 6</a:t>
                      </a:r>
                    </a:p>
                  </a:txBody>
                  <a:tcPr marL="9525" marR="9525" marT="9525" marB="0" anchor="ctr">
                    <a:lnL>
                      <a:noFill/>
                    </a:lnL>
                    <a:lnR w="190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FBFBF"/>
                    </a:solidFill>
                  </a:tcPr>
                </a:tc>
                <a:tc gridSpan="7">
                  <a:txBody>
                    <a:bodyPr/>
                    <a:lstStyle/>
                    <a:p>
                      <a:pPr algn="ctr" rtl="0" fontAlgn="ctr"/>
                      <a:r>
                        <a:rPr lang="fr-FR" sz="1600" b="1" i="0" u="none" strike="noStrike" dirty="0">
                          <a:solidFill>
                            <a:srgbClr val="404040"/>
                          </a:solidFill>
                          <a:effectLst/>
                          <a:latin typeface="Calibri" panose="020F0502020204030204" pitchFamily="34" charset="0"/>
                        </a:rPr>
                        <a:t>140 €</a:t>
                      </a:r>
                    </a:p>
                  </a:txBody>
                  <a:tcPr marL="9525" marR="9525" marT="9525" marB="0" anchor="ctr">
                    <a:lnL w="19050" cap="flat" cmpd="sng" algn="ctr">
                      <a:solidFill>
                        <a:srgbClr val="FFFFFF"/>
                      </a:solidFill>
                      <a:prstDash val="solid"/>
                      <a:round/>
                      <a:headEnd type="none" w="med" len="med"/>
                      <a:tailEnd type="none" w="med" len="med"/>
                    </a:lnL>
                    <a:lnR>
                      <a:noFill/>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2250879084"/>
                  </a:ext>
                </a:extLst>
              </a:tr>
              <a:tr h="274140">
                <a:tc rowSpan="2">
                  <a:txBody>
                    <a:bodyPr/>
                    <a:lstStyle/>
                    <a:p>
                      <a:pPr algn="ctr" rtl="0" fontAlgn="ctr"/>
                      <a:r>
                        <a:rPr lang="fr-FR" sz="1100" b="1" i="0" u="none" strike="noStrike">
                          <a:solidFill>
                            <a:srgbClr val="C00000"/>
                          </a:solidFill>
                          <a:effectLst/>
                          <a:latin typeface="Calibri" panose="020F0502020204030204" pitchFamily="34" charset="0"/>
                        </a:rPr>
                        <a:t>Total des gains maximal</a:t>
                      </a:r>
                    </a:p>
                  </a:txBody>
                  <a:tcPr marL="9525" marR="9525" marT="9525" marB="0" anchor="ctr">
                    <a:lnL>
                      <a:noFill/>
                    </a:lnL>
                    <a:lnR>
                      <a:noFill/>
                    </a:lnR>
                    <a:lnT w="19050" cap="flat" cmpd="sng" algn="ctr">
                      <a:solidFill>
                        <a:srgbClr val="FFFFF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BFBFBF"/>
                    </a:solidFill>
                  </a:tcPr>
                </a:tc>
                <a:tc>
                  <a:txBody>
                    <a:bodyPr/>
                    <a:lstStyle/>
                    <a:p>
                      <a:pPr algn="ctr" rtl="0" fontAlgn="ctr"/>
                      <a:r>
                        <a:rPr lang="fr-FR" sz="900" b="1" i="0" u="none" strike="noStrike">
                          <a:solidFill>
                            <a:srgbClr val="C00000"/>
                          </a:solidFill>
                          <a:effectLst/>
                          <a:latin typeface="Calibri" panose="020F0502020204030204" pitchFamily="34" charset="0"/>
                        </a:rPr>
                        <a:t>Pour l’agence</a:t>
                      </a:r>
                    </a:p>
                  </a:txBody>
                  <a:tcPr marL="9525" marR="9525" marT="9525" marB="0" anchor="ctr">
                    <a:lnL>
                      <a:noFill/>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gridSpan="7">
                  <a:txBody>
                    <a:bodyPr/>
                    <a:lstStyle/>
                    <a:p>
                      <a:pPr algn="ctr" rtl="0" fontAlgn="ctr"/>
                      <a:r>
                        <a:rPr lang="fr-FR" sz="1600" b="1" i="0" u="none" strike="noStrike" dirty="0">
                          <a:solidFill>
                            <a:srgbClr val="404040"/>
                          </a:solidFill>
                          <a:effectLst/>
                          <a:latin typeface="Calibri" panose="020F0502020204030204" pitchFamily="34" charset="0"/>
                        </a:rPr>
                        <a:t>500 €   </a:t>
                      </a:r>
                      <a:r>
                        <a:rPr lang="fr-FR" sz="1400" b="1" i="0" u="none" strike="noStrike" dirty="0">
                          <a:solidFill>
                            <a:srgbClr val="404040"/>
                          </a:solidFill>
                          <a:effectLst/>
                          <a:latin typeface="Calibri" panose="020F0502020204030204" pitchFamily="34" charset="0"/>
                        </a:rPr>
                        <a:t>X   Nombre de collaborateurs de l’agence</a:t>
                      </a:r>
                    </a:p>
                  </a:txBody>
                  <a:tcPr marL="9525" marR="9525" marT="9525" marB="0" anchor="ctr">
                    <a:lnL w="19050" cap="flat" cmpd="sng" algn="ctr">
                      <a:solidFill>
                        <a:srgbClr val="FFFFFF"/>
                      </a:solidFill>
                      <a:prstDash val="solid"/>
                      <a:round/>
                      <a:headEnd type="none" w="med" len="med"/>
                      <a:tailEnd type="none" w="med" len="med"/>
                    </a:lnL>
                    <a:lnR>
                      <a:noFill/>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434065909"/>
                  </a:ext>
                </a:extLst>
              </a:tr>
              <a:tr h="367550">
                <a:tc vMerge="1">
                  <a:txBody>
                    <a:bodyPr/>
                    <a:lstStyle/>
                    <a:p>
                      <a:endParaRPr lang="fr-FR"/>
                    </a:p>
                  </a:txBody>
                  <a:tcPr/>
                </a:tc>
                <a:tc>
                  <a:txBody>
                    <a:bodyPr/>
                    <a:lstStyle/>
                    <a:p>
                      <a:pPr algn="ctr" rtl="0" fontAlgn="ctr"/>
                      <a:r>
                        <a:rPr lang="fr-FR" sz="900" b="1" i="0" u="none" strike="noStrike">
                          <a:solidFill>
                            <a:srgbClr val="C00000"/>
                          </a:solidFill>
                          <a:effectLst/>
                          <a:latin typeface="Calibri" panose="020F0502020204030204" pitchFamily="34" charset="0"/>
                        </a:rPr>
                        <a:t>Par personne</a:t>
                      </a:r>
                    </a:p>
                  </a:txBody>
                  <a:tcPr marL="9525" marR="9525" marT="9525" marB="0" anchor="ctr">
                    <a:lnL>
                      <a:noFill/>
                    </a:lnL>
                    <a:lnR w="190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BFBFBF"/>
                    </a:solidFill>
                  </a:tcPr>
                </a:tc>
                <a:tc gridSpan="7">
                  <a:txBody>
                    <a:bodyPr/>
                    <a:lstStyle/>
                    <a:p>
                      <a:pPr algn="ctr" rtl="0" fontAlgn="ctr"/>
                      <a:r>
                        <a:rPr lang="fr-FR" sz="1100" b="1" i="0" u="none" strike="noStrike" dirty="0">
                          <a:solidFill>
                            <a:srgbClr val="404040"/>
                          </a:solidFill>
                          <a:effectLst/>
                          <a:latin typeface="Calibri" panose="020F0502020204030204" pitchFamily="34" charset="0"/>
                        </a:rPr>
                        <a:t>70% du gain automatiquement octroyé à chaque collaborateur</a:t>
                      </a:r>
                      <a:br>
                        <a:rPr lang="fr-FR" sz="1100" b="1" i="0" u="none" strike="noStrike" dirty="0">
                          <a:solidFill>
                            <a:srgbClr val="404040"/>
                          </a:solidFill>
                          <a:effectLst/>
                          <a:latin typeface="Calibri" panose="020F0502020204030204" pitchFamily="34" charset="0"/>
                        </a:rPr>
                      </a:br>
                      <a:r>
                        <a:rPr lang="fr-FR" sz="1100" b="1" i="0" u="none" strike="noStrike" dirty="0">
                          <a:solidFill>
                            <a:srgbClr val="404040"/>
                          </a:solidFill>
                          <a:effectLst/>
                          <a:latin typeface="Calibri" panose="020F0502020204030204" pitchFamily="34" charset="0"/>
                        </a:rPr>
                        <a:t>30% des gains de l’agence octroyé par le </a:t>
                      </a:r>
                      <a:r>
                        <a:rPr lang="fr-FR" sz="1100" b="1" i="0" u="none" strike="noStrike" dirty="0" smtClean="0">
                          <a:solidFill>
                            <a:srgbClr val="404040"/>
                          </a:solidFill>
                          <a:effectLst/>
                          <a:latin typeface="Calibri" panose="020F0502020204030204" pitchFamily="34" charset="0"/>
                        </a:rPr>
                        <a:t>manager </a:t>
                      </a:r>
                      <a:r>
                        <a:rPr lang="fr-FR" sz="1100" b="1" i="0" u="none" strike="noStrike" dirty="0">
                          <a:solidFill>
                            <a:srgbClr val="404040"/>
                          </a:solidFill>
                          <a:effectLst/>
                          <a:latin typeface="Calibri" panose="020F0502020204030204" pitchFamily="34" charset="0"/>
                        </a:rPr>
                        <a:t>en fonction de la contribution de chacun</a:t>
                      </a:r>
                    </a:p>
                  </a:txBody>
                  <a:tcPr marL="9525" marR="9525" marT="9525" marB="0" anchor="ctr">
                    <a:lnL w="19050" cap="flat" cmpd="sng" algn="ctr">
                      <a:solidFill>
                        <a:srgbClr val="FFFFFF"/>
                      </a:solidFill>
                      <a:prstDash val="solid"/>
                      <a:round/>
                      <a:headEnd type="none" w="med" len="med"/>
                      <a:tailEnd type="none" w="med" len="med"/>
                    </a:lnL>
                    <a:lnR>
                      <a:noFill/>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635258277"/>
                  </a:ext>
                </a:extLst>
              </a:tr>
            </a:tbl>
          </a:graphicData>
        </a:graphic>
      </p:graphicFrame>
      <p:sp>
        <p:nvSpPr>
          <p:cNvPr id="22" name="Ellipse 21"/>
          <p:cNvSpPr/>
          <p:nvPr/>
        </p:nvSpPr>
        <p:spPr>
          <a:xfrm>
            <a:off x="2631220" y="2407321"/>
            <a:ext cx="155049" cy="15504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schemeClr val="bg1">
                    <a:lumMod val="85000"/>
                  </a:schemeClr>
                </a:solidFill>
              </a:rPr>
              <a:t>1</a:t>
            </a:r>
            <a:endParaRPr lang="fr-FR" sz="1100" b="1" dirty="0">
              <a:solidFill>
                <a:schemeClr val="bg1">
                  <a:lumMod val="85000"/>
                </a:schemeClr>
              </a:solidFill>
            </a:endParaRPr>
          </a:p>
        </p:txBody>
      </p:sp>
      <p:sp>
        <p:nvSpPr>
          <p:cNvPr id="26" name="Ellipse 25"/>
          <p:cNvSpPr/>
          <p:nvPr/>
        </p:nvSpPr>
        <p:spPr>
          <a:xfrm>
            <a:off x="11185543" y="2406123"/>
            <a:ext cx="155049" cy="15504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schemeClr val="bg1">
                    <a:lumMod val="85000"/>
                  </a:schemeClr>
                </a:solidFill>
              </a:rPr>
              <a:t>2</a:t>
            </a:r>
            <a:endParaRPr lang="fr-FR" sz="1100" b="1" dirty="0">
              <a:solidFill>
                <a:schemeClr val="bg1">
                  <a:lumMod val="85000"/>
                </a:schemeClr>
              </a:solidFill>
            </a:endParaRPr>
          </a:p>
        </p:txBody>
      </p:sp>
      <p:sp>
        <p:nvSpPr>
          <p:cNvPr id="27" name="Ellipse 26"/>
          <p:cNvSpPr/>
          <p:nvPr/>
        </p:nvSpPr>
        <p:spPr>
          <a:xfrm>
            <a:off x="9978163" y="4018566"/>
            <a:ext cx="155049" cy="15504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schemeClr val="bg1">
                    <a:lumMod val="85000"/>
                  </a:schemeClr>
                </a:solidFill>
              </a:rPr>
              <a:t>4</a:t>
            </a:r>
            <a:endParaRPr lang="fr-FR" sz="1100" b="1" dirty="0">
              <a:solidFill>
                <a:schemeClr val="bg1">
                  <a:lumMod val="85000"/>
                </a:schemeClr>
              </a:solidFill>
            </a:endParaRPr>
          </a:p>
        </p:txBody>
      </p:sp>
      <p:sp>
        <p:nvSpPr>
          <p:cNvPr id="28" name="ZoneTexte 27"/>
          <p:cNvSpPr txBox="1"/>
          <p:nvPr/>
        </p:nvSpPr>
        <p:spPr>
          <a:xfrm>
            <a:off x="2102770" y="4381649"/>
            <a:ext cx="9336210" cy="461665"/>
          </a:xfrm>
          <a:prstGeom prst="rect">
            <a:avLst/>
          </a:prstGeom>
          <a:noFill/>
        </p:spPr>
        <p:txBody>
          <a:bodyPr wrap="none" rtlCol="0">
            <a:spAutoFit/>
          </a:bodyPr>
          <a:lstStyle/>
          <a:p>
            <a:r>
              <a:rPr lang="fr-FR" sz="1200" b="1" dirty="0" smtClean="0">
                <a:solidFill>
                  <a:schemeClr val="bg1">
                    <a:lumMod val="50000"/>
                  </a:schemeClr>
                </a:solidFill>
              </a:rPr>
              <a:t>Le </a:t>
            </a:r>
            <a:r>
              <a:rPr lang="fr-FR" sz="1200" b="1" dirty="0" smtClean="0">
                <a:solidFill>
                  <a:srgbClr val="C00000"/>
                </a:solidFill>
              </a:rPr>
              <a:t>déclenchement </a:t>
            </a:r>
            <a:r>
              <a:rPr lang="fr-FR" sz="1200" b="1" dirty="0">
                <a:solidFill>
                  <a:srgbClr val="C00000"/>
                </a:solidFill>
              </a:rPr>
              <a:t>des </a:t>
            </a:r>
            <a:r>
              <a:rPr lang="fr-FR" sz="1200" b="1" dirty="0" smtClean="0">
                <a:solidFill>
                  <a:srgbClr val="C00000"/>
                </a:solidFill>
              </a:rPr>
              <a:t>gains </a:t>
            </a:r>
            <a:r>
              <a:rPr lang="fr-FR" sz="1200" b="1" dirty="0" smtClean="0">
                <a:solidFill>
                  <a:schemeClr val="bg1">
                    <a:lumMod val="50000"/>
                  </a:schemeClr>
                </a:solidFill>
              </a:rPr>
              <a:t>est </a:t>
            </a:r>
            <a:r>
              <a:rPr lang="fr-FR" sz="1200" b="1" dirty="0">
                <a:solidFill>
                  <a:schemeClr val="bg1">
                    <a:lumMod val="50000"/>
                  </a:schemeClr>
                </a:solidFill>
              </a:rPr>
              <a:t>effectif pour chaque critère dès que l’objectif est atteint </a:t>
            </a:r>
            <a:r>
              <a:rPr lang="fr-FR" sz="1200" b="1" dirty="0" smtClean="0">
                <a:solidFill>
                  <a:schemeClr val="bg1">
                    <a:lumMod val="50000"/>
                  </a:schemeClr>
                </a:solidFill>
              </a:rPr>
              <a:t>par l’agence pour </a:t>
            </a:r>
            <a:r>
              <a:rPr lang="fr-FR" sz="1200" b="1" dirty="0">
                <a:solidFill>
                  <a:schemeClr val="bg1">
                    <a:lumMod val="50000"/>
                  </a:schemeClr>
                </a:solidFill>
              </a:rPr>
              <a:t>le critère </a:t>
            </a:r>
            <a:r>
              <a:rPr lang="fr-FR" sz="1200" b="1" dirty="0" smtClean="0">
                <a:solidFill>
                  <a:schemeClr val="bg1">
                    <a:lumMod val="50000"/>
                  </a:schemeClr>
                </a:solidFill>
              </a:rPr>
              <a:t>concerné</a:t>
            </a:r>
          </a:p>
          <a:p>
            <a:r>
              <a:rPr lang="fr-FR" sz="1200" b="1" dirty="0" smtClean="0">
                <a:solidFill>
                  <a:schemeClr val="bg1">
                    <a:lumMod val="50000"/>
                  </a:schemeClr>
                </a:solidFill>
              </a:rPr>
              <a:t>(hors cas spécifique du bonus bancarisation)</a:t>
            </a:r>
            <a:endParaRPr lang="fr-FR" sz="1200" b="1" dirty="0">
              <a:solidFill>
                <a:schemeClr val="bg1">
                  <a:lumMod val="50000"/>
                </a:schemeClr>
              </a:solidFill>
            </a:endParaRPr>
          </a:p>
        </p:txBody>
      </p:sp>
      <p:sp>
        <p:nvSpPr>
          <p:cNvPr id="29" name="Ellipse 28"/>
          <p:cNvSpPr/>
          <p:nvPr/>
        </p:nvSpPr>
        <p:spPr>
          <a:xfrm>
            <a:off x="1886746" y="4451731"/>
            <a:ext cx="155049" cy="15504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schemeClr val="bg1">
                    <a:lumMod val="85000"/>
                  </a:schemeClr>
                </a:solidFill>
              </a:rPr>
              <a:t>1</a:t>
            </a:r>
            <a:endParaRPr lang="fr-FR" sz="1100" b="1" dirty="0">
              <a:solidFill>
                <a:schemeClr val="bg1">
                  <a:lumMod val="85000"/>
                </a:schemeClr>
              </a:solidFill>
            </a:endParaRPr>
          </a:p>
        </p:txBody>
      </p:sp>
      <p:sp>
        <p:nvSpPr>
          <p:cNvPr id="30" name="ZoneTexte 29"/>
          <p:cNvSpPr txBox="1"/>
          <p:nvPr/>
        </p:nvSpPr>
        <p:spPr>
          <a:xfrm>
            <a:off x="2102770" y="4828848"/>
            <a:ext cx="9477274" cy="276999"/>
          </a:xfrm>
          <a:prstGeom prst="rect">
            <a:avLst/>
          </a:prstGeom>
          <a:noFill/>
        </p:spPr>
        <p:txBody>
          <a:bodyPr wrap="none" rtlCol="0">
            <a:spAutoFit/>
          </a:bodyPr>
          <a:lstStyle/>
          <a:p>
            <a:r>
              <a:rPr lang="fr-FR" sz="1200" b="1" dirty="0" smtClean="0">
                <a:solidFill>
                  <a:schemeClr val="bg1">
                    <a:lumMod val="50000"/>
                  </a:schemeClr>
                </a:solidFill>
              </a:rPr>
              <a:t>Si l’objectif de vente de Formules est atteint, il est possible de déclencher un </a:t>
            </a:r>
            <a:r>
              <a:rPr lang="fr-FR" sz="1200" b="1" dirty="0" smtClean="0">
                <a:solidFill>
                  <a:srgbClr val="C00000"/>
                </a:solidFill>
              </a:rPr>
              <a:t>bonus Bancarisation lié aux Cartes Premium DD</a:t>
            </a:r>
            <a:endParaRPr lang="fr-FR" sz="1200" b="1" dirty="0">
              <a:solidFill>
                <a:srgbClr val="C00000"/>
              </a:solidFill>
            </a:endParaRPr>
          </a:p>
        </p:txBody>
      </p:sp>
      <p:sp>
        <p:nvSpPr>
          <p:cNvPr id="31" name="Ellipse 30"/>
          <p:cNvSpPr/>
          <p:nvPr/>
        </p:nvSpPr>
        <p:spPr>
          <a:xfrm>
            <a:off x="1886746" y="4889823"/>
            <a:ext cx="155049" cy="15504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schemeClr val="bg1">
                    <a:lumMod val="85000"/>
                  </a:schemeClr>
                </a:solidFill>
              </a:rPr>
              <a:t>2</a:t>
            </a:r>
            <a:endParaRPr lang="fr-FR" sz="1100" b="1" dirty="0">
              <a:solidFill>
                <a:schemeClr val="bg1">
                  <a:lumMod val="85000"/>
                </a:schemeClr>
              </a:solidFill>
            </a:endParaRPr>
          </a:p>
        </p:txBody>
      </p:sp>
      <p:sp>
        <p:nvSpPr>
          <p:cNvPr id="41" name="Ellipse 40"/>
          <p:cNvSpPr/>
          <p:nvPr/>
        </p:nvSpPr>
        <p:spPr>
          <a:xfrm>
            <a:off x="1886746" y="5187108"/>
            <a:ext cx="155049" cy="15504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schemeClr val="bg1">
                    <a:lumMod val="85000"/>
                  </a:schemeClr>
                </a:solidFill>
              </a:rPr>
              <a:t>3</a:t>
            </a:r>
            <a:endParaRPr lang="fr-FR" sz="1100" b="1" dirty="0">
              <a:solidFill>
                <a:schemeClr val="bg1">
                  <a:lumMod val="85000"/>
                </a:schemeClr>
              </a:solidFill>
            </a:endParaRPr>
          </a:p>
        </p:txBody>
      </p:sp>
      <p:sp>
        <p:nvSpPr>
          <p:cNvPr id="42" name="ZoneTexte 41"/>
          <p:cNvSpPr txBox="1"/>
          <p:nvPr/>
        </p:nvSpPr>
        <p:spPr>
          <a:xfrm>
            <a:off x="2102770" y="5126132"/>
            <a:ext cx="9445214" cy="276999"/>
          </a:xfrm>
          <a:prstGeom prst="rect">
            <a:avLst/>
          </a:prstGeom>
          <a:noFill/>
        </p:spPr>
        <p:txBody>
          <a:bodyPr wrap="none" rtlCol="0">
            <a:spAutoFit/>
          </a:bodyPr>
          <a:lstStyle/>
          <a:p>
            <a:r>
              <a:rPr lang="fr-FR" sz="1200" b="1" dirty="0" smtClean="0">
                <a:solidFill>
                  <a:schemeClr val="bg1">
                    <a:lumMod val="50000"/>
                  </a:schemeClr>
                </a:solidFill>
              </a:rPr>
              <a:t>Le calcul des gains se fait au</a:t>
            </a:r>
            <a:r>
              <a:rPr lang="fr-FR" sz="1200" b="1" dirty="0" smtClean="0">
                <a:solidFill>
                  <a:srgbClr val="C00000"/>
                </a:solidFill>
              </a:rPr>
              <a:t> prorata </a:t>
            </a:r>
            <a:r>
              <a:rPr lang="fr-FR" sz="1200" b="1" dirty="0" smtClean="0">
                <a:solidFill>
                  <a:schemeClr val="bg1">
                    <a:lumMod val="50000"/>
                  </a:schemeClr>
                </a:solidFill>
              </a:rPr>
              <a:t>si un collaborateur de l’équipe est présent </a:t>
            </a:r>
            <a:r>
              <a:rPr lang="fr-FR" sz="1200" b="1" dirty="0" smtClean="0">
                <a:solidFill>
                  <a:srgbClr val="C00000"/>
                </a:solidFill>
              </a:rPr>
              <a:t>de 4 à 6 semaines </a:t>
            </a:r>
            <a:r>
              <a:rPr lang="fr-FR" sz="1200" b="1" dirty="0" smtClean="0">
                <a:solidFill>
                  <a:schemeClr val="bg1">
                    <a:lumMod val="50000"/>
                  </a:schemeClr>
                </a:solidFill>
              </a:rPr>
              <a:t>sur la période du challenge </a:t>
            </a:r>
            <a:endParaRPr lang="fr-FR" sz="1200" b="1" dirty="0">
              <a:solidFill>
                <a:schemeClr val="bg1">
                  <a:lumMod val="50000"/>
                </a:schemeClr>
              </a:solidFill>
            </a:endParaRPr>
          </a:p>
        </p:txBody>
      </p:sp>
      <p:sp>
        <p:nvSpPr>
          <p:cNvPr id="19" name="Ellipse 18"/>
          <p:cNvSpPr/>
          <p:nvPr/>
        </p:nvSpPr>
        <p:spPr>
          <a:xfrm>
            <a:off x="9978163" y="3649933"/>
            <a:ext cx="155049" cy="15504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schemeClr val="bg1">
                    <a:lumMod val="85000"/>
                  </a:schemeClr>
                </a:solidFill>
              </a:rPr>
              <a:t>3</a:t>
            </a:r>
          </a:p>
        </p:txBody>
      </p:sp>
      <p:sp>
        <p:nvSpPr>
          <p:cNvPr id="20" name="Ellipse 19"/>
          <p:cNvSpPr/>
          <p:nvPr/>
        </p:nvSpPr>
        <p:spPr>
          <a:xfrm>
            <a:off x="1886746" y="6394026"/>
            <a:ext cx="155049" cy="15504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schemeClr val="bg1">
                    <a:lumMod val="85000"/>
                  </a:schemeClr>
                </a:solidFill>
              </a:rPr>
              <a:t>4</a:t>
            </a:r>
            <a:endParaRPr lang="fr-FR" sz="1100" b="1" dirty="0">
              <a:solidFill>
                <a:schemeClr val="bg1">
                  <a:lumMod val="85000"/>
                </a:schemeClr>
              </a:solidFill>
            </a:endParaRPr>
          </a:p>
        </p:txBody>
      </p:sp>
      <p:sp>
        <p:nvSpPr>
          <p:cNvPr id="21" name="ZoneTexte 20"/>
          <p:cNvSpPr txBox="1"/>
          <p:nvPr/>
        </p:nvSpPr>
        <p:spPr>
          <a:xfrm>
            <a:off x="2102770" y="6333050"/>
            <a:ext cx="5430589" cy="276999"/>
          </a:xfrm>
          <a:prstGeom prst="rect">
            <a:avLst/>
          </a:prstGeom>
          <a:noFill/>
        </p:spPr>
        <p:txBody>
          <a:bodyPr wrap="none" rtlCol="0">
            <a:spAutoFit/>
          </a:bodyPr>
          <a:lstStyle/>
          <a:p>
            <a:r>
              <a:rPr lang="fr-FR" sz="1200" b="1" dirty="0" smtClean="0">
                <a:solidFill>
                  <a:schemeClr val="bg1">
                    <a:lumMod val="50000"/>
                  </a:schemeClr>
                </a:solidFill>
              </a:rPr>
              <a:t>Le détail du mécanisme d’</a:t>
            </a:r>
            <a:r>
              <a:rPr lang="fr-FR" sz="1200" b="1" dirty="0" smtClean="0">
                <a:solidFill>
                  <a:srgbClr val="C00000"/>
                </a:solidFill>
              </a:rPr>
              <a:t>attribution</a:t>
            </a:r>
            <a:r>
              <a:rPr lang="fr-FR" sz="1200" b="1" dirty="0" smtClean="0">
                <a:solidFill>
                  <a:schemeClr val="bg1">
                    <a:lumMod val="50000"/>
                  </a:schemeClr>
                </a:solidFill>
              </a:rPr>
              <a:t> et de </a:t>
            </a:r>
            <a:r>
              <a:rPr lang="fr-FR" sz="1200" b="1" dirty="0" smtClean="0">
                <a:solidFill>
                  <a:srgbClr val="C00000"/>
                </a:solidFill>
              </a:rPr>
              <a:t>répartition</a:t>
            </a:r>
            <a:r>
              <a:rPr lang="fr-FR" sz="1200" b="1" dirty="0" smtClean="0">
                <a:solidFill>
                  <a:schemeClr val="bg1">
                    <a:lumMod val="50000"/>
                  </a:schemeClr>
                </a:solidFill>
              </a:rPr>
              <a:t> est présenté </a:t>
            </a:r>
            <a:r>
              <a:rPr lang="fr-FR" sz="1200" b="1" dirty="0" smtClean="0">
                <a:solidFill>
                  <a:srgbClr val="C00000"/>
                </a:solidFill>
              </a:rPr>
              <a:t>page suivante</a:t>
            </a:r>
            <a:r>
              <a:rPr lang="fr-FR" sz="1200" b="1" dirty="0" smtClean="0">
                <a:solidFill>
                  <a:schemeClr val="bg1">
                    <a:lumMod val="50000"/>
                  </a:schemeClr>
                </a:solidFill>
              </a:rPr>
              <a:t>…</a:t>
            </a:r>
            <a:endParaRPr lang="fr-FR" sz="1200" b="1" dirty="0">
              <a:solidFill>
                <a:srgbClr val="C00000"/>
              </a:solidFill>
            </a:endParaRPr>
          </a:p>
        </p:txBody>
      </p:sp>
      <p:graphicFrame>
        <p:nvGraphicFramePr>
          <p:cNvPr id="32" name="Tableau 31"/>
          <p:cNvGraphicFramePr>
            <a:graphicFrameLocks noGrp="1"/>
          </p:cNvGraphicFramePr>
          <p:nvPr>
            <p:extLst>
              <p:ext uri="{D42A27DB-BD31-4B8C-83A1-F6EECF244321}">
                <p14:modId xmlns:p14="http://schemas.microsoft.com/office/powerpoint/2010/main" val="4113467188"/>
              </p:ext>
            </p:extLst>
          </p:nvPr>
        </p:nvGraphicFramePr>
        <p:xfrm>
          <a:off x="2445670" y="5423416"/>
          <a:ext cx="5057775" cy="919838"/>
        </p:xfrm>
        <a:graphic>
          <a:graphicData uri="http://schemas.openxmlformats.org/drawingml/2006/table">
            <a:tbl>
              <a:tblPr firstRow="1" firstCol="1" bandRow="1">
                <a:tableStyleId>{5C22544A-7EE6-4342-B048-85BDC9FD1C3A}</a:tableStyleId>
              </a:tblPr>
              <a:tblGrid>
                <a:gridCol w="2406048">
                  <a:extLst>
                    <a:ext uri="{9D8B030D-6E8A-4147-A177-3AD203B41FA5}">
                      <a16:colId xmlns:a16="http://schemas.microsoft.com/office/drawing/2014/main" val="1874817795"/>
                    </a:ext>
                  </a:extLst>
                </a:gridCol>
                <a:gridCol w="2651727">
                  <a:extLst>
                    <a:ext uri="{9D8B030D-6E8A-4147-A177-3AD203B41FA5}">
                      <a16:colId xmlns:a16="http://schemas.microsoft.com/office/drawing/2014/main" val="149185639"/>
                    </a:ext>
                  </a:extLst>
                </a:gridCol>
              </a:tblGrid>
              <a:tr h="218798">
                <a:tc>
                  <a:txBody>
                    <a:bodyPr/>
                    <a:lstStyle/>
                    <a:p>
                      <a:pPr algn="ctr">
                        <a:lnSpc>
                          <a:spcPct val="115000"/>
                        </a:lnSpc>
                        <a:spcAft>
                          <a:spcPts val="0"/>
                        </a:spcAft>
                      </a:pPr>
                      <a:r>
                        <a:rPr lang="fr-FR" sz="1000" dirty="0" smtClean="0">
                          <a:effectLst/>
                        </a:rPr>
                        <a:t>Présence effective </a:t>
                      </a:r>
                      <a:r>
                        <a:rPr lang="fr-FR" sz="1000" baseline="0" dirty="0" smtClean="0">
                          <a:effectLst/>
                        </a:rPr>
                        <a:t>sur la période</a:t>
                      </a:r>
                      <a:endParaRPr lang="fr-FR"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kumimoji="0" lang="fr-FR" sz="1000" b="1" i="0" u="none" strike="noStrike" kern="1200" cap="none" spc="0" normalizeH="0" baseline="0" noProof="0" dirty="0" smtClean="0">
                          <a:ln>
                            <a:noFill/>
                          </a:ln>
                          <a:solidFill>
                            <a:prstClr val="white"/>
                          </a:solidFill>
                          <a:effectLst/>
                          <a:uLnTx/>
                          <a:uFillTx/>
                          <a:latin typeface="+mn-lt"/>
                          <a:ea typeface="+mn-ea"/>
                          <a:cs typeface="+mn-cs"/>
                        </a:rPr>
                        <a:t>Gain calculé pour ce collaborateur</a:t>
                      </a:r>
                      <a:endParaRPr kumimoji="0" lang="fr-FR" sz="1100" b="1" i="0" u="none" strike="noStrike" kern="1200" cap="none" spc="0" normalizeH="0" baseline="0" noProof="0" dirty="0" smtClean="0">
                        <a:ln>
                          <a:noFill/>
                        </a:ln>
                        <a:solidFill>
                          <a:prstClr val="white"/>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3839578892"/>
                  </a:ext>
                </a:extLst>
              </a:tr>
              <a:tr h="99532">
                <a:tc>
                  <a:txBody>
                    <a:bodyPr/>
                    <a:lstStyle/>
                    <a:p>
                      <a:pPr algn="ctr">
                        <a:lnSpc>
                          <a:spcPct val="115000"/>
                        </a:lnSpc>
                        <a:spcAft>
                          <a:spcPts val="0"/>
                        </a:spcAft>
                      </a:pPr>
                      <a:r>
                        <a:rPr lang="fr-FR" sz="1000" b="0" dirty="0" smtClean="0">
                          <a:solidFill>
                            <a:schemeClr val="tx1"/>
                          </a:solidFill>
                          <a:effectLst/>
                        </a:rPr>
                        <a:t>7 ou 8 semaines</a:t>
                      </a:r>
                      <a:endParaRPr lang="fr-FR" sz="105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solidFill>
                      <a:schemeClr val="bg1">
                        <a:lumMod val="85000"/>
                      </a:schemeClr>
                    </a:solidFill>
                  </a:tcPr>
                </a:tc>
                <a:tc>
                  <a:txBody>
                    <a:bodyPr/>
                    <a:lstStyle/>
                    <a:p>
                      <a:pPr indent="139700" algn="ctr">
                        <a:lnSpc>
                          <a:spcPct val="115000"/>
                        </a:lnSpc>
                        <a:spcAft>
                          <a:spcPts val="0"/>
                        </a:spcAft>
                      </a:pPr>
                      <a:r>
                        <a:rPr lang="fr-FR" sz="1000" dirty="0" smtClean="0">
                          <a:solidFill>
                            <a:schemeClr val="tx1"/>
                          </a:solidFill>
                          <a:effectLst/>
                          <a:latin typeface="+mn-lt"/>
                        </a:rPr>
                        <a:t>Totalité du montant calculé</a:t>
                      </a:r>
                      <a:r>
                        <a:rPr lang="fr-FR" sz="1000" baseline="0" dirty="0" smtClean="0">
                          <a:solidFill>
                            <a:schemeClr val="tx1"/>
                          </a:solidFill>
                          <a:effectLst/>
                          <a:latin typeface="+mn-lt"/>
                        </a:rPr>
                        <a:t> pour l’agence</a:t>
                      </a:r>
                      <a:endParaRPr lang="fr-FR" sz="1050" dirty="0">
                        <a:solidFill>
                          <a:schemeClr val="tx1"/>
                        </a:solidFill>
                        <a:effectLst/>
                        <a:latin typeface="+mn-lt"/>
                        <a:ea typeface="Times New Roman" panose="02020603050405020304" pitchFamily="18" charset="0"/>
                        <a:cs typeface="Times New Roman" panose="02020603050405020304" pitchFamily="18" charset="0"/>
                      </a:endParaRPr>
                    </a:p>
                  </a:txBody>
                  <a:tcPr marL="44450" marR="44450" marT="0" marB="0" anchor="ct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28239154"/>
                  </a:ext>
                </a:extLst>
              </a:tr>
              <a:tr h="99532">
                <a:tc>
                  <a:txBody>
                    <a:bodyPr/>
                    <a:lstStyle/>
                    <a:p>
                      <a:pPr algn="ctr">
                        <a:lnSpc>
                          <a:spcPct val="115000"/>
                        </a:lnSpc>
                        <a:spcAft>
                          <a:spcPts val="0"/>
                        </a:spcAft>
                      </a:pPr>
                      <a:r>
                        <a:rPr lang="fr-FR" sz="1000" b="0" dirty="0" smtClean="0">
                          <a:solidFill>
                            <a:schemeClr val="tx1"/>
                          </a:solidFill>
                          <a:effectLst/>
                        </a:rPr>
                        <a:t>6 semaines</a:t>
                      </a:r>
                      <a:endParaRPr lang="fr-FR" sz="105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solidFill>
                      <a:schemeClr val="bg1">
                        <a:lumMod val="85000"/>
                      </a:schemeClr>
                    </a:solidFill>
                  </a:tcPr>
                </a:tc>
                <a:tc>
                  <a:txBody>
                    <a:bodyPr/>
                    <a:lstStyle/>
                    <a:p>
                      <a:pPr indent="139700" algn="ctr">
                        <a:lnSpc>
                          <a:spcPct val="115000"/>
                        </a:lnSpc>
                        <a:spcAft>
                          <a:spcPts val="0"/>
                        </a:spcAft>
                      </a:pPr>
                      <a:r>
                        <a:rPr lang="fr-FR" sz="1000" dirty="0">
                          <a:solidFill>
                            <a:schemeClr val="tx1"/>
                          </a:solidFill>
                          <a:effectLst/>
                          <a:latin typeface="+mn-lt"/>
                        </a:rPr>
                        <a:t>75%</a:t>
                      </a:r>
                      <a:endParaRPr lang="fr-FR" sz="1050" dirty="0">
                        <a:solidFill>
                          <a:schemeClr val="tx1"/>
                        </a:solidFill>
                        <a:effectLst/>
                        <a:latin typeface="+mn-lt"/>
                        <a:ea typeface="Times New Roman" panose="02020603050405020304" pitchFamily="18" charset="0"/>
                        <a:cs typeface="Times New Roman" panose="02020603050405020304" pitchFamily="18" charset="0"/>
                      </a:endParaRPr>
                    </a:p>
                  </a:txBody>
                  <a:tcPr marL="44450" marR="4445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0484729"/>
                  </a:ext>
                </a:extLst>
              </a:tr>
              <a:tr h="99532">
                <a:tc>
                  <a:txBody>
                    <a:bodyPr/>
                    <a:lstStyle/>
                    <a:p>
                      <a:pPr algn="ctr">
                        <a:lnSpc>
                          <a:spcPct val="115000"/>
                        </a:lnSpc>
                        <a:spcAft>
                          <a:spcPts val="0"/>
                        </a:spcAft>
                      </a:pPr>
                      <a:r>
                        <a:rPr lang="fr-FR" sz="1000" b="0" dirty="0" smtClean="0">
                          <a:solidFill>
                            <a:schemeClr val="tx1"/>
                          </a:solidFill>
                          <a:effectLst/>
                        </a:rPr>
                        <a:t>5 semaines</a:t>
                      </a:r>
                      <a:endParaRPr lang="fr-FR" sz="105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solidFill>
                      <a:schemeClr val="bg1">
                        <a:lumMod val="85000"/>
                      </a:schemeClr>
                    </a:solidFill>
                  </a:tcPr>
                </a:tc>
                <a:tc>
                  <a:txBody>
                    <a:bodyPr/>
                    <a:lstStyle/>
                    <a:p>
                      <a:pPr indent="139700" algn="ctr">
                        <a:lnSpc>
                          <a:spcPct val="115000"/>
                        </a:lnSpc>
                        <a:spcAft>
                          <a:spcPts val="0"/>
                        </a:spcAft>
                      </a:pPr>
                      <a:r>
                        <a:rPr lang="fr-FR" sz="1000" dirty="0">
                          <a:solidFill>
                            <a:schemeClr val="tx1"/>
                          </a:solidFill>
                          <a:effectLst/>
                          <a:latin typeface="+mn-lt"/>
                        </a:rPr>
                        <a:t>65%</a:t>
                      </a:r>
                      <a:endParaRPr lang="fr-FR" sz="1050" dirty="0">
                        <a:solidFill>
                          <a:schemeClr val="tx1"/>
                        </a:solidFill>
                        <a:effectLst/>
                        <a:latin typeface="+mn-lt"/>
                        <a:ea typeface="Times New Roman" panose="02020603050405020304" pitchFamily="18" charset="0"/>
                        <a:cs typeface="Times New Roman" panose="02020603050405020304" pitchFamily="18" charset="0"/>
                      </a:endParaRPr>
                    </a:p>
                  </a:txBody>
                  <a:tcPr marL="44450" marR="4445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01150695"/>
                  </a:ext>
                </a:extLst>
              </a:tr>
              <a:tr h="99532">
                <a:tc>
                  <a:txBody>
                    <a:bodyPr/>
                    <a:lstStyle/>
                    <a:p>
                      <a:pPr algn="ctr">
                        <a:lnSpc>
                          <a:spcPct val="115000"/>
                        </a:lnSpc>
                        <a:spcAft>
                          <a:spcPts val="0"/>
                        </a:spcAft>
                      </a:pPr>
                      <a:r>
                        <a:rPr lang="fr-FR" sz="1000" b="0" dirty="0" smtClean="0">
                          <a:solidFill>
                            <a:schemeClr val="tx1"/>
                          </a:solidFill>
                          <a:effectLst/>
                        </a:rPr>
                        <a:t>4 semaines</a:t>
                      </a:r>
                      <a:endParaRPr lang="fr-FR" sz="105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solidFill>
                      <a:schemeClr val="bg1">
                        <a:lumMod val="85000"/>
                      </a:schemeClr>
                    </a:solidFill>
                  </a:tcPr>
                </a:tc>
                <a:tc>
                  <a:txBody>
                    <a:bodyPr/>
                    <a:lstStyle/>
                    <a:p>
                      <a:pPr indent="139700" algn="ctr">
                        <a:lnSpc>
                          <a:spcPct val="115000"/>
                        </a:lnSpc>
                        <a:spcAft>
                          <a:spcPts val="0"/>
                        </a:spcAft>
                      </a:pPr>
                      <a:r>
                        <a:rPr lang="fr-FR" sz="1000" dirty="0">
                          <a:solidFill>
                            <a:schemeClr val="tx1"/>
                          </a:solidFill>
                          <a:effectLst/>
                          <a:latin typeface="+mn-lt"/>
                        </a:rPr>
                        <a:t>50%</a:t>
                      </a:r>
                      <a:endParaRPr lang="fr-FR" sz="1050" dirty="0">
                        <a:solidFill>
                          <a:schemeClr val="tx1"/>
                        </a:solidFill>
                        <a:effectLst/>
                        <a:latin typeface="+mn-lt"/>
                        <a:ea typeface="Times New Roman" panose="02020603050405020304" pitchFamily="18" charset="0"/>
                        <a:cs typeface="Times New Roman" panose="02020603050405020304" pitchFamily="18" charset="0"/>
                      </a:endParaRPr>
                    </a:p>
                  </a:txBody>
                  <a:tcPr marL="44450" marR="4445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05129727"/>
                  </a:ext>
                </a:extLst>
              </a:tr>
            </a:tbl>
          </a:graphicData>
        </a:graphic>
      </p:graphicFrame>
    </p:spTree>
    <p:extLst>
      <p:ext uri="{BB962C8B-B14F-4D97-AF65-F5344CB8AC3E}">
        <p14:creationId xmlns:p14="http://schemas.microsoft.com/office/powerpoint/2010/main" val="3712968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randombar(horizontal)">
                                      <p:cBhvr>
                                        <p:cTn id="7" dur="500"/>
                                        <p:tgtEl>
                                          <p:spTgt spid="2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randombar(horizontal)">
                                      <p:cBhvr>
                                        <p:cTn id="10" dur="500"/>
                                        <p:tgtEl>
                                          <p:spTgt spid="28"/>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randombar(horizontal)">
                                      <p:cBhvr>
                                        <p:cTn id="13" dur="500"/>
                                        <p:tgtEl>
                                          <p:spTgt spid="29"/>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randombar(horizontal)">
                                      <p:cBhvr>
                                        <p:cTn id="18" dur="500"/>
                                        <p:tgtEl>
                                          <p:spTgt spid="30"/>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randombar(horizontal)">
                                      <p:cBhvr>
                                        <p:cTn id="21" dur="500"/>
                                        <p:tgtEl>
                                          <p:spTgt spid="26"/>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randombar(horizontal)">
                                      <p:cBhvr>
                                        <p:cTn id="24" dur="500"/>
                                        <p:tgtEl>
                                          <p:spTgt spid="31"/>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42"/>
                                        </p:tgtEl>
                                        <p:attrNameLst>
                                          <p:attrName>style.visibility</p:attrName>
                                        </p:attrNameLst>
                                      </p:cBhvr>
                                      <p:to>
                                        <p:strVal val="visible"/>
                                      </p:to>
                                    </p:set>
                                    <p:animEffect transition="in" filter="randombar(horizontal)">
                                      <p:cBhvr>
                                        <p:cTn id="29" dur="500"/>
                                        <p:tgtEl>
                                          <p:spTgt spid="42"/>
                                        </p:tgtEl>
                                      </p:cBhvr>
                                    </p:animEffect>
                                  </p:childTnLst>
                                </p:cTn>
                              </p:par>
                              <p:par>
                                <p:cTn id="30" presetID="14" presetClass="entr" presetSubtype="10" fill="hold" grpId="0" nodeType="withEffect">
                                  <p:stCondLst>
                                    <p:cond delay="0"/>
                                  </p:stCondLst>
                                  <p:childTnLst>
                                    <p:set>
                                      <p:cBhvr>
                                        <p:cTn id="31" dur="1" fill="hold">
                                          <p:stCondLst>
                                            <p:cond delay="0"/>
                                          </p:stCondLst>
                                        </p:cTn>
                                        <p:tgtEl>
                                          <p:spTgt spid="41"/>
                                        </p:tgtEl>
                                        <p:attrNameLst>
                                          <p:attrName>style.visibility</p:attrName>
                                        </p:attrNameLst>
                                      </p:cBhvr>
                                      <p:to>
                                        <p:strVal val="visible"/>
                                      </p:to>
                                    </p:set>
                                    <p:animEffect transition="in" filter="randombar(horizontal)">
                                      <p:cBhvr>
                                        <p:cTn id="32" dur="500"/>
                                        <p:tgtEl>
                                          <p:spTgt spid="41"/>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randombar(horizontal)">
                                      <p:cBhvr>
                                        <p:cTn id="35" dur="500"/>
                                        <p:tgtEl>
                                          <p:spTgt spid="19"/>
                                        </p:tgtEl>
                                      </p:cBhvr>
                                    </p:animEffect>
                                  </p:childTnLst>
                                </p:cTn>
                              </p:par>
                              <p:par>
                                <p:cTn id="36" presetID="14" presetClass="entr" presetSubtype="10" fill="hold" nodeType="with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randombar(horizontal)">
                                      <p:cBhvr>
                                        <p:cTn id="38" dur="500"/>
                                        <p:tgtEl>
                                          <p:spTgt spid="32"/>
                                        </p:tgtEl>
                                      </p:cBhvr>
                                    </p:animEffect>
                                  </p:childTnLst>
                                </p:cTn>
                              </p:par>
                            </p:childTnLst>
                          </p:cTn>
                        </p:par>
                      </p:childTnLst>
                    </p:cTn>
                  </p:par>
                  <p:par>
                    <p:cTn id="39" fill="hold">
                      <p:stCondLst>
                        <p:cond delay="indefinite"/>
                      </p:stCondLst>
                      <p:childTnLst>
                        <p:par>
                          <p:cTn id="40" fill="hold">
                            <p:stCondLst>
                              <p:cond delay="0"/>
                            </p:stCondLst>
                            <p:childTnLst>
                              <p:par>
                                <p:cTn id="41" presetID="14" presetClass="entr" presetSubtype="10" fill="hold" grpId="0" nodeType="click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randombar(horizontal)">
                                      <p:cBhvr>
                                        <p:cTn id="43" dur="500"/>
                                        <p:tgtEl>
                                          <p:spTgt spid="21"/>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randombar(horizontal)">
                                      <p:cBhvr>
                                        <p:cTn id="46" dur="500"/>
                                        <p:tgtEl>
                                          <p:spTgt spid="27"/>
                                        </p:tgtEl>
                                      </p:cBhvr>
                                    </p:animEffect>
                                  </p:childTnLst>
                                </p:cTn>
                              </p:par>
                              <p:par>
                                <p:cTn id="47" presetID="14" presetClass="entr" presetSubtype="10" fill="hold" grpId="0" nodeType="with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randombar(horizontal)">
                                      <p:cBhvr>
                                        <p:cTn id="4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6" grpId="0" animBg="1"/>
      <p:bldP spid="27" grpId="0" animBg="1"/>
      <p:bldP spid="28" grpId="0"/>
      <p:bldP spid="29" grpId="0" animBg="1"/>
      <p:bldP spid="30" grpId="0"/>
      <p:bldP spid="31" grpId="0" animBg="1"/>
      <p:bldP spid="41" grpId="0" animBg="1"/>
      <p:bldP spid="42" grpId="0"/>
      <p:bldP spid="19" grpId="0" animBg="1"/>
      <p:bldP spid="20" grpId="0" animBg="1"/>
      <p:bldP spid="2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3"/>
          </p:nvPr>
        </p:nvSpPr>
        <p:spPr/>
        <p:txBody>
          <a:bodyPr/>
          <a:lstStyle/>
          <a:p>
            <a:pPr>
              <a:spcBef>
                <a:spcPts val="0"/>
              </a:spcBef>
            </a:pPr>
            <a:r>
              <a:rPr lang="fr-FR" sz="1600" b="1" dirty="0"/>
              <a:t>La répartition des gains d’une entité se fera entre tous les collaborateurs éligibles pour partie automatiquement (70%) mais également sur décision du Manager (30%)</a:t>
            </a:r>
          </a:p>
        </p:txBody>
      </p:sp>
      <p:sp>
        <p:nvSpPr>
          <p:cNvPr id="5" name="Titre 4"/>
          <p:cNvSpPr>
            <a:spLocks noGrp="1"/>
          </p:cNvSpPr>
          <p:nvPr>
            <p:ph type="ctrTitle"/>
          </p:nvPr>
        </p:nvSpPr>
        <p:spPr/>
        <p:txBody>
          <a:bodyPr/>
          <a:lstStyle/>
          <a:p>
            <a:r>
              <a:rPr lang="fr-FR" sz="1300" dirty="0"/>
              <a:t>Point d’étape et Challenge</a:t>
            </a:r>
          </a:p>
        </p:txBody>
      </p:sp>
      <p:grpSp>
        <p:nvGrpSpPr>
          <p:cNvPr id="18" name="Groupe 17"/>
          <p:cNvGrpSpPr/>
          <p:nvPr/>
        </p:nvGrpSpPr>
        <p:grpSpPr>
          <a:xfrm>
            <a:off x="8335406" y="44251"/>
            <a:ext cx="3856593" cy="279660"/>
            <a:chOff x="3581398" y="6140166"/>
            <a:chExt cx="4444995" cy="223443"/>
          </a:xfrm>
          <a:noFill/>
        </p:grpSpPr>
        <p:sp>
          <p:nvSpPr>
            <p:cNvPr id="23" name="Rectangle 2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Professionnels</a:t>
              </a:r>
            </a:p>
          </p:txBody>
        </p:sp>
        <p:sp>
          <p:nvSpPr>
            <p:cNvPr id="24" name="Rectangle 23"/>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25" name="Rectangle 24"/>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Montserrat Black" panose="00000A00000000000000" pitchFamily="2" charset="0"/>
                </a:rPr>
                <a:t>Particuliers</a:t>
              </a:r>
            </a:p>
          </p:txBody>
        </p:sp>
      </p:grpSp>
      <p:sp>
        <p:nvSpPr>
          <p:cNvPr id="19" name="Espace réservé du contenu 2"/>
          <p:cNvSpPr txBox="1">
            <a:spLocks/>
          </p:cNvSpPr>
          <p:nvPr/>
        </p:nvSpPr>
        <p:spPr>
          <a:xfrm>
            <a:off x="797034" y="1302683"/>
            <a:ext cx="10751205" cy="4167045"/>
          </a:xfrm>
          <a:prstGeom prst="rect">
            <a:avLst/>
          </a:prstGeom>
        </p:spPr>
        <p:txBody>
          <a:bodyPr/>
          <a:lstStyle>
            <a:lvl1pPr marL="342900" indent="-342900" algn="l" defTabSz="914400" rtl="0" eaLnBrk="1" latinLnBrk="0" hangingPunct="1">
              <a:spcBef>
                <a:spcPct val="20000"/>
              </a:spcBef>
              <a:buClr>
                <a:srgbClr val="C00000"/>
              </a:buClr>
              <a:buFont typeface="Wingdings" panose="05000000000000000000" pitchFamily="2" charset="2"/>
              <a:buChar char="§"/>
              <a:defRPr sz="1400" kern="1200">
                <a:solidFill>
                  <a:schemeClr val="tx1">
                    <a:lumMod val="75000"/>
                    <a:lumOff val="25000"/>
                  </a:schemeClr>
                </a:solidFill>
                <a:latin typeface="Gill Sans MT" panose="020B0502020104020203" pitchFamily="34" charset="0"/>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1300" kern="1200">
                <a:solidFill>
                  <a:schemeClr val="tx1">
                    <a:lumMod val="75000"/>
                    <a:lumOff val="25000"/>
                  </a:schemeClr>
                </a:solidFill>
                <a:latin typeface="Gill Sans MT" panose="020B0502020104020203" pitchFamily="34" charset="0"/>
                <a:ea typeface="+mn-ea"/>
                <a:cs typeface="+mn-cs"/>
              </a:defRPr>
            </a:lvl2pPr>
            <a:lvl3pPr marL="914400" indent="0" algn="l" defTabSz="914400" rtl="0" eaLnBrk="1" latinLnBrk="0" hangingPunct="1">
              <a:spcBef>
                <a:spcPct val="20000"/>
              </a:spcBef>
              <a:buFontTx/>
              <a:buNone/>
              <a:defRPr sz="1200" kern="1200">
                <a:solidFill>
                  <a:schemeClr val="tx1">
                    <a:lumMod val="75000"/>
                    <a:lumOff val="25000"/>
                  </a:schemeClr>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13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13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9pPr>
          </a:lstStyle>
          <a:p>
            <a:pPr marL="138113" indent="-138113">
              <a:defRPr/>
            </a:pPr>
            <a:r>
              <a:rPr lang="fr-FR" sz="1300" b="1" dirty="0">
                <a:solidFill>
                  <a:srgbClr val="C00000"/>
                </a:solidFill>
              </a:rPr>
              <a:t>Attribution</a:t>
            </a:r>
            <a:r>
              <a:rPr lang="fr-FR" sz="1300" dirty="0" smtClean="0">
                <a:solidFill>
                  <a:schemeClr val="tx1">
                    <a:lumMod val="50000"/>
                    <a:lumOff val="50000"/>
                  </a:schemeClr>
                </a:solidFill>
              </a:rPr>
              <a:t> : les </a:t>
            </a:r>
            <a:r>
              <a:rPr lang="fr-FR" sz="1300" dirty="0">
                <a:solidFill>
                  <a:schemeClr val="tx1">
                    <a:lumMod val="50000"/>
                    <a:lumOff val="50000"/>
                  </a:schemeClr>
                </a:solidFill>
              </a:rPr>
              <a:t>récompenses sont attribuées </a:t>
            </a:r>
            <a:r>
              <a:rPr lang="fr-FR" sz="1300" dirty="0" smtClean="0">
                <a:solidFill>
                  <a:schemeClr val="tx1">
                    <a:lumMod val="50000"/>
                    <a:lumOff val="50000"/>
                  </a:schemeClr>
                </a:solidFill>
              </a:rPr>
              <a:t>à </a:t>
            </a:r>
            <a:r>
              <a:rPr lang="fr-FR" sz="1300" dirty="0" smtClean="0">
                <a:solidFill>
                  <a:srgbClr val="C00000"/>
                </a:solidFill>
              </a:rPr>
              <a:t>tous les collaborateurs </a:t>
            </a:r>
            <a:r>
              <a:rPr lang="fr-FR" sz="1300" dirty="0" smtClean="0">
                <a:solidFill>
                  <a:schemeClr val="tx1">
                    <a:lumMod val="50000"/>
                    <a:lumOff val="50000"/>
                  </a:schemeClr>
                </a:solidFill>
              </a:rPr>
              <a:t>de l’entité (hors collaborateurs de la Gestion Privée et des Professionnels, qui font l’objet d’un mécanisme spécifique) à </a:t>
            </a:r>
            <a:r>
              <a:rPr lang="fr-FR" sz="1300" dirty="0" smtClean="0">
                <a:solidFill>
                  <a:schemeClr val="accent1"/>
                </a:solidFill>
              </a:rPr>
              <a:t>2 </a:t>
            </a:r>
            <a:r>
              <a:rPr lang="fr-FR" sz="1300" dirty="0" smtClean="0">
                <a:solidFill>
                  <a:srgbClr val="C00000"/>
                </a:solidFill>
              </a:rPr>
              <a:t>conditions de présence</a:t>
            </a:r>
          </a:p>
          <a:p>
            <a:pPr marL="635000" lvl="1" indent="-177800">
              <a:defRPr/>
            </a:pPr>
            <a:r>
              <a:rPr lang="fr-FR" sz="1200" dirty="0">
                <a:solidFill>
                  <a:schemeClr val="bg1">
                    <a:lumMod val="50000"/>
                  </a:schemeClr>
                </a:solidFill>
              </a:rPr>
              <a:t>Collaborateurs </a:t>
            </a:r>
            <a:r>
              <a:rPr lang="fr-FR" sz="1200" dirty="0">
                <a:solidFill>
                  <a:srgbClr val="C00000"/>
                </a:solidFill>
              </a:rPr>
              <a:t>salariés de la CEGEE </a:t>
            </a:r>
            <a:r>
              <a:rPr lang="fr-FR" sz="1200" dirty="0" smtClean="0">
                <a:solidFill>
                  <a:schemeClr val="bg1">
                    <a:lumMod val="50000"/>
                  </a:schemeClr>
                </a:solidFill>
              </a:rPr>
              <a:t>avec un </a:t>
            </a:r>
            <a:r>
              <a:rPr lang="fr-FR" sz="1200" dirty="0">
                <a:solidFill>
                  <a:schemeClr val="bg1">
                    <a:lumMod val="50000"/>
                  </a:schemeClr>
                </a:solidFill>
              </a:rPr>
              <a:t>minimum de </a:t>
            </a:r>
            <a:r>
              <a:rPr lang="fr-FR" sz="1200" dirty="0">
                <a:solidFill>
                  <a:srgbClr val="C00000"/>
                </a:solidFill>
              </a:rPr>
              <a:t>4 semaines de présence effective </a:t>
            </a:r>
            <a:r>
              <a:rPr lang="fr-FR" sz="1200" dirty="0">
                <a:solidFill>
                  <a:schemeClr val="bg1">
                    <a:lumMod val="50000"/>
                  </a:schemeClr>
                </a:solidFill>
              </a:rPr>
              <a:t>(*) au sein de l’agence, entre le </a:t>
            </a:r>
            <a:r>
              <a:rPr lang="fr-FR" sz="1200" dirty="0" smtClean="0">
                <a:solidFill>
                  <a:schemeClr val="bg1">
                    <a:lumMod val="50000"/>
                  </a:schemeClr>
                </a:solidFill>
              </a:rPr>
              <a:t>17 mai </a:t>
            </a:r>
            <a:r>
              <a:rPr lang="fr-FR" sz="1200" dirty="0">
                <a:solidFill>
                  <a:schemeClr val="bg1">
                    <a:lumMod val="50000"/>
                  </a:schemeClr>
                </a:solidFill>
              </a:rPr>
              <a:t>et le </a:t>
            </a:r>
            <a:r>
              <a:rPr lang="fr-FR" sz="1200" dirty="0" smtClean="0">
                <a:solidFill>
                  <a:schemeClr val="bg1">
                    <a:lumMod val="50000"/>
                  </a:schemeClr>
                </a:solidFill>
              </a:rPr>
              <a:t>10 </a:t>
            </a:r>
            <a:r>
              <a:rPr lang="fr-FR" sz="1200" dirty="0">
                <a:solidFill>
                  <a:schemeClr val="bg1">
                    <a:lumMod val="50000"/>
                  </a:schemeClr>
                </a:solidFill>
              </a:rPr>
              <a:t>juillet </a:t>
            </a:r>
            <a:r>
              <a:rPr lang="fr-FR" sz="1200" dirty="0" smtClean="0">
                <a:solidFill>
                  <a:schemeClr val="bg1">
                    <a:lumMod val="50000"/>
                  </a:schemeClr>
                </a:solidFill>
              </a:rPr>
              <a:t>2021</a:t>
            </a:r>
            <a:r>
              <a:rPr lang="fr-FR" sz="800" dirty="0" smtClean="0">
                <a:solidFill>
                  <a:schemeClr val="bg1">
                    <a:lumMod val="50000"/>
                  </a:schemeClr>
                </a:solidFill>
              </a:rPr>
              <a:t>. </a:t>
            </a:r>
          </a:p>
          <a:p>
            <a:pPr marL="457200" lvl="1" indent="0">
              <a:buNone/>
              <a:defRPr/>
            </a:pPr>
            <a:r>
              <a:rPr lang="fr-FR" sz="800" i="1" dirty="0">
                <a:solidFill>
                  <a:schemeClr val="bg1">
                    <a:lumMod val="50000"/>
                  </a:schemeClr>
                </a:solidFill>
              </a:rPr>
              <a:t>	</a:t>
            </a:r>
            <a:r>
              <a:rPr lang="fr-FR" sz="700" i="1" dirty="0" smtClean="0">
                <a:solidFill>
                  <a:schemeClr val="bg1">
                    <a:lumMod val="50000"/>
                  </a:schemeClr>
                </a:solidFill>
              </a:rPr>
              <a:t> </a:t>
            </a:r>
            <a:r>
              <a:rPr lang="fr-FR" sz="700" i="1" dirty="0">
                <a:solidFill>
                  <a:schemeClr val="bg1">
                    <a:lumMod val="50000"/>
                  </a:schemeClr>
                </a:solidFill>
              </a:rPr>
              <a:t>(*) Présence effective : collaborateurs présents en agence </a:t>
            </a:r>
            <a:r>
              <a:rPr lang="fr-FR" sz="700" i="1" dirty="0" smtClean="0">
                <a:solidFill>
                  <a:schemeClr val="bg1">
                    <a:lumMod val="50000"/>
                  </a:schemeClr>
                </a:solidFill>
              </a:rPr>
              <a:t>(le chômage partiel, les </a:t>
            </a:r>
            <a:r>
              <a:rPr lang="fr-FR" sz="700" i="1" dirty="0">
                <a:solidFill>
                  <a:schemeClr val="bg1">
                    <a:lumMod val="50000"/>
                  </a:schemeClr>
                </a:solidFill>
              </a:rPr>
              <a:t>congés, </a:t>
            </a:r>
            <a:r>
              <a:rPr lang="fr-FR" sz="700" i="1" dirty="0" smtClean="0">
                <a:solidFill>
                  <a:schemeClr val="bg1">
                    <a:lumMod val="50000"/>
                  </a:schemeClr>
                </a:solidFill>
              </a:rPr>
              <a:t>maladies, ne </a:t>
            </a:r>
            <a:r>
              <a:rPr lang="fr-FR" sz="700" i="1" dirty="0">
                <a:solidFill>
                  <a:schemeClr val="bg1">
                    <a:lumMod val="50000"/>
                  </a:schemeClr>
                </a:solidFill>
              </a:rPr>
              <a:t>sont pas comptabilisés dans le temps de travail effectif)</a:t>
            </a:r>
          </a:p>
          <a:p>
            <a:pPr marL="635000" lvl="1" indent="-177800">
              <a:defRPr/>
            </a:pPr>
            <a:r>
              <a:rPr lang="fr-FR" sz="1200" dirty="0" smtClean="0">
                <a:solidFill>
                  <a:schemeClr val="bg1">
                    <a:lumMod val="50000"/>
                  </a:schemeClr>
                </a:solidFill>
              </a:rPr>
              <a:t>En </a:t>
            </a:r>
            <a:r>
              <a:rPr lang="fr-FR" sz="1200" dirty="0">
                <a:solidFill>
                  <a:schemeClr val="bg1">
                    <a:lumMod val="50000"/>
                  </a:schemeClr>
                </a:solidFill>
              </a:rPr>
              <a:t>cas de changement d’agence et/ou de groupe ou d’entité, les participants ne pourront gagner que dans </a:t>
            </a:r>
            <a:r>
              <a:rPr lang="fr-FR" sz="1200" dirty="0">
                <a:solidFill>
                  <a:srgbClr val="C00000"/>
                </a:solidFill>
              </a:rPr>
              <a:t>une seule entité </a:t>
            </a:r>
            <a:r>
              <a:rPr lang="fr-FR" sz="1200" dirty="0">
                <a:solidFill>
                  <a:schemeClr val="bg1">
                    <a:lumMod val="50000"/>
                  </a:schemeClr>
                </a:solidFill>
              </a:rPr>
              <a:t>(celle où ils ont passé le plus de temps</a:t>
            </a:r>
            <a:r>
              <a:rPr lang="fr-FR" sz="1200" dirty="0" smtClean="0">
                <a:solidFill>
                  <a:schemeClr val="bg1">
                    <a:lumMod val="50000"/>
                  </a:schemeClr>
                </a:solidFill>
              </a:rPr>
              <a:t>)</a:t>
            </a:r>
            <a:endParaRPr lang="fr-FR" sz="1200" dirty="0">
              <a:solidFill>
                <a:schemeClr val="bg1">
                  <a:lumMod val="50000"/>
                </a:schemeClr>
              </a:solidFill>
            </a:endParaRPr>
          </a:p>
          <a:p>
            <a:pPr marL="806450" lvl="2" indent="-177800">
              <a:defRPr/>
            </a:pPr>
            <a:r>
              <a:rPr lang="fr-FR" sz="800" dirty="0" smtClean="0">
                <a:solidFill>
                  <a:schemeClr val="bg1">
                    <a:lumMod val="50000"/>
                  </a:schemeClr>
                </a:solidFill>
              </a:rPr>
              <a:t>		</a:t>
            </a:r>
            <a:endParaRPr lang="fr-FR" sz="800" dirty="0">
              <a:solidFill>
                <a:schemeClr val="bg1">
                  <a:lumMod val="50000"/>
                </a:schemeClr>
              </a:solidFill>
            </a:endParaRPr>
          </a:p>
          <a:p>
            <a:pPr marL="138113" indent="-138113">
              <a:defRPr/>
            </a:pPr>
            <a:r>
              <a:rPr lang="fr-FR" sz="1300" b="1" dirty="0">
                <a:solidFill>
                  <a:srgbClr val="C00000"/>
                </a:solidFill>
              </a:rPr>
              <a:t>Répartition</a:t>
            </a:r>
            <a:r>
              <a:rPr lang="fr-FR" sz="1300" dirty="0" smtClean="0">
                <a:solidFill>
                  <a:schemeClr val="tx1">
                    <a:lumMod val="50000"/>
                    <a:lumOff val="50000"/>
                  </a:schemeClr>
                </a:solidFill>
              </a:rPr>
              <a:t> : la </a:t>
            </a:r>
            <a:r>
              <a:rPr lang="fr-FR" sz="1300" dirty="0">
                <a:solidFill>
                  <a:srgbClr val="C00000"/>
                </a:solidFill>
              </a:rPr>
              <a:t>répartition des gains </a:t>
            </a:r>
            <a:r>
              <a:rPr lang="fr-FR" sz="1300" dirty="0">
                <a:solidFill>
                  <a:schemeClr val="tx1">
                    <a:lumMod val="50000"/>
                    <a:lumOff val="50000"/>
                  </a:schemeClr>
                </a:solidFill>
              </a:rPr>
              <a:t>se fait par collaborateur présent sur l’enveloppe de chaque </a:t>
            </a:r>
            <a:r>
              <a:rPr lang="fr-FR" sz="1300" dirty="0" smtClean="0">
                <a:solidFill>
                  <a:schemeClr val="tx1">
                    <a:lumMod val="50000"/>
                    <a:lumOff val="50000"/>
                  </a:schemeClr>
                </a:solidFill>
              </a:rPr>
              <a:t>entité</a:t>
            </a:r>
            <a:r>
              <a:rPr lang="fr-FR" sz="1300" dirty="0">
                <a:solidFill>
                  <a:schemeClr val="tx1">
                    <a:lumMod val="50000"/>
                    <a:lumOff val="50000"/>
                  </a:schemeClr>
                </a:solidFill>
              </a:rPr>
              <a:t> </a:t>
            </a:r>
            <a:r>
              <a:rPr lang="fr-FR" sz="1300" dirty="0" smtClean="0">
                <a:solidFill>
                  <a:schemeClr val="tx1">
                    <a:lumMod val="50000"/>
                    <a:lumOff val="50000"/>
                  </a:schemeClr>
                </a:solidFill>
              </a:rPr>
              <a:t>:</a:t>
            </a:r>
            <a:endParaRPr lang="fr-FR" sz="1300" dirty="0">
              <a:solidFill>
                <a:schemeClr val="tx1">
                  <a:lumMod val="50000"/>
                  <a:lumOff val="50000"/>
                </a:schemeClr>
              </a:solidFill>
            </a:endParaRPr>
          </a:p>
          <a:p>
            <a:pPr marL="635000" lvl="1" indent="-177800">
              <a:defRPr/>
            </a:pPr>
            <a:r>
              <a:rPr lang="fr-FR" sz="1200" dirty="0">
                <a:solidFill>
                  <a:srgbClr val="C00000"/>
                </a:solidFill>
              </a:rPr>
              <a:t>70 % </a:t>
            </a:r>
            <a:r>
              <a:rPr lang="fr-FR" sz="1200" dirty="0" smtClean="0">
                <a:solidFill>
                  <a:srgbClr val="C00000"/>
                </a:solidFill>
              </a:rPr>
              <a:t>proratisé selon le temps de présence effective en </a:t>
            </a:r>
            <a:r>
              <a:rPr lang="fr-FR" sz="1200" dirty="0">
                <a:solidFill>
                  <a:srgbClr val="C00000"/>
                </a:solidFill>
              </a:rPr>
              <a:t>montant fixe à chaque collaborateur </a:t>
            </a:r>
            <a:r>
              <a:rPr lang="fr-FR" sz="1200" dirty="0">
                <a:solidFill>
                  <a:schemeClr val="tx1">
                    <a:lumMod val="50000"/>
                    <a:lumOff val="50000"/>
                  </a:schemeClr>
                </a:solidFill>
              </a:rPr>
              <a:t>(qu’il soit  à </a:t>
            </a:r>
            <a:r>
              <a:rPr lang="fr-FR" sz="1200" dirty="0">
                <a:solidFill>
                  <a:srgbClr val="C00000"/>
                </a:solidFill>
              </a:rPr>
              <a:t>temps complet ou à temps </a:t>
            </a:r>
            <a:r>
              <a:rPr lang="fr-FR" sz="1200" dirty="0" smtClean="0">
                <a:solidFill>
                  <a:srgbClr val="C00000"/>
                </a:solidFill>
              </a:rPr>
              <a:t>partiel</a:t>
            </a:r>
            <a:r>
              <a:rPr lang="fr-FR" sz="1200" dirty="0" smtClean="0">
                <a:solidFill>
                  <a:schemeClr val="tx1">
                    <a:lumMod val="50000"/>
                    <a:lumOff val="50000"/>
                  </a:schemeClr>
                </a:solidFill>
              </a:rPr>
              <a:t>)</a:t>
            </a:r>
          </a:p>
          <a:p>
            <a:pPr marL="635000" lvl="1" indent="-177800">
              <a:defRPr/>
            </a:pPr>
            <a:r>
              <a:rPr lang="fr-FR" sz="1200" dirty="0" smtClean="0">
                <a:solidFill>
                  <a:srgbClr val="C00000"/>
                </a:solidFill>
              </a:rPr>
              <a:t>30 </a:t>
            </a:r>
            <a:r>
              <a:rPr lang="fr-FR" sz="1200" dirty="0">
                <a:solidFill>
                  <a:srgbClr val="C00000"/>
                </a:solidFill>
              </a:rPr>
              <a:t>% répartis par le </a:t>
            </a:r>
            <a:r>
              <a:rPr lang="fr-FR" sz="1200" dirty="0" smtClean="0">
                <a:solidFill>
                  <a:srgbClr val="C00000"/>
                </a:solidFill>
              </a:rPr>
              <a:t>manager </a:t>
            </a:r>
            <a:r>
              <a:rPr lang="fr-FR" sz="1200" dirty="0" smtClean="0">
                <a:solidFill>
                  <a:schemeClr val="tx1">
                    <a:lumMod val="50000"/>
                    <a:lumOff val="50000"/>
                  </a:schemeClr>
                </a:solidFill>
              </a:rPr>
              <a:t>sur </a:t>
            </a:r>
            <a:r>
              <a:rPr lang="fr-FR" sz="1200" dirty="0">
                <a:solidFill>
                  <a:schemeClr val="tx1">
                    <a:lumMod val="50000"/>
                    <a:lumOff val="50000"/>
                  </a:schemeClr>
                </a:solidFill>
              </a:rPr>
              <a:t>la base de la </a:t>
            </a:r>
            <a:r>
              <a:rPr lang="fr-FR" sz="1200" dirty="0" smtClean="0">
                <a:solidFill>
                  <a:schemeClr val="tx1">
                    <a:lumMod val="50000"/>
                    <a:lumOff val="50000"/>
                  </a:schemeClr>
                </a:solidFill>
              </a:rPr>
              <a:t>contribution de chacun à la performance collective</a:t>
            </a:r>
          </a:p>
          <a:p>
            <a:pPr marL="635000" lvl="1" indent="-177800">
              <a:defRPr/>
            </a:pPr>
            <a:r>
              <a:rPr lang="fr-FR" sz="1200" dirty="0" smtClean="0">
                <a:solidFill>
                  <a:schemeClr val="tx1">
                    <a:lumMod val="50000"/>
                    <a:lumOff val="50000"/>
                  </a:schemeClr>
                </a:solidFill>
              </a:rPr>
              <a:t>Nota Bene : le </a:t>
            </a:r>
            <a:r>
              <a:rPr lang="fr-FR" sz="1200" dirty="0" smtClean="0">
                <a:solidFill>
                  <a:srgbClr val="C00000"/>
                </a:solidFill>
              </a:rPr>
              <a:t>manager touche 100% </a:t>
            </a:r>
            <a:r>
              <a:rPr lang="fr-FR" sz="1200" dirty="0" smtClean="0">
                <a:solidFill>
                  <a:schemeClr val="tx1">
                    <a:lumMod val="50000"/>
                    <a:lumOff val="50000"/>
                  </a:schemeClr>
                </a:solidFill>
              </a:rPr>
              <a:t>du montant</a:t>
            </a:r>
          </a:p>
          <a:p>
            <a:pPr marL="635000" lvl="1" indent="-177800">
              <a:defRPr/>
            </a:pPr>
            <a:endParaRPr lang="fr-FR" sz="1200" dirty="0" smtClean="0">
              <a:solidFill>
                <a:schemeClr val="tx1">
                  <a:lumMod val="50000"/>
                  <a:lumOff val="50000"/>
                </a:schemeClr>
              </a:solidFill>
            </a:endParaRPr>
          </a:p>
          <a:p>
            <a:pPr marL="635000" lvl="1" indent="-177800">
              <a:defRPr/>
            </a:pPr>
            <a:endParaRPr lang="fr-FR" sz="1200" dirty="0">
              <a:solidFill>
                <a:schemeClr val="tx1">
                  <a:lumMod val="50000"/>
                  <a:lumOff val="50000"/>
                </a:schemeClr>
              </a:solidFill>
            </a:endParaRPr>
          </a:p>
          <a:p>
            <a:pPr marL="635000" lvl="1" indent="-177800">
              <a:defRPr/>
            </a:pPr>
            <a:endParaRPr lang="fr-FR" sz="1200" dirty="0" smtClean="0">
              <a:solidFill>
                <a:schemeClr val="tx1">
                  <a:lumMod val="50000"/>
                  <a:lumOff val="50000"/>
                </a:schemeClr>
              </a:solidFill>
            </a:endParaRPr>
          </a:p>
          <a:p>
            <a:pPr marL="635000" lvl="1" indent="-177800">
              <a:defRPr/>
            </a:pPr>
            <a:endParaRPr lang="fr-FR" sz="1200" dirty="0">
              <a:solidFill>
                <a:schemeClr val="tx1">
                  <a:lumMod val="50000"/>
                  <a:lumOff val="50000"/>
                </a:schemeClr>
              </a:solidFill>
            </a:endParaRPr>
          </a:p>
          <a:p>
            <a:pPr marL="635000" lvl="1" indent="-177800">
              <a:defRPr/>
            </a:pPr>
            <a:endParaRPr lang="fr-FR" sz="1200" dirty="0" smtClean="0">
              <a:solidFill>
                <a:schemeClr val="tx1">
                  <a:lumMod val="50000"/>
                  <a:lumOff val="50000"/>
                </a:schemeClr>
              </a:solidFill>
            </a:endParaRPr>
          </a:p>
          <a:p>
            <a:pPr marL="635000" lvl="1" indent="-177800">
              <a:defRPr/>
            </a:pPr>
            <a:endParaRPr lang="fr-FR" sz="1200" dirty="0">
              <a:solidFill>
                <a:schemeClr val="tx1">
                  <a:lumMod val="50000"/>
                  <a:lumOff val="50000"/>
                </a:schemeClr>
              </a:solidFill>
            </a:endParaRPr>
          </a:p>
          <a:p>
            <a:pPr marL="635000" lvl="1" indent="-177800">
              <a:defRPr/>
            </a:pPr>
            <a:endParaRPr lang="fr-FR" sz="1200" dirty="0" smtClean="0">
              <a:solidFill>
                <a:schemeClr val="tx1">
                  <a:lumMod val="50000"/>
                  <a:lumOff val="50000"/>
                </a:schemeClr>
              </a:solidFill>
            </a:endParaRPr>
          </a:p>
          <a:p>
            <a:pPr marL="635000" lvl="1" indent="-177800">
              <a:defRPr/>
            </a:pPr>
            <a:endParaRPr lang="fr-FR" sz="1200" dirty="0" smtClean="0">
              <a:solidFill>
                <a:schemeClr val="tx1">
                  <a:lumMod val="50000"/>
                  <a:lumOff val="50000"/>
                </a:schemeClr>
              </a:solidFill>
            </a:endParaRPr>
          </a:p>
          <a:p>
            <a:pPr marL="138113" indent="-138113">
              <a:buSzPct val="100000"/>
              <a:defRPr/>
            </a:pPr>
            <a:r>
              <a:rPr lang="fr-FR" sz="1300" b="1" dirty="0" smtClean="0">
                <a:solidFill>
                  <a:srgbClr val="C00000"/>
                </a:solidFill>
              </a:rPr>
              <a:t>Versement </a:t>
            </a:r>
            <a:r>
              <a:rPr lang="fr-FR" sz="1300" dirty="0" smtClean="0">
                <a:solidFill>
                  <a:schemeClr val="tx1">
                    <a:lumMod val="50000"/>
                    <a:lumOff val="50000"/>
                  </a:schemeClr>
                </a:solidFill>
              </a:rPr>
              <a:t>de la récompense</a:t>
            </a:r>
          </a:p>
          <a:p>
            <a:pPr marL="538163" lvl="1" indent="-138113">
              <a:buSzPct val="100000"/>
              <a:defRPr/>
            </a:pPr>
            <a:r>
              <a:rPr lang="fr-FR" sz="1200" dirty="0" smtClean="0">
                <a:solidFill>
                  <a:schemeClr val="tx1">
                    <a:lumMod val="50000"/>
                    <a:lumOff val="50000"/>
                  </a:schemeClr>
                </a:solidFill>
              </a:rPr>
              <a:t>Les </a:t>
            </a:r>
            <a:r>
              <a:rPr lang="fr-FR" sz="1200" dirty="0">
                <a:solidFill>
                  <a:schemeClr val="tx1">
                    <a:lumMod val="50000"/>
                    <a:lumOff val="50000"/>
                  </a:schemeClr>
                </a:solidFill>
              </a:rPr>
              <a:t>gains distribués dans le cadre de cette opération seront </a:t>
            </a:r>
            <a:r>
              <a:rPr lang="fr-FR" sz="1200" dirty="0">
                <a:solidFill>
                  <a:srgbClr val="C00000"/>
                </a:solidFill>
              </a:rPr>
              <a:t>nominatifs</a:t>
            </a:r>
            <a:r>
              <a:rPr lang="fr-FR" sz="1200" dirty="0">
                <a:solidFill>
                  <a:schemeClr val="tx1">
                    <a:lumMod val="50000"/>
                    <a:lumOff val="50000"/>
                  </a:schemeClr>
                </a:solidFill>
              </a:rPr>
              <a:t> et </a:t>
            </a:r>
            <a:r>
              <a:rPr lang="fr-FR" sz="1200" dirty="0">
                <a:solidFill>
                  <a:srgbClr val="C00000"/>
                </a:solidFill>
              </a:rPr>
              <a:t>soumis aux charges </a:t>
            </a:r>
            <a:r>
              <a:rPr lang="fr-FR" sz="1200" dirty="0" smtClean="0">
                <a:solidFill>
                  <a:srgbClr val="C00000"/>
                </a:solidFill>
              </a:rPr>
              <a:t>sociales</a:t>
            </a:r>
            <a:r>
              <a:rPr lang="fr-FR" sz="1200" dirty="0">
                <a:solidFill>
                  <a:schemeClr val="tx1">
                    <a:lumMod val="50000"/>
                    <a:lumOff val="50000"/>
                  </a:schemeClr>
                </a:solidFill>
              </a:rPr>
              <a:t> </a:t>
            </a:r>
            <a:r>
              <a:rPr lang="fr-FR" sz="1200" dirty="0" smtClean="0">
                <a:solidFill>
                  <a:schemeClr val="tx1">
                    <a:lumMod val="50000"/>
                    <a:lumOff val="50000"/>
                  </a:schemeClr>
                </a:solidFill>
              </a:rPr>
              <a:t>: ils </a:t>
            </a:r>
            <a:r>
              <a:rPr lang="fr-FR" sz="1200" dirty="0">
                <a:solidFill>
                  <a:schemeClr val="tx1">
                    <a:lumMod val="50000"/>
                    <a:lumOff val="50000"/>
                  </a:schemeClr>
                </a:solidFill>
              </a:rPr>
              <a:t>seront donc intégrés au bulletin de salaire et soumis à l’impôt sur le </a:t>
            </a:r>
            <a:r>
              <a:rPr lang="fr-FR" sz="1200" dirty="0" smtClean="0">
                <a:solidFill>
                  <a:schemeClr val="tx1">
                    <a:lumMod val="50000"/>
                    <a:lumOff val="50000"/>
                  </a:schemeClr>
                </a:solidFill>
              </a:rPr>
              <a:t>revenu</a:t>
            </a:r>
            <a:endParaRPr lang="fr-FR" sz="1200" dirty="0">
              <a:solidFill>
                <a:schemeClr val="tx1">
                  <a:lumMod val="50000"/>
                  <a:lumOff val="50000"/>
                </a:schemeClr>
              </a:solidFill>
            </a:endParaRPr>
          </a:p>
          <a:p>
            <a:pPr marL="538163" lvl="1" indent="-138113">
              <a:buSzPct val="100000"/>
              <a:defRPr/>
            </a:pPr>
            <a:r>
              <a:rPr lang="fr-FR" sz="1200" dirty="0" smtClean="0">
                <a:solidFill>
                  <a:schemeClr val="tx1">
                    <a:lumMod val="50000"/>
                    <a:lumOff val="50000"/>
                  </a:schemeClr>
                </a:solidFill>
              </a:rPr>
              <a:t>Le versement se fera </a:t>
            </a:r>
            <a:r>
              <a:rPr lang="fr-FR" sz="1200" dirty="0" smtClean="0">
                <a:solidFill>
                  <a:srgbClr val="C00000"/>
                </a:solidFill>
              </a:rPr>
              <a:t>avec la paie du mois de septembre</a:t>
            </a:r>
            <a:endParaRPr lang="fr-FR" sz="1200" dirty="0">
              <a:solidFill>
                <a:srgbClr val="C00000"/>
              </a:solidFill>
            </a:endParaRPr>
          </a:p>
        </p:txBody>
      </p:sp>
      <p:graphicFrame>
        <p:nvGraphicFramePr>
          <p:cNvPr id="10" name="Tableau 9"/>
          <p:cNvGraphicFramePr>
            <a:graphicFrameLocks noGrp="1"/>
          </p:cNvGraphicFramePr>
          <p:nvPr>
            <p:extLst>
              <p:ext uri="{D42A27DB-BD31-4B8C-83A1-F6EECF244321}">
                <p14:modId xmlns:p14="http://schemas.microsoft.com/office/powerpoint/2010/main" val="4084546722"/>
              </p:ext>
            </p:extLst>
          </p:nvPr>
        </p:nvGraphicFramePr>
        <p:xfrm>
          <a:off x="908797" y="3715658"/>
          <a:ext cx="5187204" cy="1534154"/>
        </p:xfrm>
        <a:graphic>
          <a:graphicData uri="http://schemas.openxmlformats.org/drawingml/2006/table">
            <a:tbl>
              <a:tblPr firstRow="1" firstCol="1" bandRow="1">
                <a:tableStyleId>{5C22544A-7EE6-4342-B048-85BDC9FD1C3A}</a:tableStyleId>
              </a:tblPr>
              <a:tblGrid>
                <a:gridCol w="1623097">
                  <a:extLst>
                    <a:ext uri="{9D8B030D-6E8A-4147-A177-3AD203B41FA5}">
                      <a16:colId xmlns:a16="http://schemas.microsoft.com/office/drawing/2014/main" val="1874817795"/>
                    </a:ext>
                  </a:extLst>
                </a:gridCol>
                <a:gridCol w="1699447">
                  <a:extLst>
                    <a:ext uri="{9D8B030D-6E8A-4147-A177-3AD203B41FA5}">
                      <a16:colId xmlns:a16="http://schemas.microsoft.com/office/drawing/2014/main" val="1974854196"/>
                    </a:ext>
                  </a:extLst>
                </a:gridCol>
                <a:gridCol w="1864660">
                  <a:extLst>
                    <a:ext uri="{9D8B030D-6E8A-4147-A177-3AD203B41FA5}">
                      <a16:colId xmlns:a16="http://schemas.microsoft.com/office/drawing/2014/main" val="3131895475"/>
                    </a:ext>
                  </a:extLst>
                </a:gridCol>
              </a:tblGrid>
              <a:tr h="262637">
                <a:tc rowSpan="2">
                  <a:txBody>
                    <a:bodyPr/>
                    <a:lstStyle/>
                    <a:p>
                      <a:pPr algn="ctr">
                        <a:lnSpc>
                          <a:spcPct val="115000"/>
                        </a:lnSpc>
                        <a:spcAft>
                          <a:spcPts val="0"/>
                        </a:spcAft>
                      </a:pPr>
                      <a:r>
                        <a:rPr lang="fr-FR" sz="1100" dirty="0" smtClean="0">
                          <a:effectLst/>
                        </a:rPr>
                        <a:t>Présence effective du collaborateur</a:t>
                      </a:r>
                      <a:r>
                        <a:rPr lang="fr-FR" sz="1100" baseline="0" dirty="0" smtClean="0">
                          <a:effectLst/>
                        </a:rPr>
                        <a:t> sur la période</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gridSpan="2">
                  <a:txBody>
                    <a:bodyPr/>
                    <a:lstStyle/>
                    <a:p>
                      <a:pPr algn="ctr">
                        <a:lnSpc>
                          <a:spcPct val="115000"/>
                        </a:lnSpc>
                        <a:spcAft>
                          <a:spcPts val="0"/>
                        </a:spcAft>
                      </a:pPr>
                      <a:r>
                        <a:rPr kumimoji="0" lang="fr-FR" sz="1100" b="1" i="0" u="none" strike="noStrike" kern="1200" cap="none" spc="0" normalizeH="0" baseline="0" dirty="0" smtClean="0">
                          <a:ln>
                            <a:noFill/>
                          </a:ln>
                          <a:solidFill>
                            <a:prstClr val="white"/>
                          </a:solidFill>
                          <a:effectLst/>
                          <a:uLnTx/>
                          <a:uFillTx/>
                          <a:latin typeface="+mn-lt"/>
                          <a:ea typeface="+mn-ea"/>
                          <a:cs typeface="+mn-cs"/>
                        </a:rPr>
                        <a:t>Attribution des gains au collaborateur</a:t>
                      </a:r>
                      <a:endParaRPr kumimoji="0" lang="fr-FR" sz="1100" b="1" i="0" u="none" strike="noStrike" kern="1200" cap="none" spc="0" normalizeH="0" baseline="0" dirty="0">
                        <a:ln>
                          <a:noFill/>
                        </a:ln>
                        <a:solidFill>
                          <a:prstClr val="white"/>
                        </a:solidFill>
                        <a:effectLst/>
                        <a:uLnTx/>
                        <a:uFillTx/>
                        <a:latin typeface="+mn-lt"/>
                        <a:ea typeface="+mn-ea"/>
                        <a:cs typeface="+mn-cs"/>
                      </a:endParaRPr>
                    </a:p>
                  </a:txBody>
                  <a:tcPr marL="44450" marR="44450" marT="0" marB="0" anchor="ctr">
                    <a:lnB w="12700" cap="flat" cmpd="sng" algn="ctr">
                      <a:noFill/>
                      <a:prstDash val="solid"/>
                      <a:round/>
                      <a:headEnd type="none" w="med" len="med"/>
                      <a:tailEnd type="none" w="med" len="med"/>
                    </a:lnB>
                  </a:tcPr>
                </a:tc>
                <a:tc hMerge="1">
                  <a:txBody>
                    <a:bodyPr/>
                    <a:lstStyle/>
                    <a:p>
                      <a:pPr algn="ctr">
                        <a:lnSpc>
                          <a:spcPct val="115000"/>
                        </a:lnSpc>
                        <a:spcAft>
                          <a:spcPts val="0"/>
                        </a:spcAft>
                      </a:pPr>
                      <a:endParaRPr lang="fr-FR"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extLst>
                  <a:ext uri="{0D108BD9-81ED-4DB2-BD59-A6C34878D82A}">
                    <a16:rowId xmlns:a16="http://schemas.microsoft.com/office/drawing/2014/main" val="3839578892"/>
                  </a:ext>
                </a:extLst>
              </a:tr>
              <a:tr h="262637">
                <a:tc vMerge="1">
                  <a:txBody>
                    <a:bodyPr/>
                    <a:lstStyle/>
                    <a:p>
                      <a:endParaRPr lang="fr-FR"/>
                    </a:p>
                  </a:txBody>
                  <a:tcPr/>
                </a:tc>
                <a:tc>
                  <a:txBody>
                    <a:bodyPr/>
                    <a:lstStyle/>
                    <a:p>
                      <a:pPr marL="0" algn="ctr" defTabSz="914400" rtl="0" eaLnBrk="1" latinLnBrk="0" hangingPunct="1">
                        <a:lnSpc>
                          <a:spcPct val="115000"/>
                        </a:lnSpc>
                        <a:spcAft>
                          <a:spcPts val="0"/>
                        </a:spcAft>
                      </a:pPr>
                      <a:r>
                        <a:rPr lang="fr-FR" sz="1100" b="1" kern="1200" dirty="0" smtClean="0">
                          <a:solidFill>
                            <a:schemeClr val="lt1"/>
                          </a:solidFill>
                          <a:effectLst/>
                          <a:latin typeface="+mn-lt"/>
                          <a:ea typeface="+mn-ea"/>
                          <a:cs typeface="+mn-cs"/>
                        </a:rPr>
                        <a:t>70% automatiquement</a:t>
                      </a:r>
                      <a:endParaRPr lang="fr-FR" sz="1100" b="1" kern="1200" dirty="0">
                        <a:solidFill>
                          <a:schemeClr val="lt1"/>
                        </a:solidFill>
                        <a:effectLst/>
                        <a:latin typeface="+mn-lt"/>
                        <a:ea typeface="+mn-ea"/>
                        <a:cs typeface="+mn-cs"/>
                      </a:endParaRPr>
                    </a:p>
                  </a:txBody>
                  <a:tcPr marL="44450" marR="44450" marT="0" marB="0" anchor="ctr">
                    <a:lnL w="12700" cap="flat" cmpd="sng" algn="ctr">
                      <a:solidFill>
                        <a:schemeClr val="bg1"/>
                      </a:solidFill>
                      <a:prstDash val="solid"/>
                      <a:round/>
                      <a:headEnd type="none" w="med" len="med"/>
                      <a:tailEnd type="none" w="med" len="med"/>
                    </a:lnL>
                    <a:lnT w="12700" cap="flat" cmpd="sng" algn="ctr">
                      <a:noFill/>
                      <a:prstDash val="solid"/>
                      <a:round/>
                      <a:headEnd type="none" w="med" len="med"/>
                      <a:tailEnd type="none" w="med" len="med"/>
                    </a:lnT>
                    <a:solidFill>
                      <a:srgbClr val="C00000"/>
                    </a:solidFill>
                  </a:tcPr>
                </a:tc>
                <a:tc>
                  <a:txBody>
                    <a:bodyPr/>
                    <a:lstStyle/>
                    <a:p>
                      <a:pPr marL="0" algn="ctr" defTabSz="914400" rtl="0" eaLnBrk="1" latinLnBrk="0" hangingPunct="1">
                        <a:lnSpc>
                          <a:spcPct val="115000"/>
                        </a:lnSpc>
                        <a:spcAft>
                          <a:spcPts val="0"/>
                        </a:spcAft>
                      </a:pPr>
                      <a:r>
                        <a:rPr lang="fr-FR" sz="1100" b="1" kern="1200" dirty="0" smtClean="0">
                          <a:solidFill>
                            <a:schemeClr val="lt1"/>
                          </a:solidFill>
                          <a:effectLst/>
                          <a:latin typeface="+mn-lt"/>
                          <a:ea typeface="+mn-ea"/>
                          <a:cs typeface="+mn-cs"/>
                        </a:rPr>
                        <a:t>30% par le manager</a:t>
                      </a:r>
                      <a:endParaRPr lang="fr-FR" sz="1100" b="1" kern="1200" dirty="0">
                        <a:solidFill>
                          <a:schemeClr val="lt1"/>
                        </a:solidFill>
                        <a:effectLst/>
                        <a:latin typeface="+mn-lt"/>
                        <a:ea typeface="+mn-ea"/>
                        <a:cs typeface="+mn-cs"/>
                      </a:endParaRPr>
                    </a:p>
                  </a:txBody>
                  <a:tcPr marL="44450" marR="44450" marT="0" marB="0" anchor="ctr">
                    <a:lnT w="12700" cap="flat" cmpd="sng" algn="ctr">
                      <a:noFill/>
                      <a:prstDash val="solid"/>
                      <a:round/>
                      <a:headEnd type="none" w="med" len="med"/>
                      <a:tailEnd type="none" w="med" len="med"/>
                    </a:lnT>
                    <a:solidFill>
                      <a:srgbClr val="C00000"/>
                    </a:solidFill>
                  </a:tcPr>
                </a:tc>
                <a:extLst>
                  <a:ext uri="{0D108BD9-81ED-4DB2-BD59-A6C34878D82A}">
                    <a16:rowId xmlns:a16="http://schemas.microsoft.com/office/drawing/2014/main" val="1048284078"/>
                  </a:ext>
                </a:extLst>
              </a:tr>
              <a:tr h="238949">
                <a:tc>
                  <a:txBody>
                    <a:bodyPr/>
                    <a:lstStyle/>
                    <a:p>
                      <a:pPr algn="ctr">
                        <a:lnSpc>
                          <a:spcPct val="115000"/>
                        </a:lnSpc>
                        <a:spcAft>
                          <a:spcPts val="0"/>
                        </a:spcAft>
                      </a:pPr>
                      <a:r>
                        <a:rPr lang="fr-FR" sz="1050" b="1" dirty="0" smtClean="0">
                          <a:solidFill>
                            <a:schemeClr val="tx1"/>
                          </a:solidFill>
                          <a:effectLst/>
                        </a:rPr>
                        <a:t>7 ou 8 semaines</a:t>
                      </a:r>
                      <a:endParaRPr lang="fr-FR" sz="11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solidFill>
                      <a:schemeClr val="bg1">
                        <a:lumMod val="85000"/>
                      </a:schemeClr>
                    </a:solidFill>
                  </a:tcPr>
                </a:tc>
                <a:tc>
                  <a:txBody>
                    <a:bodyPr/>
                    <a:lstStyle/>
                    <a:p>
                      <a:pPr indent="139700" algn="r">
                        <a:lnSpc>
                          <a:spcPct val="115000"/>
                        </a:lnSpc>
                        <a:spcAft>
                          <a:spcPts val="0"/>
                        </a:spcAft>
                      </a:pPr>
                      <a:r>
                        <a:rPr lang="fr-FR" sz="1100" b="1" dirty="0" smtClean="0">
                          <a:solidFill>
                            <a:schemeClr val="tx1"/>
                          </a:solidFill>
                          <a:effectLst/>
                          <a:latin typeface="+mn-lt"/>
                        </a:rPr>
                        <a:t>100%   </a:t>
                      </a:r>
                      <a:r>
                        <a:rPr lang="fr-FR" sz="1100" dirty="0" smtClean="0">
                          <a:solidFill>
                            <a:schemeClr val="bg1">
                              <a:lumMod val="50000"/>
                            </a:schemeClr>
                          </a:solidFill>
                          <a:effectLst/>
                          <a:latin typeface="+mn-lt"/>
                        </a:rPr>
                        <a:t>x 70%</a:t>
                      </a:r>
                      <a:endParaRPr lang="fr-FR" sz="1200" dirty="0">
                        <a:solidFill>
                          <a:schemeClr val="bg1">
                            <a:lumMod val="50000"/>
                          </a:schemeClr>
                        </a:solidFill>
                        <a:effectLst/>
                        <a:latin typeface="+mn-lt"/>
                        <a:ea typeface="Times New Roman" panose="02020603050405020304" pitchFamily="18" charset="0"/>
                        <a:cs typeface="Times New Roman" panose="02020603050405020304" pitchFamily="18" charset="0"/>
                      </a:endParaRPr>
                    </a:p>
                  </a:txBody>
                  <a:tcPr marL="44450" marR="360000" marT="0" marB="0" anchor="ctr">
                    <a:lnB w="12700" cap="flat" cmpd="sng" algn="ctr">
                      <a:solidFill>
                        <a:schemeClr val="tx1"/>
                      </a:solidFill>
                      <a:prstDash val="solid"/>
                      <a:round/>
                      <a:headEnd type="none" w="med" len="med"/>
                      <a:tailEnd type="none" w="med" len="med"/>
                    </a:lnB>
                    <a:solidFill>
                      <a:schemeClr val="bg1"/>
                    </a:solidFill>
                  </a:tcPr>
                </a:tc>
                <a:tc rowSpan="4">
                  <a:txBody>
                    <a:bodyPr/>
                    <a:lstStyle/>
                    <a:p>
                      <a:pPr indent="139700" algn="ctr">
                        <a:lnSpc>
                          <a:spcPct val="115000"/>
                        </a:lnSpc>
                        <a:spcAft>
                          <a:spcPts val="0"/>
                        </a:spcAft>
                      </a:pPr>
                      <a:r>
                        <a:rPr lang="fr-FR" sz="1100" dirty="0" smtClean="0">
                          <a:solidFill>
                            <a:schemeClr val="tx1"/>
                          </a:solidFill>
                          <a:effectLst/>
                          <a:latin typeface="+mn-lt"/>
                          <a:ea typeface="Times New Roman" panose="02020603050405020304" pitchFamily="18" charset="0"/>
                          <a:cs typeface="Times New Roman" panose="02020603050405020304" pitchFamily="18" charset="0"/>
                        </a:rPr>
                        <a:t>La somme</a:t>
                      </a:r>
                      <a:r>
                        <a:rPr lang="fr-FR" sz="1100" baseline="0" dirty="0" smtClean="0">
                          <a:solidFill>
                            <a:schemeClr val="tx1"/>
                          </a:solidFill>
                          <a:effectLst/>
                          <a:latin typeface="+mn-lt"/>
                          <a:ea typeface="Times New Roman" panose="02020603050405020304" pitchFamily="18" charset="0"/>
                          <a:cs typeface="Times New Roman" panose="02020603050405020304" pitchFamily="18" charset="0"/>
                        </a:rPr>
                        <a:t> des 30% restant est répartie</a:t>
                      </a:r>
                      <a:r>
                        <a:rPr lang="fr-FR" sz="1100" dirty="0" smtClean="0">
                          <a:solidFill>
                            <a:schemeClr val="tx1"/>
                          </a:solidFill>
                          <a:effectLst/>
                          <a:latin typeface="+mn-lt"/>
                          <a:ea typeface="Times New Roman" panose="02020603050405020304" pitchFamily="18" charset="0"/>
                          <a:cs typeface="Times New Roman" panose="02020603050405020304" pitchFamily="18" charset="0"/>
                        </a:rPr>
                        <a:t> par le manager sur</a:t>
                      </a:r>
                      <a:r>
                        <a:rPr lang="fr-FR" sz="1100" baseline="0" dirty="0" smtClean="0">
                          <a:solidFill>
                            <a:schemeClr val="tx1"/>
                          </a:solidFill>
                          <a:effectLst/>
                          <a:latin typeface="+mn-lt"/>
                          <a:ea typeface="Times New Roman" panose="02020603050405020304" pitchFamily="18" charset="0"/>
                          <a:cs typeface="Times New Roman" panose="02020603050405020304" pitchFamily="18" charset="0"/>
                        </a:rPr>
                        <a:t> la base de la contribution de chacun</a:t>
                      </a:r>
                      <a:endParaRPr lang="fr-FR" sz="1100" dirty="0">
                        <a:solidFill>
                          <a:schemeClr val="tx1"/>
                        </a:solidFill>
                        <a:effectLst/>
                        <a:latin typeface="+mn-lt"/>
                        <a:ea typeface="Times New Roman" panose="02020603050405020304" pitchFamily="18" charset="0"/>
                        <a:cs typeface="Times New Roman" panose="02020603050405020304" pitchFamily="18" charset="0"/>
                      </a:endParaRPr>
                    </a:p>
                  </a:txBody>
                  <a:tcPr marL="44450" marR="44450" marT="0" marB="0" anchor="ct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28239154"/>
                  </a:ext>
                </a:extLst>
              </a:tr>
              <a:tr h="238949">
                <a:tc>
                  <a:txBody>
                    <a:bodyPr/>
                    <a:lstStyle/>
                    <a:p>
                      <a:pPr algn="ctr">
                        <a:lnSpc>
                          <a:spcPct val="115000"/>
                        </a:lnSpc>
                        <a:spcAft>
                          <a:spcPts val="0"/>
                        </a:spcAft>
                      </a:pPr>
                      <a:r>
                        <a:rPr lang="fr-FR" sz="1050" b="1" dirty="0" smtClean="0">
                          <a:solidFill>
                            <a:schemeClr val="tx1"/>
                          </a:solidFill>
                          <a:effectLst/>
                        </a:rPr>
                        <a:t>6 semaines</a:t>
                      </a:r>
                      <a:endParaRPr lang="fr-FR" sz="11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solidFill>
                      <a:schemeClr val="bg1">
                        <a:lumMod val="85000"/>
                      </a:schemeClr>
                    </a:solidFill>
                  </a:tcPr>
                </a:tc>
                <a:tc>
                  <a:txBody>
                    <a:bodyPr/>
                    <a:lstStyle/>
                    <a:p>
                      <a:pPr indent="139700" algn="r">
                        <a:lnSpc>
                          <a:spcPct val="115000"/>
                        </a:lnSpc>
                        <a:spcAft>
                          <a:spcPts val="0"/>
                        </a:spcAft>
                      </a:pPr>
                      <a:r>
                        <a:rPr lang="fr-FR" sz="1100" b="1" dirty="0" smtClean="0">
                          <a:solidFill>
                            <a:schemeClr val="tx1"/>
                          </a:solidFill>
                          <a:effectLst/>
                          <a:latin typeface="+mn-lt"/>
                        </a:rPr>
                        <a:t>75%   </a:t>
                      </a:r>
                      <a:r>
                        <a:rPr lang="fr-FR" sz="1200" dirty="0" smtClean="0">
                          <a:solidFill>
                            <a:schemeClr val="bg1">
                              <a:lumMod val="50000"/>
                            </a:schemeClr>
                          </a:solidFill>
                          <a:effectLst/>
                          <a:latin typeface="+mn-lt"/>
                        </a:rPr>
                        <a:t>x 70%</a:t>
                      </a:r>
                      <a:endParaRPr lang="fr-FR" sz="1200" dirty="0">
                        <a:solidFill>
                          <a:schemeClr val="bg1">
                            <a:lumMod val="50000"/>
                          </a:schemeClr>
                        </a:solidFill>
                        <a:effectLst/>
                        <a:latin typeface="+mn-lt"/>
                        <a:ea typeface="Times New Roman" panose="02020603050405020304" pitchFamily="18" charset="0"/>
                        <a:cs typeface="Times New Roman" panose="02020603050405020304" pitchFamily="18" charset="0"/>
                      </a:endParaRPr>
                    </a:p>
                  </a:txBody>
                  <a:tcPr marL="44450" marR="36000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indent="139700" algn="ctr">
                        <a:lnSpc>
                          <a:spcPct val="115000"/>
                        </a:lnSpc>
                        <a:spcAft>
                          <a:spcPts val="0"/>
                        </a:spcAft>
                      </a:pPr>
                      <a:endParaRPr lang="fr-FR" sz="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0484729"/>
                  </a:ext>
                </a:extLst>
              </a:tr>
              <a:tr h="238949">
                <a:tc>
                  <a:txBody>
                    <a:bodyPr/>
                    <a:lstStyle/>
                    <a:p>
                      <a:pPr algn="ctr">
                        <a:lnSpc>
                          <a:spcPct val="115000"/>
                        </a:lnSpc>
                        <a:spcAft>
                          <a:spcPts val="0"/>
                        </a:spcAft>
                      </a:pPr>
                      <a:r>
                        <a:rPr lang="fr-FR" sz="1050" b="1" dirty="0" smtClean="0">
                          <a:solidFill>
                            <a:schemeClr val="tx1"/>
                          </a:solidFill>
                          <a:effectLst/>
                        </a:rPr>
                        <a:t>5 semaines</a:t>
                      </a:r>
                      <a:endParaRPr lang="fr-FR" sz="11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solidFill>
                      <a:schemeClr val="bg1">
                        <a:lumMod val="85000"/>
                      </a:schemeClr>
                    </a:solidFill>
                  </a:tcPr>
                </a:tc>
                <a:tc>
                  <a:txBody>
                    <a:bodyPr/>
                    <a:lstStyle/>
                    <a:p>
                      <a:pPr indent="139700" algn="r">
                        <a:lnSpc>
                          <a:spcPct val="115000"/>
                        </a:lnSpc>
                        <a:spcAft>
                          <a:spcPts val="0"/>
                        </a:spcAft>
                      </a:pPr>
                      <a:r>
                        <a:rPr lang="fr-FR" sz="1100" b="1" dirty="0" smtClean="0">
                          <a:solidFill>
                            <a:schemeClr val="tx1"/>
                          </a:solidFill>
                          <a:effectLst/>
                          <a:latin typeface="+mn-lt"/>
                        </a:rPr>
                        <a:t>65%   </a:t>
                      </a:r>
                      <a:r>
                        <a:rPr lang="fr-FR" sz="1200" dirty="0" smtClean="0">
                          <a:solidFill>
                            <a:schemeClr val="bg1">
                              <a:lumMod val="50000"/>
                            </a:schemeClr>
                          </a:solidFill>
                          <a:effectLst/>
                          <a:latin typeface="+mn-lt"/>
                        </a:rPr>
                        <a:t>x 70%</a:t>
                      </a:r>
                      <a:endParaRPr lang="fr-FR" sz="1200" dirty="0">
                        <a:solidFill>
                          <a:schemeClr val="bg1">
                            <a:lumMod val="50000"/>
                          </a:schemeClr>
                        </a:solidFill>
                        <a:effectLst/>
                        <a:latin typeface="+mn-lt"/>
                        <a:ea typeface="Times New Roman" panose="02020603050405020304" pitchFamily="18" charset="0"/>
                        <a:cs typeface="Times New Roman" panose="02020603050405020304" pitchFamily="18" charset="0"/>
                      </a:endParaRPr>
                    </a:p>
                  </a:txBody>
                  <a:tcPr marL="44450" marR="36000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indent="139700" algn="ctr">
                        <a:lnSpc>
                          <a:spcPct val="115000"/>
                        </a:lnSpc>
                        <a:spcAft>
                          <a:spcPts val="0"/>
                        </a:spcAft>
                      </a:pPr>
                      <a:endParaRPr lang="fr-FR" sz="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01150695"/>
                  </a:ext>
                </a:extLst>
              </a:tr>
              <a:tr h="238949">
                <a:tc>
                  <a:txBody>
                    <a:bodyPr/>
                    <a:lstStyle/>
                    <a:p>
                      <a:pPr algn="ctr">
                        <a:lnSpc>
                          <a:spcPct val="115000"/>
                        </a:lnSpc>
                        <a:spcAft>
                          <a:spcPts val="0"/>
                        </a:spcAft>
                      </a:pPr>
                      <a:r>
                        <a:rPr lang="fr-FR" sz="1050" b="1" dirty="0" smtClean="0">
                          <a:solidFill>
                            <a:schemeClr val="tx1"/>
                          </a:solidFill>
                          <a:effectLst/>
                        </a:rPr>
                        <a:t>4 semaines</a:t>
                      </a:r>
                      <a:endParaRPr lang="fr-FR" sz="11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solidFill>
                      <a:schemeClr val="bg1">
                        <a:lumMod val="85000"/>
                      </a:schemeClr>
                    </a:solidFill>
                  </a:tcPr>
                </a:tc>
                <a:tc>
                  <a:txBody>
                    <a:bodyPr/>
                    <a:lstStyle/>
                    <a:p>
                      <a:pPr indent="139700" algn="r">
                        <a:lnSpc>
                          <a:spcPct val="115000"/>
                        </a:lnSpc>
                        <a:spcAft>
                          <a:spcPts val="0"/>
                        </a:spcAft>
                      </a:pPr>
                      <a:r>
                        <a:rPr lang="fr-FR" sz="1100" b="1" dirty="0" smtClean="0">
                          <a:solidFill>
                            <a:schemeClr val="tx1"/>
                          </a:solidFill>
                          <a:effectLst/>
                          <a:latin typeface="+mn-lt"/>
                        </a:rPr>
                        <a:t>50%   </a:t>
                      </a:r>
                      <a:r>
                        <a:rPr lang="fr-FR" sz="1200" dirty="0" smtClean="0">
                          <a:solidFill>
                            <a:schemeClr val="bg1">
                              <a:lumMod val="50000"/>
                            </a:schemeClr>
                          </a:solidFill>
                          <a:effectLst/>
                          <a:latin typeface="+mn-lt"/>
                        </a:rPr>
                        <a:t>x 70%</a:t>
                      </a:r>
                      <a:endParaRPr lang="fr-FR" sz="1200" dirty="0">
                        <a:solidFill>
                          <a:schemeClr val="bg1">
                            <a:lumMod val="50000"/>
                          </a:schemeClr>
                        </a:solidFill>
                        <a:effectLst/>
                        <a:latin typeface="+mn-lt"/>
                        <a:ea typeface="Times New Roman" panose="02020603050405020304" pitchFamily="18" charset="0"/>
                        <a:cs typeface="Times New Roman" panose="02020603050405020304" pitchFamily="18" charset="0"/>
                      </a:endParaRPr>
                    </a:p>
                  </a:txBody>
                  <a:tcPr marL="44450" marR="36000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indent="139700" algn="ctr">
                        <a:lnSpc>
                          <a:spcPct val="115000"/>
                        </a:lnSpc>
                        <a:spcAft>
                          <a:spcPts val="0"/>
                        </a:spcAft>
                      </a:pPr>
                      <a:endParaRPr lang="fr-FR" sz="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05129727"/>
                  </a:ext>
                </a:extLst>
              </a:tr>
            </a:tbl>
          </a:graphicData>
        </a:graphic>
      </p:graphicFrame>
      <p:sp>
        <p:nvSpPr>
          <p:cNvPr id="21" name="ZoneTexte 20"/>
          <p:cNvSpPr txBox="1"/>
          <p:nvPr/>
        </p:nvSpPr>
        <p:spPr>
          <a:xfrm>
            <a:off x="6462043" y="3901540"/>
            <a:ext cx="5315879" cy="253916"/>
          </a:xfrm>
          <a:prstGeom prst="rect">
            <a:avLst/>
          </a:prstGeom>
          <a:noFill/>
        </p:spPr>
        <p:txBody>
          <a:bodyPr wrap="none" rtlCol="0">
            <a:spAutoFit/>
          </a:bodyPr>
          <a:lstStyle/>
          <a:p>
            <a:r>
              <a:rPr lang="fr-FR" sz="1050" b="1" dirty="0" smtClean="0">
                <a:solidFill>
                  <a:srgbClr val="C00000"/>
                </a:solidFill>
              </a:rPr>
              <a:t>Exemple d’une agence de 4 collaborateurs </a:t>
            </a:r>
            <a:r>
              <a:rPr lang="fr-FR" sz="1050" b="1" dirty="0" smtClean="0">
                <a:solidFill>
                  <a:schemeClr val="bg1">
                    <a:lumMod val="50000"/>
                  </a:schemeClr>
                </a:solidFill>
              </a:rPr>
              <a:t>déclenchant </a:t>
            </a:r>
            <a:r>
              <a:rPr lang="fr-FR" sz="1050" b="1" dirty="0" smtClean="0">
                <a:solidFill>
                  <a:srgbClr val="C00000"/>
                </a:solidFill>
              </a:rPr>
              <a:t>350 € par collaborateurs</a:t>
            </a:r>
            <a:endParaRPr lang="fr-FR" sz="1050" b="1" dirty="0">
              <a:solidFill>
                <a:srgbClr val="C00000"/>
              </a:solidFill>
            </a:endParaRPr>
          </a:p>
        </p:txBody>
      </p:sp>
      <p:sp>
        <p:nvSpPr>
          <p:cNvPr id="22" name="ZoneTexte 21"/>
          <p:cNvSpPr txBox="1"/>
          <p:nvPr/>
        </p:nvSpPr>
        <p:spPr>
          <a:xfrm rot="1482547">
            <a:off x="11086879" y="3692754"/>
            <a:ext cx="1000286" cy="261610"/>
          </a:xfrm>
          <a:prstGeom prst="rect">
            <a:avLst/>
          </a:prstGeom>
          <a:noFill/>
          <a:ln>
            <a:solidFill>
              <a:srgbClr val="C00000"/>
            </a:solidFill>
          </a:ln>
        </p:spPr>
        <p:txBody>
          <a:bodyPr wrap="square" rtlCol="0">
            <a:spAutoFit/>
          </a:bodyPr>
          <a:lstStyle/>
          <a:p>
            <a:r>
              <a:rPr lang="fr-FR" sz="1100" b="1" dirty="0" smtClean="0">
                <a:solidFill>
                  <a:srgbClr val="C00000"/>
                </a:solidFill>
              </a:rPr>
              <a:t>Illustration</a:t>
            </a:r>
            <a:endParaRPr lang="fr-FR" sz="1100" b="1" dirty="0">
              <a:solidFill>
                <a:srgbClr val="C00000"/>
              </a:solidFill>
            </a:endParaRPr>
          </a:p>
        </p:txBody>
      </p:sp>
      <p:graphicFrame>
        <p:nvGraphicFramePr>
          <p:cNvPr id="3" name="Tableau 2"/>
          <p:cNvGraphicFramePr>
            <a:graphicFrameLocks noGrp="1"/>
          </p:cNvGraphicFramePr>
          <p:nvPr>
            <p:extLst>
              <p:ext uri="{D42A27DB-BD31-4B8C-83A1-F6EECF244321}">
                <p14:modId xmlns:p14="http://schemas.microsoft.com/office/powerpoint/2010/main" val="2894619589"/>
              </p:ext>
            </p:extLst>
          </p:nvPr>
        </p:nvGraphicFramePr>
        <p:xfrm>
          <a:off x="6745083" y="4221689"/>
          <a:ext cx="4749800" cy="1009650"/>
        </p:xfrm>
        <a:graphic>
          <a:graphicData uri="http://schemas.openxmlformats.org/drawingml/2006/table">
            <a:tbl>
              <a:tblPr/>
              <a:tblGrid>
                <a:gridCol w="1129545">
                  <a:extLst>
                    <a:ext uri="{9D8B030D-6E8A-4147-A177-3AD203B41FA5}">
                      <a16:colId xmlns:a16="http://schemas.microsoft.com/office/drawing/2014/main" val="2271851079"/>
                    </a:ext>
                  </a:extLst>
                </a:gridCol>
                <a:gridCol w="824949">
                  <a:extLst>
                    <a:ext uri="{9D8B030D-6E8A-4147-A177-3AD203B41FA5}">
                      <a16:colId xmlns:a16="http://schemas.microsoft.com/office/drawing/2014/main" val="965400789"/>
                    </a:ext>
                  </a:extLst>
                </a:gridCol>
                <a:gridCol w="1246941">
                  <a:extLst>
                    <a:ext uri="{9D8B030D-6E8A-4147-A177-3AD203B41FA5}">
                      <a16:colId xmlns:a16="http://schemas.microsoft.com/office/drawing/2014/main" val="3105820615"/>
                    </a:ext>
                  </a:extLst>
                </a:gridCol>
                <a:gridCol w="1548365">
                  <a:extLst>
                    <a:ext uri="{9D8B030D-6E8A-4147-A177-3AD203B41FA5}">
                      <a16:colId xmlns:a16="http://schemas.microsoft.com/office/drawing/2014/main" val="69172149"/>
                    </a:ext>
                  </a:extLst>
                </a:gridCol>
              </a:tblGrid>
              <a:tr h="200025">
                <a:tc>
                  <a:txBody>
                    <a:bodyPr/>
                    <a:lstStyle/>
                    <a:p>
                      <a:pPr algn="ctr" rtl="0" fontAlgn="ctr"/>
                      <a:r>
                        <a:rPr lang="fr-FR" sz="1100" b="1" i="0" u="none" strike="noStrike">
                          <a:solidFill>
                            <a:srgbClr val="FFFFFF"/>
                          </a:solidFill>
                          <a:effectLst/>
                          <a:latin typeface="Arial" panose="020B0604020202020204" pitchFamily="34" charset="0"/>
                        </a:rPr>
                        <a:t>Collaborateur</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C31632"/>
                    </a:solidFill>
                  </a:tcPr>
                </a:tc>
                <a:tc>
                  <a:txBody>
                    <a:bodyPr/>
                    <a:lstStyle/>
                    <a:p>
                      <a:pPr algn="ctr" rtl="0" fontAlgn="ctr"/>
                      <a:r>
                        <a:rPr lang="fr-FR" sz="1100" b="1" i="0" u="none" strike="noStrike">
                          <a:solidFill>
                            <a:srgbClr val="FFFFFF"/>
                          </a:solidFill>
                          <a:effectLst/>
                          <a:latin typeface="Arial" panose="020B0604020202020204" pitchFamily="34" charset="0"/>
                        </a:rPr>
                        <a:t>Présence</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C31632"/>
                    </a:solidFill>
                  </a:tcPr>
                </a:tc>
                <a:tc>
                  <a:txBody>
                    <a:bodyPr/>
                    <a:lstStyle/>
                    <a:p>
                      <a:pPr algn="ctr" rtl="0" fontAlgn="ctr"/>
                      <a:r>
                        <a:rPr lang="fr-FR" sz="1100" b="1" i="0" u="none" strike="noStrike">
                          <a:solidFill>
                            <a:srgbClr val="FFFFFF"/>
                          </a:solidFill>
                          <a:effectLst/>
                          <a:latin typeface="Arial" panose="020B0604020202020204" pitchFamily="34" charset="0"/>
                        </a:rPr>
                        <a:t>Affectation auto.</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rgbClr val="C00000"/>
                    </a:solidFill>
                  </a:tcPr>
                </a:tc>
                <a:tc>
                  <a:txBody>
                    <a:bodyPr/>
                    <a:lstStyle/>
                    <a:p>
                      <a:pPr algn="ctr" rtl="0" fontAlgn="ctr"/>
                      <a:r>
                        <a:rPr lang="fr-FR" sz="1100" b="1" i="0" u="none" strike="noStrike">
                          <a:solidFill>
                            <a:srgbClr val="FFFFFF"/>
                          </a:solidFill>
                          <a:effectLst/>
                          <a:latin typeface="Arial" panose="020B0604020202020204" pitchFamily="34" charset="0"/>
                        </a:rPr>
                        <a:t>30% par le manager</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rgbClr val="C00000"/>
                    </a:solidFill>
                  </a:tcPr>
                </a:tc>
                <a:extLst>
                  <a:ext uri="{0D108BD9-81ED-4DB2-BD59-A6C34878D82A}">
                    <a16:rowId xmlns:a16="http://schemas.microsoft.com/office/drawing/2014/main" val="3325567511"/>
                  </a:ext>
                </a:extLst>
              </a:tr>
              <a:tr h="209550">
                <a:tc>
                  <a:txBody>
                    <a:bodyPr/>
                    <a:lstStyle/>
                    <a:p>
                      <a:pPr algn="ctr" rtl="0" fontAlgn="ctr"/>
                      <a:r>
                        <a:rPr lang="fr-FR" sz="1050" b="1" i="0" u="none" strike="noStrike">
                          <a:solidFill>
                            <a:srgbClr val="000000"/>
                          </a:solidFill>
                          <a:effectLst/>
                          <a:latin typeface="Arial" panose="020B0604020202020204" pitchFamily="34" charset="0"/>
                        </a:rPr>
                        <a:t>Manager</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rtl="0" fontAlgn="ctr"/>
                      <a:r>
                        <a:rPr lang="fr-FR" sz="1050" b="1" i="0" u="none" strike="noStrike" dirty="0">
                          <a:solidFill>
                            <a:srgbClr val="000000"/>
                          </a:solidFill>
                          <a:effectLst/>
                          <a:latin typeface="Arial" panose="020B0604020202020204" pitchFamily="34" charset="0"/>
                        </a:rPr>
                        <a:t>8 </a:t>
                      </a:r>
                      <a:r>
                        <a:rPr lang="fr-FR" sz="1050" b="1" i="0" u="none" strike="noStrike" dirty="0" smtClean="0">
                          <a:solidFill>
                            <a:srgbClr val="000000"/>
                          </a:solidFill>
                          <a:effectLst/>
                          <a:latin typeface="Arial" panose="020B0604020202020204" pitchFamily="34" charset="0"/>
                        </a:rPr>
                        <a:t>sem.</a:t>
                      </a:r>
                      <a:endParaRPr lang="fr-FR" sz="1050" b="1" i="0" u="none" strike="noStrike" dirty="0">
                        <a:solidFill>
                          <a:srgbClr val="000000"/>
                        </a:solidFill>
                        <a:effectLst/>
                        <a:latin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ctr"/>
                      <a:r>
                        <a:rPr lang="fr-FR" sz="1100" b="1" i="0" u="none" strike="noStrike" dirty="0">
                          <a:solidFill>
                            <a:srgbClr val="000000"/>
                          </a:solidFill>
                          <a:effectLst/>
                          <a:latin typeface="Arial" panose="020B0604020202020204" pitchFamily="34" charset="0"/>
                        </a:rPr>
                        <a:t>350 €</a:t>
                      </a:r>
                    </a:p>
                  </a:txBody>
                  <a:tcPr marL="9525" marR="857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4">
                  <a:txBody>
                    <a:bodyPr/>
                    <a:lstStyle/>
                    <a:p>
                      <a:pPr algn="ctr" rtl="0" fontAlgn="ctr"/>
                      <a:r>
                        <a:rPr lang="fr-FR" sz="1100" b="1" i="0" u="none" strike="noStrike" dirty="0">
                          <a:solidFill>
                            <a:srgbClr val="000000"/>
                          </a:solidFill>
                          <a:effectLst/>
                          <a:latin typeface="Arial" panose="020B0604020202020204" pitchFamily="34" charset="0"/>
                        </a:rPr>
                        <a:t>236,25 € </a:t>
                      </a:r>
                      <a:r>
                        <a:rPr lang="fr-FR" sz="1100" b="0" i="0" u="none" strike="noStrike" dirty="0">
                          <a:solidFill>
                            <a:srgbClr val="000000"/>
                          </a:solidFill>
                          <a:effectLst/>
                          <a:latin typeface="Arial" panose="020B0604020202020204" pitchFamily="34" charset="0"/>
                        </a:rPr>
                        <a:t>répartis sur décision du manager</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46402119"/>
                  </a:ext>
                </a:extLst>
              </a:tr>
              <a:tr h="200025">
                <a:tc>
                  <a:txBody>
                    <a:bodyPr/>
                    <a:lstStyle/>
                    <a:p>
                      <a:pPr algn="ctr" rtl="0" fontAlgn="ctr"/>
                      <a:r>
                        <a:rPr lang="fr-FR" sz="1050" b="1" i="0" u="none" strike="noStrike">
                          <a:solidFill>
                            <a:srgbClr val="000000"/>
                          </a:solidFill>
                          <a:effectLst/>
                          <a:latin typeface="Arial" panose="020B0604020202020204" pitchFamily="34" charset="0"/>
                        </a:rPr>
                        <a:t>Equipier 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rtl="0" fontAlgn="ctr"/>
                      <a:r>
                        <a:rPr lang="fr-FR" sz="1050" b="1" i="0" u="none" strike="noStrike" dirty="0">
                          <a:solidFill>
                            <a:srgbClr val="000000"/>
                          </a:solidFill>
                          <a:effectLst/>
                          <a:latin typeface="Arial" panose="020B0604020202020204" pitchFamily="34" charset="0"/>
                        </a:rPr>
                        <a:t>8 </a:t>
                      </a:r>
                      <a:r>
                        <a:rPr lang="fr-FR" sz="1050" b="1" i="0" u="none" strike="noStrike" dirty="0" smtClean="0">
                          <a:solidFill>
                            <a:srgbClr val="000000"/>
                          </a:solidFill>
                          <a:effectLst/>
                          <a:latin typeface="Arial" panose="020B0604020202020204" pitchFamily="34" charset="0"/>
                        </a:rPr>
                        <a:t>sem.</a:t>
                      </a:r>
                      <a:endParaRPr lang="fr-FR" sz="1050" b="1" i="0" u="none" strike="noStrike" dirty="0">
                        <a:solidFill>
                          <a:srgbClr val="000000"/>
                        </a:solidFill>
                        <a:effectLst/>
                        <a:latin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ctr"/>
                      <a:r>
                        <a:rPr lang="fr-FR" sz="1100" b="1" i="0" u="none" strike="noStrike" dirty="0">
                          <a:solidFill>
                            <a:srgbClr val="000000"/>
                          </a:solidFill>
                          <a:effectLst/>
                          <a:latin typeface="Arial" panose="020B0604020202020204" pitchFamily="34" charset="0"/>
                        </a:rPr>
                        <a:t>245 €</a:t>
                      </a:r>
                    </a:p>
                  </a:txBody>
                  <a:tcPr marL="9525" marR="857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fr-FR"/>
                    </a:p>
                  </a:txBody>
                  <a:tcPr/>
                </a:tc>
                <a:extLst>
                  <a:ext uri="{0D108BD9-81ED-4DB2-BD59-A6C34878D82A}">
                    <a16:rowId xmlns:a16="http://schemas.microsoft.com/office/drawing/2014/main" val="589128943"/>
                  </a:ext>
                </a:extLst>
              </a:tr>
              <a:tr h="200025">
                <a:tc>
                  <a:txBody>
                    <a:bodyPr/>
                    <a:lstStyle/>
                    <a:p>
                      <a:pPr algn="ctr" rtl="0" fontAlgn="ctr"/>
                      <a:r>
                        <a:rPr lang="fr-FR" sz="1050" b="1" i="0" u="none" strike="noStrike">
                          <a:solidFill>
                            <a:srgbClr val="000000"/>
                          </a:solidFill>
                          <a:effectLst/>
                          <a:latin typeface="Arial" panose="020B0604020202020204" pitchFamily="34" charset="0"/>
                        </a:rPr>
                        <a:t>Equipier 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rtl="0" fontAlgn="ctr"/>
                      <a:r>
                        <a:rPr lang="fr-FR" sz="1050" b="1" i="0" u="none" strike="noStrike" dirty="0">
                          <a:solidFill>
                            <a:srgbClr val="000000"/>
                          </a:solidFill>
                          <a:effectLst/>
                          <a:latin typeface="Arial" panose="020B0604020202020204" pitchFamily="34" charset="0"/>
                        </a:rPr>
                        <a:t>6 </a:t>
                      </a:r>
                      <a:r>
                        <a:rPr lang="fr-FR" sz="1050" b="1" i="0" u="none" strike="noStrike" dirty="0" smtClean="0">
                          <a:solidFill>
                            <a:srgbClr val="000000"/>
                          </a:solidFill>
                          <a:effectLst/>
                          <a:latin typeface="Arial" panose="020B0604020202020204" pitchFamily="34" charset="0"/>
                        </a:rPr>
                        <a:t>sem.</a:t>
                      </a:r>
                      <a:endParaRPr lang="fr-FR" sz="1050" b="1" i="0" u="none" strike="noStrike" dirty="0">
                        <a:solidFill>
                          <a:srgbClr val="000000"/>
                        </a:solidFill>
                        <a:effectLst/>
                        <a:latin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ctr"/>
                      <a:r>
                        <a:rPr lang="fr-FR" sz="1100" b="1" i="0" u="none" strike="noStrike" dirty="0">
                          <a:solidFill>
                            <a:srgbClr val="000000"/>
                          </a:solidFill>
                          <a:effectLst/>
                          <a:latin typeface="Arial" panose="020B0604020202020204" pitchFamily="34" charset="0"/>
                        </a:rPr>
                        <a:t>183,75 €</a:t>
                      </a:r>
                    </a:p>
                  </a:txBody>
                  <a:tcPr marL="9525" marR="857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fr-FR"/>
                    </a:p>
                  </a:txBody>
                  <a:tcPr/>
                </a:tc>
                <a:extLst>
                  <a:ext uri="{0D108BD9-81ED-4DB2-BD59-A6C34878D82A}">
                    <a16:rowId xmlns:a16="http://schemas.microsoft.com/office/drawing/2014/main" val="4036238923"/>
                  </a:ext>
                </a:extLst>
              </a:tr>
              <a:tr h="200025">
                <a:tc>
                  <a:txBody>
                    <a:bodyPr/>
                    <a:lstStyle/>
                    <a:p>
                      <a:pPr algn="ctr" rtl="0" fontAlgn="ctr"/>
                      <a:r>
                        <a:rPr lang="fr-FR" sz="1050" b="1" i="0" u="none" strike="noStrike" dirty="0">
                          <a:solidFill>
                            <a:srgbClr val="000000"/>
                          </a:solidFill>
                          <a:effectLst/>
                          <a:latin typeface="Arial" panose="020B0604020202020204" pitchFamily="34" charset="0"/>
                        </a:rPr>
                        <a:t>Equipier 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rtl="0" fontAlgn="ctr"/>
                      <a:r>
                        <a:rPr lang="fr-FR" sz="1050" b="1" i="0" u="none" strike="noStrike" dirty="0">
                          <a:solidFill>
                            <a:srgbClr val="000000"/>
                          </a:solidFill>
                          <a:effectLst/>
                          <a:latin typeface="Arial" panose="020B0604020202020204" pitchFamily="34" charset="0"/>
                        </a:rPr>
                        <a:t>4 </a:t>
                      </a:r>
                      <a:r>
                        <a:rPr lang="fr-FR" sz="1050" b="1" i="0" u="none" strike="noStrike" dirty="0" smtClean="0">
                          <a:solidFill>
                            <a:srgbClr val="000000"/>
                          </a:solidFill>
                          <a:effectLst/>
                          <a:latin typeface="Arial" panose="020B0604020202020204" pitchFamily="34" charset="0"/>
                        </a:rPr>
                        <a:t>sem.</a:t>
                      </a:r>
                      <a:endParaRPr lang="fr-FR" sz="1050" b="1" i="0" u="none" strike="noStrike" dirty="0">
                        <a:solidFill>
                          <a:srgbClr val="000000"/>
                        </a:solidFill>
                        <a:effectLst/>
                        <a:latin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ctr"/>
                      <a:r>
                        <a:rPr lang="fr-FR" sz="1100" b="1" i="0" u="none" strike="noStrike" dirty="0">
                          <a:solidFill>
                            <a:srgbClr val="000000"/>
                          </a:solidFill>
                          <a:effectLst/>
                          <a:latin typeface="Arial" panose="020B0604020202020204" pitchFamily="34" charset="0"/>
                        </a:rPr>
                        <a:t>122,50 €</a:t>
                      </a:r>
                    </a:p>
                  </a:txBody>
                  <a:tcPr marL="9525" marR="857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fr-FR"/>
                    </a:p>
                  </a:txBody>
                  <a:tcPr/>
                </a:tc>
                <a:extLst>
                  <a:ext uri="{0D108BD9-81ED-4DB2-BD59-A6C34878D82A}">
                    <a16:rowId xmlns:a16="http://schemas.microsoft.com/office/drawing/2014/main" val="1089987593"/>
                  </a:ext>
                </a:extLst>
              </a:tr>
            </a:tbl>
          </a:graphicData>
        </a:graphic>
      </p:graphicFrame>
    </p:spTree>
    <p:extLst>
      <p:ext uri="{BB962C8B-B14F-4D97-AF65-F5344CB8AC3E}">
        <p14:creationId xmlns:p14="http://schemas.microsoft.com/office/powerpoint/2010/main" val="2141971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randombar(horizontal)">
                                      <p:cBhvr>
                                        <p:cTn id="7" dur="500"/>
                                        <p:tgtEl>
                                          <p:spTgt spid="19">
                                            <p:txEl>
                                              <p:pRg st="0" end="0"/>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9">
                                            <p:txEl>
                                              <p:pRg st="1" end="1"/>
                                            </p:txEl>
                                          </p:spTgt>
                                        </p:tgtEl>
                                        <p:attrNameLst>
                                          <p:attrName>style.visibility</p:attrName>
                                        </p:attrNameLst>
                                      </p:cBhvr>
                                      <p:to>
                                        <p:strVal val="visible"/>
                                      </p:to>
                                    </p:set>
                                    <p:animEffect transition="in" filter="randombar(horizontal)">
                                      <p:cBhvr>
                                        <p:cTn id="10" dur="500"/>
                                        <p:tgtEl>
                                          <p:spTgt spid="19">
                                            <p:txEl>
                                              <p:pRg st="1" end="1"/>
                                            </p:txEl>
                                          </p:spTgt>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9">
                                            <p:txEl>
                                              <p:pRg st="2" end="2"/>
                                            </p:txEl>
                                          </p:spTgt>
                                        </p:tgtEl>
                                        <p:attrNameLst>
                                          <p:attrName>style.visibility</p:attrName>
                                        </p:attrNameLst>
                                      </p:cBhvr>
                                      <p:to>
                                        <p:strVal val="visible"/>
                                      </p:to>
                                    </p:set>
                                    <p:animEffect transition="in" filter="randombar(horizontal)">
                                      <p:cBhvr>
                                        <p:cTn id="13" dur="500"/>
                                        <p:tgtEl>
                                          <p:spTgt spid="19">
                                            <p:txEl>
                                              <p:pRg st="2" end="2"/>
                                            </p:txEl>
                                          </p:spTgt>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19">
                                            <p:txEl>
                                              <p:pRg st="3" end="3"/>
                                            </p:txEl>
                                          </p:spTgt>
                                        </p:tgtEl>
                                        <p:attrNameLst>
                                          <p:attrName>style.visibility</p:attrName>
                                        </p:attrNameLst>
                                      </p:cBhvr>
                                      <p:to>
                                        <p:strVal val="visible"/>
                                      </p:to>
                                    </p:set>
                                    <p:animEffect transition="in" filter="randombar(horizontal)">
                                      <p:cBhvr>
                                        <p:cTn id="16" dur="500"/>
                                        <p:tgtEl>
                                          <p:spTgt spid="19">
                                            <p:txEl>
                                              <p:pRg st="3" end="3"/>
                                            </p:txEl>
                                          </p:spTgt>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19">
                                            <p:txEl>
                                              <p:pRg st="4" end="4"/>
                                            </p:txEl>
                                          </p:spTgt>
                                        </p:tgtEl>
                                        <p:attrNameLst>
                                          <p:attrName>style.visibility</p:attrName>
                                        </p:attrNameLst>
                                      </p:cBhvr>
                                      <p:to>
                                        <p:strVal val="visible"/>
                                      </p:to>
                                    </p:set>
                                    <p:animEffect transition="in" filter="randombar(horizontal)">
                                      <p:cBhvr>
                                        <p:cTn id="19" dur="500"/>
                                        <p:tgtEl>
                                          <p:spTgt spid="19">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19">
                                            <p:txEl>
                                              <p:pRg st="5" end="5"/>
                                            </p:txEl>
                                          </p:spTgt>
                                        </p:tgtEl>
                                        <p:attrNameLst>
                                          <p:attrName>style.visibility</p:attrName>
                                        </p:attrNameLst>
                                      </p:cBhvr>
                                      <p:to>
                                        <p:strVal val="visible"/>
                                      </p:to>
                                    </p:set>
                                    <p:animEffect transition="in" filter="randombar(horizontal)">
                                      <p:cBhvr>
                                        <p:cTn id="24" dur="500"/>
                                        <p:tgtEl>
                                          <p:spTgt spid="19">
                                            <p:txEl>
                                              <p:pRg st="5" end="5"/>
                                            </p:txEl>
                                          </p:spTgt>
                                        </p:tgtEl>
                                      </p:cBhvr>
                                    </p:animEffect>
                                  </p:childTnLst>
                                </p:cTn>
                              </p:par>
                              <p:par>
                                <p:cTn id="25" presetID="14" presetClass="entr" presetSubtype="10" fill="hold" grpId="0" nodeType="withEffect">
                                  <p:stCondLst>
                                    <p:cond delay="0"/>
                                  </p:stCondLst>
                                  <p:childTnLst>
                                    <p:set>
                                      <p:cBhvr>
                                        <p:cTn id="26" dur="1" fill="hold">
                                          <p:stCondLst>
                                            <p:cond delay="0"/>
                                          </p:stCondLst>
                                        </p:cTn>
                                        <p:tgtEl>
                                          <p:spTgt spid="19">
                                            <p:txEl>
                                              <p:pRg st="6" end="6"/>
                                            </p:txEl>
                                          </p:spTgt>
                                        </p:tgtEl>
                                        <p:attrNameLst>
                                          <p:attrName>style.visibility</p:attrName>
                                        </p:attrNameLst>
                                      </p:cBhvr>
                                      <p:to>
                                        <p:strVal val="visible"/>
                                      </p:to>
                                    </p:set>
                                    <p:animEffect transition="in" filter="randombar(horizontal)">
                                      <p:cBhvr>
                                        <p:cTn id="27" dur="500"/>
                                        <p:tgtEl>
                                          <p:spTgt spid="19">
                                            <p:txEl>
                                              <p:pRg st="6" end="6"/>
                                            </p:txEl>
                                          </p:spTgt>
                                        </p:tgtEl>
                                      </p:cBhvr>
                                    </p:animEffect>
                                  </p:childTnLst>
                                </p:cTn>
                              </p:par>
                              <p:par>
                                <p:cTn id="28" presetID="14" presetClass="entr" presetSubtype="10" fill="hold" grpId="0" nodeType="withEffect">
                                  <p:stCondLst>
                                    <p:cond delay="0"/>
                                  </p:stCondLst>
                                  <p:childTnLst>
                                    <p:set>
                                      <p:cBhvr>
                                        <p:cTn id="29" dur="1" fill="hold">
                                          <p:stCondLst>
                                            <p:cond delay="0"/>
                                          </p:stCondLst>
                                        </p:cTn>
                                        <p:tgtEl>
                                          <p:spTgt spid="19">
                                            <p:txEl>
                                              <p:pRg st="7" end="7"/>
                                            </p:txEl>
                                          </p:spTgt>
                                        </p:tgtEl>
                                        <p:attrNameLst>
                                          <p:attrName>style.visibility</p:attrName>
                                        </p:attrNameLst>
                                      </p:cBhvr>
                                      <p:to>
                                        <p:strVal val="visible"/>
                                      </p:to>
                                    </p:set>
                                    <p:animEffect transition="in" filter="randombar(horizontal)">
                                      <p:cBhvr>
                                        <p:cTn id="30" dur="500"/>
                                        <p:tgtEl>
                                          <p:spTgt spid="19">
                                            <p:txEl>
                                              <p:pRg st="7" end="7"/>
                                            </p:txEl>
                                          </p:spTgt>
                                        </p:tgtEl>
                                      </p:cBhvr>
                                    </p:animEffect>
                                  </p:childTnLst>
                                </p:cTn>
                              </p:par>
                              <p:par>
                                <p:cTn id="31" presetID="14" presetClass="entr" presetSubtype="10" fill="hold" grpId="0" nodeType="withEffect">
                                  <p:stCondLst>
                                    <p:cond delay="0"/>
                                  </p:stCondLst>
                                  <p:childTnLst>
                                    <p:set>
                                      <p:cBhvr>
                                        <p:cTn id="32" dur="1" fill="hold">
                                          <p:stCondLst>
                                            <p:cond delay="0"/>
                                          </p:stCondLst>
                                        </p:cTn>
                                        <p:tgtEl>
                                          <p:spTgt spid="19">
                                            <p:txEl>
                                              <p:pRg st="8" end="8"/>
                                            </p:txEl>
                                          </p:spTgt>
                                        </p:tgtEl>
                                        <p:attrNameLst>
                                          <p:attrName>style.visibility</p:attrName>
                                        </p:attrNameLst>
                                      </p:cBhvr>
                                      <p:to>
                                        <p:strVal val="visible"/>
                                      </p:to>
                                    </p:set>
                                    <p:animEffect transition="in" filter="randombar(horizontal)">
                                      <p:cBhvr>
                                        <p:cTn id="33" dur="500"/>
                                        <p:tgtEl>
                                          <p:spTgt spid="19">
                                            <p:txEl>
                                              <p:pRg st="8" end="8"/>
                                            </p:txEl>
                                          </p:spTgt>
                                        </p:tgtEl>
                                      </p:cBhvr>
                                    </p:animEffect>
                                  </p:childTnLst>
                                </p:cTn>
                              </p:par>
                              <p:par>
                                <p:cTn id="34" presetID="14" presetClass="entr" presetSubtype="10" fill="hold"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randombar(horizontal)">
                                      <p:cBhvr>
                                        <p:cTn id="36" dur="500"/>
                                        <p:tgtEl>
                                          <p:spTgt spid="10"/>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grpId="0" nodeType="click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randombar(horizontal)">
                                      <p:cBhvr>
                                        <p:cTn id="41" dur="500"/>
                                        <p:tgtEl>
                                          <p:spTgt spid="21"/>
                                        </p:tgtEl>
                                      </p:cBhvr>
                                    </p:animEffect>
                                  </p:childTnLst>
                                </p:cTn>
                              </p:par>
                              <p:par>
                                <p:cTn id="42" presetID="14" presetClass="entr" presetSubtype="10" fill="hold" grpId="0" nodeType="with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randombar(horizontal)">
                                      <p:cBhvr>
                                        <p:cTn id="44" dur="500"/>
                                        <p:tgtEl>
                                          <p:spTgt spid="22"/>
                                        </p:tgtEl>
                                      </p:cBhvr>
                                    </p:animEffect>
                                  </p:childTnLst>
                                </p:cTn>
                              </p:par>
                              <p:par>
                                <p:cTn id="45" presetID="14" presetClass="entr" presetSubtype="10" fill="hold" nodeType="with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randombar(horizontal)">
                                      <p:cBhvr>
                                        <p:cTn id="47" dur="500"/>
                                        <p:tgtEl>
                                          <p:spTgt spid="3"/>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grpId="0" nodeType="clickEffect">
                                  <p:stCondLst>
                                    <p:cond delay="0"/>
                                  </p:stCondLst>
                                  <p:childTnLst>
                                    <p:set>
                                      <p:cBhvr>
                                        <p:cTn id="51" dur="1" fill="hold">
                                          <p:stCondLst>
                                            <p:cond delay="0"/>
                                          </p:stCondLst>
                                        </p:cTn>
                                        <p:tgtEl>
                                          <p:spTgt spid="19">
                                            <p:txEl>
                                              <p:pRg st="17" end="17"/>
                                            </p:txEl>
                                          </p:spTgt>
                                        </p:tgtEl>
                                        <p:attrNameLst>
                                          <p:attrName>style.visibility</p:attrName>
                                        </p:attrNameLst>
                                      </p:cBhvr>
                                      <p:to>
                                        <p:strVal val="visible"/>
                                      </p:to>
                                    </p:set>
                                    <p:animEffect transition="in" filter="randombar(horizontal)">
                                      <p:cBhvr>
                                        <p:cTn id="52" dur="500"/>
                                        <p:tgtEl>
                                          <p:spTgt spid="19">
                                            <p:txEl>
                                              <p:pRg st="17" end="17"/>
                                            </p:txEl>
                                          </p:spTgt>
                                        </p:tgtEl>
                                      </p:cBhvr>
                                    </p:animEffect>
                                  </p:childTnLst>
                                </p:cTn>
                              </p:par>
                              <p:par>
                                <p:cTn id="53" presetID="14" presetClass="entr" presetSubtype="10" fill="hold" grpId="0" nodeType="withEffect">
                                  <p:stCondLst>
                                    <p:cond delay="0"/>
                                  </p:stCondLst>
                                  <p:childTnLst>
                                    <p:set>
                                      <p:cBhvr>
                                        <p:cTn id="54" dur="1" fill="hold">
                                          <p:stCondLst>
                                            <p:cond delay="0"/>
                                          </p:stCondLst>
                                        </p:cTn>
                                        <p:tgtEl>
                                          <p:spTgt spid="19">
                                            <p:txEl>
                                              <p:pRg st="18" end="18"/>
                                            </p:txEl>
                                          </p:spTgt>
                                        </p:tgtEl>
                                        <p:attrNameLst>
                                          <p:attrName>style.visibility</p:attrName>
                                        </p:attrNameLst>
                                      </p:cBhvr>
                                      <p:to>
                                        <p:strVal val="visible"/>
                                      </p:to>
                                    </p:set>
                                    <p:animEffect transition="in" filter="randombar(horizontal)">
                                      <p:cBhvr>
                                        <p:cTn id="55" dur="500"/>
                                        <p:tgtEl>
                                          <p:spTgt spid="19">
                                            <p:txEl>
                                              <p:pRg st="18" end="18"/>
                                            </p:txEl>
                                          </p:spTgt>
                                        </p:tgtEl>
                                      </p:cBhvr>
                                    </p:animEffect>
                                  </p:childTnLst>
                                </p:cTn>
                              </p:par>
                              <p:par>
                                <p:cTn id="56" presetID="14" presetClass="entr" presetSubtype="10" fill="hold" grpId="0" nodeType="withEffect">
                                  <p:stCondLst>
                                    <p:cond delay="0"/>
                                  </p:stCondLst>
                                  <p:childTnLst>
                                    <p:set>
                                      <p:cBhvr>
                                        <p:cTn id="57" dur="1" fill="hold">
                                          <p:stCondLst>
                                            <p:cond delay="0"/>
                                          </p:stCondLst>
                                        </p:cTn>
                                        <p:tgtEl>
                                          <p:spTgt spid="19">
                                            <p:txEl>
                                              <p:pRg st="19" end="19"/>
                                            </p:txEl>
                                          </p:spTgt>
                                        </p:tgtEl>
                                        <p:attrNameLst>
                                          <p:attrName>style.visibility</p:attrName>
                                        </p:attrNameLst>
                                      </p:cBhvr>
                                      <p:to>
                                        <p:strVal val="visible"/>
                                      </p:to>
                                    </p:set>
                                    <p:animEffect transition="in" filter="randombar(horizontal)">
                                      <p:cBhvr>
                                        <p:cTn id="58" dur="500"/>
                                        <p:tgtEl>
                                          <p:spTgt spid="19">
                                            <p:txEl>
                                              <p:pRg st="19" end="1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uiExpand="1" build="p"/>
      <p:bldP spid="21" grpId="0"/>
      <p:bldP spid="2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3"/>
          </p:nvPr>
        </p:nvSpPr>
        <p:spPr/>
        <p:txBody>
          <a:bodyPr/>
          <a:lstStyle/>
          <a:p>
            <a:pPr>
              <a:spcBef>
                <a:spcPts val="0"/>
              </a:spcBef>
            </a:pPr>
            <a:r>
              <a:rPr lang="fr-FR" sz="1600" b="1" dirty="0"/>
              <a:t>La répartition des gains d’une entité se fera entre tous les collaborateurs éligibles pour partie automatiquement (70%) mais également sur décision du Manager (30%)</a:t>
            </a:r>
          </a:p>
        </p:txBody>
      </p:sp>
      <p:sp>
        <p:nvSpPr>
          <p:cNvPr id="5" name="Titre 4"/>
          <p:cNvSpPr>
            <a:spLocks noGrp="1"/>
          </p:cNvSpPr>
          <p:nvPr>
            <p:ph type="ctrTitle"/>
          </p:nvPr>
        </p:nvSpPr>
        <p:spPr/>
        <p:txBody>
          <a:bodyPr/>
          <a:lstStyle/>
          <a:p>
            <a:r>
              <a:rPr lang="fr-FR" sz="1300" dirty="0"/>
              <a:t>Point d’étape et Challenge</a:t>
            </a:r>
          </a:p>
        </p:txBody>
      </p:sp>
      <p:grpSp>
        <p:nvGrpSpPr>
          <p:cNvPr id="18" name="Groupe 17"/>
          <p:cNvGrpSpPr/>
          <p:nvPr/>
        </p:nvGrpSpPr>
        <p:grpSpPr>
          <a:xfrm>
            <a:off x="8335406" y="44251"/>
            <a:ext cx="3856593" cy="279660"/>
            <a:chOff x="3581398" y="6140166"/>
            <a:chExt cx="4444995" cy="223443"/>
          </a:xfrm>
          <a:noFill/>
        </p:grpSpPr>
        <p:sp>
          <p:nvSpPr>
            <p:cNvPr id="23" name="Rectangle 2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Professionnels</a:t>
              </a:r>
            </a:p>
          </p:txBody>
        </p:sp>
        <p:sp>
          <p:nvSpPr>
            <p:cNvPr id="24" name="Rectangle 23"/>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25" name="Rectangle 24"/>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Montserrat Black" panose="00000A00000000000000" pitchFamily="2" charset="0"/>
                </a:rPr>
                <a:t>Particuliers</a:t>
              </a:r>
            </a:p>
          </p:txBody>
        </p:sp>
      </p:grpSp>
      <p:sp>
        <p:nvSpPr>
          <p:cNvPr id="19" name="Espace réservé du contenu 2"/>
          <p:cNvSpPr txBox="1">
            <a:spLocks/>
          </p:cNvSpPr>
          <p:nvPr/>
        </p:nvSpPr>
        <p:spPr>
          <a:xfrm>
            <a:off x="797034" y="1302683"/>
            <a:ext cx="10751205" cy="4167045"/>
          </a:xfrm>
          <a:prstGeom prst="rect">
            <a:avLst/>
          </a:prstGeom>
        </p:spPr>
        <p:txBody>
          <a:bodyPr/>
          <a:lstStyle>
            <a:lvl1pPr marL="342900" indent="-342900" algn="l" defTabSz="914400" rtl="0" eaLnBrk="1" latinLnBrk="0" hangingPunct="1">
              <a:spcBef>
                <a:spcPct val="20000"/>
              </a:spcBef>
              <a:buClr>
                <a:srgbClr val="C00000"/>
              </a:buClr>
              <a:buFont typeface="Wingdings" panose="05000000000000000000" pitchFamily="2" charset="2"/>
              <a:buChar char="§"/>
              <a:defRPr sz="1400" kern="1200">
                <a:solidFill>
                  <a:schemeClr val="tx1">
                    <a:lumMod val="75000"/>
                    <a:lumOff val="25000"/>
                  </a:schemeClr>
                </a:solidFill>
                <a:latin typeface="Gill Sans MT" panose="020B0502020104020203" pitchFamily="34" charset="0"/>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1300" kern="1200">
                <a:solidFill>
                  <a:schemeClr val="tx1">
                    <a:lumMod val="75000"/>
                    <a:lumOff val="25000"/>
                  </a:schemeClr>
                </a:solidFill>
                <a:latin typeface="Gill Sans MT" panose="020B0502020104020203" pitchFamily="34" charset="0"/>
                <a:ea typeface="+mn-ea"/>
                <a:cs typeface="+mn-cs"/>
              </a:defRPr>
            </a:lvl2pPr>
            <a:lvl3pPr marL="914400" indent="0" algn="l" defTabSz="914400" rtl="0" eaLnBrk="1" latinLnBrk="0" hangingPunct="1">
              <a:spcBef>
                <a:spcPct val="20000"/>
              </a:spcBef>
              <a:buFontTx/>
              <a:buNone/>
              <a:defRPr sz="1200" kern="1200">
                <a:solidFill>
                  <a:schemeClr val="tx1">
                    <a:lumMod val="75000"/>
                    <a:lumOff val="25000"/>
                  </a:schemeClr>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13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13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9pPr>
          </a:lstStyle>
          <a:p>
            <a:pPr marL="138113" indent="-138113">
              <a:defRPr/>
            </a:pPr>
            <a:r>
              <a:rPr lang="fr-FR" sz="1300" b="1" dirty="0" smtClean="0">
                <a:solidFill>
                  <a:srgbClr val="C00000"/>
                </a:solidFill>
              </a:rPr>
              <a:t>Pour les Directeurs de Territoire</a:t>
            </a:r>
          </a:p>
          <a:p>
            <a:pPr marL="538163" lvl="1" indent="-138113">
              <a:defRPr/>
            </a:pPr>
            <a:r>
              <a:rPr lang="fr-FR" sz="1200" b="1" dirty="0" smtClean="0">
                <a:solidFill>
                  <a:srgbClr val="C00000"/>
                </a:solidFill>
              </a:rPr>
              <a:t>Objectifs : </a:t>
            </a:r>
            <a:r>
              <a:rPr lang="fr-FR" sz="1200" dirty="0">
                <a:solidFill>
                  <a:schemeClr val="tx1">
                    <a:lumMod val="50000"/>
                    <a:lumOff val="50000"/>
                  </a:schemeClr>
                </a:solidFill>
              </a:rPr>
              <a:t>les objectifs sont calculés sur les ETP des Agences composant le </a:t>
            </a:r>
            <a:r>
              <a:rPr lang="fr-FR" sz="1200" dirty="0" smtClean="0">
                <a:solidFill>
                  <a:schemeClr val="tx1">
                    <a:lumMod val="50000"/>
                    <a:lumOff val="50000"/>
                  </a:schemeClr>
                </a:solidFill>
              </a:rPr>
              <a:t>territoire.</a:t>
            </a:r>
            <a:endParaRPr lang="fr-FR" sz="1200" dirty="0">
              <a:solidFill>
                <a:schemeClr val="tx1">
                  <a:lumMod val="50000"/>
                  <a:lumOff val="50000"/>
                </a:schemeClr>
              </a:solidFill>
            </a:endParaRPr>
          </a:p>
          <a:p>
            <a:pPr marL="538163" lvl="1" indent="-138113">
              <a:defRPr/>
            </a:pPr>
            <a:r>
              <a:rPr lang="fr-FR" sz="1200" b="1" dirty="0" smtClean="0">
                <a:solidFill>
                  <a:srgbClr val="C00000"/>
                </a:solidFill>
              </a:rPr>
              <a:t>Attribution</a:t>
            </a:r>
            <a:r>
              <a:rPr lang="fr-FR" sz="1200" dirty="0" smtClean="0">
                <a:solidFill>
                  <a:schemeClr val="tx1">
                    <a:lumMod val="50000"/>
                    <a:lumOff val="50000"/>
                  </a:schemeClr>
                </a:solidFill>
              </a:rPr>
              <a:t> : les </a:t>
            </a:r>
            <a:r>
              <a:rPr lang="fr-FR" sz="1200" dirty="0">
                <a:solidFill>
                  <a:schemeClr val="tx1">
                    <a:lumMod val="50000"/>
                    <a:lumOff val="50000"/>
                  </a:schemeClr>
                </a:solidFill>
              </a:rPr>
              <a:t>récompenses sont attribuées </a:t>
            </a:r>
            <a:r>
              <a:rPr lang="fr-FR" sz="1200" dirty="0" smtClean="0">
                <a:solidFill>
                  <a:schemeClr val="tx1">
                    <a:lumMod val="50000"/>
                    <a:lumOff val="50000"/>
                  </a:schemeClr>
                </a:solidFill>
              </a:rPr>
              <a:t>au Directeur de Territoire à </a:t>
            </a:r>
            <a:r>
              <a:rPr lang="fr-FR" sz="1200" dirty="0" smtClean="0">
                <a:solidFill>
                  <a:schemeClr val="accent1"/>
                </a:solidFill>
              </a:rPr>
              <a:t>2 </a:t>
            </a:r>
            <a:r>
              <a:rPr lang="fr-FR" sz="1200" dirty="0" smtClean="0">
                <a:solidFill>
                  <a:srgbClr val="C00000"/>
                </a:solidFill>
              </a:rPr>
              <a:t>conditions de présence</a:t>
            </a:r>
          </a:p>
          <a:p>
            <a:pPr marL="806450" lvl="2" indent="-177800">
              <a:defRPr/>
            </a:pPr>
            <a:r>
              <a:rPr lang="fr-FR" sz="1100" dirty="0">
                <a:solidFill>
                  <a:schemeClr val="bg1">
                    <a:lumMod val="50000"/>
                  </a:schemeClr>
                </a:solidFill>
              </a:rPr>
              <a:t>Collaborateurs </a:t>
            </a:r>
            <a:r>
              <a:rPr lang="fr-FR" sz="1100" dirty="0">
                <a:solidFill>
                  <a:srgbClr val="C00000"/>
                </a:solidFill>
              </a:rPr>
              <a:t>salariés de la CEGEE </a:t>
            </a:r>
            <a:r>
              <a:rPr lang="fr-FR" sz="1100" dirty="0" smtClean="0">
                <a:solidFill>
                  <a:schemeClr val="bg1">
                    <a:lumMod val="50000"/>
                  </a:schemeClr>
                </a:solidFill>
              </a:rPr>
              <a:t>avec un </a:t>
            </a:r>
            <a:r>
              <a:rPr lang="fr-FR" sz="1100" dirty="0">
                <a:solidFill>
                  <a:schemeClr val="bg1">
                    <a:lumMod val="50000"/>
                  </a:schemeClr>
                </a:solidFill>
              </a:rPr>
              <a:t>minimum de </a:t>
            </a:r>
            <a:r>
              <a:rPr lang="fr-FR" sz="1100" dirty="0">
                <a:solidFill>
                  <a:srgbClr val="C00000"/>
                </a:solidFill>
              </a:rPr>
              <a:t>4 semaines de présence effective </a:t>
            </a:r>
            <a:r>
              <a:rPr lang="fr-FR" sz="1100" dirty="0">
                <a:solidFill>
                  <a:schemeClr val="bg1">
                    <a:lumMod val="50000"/>
                  </a:schemeClr>
                </a:solidFill>
              </a:rPr>
              <a:t>(*) au sein </a:t>
            </a:r>
            <a:r>
              <a:rPr lang="fr-FR" sz="1100" dirty="0" smtClean="0">
                <a:solidFill>
                  <a:schemeClr val="bg1">
                    <a:lumMod val="50000"/>
                  </a:schemeClr>
                </a:solidFill>
              </a:rPr>
              <a:t>du territoire, </a:t>
            </a:r>
            <a:r>
              <a:rPr lang="fr-FR" sz="1100" dirty="0">
                <a:solidFill>
                  <a:schemeClr val="bg1">
                    <a:lumMod val="50000"/>
                  </a:schemeClr>
                </a:solidFill>
              </a:rPr>
              <a:t>entre le </a:t>
            </a:r>
            <a:r>
              <a:rPr lang="fr-FR" sz="1100" dirty="0" smtClean="0">
                <a:solidFill>
                  <a:schemeClr val="bg1">
                    <a:lumMod val="50000"/>
                  </a:schemeClr>
                </a:solidFill>
              </a:rPr>
              <a:t>17 mai </a:t>
            </a:r>
            <a:r>
              <a:rPr lang="fr-FR" sz="1100" dirty="0">
                <a:solidFill>
                  <a:schemeClr val="bg1">
                    <a:lumMod val="50000"/>
                  </a:schemeClr>
                </a:solidFill>
              </a:rPr>
              <a:t>et le </a:t>
            </a:r>
            <a:r>
              <a:rPr lang="fr-FR" sz="1100" dirty="0" smtClean="0">
                <a:solidFill>
                  <a:schemeClr val="bg1">
                    <a:lumMod val="50000"/>
                  </a:schemeClr>
                </a:solidFill>
              </a:rPr>
              <a:t>10 </a:t>
            </a:r>
            <a:r>
              <a:rPr lang="fr-FR" sz="1100" dirty="0">
                <a:solidFill>
                  <a:schemeClr val="bg1">
                    <a:lumMod val="50000"/>
                  </a:schemeClr>
                </a:solidFill>
              </a:rPr>
              <a:t>juillet </a:t>
            </a:r>
            <a:r>
              <a:rPr lang="fr-FR" sz="1100" dirty="0" smtClean="0">
                <a:solidFill>
                  <a:schemeClr val="bg1">
                    <a:lumMod val="50000"/>
                  </a:schemeClr>
                </a:solidFill>
              </a:rPr>
              <a:t>2021</a:t>
            </a:r>
            <a:r>
              <a:rPr lang="fr-FR" sz="700" dirty="0" smtClean="0">
                <a:solidFill>
                  <a:schemeClr val="bg1">
                    <a:lumMod val="50000"/>
                  </a:schemeClr>
                </a:solidFill>
              </a:rPr>
              <a:t>. </a:t>
            </a:r>
          </a:p>
          <a:p>
            <a:pPr marL="457200" lvl="1" indent="0">
              <a:buNone/>
              <a:defRPr/>
            </a:pPr>
            <a:r>
              <a:rPr lang="fr-FR" sz="800" i="1" dirty="0">
                <a:solidFill>
                  <a:schemeClr val="bg1">
                    <a:lumMod val="50000"/>
                  </a:schemeClr>
                </a:solidFill>
              </a:rPr>
              <a:t>	</a:t>
            </a:r>
            <a:r>
              <a:rPr lang="fr-FR" sz="700" i="1" dirty="0" smtClean="0">
                <a:solidFill>
                  <a:schemeClr val="bg1">
                    <a:lumMod val="50000"/>
                  </a:schemeClr>
                </a:solidFill>
              </a:rPr>
              <a:t> </a:t>
            </a:r>
            <a:r>
              <a:rPr lang="fr-FR" sz="700" i="1" dirty="0">
                <a:solidFill>
                  <a:schemeClr val="bg1">
                    <a:lumMod val="50000"/>
                  </a:schemeClr>
                </a:solidFill>
              </a:rPr>
              <a:t>(*) Présence effective : collaborateurs présents en agence </a:t>
            </a:r>
            <a:r>
              <a:rPr lang="fr-FR" sz="700" i="1" dirty="0" smtClean="0">
                <a:solidFill>
                  <a:schemeClr val="bg1">
                    <a:lumMod val="50000"/>
                  </a:schemeClr>
                </a:solidFill>
              </a:rPr>
              <a:t>(le chômage partiel, les </a:t>
            </a:r>
            <a:r>
              <a:rPr lang="fr-FR" sz="700" i="1" dirty="0">
                <a:solidFill>
                  <a:schemeClr val="bg1">
                    <a:lumMod val="50000"/>
                  </a:schemeClr>
                </a:solidFill>
              </a:rPr>
              <a:t>congés, </a:t>
            </a:r>
            <a:r>
              <a:rPr lang="fr-FR" sz="700" i="1" dirty="0" smtClean="0">
                <a:solidFill>
                  <a:schemeClr val="bg1">
                    <a:lumMod val="50000"/>
                  </a:schemeClr>
                </a:solidFill>
              </a:rPr>
              <a:t>maladies, ne </a:t>
            </a:r>
            <a:r>
              <a:rPr lang="fr-FR" sz="700" i="1" dirty="0">
                <a:solidFill>
                  <a:schemeClr val="bg1">
                    <a:lumMod val="50000"/>
                  </a:schemeClr>
                </a:solidFill>
              </a:rPr>
              <a:t>sont pas comptabilisés dans le temps de travail effectif)</a:t>
            </a:r>
          </a:p>
          <a:p>
            <a:pPr marL="806450" lvl="2" indent="-177800">
              <a:defRPr/>
            </a:pPr>
            <a:r>
              <a:rPr lang="fr-FR" sz="1100" dirty="0" smtClean="0">
                <a:solidFill>
                  <a:schemeClr val="bg1">
                    <a:lumMod val="50000"/>
                  </a:schemeClr>
                </a:solidFill>
              </a:rPr>
              <a:t>En </a:t>
            </a:r>
            <a:r>
              <a:rPr lang="fr-FR" sz="1100" dirty="0">
                <a:solidFill>
                  <a:schemeClr val="bg1">
                    <a:lumMod val="50000"/>
                  </a:schemeClr>
                </a:solidFill>
              </a:rPr>
              <a:t>cas de changement </a:t>
            </a:r>
            <a:r>
              <a:rPr lang="fr-FR" sz="1100" dirty="0" smtClean="0">
                <a:solidFill>
                  <a:schemeClr val="bg1">
                    <a:lumMod val="50000"/>
                  </a:schemeClr>
                </a:solidFill>
              </a:rPr>
              <a:t>d’entité</a:t>
            </a:r>
            <a:r>
              <a:rPr lang="fr-FR" sz="1100" dirty="0">
                <a:solidFill>
                  <a:schemeClr val="bg1">
                    <a:lumMod val="50000"/>
                  </a:schemeClr>
                </a:solidFill>
              </a:rPr>
              <a:t>, les participants ne pourront gagner que dans </a:t>
            </a:r>
            <a:r>
              <a:rPr lang="fr-FR" sz="1100" dirty="0">
                <a:solidFill>
                  <a:srgbClr val="C00000"/>
                </a:solidFill>
              </a:rPr>
              <a:t>une seule entité </a:t>
            </a:r>
            <a:r>
              <a:rPr lang="fr-FR" sz="1100" dirty="0">
                <a:solidFill>
                  <a:schemeClr val="bg1">
                    <a:lumMod val="50000"/>
                  </a:schemeClr>
                </a:solidFill>
              </a:rPr>
              <a:t>(celle où ils ont passé le plus de temps</a:t>
            </a:r>
            <a:r>
              <a:rPr lang="fr-FR" sz="1100" dirty="0" smtClean="0">
                <a:solidFill>
                  <a:schemeClr val="bg1">
                    <a:lumMod val="50000"/>
                  </a:schemeClr>
                </a:solidFill>
              </a:rPr>
              <a:t>)</a:t>
            </a:r>
            <a:endParaRPr lang="fr-FR" sz="1100" dirty="0">
              <a:solidFill>
                <a:schemeClr val="bg1">
                  <a:lumMod val="50000"/>
                </a:schemeClr>
              </a:solidFill>
            </a:endParaRPr>
          </a:p>
          <a:p>
            <a:pPr marL="538163" lvl="1" indent="-138113">
              <a:defRPr/>
            </a:pPr>
            <a:r>
              <a:rPr lang="fr-FR" sz="1200" b="1" dirty="0" smtClean="0">
                <a:solidFill>
                  <a:srgbClr val="C00000"/>
                </a:solidFill>
              </a:rPr>
              <a:t>Répartition</a:t>
            </a:r>
            <a:r>
              <a:rPr lang="fr-FR" sz="1200" dirty="0" smtClean="0">
                <a:solidFill>
                  <a:schemeClr val="tx1">
                    <a:lumMod val="50000"/>
                    <a:lumOff val="50000"/>
                  </a:schemeClr>
                </a:solidFill>
              </a:rPr>
              <a:t> : la </a:t>
            </a:r>
            <a:r>
              <a:rPr lang="fr-FR" sz="1200" dirty="0" smtClean="0">
                <a:solidFill>
                  <a:srgbClr val="C00000"/>
                </a:solidFill>
              </a:rPr>
              <a:t>répartition des gains </a:t>
            </a:r>
            <a:r>
              <a:rPr lang="fr-FR" sz="1200" dirty="0" smtClean="0">
                <a:solidFill>
                  <a:schemeClr val="tx1">
                    <a:lumMod val="50000"/>
                    <a:lumOff val="50000"/>
                  </a:schemeClr>
                </a:solidFill>
              </a:rPr>
              <a:t>est de 100% pour le Directeur de Territoire</a:t>
            </a:r>
          </a:p>
          <a:p>
            <a:pPr marL="538163" lvl="1" indent="-138113">
              <a:buSzPct val="100000"/>
              <a:defRPr/>
            </a:pPr>
            <a:r>
              <a:rPr lang="fr-FR" sz="1200" b="1" dirty="0">
                <a:solidFill>
                  <a:srgbClr val="C00000"/>
                </a:solidFill>
              </a:rPr>
              <a:t>Versement </a:t>
            </a:r>
            <a:r>
              <a:rPr lang="fr-FR" sz="1200" dirty="0">
                <a:solidFill>
                  <a:schemeClr val="tx1">
                    <a:lumMod val="50000"/>
                    <a:lumOff val="50000"/>
                  </a:schemeClr>
                </a:solidFill>
              </a:rPr>
              <a:t>de la </a:t>
            </a:r>
            <a:r>
              <a:rPr lang="fr-FR" sz="1200" dirty="0" smtClean="0">
                <a:solidFill>
                  <a:schemeClr val="tx1">
                    <a:lumMod val="50000"/>
                    <a:lumOff val="50000"/>
                  </a:schemeClr>
                </a:solidFill>
              </a:rPr>
              <a:t>récompense : applications des mêmes règles que pour les collaborateurs des agences</a:t>
            </a:r>
          </a:p>
          <a:p>
            <a:pPr marL="400050" lvl="1" indent="0">
              <a:buSzPct val="100000"/>
              <a:buNone/>
              <a:defRPr/>
            </a:pPr>
            <a:endParaRPr lang="fr-FR" sz="1300" b="1" dirty="0" smtClean="0">
              <a:solidFill>
                <a:srgbClr val="C00000"/>
              </a:solidFill>
            </a:endParaRPr>
          </a:p>
          <a:p>
            <a:pPr marL="138113" lvl="2" indent="-138113">
              <a:buClr>
                <a:srgbClr val="C00000"/>
              </a:buClr>
              <a:buSzPct val="100000"/>
              <a:buFont typeface="Wingdings" panose="05000000000000000000" pitchFamily="2" charset="2"/>
              <a:buChar char="§"/>
              <a:defRPr/>
            </a:pPr>
            <a:r>
              <a:rPr lang="fr-FR" sz="1300" b="1" dirty="0" smtClean="0">
                <a:solidFill>
                  <a:srgbClr val="C00000"/>
                </a:solidFill>
              </a:rPr>
              <a:t>Pour </a:t>
            </a:r>
            <a:r>
              <a:rPr lang="fr-FR" sz="1300" b="1" dirty="0">
                <a:solidFill>
                  <a:srgbClr val="C00000"/>
                </a:solidFill>
              </a:rPr>
              <a:t>les </a:t>
            </a:r>
            <a:r>
              <a:rPr lang="fr-FR" sz="1300" b="1" dirty="0" smtClean="0">
                <a:solidFill>
                  <a:srgbClr val="C00000"/>
                </a:solidFill>
              </a:rPr>
              <a:t>Directions Régionales</a:t>
            </a:r>
            <a:endParaRPr lang="fr-FR" sz="1300" b="1" dirty="0">
              <a:solidFill>
                <a:srgbClr val="C00000"/>
              </a:solidFill>
            </a:endParaRPr>
          </a:p>
          <a:p>
            <a:pPr marL="538163" lvl="1" indent="-138113">
              <a:defRPr/>
            </a:pPr>
            <a:r>
              <a:rPr lang="fr-FR" sz="1200" b="1" dirty="0">
                <a:solidFill>
                  <a:srgbClr val="C00000"/>
                </a:solidFill>
              </a:rPr>
              <a:t>Objectifs : </a:t>
            </a:r>
            <a:r>
              <a:rPr lang="fr-FR" sz="1200" dirty="0">
                <a:solidFill>
                  <a:schemeClr val="tx1">
                    <a:lumMod val="50000"/>
                    <a:lumOff val="50000"/>
                  </a:schemeClr>
                </a:solidFill>
              </a:rPr>
              <a:t>les objectifs sont calculés sur les ETP des Agences composant </a:t>
            </a:r>
            <a:r>
              <a:rPr lang="fr-FR" sz="1200" dirty="0" smtClean="0">
                <a:solidFill>
                  <a:schemeClr val="tx1">
                    <a:lumMod val="50000"/>
                    <a:lumOff val="50000"/>
                  </a:schemeClr>
                </a:solidFill>
              </a:rPr>
              <a:t>la Région.</a:t>
            </a:r>
            <a:endParaRPr lang="fr-FR" sz="1200" dirty="0">
              <a:solidFill>
                <a:schemeClr val="tx1">
                  <a:lumMod val="50000"/>
                  <a:lumOff val="50000"/>
                </a:schemeClr>
              </a:solidFill>
            </a:endParaRPr>
          </a:p>
          <a:p>
            <a:pPr marL="538163" lvl="1" indent="-138113">
              <a:defRPr/>
            </a:pPr>
            <a:r>
              <a:rPr lang="fr-FR" sz="1200" b="1" dirty="0">
                <a:solidFill>
                  <a:srgbClr val="C00000"/>
                </a:solidFill>
              </a:rPr>
              <a:t>Attribution</a:t>
            </a:r>
            <a:r>
              <a:rPr lang="fr-FR" sz="1200" dirty="0">
                <a:solidFill>
                  <a:schemeClr val="tx1">
                    <a:lumMod val="50000"/>
                    <a:lumOff val="50000"/>
                  </a:schemeClr>
                </a:solidFill>
              </a:rPr>
              <a:t> : les récompenses sont attribuées </a:t>
            </a:r>
            <a:r>
              <a:rPr lang="fr-FR" sz="1200" dirty="0" smtClean="0">
                <a:solidFill>
                  <a:schemeClr val="tx1">
                    <a:lumMod val="50000"/>
                    <a:lumOff val="50000"/>
                  </a:schemeClr>
                </a:solidFill>
              </a:rPr>
              <a:t>aux collaborateur de la Direction </a:t>
            </a:r>
            <a:r>
              <a:rPr lang="fr-FR" sz="1200" dirty="0">
                <a:solidFill>
                  <a:schemeClr val="tx1">
                    <a:lumMod val="50000"/>
                    <a:lumOff val="50000"/>
                  </a:schemeClr>
                </a:solidFill>
              </a:rPr>
              <a:t>Régionale </a:t>
            </a:r>
            <a:r>
              <a:rPr lang="fr-FR" sz="1200" dirty="0" smtClean="0">
                <a:solidFill>
                  <a:schemeClr val="tx1">
                    <a:lumMod val="50000"/>
                    <a:lumOff val="50000"/>
                  </a:schemeClr>
                </a:solidFill>
              </a:rPr>
              <a:t>(les Assistant(e)s, les </a:t>
            </a:r>
            <a:r>
              <a:rPr lang="fr-FR" sz="1200" dirty="0">
                <a:solidFill>
                  <a:schemeClr val="tx1">
                    <a:lumMod val="50000"/>
                    <a:lumOff val="50000"/>
                  </a:schemeClr>
                </a:solidFill>
              </a:rPr>
              <a:t>Directeurs de la Promotion de </a:t>
            </a:r>
            <a:r>
              <a:rPr lang="fr-FR" sz="1200" dirty="0" smtClean="0">
                <a:solidFill>
                  <a:schemeClr val="tx1">
                    <a:lumMod val="50000"/>
                    <a:lumOff val="50000"/>
                  </a:schemeClr>
                </a:solidFill>
              </a:rPr>
              <a:t>l’Excellence, les </a:t>
            </a:r>
            <a:r>
              <a:rPr lang="fr-FR" sz="1200" dirty="0">
                <a:solidFill>
                  <a:schemeClr val="tx1">
                    <a:lumMod val="50000"/>
                    <a:lumOff val="50000"/>
                  </a:schemeClr>
                </a:solidFill>
              </a:rPr>
              <a:t>Promoteurs de </a:t>
            </a:r>
            <a:r>
              <a:rPr lang="fr-FR" sz="1200" dirty="0" smtClean="0">
                <a:solidFill>
                  <a:schemeClr val="tx1">
                    <a:lumMod val="50000"/>
                    <a:lumOff val="50000"/>
                  </a:schemeClr>
                </a:solidFill>
              </a:rPr>
              <a:t>l’Excellence, les </a:t>
            </a:r>
            <a:r>
              <a:rPr lang="fr-FR" sz="1200" dirty="0">
                <a:solidFill>
                  <a:schemeClr val="tx1">
                    <a:lumMod val="50000"/>
                    <a:lumOff val="50000"/>
                  </a:schemeClr>
                </a:solidFill>
              </a:rPr>
              <a:t>Responsables Maîtrise des Risques et de la </a:t>
            </a:r>
            <a:r>
              <a:rPr lang="fr-FR" sz="1200" dirty="0" smtClean="0">
                <a:solidFill>
                  <a:schemeClr val="tx1">
                    <a:lumMod val="50000"/>
                    <a:lumOff val="50000"/>
                  </a:schemeClr>
                </a:solidFill>
              </a:rPr>
              <a:t>Conformité, les </a:t>
            </a:r>
            <a:r>
              <a:rPr lang="fr-FR" sz="1200" dirty="0">
                <a:solidFill>
                  <a:schemeClr val="tx1">
                    <a:lumMod val="50000"/>
                    <a:lumOff val="50000"/>
                  </a:schemeClr>
                </a:solidFill>
              </a:rPr>
              <a:t>Promoteurs Maîtrise des Risques et de la </a:t>
            </a:r>
            <a:r>
              <a:rPr lang="fr-FR" sz="1200" dirty="0" smtClean="0">
                <a:solidFill>
                  <a:schemeClr val="tx1">
                    <a:lumMod val="50000"/>
                    <a:lumOff val="50000"/>
                  </a:schemeClr>
                </a:solidFill>
              </a:rPr>
              <a:t>Conformité, les </a:t>
            </a:r>
            <a:r>
              <a:rPr lang="fr-FR" sz="1200" dirty="0">
                <a:solidFill>
                  <a:schemeClr val="tx1">
                    <a:lumMod val="50000"/>
                    <a:lumOff val="50000"/>
                  </a:schemeClr>
                </a:solidFill>
              </a:rPr>
              <a:t>Conseillers de Clientèle </a:t>
            </a:r>
            <a:r>
              <a:rPr lang="fr-FR" sz="1200" dirty="0" smtClean="0">
                <a:solidFill>
                  <a:schemeClr val="tx1">
                    <a:lumMod val="50000"/>
                    <a:lumOff val="50000"/>
                  </a:schemeClr>
                </a:solidFill>
              </a:rPr>
              <a:t>itinérants) </a:t>
            </a:r>
            <a:r>
              <a:rPr lang="fr-FR" sz="1200" dirty="0">
                <a:solidFill>
                  <a:schemeClr val="tx1">
                    <a:lumMod val="50000"/>
                    <a:lumOff val="50000"/>
                  </a:schemeClr>
                </a:solidFill>
              </a:rPr>
              <a:t>à </a:t>
            </a:r>
            <a:r>
              <a:rPr lang="fr-FR" sz="1200" dirty="0">
                <a:solidFill>
                  <a:schemeClr val="accent1"/>
                </a:solidFill>
              </a:rPr>
              <a:t>2 </a:t>
            </a:r>
            <a:r>
              <a:rPr lang="fr-FR" sz="1200" dirty="0">
                <a:solidFill>
                  <a:srgbClr val="C00000"/>
                </a:solidFill>
              </a:rPr>
              <a:t>conditions de présence</a:t>
            </a:r>
          </a:p>
          <a:p>
            <a:pPr marL="806450" lvl="2" indent="-177800">
              <a:defRPr/>
            </a:pPr>
            <a:r>
              <a:rPr lang="fr-FR" sz="1100" dirty="0">
                <a:solidFill>
                  <a:schemeClr val="bg1">
                    <a:lumMod val="50000"/>
                  </a:schemeClr>
                </a:solidFill>
              </a:rPr>
              <a:t>Collaborateurs </a:t>
            </a:r>
            <a:r>
              <a:rPr lang="fr-FR" sz="1100" dirty="0">
                <a:solidFill>
                  <a:srgbClr val="C00000"/>
                </a:solidFill>
              </a:rPr>
              <a:t>salariés de la CEGEE </a:t>
            </a:r>
            <a:r>
              <a:rPr lang="fr-FR" sz="1100" dirty="0">
                <a:solidFill>
                  <a:schemeClr val="bg1">
                    <a:lumMod val="50000"/>
                  </a:schemeClr>
                </a:solidFill>
              </a:rPr>
              <a:t>avec un minimum de </a:t>
            </a:r>
            <a:r>
              <a:rPr lang="fr-FR" sz="1100" dirty="0">
                <a:solidFill>
                  <a:srgbClr val="C00000"/>
                </a:solidFill>
              </a:rPr>
              <a:t>4 semaines de présence effective </a:t>
            </a:r>
            <a:r>
              <a:rPr lang="fr-FR" sz="1100" dirty="0">
                <a:solidFill>
                  <a:schemeClr val="bg1">
                    <a:lumMod val="50000"/>
                  </a:schemeClr>
                </a:solidFill>
              </a:rPr>
              <a:t>(*) au sein du territoire, entre le </a:t>
            </a:r>
            <a:r>
              <a:rPr lang="fr-FR" sz="1100" dirty="0" smtClean="0">
                <a:solidFill>
                  <a:schemeClr val="bg1">
                    <a:lumMod val="50000"/>
                  </a:schemeClr>
                </a:solidFill>
              </a:rPr>
              <a:t>17 </a:t>
            </a:r>
            <a:r>
              <a:rPr lang="fr-FR" sz="1100" dirty="0">
                <a:solidFill>
                  <a:schemeClr val="bg1">
                    <a:lumMod val="50000"/>
                  </a:schemeClr>
                </a:solidFill>
              </a:rPr>
              <a:t>mai et le 10 juillet 2021</a:t>
            </a:r>
            <a:r>
              <a:rPr lang="fr-FR" sz="700" dirty="0">
                <a:solidFill>
                  <a:schemeClr val="bg1">
                    <a:lumMod val="50000"/>
                  </a:schemeClr>
                </a:solidFill>
              </a:rPr>
              <a:t>. </a:t>
            </a:r>
          </a:p>
          <a:p>
            <a:pPr marL="457200" lvl="1" indent="0">
              <a:buNone/>
              <a:defRPr/>
            </a:pPr>
            <a:r>
              <a:rPr lang="fr-FR" sz="800" i="1" dirty="0">
                <a:solidFill>
                  <a:schemeClr val="bg1">
                    <a:lumMod val="50000"/>
                  </a:schemeClr>
                </a:solidFill>
              </a:rPr>
              <a:t>	</a:t>
            </a:r>
            <a:r>
              <a:rPr lang="fr-FR" sz="700" i="1" dirty="0">
                <a:solidFill>
                  <a:schemeClr val="bg1">
                    <a:lumMod val="50000"/>
                  </a:schemeClr>
                </a:solidFill>
              </a:rPr>
              <a:t> (*) Présence effective : collaborateurs présents en agence (le chômage partiel, les congés, maladies, ne sont pas comptabilisés dans le temps de travail effectif)</a:t>
            </a:r>
          </a:p>
          <a:p>
            <a:pPr marL="806450" lvl="2" indent="-177800">
              <a:defRPr/>
            </a:pPr>
            <a:r>
              <a:rPr lang="fr-FR" sz="1100" dirty="0">
                <a:solidFill>
                  <a:schemeClr val="bg1">
                    <a:lumMod val="50000"/>
                  </a:schemeClr>
                </a:solidFill>
              </a:rPr>
              <a:t>En cas de changement d’entité, les participants ne pourront gagner que dans </a:t>
            </a:r>
            <a:r>
              <a:rPr lang="fr-FR" sz="1100" dirty="0">
                <a:solidFill>
                  <a:srgbClr val="C00000"/>
                </a:solidFill>
              </a:rPr>
              <a:t>une seule entité </a:t>
            </a:r>
            <a:r>
              <a:rPr lang="fr-FR" sz="1100" dirty="0">
                <a:solidFill>
                  <a:schemeClr val="bg1">
                    <a:lumMod val="50000"/>
                  </a:schemeClr>
                </a:solidFill>
              </a:rPr>
              <a:t>(celle où ils ont passé le plus de temps)</a:t>
            </a:r>
          </a:p>
          <a:p>
            <a:pPr marL="538163" lvl="1" indent="-138113">
              <a:defRPr/>
            </a:pPr>
            <a:r>
              <a:rPr lang="fr-FR" sz="1200" b="1" dirty="0">
                <a:solidFill>
                  <a:srgbClr val="C00000"/>
                </a:solidFill>
              </a:rPr>
              <a:t>Répartition</a:t>
            </a:r>
            <a:r>
              <a:rPr lang="fr-FR" sz="1200" dirty="0">
                <a:solidFill>
                  <a:schemeClr val="tx1">
                    <a:lumMod val="50000"/>
                    <a:lumOff val="50000"/>
                  </a:schemeClr>
                </a:solidFill>
              </a:rPr>
              <a:t> : la </a:t>
            </a:r>
            <a:r>
              <a:rPr lang="fr-FR" sz="1200" dirty="0">
                <a:solidFill>
                  <a:srgbClr val="C00000"/>
                </a:solidFill>
              </a:rPr>
              <a:t>répartition des gains </a:t>
            </a:r>
            <a:r>
              <a:rPr lang="fr-FR" sz="1200" dirty="0">
                <a:solidFill>
                  <a:schemeClr val="tx1">
                    <a:lumMod val="50000"/>
                    <a:lumOff val="50000"/>
                  </a:schemeClr>
                </a:solidFill>
              </a:rPr>
              <a:t>se fait par collaborateur présent sur l’enveloppe de chaque entité :</a:t>
            </a:r>
          </a:p>
          <a:p>
            <a:pPr marL="806450" lvl="2" indent="-177800">
              <a:defRPr/>
            </a:pPr>
            <a:r>
              <a:rPr lang="fr-FR" sz="1100" dirty="0">
                <a:solidFill>
                  <a:srgbClr val="C00000"/>
                </a:solidFill>
              </a:rPr>
              <a:t>70 % proratisé selon le temps de présence effective en montant fixe à chaque collaborateur </a:t>
            </a:r>
            <a:r>
              <a:rPr lang="fr-FR" sz="1100" dirty="0">
                <a:solidFill>
                  <a:schemeClr val="tx1">
                    <a:lumMod val="50000"/>
                    <a:lumOff val="50000"/>
                  </a:schemeClr>
                </a:solidFill>
              </a:rPr>
              <a:t>(qu’il soit  à </a:t>
            </a:r>
            <a:r>
              <a:rPr lang="fr-FR" sz="1100" dirty="0">
                <a:solidFill>
                  <a:srgbClr val="C00000"/>
                </a:solidFill>
              </a:rPr>
              <a:t>temps complet ou à temps partiel</a:t>
            </a:r>
            <a:r>
              <a:rPr lang="fr-FR" sz="1100" dirty="0">
                <a:solidFill>
                  <a:schemeClr val="tx1">
                    <a:lumMod val="50000"/>
                    <a:lumOff val="50000"/>
                  </a:schemeClr>
                </a:solidFill>
              </a:rPr>
              <a:t>)</a:t>
            </a:r>
          </a:p>
          <a:p>
            <a:pPr marL="806450" lvl="2" indent="-177800">
              <a:defRPr/>
            </a:pPr>
            <a:r>
              <a:rPr lang="fr-FR" sz="1100" dirty="0" smtClean="0">
                <a:solidFill>
                  <a:srgbClr val="C00000"/>
                </a:solidFill>
              </a:rPr>
              <a:t>30 </a:t>
            </a:r>
            <a:r>
              <a:rPr lang="fr-FR" sz="1100" dirty="0">
                <a:solidFill>
                  <a:srgbClr val="C00000"/>
                </a:solidFill>
              </a:rPr>
              <a:t>% répartis par le D</a:t>
            </a:r>
            <a:r>
              <a:rPr lang="fr-FR" sz="1100" dirty="0" smtClean="0">
                <a:solidFill>
                  <a:srgbClr val="C00000"/>
                </a:solidFill>
              </a:rPr>
              <a:t>irecteur de Région </a:t>
            </a:r>
            <a:r>
              <a:rPr lang="fr-FR" sz="1100" dirty="0">
                <a:solidFill>
                  <a:schemeClr val="tx1">
                    <a:lumMod val="50000"/>
                    <a:lumOff val="50000"/>
                  </a:schemeClr>
                </a:solidFill>
              </a:rPr>
              <a:t>sur la base de la contribution de chacun à la performance </a:t>
            </a:r>
            <a:r>
              <a:rPr lang="fr-FR" sz="1100" dirty="0" smtClean="0">
                <a:solidFill>
                  <a:schemeClr val="tx1">
                    <a:lumMod val="50000"/>
                    <a:lumOff val="50000"/>
                  </a:schemeClr>
                </a:solidFill>
              </a:rPr>
              <a:t>collective</a:t>
            </a:r>
          </a:p>
          <a:p>
            <a:pPr marL="538163" lvl="1" indent="-138113">
              <a:buSzPct val="100000"/>
              <a:defRPr/>
            </a:pPr>
            <a:r>
              <a:rPr lang="fr-FR" sz="1200" b="1" dirty="0">
                <a:solidFill>
                  <a:srgbClr val="C00000"/>
                </a:solidFill>
              </a:rPr>
              <a:t>Versement </a:t>
            </a:r>
            <a:r>
              <a:rPr lang="fr-FR" sz="1200" dirty="0">
                <a:solidFill>
                  <a:schemeClr val="tx1">
                    <a:lumMod val="50000"/>
                    <a:lumOff val="50000"/>
                  </a:schemeClr>
                </a:solidFill>
              </a:rPr>
              <a:t>de la récompense : applications des mêmes règles que pour les collaborateurs des agences</a:t>
            </a:r>
          </a:p>
          <a:p>
            <a:pPr marL="806450" lvl="2" indent="-177800">
              <a:defRPr/>
            </a:pPr>
            <a:endParaRPr lang="fr-FR" sz="1100" dirty="0">
              <a:solidFill>
                <a:schemeClr val="tx1">
                  <a:lumMod val="50000"/>
                  <a:lumOff val="50000"/>
                </a:schemeClr>
              </a:solidFill>
            </a:endParaRPr>
          </a:p>
          <a:p>
            <a:pPr marL="709613" lvl="2" indent="-138113">
              <a:buSzPct val="100000"/>
              <a:defRPr/>
            </a:pPr>
            <a:endParaRPr lang="fr-FR" sz="1200" dirty="0" smtClean="0">
              <a:solidFill>
                <a:schemeClr val="tx1">
                  <a:lumMod val="50000"/>
                  <a:lumOff val="50000"/>
                </a:schemeClr>
              </a:solidFill>
            </a:endParaRPr>
          </a:p>
          <a:p>
            <a:pPr marL="635000" lvl="1" indent="-177800">
              <a:defRPr/>
            </a:pPr>
            <a:endParaRPr lang="fr-FR" sz="1200" dirty="0">
              <a:solidFill>
                <a:schemeClr val="tx1">
                  <a:lumMod val="50000"/>
                  <a:lumOff val="50000"/>
                </a:schemeClr>
              </a:solidFill>
            </a:endParaRPr>
          </a:p>
          <a:p>
            <a:pPr marL="635000" lvl="1" indent="-177800">
              <a:defRPr/>
            </a:pPr>
            <a:endParaRPr lang="fr-FR" sz="1200" dirty="0" smtClean="0">
              <a:solidFill>
                <a:schemeClr val="tx1">
                  <a:lumMod val="50000"/>
                  <a:lumOff val="50000"/>
                </a:schemeClr>
              </a:solidFill>
            </a:endParaRPr>
          </a:p>
          <a:p>
            <a:pPr marL="635000" lvl="1" indent="-177800">
              <a:defRPr/>
            </a:pPr>
            <a:endParaRPr lang="fr-FR" sz="1200" dirty="0">
              <a:solidFill>
                <a:schemeClr val="tx1">
                  <a:lumMod val="50000"/>
                  <a:lumOff val="50000"/>
                </a:schemeClr>
              </a:solidFill>
            </a:endParaRPr>
          </a:p>
          <a:p>
            <a:pPr marL="635000" lvl="1" indent="-177800">
              <a:defRPr/>
            </a:pPr>
            <a:endParaRPr lang="fr-FR" sz="1200" dirty="0" smtClean="0">
              <a:solidFill>
                <a:schemeClr val="tx1">
                  <a:lumMod val="50000"/>
                  <a:lumOff val="50000"/>
                </a:schemeClr>
              </a:solidFill>
            </a:endParaRPr>
          </a:p>
          <a:p>
            <a:pPr marL="635000" lvl="1" indent="-177800">
              <a:defRPr/>
            </a:pPr>
            <a:endParaRPr lang="fr-FR" sz="1200" dirty="0">
              <a:solidFill>
                <a:schemeClr val="tx1">
                  <a:lumMod val="50000"/>
                  <a:lumOff val="50000"/>
                </a:schemeClr>
              </a:solidFill>
            </a:endParaRPr>
          </a:p>
          <a:p>
            <a:pPr marL="635000" lvl="1" indent="-177800">
              <a:defRPr/>
            </a:pPr>
            <a:endParaRPr lang="fr-FR" sz="1200" dirty="0" smtClean="0">
              <a:solidFill>
                <a:schemeClr val="tx1">
                  <a:lumMod val="50000"/>
                  <a:lumOff val="50000"/>
                </a:schemeClr>
              </a:solidFill>
            </a:endParaRPr>
          </a:p>
          <a:p>
            <a:pPr marL="635000" lvl="1" indent="-177800">
              <a:defRPr/>
            </a:pPr>
            <a:endParaRPr lang="fr-FR" sz="1200" dirty="0" smtClean="0">
              <a:solidFill>
                <a:schemeClr val="tx1">
                  <a:lumMod val="50000"/>
                  <a:lumOff val="50000"/>
                </a:schemeClr>
              </a:solidFill>
            </a:endParaRPr>
          </a:p>
        </p:txBody>
      </p:sp>
    </p:spTree>
    <p:extLst>
      <p:ext uri="{BB962C8B-B14F-4D97-AF65-F5344CB8AC3E}">
        <p14:creationId xmlns:p14="http://schemas.microsoft.com/office/powerpoint/2010/main" val="930201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a:prstGeom prst="rect">
            <a:avLst/>
          </a:prstGeom>
        </p:spPr>
        <p:txBody>
          <a:bodyPr>
            <a:noAutofit/>
          </a:bodyPr>
          <a:lstStyle/>
          <a:p>
            <a:r>
              <a:rPr lang="fr-FR" sz="1800" b="1" dirty="0"/>
              <a:t>A la fin du challenge,  les performances définitives seront calculées en fonction de l’ETP moyen (source RH) et feront l’objet d’un contrôle </a:t>
            </a:r>
            <a:r>
              <a:rPr lang="fr-FR" sz="1800" b="1" i="1" dirty="0"/>
              <a:t>Risque &amp; Conformité</a:t>
            </a:r>
            <a:endParaRPr lang="fr-FR" sz="1800" b="1" dirty="0"/>
          </a:p>
        </p:txBody>
      </p:sp>
      <p:sp>
        <p:nvSpPr>
          <p:cNvPr id="31" name="Espace réservé du contenu 2"/>
          <p:cNvSpPr txBox="1">
            <a:spLocks/>
          </p:cNvSpPr>
          <p:nvPr/>
        </p:nvSpPr>
        <p:spPr>
          <a:xfrm>
            <a:off x="695325" y="1484313"/>
            <a:ext cx="10912193" cy="4447078"/>
          </a:xfrm>
          <a:prstGeom prst="rect">
            <a:avLst/>
          </a:prstGeom>
        </p:spPr>
        <p:txBody>
          <a:bodyPr/>
          <a:lstStyle>
            <a:lvl1pPr marL="342900" indent="-342900" algn="l" defTabSz="914400" rtl="0" eaLnBrk="1" latinLnBrk="0" hangingPunct="1">
              <a:spcBef>
                <a:spcPct val="20000"/>
              </a:spcBef>
              <a:buClr>
                <a:srgbClr val="C00000"/>
              </a:buClr>
              <a:buFont typeface="Wingdings" panose="05000000000000000000" pitchFamily="2" charset="2"/>
              <a:buChar char="§"/>
              <a:defRPr sz="1400" kern="1200">
                <a:solidFill>
                  <a:schemeClr val="tx1">
                    <a:lumMod val="75000"/>
                    <a:lumOff val="25000"/>
                  </a:schemeClr>
                </a:solidFill>
                <a:latin typeface="Gill Sans MT" panose="020B0502020104020203" pitchFamily="34" charset="0"/>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1300" kern="1200">
                <a:solidFill>
                  <a:schemeClr val="tx1">
                    <a:lumMod val="75000"/>
                    <a:lumOff val="25000"/>
                  </a:schemeClr>
                </a:solidFill>
                <a:latin typeface="Gill Sans MT" panose="020B0502020104020203" pitchFamily="34" charset="0"/>
                <a:ea typeface="+mn-ea"/>
                <a:cs typeface="+mn-cs"/>
              </a:defRPr>
            </a:lvl2pPr>
            <a:lvl3pPr marL="914400" indent="0" algn="l" defTabSz="914400" rtl="0" eaLnBrk="1" latinLnBrk="0" hangingPunct="1">
              <a:spcBef>
                <a:spcPct val="20000"/>
              </a:spcBef>
              <a:buFontTx/>
              <a:buNone/>
              <a:defRPr sz="1200" kern="1200">
                <a:solidFill>
                  <a:schemeClr val="tx1">
                    <a:lumMod val="75000"/>
                    <a:lumOff val="25000"/>
                  </a:schemeClr>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13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13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9pPr>
          </a:lstStyle>
          <a:p>
            <a:pPr marL="268288" indent="-268288">
              <a:buSzPct val="150000"/>
              <a:defRPr/>
            </a:pPr>
            <a:r>
              <a:rPr lang="fr-FR" sz="1600" b="1" dirty="0">
                <a:solidFill>
                  <a:srgbClr val="C00000"/>
                </a:solidFill>
                <a:latin typeface="+mj-lt"/>
              </a:rPr>
              <a:t>Comptabilisation des réalisations en fin de challenge</a:t>
            </a:r>
          </a:p>
          <a:p>
            <a:pPr marL="538163" lvl="1" indent="-138113">
              <a:buFont typeface="Wingdings" panose="05000000000000000000" pitchFamily="2" charset="2"/>
              <a:buChar char="§"/>
              <a:defRPr/>
            </a:pPr>
            <a:r>
              <a:rPr lang="fr-FR" sz="1600" dirty="0">
                <a:solidFill>
                  <a:schemeClr val="tx1">
                    <a:lumMod val="50000"/>
                    <a:lumOff val="50000"/>
                  </a:schemeClr>
                </a:solidFill>
                <a:latin typeface="+mj-lt"/>
              </a:rPr>
              <a:t>Pour toutes les ventes : comptabilisation uniquement pour les clients avec un </a:t>
            </a:r>
            <a:r>
              <a:rPr lang="fr-FR" sz="1600" dirty="0" smtClean="0">
                <a:solidFill>
                  <a:srgbClr val="C00000"/>
                </a:solidFill>
                <a:latin typeface="+mj-lt"/>
              </a:rPr>
              <a:t>TOP CC vert au moment de l’arrêté du challenge.</a:t>
            </a:r>
          </a:p>
          <a:p>
            <a:pPr marL="538163" lvl="1" indent="-138113">
              <a:buFont typeface="Wingdings" panose="05000000000000000000" pitchFamily="2" charset="2"/>
              <a:buChar char="§"/>
              <a:defRPr/>
            </a:pPr>
            <a:r>
              <a:rPr lang="fr-FR" sz="1600" dirty="0" smtClean="0">
                <a:solidFill>
                  <a:schemeClr val="tx1">
                    <a:lumMod val="50000"/>
                    <a:lumOff val="50000"/>
                  </a:schemeClr>
                </a:solidFill>
                <a:latin typeface="+mj-lt"/>
              </a:rPr>
              <a:t>Crédit </a:t>
            </a:r>
            <a:r>
              <a:rPr lang="fr-FR" sz="1600" dirty="0">
                <a:solidFill>
                  <a:schemeClr val="tx1">
                    <a:lumMod val="50000"/>
                    <a:lumOff val="50000"/>
                  </a:schemeClr>
                </a:solidFill>
                <a:latin typeface="+mj-lt"/>
              </a:rPr>
              <a:t>consommation : </a:t>
            </a:r>
          </a:p>
          <a:p>
            <a:pPr marL="806450" lvl="2" indent="-177800">
              <a:buClr>
                <a:srgbClr val="C00000"/>
              </a:buClr>
              <a:buFont typeface="Arial" panose="020B0604020202020204" pitchFamily="34" charset="0"/>
              <a:buChar char="•"/>
              <a:defRPr/>
            </a:pPr>
            <a:r>
              <a:rPr lang="fr-FR" sz="1400" dirty="0">
                <a:solidFill>
                  <a:schemeClr val="tx1">
                    <a:lumMod val="50000"/>
                    <a:lumOff val="50000"/>
                  </a:schemeClr>
                </a:solidFill>
                <a:latin typeface="+mj-lt"/>
              </a:rPr>
              <a:t>Les </a:t>
            </a:r>
            <a:r>
              <a:rPr lang="fr-FR" sz="1400" dirty="0">
                <a:solidFill>
                  <a:srgbClr val="C00000"/>
                </a:solidFill>
                <a:latin typeface="+mj-lt"/>
              </a:rPr>
              <a:t>crédits projet ne sont pas comptabilisés</a:t>
            </a:r>
          </a:p>
          <a:p>
            <a:pPr marL="806450" lvl="2" indent="-177800">
              <a:buClr>
                <a:srgbClr val="C00000"/>
              </a:buClr>
              <a:buFont typeface="Arial" panose="020B0604020202020204" pitchFamily="34" charset="0"/>
              <a:buChar char="•"/>
              <a:defRPr/>
            </a:pPr>
            <a:r>
              <a:rPr lang="fr-FR" sz="1400" dirty="0">
                <a:solidFill>
                  <a:schemeClr val="tx1">
                    <a:lumMod val="50000"/>
                    <a:lumOff val="50000"/>
                  </a:schemeClr>
                </a:solidFill>
                <a:latin typeface="+mj-lt"/>
              </a:rPr>
              <a:t>Les engagements sont </a:t>
            </a:r>
            <a:r>
              <a:rPr lang="fr-FR" sz="1400" dirty="0">
                <a:solidFill>
                  <a:srgbClr val="C00000"/>
                </a:solidFill>
                <a:latin typeface="+mj-lt"/>
              </a:rPr>
              <a:t>nets des annulations</a:t>
            </a:r>
          </a:p>
          <a:p>
            <a:pPr marL="542925" lvl="1" indent="-142875">
              <a:buFont typeface="Wingdings" panose="05000000000000000000" pitchFamily="2" charset="2"/>
              <a:buChar char="§"/>
              <a:defRPr/>
            </a:pPr>
            <a:r>
              <a:rPr lang="fr-FR" sz="1600" dirty="0">
                <a:solidFill>
                  <a:schemeClr val="tx1">
                    <a:lumMod val="50000"/>
                    <a:lumOff val="50000"/>
                  </a:schemeClr>
                </a:solidFill>
                <a:latin typeface="+mj-lt"/>
              </a:rPr>
              <a:t>Formules : </a:t>
            </a:r>
            <a:r>
              <a:rPr lang="fr-FR" sz="1600" dirty="0">
                <a:solidFill>
                  <a:srgbClr val="C00000"/>
                </a:solidFill>
                <a:latin typeface="+mj-lt"/>
              </a:rPr>
              <a:t>hors droit au compte </a:t>
            </a:r>
            <a:r>
              <a:rPr lang="fr-FR" sz="1600" dirty="0">
                <a:solidFill>
                  <a:schemeClr val="tx1">
                    <a:lumMod val="50000"/>
                    <a:lumOff val="50000"/>
                  </a:schemeClr>
                </a:solidFill>
                <a:latin typeface="+mj-lt"/>
              </a:rPr>
              <a:t>&amp; hors net </a:t>
            </a:r>
            <a:r>
              <a:rPr lang="fr-FR" sz="1600" dirty="0">
                <a:solidFill>
                  <a:srgbClr val="C00000"/>
                </a:solidFill>
                <a:latin typeface="+mj-lt"/>
              </a:rPr>
              <a:t>9 ou X (OCF exclus)</a:t>
            </a:r>
          </a:p>
          <a:p>
            <a:pPr marL="542925" lvl="1" indent="-142875">
              <a:buFont typeface="Wingdings" panose="05000000000000000000" pitchFamily="2" charset="2"/>
              <a:buChar char="§"/>
              <a:defRPr/>
            </a:pPr>
            <a:endParaRPr lang="fr-FR" sz="1600" dirty="0">
              <a:solidFill>
                <a:srgbClr val="C00000"/>
              </a:solidFill>
              <a:latin typeface="+mj-lt"/>
            </a:endParaRPr>
          </a:p>
          <a:p>
            <a:pPr marL="268288" indent="-268288">
              <a:buSzPct val="150000"/>
              <a:defRPr/>
            </a:pPr>
            <a:r>
              <a:rPr lang="fr-FR" sz="1600" b="1" dirty="0">
                <a:solidFill>
                  <a:srgbClr val="C00000"/>
                </a:solidFill>
                <a:latin typeface="+mj-lt"/>
              </a:rPr>
              <a:t>Contrôle </a:t>
            </a:r>
            <a:r>
              <a:rPr lang="fr-FR" sz="1600" b="1" i="1" dirty="0">
                <a:solidFill>
                  <a:srgbClr val="C00000"/>
                </a:solidFill>
                <a:latin typeface="+mj-lt"/>
              </a:rPr>
              <a:t>Risque &amp; </a:t>
            </a:r>
            <a:r>
              <a:rPr lang="fr-FR" sz="1600" b="1" i="1" dirty="0" smtClean="0">
                <a:solidFill>
                  <a:srgbClr val="C00000"/>
                </a:solidFill>
                <a:latin typeface="+mj-lt"/>
              </a:rPr>
              <a:t>Conformité </a:t>
            </a:r>
            <a:r>
              <a:rPr lang="fr-FR" sz="1600" i="1" dirty="0" smtClean="0">
                <a:solidFill>
                  <a:schemeClr val="tx1">
                    <a:lumMod val="50000"/>
                    <a:lumOff val="50000"/>
                  </a:schemeClr>
                </a:solidFill>
                <a:latin typeface="+mj-lt"/>
              </a:rPr>
              <a:t>(items ci-dessous contrôlés en fonction des marchés)</a:t>
            </a:r>
            <a:endParaRPr lang="fr-FR" sz="1600" dirty="0" smtClean="0">
              <a:solidFill>
                <a:schemeClr val="tx1">
                  <a:lumMod val="50000"/>
                  <a:lumOff val="50000"/>
                </a:schemeClr>
              </a:solidFill>
              <a:latin typeface="+mj-lt"/>
            </a:endParaRPr>
          </a:p>
          <a:p>
            <a:pPr marL="538163" lvl="1" indent="-138113" algn="just">
              <a:buFont typeface="Wingdings" panose="05000000000000000000" pitchFamily="2" charset="2"/>
              <a:buChar char="§"/>
              <a:defRPr/>
            </a:pPr>
            <a:r>
              <a:rPr lang="fr-FR" sz="1600" dirty="0" smtClean="0">
                <a:solidFill>
                  <a:srgbClr val="C00000"/>
                </a:solidFill>
                <a:latin typeface="+mj-lt"/>
              </a:rPr>
              <a:t>Crédit consommation : </a:t>
            </a:r>
            <a:r>
              <a:rPr lang="fr-FR" sz="1600" dirty="0" smtClean="0">
                <a:solidFill>
                  <a:schemeClr val="tx1">
                    <a:lumMod val="50000"/>
                    <a:lumOff val="50000"/>
                  </a:schemeClr>
                </a:solidFill>
                <a:latin typeface="+mj-lt"/>
              </a:rPr>
              <a:t>Cohérence entre les justificatifs collectés et les données (charges/revenus) saisies dans le système d’information et présence du contrat de crédit signé.</a:t>
            </a:r>
          </a:p>
          <a:p>
            <a:pPr marL="538163" lvl="1" indent="-138113" algn="just">
              <a:buFont typeface="Wingdings" panose="05000000000000000000" pitchFamily="2" charset="2"/>
              <a:buChar char="§"/>
              <a:defRPr/>
            </a:pPr>
            <a:r>
              <a:rPr lang="fr-FR" sz="1600" dirty="0" smtClean="0">
                <a:solidFill>
                  <a:srgbClr val="C00000"/>
                </a:solidFill>
                <a:latin typeface="+mj-lt"/>
              </a:rPr>
              <a:t>Questionnaire de Profil Investisseur </a:t>
            </a:r>
            <a:r>
              <a:rPr lang="fr-FR" sz="1600" dirty="0" smtClean="0">
                <a:solidFill>
                  <a:schemeClr val="tx1">
                    <a:lumMod val="50000"/>
                    <a:lumOff val="50000"/>
                  </a:schemeClr>
                </a:solidFill>
                <a:latin typeface="+mj-lt"/>
              </a:rPr>
              <a:t>(QPI, </a:t>
            </a:r>
            <a:r>
              <a:rPr lang="fr-FR" sz="1400" i="1" dirty="0" smtClean="0">
                <a:solidFill>
                  <a:schemeClr val="tx1">
                    <a:lumMod val="50000"/>
                    <a:lumOff val="50000"/>
                  </a:schemeClr>
                </a:solidFill>
                <a:latin typeface="+mj-lt"/>
              </a:rPr>
              <a:t>ex </a:t>
            </a:r>
            <a:r>
              <a:rPr lang="fr-FR" sz="1400" i="1" dirty="0" smtClean="0">
                <a:solidFill>
                  <a:schemeClr val="tx1">
                    <a:lumMod val="50000"/>
                    <a:lumOff val="50000"/>
                  </a:schemeClr>
                </a:solidFill>
              </a:rPr>
              <a:t>QCF/QR</a:t>
            </a:r>
            <a:r>
              <a:rPr lang="fr-FR" sz="1600" dirty="0" smtClean="0">
                <a:solidFill>
                  <a:schemeClr val="tx1">
                    <a:lumMod val="50000"/>
                    <a:lumOff val="50000"/>
                  </a:schemeClr>
                </a:solidFill>
                <a:latin typeface="+mj-lt"/>
              </a:rPr>
              <a:t>) : Présence du formulaire signé et daté de moins de 24 mois (les profils Clients C0, refus de répondre, devront être expliqués par les Collaborateurs pendant le challenge, </a:t>
            </a:r>
            <a:r>
              <a:rPr lang="fr-FR" sz="1600" dirty="0">
                <a:solidFill>
                  <a:schemeClr val="tx1">
                    <a:lumMod val="50000"/>
                    <a:lumOff val="50000"/>
                  </a:schemeClr>
                </a:solidFill>
                <a:latin typeface="+mj-lt"/>
              </a:rPr>
              <a:t>avec formalisation d’un CRE</a:t>
            </a:r>
            <a:r>
              <a:rPr lang="fr-FR" sz="1600" dirty="0" smtClean="0">
                <a:solidFill>
                  <a:schemeClr val="tx1">
                    <a:lumMod val="50000"/>
                    <a:lumOff val="50000"/>
                  </a:schemeClr>
                </a:solidFill>
                <a:latin typeface="+mj-lt"/>
              </a:rPr>
              <a:t>).</a:t>
            </a:r>
            <a:endParaRPr lang="fr-FR" sz="1600" dirty="0" smtClean="0">
              <a:solidFill>
                <a:srgbClr val="C00000"/>
              </a:solidFill>
              <a:latin typeface="+mj-lt"/>
            </a:endParaRPr>
          </a:p>
          <a:p>
            <a:pPr marL="538163" lvl="1" indent="-138113" algn="just">
              <a:buFont typeface="Wingdings" panose="05000000000000000000" pitchFamily="2" charset="2"/>
              <a:buChar char="§"/>
              <a:defRPr/>
            </a:pPr>
            <a:r>
              <a:rPr lang="fr-FR" sz="1600" dirty="0" smtClean="0">
                <a:solidFill>
                  <a:srgbClr val="C00000"/>
                </a:solidFill>
                <a:latin typeface="+mj-lt"/>
              </a:rPr>
              <a:t>Connaissance Client : </a:t>
            </a:r>
            <a:r>
              <a:rPr lang="fr-FR" sz="1600" dirty="0" smtClean="0">
                <a:solidFill>
                  <a:schemeClr val="tx1">
                    <a:lumMod val="50000"/>
                    <a:lumOff val="50000"/>
                  </a:schemeClr>
                </a:solidFill>
                <a:latin typeface="+mj-lt"/>
              </a:rPr>
              <a:t>TOP CC vert, ainsi en complément de la complétude de la Connaissance Client (DRC / EAI / NPAI / BE)  le contrôle portera également sur la conformité des documents.</a:t>
            </a:r>
            <a:endParaRPr lang="fr-FR" sz="1600" dirty="0">
              <a:solidFill>
                <a:schemeClr val="tx1">
                  <a:lumMod val="50000"/>
                  <a:lumOff val="50000"/>
                </a:schemeClr>
              </a:solidFill>
              <a:latin typeface="+mj-lt"/>
            </a:endParaRPr>
          </a:p>
        </p:txBody>
      </p:sp>
      <p:sp>
        <p:nvSpPr>
          <p:cNvPr id="6" name="Titre 4"/>
          <p:cNvSpPr>
            <a:spLocks noGrp="1"/>
          </p:cNvSpPr>
          <p:nvPr>
            <p:ph type="ctrTitle"/>
          </p:nvPr>
        </p:nvSpPr>
        <p:spPr>
          <a:xfrm>
            <a:off x="2445670" y="34706"/>
            <a:ext cx="9795013" cy="297951"/>
          </a:xfrm>
        </p:spPr>
        <p:txBody>
          <a:bodyPr/>
          <a:lstStyle/>
          <a:p>
            <a:r>
              <a:rPr lang="fr-FR" sz="1300" dirty="0"/>
              <a:t>Point d’étape et Challenge</a:t>
            </a:r>
          </a:p>
        </p:txBody>
      </p:sp>
      <p:grpSp>
        <p:nvGrpSpPr>
          <p:cNvPr id="7" name="Groupe 6"/>
          <p:cNvGrpSpPr/>
          <p:nvPr/>
        </p:nvGrpSpPr>
        <p:grpSpPr>
          <a:xfrm>
            <a:off x="8335406" y="44251"/>
            <a:ext cx="3856593" cy="279660"/>
            <a:chOff x="3581398" y="6140166"/>
            <a:chExt cx="4444995" cy="223443"/>
          </a:xfrm>
          <a:noFill/>
        </p:grpSpPr>
        <p:sp>
          <p:nvSpPr>
            <p:cNvPr id="8" name="Rectangle 7"/>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Professionnels</a:t>
              </a:r>
            </a:p>
          </p:txBody>
        </p:sp>
        <p:sp>
          <p:nvSpPr>
            <p:cNvPr id="9" name="Rectangle 8"/>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10" name="Rectangle 9"/>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Montserrat Black" panose="00000A00000000000000" pitchFamily="2" charset="0"/>
                </a:rPr>
                <a:t>Particuliers</a:t>
              </a:r>
            </a:p>
          </p:txBody>
        </p:sp>
      </p:grpSp>
    </p:spTree>
    <p:extLst>
      <p:ext uri="{BB962C8B-B14F-4D97-AF65-F5344CB8AC3E}">
        <p14:creationId xmlns:p14="http://schemas.microsoft.com/office/powerpoint/2010/main" val="1624837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156155" y="1779052"/>
            <a:ext cx="8519908" cy="4424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p:cNvSpPr/>
          <p:nvPr/>
        </p:nvSpPr>
        <p:spPr>
          <a:xfrm flipV="1">
            <a:off x="3156155" y="2521973"/>
            <a:ext cx="8519908" cy="45719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1"/>
          <p:cNvSpPr>
            <a:spLocks noGrp="1"/>
          </p:cNvSpPr>
          <p:nvPr>
            <p:ph type="body" sz="quarter" idx="13"/>
          </p:nvPr>
        </p:nvSpPr>
        <p:spPr/>
        <p:txBody>
          <a:bodyPr/>
          <a:lstStyle/>
          <a:p>
            <a:r>
              <a:rPr lang="fr-FR" sz="2000" b="1" dirty="0" smtClean="0">
                <a:latin typeface="Montserrat Black" panose="00000A00000000000000" pitchFamily="2" charset="0"/>
              </a:rPr>
              <a:t>Point d’étape et Challenge</a:t>
            </a:r>
          </a:p>
          <a:p>
            <a:pPr lvl="1"/>
            <a:r>
              <a:rPr lang="fr-FR" dirty="0" smtClean="0"/>
              <a:t>Marché des particuliers</a:t>
            </a:r>
          </a:p>
          <a:p>
            <a:pPr lvl="1"/>
            <a:r>
              <a:rPr lang="fr-FR" dirty="0" smtClean="0"/>
              <a:t>Marché de la Gestion Privée</a:t>
            </a:r>
          </a:p>
          <a:p>
            <a:pPr lvl="1"/>
            <a:r>
              <a:rPr lang="fr-FR" dirty="0" smtClean="0"/>
              <a:t>Marché des Professionnels</a:t>
            </a:r>
          </a:p>
          <a:p>
            <a:r>
              <a:rPr lang="fr-FR" sz="2000" b="1" dirty="0" smtClean="0">
                <a:latin typeface="Montserrat Black" panose="00000A00000000000000" pitchFamily="2" charset="0"/>
              </a:rPr>
              <a:t>Moyens : Formations, offres et cibles</a:t>
            </a:r>
          </a:p>
          <a:p>
            <a:r>
              <a:rPr lang="fr-FR" sz="2000" b="1" dirty="0" smtClean="0">
                <a:latin typeface="Montserrat Black" panose="00000A00000000000000" pitchFamily="2" charset="0"/>
              </a:rPr>
              <a:t>Boîte à outils</a:t>
            </a:r>
            <a:endParaRPr lang="fr-FR" sz="2000" b="1" dirty="0">
              <a:latin typeface="Montserrat Black" panose="00000A00000000000000" pitchFamily="2" charset="0"/>
            </a:endParaRPr>
          </a:p>
        </p:txBody>
      </p:sp>
    </p:spTree>
    <p:extLst>
      <p:ext uri="{BB962C8B-B14F-4D97-AF65-F5344CB8AC3E}">
        <p14:creationId xmlns:p14="http://schemas.microsoft.com/office/powerpoint/2010/main" val="18372989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476922" y="9745"/>
            <a:ext cx="9795013" cy="297951"/>
          </a:xfrm>
        </p:spPr>
        <p:txBody>
          <a:bodyPr/>
          <a:lstStyle/>
          <a:p>
            <a:r>
              <a:rPr lang="fr-FR" sz="1300" dirty="0"/>
              <a:t>Point d’étape et Challenge</a:t>
            </a:r>
            <a:endParaRPr lang="fr-FR" sz="1300" b="1" dirty="0"/>
          </a:p>
        </p:txBody>
      </p:sp>
      <p:grpSp>
        <p:nvGrpSpPr>
          <p:cNvPr id="14" name="Groupe 13"/>
          <p:cNvGrpSpPr/>
          <p:nvPr/>
        </p:nvGrpSpPr>
        <p:grpSpPr>
          <a:xfrm>
            <a:off x="8335406" y="44251"/>
            <a:ext cx="3856593" cy="279660"/>
            <a:chOff x="3581398" y="6140166"/>
            <a:chExt cx="4444995" cy="223443"/>
          </a:xfrm>
          <a:noFill/>
        </p:grpSpPr>
        <p:sp>
          <p:nvSpPr>
            <p:cNvPr id="15" name="Rectangle 14"/>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rPr>
                <a:t>Professionnels</a:t>
              </a:r>
            </a:p>
          </p:txBody>
        </p:sp>
        <p:sp>
          <p:nvSpPr>
            <p:cNvPr id="16" name="Rectangle 15"/>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65000"/>
                      <a:lumOff val="35000"/>
                    </a:schemeClr>
                  </a:solidFill>
                  <a:latin typeface="Montserrat Black" panose="00000A00000000000000" pitchFamily="2" charset="0"/>
                </a:rPr>
                <a:t>Gestion Privée</a:t>
              </a:r>
            </a:p>
          </p:txBody>
        </p:sp>
        <p:sp>
          <p:nvSpPr>
            <p:cNvPr id="17" name="Rectangle 16"/>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75000"/>
                      <a:lumOff val="25000"/>
                    </a:schemeClr>
                  </a:solidFill>
                  <a:latin typeface="+mj-lt"/>
                </a:rPr>
                <a:t>Particuliers</a:t>
              </a:r>
            </a:p>
          </p:txBody>
        </p:sp>
      </p:grpSp>
      <p:sp>
        <p:nvSpPr>
          <p:cNvPr id="11" name="ZoneTexte 10"/>
          <p:cNvSpPr txBox="1"/>
          <p:nvPr/>
        </p:nvSpPr>
        <p:spPr>
          <a:xfrm>
            <a:off x="1129847" y="1623257"/>
            <a:ext cx="10838996" cy="307777"/>
          </a:xfrm>
          <a:prstGeom prst="rect">
            <a:avLst/>
          </a:prstGeom>
          <a:noFill/>
        </p:spPr>
        <p:txBody>
          <a:bodyPr wrap="square" rtlCol="0">
            <a:spAutoFit/>
          </a:bodyPr>
          <a:lstStyle/>
          <a:p>
            <a:r>
              <a:rPr lang="fr-FR" sz="1400" b="1" i="1" dirty="0">
                <a:solidFill>
                  <a:srgbClr val="C00000"/>
                </a:solidFill>
                <a:latin typeface="Calibri"/>
              </a:rPr>
              <a:t>D</a:t>
            </a:r>
            <a:r>
              <a:rPr lang="fr-FR" sz="1400" b="1" i="1" dirty="0" smtClean="0">
                <a:solidFill>
                  <a:srgbClr val="C00000"/>
                </a:solidFill>
                <a:latin typeface="Calibri"/>
              </a:rPr>
              <a:t>u 17 mai au 10 juillet, 8 semaines pour conforter notre dynamique et préparer en amont, la transmission du patrimoine de nos clients </a:t>
            </a:r>
            <a:endParaRPr lang="fr-FR" sz="1400" b="1" i="1" dirty="0">
              <a:solidFill>
                <a:srgbClr val="C00000"/>
              </a:solidFill>
              <a:latin typeface="Calibri"/>
            </a:endParaRPr>
          </a:p>
        </p:txBody>
      </p:sp>
      <p:graphicFrame>
        <p:nvGraphicFramePr>
          <p:cNvPr id="13" name="Tableau 12"/>
          <p:cNvGraphicFramePr>
            <a:graphicFrameLocks noGrp="1"/>
          </p:cNvGraphicFramePr>
          <p:nvPr>
            <p:extLst/>
          </p:nvPr>
        </p:nvGraphicFramePr>
        <p:xfrm>
          <a:off x="1729232" y="2310071"/>
          <a:ext cx="9260820" cy="2917534"/>
        </p:xfrm>
        <a:graphic>
          <a:graphicData uri="http://schemas.openxmlformats.org/drawingml/2006/table">
            <a:tbl>
              <a:tblPr/>
              <a:tblGrid>
                <a:gridCol w="1231866">
                  <a:extLst>
                    <a:ext uri="{9D8B030D-6E8A-4147-A177-3AD203B41FA5}">
                      <a16:colId xmlns:a16="http://schemas.microsoft.com/office/drawing/2014/main" val="20001"/>
                    </a:ext>
                  </a:extLst>
                </a:gridCol>
                <a:gridCol w="741662">
                  <a:extLst>
                    <a:ext uri="{9D8B030D-6E8A-4147-A177-3AD203B41FA5}">
                      <a16:colId xmlns:a16="http://schemas.microsoft.com/office/drawing/2014/main" val="589378436"/>
                    </a:ext>
                  </a:extLst>
                </a:gridCol>
                <a:gridCol w="1821823">
                  <a:extLst>
                    <a:ext uri="{9D8B030D-6E8A-4147-A177-3AD203B41FA5}">
                      <a16:colId xmlns:a16="http://schemas.microsoft.com/office/drawing/2014/main" val="20003"/>
                    </a:ext>
                  </a:extLst>
                </a:gridCol>
                <a:gridCol w="1821823">
                  <a:extLst>
                    <a:ext uri="{9D8B030D-6E8A-4147-A177-3AD203B41FA5}">
                      <a16:colId xmlns:a16="http://schemas.microsoft.com/office/drawing/2014/main" val="20005"/>
                    </a:ext>
                  </a:extLst>
                </a:gridCol>
                <a:gridCol w="1821823">
                  <a:extLst>
                    <a:ext uri="{9D8B030D-6E8A-4147-A177-3AD203B41FA5}">
                      <a16:colId xmlns:a16="http://schemas.microsoft.com/office/drawing/2014/main" val="1322443163"/>
                    </a:ext>
                  </a:extLst>
                </a:gridCol>
                <a:gridCol w="1821823">
                  <a:extLst>
                    <a:ext uri="{9D8B030D-6E8A-4147-A177-3AD203B41FA5}">
                      <a16:colId xmlns:a16="http://schemas.microsoft.com/office/drawing/2014/main" val="4042177235"/>
                    </a:ext>
                  </a:extLst>
                </a:gridCol>
              </a:tblGrid>
              <a:tr h="382806">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endParaRPr lang="fr-FR" sz="1600" b="1" i="0" u="none" strike="noStrike" dirty="0">
                        <a:solidFill>
                          <a:schemeClr val="bg1"/>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bg1"/>
                          </a:solidFill>
                          <a:effectLst/>
                          <a:latin typeface="Calibri"/>
                        </a:rPr>
                        <a:t>Assurance Vie</a:t>
                      </a:r>
                      <a:endParaRPr lang="fr-FR" sz="1100" b="1"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bg1"/>
                          </a:solidFill>
                          <a:effectLst/>
                          <a:latin typeface="Calibri"/>
                        </a:rPr>
                        <a:t>Unités</a:t>
                      </a:r>
                      <a:r>
                        <a:rPr lang="fr-FR" sz="1100" b="1" i="0" u="none" strike="noStrike" baseline="0" dirty="0" smtClean="0">
                          <a:solidFill>
                            <a:schemeClr val="bg1"/>
                          </a:solidFill>
                          <a:effectLst/>
                          <a:latin typeface="Calibri"/>
                        </a:rPr>
                        <a:t> de compte</a:t>
                      </a:r>
                      <a:endParaRPr lang="fr-FR" sz="1100" b="1"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bg1"/>
                          </a:solidFill>
                          <a:effectLst/>
                          <a:latin typeface="Calibri"/>
                        </a:rPr>
                        <a:t>Gestion déléguée</a:t>
                      </a:r>
                      <a:endParaRPr lang="fr-FR" sz="1100" b="1"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bg1"/>
                          </a:solidFill>
                          <a:effectLst/>
                          <a:latin typeface="Calibri"/>
                        </a:rPr>
                        <a:t>Option Transmission</a:t>
                      </a:r>
                      <a:endParaRPr lang="fr-FR" sz="1100" b="1"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val="10000"/>
                  </a:ext>
                </a:extLst>
              </a:tr>
              <a:tr h="406268">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endParaRPr lang="fr-FR" sz="1100" b="1" i="0" u="none" strike="noStrike" dirty="0">
                        <a:solidFill>
                          <a:srgbClr val="C00000"/>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700" b="0" i="0" u="none" strike="noStrike" dirty="0" smtClean="0">
                          <a:solidFill>
                            <a:schemeClr val="bg1"/>
                          </a:solidFill>
                          <a:effectLst/>
                          <a:latin typeface="+mn-lt"/>
                        </a:rPr>
                        <a:t>CA Assurance Vie (k€)</a:t>
                      </a:r>
                      <a:endParaRPr lang="fr-FR" sz="700" b="0"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700" b="0" i="0" u="none" strike="noStrike" dirty="0" smtClean="0">
                          <a:solidFill>
                            <a:schemeClr val="bg1"/>
                          </a:solidFill>
                          <a:effectLst/>
                          <a:latin typeface="+mn-lt"/>
                        </a:rPr>
                        <a:t>CA UC (k€)</a:t>
                      </a:r>
                      <a:endParaRPr lang="fr-FR" sz="700" b="0"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700" b="0" i="0" u="none" strike="noStrike" dirty="0" smtClean="0">
                          <a:solidFill>
                            <a:schemeClr val="bg1"/>
                          </a:solidFill>
                          <a:effectLst/>
                          <a:latin typeface="Calibri"/>
                        </a:rPr>
                        <a:t>CA GSM (K€)</a:t>
                      </a:r>
                      <a:endParaRPr lang="fr-FR" sz="700" b="0"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700" b="0" i="0" u="none" strike="noStrike" dirty="0" smtClean="0">
                          <a:solidFill>
                            <a:schemeClr val="bg1"/>
                          </a:solidFill>
                          <a:effectLst/>
                          <a:latin typeface="Calibri"/>
                        </a:rPr>
                        <a:t>Nombre</a:t>
                      </a:r>
                      <a:r>
                        <a:rPr lang="fr-FR" sz="700" b="0" i="0" u="none" strike="noStrike" baseline="0" dirty="0" smtClean="0">
                          <a:solidFill>
                            <a:schemeClr val="bg1"/>
                          </a:solidFill>
                          <a:effectLst/>
                          <a:latin typeface="Calibri"/>
                        </a:rPr>
                        <a:t> d’option transmission</a:t>
                      </a:r>
                      <a:endParaRPr lang="fr-FR" sz="700" b="0"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val="3628033597"/>
                  </a:ext>
                </a:extLst>
              </a:tr>
              <a:tr h="532115">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rgbClr val="C00000"/>
                          </a:solidFill>
                          <a:effectLst/>
                          <a:latin typeface="Calibri"/>
                        </a:rPr>
                        <a:t>Réalisation hebdo/</a:t>
                      </a:r>
                      <a:r>
                        <a:rPr lang="fr-FR" sz="1100" b="1" i="0" u="none" strike="noStrike" dirty="0" err="1" smtClean="0">
                          <a:solidFill>
                            <a:srgbClr val="C00000"/>
                          </a:solidFill>
                          <a:effectLst/>
                          <a:latin typeface="Calibri"/>
                        </a:rPr>
                        <a:t>etp</a:t>
                      </a:r>
                      <a:r>
                        <a:rPr lang="fr-FR" sz="1100" b="1" i="0" u="none" strike="noStrike" dirty="0" smtClean="0">
                          <a:solidFill>
                            <a:srgbClr val="C00000"/>
                          </a:solidFill>
                          <a:effectLst/>
                          <a:latin typeface="Calibri"/>
                        </a:rPr>
                        <a:t> au 18</a:t>
                      </a:r>
                      <a:r>
                        <a:rPr lang="fr-FR" sz="1100" b="1" i="0" u="none" strike="noStrike" baseline="0" dirty="0" smtClean="0">
                          <a:solidFill>
                            <a:srgbClr val="C00000"/>
                          </a:solidFill>
                          <a:effectLst/>
                          <a:latin typeface="Calibri"/>
                        </a:rPr>
                        <a:t> avril</a:t>
                      </a:r>
                      <a:endParaRPr lang="fr-FR" sz="1100" b="1" i="0" u="none" strike="noStrike" dirty="0" smtClean="0">
                        <a:solidFill>
                          <a:srgbClr val="C00000"/>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hMerge="1">
                  <a:txBody>
                    <a:bodyPr/>
                    <a:lstStyle/>
                    <a:p>
                      <a:endParaRPr lang="fr-FR"/>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75000"/>
                              <a:lumOff val="25000"/>
                            </a:schemeClr>
                          </a:solidFill>
                          <a:effectLst/>
                          <a:latin typeface="Calibri"/>
                        </a:rPr>
                        <a:t>287K€</a:t>
                      </a:r>
                      <a:endParaRPr lang="fr-FR" sz="1100" b="1" i="0" u="none" strike="noStrike" dirty="0">
                        <a:solidFill>
                          <a:schemeClr val="tx1">
                            <a:lumMod val="75000"/>
                            <a:lumOff val="25000"/>
                          </a:schemeClr>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75000"/>
                              <a:lumOff val="25000"/>
                            </a:schemeClr>
                          </a:solidFill>
                          <a:effectLst/>
                          <a:latin typeface="Calibri"/>
                        </a:rPr>
                        <a:t>132K€</a:t>
                      </a: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75000"/>
                              <a:lumOff val="25000"/>
                            </a:schemeClr>
                          </a:solidFill>
                          <a:effectLst/>
                          <a:latin typeface="Calibri"/>
                        </a:rPr>
                        <a:t>82K€</a:t>
                      </a: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75000"/>
                              <a:lumOff val="25000"/>
                            </a:schemeClr>
                          </a:solidFill>
                          <a:effectLst/>
                          <a:latin typeface="Calibri"/>
                        </a:rPr>
                        <a:t>0,04</a:t>
                      </a: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2"/>
                  </a:ext>
                </a:extLst>
              </a:tr>
              <a:tr h="532115">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smtClean="0">
                          <a:solidFill>
                            <a:srgbClr val="C00000"/>
                          </a:solidFill>
                          <a:effectLst/>
                          <a:latin typeface="Calibri"/>
                        </a:rPr>
                        <a:t>Tempo Hebdo par etp </a:t>
                      </a:r>
                      <a:r>
                        <a:rPr lang="fr-FR" sz="1100" b="1" i="0" u="none" strike="noStrike" smtClean="0">
                          <a:solidFill>
                            <a:schemeClr val="bg1">
                              <a:lumMod val="50000"/>
                            </a:schemeClr>
                          </a:solidFill>
                          <a:effectLst/>
                          <a:latin typeface="Calibri"/>
                        </a:rPr>
                        <a:t>(actuel)</a:t>
                      </a:r>
                      <a:endParaRPr lang="fr-FR" sz="1100" b="1" i="0" u="none" strike="noStrike" dirty="0">
                        <a:solidFill>
                          <a:schemeClr val="bg1">
                            <a:lumMod val="50000"/>
                          </a:schemeClr>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hMerge="1">
                  <a:txBody>
                    <a:bodyPr/>
                    <a:lstStyle/>
                    <a:p>
                      <a:endParaRPr lang="fr-FR"/>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75000"/>
                              <a:lumOff val="25000"/>
                            </a:schemeClr>
                          </a:solidFill>
                          <a:effectLst/>
                          <a:latin typeface="Calibri"/>
                        </a:rPr>
                        <a:t>225K€</a:t>
                      </a:r>
                      <a:endParaRPr lang="fr-FR" sz="1100" b="1" i="0" u="none" strike="noStrike" dirty="0">
                        <a:solidFill>
                          <a:schemeClr val="tx1">
                            <a:lumMod val="75000"/>
                            <a:lumOff val="25000"/>
                          </a:schemeClr>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75000"/>
                              <a:lumOff val="25000"/>
                            </a:schemeClr>
                          </a:solidFill>
                          <a:effectLst/>
                          <a:latin typeface="Calibri"/>
                        </a:rPr>
                        <a:t>116K€</a:t>
                      </a: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75000"/>
                              <a:lumOff val="25000"/>
                            </a:schemeClr>
                          </a:solidFill>
                          <a:effectLst/>
                          <a:latin typeface="Calibri"/>
                        </a:rPr>
                        <a:t>30K€</a:t>
                      </a: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75000"/>
                              <a:lumOff val="25000"/>
                            </a:schemeClr>
                          </a:solidFill>
                          <a:effectLst/>
                          <a:latin typeface="Calibri"/>
                        </a:rPr>
                        <a:t>/</a:t>
                      </a: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4"/>
                  </a:ext>
                </a:extLst>
              </a:tr>
              <a:tr h="532115">
                <a:tc row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400" b="1" i="0" u="none" strike="noStrike" dirty="0" smtClean="0">
                          <a:solidFill>
                            <a:srgbClr val="C00000"/>
                          </a:solidFill>
                          <a:effectLst/>
                          <a:latin typeface="Calibri"/>
                        </a:rPr>
                        <a:t>Objectif Challenge</a:t>
                      </a:r>
                    </a:p>
                    <a:p>
                      <a:pPr algn="ctr" fontAlgn="ctr"/>
                      <a:r>
                        <a:rPr lang="fr-FR" sz="1400" b="1" i="0" u="none" strike="noStrike" dirty="0" smtClean="0">
                          <a:solidFill>
                            <a:srgbClr val="C00000"/>
                          </a:solidFill>
                          <a:effectLst/>
                          <a:latin typeface="Calibri"/>
                        </a:rPr>
                        <a:t>par </a:t>
                      </a:r>
                      <a:r>
                        <a:rPr lang="fr-FR" sz="1400" b="1" i="0" u="none" strike="noStrike" dirty="0" err="1" smtClean="0">
                          <a:solidFill>
                            <a:srgbClr val="C00000"/>
                          </a:solidFill>
                          <a:effectLst/>
                          <a:latin typeface="Calibri"/>
                        </a:rPr>
                        <a:t>etp</a:t>
                      </a:r>
                      <a:endParaRPr lang="fr-FR" sz="1400" b="1" i="0" u="none" strike="noStrike" dirty="0" smtClean="0">
                        <a:solidFill>
                          <a:schemeClr val="bg1">
                            <a:lumMod val="50000"/>
                          </a:schemeClr>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rgbClr val="C00000"/>
                          </a:solidFill>
                          <a:effectLst/>
                          <a:latin typeface="Calibri"/>
                        </a:rPr>
                        <a:t>Hebdo</a:t>
                      </a: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400" b="1" i="0" u="none" strike="noStrike" dirty="0" smtClean="0">
                          <a:solidFill>
                            <a:srgbClr val="C00000"/>
                          </a:solidFill>
                          <a:effectLst/>
                          <a:latin typeface="Calibri"/>
                        </a:rPr>
                        <a:t>350 K€</a:t>
                      </a:r>
                      <a:endParaRPr lang="fr-FR" sz="1400" b="1" i="0" u="none" strike="noStrike" dirty="0">
                        <a:solidFill>
                          <a:srgbClr val="C00000"/>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400" b="1" i="0" u="none" strike="noStrike" dirty="0" smtClean="0">
                          <a:solidFill>
                            <a:srgbClr val="C00000"/>
                          </a:solidFill>
                          <a:effectLst/>
                          <a:latin typeface="Calibri"/>
                        </a:rPr>
                        <a:t>175 </a:t>
                      </a:r>
                      <a:r>
                        <a:rPr lang="fr-FR" sz="1400" b="1" i="0" u="none" strike="noStrike" baseline="0" dirty="0" smtClean="0">
                          <a:solidFill>
                            <a:srgbClr val="C00000"/>
                          </a:solidFill>
                          <a:effectLst/>
                          <a:latin typeface="Calibri"/>
                        </a:rPr>
                        <a:t>K€</a:t>
                      </a:r>
                      <a:endParaRPr lang="fr-FR" sz="1400" b="1" i="0" u="none" strike="noStrike" dirty="0">
                        <a:solidFill>
                          <a:srgbClr val="C00000"/>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400" b="1" i="0" u="none" strike="noStrike" dirty="0" smtClean="0">
                          <a:solidFill>
                            <a:srgbClr val="C00000"/>
                          </a:solidFill>
                          <a:effectLst/>
                          <a:latin typeface="Calibri"/>
                        </a:rPr>
                        <a:t>60</a:t>
                      </a:r>
                      <a:r>
                        <a:rPr lang="fr-FR" sz="1400" b="1" i="0" u="none" strike="noStrike" baseline="0" dirty="0" smtClean="0">
                          <a:solidFill>
                            <a:srgbClr val="C00000"/>
                          </a:solidFill>
                          <a:effectLst/>
                          <a:latin typeface="Calibri"/>
                        </a:rPr>
                        <a:t> K€</a:t>
                      </a:r>
                      <a:endParaRPr lang="fr-FR" sz="1400" b="1" i="0" u="none" strike="noStrike" dirty="0">
                        <a:solidFill>
                          <a:srgbClr val="C00000"/>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400" b="1" i="0" u="none" strike="noStrike" dirty="0" smtClean="0">
                          <a:solidFill>
                            <a:srgbClr val="C00000"/>
                          </a:solidFill>
                          <a:effectLst/>
                          <a:latin typeface="Calibri"/>
                        </a:rPr>
                        <a:t>1</a:t>
                      </a:r>
                      <a:endParaRPr lang="fr-FR" sz="1400" b="1" i="0" u="none" strike="noStrike" dirty="0">
                        <a:solidFill>
                          <a:srgbClr val="C00000"/>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6"/>
                  </a:ext>
                </a:extLst>
              </a:tr>
              <a:tr h="532115">
                <a:tc vMerge="1">
                  <a:txBody>
                    <a:bodyPr/>
                    <a:lstStyle/>
                    <a:p>
                      <a:pPr algn="ctr" fontAlgn="ctr"/>
                      <a:endParaRPr lang="fr-FR" sz="1100" b="1" i="0" u="none" strike="noStrike" dirty="0">
                        <a:solidFill>
                          <a:srgbClr val="C00000"/>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75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rgbClr val="C00000"/>
                          </a:solidFill>
                          <a:effectLst/>
                          <a:latin typeface="Calibri"/>
                        </a:rPr>
                        <a:t>Total sur 8 semaines</a:t>
                      </a:r>
                      <a:endParaRPr lang="fr-FR" sz="1100" b="1" i="0" u="none" strike="noStrike" dirty="0">
                        <a:solidFill>
                          <a:srgbClr val="C00000"/>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400" b="1" i="0" u="none" strike="noStrike" baseline="0" dirty="0" smtClean="0">
                          <a:solidFill>
                            <a:srgbClr val="C00000"/>
                          </a:solidFill>
                          <a:effectLst/>
                          <a:latin typeface="+mn-lt"/>
                        </a:rPr>
                        <a:t>2 800 K€</a:t>
                      </a:r>
                      <a:endParaRPr lang="fr-FR" sz="1400" b="1" i="0" u="none" strike="noStrike" dirty="0" smtClean="0">
                        <a:solidFill>
                          <a:srgbClr val="C00000"/>
                        </a:solidFill>
                        <a:effectLst/>
                        <a:latin typeface="+mn-lt"/>
                      </a:endParaRPr>
                    </a:p>
                  </a:txBody>
                  <a:tcPr marL="7436" marR="7436" marT="7436" marB="0" anchor="ctr">
                    <a:lnL w="38100" cap="flat" cmpd="sng" algn="ctr">
                      <a:solidFill>
                        <a:sysClr val="window" lastClr="FFFFFF"/>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400" b="1" i="0" u="none" strike="noStrike" dirty="0" smtClean="0">
                          <a:solidFill>
                            <a:srgbClr val="C00000"/>
                          </a:solidFill>
                          <a:effectLst/>
                          <a:latin typeface="Calibri"/>
                        </a:rPr>
                        <a:t>1</a:t>
                      </a:r>
                      <a:r>
                        <a:rPr lang="fr-FR" sz="1400" b="1" i="0" u="none" strike="noStrike" baseline="0" dirty="0" smtClean="0">
                          <a:solidFill>
                            <a:srgbClr val="C00000"/>
                          </a:solidFill>
                          <a:effectLst/>
                          <a:latin typeface="Calibri"/>
                        </a:rPr>
                        <a:t> 400</a:t>
                      </a:r>
                      <a:r>
                        <a:rPr lang="fr-FR" sz="1400" b="1" i="0" u="none" strike="noStrike" dirty="0" smtClean="0">
                          <a:solidFill>
                            <a:srgbClr val="C00000"/>
                          </a:solidFill>
                          <a:effectLst/>
                          <a:latin typeface="Calibri"/>
                        </a:rPr>
                        <a:t> k€</a:t>
                      </a:r>
                      <a:endParaRPr lang="fr-FR" sz="1400" b="1" i="0" u="none" strike="noStrike" dirty="0">
                        <a:solidFill>
                          <a:srgbClr val="C00000"/>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400" b="1" i="0" u="none" strike="noStrike" dirty="0" smtClean="0">
                          <a:solidFill>
                            <a:srgbClr val="C00000"/>
                          </a:solidFill>
                          <a:effectLst/>
                          <a:latin typeface="Calibri"/>
                        </a:rPr>
                        <a:t>480 K€</a:t>
                      </a:r>
                      <a:endParaRPr lang="fr-FR" sz="1400" b="1" i="0" u="none" strike="noStrike" dirty="0">
                        <a:solidFill>
                          <a:srgbClr val="C00000"/>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400" b="1" i="0" u="none" strike="noStrike" dirty="0" smtClean="0">
                          <a:solidFill>
                            <a:srgbClr val="C00000"/>
                          </a:solidFill>
                          <a:effectLst/>
                          <a:latin typeface="Calibri"/>
                        </a:rPr>
                        <a:t>8</a:t>
                      </a:r>
                      <a:endParaRPr lang="fr-FR" sz="1400" b="1" i="0" u="none" strike="noStrike" dirty="0">
                        <a:solidFill>
                          <a:srgbClr val="C00000"/>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8"/>
                  </a:ext>
                </a:extLst>
              </a:tr>
            </a:tbl>
          </a:graphicData>
        </a:graphic>
      </p:graphicFrame>
      <p:sp>
        <p:nvSpPr>
          <p:cNvPr id="18" name="Espace réservé du texte 2"/>
          <p:cNvSpPr>
            <a:spLocks noGrp="1"/>
          </p:cNvSpPr>
          <p:nvPr>
            <p:ph type="body" sz="quarter" idx="13"/>
          </p:nvPr>
        </p:nvSpPr>
        <p:spPr>
          <a:xfrm>
            <a:off x="2379161" y="322435"/>
            <a:ext cx="8326220" cy="672075"/>
          </a:xfrm>
        </p:spPr>
        <p:txBody>
          <a:bodyPr>
            <a:normAutofit/>
          </a:bodyPr>
          <a:lstStyle/>
          <a:p>
            <a:r>
              <a:rPr lang="fr-FR" sz="1600" b="1" dirty="0"/>
              <a:t>Pour appuyer la relance de nos </a:t>
            </a:r>
            <a:r>
              <a:rPr lang="fr-FR" sz="1600" b="1" dirty="0" smtClean="0"/>
              <a:t>activités de Gestion Privée </a:t>
            </a:r>
            <a:r>
              <a:rPr lang="fr-FR" sz="1600" b="1" dirty="0"/>
              <a:t>et agir sur nos points de progrès, </a:t>
            </a:r>
            <a:r>
              <a:rPr lang="fr-FR" sz="1600" b="1" dirty="0" smtClean="0"/>
              <a:t>un </a:t>
            </a:r>
            <a:r>
              <a:rPr lang="fr-FR" sz="1600" b="1" dirty="0"/>
              <a:t>challenge </a:t>
            </a:r>
            <a:r>
              <a:rPr lang="fr-FR" sz="1600" b="1" dirty="0" smtClean="0"/>
              <a:t>collectif de </a:t>
            </a:r>
            <a:r>
              <a:rPr lang="fr-FR" sz="1600" b="1" dirty="0"/>
              <a:t>8</a:t>
            </a:r>
            <a:r>
              <a:rPr lang="fr-FR" sz="1600" b="1" dirty="0" smtClean="0"/>
              <a:t> </a:t>
            </a:r>
            <a:r>
              <a:rPr lang="fr-FR" sz="1600" b="1" dirty="0"/>
              <a:t>semaines débute le </a:t>
            </a:r>
            <a:r>
              <a:rPr lang="fr-FR" sz="1600" b="1" dirty="0" smtClean="0"/>
              <a:t>17 mai</a:t>
            </a:r>
            <a:endParaRPr lang="fr-FR" sz="1600" b="1" dirty="0"/>
          </a:p>
        </p:txBody>
      </p:sp>
    </p:spTree>
    <p:extLst>
      <p:ext uri="{BB962C8B-B14F-4D97-AF65-F5344CB8AC3E}">
        <p14:creationId xmlns:p14="http://schemas.microsoft.com/office/powerpoint/2010/main" val="3535524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sz="1300" dirty="0"/>
              <a:t>Point d’étape et Challenge</a:t>
            </a:r>
            <a:endParaRPr lang="fr-FR" sz="1300" b="1" dirty="0"/>
          </a:p>
        </p:txBody>
      </p:sp>
      <p:sp>
        <p:nvSpPr>
          <p:cNvPr id="22" name="ZoneTexte 21"/>
          <p:cNvSpPr txBox="1"/>
          <p:nvPr/>
        </p:nvSpPr>
        <p:spPr>
          <a:xfrm>
            <a:off x="695325" y="1270145"/>
            <a:ext cx="9001075" cy="307777"/>
          </a:xfrm>
          <a:prstGeom prst="rect">
            <a:avLst/>
          </a:prstGeom>
          <a:noFill/>
        </p:spPr>
        <p:txBody>
          <a:bodyPr wrap="square" rtlCol="0">
            <a:spAutoFit/>
          </a:bodyPr>
          <a:lstStyle/>
          <a:p>
            <a:r>
              <a:rPr lang="fr-FR" sz="1400" b="1" i="1" dirty="0">
                <a:solidFill>
                  <a:srgbClr val="C00000"/>
                </a:solidFill>
              </a:rPr>
              <a:t>Un mécanisme simple de calcul des gains</a:t>
            </a:r>
          </a:p>
        </p:txBody>
      </p:sp>
      <p:grpSp>
        <p:nvGrpSpPr>
          <p:cNvPr id="15" name="Groupe 14"/>
          <p:cNvGrpSpPr/>
          <p:nvPr/>
        </p:nvGrpSpPr>
        <p:grpSpPr>
          <a:xfrm>
            <a:off x="8335406" y="44251"/>
            <a:ext cx="3856593" cy="279660"/>
            <a:chOff x="3581398" y="6140166"/>
            <a:chExt cx="4444995" cy="223443"/>
          </a:xfrm>
          <a:noFill/>
        </p:grpSpPr>
        <p:sp>
          <p:nvSpPr>
            <p:cNvPr id="16" name="Rectangle 15"/>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rPr>
                <a:t>Professionnels</a:t>
              </a:r>
            </a:p>
          </p:txBody>
        </p:sp>
        <p:sp>
          <p:nvSpPr>
            <p:cNvPr id="17" name="Rectangle 16"/>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65000"/>
                      <a:lumOff val="35000"/>
                    </a:schemeClr>
                  </a:solidFill>
                  <a:latin typeface="Montserrat Black" panose="00000A00000000000000" pitchFamily="2" charset="0"/>
                </a:rPr>
                <a:t>Gestion Privée</a:t>
              </a:r>
            </a:p>
          </p:txBody>
        </p:sp>
        <p:sp>
          <p:nvSpPr>
            <p:cNvPr id="18" name="Rectangle 17"/>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75000"/>
                      <a:lumOff val="25000"/>
                    </a:schemeClr>
                  </a:solidFill>
                  <a:latin typeface="+mj-lt"/>
                </a:rPr>
                <a:t>Particuliers</a:t>
              </a:r>
            </a:p>
          </p:txBody>
        </p:sp>
      </p:grpSp>
      <p:sp>
        <p:nvSpPr>
          <p:cNvPr id="20" name="Espace réservé du texte 2"/>
          <p:cNvSpPr>
            <a:spLocks noGrp="1"/>
          </p:cNvSpPr>
          <p:nvPr>
            <p:ph type="body" sz="quarter" idx="13"/>
          </p:nvPr>
        </p:nvSpPr>
        <p:spPr/>
        <p:txBody>
          <a:bodyPr/>
          <a:lstStyle/>
          <a:p>
            <a:r>
              <a:rPr lang="fr-FR" sz="1600" b="1" dirty="0" smtClean="0"/>
              <a:t>Pour la partie </a:t>
            </a:r>
            <a:r>
              <a:rPr lang="fr-FR" sz="1600" b="1" dirty="0" smtClean="0">
                <a:solidFill>
                  <a:srgbClr val="C00000"/>
                </a:solidFill>
              </a:rPr>
              <a:t>Gestion Privée</a:t>
            </a:r>
            <a:r>
              <a:rPr lang="fr-FR" sz="1600" b="1" dirty="0" smtClean="0"/>
              <a:t>, le </a:t>
            </a:r>
            <a:r>
              <a:rPr lang="fr-FR" sz="1600" b="1" dirty="0"/>
              <a:t>Challenge </a:t>
            </a:r>
            <a:r>
              <a:rPr lang="fr-FR" sz="1600" b="1" dirty="0" smtClean="0"/>
              <a:t>s’articule </a:t>
            </a:r>
            <a:r>
              <a:rPr lang="fr-FR" sz="1600" b="1" dirty="0"/>
              <a:t>autour  de </a:t>
            </a:r>
            <a:r>
              <a:rPr lang="fr-FR" sz="1600" b="1" dirty="0">
                <a:solidFill>
                  <a:srgbClr val="C00000"/>
                </a:solidFill>
              </a:rPr>
              <a:t>4</a:t>
            </a:r>
            <a:r>
              <a:rPr lang="fr-FR" sz="1600" b="1" dirty="0" smtClean="0">
                <a:solidFill>
                  <a:srgbClr val="C00000"/>
                </a:solidFill>
              </a:rPr>
              <a:t> </a:t>
            </a:r>
            <a:r>
              <a:rPr lang="fr-FR" sz="1600" b="1" dirty="0">
                <a:solidFill>
                  <a:srgbClr val="C00000"/>
                </a:solidFill>
              </a:rPr>
              <a:t>critères </a:t>
            </a:r>
            <a:r>
              <a:rPr lang="fr-FR" sz="1600" b="1" dirty="0"/>
              <a:t>pour récompenser </a:t>
            </a:r>
            <a:r>
              <a:rPr lang="fr-FR" sz="1600" b="1" dirty="0">
                <a:solidFill>
                  <a:srgbClr val="C00000"/>
                </a:solidFill>
              </a:rPr>
              <a:t>jusqu’à </a:t>
            </a:r>
            <a:r>
              <a:rPr lang="fr-FR" sz="1600" b="1" dirty="0" smtClean="0">
                <a:solidFill>
                  <a:srgbClr val="C00000"/>
                </a:solidFill>
              </a:rPr>
              <a:t>500 </a:t>
            </a:r>
            <a:r>
              <a:rPr lang="fr-FR" sz="1600" b="1" dirty="0">
                <a:solidFill>
                  <a:srgbClr val="C00000"/>
                </a:solidFill>
              </a:rPr>
              <a:t>€ par </a:t>
            </a:r>
            <a:r>
              <a:rPr lang="fr-FR" sz="1600" b="1" dirty="0" smtClean="0">
                <a:solidFill>
                  <a:srgbClr val="C00000"/>
                </a:solidFill>
              </a:rPr>
              <a:t>personne</a:t>
            </a:r>
            <a:endParaRPr lang="fr-FR" sz="1600" b="1" dirty="0">
              <a:solidFill>
                <a:srgbClr val="C00000"/>
              </a:solidFill>
            </a:endParaRPr>
          </a:p>
        </p:txBody>
      </p:sp>
      <p:graphicFrame>
        <p:nvGraphicFramePr>
          <p:cNvPr id="21" name="Tableau 20"/>
          <p:cNvGraphicFramePr>
            <a:graphicFrameLocks noGrp="1"/>
          </p:cNvGraphicFramePr>
          <p:nvPr>
            <p:extLst/>
          </p:nvPr>
        </p:nvGraphicFramePr>
        <p:xfrm>
          <a:off x="2025723" y="1870753"/>
          <a:ext cx="8436125" cy="1910090"/>
        </p:xfrm>
        <a:graphic>
          <a:graphicData uri="http://schemas.openxmlformats.org/drawingml/2006/table">
            <a:tbl>
              <a:tblPr/>
              <a:tblGrid>
                <a:gridCol w="971468">
                  <a:extLst>
                    <a:ext uri="{9D8B030D-6E8A-4147-A177-3AD203B41FA5}">
                      <a16:colId xmlns:a16="http://schemas.microsoft.com/office/drawing/2014/main" val="20001"/>
                    </a:ext>
                  </a:extLst>
                </a:gridCol>
                <a:gridCol w="835677">
                  <a:extLst>
                    <a:ext uri="{9D8B030D-6E8A-4147-A177-3AD203B41FA5}">
                      <a16:colId xmlns:a16="http://schemas.microsoft.com/office/drawing/2014/main" val="589378436"/>
                    </a:ext>
                  </a:extLst>
                </a:gridCol>
                <a:gridCol w="1657245">
                  <a:extLst>
                    <a:ext uri="{9D8B030D-6E8A-4147-A177-3AD203B41FA5}">
                      <a16:colId xmlns:a16="http://schemas.microsoft.com/office/drawing/2014/main" val="20003"/>
                    </a:ext>
                  </a:extLst>
                </a:gridCol>
                <a:gridCol w="1657245">
                  <a:extLst>
                    <a:ext uri="{9D8B030D-6E8A-4147-A177-3AD203B41FA5}">
                      <a16:colId xmlns:a16="http://schemas.microsoft.com/office/drawing/2014/main" val="4080767947"/>
                    </a:ext>
                  </a:extLst>
                </a:gridCol>
                <a:gridCol w="1657245">
                  <a:extLst>
                    <a:ext uri="{9D8B030D-6E8A-4147-A177-3AD203B41FA5}">
                      <a16:colId xmlns:a16="http://schemas.microsoft.com/office/drawing/2014/main" val="20005"/>
                    </a:ext>
                  </a:extLst>
                </a:gridCol>
                <a:gridCol w="1657245">
                  <a:extLst>
                    <a:ext uri="{9D8B030D-6E8A-4147-A177-3AD203B41FA5}">
                      <a16:colId xmlns:a16="http://schemas.microsoft.com/office/drawing/2014/main" val="11678778"/>
                    </a:ext>
                  </a:extLst>
                </a:gridCol>
              </a:tblGrid>
              <a:tr h="334349">
                <a:tc gridSpan="2">
                  <a:txBody>
                    <a:bodyPr/>
                    <a:lstStyle/>
                    <a:p>
                      <a:pPr algn="ctr" fontAlgn="ctr"/>
                      <a:endParaRPr lang="fr-FR" sz="1600" b="1" i="0" u="none" strike="noStrike" dirty="0">
                        <a:solidFill>
                          <a:schemeClr val="bg1"/>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a:noFill/>
                    </a:lnT>
                    <a:lnB w="38100" cap="flat" cmpd="sng" algn="ctr">
                      <a:noFill/>
                      <a:prstDash val="solid"/>
                      <a:round/>
                      <a:headEnd type="none" w="med" len="med"/>
                      <a:tailEnd type="none" w="med" len="med"/>
                    </a:lnB>
                    <a:noFill/>
                  </a:tcPr>
                </a:tc>
                <a:tc hMerge="1">
                  <a:txBody>
                    <a:bodyPr/>
                    <a:lstStyle/>
                    <a:p>
                      <a:endParaRPr lang="fr-FR"/>
                    </a:p>
                  </a:txBody>
                  <a:tcPr/>
                </a:tc>
                <a:tc>
                  <a:txBody>
                    <a:bodyPr/>
                    <a:lstStyle/>
                    <a:p>
                      <a:pPr algn="ctr" fontAlgn="ctr"/>
                      <a:r>
                        <a:rPr lang="fr-FR" sz="1100" b="1" i="0" u="none" strike="noStrike" dirty="0" smtClean="0">
                          <a:solidFill>
                            <a:schemeClr val="bg1"/>
                          </a:solidFill>
                          <a:effectLst/>
                          <a:latin typeface="Calibri"/>
                        </a:rPr>
                        <a:t>Assurance Vie</a:t>
                      </a:r>
                      <a:endParaRPr lang="fr-FR" sz="1100" b="1" i="0" u="none" strike="noStrike" dirty="0">
                        <a:solidFill>
                          <a:schemeClr val="bg1"/>
                        </a:solidFill>
                        <a:effectLst/>
                        <a:latin typeface="Calibri"/>
                      </a:endParaRPr>
                    </a:p>
                  </a:txBody>
                  <a:tcPr marL="7436" marR="7436" marT="7436"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a:noFill/>
                    </a:lnT>
                    <a:lnB w="38100" cap="flat" cmpd="sng" algn="ctr">
                      <a:noFill/>
                      <a:prstDash val="solid"/>
                      <a:round/>
                      <a:headEnd type="none" w="med" len="med"/>
                      <a:tailEnd type="none" w="med" len="med"/>
                    </a:lnB>
                    <a:solidFill>
                      <a:srgbClr val="C00000"/>
                    </a:solidFill>
                  </a:tcPr>
                </a:tc>
                <a:tc>
                  <a:txBody>
                    <a:bodyPr/>
                    <a:lstStyle/>
                    <a:p>
                      <a:pPr algn="ctr" fontAlgn="ctr"/>
                      <a:r>
                        <a:rPr lang="fr-FR" sz="1100" b="1" i="0" u="none" strike="noStrike" dirty="0" smtClean="0">
                          <a:solidFill>
                            <a:schemeClr val="bg1"/>
                          </a:solidFill>
                          <a:effectLst/>
                          <a:latin typeface="Calibri"/>
                        </a:rPr>
                        <a:t>Unités de compte</a:t>
                      </a:r>
                      <a:endParaRPr lang="fr-FR" sz="1100" b="1" i="0" u="none" strike="noStrike" dirty="0">
                        <a:solidFill>
                          <a:schemeClr val="bg1"/>
                        </a:solidFill>
                        <a:effectLst/>
                        <a:latin typeface="Calibri"/>
                      </a:endParaRPr>
                    </a:p>
                  </a:txBody>
                  <a:tcPr marL="7436" marR="7436" marT="7436"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a:noFill/>
                    </a:lnT>
                    <a:lnB w="38100" cap="flat" cmpd="sng" algn="ctr">
                      <a:noFill/>
                      <a:prstDash val="solid"/>
                      <a:round/>
                      <a:headEnd type="none" w="med" len="med"/>
                      <a:tailEnd type="none" w="med" len="med"/>
                    </a:lnB>
                    <a:solidFill>
                      <a:srgbClr val="C00000"/>
                    </a:solidFill>
                  </a:tcPr>
                </a:tc>
                <a:tc>
                  <a:txBody>
                    <a:bodyPr/>
                    <a:lstStyle/>
                    <a:p>
                      <a:pPr algn="ctr" fontAlgn="ctr"/>
                      <a:r>
                        <a:rPr lang="fr-FR" sz="1100" b="1" i="0" u="none" strike="noStrike" dirty="0" smtClean="0">
                          <a:solidFill>
                            <a:schemeClr val="bg1"/>
                          </a:solidFill>
                          <a:effectLst/>
                          <a:latin typeface="Calibri"/>
                        </a:rPr>
                        <a:t>Gestion</a:t>
                      </a:r>
                      <a:r>
                        <a:rPr lang="fr-FR" sz="1100" b="1" i="0" u="none" strike="noStrike" baseline="0" dirty="0" smtClean="0">
                          <a:solidFill>
                            <a:schemeClr val="bg1"/>
                          </a:solidFill>
                          <a:effectLst/>
                          <a:latin typeface="Calibri"/>
                        </a:rPr>
                        <a:t> déléguée</a:t>
                      </a:r>
                      <a:endParaRPr lang="fr-FR" sz="1100" b="1" i="0" u="none" strike="noStrike" dirty="0">
                        <a:solidFill>
                          <a:schemeClr val="bg1"/>
                        </a:solidFill>
                        <a:effectLst/>
                        <a:latin typeface="Calibri"/>
                      </a:endParaRPr>
                    </a:p>
                  </a:txBody>
                  <a:tcPr marL="7436" marR="7436" marT="7436"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a:noFill/>
                    </a:lnT>
                    <a:lnB w="38100" cap="flat" cmpd="sng" algn="ctr">
                      <a:noFill/>
                      <a:prstDash val="solid"/>
                      <a:round/>
                      <a:headEnd type="none" w="med" len="med"/>
                      <a:tailEnd type="none" w="med" len="med"/>
                    </a:lnB>
                    <a:solidFill>
                      <a:srgbClr val="C00000"/>
                    </a:solidFill>
                  </a:tcPr>
                </a:tc>
                <a:tc>
                  <a:txBody>
                    <a:bodyPr/>
                    <a:lstStyle/>
                    <a:p>
                      <a:pPr algn="ctr" fontAlgn="ctr"/>
                      <a:r>
                        <a:rPr lang="fr-FR" sz="1100" b="1" i="0" u="none" strike="noStrike" dirty="0" smtClean="0">
                          <a:solidFill>
                            <a:schemeClr val="bg1"/>
                          </a:solidFill>
                          <a:effectLst/>
                          <a:latin typeface="Calibri"/>
                        </a:rPr>
                        <a:t>Option</a:t>
                      </a:r>
                      <a:r>
                        <a:rPr lang="fr-FR" sz="1100" b="1" i="0" u="none" strike="noStrike" baseline="0" dirty="0" smtClean="0">
                          <a:solidFill>
                            <a:schemeClr val="bg1"/>
                          </a:solidFill>
                          <a:effectLst/>
                          <a:latin typeface="Calibri"/>
                        </a:rPr>
                        <a:t> Transmission</a:t>
                      </a:r>
                      <a:endParaRPr lang="fr-FR" sz="1100" b="1" i="0" u="none" strike="noStrike" dirty="0">
                        <a:solidFill>
                          <a:schemeClr val="bg1"/>
                        </a:solidFill>
                        <a:effectLst/>
                        <a:latin typeface="Calibri"/>
                      </a:endParaRPr>
                    </a:p>
                  </a:txBody>
                  <a:tcPr marL="7436" marR="7436" marT="7436"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a:noFill/>
                    </a:lnT>
                    <a:lnB w="38100" cap="flat" cmpd="sng" algn="ctr">
                      <a:noFill/>
                      <a:prstDash val="solid"/>
                      <a:round/>
                      <a:headEnd type="none" w="med" len="med"/>
                      <a:tailEnd type="none" w="med" len="med"/>
                    </a:lnB>
                    <a:solidFill>
                      <a:srgbClr val="C00000"/>
                    </a:solidFill>
                  </a:tcPr>
                </a:tc>
                <a:extLst>
                  <a:ext uri="{0D108BD9-81ED-4DB2-BD59-A6C34878D82A}">
                    <a16:rowId xmlns:a16="http://schemas.microsoft.com/office/drawing/2014/main" val="10000"/>
                  </a:ext>
                </a:extLst>
              </a:tr>
              <a:tr h="340659">
                <a:tc gridSpan="2">
                  <a:txBody>
                    <a:bodyPr/>
                    <a:lstStyle/>
                    <a:p>
                      <a:pPr algn="ctr" fontAlgn="ctr"/>
                      <a:endParaRPr lang="fr-FR" sz="1100" b="1" i="0" u="none" strike="noStrike" dirty="0">
                        <a:solidFill>
                          <a:srgbClr val="C00000"/>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noFill/>
                  </a:tcPr>
                </a:tc>
                <a:tc hMerge="1">
                  <a:txBody>
                    <a:bodyPr/>
                    <a:lstStyle/>
                    <a:p>
                      <a:endParaRPr lang="fr-FR"/>
                    </a:p>
                  </a:txBody>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700" b="0" i="0" u="none" strike="noStrike" dirty="0" smtClean="0">
                          <a:solidFill>
                            <a:schemeClr val="bg1"/>
                          </a:solidFill>
                          <a:effectLst/>
                          <a:latin typeface="+mn-lt"/>
                        </a:rPr>
                        <a:t>CA Assurance Vie (k€)</a:t>
                      </a:r>
                      <a:endParaRPr lang="fr-FR" sz="700" b="0" i="0" u="none" strike="noStrike" dirty="0">
                        <a:solidFill>
                          <a:schemeClr val="bg1"/>
                        </a:solidFill>
                        <a:effectLst/>
                        <a:latin typeface="Calibri"/>
                      </a:endParaRPr>
                    </a:p>
                  </a:txBody>
                  <a:tcPr marL="7436" marR="7436" marT="7436"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C00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700" b="0" i="0" u="none" strike="noStrike" dirty="0" smtClean="0">
                          <a:solidFill>
                            <a:schemeClr val="bg1"/>
                          </a:solidFill>
                          <a:effectLst/>
                          <a:latin typeface="+mn-lt"/>
                        </a:rPr>
                        <a:t>CA UC (k€)</a:t>
                      </a:r>
                      <a:endParaRPr lang="fr-FR" sz="700" b="0" i="0" u="none" strike="noStrike" dirty="0">
                        <a:solidFill>
                          <a:schemeClr val="bg1"/>
                        </a:solidFill>
                        <a:effectLst/>
                        <a:latin typeface="Calibri"/>
                      </a:endParaRPr>
                    </a:p>
                  </a:txBody>
                  <a:tcPr marL="7436" marR="7436" marT="7436"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C00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700" b="0" i="0" u="none" strike="noStrike" dirty="0" smtClean="0">
                          <a:solidFill>
                            <a:schemeClr val="bg1"/>
                          </a:solidFill>
                          <a:effectLst/>
                          <a:latin typeface="+mn-lt"/>
                        </a:rPr>
                        <a:t>CA GSM (K€)</a:t>
                      </a:r>
                    </a:p>
                  </a:txBody>
                  <a:tcPr marL="7436" marR="7436" marT="7436"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C00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700" b="0" i="0" u="none" strike="noStrike" dirty="0" smtClean="0">
                          <a:solidFill>
                            <a:schemeClr val="bg1"/>
                          </a:solidFill>
                          <a:effectLst/>
                          <a:latin typeface="+mn-lt"/>
                        </a:rPr>
                        <a:t>Nombre d’Option Transmission</a:t>
                      </a:r>
                    </a:p>
                  </a:txBody>
                  <a:tcPr marL="7436" marR="7436" marT="7436"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C00000"/>
                    </a:solidFill>
                  </a:tcPr>
                </a:tc>
                <a:extLst>
                  <a:ext uri="{0D108BD9-81ED-4DB2-BD59-A6C34878D82A}">
                    <a16:rowId xmlns:a16="http://schemas.microsoft.com/office/drawing/2014/main" val="3628033597"/>
                  </a:ext>
                </a:extLst>
              </a:tr>
              <a:tr h="446183">
                <a:tc gridSpan="2">
                  <a:txBody>
                    <a:bodyPr/>
                    <a:lstStyle/>
                    <a:p>
                      <a:pPr algn="ctr" fontAlgn="ctr"/>
                      <a:r>
                        <a:rPr lang="fr-FR" sz="1100" b="1" i="0" u="none" strike="noStrike" dirty="0" smtClean="0">
                          <a:solidFill>
                            <a:srgbClr val="C00000"/>
                          </a:solidFill>
                          <a:effectLst/>
                          <a:latin typeface="Calibri"/>
                        </a:rPr>
                        <a:t>Gain par personne</a:t>
                      </a:r>
                      <a:endParaRPr lang="fr-FR" sz="900" b="0" i="0" u="none" strike="noStrike" dirty="0">
                        <a:solidFill>
                          <a:srgbClr val="C00000"/>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75000"/>
                      </a:schemeClr>
                    </a:solidFill>
                  </a:tcPr>
                </a:tc>
                <a:tc hMerge="1">
                  <a:txBody>
                    <a:bodyPr/>
                    <a:lstStyle/>
                    <a:p>
                      <a:endParaRPr lang="fr-FR"/>
                    </a:p>
                  </a:txBody>
                  <a:tcPr/>
                </a:tc>
                <a:tc>
                  <a:txBody>
                    <a:bodyPr/>
                    <a:lstStyle/>
                    <a:p>
                      <a:pPr algn="ctr" fontAlgn="ctr"/>
                      <a:r>
                        <a:rPr lang="fr-FR" sz="1100" b="1" i="0" u="none" strike="noStrike" dirty="0" smtClean="0">
                          <a:solidFill>
                            <a:schemeClr val="tx1">
                              <a:lumMod val="75000"/>
                              <a:lumOff val="25000"/>
                            </a:schemeClr>
                          </a:solidFill>
                          <a:effectLst/>
                          <a:latin typeface="Calibri"/>
                        </a:rPr>
                        <a:t>150 €</a:t>
                      </a:r>
                      <a:endParaRPr lang="fr-FR" sz="1100" b="1" i="0" u="none" strike="noStrike" dirty="0">
                        <a:solidFill>
                          <a:schemeClr val="tx1">
                            <a:lumMod val="75000"/>
                            <a:lumOff val="25000"/>
                          </a:schemeClr>
                        </a:solidFill>
                        <a:effectLst/>
                        <a:latin typeface="Calibri"/>
                      </a:endParaRPr>
                    </a:p>
                  </a:txBody>
                  <a:tcPr marL="7436" marR="7436" marT="7436" marB="0" anchor="ctr">
                    <a:lnL w="38100" cap="flat" cmpd="sng" algn="ctr">
                      <a:solidFill>
                        <a:schemeClr val="bg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fr-FR" sz="1100" b="1" i="0" u="none" strike="noStrike" dirty="0" smtClean="0">
                          <a:solidFill>
                            <a:schemeClr val="tx1">
                              <a:lumMod val="75000"/>
                              <a:lumOff val="25000"/>
                            </a:schemeClr>
                          </a:solidFill>
                          <a:effectLst/>
                          <a:latin typeface="Calibri"/>
                        </a:rPr>
                        <a:t>100 €</a:t>
                      </a: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fr-FR" sz="1100" b="1" i="0" u="none" strike="noStrike" dirty="0" smtClean="0">
                          <a:solidFill>
                            <a:schemeClr val="tx1">
                              <a:lumMod val="75000"/>
                              <a:lumOff val="25000"/>
                            </a:schemeClr>
                          </a:solidFill>
                          <a:effectLst/>
                          <a:latin typeface="Calibri"/>
                        </a:rPr>
                        <a:t>100 €</a:t>
                      </a: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fr-FR" sz="1100" b="1" i="0" u="none" strike="noStrike" dirty="0" smtClean="0">
                          <a:solidFill>
                            <a:schemeClr val="tx1">
                              <a:lumMod val="75000"/>
                              <a:lumOff val="25000"/>
                            </a:schemeClr>
                          </a:solidFill>
                          <a:effectLst/>
                          <a:latin typeface="Calibri"/>
                        </a:rPr>
                        <a:t>50 €</a:t>
                      </a: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242047">
                <a:tc>
                  <a:txBody>
                    <a:bodyPr/>
                    <a:lstStyle/>
                    <a:p>
                      <a:pPr algn="ctr" fontAlgn="ctr"/>
                      <a:r>
                        <a:rPr lang="fr-FR" sz="1100" b="1" i="0" u="none" strike="noStrike" dirty="0" smtClean="0">
                          <a:solidFill>
                            <a:srgbClr val="C00000"/>
                          </a:solidFill>
                          <a:effectLst/>
                          <a:latin typeface="Calibri"/>
                        </a:rPr>
                        <a:t>Bonus</a:t>
                      </a:r>
                      <a:r>
                        <a:rPr lang="fr-FR" sz="1100" b="1" i="0" u="none" strike="noStrike" baseline="0" dirty="0" smtClean="0">
                          <a:solidFill>
                            <a:srgbClr val="C00000"/>
                          </a:solidFill>
                          <a:effectLst/>
                          <a:latin typeface="Calibri"/>
                        </a:rPr>
                        <a:t> Par personne</a:t>
                      </a:r>
                      <a:endParaRPr lang="fr-FR" sz="1100" b="1" i="0" u="none" strike="noStrike" dirty="0">
                        <a:solidFill>
                          <a:srgbClr val="C00000"/>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7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900" b="1" i="0" u="none" strike="noStrike" dirty="0" smtClean="0">
                          <a:solidFill>
                            <a:srgbClr val="C00000"/>
                          </a:solidFill>
                          <a:effectLst/>
                          <a:latin typeface="+mn-lt"/>
                        </a:rPr>
                        <a:t>4 critères sur 4</a:t>
                      </a:r>
                    </a:p>
                  </a:txBody>
                  <a:tcPr marL="7436" marR="7436" marT="7436" marB="0" anchor="ct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75000"/>
                      </a:schemeClr>
                    </a:solidFill>
                  </a:tcPr>
                </a:tc>
                <a:tc gridSpan="4">
                  <a:txBody>
                    <a:bodyPr/>
                    <a:lstStyle/>
                    <a:p>
                      <a:pPr marL="0" algn="ctr" defTabSz="914400" rtl="0" eaLnBrk="1" fontAlgn="ctr" latinLnBrk="0" hangingPunct="1"/>
                      <a:r>
                        <a:rPr lang="fr-FR" sz="1100" b="1" i="0" u="none" strike="noStrike" kern="1200" dirty="0" smtClean="0">
                          <a:solidFill>
                            <a:schemeClr val="tx1">
                              <a:lumMod val="75000"/>
                              <a:lumOff val="25000"/>
                            </a:schemeClr>
                          </a:solidFill>
                          <a:effectLst/>
                          <a:latin typeface="Calibri"/>
                          <a:ea typeface="+mn-ea"/>
                          <a:cs typeface="+mn-cs"/>
                        </a:rPr>
                        <a:t>+ 100 €</a:t>
                      </a:r>
                      <a:endParaRPr lang="fr-FR" sz="1100" b="1" i="0" u="none" strike="noStrike" kern="1200" dirty="0">
                        <a:solidFill>
                          <a:schemeClr val="tx1">
                            <a:lumMod val="75000"/>
                            <a:lumOff val="25000"/>
                          </a:schemeClr>
                        </a:solidFill>
                        <a:effectLst/>
                        <a:latin typeface="Calibri"/>
                        <a:ea typeface="+mn-ea"/>
                        <a:cs typeface="+mn-cs"/>
                      </a:endParaRPr>
                    </a:p>
                  </a:txBody>
                  <a:tcPr marL="7436" marR="7436" marT="7436" marB="0" anchor="ctr">
                    <a:lnL w="38100" cap="flat" cmpd="sng" algn="ctr">
                      <a:solidFill>
                        <a:schemeClr val="bg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hMerge="1">
                  <a:txBody>
                    <a:bodyPr/>
                    <a:lstStyle/>
                    <a:p>
                      <a:endParaRPr lang="fr-FR"/>
                    </a:p>
                  </a:txBody>
                  <a:tcPr/>
                </a:tc>
                <a:tc hMerge="1">
                  <a:txBody>
                    <a:bodyPr/>
                    <a:lstStyle/>
                    <a:p>
                      <a:endParaRPr lang="fr-FR"/>
                    </a:p>
                  </a:txBody>
                  <a:tcPr/>
                </a:tc>
                <a:tc hMerge="1">
                  <a:txBody>
                    <a:bodyPr/>
                    <a:lstStyle/>
                    <a:p>
                      <a:pPr marL="0" algn="ctr" defTabSz="914400" rtl="0" eaLnBrk="1" fontAlgn="ctr" latinLnBrk="0" hangingPunct="1"/>
                      <a:endParaRPr lang="fr-FR" sz="1100" b="1" i="0" u="none" strike="noStrike" kern="1200" dirty="0">
                        <a:solidFill>
                          <a:schemeClr val="tx1">
                            <a:lumMod val="75000"/>
                            <a:lumOff val="25000"/>
                          </a:schemeClr>
                        </a:solidFill>
                        <a:effectLst/>
                        <a:latin typeface="Calibri"/>
                        <a:ea typeface="+mn-ea"/>
                        <a:cs typeface="+mn-cs"/>
                      </a:endParaRPr>
                    </a:p>
                  </a:txBody>
                  <a:tcPr marL="7436" marR="7436" marT="7436" marB="0" anchor="ctr">
                    <a:lnL w="38100" cap="flat" cmpd="sng" algn="ctr">
                      <a:solidFill>
                        <a:schemeClr val="bg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663784826"/>
                  </a:ext>
                </a:extLst>
              </a:tr>
              <a:tr h="446183">
                <a:tc gridSpan="2">
                  <a:txBody>
                    <a:bodyPr/>
                    <a:lstStyle/>
                    <a:p>
                      <a:pPr algn="ctr" fontAlgn="ctr"/>
                      <a:r>
                        <a:rPr lang="fr-FR" sz="1200" b="1" i="0" u="none" strike="noStrike" dirty="0" smtClean="0">
                          <a:solidFill>
                            <a:srgbClr val="C00000"/>
                          </a:solidFill>
                          <a:effectLst/>
                          <a:latin typeface="Calibri"/>
                        </a:rPr>
                        <a:t>Gain total</a:t>
                      </a:r>
                      <a:r>
                        <a:rPr lang="fr-FR" sz="1200" b="1" i="0" u="none" strike="noStrike" baseline="0" dirty="0" smtClean="0">
                          <a:solidFill>
                            <a:srgbClr val="C00000"/>
                          </a:solidFill>
                          <a:effectLst/>
                          <a:latin typeface="Calibri"/>
                        </a:rPr>
                        <a:t> maximum </a:t>
                      </a:r>
                    </a:p>
                    <a:p>
                      <a:pPr algn="ctr" fontAlgn="ctr"/>
                      <a:r>
                        <a:rPr lang="fr-FR" sz="1100" b="1" i="0" u="none" strike="noStrike" baseline="0" dirty="0" smtClean="0">
                          <a:solidFill>
                            <a:srgbClr val="C00000"/>
                          </a:solidFill>
                          <a:effectLst/>
                          <a:latin typeface="Calibri"/>
                        </a:rPr>
                        <a:t>par personne</a:t>
                      </a:r>
                      <a:endParaRPr lang="fr-FR" sz="1100" b="1" i="0" u="none" strike="noStrike" dirty="0">
                        <a:solidFill>
                          <a:srgbClr val="C00000"/>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a:noFill/>
                    </a:lnB>
                    <a:solidFill>
                      <a:schemeClr val="bg1">
                        <a:lumMod val="75000"/>
                      </a:schemeClr>
                    </a:solidFill>
                  </a:tcP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fr-FR" sz="1100" b="1" i="0" u="none" strike="noStrike" dirty="0" smtClean="0">
                        <a:solidFill>
                          <a:srgbClr val="C00000"/>
                        </a:solidFill>
                        <a:effectLst/>
                        <a:latin typeface="+mn-lt"/>
                      </a:endParaRPr>
                    </a:p>
                  </a:txBody>
                  <a:tcPr marL="7436" marR="7436" marT="7436" marB="0" anchor="ctr"/>
                </a:tc>
                <a:tc gridSpan="4">
                  <a:txBody>
                    <a:bodyPr/>
                    <a:lstStyle/>
                    <a:p>
                      <a:pPr marL="0" algn="ctr" defTabSz="914400" rtl="0" eaLnBrk="1" fontAlgn="ctr" latinLnBrk="0" hangingPunct="1"/>
                      <a:r>
                        <a:rPr lang="fr-FR" sz="1600" b="1" i="0" u="none" strike="noStrike" kern="1200" dirty="0" smtClean="0">
                          <a:solidFill>
                            <a:schemeClr val="tx1">
                              <a:lumMod val="75000"/>
                              <a:lumOff val="25000"/>
                            </a:schemeClr>
                          </a:solidFill>
                          <a:effectLst/>
                          <a:latin typeface="Calibri"/>
                          <a:ea typeface="+mn-ea"/>
                          <a:cs typeface="+mn-cs"/>
                        </a:rPr>
                        <a:t>500 €</a:t>
                      </a:r>
                      <a:endParaRPr lang="fr-FR" sz="1600" b="1" i="0" u="none" strike="noStrike" kern="1200" dirty="0">
                        <a:solidFill>
                          <a:schemeClr val="tx1">
                            <a:lumMod val="75000"/>
                            <a:lumOff val="25000"/>
                          </a:schemeClr>
                        </a:solidFill>
                        <a:effectLst/>
                        <a:latin typeface="Calibri"/>
                        <a:ea typeface="+mn-ea"/>
                        <a:cs typeface="+mn-cs"/>
                      </a:endParaRPr>
                    </a:p>
                  </a:txBody>
                  <a:tcPr marL="7436" marR="7436" marT="7436" marB="0" anchor="ctr">
                    <a:lnL w="38100" cap="flat" cmpd="sng" algn="ctr">
                      <a:solidFill>
                        <a:schemeClr val="bg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hMerge="1">
                  <a:txBody>
                    <a:bodyPr/>
                    <a:lstStyle/>
                    <a:p>
                      <a:endParaRPr lang="fr-FR"/>
                    </a:p>
                  </a:txBody>
                  <a:tcPr/>
                </a:tc>
                <a:tc hMerge="1">
                  <a:txBody>
                    <a:bodyPr/>
                    <a:lstStyle/>
                    <a:p>
                      <a:pPr algn="ctr" fontAlgn="ctr"/>
                      <a:endParaRPr lang="fr-FR" sz="1100" b="1" i="1" u="none" strike="noStrike" dirty="0">
                        <a:solidFill>
                          <a:schemeClr val="tx1">
                            <a:lumMod val="75000"/>
                            <a:lumOff val="25000"/>
                          </a:schemeClr>
                        </a:solidFill>
                        <a:effectLst/>
                        <a:latin typeface="Calibri"/>
                      </a:endParaRPr>
                    </a:p>
                  </a:txBody>
                  <a:tcPr marL="7436" marR="7436" marT="7436"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a:noFill/>
                    </a:lnB>
                    <a:solidFill>
                      <a:schemeClr val="bg1"/>
                    </a:solidFill>
                  </a:tcPr>
                </a:tc>
                <a:tc hMerge="1">
                  <a:txBody>
                    <a:bodyPr/>
                    <a:lstStyle/>
                    <a:p>
                      <a:pPr marL="0" algn="ctr" defTabSz="914400" rtl="0" eaLnBrk="1" fontAlgn="ctr" latinLnBrk="0" hangingPunct="1"/>
                      <a:endParaRPr lang="fr-FR" sz="1600" b="1" i="0" u="none" strike="noStrike" kern="1200" dirty="0">
                        <a:solidFill>
                          <a:schemeClr val="tx1">
                            <a:lumMod val="75000"/>
                            <a:lumOff val="25000"/>
                          </a:schemeClr>
                        </a:solidFill>
                        <a:effectLst/>
                        <a:latin typeface="Calibri"/>
                        <a:ea typeface="+mn-ea"/>
                        <a:cs typeface="+mn-cs"/>
                      </a:endParaRPr>
                    </a:p>
                  </a:txBody>
                  <a:tcPr marL="7436" marR="7436" marT="7436" marB="0" anchor="ctr">
                    <a:lnL w="38100" cap="flat" cmpd="sng" algn="ctr">
                      <a:solidFill>
                        <a:schemeClr val="bg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761788106"/>
                  </a:ext>
                </a:extLst>
              </a:tr>
            </a:tbl>
          </a:graphicData>
        </a:graphic>
      </p:graphicFrame>
      <p:sp>
        <p:nvSpPr>
          <p:cNvPr id="23" name="ZoneTexte 22"/>
          <p:cNvSpPr txBox="1"/>
          <p:nvPr/>
        </p:nvSpPr>
        <p:spPr>
          <a:xfrm>
            <a:off x="554461" y="4451772"/>
            <a:ext cx="2942523" cy="523220"/>
          </a:xfrm>
          <a:prstGeom prst="rect">
            <a:avLst/>
          </a:prstGeom>
          <a:noFill/>
        </p:spPr>
        <p:txBody>
          <a:bodyPr wrap="square" rtlCol="0">
            <a:spAutoFit/>
          </a:bodyPr>
          <a:lstStyle/>
          <a:p>
            <a:r>
              <a:rPr lang="fr-FR" sz="1400" b="1" i="1" dirty="0" smtClean="0">
                <a:solidFill>
                  <a:srgbClr val="C00000"/>
                </a:solidFill>
              </a:rPr>
              <a:t>Pour les CAGP et le staff région</a:t>
            </a:r>
          </a:p>
          <a:p>
            <a:r>
              <a:rPr lang="fr-FR" sz="1400" b="1" i="1" dirty="0">
                <a:solidFill>
                  <a:srgbClr val="C00000"/>
                </a:solidFill>
              </a:rPr>
              <a:t>	</a:t>
            </a:r>
          </a:p>
        </p:txBody>
      </p:sp>
      <p:sp>
        <p:nvSpPr>
          <p:cNvPr id="25" name="Rectangle 24"/>
          <p:cNvSpPr/>
          <p:nvPr/>
        </p:nvSpPr>
        <p:spPr>
          <a:xfrm>
            <a:off x="611560" y="4750922"/>
            <a:ext cx="6498714" cy="830997"/>
          </a:xfrm>
          <a:prstGeom prst="rect">
            <a:avLst/>
          </a:prstGeom>
        </p:spPr>
        <p:txBody>
          <a:bodyPr wrap="square">
            <a:spAutoFit/>
          </a:bodyPr>
          <a:lstStyle/>
          <a:p>
            <a:pPr marL="542925" lvl="1" indent="-142875">
              <a:buFont typeface="Wingdings" panose="05000000000000000000" pitchFamily="2" charset="2"/>
              <a:buChar char="§"/>
              <a:defRPr/>
            </a:pPr>
            <a:r>
              <a:rPr lang="fr-FR" sz="1200" b="1" dirty="0">
                <a:solidFill>
                  <a:schemeClr val="bg1">
                    <a:lumMod val="50000"/>
                  </a:schemeClr>
                </a:solidFill>
              </a:rPr>
              <a:t>Un bonus collectif est octroyé si les objectifs </a:t>
            </a:r>
            <a:r>
              <a:rPr lang="fr-FR" sz="1200" b="1" dirty="0" smtClean="0">
                <a:solidFill>
                  <a:schemeClr val="bg1">
                    <a:lumMod val="50000"/>
                  </a:schemeClr>
                </a:solidFill>
              </a:rPr>
              <a:t>de </a:t>
            </a:r>
            <a:r>
              <a:rPr lang="fr-FR" sz="1200" b="1" dirty="0">
                <a:solidFill>
                  <a:schemeClr val="bg1">
                    <a:lumMod val="50000"/>
                  </a:schemeClr>
                </a:solidFill>
              </a:rPr>
              <a:t>la Région sont </a:t>
            </a:r>
            <a:r>
              <a:rPr lang="fr-FR" sz="1200" b="1" dirty="0" smtClean="0">
                <a:solidFill>
                  <a:schemeClr val="bg1">
                    <a:lumMod val="50000"/>
                  </a:schemeClr>
                </a:solidFill>
              </a:rPr>
              <a:t>atteints</a:t>
            </a:r>
          </a:p>
          <a:p>
            <a:pPr marL="542925" lvl="1" indent="-142875">
              <a:buFont typeface="Wingdings" panose="05000000000000000000" pitchFamily="2" charset="2"/>
              <a:buChar char="§"/>
              <a:defRPr/>
            </a:pPr>
            <a:r>
              <a:rPr lang="fr-FR" sz="1200" b="1" dirty="0">
                <a:solidFill>
                  <a:schemeClr val="bg1">
                    <a:lumMod val="50000"/>
                  </a:schemeClr>
                </a:solidFill>
              </a:rPr>
              <a:t>Déclenchement des gains dès atteinte de l’objectif de la région critère par critère (indépendance des critères)</a:t>
            </a:r>
          </a:p>
          <a:p>
            <a:pPr marL="542925" lvl="1" indent="-142875">
              <a:buFont typeface="Wingdings" panose="05000000000000000000" pitchFamily="2" charset="2"/>
              <a:buChar char="§"/>
              <a:defRPr/>
            </a:pPr>
            <a:endParaRPr lang="fr-FR" sz="1200" b="1" dirty="0">
              <a:solidFill>
                <a:schemeClr val="bg1">
                  <a:lumMod val="50000"/>
                </a:schemeClr>
              </a:solidFill>
            </a:endParaRPr>
          </a:p>
        </p:txBody>
      </p:sp>
    </p:spTree>
    <p:extLst>
      <p:ext uri="{BB962C8B-B14F-4D97-AF65-F5344CB8AC3E}">
        <p14:creationId xmlns:p14="http://schemas.microsoft.com/office/powerpoint/2010/main" val="3365247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a:prstGeom prst="rect">
            <a:avLst/>
          </a:prstGeom>
        </p:spPr>
        <p:txBody>
          <a:bodyPr>
            <a:noAutofit/>
          </a:bodyPr>
          <a:lstStyle/>
          <a:p>
            <a:r>
              <a:rPr lang="fr-FR" sz="1800" b="1" dirty="0"/>
              <a:t>A la fin du challenge,  les performances définitives seront calculées en fonction de l’ETP moyen (source RH) et feront l’objet d’un contrôle </a:t>
            </a:r>
            <a:r>
              <a:rPr lang="fr-FR" sz="1800" b="1" i="1" dirty="0"/>
              <a:t>Risque &amp; Conformité</a:t>
            </a:r>
            <a:endParaRPr lang="fr-FR" sz="1800" b="1" dirty="0"/>
          </a:p>
        </p:txBody>
      </p:sp>
      <p:sp>
        <p:nvSpPr>
          <p:cNvPr id="31" name="Espace réservé du contenu 2"/>
          <p:cNvSpPr txBox="1">
            <a:spLocks/>
          </p:cNvSpPr>
          <p:nvPr/>
        </p:nvSpPr>
        <p:spPr>
          <a:xfrm>
            <a:off x="695325" y="1484313"/>
            <a:ext cx="10912193" cy="4447078"/>
          </a:xfrm>
          <a:prstGeom prst="rect">
            <a:avLst/>
          </a:prstGeom>
        </p:spPr>
        <p:txBody>
          <a:bodyPr/>
          <a:lstStyle>
            <a:lvl1pPr marL="342900" indent="-342900" algn="l" defTabSz="914400" rtl="0" eaLnBrk="1" latinLnBrk="0" hangingPunct="1">
              <a:spcBef>
                <a:spcPct val="20000"/>
              </a:spcBef>
              <a:buClr>
                <a:srgbClr val="C00000"/>
              </a:buClr>
              <a:buFont typeface="Wingdings" panose="05000000000000000000" pitchFamily="2" charset="2"/>
              <a:buChar char="§"/>
              <a:defRPr sz="1400" kern="1200">
                <a:solidFill>
                  <a:schemeClr val="tx1">
                    <a:lumMod val="75000"/>
                    <a:lumOff val="25000"/>
                  </a:schemeClr>
                </a:solidFill>
                <a:latin typeface="Gill Sans MT" panose="020B0502020104020203" pitchFamily="34" charset="0"/>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1300" kern="1200">
                <a:solidFill>
                  <a:schemeClr val="tx1">
                    <a:lumMod val="75000"/>
                    <a:lumOff val="25000"/>
                  </a:schemeClr>
                </a:solidFill>
                <a:latin typeface="Gill Sans MT" panose="020B0502020104020203" pitchFamily="34" charset="0"/>
                <a:ea typeface="+mn-ea"/>
                <a:cs typeface="+mn-cs"/>
              </a:defRPr>
            </a:lvl2pPr>
            <a:lvl3pPr marL="914400" indent="0" algn="l" defTabSz="914400" rtl="0" eaLnBrk="1" latinLnBrk="0" hangingPunct="1">
              <a:spcBef>
                <a:spcPct val="20000"/>
              </a:spcBef>
              <a:buFontTx/>
              <a:buNone/>
              <a:defRPr sz="1200" kern="1200">
                <a:solidFill>
                  <a:schemeClr val="tx1">
                    <a:lumMod val="75000"/>
                    <a:lumOff val="25000"/>
                  </a:schemeClr>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13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13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9pPr>
          </a:lstStyle>
          <a:p>
            <a:pPr marL="268288" indent="-268288">
              <a:buSzPct val="150000"/>
              <a:defRPr/>
            </a:pPr>
            <a:r>
              <a:rPr lang="fr-FR" sz="1600" b="1" dirty="0">
                <a:solidFill>
                  <a:srgbClr val="C00000"/>
                </a:solidFill>
                <a:latin typeface="+mj-lt"/>
              </a:rPr>
              <a:t>Comptabilisation des réalisations en fin de challenge</a:t>
            </a:r>
          </a:p>
          <a:p>
            <a:pPr marL="538163" lvl="1" indent="-138113">
              <a:buFont typeface="Wingdings" panose="05000000000000000000" pitchFamily="2" charset="2"/>
              <a:buChar char="§"/>
              <a:defRPr/>
            </a:pPr>
            <a:r>
              <a:rPr lang="fr-FR" sz="1600" dirty="0">
                <a:solidFill>
                  <a:schemeClr val="tx1">
                    <a:lumMod val="50000"/>
                    <a:lumOff val="50000"/>
                  </a:schemeClr>
                </a:solidFill>
                <a:latin typeface="+mj-lt"/>
              </a:rPr>
              <a:t>Pour toutes les ventes : comptabilisation uniquement pour les clients avec un </a:t>
            </a:r>
            <a:r>
              <a:rPr lang="fr-FR" sz="1600" dirty="0" smtClean="0">
                <a:solidFill>
                  <a:srgbClr val="C00000"/>
                </a:solidFill>
                <a:latin typeface="+mj-lt"/>
              </a:rPr>
              <a:t>TOP CC vert au moment de l’arrêté du challenge.</a:t>
            </a:r>
          </a:p>
          <a:p>
            <a:pPr marL="542925" lvl="1" indent="-142875">
              <a:buFont typeface="Wingdings" panose="05000000000000000000" pitchFamily="2" charset="2"/>
              <a:buChar char="§"/>
              <a:defRPr/>
            </a:pPr>
            <a:endParaRPr lang="fr-FR" sz="1600" dirty="0">
              <a:solidFill>
                <a:srgbClr val="C00000"/>
              </a:solidFill>
              <a:latin typeface="+mj-lt"/>
            </a:endParaRPr>
          </a:p>
          <a:p>
            <a:pPr marL="268288" indent="-268288">
              <a:buSzPct val="150000"/>
              <a:defRPr/>
            </a:pPr>
            <a:r>
              <a:rPr lang="fr-FR" sz="1600" b="1" dirty="0">
                <a:solidFill>
                  <a:srgbClr val="C00000"/>
                </a:solidFill>
                <a:latin typeface="+mj-lt"/>
              </a:rPr>
              <a:t>Contrôle </a:t>
            </a:r>
            <a:r>
              <a:rPr lang="fr-FR" sz="1600" b="1" i="1" dirty="0">
                <a:solidFill>
                  <a:srgbClr val="C00000"/>
                </a:solidFill>
                <a:latin typeface="+mj-lt"/>
              </a:rPr>
              <a:t>Risque &amp; </a:t>
            </a:r>
            <a:r>
              <a:rPr lang="fr-FR" sz="1600" b="1" i="1" dirty="0" smtClean="0">
                <a:solidFill>
                  <a:srgbClr val="C00000"/>
                </a:solidFill>
                <a:latin typeface="+mj-lt"/>
              </a:rPr>
              <a:t>Conformité </a:t>
            </a:r>
            <a:r>
              <a:rPr lang="fr-FR" sz="1600" i="1" dirty="0" smtClean="0">
                <a:solidFill>
                  <a:schemeClr val="tx1">
                    <a:lumMod val="50000"/>
                    <a:lumOff val="50000"/>
                  </a:schemeClr>
                </a:solidFill>
                <a:latin typeface="+mj-lt"/>
              </a:rPr>
              <a:t>(items ci-dessous contrôlés en fonction des marchés)</a:t>
            </a:r>
            <a:endParaRPr lang="fr-FR" sz="1600" dirty="0" smtClean="0">
              <a:solidFill>
                <a:schemeClr val="tx1">
                  <a:lumMod val="50000"/>
                  <a:lumOff val="50000"/>
                </a:schemeClr>
              </a:solidFill>
              <a:latin typeface="+mj-lt"/>
            </a:endParaRPr>
          </a:p>
          <a:p>
            <a:pPr marL="538163" lvl="1" indent="-138113" algn="just">
              <a:buFont typeface="Wingdings" panose="05000000000000000000" pitchFamily="2" charset="2"/>
              <a:buChar char="§"/>
              <a:defRPr/>
            </a:pPr>
            <a:r>
              <a:rPr lang="fr-FR" sz="1600" dirty="0" smtClean="0">
                <a:solidFill>
                  <a:srgbClr val="C00000"/>
                </a:solidFill>
                <a:latin typeface="+mj-lt"/>
              </a:rPr>
              <a:t>Questionnaire de Profil Investisseur </a:t>
            </a:r>
            <a:r>
              <a:rPr lang="fr-FR" sz="1600" dirty="0" smtClean="0">
                <a:solidFill>
                  <a:schemeClr val="tx1">
                    <a:lumMod val="50000"/>
                    <a:lumOff val="50000"/>
                  </a:schemeClr>
                </a:solidFill>
                <a:latin typeface="+mj-lt"/>
              </a:rPr>
              <a:t>(QPI, </a:t>
            </a:r>
            <a:r>
              <a:rPr lang="fr-FR" sz="1400" i="1" dirty="0" smtClean="0">
                <a:solidFill>
                  <a:schemeClr val="tx1">
                    <a:lumMod val="50000"/>
                    <a:lumOff val="50000"/>
                  </a:schemeClr>
                </a:solidFill>
                <a:latin typeface="+mj-lt"/>
              </a:rPr>
              <a:t>ex </a:t>
            </a:r>
            <a:r>
              <a:rPr lang="fr-FR" sz="1400" i="1" dirty="0" smtClean="0">
                <a:solidFill>
                  <a:schemeClr val="tx1">
                    <a:lumMod val="50000"/>
                    <a:lumOff val="50000"/>
                  </a:schemeClr>
                </a:solidFill>
              </a:rPr>
              <a:t>QCF/QR</a:t>
            </a:r>
            <a:r>
              <a:rPr lang="fr-FR" sz="1600" dirty="0" smtClean="0">
                <a:solidFill>
                  <a:schemeClr val="tx1">
                    <a:lumMod val="50000"/>
                    <a:lumOff val="50000"/>
                  </a:schemeClr>
                </a:solidFill>
                <a:latin typeface="+mj-lt"/>
              </a:rPr>
              <a:t>) : Présence du formulaire signé et daté de moins de 24 mois (les profils Clients C0, refus de répondre, devront être expliqués par les Collaborateurs pendant le </a:t>
            </a:r>
            <a:r>
              <a:rPr lang="fr-FR" sz="1600" dirty="0">
                <a:solidFill>
                  <a:schemeClr val="tx1">
                    <a:lumMod val="50000"/>
                    <a:lumOff val="50000"/>
                  </a:schemeClr>
                </a:solidFill>
                <a:latin typeface="+mj-lt"/>
              </a:rPr>
              <a:t>challenge, avec formalisation d’un CRE</a:t>
            </a:r>
            <a:r>
              <a:rPr lang="fr-FR" sz="1600" dirty="0" smtClean="0">
                <a:solidFill>
                  <a:schemeClr val="tx1">
                    <a:lumMod val="50000"/>
                    <a:lumOff val="50000"/>
                  </a:schemeClr>
                </a:solidFill>
                <a:latin typeface="+mj-lt"/>
              </a:rPr>
              <a:t>).</a:t>
            </a:r>
            <a:endParaRPr lang="fr-FR" sz="1600" dirty="0" smtClean="0">
              <a:solidFill>
                <a:srgbClr val="C00000"/>
              </a:solidFill>
              <a:latin typeface="+mj-lt"/>
            </a:endParaRPr>
          </a:p>
          <a:p>
            <a:pPr marL="538163" lvl="1" indent="-138113" algn="just">
              <a:buFont typeface="Wingdings" panose="05000000000000000000" pitchFamily="2" charset="2"/>
              <a:buChar char="§"/>
              <a:defRPr/>
            </a:pPr>
            <a:r>
              <a:rPr lang="fr-FR" sz="1600" dirty="0" smtClean="0">
                <a:solidFill>
                  <a:srgbClr val="C00000"/>
                </a:solidFill>
                <a:latin typeface="+mj-lt"/>
              </a:rPr>
              <a:t>Connaissance Client : </a:t>
            </a:r>
            <a:r>
              <a:rPr lang="fr-FR" sz="1600" dirty="0" smtClean="0">
                <a:solidFill>
                  <a:schemeClr val="tx1">
                    <a:lumMod val="50000"/>
                    <a:lumOff val="50000"/>
                  </a:schemeClr>
                </a:solidFill>
                <a:latin typeface="+mj-lt"/>
              </a:rPr>
              <a:t>TOP CC vert, ainsi en complément de la complétude de la Connaissance Client (DRC / EAI / NPAI / BE)  le contrôle portera également sur la conformité des documents.</a:t>
            </a:r>
            <a:endParaRPr lang="fr-FR" sz="1600" dirty="0">
              <a:solidFill>
                <a:schemeClr val="tx1">
                  <a:lumMod val="50000"/>
                  <a:lumOff val="50000"/>
                </a:schemeClr>
              </a:solidFill>
              <a:latin typeface="+mj-lt"/>
            </a:endParaRPr>
          </a:p>
        </p:txBody>
      </p:sp>
      <p:sp>
        <p:nvSpPr>
          <p:cNvPr id="6" name="Titre 4"/>
          <p:cNvSpPr>
            <a:spLocks noGrp="1"/>
          </p:cNvSpPr>
          <p:nvPr>
            <p:ph type="ctrTitle"/>
          </p:nvPr>
        </p:nvSpPr>
        <p:spPr>
          <a:xfrm>
            <a:off x="2445670" y="34706"/>
            <a:ext cx="9795013" cy="297951"/>
          </a:xfrm>
        </p:spPr>
        <p:txBody>
          <a:bodyPr/>
          <a:lstStyle/>
          <a:p>
            <a:r>
              <a:rPr lang="fr-FR" sz="1300" dirty="0"/>
              <a:t>Point d’étape et Challenge</a:t>
            </a:r>
          </a:p>
        </p:txBody>
      </p:sp>
      <p:grpSp>
        <p:nvGrpSpPr>
          <p:cNvPr id="7" name="Groupe 6"/>
          <p:cNvGrpSpPr/>
          <p:nvPr/>
        </p:nvGrpSpPr>
        <p:grpSpPr>
          <a:xfrm>
            <a:off x="8335406" y="44251"/>
            <a:ext cx="3856593" cy="279660"/>
            <a:chOff x="3581398" y="6140166"/>
            <a:chExt cx="4444995" cy="223443"/>
          </a:xfrm>
          <a:noFill/>
        </p:grpSpPr>
        <p:sp>
          <p:nvSpPr>
            <p:cNvPr id="8" name="Rectangle 7"/>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Professionnels</a:t>
              </a:r>
            </a:p>
          </p:txBody>
        </p:sp>
        <p:sp>
          <p:nvSpPr>
            <p:cNvPr id="9" name="Rectangle 8"/>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75000"/>
                      <a:lumOff val="25000"/>
                    </a:schemeClr>
                  </a:solidFill>
                  <a:latin typeface="Montserrat Black" panose="00000A00000000000000" pitchFamily="2" charset="0"/>
                </a:rPr>
                <a:t>Gestion Privée</a:t>
              </a:r>
            </a:p>
          </p:txBody>
        </p:sp>
        <p:sp>
          <p:nvSpPr>
            <p:cNvPr id="10" name="Rectangle 9"/>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Particuliers</a:t>
              </a:r>
            </a:p>
          </p:txBody>
        </p:sp>
      </p:grpSp>
    </p:spTree>
    <p:extLst>
      <p:ext uri="{BB962C8B-B14F-4D97-AF65-F5344CB8AC3E}">
        <p14:creationId xmlns:p14="http://schemas.microsoft.com/office/powerpoint/2010/main" val="1182896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156155" y="1779052"/>
            <a:ext cx="8519908" cy="4424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p:cNvSpPr/>
          <p:nvPr/>
        </p:nvSpPr>
        <p:spPr>
          <a:xfrm>
            <a:off x="3156155" y="2905432"/>
            <a:ext cx="8519908" cy="4424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1"/>
          <p:cNvSpPr>
            <a:spLocks noGrp="1"/>
          </p:cNvSpPr>
          <p:nvPr>
            <p:ph type="body" sz="quarter" idx="13"/>
          </p:nvPr>
        </p:nvSpPr>
        <p:spPr/>
        <p:txBody>
          <a:bodyPr/>
          <a:lstStyle/>
          <a:p>
            <a:r>
              <a:rPr lang="fr-FR" sz="2000" b="1" dirty="0" smtClean="0">
                <a:latin typeface="Montserrat Black" panose="00000A00000000000000" pitchFamily="2" charset="0"/>
              </a:rPr>
              <a:t>Point d’étape et Challenge</a:t>
            </a:r>
          </a:p>
          <a:p>
            <a:pPr lvl="1"/>
            <a:r>
              <a:rPr lang="fr-FR" dirty="0" smtClean="0"/>
              <a:t>Marché des particuliers</a:t>
            </a:r>
          </a:p>
          <a:p>
            <a:pPr lvl="1"/>
            <a:r>
              <a:rPr lang="fr-FR" dirty="0" smtClean="0"/>
              <a:t>Marché de la Gestion Privée</a:t>
            </a:r>
          </a:p>
          <a:p>
            <a:pPr lvl="1"/>
            <a:r>
              <a:rPr lang="fr-FR" dirty="0" smtClean="0"/>
              <a:t>Marché des Professionnels</a:t>
            </a:r>
          </a:p>
          <a:p>
            <a:r>
              <a:rPr lang="fr-FR" sz="2000" b="1" dirty="0" smtClean="0">
                <a:latin typeface="Montserrat Black" panose="00000A00000000000000" pitchFamily="2" charset="0"/>
              </a:rPr>
              <a:t>Moyens : Formations, offres et cibles</a:t>
            </a:r>
          </a:p>
          <a:p>
            <a:r>
              <a:rPr lang="fr-FR" sz="2000" b="1" dirty="0" smtClean="0">
                <a:latin typeface="Montserrat Black" panose="00000A00000000000000" pitchFamily="2" charset="0"/>
              </a:rPr>
              <a:t>Boîte à outils</a:t>
            </a:r>
            <a:endParaRPr lang="fr-FR" sz="2000" b="1" dirty="0">
              <a:latin typeface="Montserrat Black" panose="00000A00000000000000" pitchFamily="2" charset="0"/>
            </a:endParaRPr>
          </a:p>
        </p:txBody>
      </p:sp>
    </p:spTree>
    <p:extLst>
      <p:ext uri="{BB962C8B-B14F-4D97-AF65-F5344CB8AC3E}">
        <p14:creationId xmlns:p14="http://schemas.microsoft.com/office/powerpoint/2010/main" val="24557024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476922" y="9745"/>
            <a:ext cx="9795013" cy="297951"/>
          </a:xfrm>
        </p:spPr>
        <p:txBody>
          <a:bodyPr/>
          <a:lstStyle/>
          <a:p>
            <a:r>
              <a:rPr lang="fr-FR" sz="1300" dirty="0"/>
              <a:t>Point d’étape et Challenge</a:t>
            </a:r>
            <a:endParaRPr lang="fr-FR" sz="1300" b="1" dirty="0"/>
          </a:p>
        </p:txBody>
      </p:sp>
      <p:grpSp>
        <p:nvGrpSpPr>
          <p:cNvPr id="14" name="Groupe 13"/>
          <p:cNvGrpSpPr/>
          <p:nvPr/>
        </p:nvGrpSpPr>
        <p:grpSpPr>
          <a:xfrm>
            <a:off x="8335406" y="44251"/>
            <a:ext cx="3856593" cy="279660"/>
            <a:chOff x="3581398" y="6140166"/>
            <a:chExt cx="4444995" cy="223443"/>
          </a:xfrm>
          <a:noFill/>
        </p:grpSpPr>
        <p:sp>
          <p:nvSpPr>
            <p:cNvPr id="15" name="Rectangle 14"/>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65000"/>
                      <a:lumOff val="35000"/>
                    </a:schemeClr>
                  </a:solidFill>
                  <a:latin typeface="Montserrat Black" panose="00000A00000000000000" pitchFamily="2" charset="0"/>
                </a:rPr>
                <a:t>Professionnels</a:t>
              </a:r>
            </a:p>
          </p:txBody>
        </p:sp>
        <p:sp>
          <p:nvSpPr>
            <p:cNvPr id="16" name="Rectangle 15"/>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effectLst>
                    <a:outerShdw blurRad="38100" dist="38100" dir="2700000" algn="tl">
                      <a:srgbClr val="000000">
                        <a:alpha val="43137"/>
                      </a:srgbClr>
                    </a:outerShdw>
                  </a:effectLst>
                </a:rPr>
                <a:t>Gestion Privée</a:t>
              </a:r>
            </a:p>
          </p:txBody>
        </p:sp>
        <p:sp>
          <p:nvSpPr>
            <p:cNvPr id="17" name="Rectangle 16"/>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75000"/>
                      <a:lumOff val="25000"/>
                    </a:schemeClr>
                  </a:solidFill>
                  <a:latin typeface="+mj-lt"/>
                </a:rPr>
                <a:t>Particuliers</a:t>
              </a:r>
            </a:p>
          </p:txBody>
        </p:sp>
      </p:grpSp>
      <p:sp>
        <p:nvSpPr>
          <p:cNvPr id="18" name="Espace réservé du texte 2"/>
          <p:cNvSpPr>
            <a:spLocks noGrp="1"/>
          </p:cNvSpPr>
          <p:nvPr>
            <p:ph type="body" sz="quarter" idx="13"/>
          </p:nvPr>
        </p:nvSpPr>
        <p:spPr>
          <a:xfrm>
            <a:off x="2379161" y="322435"/>
            <a:ext cx="8326220" cy="672075"/>
          </a:xfrm>
        </p:spPr>
        <p:txBody>
          <a:bodyPr>
            <a:normAutofit/>
          </a:bodyPr>
          <a:lstStyle/>
          <a:p>
            <a:r>
              <a:rPr lang="fr-FR" sz="1800" b="1" dirty="0"/>
              <a:t>Quel constat sur le fonds de commerce ?</a:t>
            </a:r>
          </a:p>
        </p:txBody>
      </p:sp>
      <p:sp>
        <p:nvSpPr>
          <p:cNvPr id="10" name="Rectangle 9"/>
          <p:cNvSpPr/>
          <p:nvPr/>
        </p:nvSpPr>
        <p:spPr>
          <a:xfrm>
            <a:off x="1048658" y="1198551"/>
            <a:ext cx="10254692" cy="830997"/>
          </a:xfrm>
          <a:prstGeom prst="rect">
            <a:avLst/>
          </a:prstGeom>
        </p:spPr>
        <p:txBody>
          <a:bodyPr wrap="square">
            <a:spAutoFit/>
          </a:bodyPr>
          <a:lstStyle/>
          <a:p>
            <a:r>
              <a:rPr lang="fr-FR" sz="1600" dirty="0">
                <a:solidFill>
                  <a:schemeClr val="tx1">
                    <a:lumMod val="75000"/>
                    <a:lumOff val="25000"/>
                  </a:schemeClr>
                </a:solidFill>
                <a:latin typeface="Arial Black" panose="020B0A04020102020204" pitchFamily="34" charset="0"/>
              </a:rPr>
              <a:t>Notre fonds de commerce </a:t>
            </a:r>
            <a:r>
              <a:rPr lang="fr-FR" sz="1600" dirty="0">
                <a:solidFill>
                  <a:srgbClr val="C00000"/>
                </a:solidFill>
                <a:latin typeface="Arial Black" panose="020B0A04020102020204" pitchFamily="34" charset="0"/>
              </a:rPr>
              <a:t>stagne</a:t>
            </a:r>
            <a:r>
              <a:rPr lang="fr-FR" sz="1600" dirty="0">
                <a:solidFill>
                  <a:schemeClr val="tx1">
                    <a:lumMod val="75000"/>
                    <a:lumOff val="25000"/>
                  </a:schemeClr>
                </a:solidFill>
                <a:latin typeface="Arial Black" panose="020B0A04020102020204" pitchFamily="34" charset="0"/>
              </a:rPr>
              <a:t> depuis </a:t>
            </a:r>
            <a:r>
              <a:rPr lang="fr-FR" sz="1600" dirty="0" smtClean="0">
                <a:solidFill>
                  <a:schemeClr val="tx1">
                    <a:lumMod val="75000"/>
                    <a:lumOff val="25000"/>
                  </a:schemeClr>
                </a:solidFill>
                <a:latin typeface="Arial Black" panose="020B0A04020102020204" pitchFamily="34" charset="0"/>
              </a:rPr>
              <a:t>2018.</a:t>
            </a:r>
          </a:p>
          <a:p>
            <a:r>
              <a:rPr lang="fr-FR" sz="1600" dirty="0" smtClean="0">
                <a:solidFill>
                  <a:schemeClr val="tx1">
                    <a:lumMod val="75000"/>
                    <a:lumOff val="25000"/>
                  </a:schemeClr>
                </a:solidFill>
                <a:latin typeface="Arial Black" panose="020B0A04020102020204" pitchFamily="34" charset="0"/>
              </a:rPr>
              <a:t>L’</a:t>
            </a:r>
            <a:r>
              <a:rPr lang="fr-FR" sz="1600" dirty="0" smtClean="0">
                <a:solidFill>
                  <a:srgbClr val="C00000"/>
                </a:solidFill>
                <a:latin typeface="Arial Black" panose="020B0A04020102020204" pitchFamily="34" charset="0"/>
              </a:rPr>
              <a:t>activation</a:t>
            </a:r>
            <a:r>
              <a:rPr lang="fr-FR" sz="1600" dirty="0" smtClean="0">
                <a:solidFill>
                  <a:schemeClr val="tx1">
                    <a:lumMod val="75000"/>
                    <a:lumOff val="25000"/>
                  </a:schemeClr>
                </a:solidFill>
                <a:latin typeface="Arial Black" panose="020B0A04020102020204" pitchFamily="34" charset="0"/>
              </a:rPr>
              <a:t> est </a:t>
            </a:r>
            <a:r>
              <a:rPr lang="fr-FR" sz="1600" dirty="0" smtClean="0">
                <a:solidFill>
                  <a:srgbClr val="C00000"/>
                </a:solidFill>
                <a:latin typeface="Arial Black" panose="020B0A04020102020204" pitchFamily="34" charset="0"/>
              </a:rPr>
              <a:t>insuffisante</a:t>
            </a:r>
            <a:r>
              <a:rPr lang="fr-FR" sz="1600" dirty="0" smtClean="0">
                <a:solidFill>
                  <a:schemeClr val="tx1">
                    <a:lumMod val="75000"/>
                    <a:lumOff val="25000"/>
                  </a:schemeClr>
                </a:solidFill>
                <a:latin typeface="Arial Black" panose="020B0A04020102020204" pitchFamily="34" charset="0"/>
              </a:rPr>
              <a:t>.</a:t>
            </a:r>
            <a:endParaRPr lang="fr-FR" sz="1600" dirty="0">
              <a:solidFill>
                <a:schemeClr val="tx1">
                  <a:lumMod val="75000"/>
                  <a:lumOff val="25000"/>
                </a:schemeClr>
              </a:solidFill>
              <a:latin typeface="Arial Black" panose="020B0A04020102020204" pitchFamily="34" charset="0"/>
            </a:endParaRPr>
          </a:p>
          <a:p>
            <a:r>
              <a:rPr lang="fr-FR" sz="1600" dirty="0" smtClean="0">
                <a:solidFill>
                  <a:schemeClr val="tx1">
                    <a:lumMod val="75000"/>
                    <a:lumOff val="25000"/>
                  </a:schemeClr>
                </a:solidFill>
                <a:latin typeface="Arial Black" panose="020B0A04020102020204" pitchFamily="34" charset="0"/>
              </a:rPr>
              <a:t>L’</a:t>
            </a:r>
            <a:r>
              <a:rPr lang="fr-FR" sz="1600" dirty="0" smtClean="0">
                <a:solidFill>
                  <a:srgbClr val="C00000"/>
                </a:solidFill>
                <a:latin typeface="Arial Black" panose="020B0A04020102020204" pitchFamily="34" charset="0"/>
              </a:rPr>
              <a:t>équipement</a:t>
            </a:r>
            <a:r>
              <a:rPr lang="fr-FR" sz="1600" dirty="0" smtClean="0">
                <a:solidFill>
                  <a:schemeClr val="tx1">
                    <a:lumMod val="75000"/>
                    <a:lumOff val="25000"/>
                  </a:schemeClr>
                </a:solidFill>
                <a:latin typeface="Arial Black" panose="020B0A04020102020204" pitchFamily="34" charset="0"/>
              </a:rPr>
              <a:t>, en progression reste à parfaire et est un vrai </a:t>
            </a:r>
            <a:r>
              <a:rPr lang="fr-FR" sz="1600" dirty="0" smtClean="0">
                <a:solidFill>
                  <a:srgbClr val="C00000"/>
                </a:solidFill>
                <a:latin typeface="Arial Black" panose="020B0A04020102020204" pitchFamily="34" charset="0"/>
              </a:rPr>
              <a:t>levier </a:t>
            </a:r>
            <a:r>
              <a:rPr lang="fr-FR" sz="1600" dirty="0">
                <a:solidFill>
                  <a:srgbClr val="C00000"/>
                </a:solidFill>
                <a:latin typeface="Arial Black" panose="020B0A04020102020204" pitchFamily="34" charset="0"/>
              </a:rPr>
              <a:t>de </a:t>
            </a:r>
            <a:r>
              <a:rPr lang="fr-FR" sz="1600" dirty="0" smtClean="0">
                <a:solidFill>
                  <a:srgbClr val="C00000"/>
                </a:solidFill>
                <a:latin typeface="Arial Black" panose="020B0A04020102020204" pitchFamily="34" charset="0"/>
              </a:rPr>
              <a:t>fidélisation.</a:t>
            </a:r>
            <a:endParaRPr lang="fr-FR" sz="1600" dirty="0">
              <a:solidFill>
                <a:srgbClr val="C00000"/>
              </a:solidFill>
              <a:latin typeface="Arial Black" panose="020B0A04020102020204" pitchFamily="34" charset="0"/>
            </a:endParaRPr>
          </a:p>
        </p:txBody>
      </p:sp>
      <p:graphicFrame>
        <p:nvGraphicFramePr>
          <p:cNvPr id="12" name="Graphique 11"/>
          <p:cNvGraphicFramePr/>
          <p:nvPr>
            <p:extLst/>
          </p:nvPr>
        </p:nvGraphicFramePr>
        <p:xfrm>
          <a:off x="1715202" y="2300864"/>
          <a:ext cx="9205383" cy="403801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19190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sz="1300" dirty="0"/>
              <a:t>Point d’étape et Challenge</a:t>
            </a:r>
            <a:endParaRPr lang="fr-FR" sz="1300" b="1" dirty="0"/>
          </a:p>
        </p:txBody>
      </p:sp>
      <p:grpSp>
        <p:nvGrpSpPr>
          <p:cNvPr id="15" name="Groupe 14"/>
          <p:cNvGrpSpPr/>
          <p:nvPr/>
        </p:nvGrpSpPr>
        <p:grpSpPr>
          <a:xfrm>
            <a:off x="8335406" y="44251"/>
            <a:ext cx="3856593" cy="279660"/>
            <a:chOff x="3581398" y="6140166"/>
            <a:chExt cx="4444995" cy="223443"/>
          </a:xfrm>
          <a:noFill/>
        </p:grpSpPr>
        <p:sp>
          <p:nvSpPr>
            <p:cNvPr id="16" name="Rectangle 15"/>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ontserrat Black" panose="00000A00000000000000" pitchFamily="2" charset="0"/>
                </a:rPr>
                <a:t>Professionnels</a:t>
              </a:r>
            </a:p>
          </p:txBody>
        </p:sp>
        <p:sp>
          <p:nvSpPr>
            <p:cNvPr id="17" name="Rectangle 16"/>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rPr>
                <a:t>Gestion Privée</a:t>
              </a:r>
            </a:p>
          </p:txBody>
        </p:sp>
        <p:sp>
          <p:nvSpPr>
            <p:cNvPr id="18" name="Rectangle 17"/>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75000"/>
                      <a:lumOff val="25000"/>
                    </a:schemeClr>
                  </a:solidFill>
                  <a:latin typeface="+mj-lt"/>
                </a:rPr>
                <a:t>Particuliers</a:t>
              </a:r>
            </a:p>
          </p:txBody>
        </p:sp>
      </p:grpSp>
      <p:sp>
        <p:nvSpPr>
          <p:cNvPr id="21" name="Espace réservé du texte 5"/>
          <p:cNvSpPr>
            <a:spLocks noGrp="1"/>
          </p:cNvSpPr>
          <p:nvPr>
            <p:ph type="body" sz="quarter" idx="13"/>
          </p:nvPr>
        </p:nvSpPr>
        <p:spPr>
          <a:ln>
            <a:noFill/>
          </a:ln>
        </p:spPr>
        <p:txBody>
          <a:bodyPr>
            <a:normAutofit/>
          </a:bodyPr>
          <a:lstStyle/>
          <a:p>
            <a:pPr marL="0" indent="0">
              <a:buNone/>
            </a:pPr>
            <a:r>
              <a:rPr lang="fr-FR" sz="1800" b="1" dirty="0" smtClean="0"/>
              <a:t>Un potentiel de clients à équiper</a:t>
            </a:r>
            <a:endParaRPr lang="fr-FR" sz="1800" b="1" dirty="0"/>
          </a:p>
        </p:txBody>
      </p:sp>
      <p:graphicFrame>
        <p:nvGraphicFramePr>
          <p:cNvPr id="22" name="Tableau 21"/>
          <p:cNvGraphicFramePr>
            <a:graphicFrameLocks noGrp="1"/>
          </p:cNvGraphicFramePr>
          <p:nvPr>
            <p:extLst/>
          </p:nvPr>
        </p:nvGraphicFramePr>
        <p:xfrm>
          <a:off x="1531622" y="1460937"/>
          <a:ext cx="8686799" cy="4652336"/>
        </p:xfrm>
        <a:graphic>
          <a:graphicData uri="http://schemas.openxmlformats.org/drawingml/2006/table">
            <a:tbl>
              <a:tblPr firstRow="1" bandRow="1"/>
              <a:tblGrid>
                <a:gridCol w="4168666">
                  <a:extLst>
                    <a:ext uri="{9D8B030D-6E8A-4147-A177-3AD203B41FA5}">
                      <a16:colId xmlns:a16="http://schemas.microsoft.com/office/drawing/2014/main" val="127080166"/>
                    </a:ext>
                  </a:extLst>
                </a:gridCol>
                <a:gridCol w="4518133">
                  <a:extLst>
                    <a:ext uri="{9D8B030D-6E8A-4147-A177-3AD203B41FA5}">
                      <a16:colId xmlns:a16="http://schemas.microsoft.com/office/drawing/2014/main" val="1815779056"/>
                    </a:ext>
                  </a:extLst>
                </a:gridCol>
              </a:tblGrid>
              <a:tr h="36138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fr-FR" sz="1800" b="1" i="0" u="none" strike="noStrike" dirty="0">
                          <a:solidFill>
                            <a:srgbClr val="FFFFFF"/>
                          </a:solidFill>
                          <a:effectLst/>
                          <a:latin typeface="Calibri" panose="020F0502020204030204" pitchFamily="34" charset="0"/>
                        </a:rPr>
                        <a:t>Total </a:t>
                      </a:r>
                      <a:r>
                        <a:rPr lang="fr-FR" sz="1800" b="1" i="0" u="none" strike="noStrike" dirty="0" smtClean="0">
                          <a:solidFill>
                            <a:srgbClr val="FFFFFF"/>
                          </a:solidFill>
                          <a:effectLst/>
                          <a:latin typeface="Calibri" panose="020F0502020204030204" pitchFamily="34" charset="0"/>
                        </a:rPr>
                        <a:t>clients Pros</a:t>
                      </a:r>
                      <a:endParaRPr lang="fr-FR" sz="1800" b="1" i="0" u="none" strike="noStrike" dirty="0">
                        <a:solidFill>
                          <a:srgbClr val="FFFFFF"/>
                        </a:solidFill>
                        <a:effectLst/>
                        <a:latin typeface="Calibri" panose="020F0502020204030204" pitchFamily="34" charset="0"/>
                      </a:endParaRPr>
                    </a:p>
                  </a:txBody>
                  <a:tcPr marL="6008" marR="6008" marT="60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1F4E78"/>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fr-FR" sz="1800" b="1" i="0" u="none" strike="noStrike" dirty="0" smtClean="0">
                          <a:solidFill>
                            <a:srgbClr val="FFFFFF"/>
                          </a:solidFill>
                          <a:effectLst/>
                          <a:latin typeface="Calibri" panose="020F0502020204030204" pitchFamily="34" charset="0"/>
                        </a:rPr>
                        <a:t>24010</a:t>
                      </a:r>
                      <a:endParaRPr lang="fr-FR" sz="1800" b="1" i="0" u="none" strike="noStrike" dirty="0">
                        <a:solidFill>
                          <a:srgbClr val="FFFFFF"/>
                        </a:solidFill>
                        <a:effectLst/>
                        <a:latin typeface="Calibri" panose="020F0502020204030204" pitchFamily="34" charset="0"/>
                      </a:endParaRPr>
                    </a:p>
                  </a:txBody>
                  <a:tcPr marL="6008" marR="6008" marT="60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1F4E78"/>
                    </a:solidFill>
                  </a:tcPr>
                </a:tc>
                <a:extLst>
                  <a:ext uri="{0D108BD9-81ED-4DB2-BD59-A6C34878D82A}">
                    <a16:rowId xmlns:a16="http://schemas.microsoft.com/office/drawing/2014/main" val="3747718501"/>
                  </a:ext>
                </a:extLst>
              </a:tr>
              <a:tr h="368468">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fr-FR" sz="1800" b="0" i="0" u="none" strike="noStrike" dirty="0">
                          <a:solidFill>
                            <a:srgbClr val="FFFFFF"/>
                          </a:solidFill>
                          <a:effectLst/>
                          <a:latin typeface="Calibri" panose="020F0502020204030204" pitchFamily="34" charset="0"/>
                        </a:rPr>
                        <a:t>Clients Equipés</a:t>
                      </a:r>
                    </a:p>
                  </a:txBody>
                  <a:tcPr marL="6008" marR="6008" marT="60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A9D08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fr-FR" sz="1800" b="0" i="0" u="none" strike="noStrike" dirty="0" smtClean="0">
                          <a:solidFill>
                            <a:srgbClr val="FFFFFF"/>
                          </a:solidFill>
                          <a:effectLst/>
                          <a:latin typeface="Calibri" panose="020F0502020204030204" pitchFamily="34" charset="0"/>
                        </a:rPr>
                        <a:t>6296</a:t>
                      </a:r>
                      <a:endParaRPr lang="fr-FR" sz="1800" b="0" i="0" u="none" strike="noStrike" dirty="0">
                        <a:solidFill>
                          <a:srgbClr val="FFFFFF"/>
                        </a:solidFill>
                        <a:effectLst/>
                        <a:latin typeface="Calibri" panose="020F0502020204030204" pitchFamily="34" charset="0"/>
                      </a:endParaRPr>
                    </a:p>
                  </a:txBody>
                  <a:tcPr marL="6008" marR="6008" marT="60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A9D08E"/>
                    </a:solidFill>
                  </a:tcPr>
                </a:tc>
                <a:extLst>
                  <a:ext uri="{0D108BD9-81ED-4DB2-BD59-A6C34878D82A}">
                    <a16:rowId xmlns:a16="http://schemas.microsoft.com/office/drawing/2014/main" val="2077536683"/>
                  </a:ext>
                </a:extLst>
              </a:tr>
              <a:tr h="71567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fr-FR" sz="1800" b="0" i="0" u="none" strike="noStrike">
                          <a:solidFill>
                            <a:srgbClr val="FFFFFF"/>
                          </a:solidFill>
                          <a:effectLst/>
                          <a:latin typeface="Calibri" panose="020F0502020204030204" pitchFamily="34" charset="0"/>
                        </a:rPr>
                        <a:t>Clients Equipés 3 univers (FRAGILES)</a:t>
                      </a:r>
                    </a:p>
                  </a:txBody>
                  <a:tcPr marL="6008" marR="6008" marT="60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A9D08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fr-FR" sz="1800" b="0" i="0" u="none" strike="noStrike" dirty="0">
                          <a:solidFill>
                            <a:srgbClr val="FFFFFF"/>
                          </a:solidFill>
                          <a:effectLst/>
                          <a:latin typeface="Calibri" panose="020F0502020204030204" pitchFamily="34" charset="0"/>
                        </a:rPr>
                        <a:t>2 </a:t>
                      </a:r>
                      <a:r>
                        <a:rPr lang="fr-FR" sz="1800" b="0" i="0" u="none" strike="noStrike" dirty="0" smtClean="0">
                          <a:solidFill>
                            <a:srgbClr val="FFFFFF"/>
                          </a:solidFill>
                          <a:effectLst/>
                          <a:latin typeface="Calibri" panose="020F0502020204030204" pitchFamily="34" charset="0"/>
                        </a:rPr>
                        <a:t>826</a:t>
                      </a:r>
                      <a:endParaRPr lang="fr-FR" sz="1800" b="0" i="0" u="none" strike="noStrike" dirty="0">
                        <a:solidFill>
                          <a:srgbClr val="FFFFFF"/>
                        </a:solidFill>
                        <a:effectLst/>
                        <a:latin typeface="Calibri" panose="020F0502020204030204" pitchFamily="34" charset="0"/>
                      </a:endParaRPr>
                    </a:p>
                  </a:txBody>
                  <a:tcPr marL="6008" marR="6008" marT="60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A9D08E"/>
                    </a:solidFill>
                  </a:tcPr>
                </a:tc>
                <a:extLst>
                  <a:ext uri="{0D108BD9-81ED-4DB2-BD59-A6C34878D82A}">
                    <a16:rowId xmlns:a16="http://schemas.microsoft.com/office/drawing/2014/main" val="3469718890"/>
                  </a:ext>
                </a:extLst>
              </a:tr>
              <a:tr h="538529">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fr-FR" sz="1800" b="0" i="0" u="none" strike="noStrike">
                          <a:solidFill>
                            <a:srgbClr val="FFFFFF"/>
                          </a:solidFill>
                          <a:effectLst/>
                          <a:latin typeface="Calibri" panose="020F0502020204030204" pitchFamily="34" charset="0"/>
                        </a:rPr>
                        <a:t>Clients Equipés 4 univers</a:t>
                      </a:r>
                    </a:p>
                  </a:txBody>
                  <a:tcPr marL="6008" marR="6008" marT="60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A9D08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fr-FR" sz="1800" b="0" i="0" u="none" strike="noStrike" dirty="0" smtClean="0">
                          <a:solidFill>
                            <a:srgbClr val="FFFFFF"/>
                          </a:solidFill>
                          <a:effectLst/>
                          <a:latin typeface="Calibri" panose="020F0502020204030204" pitchFamily="34" charset="0"/>
                        </a:rPr>
                        <a:t>1978</a:t>
                      </a:r>
                      <a:endParaRPr lang="fr-FR" sz="1800" b="0" i="0" u="none" strike="noStrike" dirty="0">
                        <a:solidFill>
                          <a:srgbClr val="FFFFFF"/>
                        </a:solidFill>
                        <a:effectLst/>
                        <a:latin typeface="Calibri" panose="020F0502020204030204" pitchFamily="34" charset="0"/>
                      </a:endParaRPr>
                    </a:p>
                  </a:txBody>
                  <a:tcPr marL="6008" marR="6008" marT="60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A9D08E"/>
                    </a:solidFill>
                  </a:tcPr>
                </a:tc>
                <a:extLst>
                  <a:ext uri="{0D108BD9-81ED-4DB2-BD59-A6C34878D82A}">
                    <a16:rowId xmlns:a16="http://schemas.microsoft.com/office/drawing/2014/main" val="1504102913"/>
                  </a:ext>
                </a:extLst>
              </a:tr>
              <a:tr h="43224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fr-FR" sz="1800" b="0" i="0" u="none" strike="noStrike" dirty="0">
                          <a:solidFill>
                            <a:srgbClr val="FFFFFF"/>
                          </a:solidFill>
                          <a:effectLst/>
                          <a:latin typeface="Calibri" panose="020F0502020204030204" pitchFamily="34" charset="0"/>
                        </a:rPr>
                        <a:t>Clients non équipés </a:t>
                      </a:r>
                    </a:p>
                  </a:txBody>
                  <a:tcPr marL="6008" marR="6008" marT="60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504D">
                        <a:lumMod val="60000"/>
                        <a:lumOff val="4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fr-FR" sz="1800" b="0" i="0" u="none" strike="noStrike" dirty="0">
                          <a:solidFill>
                            <a:srgbClr val="FFFFFF"/>
                          </a:solidFill>
                          <a:effectLst/>
                          <a:latin typeface="Calibri" panose="020F0502020204030204" pitchFamily="34" charset="0"/>
                        </a:rPr>
                        <a:t>18 </a:t>
                      </a:r>
                      <a:r>
                        <a:rPr lang="fr-FR" sz="1800" b="0" i="0" u="none" strike="noStrike" dirty="0" smtClean="0">
                          <a:solidFill>
                            <a:srgbClr val="FFFFFF"/>
                          </a:solidFill>
                          <a:effectLst/>
                          <a:latin typeface="Calibri" panose="020F0502020204030204" pitchFamily="34" charset="0"/>
                        </a:rPr>
                        <a:t>275</a:t>
                      </a:r>
                      <a:endParaRPr lang="fr-FR" sz="1800" b="0" i="0" u="none" strike="noStrike" dirty="0">
                        <a:solidFill>
                          <a:srgbClr val="FFFFFF"/>
                        </a:solidFill>
                        <a:effectLst/>
                        <a:latin typeface="Calibri" panose="020F0502020204030204" pitchFamily="34" charset="0"/>
                      </a:endParaRPr>
                    </a:p>
                  </a:txBody>
                  <a:tcPr marL="6008" marR="6008" marT="60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504D">
                        <a:lumMod val="60000"/>
                        <a:lumOff val="40000"/>
                      </a:srgbClr>
                    </a:solidFill>
                  </a:tcPr>
                </a:tc>
                <a:extLst>
                  <a:ext uri="{0D108BD9-81ED-4DB2-BD59-A6C34878D82A}">
                    <a16:rowId xmlns:a16="http://schemas.microsoft.com/office/drawing/2014/main" val="3321591620"/>
                  </a:ext>
                </a:extLst>
              </a:tr>
              <a:tr h="524358">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fr-FR" sz="1800" b="0" i="0" u="none" strike="noStrike">
                          <a:solidFill>
                            <a:srgbClr val="FFFFFF"/>
                          </a:solidFill>
                          <a:effectLst/>
                          <a:latin typeface="Calibri" panose="020F0502020204030204" pitchFamily="34" charset="0"/>
                        </a:rPr>
                        <a:t>Clients non équipés 2 univers</a:t>
                      </a:r>
                    </a:p>
                  </a:txBody>
                  <a:tcPr marL="6008" marR="6008" marT="60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lnTlToBr w="12700" cmpd="sng">
                      <a:noFill/>
                      <a:prstDash val="solid"/>
                    </a:lnTlToBr>
                    <a:lnBlToTr w="12700" cmpd="sng">
                      <a:noFill/>
                      <a:prstDash val="solid"/>
                    </a:lnBlToTr>
                    <a:solidFill>
                      <a:srgbClr val="C0504D">
                        <a:lumMod val="60000"/>
                        <a:lumOff val="40000"/>
                      </a:srgbClr>
                    </a:solidFill>
                  </a:tcPr>
                </a:tc>
                <a:tc row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fr-FR" sz="1800" b="0" i="0" u="none" strike="noStrike" dirty="0" smtClean="0">
                          <a:solidFill>
                            <a:srgbClr val="FFFFFF"/>
                          </a:solidFill>
                          <a:effectLst/>
                          <a:latin typeface="Calibri" panose="020F0502020204030204" pitchFamily="34" charset="0"/>
                        </a:rPr>
                        <a:t>4171</a:t>
                      </a:r>
                      <a:endParaRPr lang="fr-FR" sz="1800" b="0" i="0" u="none" strike="noStrike" dirty="0">
                        <a:solidFill>
                          <a:srgbClr val="FFFFFF"/>
                        </a:solidFill>
                        <a:effectLst/>
                        <a:latin typeface="Calibri" panose="020F0502020204030204" pitchFamily="34" charset="0"/>
                      </a:endParaRPr>
                    </a:p>
                  </a:txBody>
                  <a:tcPr marL="6008" marR="6008" marT="60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504D">
                        <a:lumMod val="60000"/>
                        <a:lumOff val="40000"/>
                      </a:srgbClr>
                    </a:solidFill>
                  </a:tcPr>
                </a:tc>
                <a:extLst>
                  <a:ext uri="{0D108BD9-81ED-4DB2-BD59-A6C34878D82A}">
                    <a16:rowId xmlns:a16="http://schemas.microsoft.com/office/drawing/2014/main" val="1166908376"/>
                  </a:ext>
                </a:extLst>
              </a:tr>
              <a:tr h="22278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fr-FR" sz="1800" b="0" i="0" u="none" strike="noStrike" dirty="0">
                          <a:solidFill>
                            <a:srgbClr val="FFFFFF"/>
                          </a:solidFill>
                          <a:effectLst/>
                          <a:latin typeface="Calibri" panose="020F0502020204030204" pitchFamily="34" charset="0"/>
                        </a:rPr>
                        <a:t>(PRESQUE EQUIPES)</a:t>
                      </a:r>
                    </a:p>
                  </a:txBody>
                  <a:tcPr marL="6008" marR="6008" marT="60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504D">
                        <a:lumMod val="60000"/>
                        <a:lumOff val="40000"/>
                      </a:srgbClr>
                    </a:solidFill>
                  </a:tcPr>
                </a:tc>
                <a:tc vMerge="1">
                  <a:txBody>
                    <a:bodyPr/>
                    <a:lstStyle/>
                    <a:p>
                      <a:endParaRPr lang="fr-FR"/>
                    </a:p>
                  </a:txBody>
                  <a:tcPr/>
                </a:tc>
                <a:extLst>
                  <a:ext uri="{0D108BD9-81ED-4DB2-BD59-A6C34878D82A}">
                    <a16:rowId xmlns:a16="http://schemas.microsoft.com/office/drawing/2014/main" val="4141565507"/>
                  </a:ext>
                </a:extLst>
              </a:tr>
              <a:tr h="71567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fr-FR" sz="1800" b="0" i="0" u="none" strike="noStrike">
                          <a:solidFill>
                            <a:srgbClr val="FFFFFF"/>
                          </a:solidFill>
                          <a:effectLst/>
                          <a:latin typeface="Calibri" panose="020F0502020204030204" pitchFamily="34" charset="0"/>
                        </a:rPr>
                        <a:t>Clients non équipés 1 univers</a:t>
                      </a:r>
                    </a:p>
                  </a:txBody>
                  <a:tcPr marL="6008" marR="6008" marT="60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504D">
                        <a:lumMod val="60000"/>
                        <a:lumOff val="4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fr-FR" sz="1800" b="0" i="0" u="none" strike="noStrike" dirty="0" smtClean="0">
                          <a:solidFill>
                            <a:srgbClr val="FFFFFF"/>
                          </a:solidFill>
                          <a:effectLst/>
                          <a:latin typeface="Calibri" panose="020F0502020204030204" pitchFamily="34" charset="0"/>
                        </a:rPr>
                        <a:t>7272</a:t>
                      </a:r>
                      <a:endParaRPr lang="fr-FR" sz="1800" b="0" i="0" u="none" strike="noStrike" dirty="0">
                        <a:solidFill>
                          <a:srgbClr val="FFFFFF"/>
                        </a:solidFill>
                        <a:effectLst/>
                        <a:latin typeface="Calibri" panose="020F0502020204030204" pitchFamily="34" charset="0"/>
                      </a:endParaRPr>
                    </a:p>
                  </a:txBody>
                  <a:tcPr marL="6008" marR="6008" marT="60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504D">
                        <a:lumMod val="60000"/>
                        <a:lumOff val="40000"/>
                      </a:srgbClr>
                    </a:solidFill>
                  </a:tcPr>
                </a:tc>
                <a:extLst>
                  <a:ext uri="{0D108BD9-81ED-4DB2-BD59-A6C34878D82A}">
                    <a16:rowId xmlns:a16="http://schemas.microsoft.com/office/drawing/2014/main" val="482565362"/>
                  </a:ext>
                </a:extLst>
              </a:tr>
              <a:tr h="715677">
                <a:tc>
                  <a:txBody>
                    <a:bodyPr/>
                    <a:lstStyle/>
                    <a:p>
                      <a:pPr algn="ctr" rtl="0" fontAlgn="ctr"/>
                      <a:r>
                        <a:rPr lang="fr-FR" sz="1800" b="0" i="0" u="none" strike="noStrike" dirty="0" smtClean="0">
                          <a:solidFill>
                            <a:srgbClr val="FFFFFF"/>
                          </a:solidFill>
                          <a:effectLst/>
                          <a:latin typeface="Calibri" panose="020F0502020204030204" pitchFamily="34" charset="0"/>
                        </a:rPr>
                        <a:t>Clients</a:t>
                      </a:r>
                      <a:r>
                        <a:rPr lang="fr-FR" sz="1800" b="0" i="0" u="none" strike="noStrike" baseline="0" dirty="0" smtClean="0">
                          <a:solidFill>
                            <a:srgbClr val="FFFFFF"/>
                          </a:solidFill>
                          <a:effectLst/>
                          <a:latin typeface="Calibri" panose="020F0502020204030204" pitchFamily="34" charset="0"/>
                        </a:rPr>
                        <a:t>  en double relation Active  </a:t>
                      </a:r>
                      <a:endParaRPr lang="fr-FR" sz="1800" b="0" i="0" u="none" strike="noStrike" dirty="0">
                        <a:solidFill>
                          <a:srgbClr val="FFFFFF"/>
                        </a:solidFill>
                        <a:effectLst/>
                        <a:latin typeface="Calibri" panose="020F0502020204030204" pitchFamily="34" charset="0"/>
                      </a:endParaRPr>
                    </a:p>
                  </a:txBody>
                  <a:tcPr marL="6008" marR="6008" marT="60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504D">
                        <a:lumMod val="60000"/>
                        <a:lumOff val="40000"/>
                      </a:srgbClr>
                    </a:solidFill>
                  </a:tcPr>
                </a:tc>
                <a:tc>
                  <a:txBody>
                    <a:bodyPr/>
                    <a:lstStyle/>
                    <a:p>
                      <a:pPr algn="ctr" rtl="0" fontAlgn="ctr"/>
                      <a:r>
                        <a:rPr lang="fr-FR" sz="1800" b="0" i="0" u="none" strike="noStrike" dirty="0" smtClean="0">
                          <a:solidFill>
                            <a:srgbClr val="FFFFFF"/>
                          </a:solidFill>
                          <a:effectLst/>
                          <a:latin typeface="Calibri" panose="020F0502020204030204" pitchFamily="34" charset="0"/>
                        </a:rPr>
                        <a:t>6 114</a:t>
                      </a:r>
                      <a:endParaRPr lang="fr-FR" sz="1800" b="0" i="0" u="none" strike="noStrike" dirty="0">
                        <a:solidFill>
                          <a:srgbClr val="FFFFFF"/>
                        </a:solidFill>
                        <a:effectLst/>
                        <a:latin typeface="Calibri" panose="020F0502020204030204" pitchFamily="34" charset="0"/>
                      </a:endParaRPr>
                    </a:p>
                  </a:txBody>
                  <a:tcPr marL="6008" marR="6008" marT="600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504D">
                        <a:lumMod val="60000"/>
                        <a:lumOff val="40000"/>
                      </a:srgbClr>
                    </a:solidFill>
                  </a:tcPr>
                </a:tc>
                <a:extLst>
                  <a:ext uri="{0D108BD9-81ED-4DB2-BD59-A6C34878D82A}">
                    <a16:rowId xmlns:a16="http://schemas.microsoft.com/office/drawing/2014/main" val="3735968635"/>
                  </a:ext>
                </a:extLst>
              </a:tr>
            </a:tbl>
          </a:graphicData>
        </a:graphic>
      </p:graphicFrame>
      <p:sp>
        <p:nvSpPr>
          <p:cNvPr id="23" name="ZoneTexte 22"/>
          <p:cNvSpPr txBox="1"/>
          <p:nvPr/>
        </p:nvSpPr>
        <p:spPr>
          <a:xfrm>
            <a:off x="7740869" y="6369423"/>
            <a:ext cx="3011214" cy="400110"/>
          </a:xfrm>
          <a:prstGeom prst="rect">
            <a:avLst/>
          </a:prstGeom>
          <a:noFill/>
        </p:spPr>
        <p:txBody>
          <a:bodyPr wrap="square" rtlCol="0">
            <a:spAutoFit/>
          </a:bodyPr>
          <a:lstStyle/>
          <a:p>
            <a:pPr algn="r"/>
            <a:r>
              <a:rPr lang="fr-FR" sz="1000" dirty="0" smtClean="0"/>
              <a:t>Source Etude et Pilotage</a:t>
            </a:r>
          </a:p>
          <a:p>
            <a:pPr algn="r"/>
            <a:r>
              <a:rPr lang="fr-FR" sz="1000" dirty="0" smtClean="0"/>
              <a:t>Liste  des clients Pro arrêté  au 28/02/2021</a:t>
            </a:r>
          </a:p>
        </p:txBody>
      </p:sp>
      <p:sp>
        <p:nvSpPr>
          <p:cNvPr id="3" name="Rectangle 2"/>
          <p:cNvSpPr/>
          <p:nvPr/>
        </p:nvSpPr>
        <p:spPr>
          <a:xfrm>
            <a:off x="1531622" y="3459296"/>
            <a:ext cx="8686799" cy="2653977"/>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997901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sz="1300" dirty="0"/>
              <a:t>Point d’étape et Challenge</a:t>
            </a:r>
            <a:endParaRPr lang="fr-FR" sz="1300" b="1" dirty="0"/>
          </a:p>
        </p:txBody>
      </p:sp>
      <p:grpSp>
        <p:nvGrpSpPr>
          <p:cNvPr id="15" name="Groupe 14"/>
          <p:cNvGrpSpPr/>
          <p:nvPr/>
        </p:nvGrpSpPr>
        <p:grpSpPr>
          <a:xfrm>
            <a:off x="8335406" y="44251"/>
            <a:ext cx="3856593" cy="279660"/>
            <a:chOff x="3581398" y="6140166"/>
            <a:chExt cx="4444995" cy="223443"/>
          </a:xfrm>
          <a:noFill/>
        </p:grpSpPr>
        <p:sp>
          <p:nvSpPr>
            <p:cNvPr id="16" name="Rectangle 15"/>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65000"/>
                      <a:lumOff val="35000"/>
                    </a:schemeClr>
                  </a:solidFill>
                  <a:latin typeface="Montserrat Black" panose="00000A00000000000000" pitchFamily="2" charset="0"/>
                </a:rPr>
                <a:t>Professionnels</a:t>
              </a:r>
            </a:p>
          </p:txBody>
        </p:sp>
        <p:sp>
          <p:nvSpPr>
            <p:cNvPr id="17" name="Rectangle 16"/>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rPr>
                <a:t>Gestion Privée</a:t>
              </a:r>
            </a:p>
          </p:txBody>
        </p:sp>
        <p:sp>
          <p:nvSpPr>
            <p:cNvPr id="18" name="Rectangle 17"/>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75000"/>
                      <a:lumOff val="25000"/>
                    </a:schemeClr>
                  </a:solidFill>
                  <a:latin typeface="+mj-lt"/>
                </a:rPr>
                <a:t>Particuliers</a:t>
              </a:r>
            </a:p>
          </p:txBody>
        </p:sp>
      </p:grpSp>
      <p:sp>
        <p:nvSpPr>
          <p:cNvPr id="21" name="Espace réservé du texte 5"/>
          <p:cNvSpPr>
            <a:spLocks noGrp="1"/>
          </p:cNvSpPr>
          <p:nvPr>
            <p:ph type="body" sz="quarter" idx="13"/>
          </p:nvPr>
        </p:nvSpPr>
        <p:spPr>
          <a:ln>
            <a:noFill/>
          </a:ln>
        </p:spPr>
        <p:txBody>
          <a:bodyPr>
            <a:normAutofit/>
          </a:bodyPr>
          <a:lstStyle/>
          <a:p>
            <a:r>
              <a:rPr lang="fr-FR" sz="1600" dirty="0"/>
              <a:t>Notre </a:t>
            </a:r>
            <a:r>
              <a:rPr lang="fr-FR" sz="1600" dirty="0" smtClean="0"/>
              <a:t> </a:t>
            </a:r>
            <a:r>
              <a:rPr lang="fr-FR" sz="1600" dirty="0" smtClean="0">
                <a:solidFill>
                  <a:srgbClr val="C00000"/>
                </a:solidFill>
              </a:rPr>
              <a:t>Ambition </a:t>
            </a:r>
            <a:endParaRPr lang="fr-FR" sz="1600" dirty="0">
              <a:solidFill>
                <a:srgbClr val="C00000"/>
              </a:solidFill>
            </a:endParaRPr>
          </a:p>
        </p:txBody>
      </p:sp>
      <p:sp>
        <p:nvSpPr>
          <p:cNvPr id="12" name="Rectangle 11"/>
          <p:cNvSpPr/>
          <p:nvPr/>
        </p:nvSpPr>
        <p:spPr>
          <a:xfrm>
            <a:off x="961107" y="1171428"/>
            <a:ext cx="10545093" cy="584775"/>
          </a:xfrm>
          <a:prstGeom prst="rect">
            <a:avLst/>
          </a:prstGeom>
        </p:spPr>
        <p:txBody>
          <a:bodyPr wrap="square">
            <a:spAutoFit/>
          </a:bodyPr>
          <a:lstStyle/>
          <a:p>
            <a:pPr indent="-15233650" defTabSz="914400">
              <a:tabLst>
                <a:tab pos="179388" algn="l"/>
                <a:tab pos="898525" algn="l"/>
              </a:tabLst>
            </a:pPr>
            <a:r>
              <a:rPr lang="fr-FR" sz="1600" b="1" dirty="0">
                <a:solidFill>
                  <a:schemeClr val="tx1">
                    <a:lumMod val="75000"/>
                    <a:lumOff val="25000"/>
                  </a:schemeClr>
                </a:solidFill>
                <a:latin typeface="Arial Black" panose="020B0A04020102020204" pitchFamily="34" charset="0"/>
              </a:rPr>
              <a:t>La</a:t>
            </a:r>
            <a:r>
              <a:rPr lang="fr-FR" sz="1600" b="1" dirty="0">
                <a:solidFill>
                  <a:prstClr val="white">
                    <a:lumMod val="50000"/>
                  </a:prstClr>
                </a:solidFill>
                <a:latin typeface="Arial Black" panose="020B0A04020102020204" pitchFamily="34" charset="0"/>
              </a:rPr>
              <a:t> </a:t>
            </a:r>
            <a:r>
              <a:rPr lang="fr-FR" sz="1600" b="1" dirty="0">
                <a:solidFill>
                  <a:srgbClr val="C00000"/>
                </a:solidFill>
                <a:latin typeface="Arial Black" panose="020B0A04020102020204" pitchFamily="34" charset="0"/>
              </a:rPr>
              <a:t>période de confinement </a:t>
            </a:r>
            <a:r>
              <a:rPr lang="fr-FR" sz="1600" b="1" dirty="0" smtClean="0">
                <a:solidFill>
                  <a:schemeClr val="tx1">
                    <a:lumMod val="75000"/>
                    <a:lumOff val="25000"/>
                  </a:schemeClr>
                </a:solidFill>
                <a:latin typeface="Arial Black" panose="020B0A04020102020204" pitchFamily="34" charset="0"/>
              </a:rPr>
              <a:t>a </a:t>
            </a:r>
            <a:r>
              <a:rPr lang="fr-FR" sz="1600" b="1" dirty="0">
                <a:solidFill>
                  <a:srgbClr val="C00000"/>
                </a:solidFill>
                <a:latin typeface="Arial Black" panose="020B0A04020102020204" pitchFamily="34" charset="0"/>
              </a:rPr>
              <a:t>impacté l’activité </a:t>
            </a:r>
            <a:r>
              <a:rPr lang="fr-FR" sz="1600" b="1" dirty="0" smtClean="0">
                <a:solidFill>
                  <a:schemeClr val="tx1">
                    <a:lumMod val="75000"/>
                    <a:lumOff val="25000"/>
                  </a:schemeClr>
                </a:solidFill>
                <a:latin typeface="Arial Black" panose="020B0A04020102020204" pitchFamily="34" charset="0"/>
              </a:rPr>
              <a:t>de nos clients professionnels, viticulteurs et associations. La proximité n’a jamais eu autant de sens. </a:t>
            </a:r>
            <a:endParaRPr lang="fr-FR" sz="1600" b="1" dirty="0">
              <a:solidFill>
                <a:schemeClr val="tx1">
                  <a:lumMod val="75000"/>
                  <a:lumOff val="25000"/>
                </a:schemeClr>
              </a:solidFill>
              <a:latin typeface="Arial Black" panose="020B0A04020102020204" pitchFamily="34" charset="0"/>
            </a:endParaRPr>
          </a:p>
        </p:txBody>
      </p:sp>
      <p:pic>
        <p:nvPicPr>
          <p:cNvPr id="13" name="Image 12"/>
          <p:cNvPicPr>
            <a:picLocks noChangeAspect="1"/>
          </p:cNvPicPr>
          <p:nvPr/>
        </p:nvPicPr>
        <p:blipFill>
          <a:blip r:embed="rId2"/>
          <a:stretch>
            <a:fillRect/>
          </a:stretch>
        </p:blipFill>
        <p:spPr>
          <a:xfrm>
            <a:off x="4293786" y="5380534"/>
            <a:ext cx="3828640" cy="988889"/>
          </a:xfrm>
          <a:prstGeom prst="rect">
            <a:avLst/>
          </a:prstGeom>
          <a:ln>
            <a:solidFill>
              <a:schemeClr val="tx1">
                <a:lumMod val="75000"/>
                <a:lumOff val="25000"/>
              </a:schemeClr>
            </a:solidFill>
          </a:ln>
        </p:spPr>
      </p:pic>
      <p:sp>
        <p:nvSpPr>
          <p:cNvPr id="14" name="Forme libre 13"/>
          <p:cNvSpPr/>
          <p:nvPr/>
        </p:nvSpPr>
        <p:spPr>
          <a:xfrm>
            <a:off x="2328727" y="2294105"/>
            <a:ext cx="2221464" cy="2221464"/>
          </a:xfrm>
          <a:custGeom>
            <a:avLst/>
            <a:gdLst>
              <a:gd name="connsiteX0" fmla="*/ 0 w 2221464"/>
              <a:gd name="connsiteY0" fmla="*/ 1110732 h 2221464"/>
              <a:gd name="connsiteX1" fmla="*/ 1110732 w 2221464"/>
              <a:gd name="connsiteY1" fmla="*/ 0 h 2221464"/>
              <a:gd name="connsiteX2" fmla="*/ 2221464 w 2221464"/>
              <a:gd name="connsiteY2" fmla="*/ 1110732 h 2221464"/>
              <a:gd name="connsiteX3" fmla="*/ 1110732 w 2221464"/>
              <a:gd name="connsiteY3" fmla="*/ 2221464 h 2221464"/>
              <a:gd name="connsiteX4" fmla="*/ 0 w 2221464"/>
              <a:gd name="connsiteY4" fmla="*/ 1110732 h 22214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1464" h="2221464">
                <a:moveTo>
                  <a:pt x="0" y="1110732"/>
                </a:moveTo>
                <a:cubicBezTo>
                  <a:pt x="0" y="497292"/>
                  <a:pt x="497292" y="0"/>
                  <a:pt x="1110732" y="0"/>
                </a:cubicBezTo>
                <a:cubicBezTo>
                  <a:pt x="1724172" y="0"/>
                  <a:pt x="2221464" y="497292"/>
                  <a:pt x="2221464" y="1110732"/>
                </a:cubicBezTo>
                <a:cubicBezTo>
                  <a:pt x="2221464" y="1724172"/>
                  <a:pt x="1724172" y="2221464"/>
                  <a:pt x="1110732" y="2221464"/>
                </a:cubicBezTo>
                <a:cubicBezTo>
                  <a:pt x="497292" y="2221464"/>
                  <a:pt x="0" y="1724172"/>
                  <a:pt x="0" y="1110732"/>
                </a:cubicBezTo>
                <a:close/>
              </a:path>
            </a:pathLst>
          </a:custGeom>
          <a:solidFill>
            <a:schemeClr val="bg1">
              <a:lumMod val="50000"/>
              <a:alpha val="80000"/>
            </a:schemeClr>
          </a:solidFill>
        </p:spPr>
        <p:style>
          <a:lnRef idx="2">
            <a:schemeClr val="lt1">
              <a:hueOff val="0"/>
              <a:satOff val="0"/>
              <a:lumOff val="0"/>
              <a:alphaOff val="0"/>
            </a:schemeClr>
          </a:lnRef>
          <a:fillRef idx="1">
            <a:scrgbClr r="0" g="0" b="0"/>
          </a:fillRef>
          <a:effectRef idx="0">
            <a:schemeClr val="accent1">
              <a:shade val="80000"/>
              <a:alpha val="50000"/>
              <a:hueOff val="-3598"/>
              <a:satOff val="0"/>
              <a:lumOff val="1195"/>
              <a:alphaOff val="10000"/>
            </a:schemeClr>
          </a:effectRef>
          <a:fontRef idx="minor">
            <a:schemeClr val="tx1"/>
          </a:fontRef>
        </p:style>
        <p:txBody>
          <a:bodyPr spcFirstLastPara="0" vert="horz" wrap="square" lIns="447581" tIns="376126" rIns="447581" bIns="376126" numCol="1" spcCol="1270" anchor="ctr" anchorCtr="0">
            <a:noAutofit/>
          </a:bodyPr>
          <a:lstStyle/>
          <a:p>
            <a:pPr lvl="0" indent="449580"/>
            <a:endParaRPr lang="fr-FR" b="1" dirty="0">
              <a:solidFill>
                <a:prstClr val="white"/>
              </a:solidFill>
              <a:latin typeface="Calibri" panose="020F0502020204030204" pitchFamily="34" charset="0"/>
              <a:ea typeface="Calibri" panose="020F0502020204030204" pitchFamily="34" charset="0"/>
            </a:endParaRPr>
          </a:p>
        </p:txBody>
      </p:sp>
      <p:sp>
        <p:nvSpPr>
          <p:cNvPr id="19" name="Forme libre 18"/>
          <p:cNvSpPr/>
          <p:nvPr/>
        </p:nvSpPr>
        <p:spPr>
          <a:xfrm>
            <a:off x="4138920" y="2227050"/>
            <a:ext cx="2221464" cy="2221464"/>
          </a:xfrm>
          <a:custGeom>
            <a:avLst/>
            <a:gdLst>
              <a:gd name="connsiteX0" fmla="*/ 0 w 2221464"/>
              <a:gd name="connsiteY0" fmla="*/ 1110732 h 2221464"/>
              <a:gd name="connsiteX1" fmla="*/ 1110732 w 2221464"/>
              <a:gd name="connsiteY1" fmla="*/ 0 h 2221464"/>
              <a:gd name="connsiteX2" fmla="*/ 2221464 w 2221464"/>
              <a:gd name="connsiteY2" fmla="*/ 1110732 h 2221464"/>
              <a:gd name="connsiteX3" fmla="*/ 1110732 w 2221464"/>
              <a:gd name="connsiteY3" fmla="*/ 2221464 h 2221464"/>
              <a:gd name="connsiteX4" fmla="*/ 0 w 2221464"/>
              <a:gd name="connsiteY4" fmla="*/ 1110732 h 22214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1464" h="2221464">
                <a:moveTo>
                  <a:pt x="0" y="1110732"/>
                </a:moveTo>
                <a:cubicBezTo>
                  <a:pt x="0" y="497292"/>
                  <a:pt x="497292" y="0"/>
                  <a:pt x="1110732" y="0"/>
                </a:cubicBezTo>
                <a:cubicBezTo>
                  <a:pt x="1724172" y="0"/>
                  <a:pt x="2221464" y="497292"/>
                  <a:pt x="2221464" y="1110732"/>
                </a:cubicBezTo>
                <a:cubicBezTo>
                  <a:pt x="2221464" y="1724172"/>
                  <a:pt x="1724172" y="2221464"/>
                  <a:pt x="1110732" y="2221464"/>
                </a:cubicBezTo>
                <a:cubicBezTo>
                  <a:pt x="497292" y="2221464"/>
                  <a:pt x="0" y="1724172"/>
                  <a:pt x="0" y="1110732"/>
                </a:cubicBezTo>
                <a:close/>
              </a:path>
            </a:pathLst>
          </a:custGeom>
          <a:solidFill>
            <a:srgbClr val="C00000">
              <a:alpha val="87000"/>
            </a:srgbClr>
          </a:solidFill>
        </p:spPr>
        <p:style>
          <a:lnRef idx="2">
            <a:schemeClr val="lt1">
              <a:hueOff val="0"/>
              <a:satOff val="0"/>
              <a:lumOff val="0"/>
              <a:alphaOff val="0"/>
            </a:schemeClr>
          </a:lnRef>
          <a:fillRef idx="1">
            <a:scrgbClr r="0" g="0" b="0"/>
          </a:fillRef>
          <a:effectRef idx="0">
            <a:schemeClr val="accent1">
              <a:shade val="80000"/>
              <a:alpha val="50000"/>
              <a:hueOff val="-7195"/>
              <a:satOff val="0"/>
              <a:lumOff val="2391"/>
              <a:alphaOff val="20000"/>
            </a:schemeClr>
          </a:effectRef>
          <a:fontRef idx="minor">
            <a:schemeClr val="tx1"/>
          </a:fontRef>
        </p:style>
        <p:txBody>
          <a:bodyPr spcFirstLastPara="0" vert="horz" wrap="square" lIns="447581" tIns="371046" rIns="447581" bIns="371046" numCol="1" spcCol="1270" anchor="ctr" anchorCtr="0">
            <a:noAutofit/>
          </a:bodyPr>
          <a:lstStyle/>
          <a:p>
            <a:pPr lvl="0" indent="449580"/>
            <a:endParaRPr lang="fr-FR" b="1" dirty="0">
              <a:solidFill>
                <a:prstClr val="black"/>
              </a:solidFill>
              <a:latin typeface="Calibri" panose="020F0502020204030204" pitchFamily="34" charset="0"/>
              <a:ea typeface="Calibri" panose="020F0502020204030204" pitchFamily="34" charset="0"/>
            </a:endParaRPr>
          </a:p>
        </p:txBody>
      </p:sp>
      <p:sp>
        <p:nvSpPr>
          <p:cNvPr id="20" name="Forme libre 19"/>
          <p:cNvSpPr/>
          <p:nvPr/>
        </p:nvSpPr>
        <p:spPr>
          <a:xfrm>
            <a:off x="5883069" y="2294105"/>
            <a:ext cx="2221464" cy="2221464"/>
          </a:xfrm>
          <a:custGeom>
            <a:avLst/>
            <a:gdLst>
              <a:gd name="connsiteX0" fmla="*/ 0 w 2221464"/>
              <a:gd name="connsiteY0" fmla="*/ 1110732 h 2221464"/>
              <a:gd name="connsiteX1" fmla="*/ 1110732 w 2221464"/>
              <a:gd name="connsiteY1" fmla="*/ 0 h 2221464"/>
              <a:gd name="connsiteX2" fmla="*/ 2221464 w 2221464"/>
              <a:gd name="connsiteY2" fmla="*/ 1110732 h 2221464"/>
              <a:gd name="connsiteX3" fmla="*/ 1110732 w 2221464"/>
              <a:gd name="connsiteY3" fmla="*/ 2221464 h 2221464"/>
              <a:gd name="connsiteX4" fmla="*/ 0 w 2221464"/>
              <a:gd name="connsiteY4" fmla="*/ 1110732 h 22214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1464" h="2221464">
                <a:moveTo>
                  <a:pt x="0" y="1110732"/>
                </a:moveTo>
                <a:cubicBezTo>
                  <a:pt x="0" y="497292"/>
                  <a:pt x="497292" y="0"/>
                  <a:pt x="1110732" y="0"/>
                </a:cubicBezTo>
                <a:cubicBezTo>
                  <a:pt x="1724172" y="0"/>
                  <a:pt x="2221464" y="497292"/>
                  <a:pt x="2221464" y="1110732"/>
                </a:cubicBezTo>
                <a:cubicBezTo>
                  <a:pt x="2221464" y="1724172"/>
                  <a:pt x="1724172" y="2221464"/>
                  <a:pt x="1110732" y="2221464"/>
                </a:cubicBezTo>
                <a:cubicBezTo>
                  <a:pt x="497292" y="2221464"/>
                  <a:pt x="0" y="1724172"/>
                  <a:pt x="0" y="1110732"/>
                </a:cubicBezTo>
                <a:close/>
              </a:path>
            </a:pathLst>
          </a:custGeom>
          <a:solidFill>
            <a:srgbClr val="D4D4D4">
              <a:alpha val="80000"/>
            </a:srgbClr>
          </a:solidFill>
          <a:ln>
            <a:solidFill>
              <a:schemeClr val="bg1"/>
            </a:solidFill>
          </a:ln>
        </p:spPr>
        <p:style>
          <a:lnRef idx="2">
            <a:scrgbClr r="0" g="0" b="0"/>
          </a:lnRef>
          <a:fillRef idx="1">
            <a:scrgbClr r="0" g="0" b="0"/>
          </a:fillRef>
          <a:effectRef idx="0">
            <a:schemeClr val="accent1">
              <a:shade val="80000"/>
              <a:alpha val="50000"/>
              <a:hueOff val="-10793"/>
              <a:satOff val="0"/>
              <a:lumOff val="3586"/>
              <a:alphaOff val="30000"/>
            </a:schemeClr>
          </a:effectRef>
          <a:fontRef idx="minor">
            <a:schemeClr val="tx1"/>
          </a:fontRef>
        </p:style>
        <p:txBody>
          <a:bodyPr spcFirstLastPara="0" vert="horz" wrap="square" lIns="447581" tIns="393906" rIns="447581" bIns="393906" numCol="1" spcCol="1270" anchor="ctr" anchorCtr="0">
            <a:noAutofit/>
          </a:bodyPr>
          <a:lstStyle/>
          <a:p>
            <a:pPr lvl="0" algn="ctr" defTabSz="1377950">
              <a:lnSpc>
                <a:spcPct val="90000"/>
              </a:lnSpc>
              <a:spcBef>
                <a:spcPct val="0"/>
              </a:spcBef>
              <a:spcAft>
                <a:spcPct val="35000"/>
              </a:spcAft>
            </a:pPr>
            <a:endParaRPr lang="en-US" sz="3100" b="1" dirty="0">
              <a:solidFill>
                <a:prstClr val="white"/>
              </a:solidFill>
            </a:endParaRPr>
          </a:p>
        </p:txBody>
      </p:sp>
      <p:cxnSp>
        <p:nvCxnSpPr>
          <p:cNvPr id="24" name="Straight Connector 4"/>
          <p:cNvCxnSpPr/>
          <p:nvPr/>
        </p:nvCxnSpPr>
        <p:spPr>
          <a:xfrm flipH="1" flipV="1">
            <a:off x="3741038" y="4634702"/>
            <a:ext cx="695132" cy="531273"/>
          </a:xfrm>
          <a:prstGeom prst="line">
            <a:avLst/>
          </a:prstGeom>
          <a:ln w="25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5"/>
          <p:cNvCxnSpPr/>
          <p:nvPr/>
        </p:nvCxnSpPr>
        <p:spPr>
          <a:xfrm rot="5400000" flipH="1">
            <a:off x="4953794" y="4936581"/>
            <a:ext cx="457200" cy="1588"/>
          </a:xfrm>
          <a:prstGeom prst="line">
            <a:avLst/>
          </a:prstGeom>
          <a:ln w="25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6"/>
          <p:cNvCxnSpPr/>
          <p:nvPr/>
        </p:nvCxnSpPr>
        <p:spPr>
          <a:xfrm rot="5400000" flipH="1">
            <a:off x="6877844" y="4936581"/>
            <a:ext cx="457200" cy="1588"/>
          </a:xfrm>
          <a:prstGeom prst="line">
            <a:avLst/>
          </a:prstGeom>
          <a:ln w="25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7"/>
          <p:cNvCxnSpPr/>
          <p:nvPr/>
        </p:nvCxnSpPr>
        <p:spPr>
          <a:xfrm flipV="1">
            <a:off x="8086564" y="4593569"/>
            <a:ext cx="483504" cy="572406"/>
          </a:xfrm>
          <a:prstGeom prst="line">
            <a:avLst/>
          </a:prstGeom>
          <a:ln w="25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8" name="Forme libre 27"/>
          <p:cNvSpPr/>
          <p:nvPr/>
        </p:nvSpPr>
        <p:spPr>
          <a:xfrm>
            <a:off x="7687341" y="2271430"/>
            <a:ext cx="2221464" cy="2221464"/>
          </a:xfrm>
          <a:custGeom>
            <a:avLst/>
            <a:gdLst>
              <a:gd name="connsiteX0" fmla="*/ 0 w 2221464"/>
              <a:gd name="connsiteY0" fmla="*/ 1110732 h 2221464"/>
              <a:gd name="connsiteX1" fmla="*/ 1110732 w 2221464"/>
              <a:gd name="connsiteY1" fmla="*/ 0 h 2221464"/>
              <a:gd name="connsiteX2" fmla="*/ 2221464 w 2221464"/>
              <a:gd name="connsiteY2" fmla="*/ 1110732 h 2221464"/>
              <a:gd name="connsiteX3" fmla="*/ 1110732 w 2221464"/>
              <a:gd name="connsiteY3" fmla="*/ 2221464 h 2221464"/>
              <a:gd name="connsiteX4" fmla="*/ 0 w 2221464"/>
              <a:gd name="connsiteY4" fmla="*/ 1110732 h 22214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1464" h="2221464">
                <a:moveTo>
                  <a:pt x="0" y="1110732"/>
                </a:moveTo>
                <a:cubicBezTo>
                  <a:pt x="0" y="497292"/>
                  <a:pt x="497292" y="0"/>
                  <a:pt x="1110732" y="0"/>
                </a:cubicBezTo>
                <a:cubicBezTo>
                  <a:pt x="1724172" y="0"/>
                  <a:pt x="2221464" y="497292"/>
                  <a:pt x="2221464" y="1110732"/>
                </a:cubicBezTo>
                <a:cubicBezTo>
                  <a:pt x="2221464" y="1724172"/>
                  <a:pt x="1724172" y="2221464"/>
                  <a:pt x="1110732" y="2221464"/>
                </a:cubicBezTo>
                <a:cubicBezTo>
                  <a:pt x="497292" y="2221464"/>
                  <a:pt x="0" y="1724172"/>
                  <a:pt x="0" y="1110732"/>
                </a:cubicBezTo>
                <a:close/>
              </a:path>
            </a:pathLst>
          </a:custGeom>
          <a:solidFill>
            <a:srgbClr val="A72929">
              <a:alpha val="80000"/>
            </a:srgbClr>
          </a:solidFill>
          <a:ln>
            <a:solidFill>
              <a:schemeClr val="bg1"/>
            </a:solidFill>
          </a:ln>
        </p:spPr>
        <p:style>
          <a:lnRef idx="2">
            <a:scrgbClr r="0" g="0" b="0"/>
          </a:lnRef>
          <a:fillRef idx="1">
            <a:scrgbClr r="0" g="0" b="0"/>
          </a:fillRef>
          <a:effectRef idx="0">
            <a:schemeClr val="accent1">
              <a:shade val="80000"/>
              <a:alpha val="50000"/>
              <a:hueOff val="-10793"/>
              <a:satOff val="0"/>
              <a:lumOff val="3586"/>
              <a:alphaOff val="30000"/>
            </a:schemeClr>
          </a:effectRef>
          <a:fontRef idx="minor">
            <a:schemeClr val="tx1"/>
          </a:fontRef>
        </p:style>
        <p:txBody>
          <a:bodyPr spcFirstLastPara="0" vert="horz" wrap="square" lIns="447581" tIns="393906" rIns="447581" bIns="393906" numCol="1" spcCol="1270" anchor="ctr" anchorCtr="0">
            <a:noAutofit/>
          </a:bodyPr>
          <a:lstStyle/>
          <a:p>
            <a:pPr lvl="0" algn="ctr" defTabSz="1377950">
              <a:lnSpc>
                <a:spcPct val="90000"/>
              </a:lnSpc>
              <a:spcBef>
                <a:spcPct val="0"/>
              </a:spcBef>
              <a:spcAft>
                <a:spcPct val="35000"/>
              </a:spcAft>
            </a:pPr>
            <a:endParaRPr lang="en-US" sz="3100" b="1" dirty="0">
              <a:solidFill>
                <a:prstClr val="white"/>
              </a:solidFill>
            </a:endParaRPr>
          </a:p>
        </p:txBody>
      </p:sp>
      <p:sp>
        <p:nvSpPr>
          <p:cNvPr id="29" name="ZoneTexte 28"/>
          <p:cNvSpPr txBox="1"/>
          <p:nvPr/>
        </p:nvSpPr>
        <p:spPr>
          <a:xfrm>
            <a:off x="6208106" y="2994105"/>
            <a:ext cx="1560431" cy="590931"/>
          </a:xfrm>
          <a:prstGeom prst="rect">
            <a:avLst/>
          </a:prstGeom>
          <a:noFill/>
        </p:spPr>
        <p:txBody>
          <a:bodyPr wrap="square" rtlCol="0">
            <a:spAutoFit/>
          </a:bodyPr>
          <a:lstStyle/>
          <a:p>
            <a:pPr lvl="0" algn="ctr" defTabSz="1377950">
              <a:lnSpc>
                <a:spcPct val="90000"/>
              </a:lnSpc>
              <a:spcBef>
                <a:spcPct val="0"/>
              </a:spcBef>
              <a:spcAft>
                <a:spcPct val="35000"/>
              </a:spcAft>
            </a:pPr>
            <a:r>
              <a:rPr lang="fr-FR" b="1" dirty="0" smtClean="0">
                <a:solidFill>
                  <a:schemeClr val="bg2">
                    <a:lumMod val="25000"/>
                  </a:schemeClr>
                </a:solidFill>
                <a:latin typeface="Calibri" panose="020F0502020204030204" pitchFamily="34" charset="0"/>
              </a:rPr>
              <a:t>La pro-activité pour équiper</a:t>
            </a:r>
            <a:endParaRPr lang="en-US" sz="3100" b="1" dirty="0">
              <a:solidFill>
                <a:prstClr val="white"/>
              </a:solidFill>
            </a:endParaRPr>
          </a:p>
        </p:txBody>
      </p:sp>
      <p:sp>
        <p:nvSpPr>
          <p:cNvPr id="30" name="ZoneTexte 29"/>
          <p:cNvSpPr txBox="1"/>
          <p:nvPr/>
        </p:nvSpPr>
        <p:spPr>
          <a:xfrm>
            <a:off x="8122426" y="2962659"/>
            <a:ext cx="1477584" cy="840230"/>
          </a:xfrm>
          <a:prstGeom prst="rect">
            <a:avLst/>
          </a:prstGeom>
          <a:noFill/>
        </p:spPr>
        <p:txBody>
          <a:bodyPr wrap="square" rtlCol="0">
            <a:spAutoFit/>
          </a:bodyPr>
          <a:lstStyle/>
          <a:p>
            <a:pPr lvl="0" algn="ctr" defTabSz="1377950">
              <a:lnSpc>
                <a:spcPct val="90000"/>
              </a:lnSpc>
              <a:spcBef>
                <a:spcPct val="0"/>
              </a:spcBef>
              <a:spcAft>
                <a:spcPct val="35000"/>
              </a:spcAft>
            </a:pPr>
            <a:r>
              <a:rPr lang="fr-FR" b="1" dirty="0" smtClean="0">
                <a:solidFill>
                  <a:schemeClr val="bg1"/>
                </a:solidFill>
                <a:latin typeface="Calibri" panose="020F0502020204030204" pitchFamily="34" charset="0"/>
                <a:ea typeface="Calibri" panose="020F0502020204030204" pitchFamily="34" charset="0"/>
              </a:rPr>
              <a:t>Equiper pour booster la performance</a:t>
            </a:r>
            <a:endParaRPr lang="en-US" sz="3100" b="1" dirty="0">
              <a:solidFill>
                <a:schemeClr val="bg1"/>
              </a:solidFill>
            </a:endParaRPr>
          </a:p>
        </p:txBody>
      </p:sp>
      <p:sp>
        <p:nvSpPr>
          <p:cNvPr id="31" name="ZoneTexte 30"/>
          <p:cNvSpPr txBox="1"/>
          <p:nvPr/>
        </p:nvSpPr>
        <p:spPr>
          <a:xfrm>
            <a:off x="4138920" y="2827906"/>
            <a:ext cx="1831350" cy="923330"/>
          </a:xfrm>
          <a:prstGeom prst="rect">
            <a:avLst/>
          </a:prstGeom>
          <a:noFill/>
        </p:spPr>
        <p:txBody>
          <a:bodyPr wrap="square" rtlCol="0">
            <a:spAutoFit/>
          </a:bodyPr>
          <a:lstStyle/>
          <a:p>
            <a:pPr algn="ctr"/>
            <a:r>
              <a:rPr lang="fr-FR" b="1" dirty="0" smtClean="0">
                <a:solidFill>
                  <a:schemeClr val="bg1"/>
                </a:solidFill>
              </a:rPr>
              <a:t>La proximité par </a:t>
            </a:r>
          </a:p>
          <a:p>
            <a:pPr algn="ctr"/>
            <a:r>
              <a:rPr lang="fr-FR" b="1" dirty="0" smtClean="0">
                <a:solidFill>
                  <a:schemeClr val="bg1"/>
                </a:solidFill>
              </a:rPr>
              <a:t>la pro-activité</a:t>
            </a:r>
            <a:endParaRPr lang="fr-FR" b="1" dirty="0">
              <a:solidFill>
                <a:schemeClr val="bg1"/>
              </a:solidFill>
            </a:endParaRPr>
          </a:p>
        </p:txBody>
      </p:sp>
      <p:sp>
        <p:nvSpPr>
          <p:cNvPr id="32" name="ZoneTexte 31"/>
          <p:cNvSpPr txBox="1"/>
          <p:nvPr/>
        </p:nvSpPr>
        <p:spPr>
          <a:xfrm>
            <a:off x="2328727" y="2827906"/>
            <a:ext cx="1837271" cy="923330"/>
          </a:xfrm>
          <a:prstGeom prst="rect">
            <a:avLst/>
          </a:prstGeom>
          <a:noFill/>
        </p:spPr>
        <p:txBody>
          <a:bodyPr wrap="square" rtlCol="0">
            <a:spAutoFit/>
          </a:bodyPr>
          <a:lstStyle/>
          <a:p>
            <a:pPr algn="ctr"/>
            <a:r>
              <a:rPr lang="fr-FR" b="1" dirty="0" smtClean="0">
                <a:solidFill>
                  <a:schemeClr val="bg1"/>
                </a:solidFill>
              </a:rPr>
              <a:t>L’équipement au service de la proximité</a:t>
            </a:r>
            <a:endParaRPr lang="fr-FR" b="1" dirty="0">
              <a:solidFill>
                <a:schemeClr val="bg1"/>
              </a:solidFill>
            </a:endParaRPr>
          </a:p>
        </p:txBody>
      </p:sp>
    </p:spTree>
    <p:extLst>
      <p:ext uri="{BB962C8B-B14F-4D97-AF65-F5344CB8AC3E}">
        <p14:creationId xmlns:p14="http://schemas.microsoft.com/office/powerpoint/2010/main" val="1729573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sz="1300" dirty="0"/>
              <a:t>Point d’étape et Challenge</a:t>
            </a:r>
            <a:endParaRPr lang="fr-FR" sz="1300" b="1" dirty="0"/>
          </a:p>
        </p:txBody>
      </p:sp>
      <p:grpSp>
        <p:nvGrpSpPr>
          <p:cNvPr id="15" name="Groupe 14"/>
          <p:cNvGrpSpPr/>
          <p:nvPr/>
        </p:nvGrpSpPr>
        <p:grpSpPr>
          <a:xfrm>
            <a:off x="8335406" y="44251"/>
            <a:ext cx="3856593" cy="279660"/>
            <a:chOff x="3581398" y="6140166"/>
            <a:chExt cx="4444995" cy="223443"/>
          </a:xfrm>
          <a:noFill/>
        </p:grpSpPr>
        <p:sp>
          <p:nvSpPr>
            <p:cNvPr id="16" name="Rectangle 15"/>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65000"/>
                      <a:lumOff val="35000"/>
                    </a:schemeClr>
                  </a:solidFill>
                  <a:latin typeface="Montserrat Black" panose="00000A00000000000000" pitchFamily="2" charset="0"/>
                </a:rPr>
                <a:t>Professionnels</a:t>
              </a:r>
            </a:p>
          </p:txBody>
        </p:sp>
        <p:sp>
          <p:nvSpPr>
            <p:cNvPr id="17" name="Rectangle 16"/>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rPr>
                <a:t>Gestion Privée</a:t>
              </a:r>
            </a:p>
          </p:txBody>
        </p:sp>
        <p:sp>
          <p:nvSpPr>
            <p:cNvPr id="18" name="Rectangle 17"/>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75000"/>
                      <a:lumOff val="25000"/>
                    </a:schemeClr>
                  </a:solidFill>
                  <a:latin typeface="+mj-lt"/>
                </a:rPr>
                <a:t>Particuliers</a:t>
              </a:r>
            </a:p>
          </p:txBody>
        </p:sp>
      </p:grpSp>
      <p:sp>
        <p:nvSpPr>
          <p:cNvPr id="21" name="Espace réservé du texte 5"/>
          <p:cNvSpPr>
            <a:spLocks noGrp="1"/>
          </p:cNvSpPr>
          <p:nvPr>
            <p:ph type="body" sz="quarter" idx="13"/>
          </p:nvPr>
        </p:nvSpPr>
        <p:spPr>
          <a:ln>
            <a:noFill/>
          </a:ln>
        </p:spPr>
        <p:txBody>
          <a:bodyPr>
            <a:normAutofit/>
          </a:bodyPr>
          <a:lstStyle/>
          <a:p>
            <a:r>
              <a:rPr lang="fr-FR" sz="1600" b="1" dirty="0">
                <a:latin typeface="Arial Black" panose="020B0A04020102020204" pitchFamily="34" charset="0"/>
              </a:rPr>
              <a:t>Un Challenge Collectif pour booster la </a:t>
            </a:r>
            <a:r>
              <a:rPr lang="fr-FR" sz="1600" b="1" dirty="0" smtClean="0">
                <a:latin typeface="Arial Black" panose="020B0A04020102020204" pitchFamily="34" charset="0"/>
              </a:rPr>
              <a:t>performance  </a:t>
            </a:r>
            <a:endParaRPr lang="fr-FR" sz="1600" dirty="0"/>
          </a:p>
        </p:txBody>
      </p:sp>
      <p:sp>
        <p:nvSpPr>
          <p:cNvPr id="30" name="ZoneTexte 29"/>
          <p:cNvSpPr txBox="1"/>
          <p:nvPr/>
        </p:nvSpPr>
        <p:spPr>
          <a:xfrm>
            <a:off x="8122426" y="2962659"/>
            <a:ext cx="1477584" cy="840230"/>
          </a:xfrm>
          <a:prstGeom prst="rect">
            <a:avLst/>
          </a:prstGeom>
          <a:noFill/>
        </p:spPr>
        <p:txBody>
          <a:bodyPr wrap="square" rtlCol="0">
            <a:spAutoFit/>
          </a:bodyPr>
          <a:lstStyle/>
          <a:p>
            <a:pPr lvl="0" algn="ctr" defTabSz="1377950">
              <a:lnSpc>
                <a:spcPct val="90000"/>
              </a:lnSpc>
              <a:spcBef>
                <a:spcPct val="0"/>
              </a:spcBef>
              <a:spcAft>
                <a:spcPct val="35000"/>
              </a:spcAft>
            </a:pPr>
            <a:r>
              <a:rPr lang="fr-FR" b="1" dirty="0" smtClean="0">
                <a:solidFill>
                  <a:schemeClr val="bg1"/>
                </a:solidFill>
                <a:latin typeface="Calibri" panose="020F0502020204030204" pitchFamily="34" charset="0"/>
                <a:ea typeface="Calibri" panose="020F0502020204030204" pitchFamily="34" charset="0"/>
              </a:rPr>
              <a:t>Equiper pour booster la performance</a:t>
            </a:r>
            <a:endParaRPr lang="en-US" sz="3100" b="1" dirty="0">
              <a:solidFill>
                <a:schemeClr val="bg1"/>
              </a:solidFill>
            </a:endParaRPr>
          </a:p>
        </p:txBody>
      </p:sp>
      <p:sp>
        <p:nvSpPr>
          <p:cNvPr id="31" name="ZoneTexte 30"/>
          <p:cNvSpPr txBox="1"/>
          <p:nvPr/>
        </p:nvSpPr>
        <p:spPr>
          <a:xfrm>
            <a:off x="4343468" y="2827906"/>
            <a:ext cx="1521708" cy="923330"/>
          </a:xfrm>
          <a:prstGeom prst="rect">
            <a:avLst/>
          </a:prstGeom>
          <a:noFill/>
        </p:spPr>
        <p:txBody>
          <a:bodyPr wrap="square" rtlCol="0">
            <a:spAutoFit/>
          </a:bodyPr>
          <a:lstStyle/>
          <a:p>
            <a:pPr algn="ctr"/>
            <a:r>
              <a:rPr lang="fr-FR" b="1" dirty="0" smtClean="0">
                <a:solidFill>
                  <a:schemeClr val="bg1"/>
                </a:solidFill>
              </a:rPr>
              <a:t>La proximité par </a:t>
            </a:r>
          </a:p>
          <a:p>
            <a:pPr algn="ctr"/>
            <a:r>
              <a:rPr lang="fr-FR" b="1" dirty="0" smtClean="0">
                <a:solidFill>
                  <a:schemeClr val="bg1"/>
                </a:solidFill>
              </a:rPr>
              <a:t>la pro-activité</a:t>
            </a:r>
            <a:endParaRPr lang="fr-FR" b="1" dirty="0">
              <a:solidFill>
                <a:schemeClr val="bg1"/>
              </a:solidFill>
            </a:endParaRPr>
          </a:p>
        </p:txBody>
      </p:sp>
      <p:sp>
        <p:nvSpPr>
          <p:cNvPr id="40" name="Espace réservé du texte 2"/>
          <p:cNvSpPr txBox="1">
            <a:spLocks/>
          </p:cNvSpPr>
          <p:nvPr/>
        </p:nvSpPr>
        <p:spPr>
          <a:xfrm>
            <a:off x="971029" y="1069560"/>
            <a:ext cx="9738360" cy="598652"/>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600" b="1" dirty="0" smtClean="0">
                <a:solidFill>
                  <a:srgbClr val="C00000"/>
                </a:solidFill>
              </a:rPr>
              <a:t>6 critères</a:t>
            </a:r>
            <a:endParaRPr lang="fr-FR" sz="1600" b="1" dirty="0">
              <a:solidFill>
                <a:srgbClr val="C00000"/>
              </a:solidFill>
            </a:endParaRPr>
          </a:p>
        </p:txBody>
      </p:sp>
      <p:graphicFrame>
        <p:nvGraphicFramePr>
          <p:cNvPr id="13" name="Tableau 12"/>
          <p:cNvGraphicFramePr>
            <a:graphicFrameLocks noGrp="1"/>
          </p:cNvGraphicFramePr>
          <p:nvPr>
            <p:extLst/>
          </p:nvPr>
        </p:nvGraphicFramePr>
        <p:xfrm>
          <a:off x="971029" y="1949985"/>
          <a:ext cx="10673799" cy="3515200"/>
        </p:xfrm>
        <a:graphic>
          <a:graphicData uri="http://schemas.openxmlformats.org/drawingml/2006/table">
            <a:tbl>
              <a:tblPr/>
              <a:tblGrid>
                <a:gridCol w="1439711">
                  <a:extLst>
                    <a:ext uri="{9D8B030D-6E8A-4147-A177-3AD203B41FA5}">
                      <a16:colId xmlns:a16="http://schemas.microsoft.com/office/drawing/2014/main" val="20001"/>
                    </a:ext>
                  </a:extLst>
                </a:gridCol>
                <a:gridCol w="866797">
                  <a:extLst>
                    <a:ext uri="{9D8B030D-6E8A-4147-A177-3AD203B41FA5}">
                      <a16:colId xmlns:a16="http://schemas.microsoft.com/office/drawing/2014/main" val="589378436"/>
                    </a:ext>
                  </a:extLst>
                </a:gridCol>
                <a:gridCol w="1384591">
                  <a:extLst>
                    <a:ext uri="{9D8B030D-6E8A-4147-A177-3AD203B41FA5}">
                      <a16:colId xmlns:a16="http://schemas.microsoft.com/office/drawing/2014/main" val="20003"/>
                    </a:ext>
                  </a:extLst>
                </a:gridCol>
                <a:gridCol w="1460495">
                  <a:extLst>
                    <a:ext uri="{9D8B030D-6E8A-4147-A177-3AD203B41FA5}">
                      <a16:colId xmlns:a16="http://schemas.microsoft.com/office/drawing/2014/main" val="20005"/>
                    </a:ext>
                  </a:extLst>
                </a:gridCol>
                <a:gridCol w="1416255">
                  <a:extLst>
                    <a:ext uri="{9D8B030D-6E8A-4147-A177-3AD203B41FA5}">
                      <a16:colId xmlns:a16="http://schemas.microsoft.com/office/drawing/2014/main" val="1322443163"/>
                    </a:ext>
                  </a:extLst>
                </a:gridCol>
                <a:gridCol w="1368650">
                  <a:extLst>
                    <a:ext uri="{9D8B030D-6E8A-4147-A177-3AD203B41FA5}">
                      <a16:colId xmlns:a16="http://schemas.microsoft.com/office/drawing/2014/main" val="4042177235"/>
                    </a:ext>
                  </a:extLst>
                </a:gridCol>
                <a:gridCol w="1368650">
                  <a:extLst>
                    <a:ext uri="{9D8B030D-6E8A-4147-A177-3AD203B41FA5}">
                      <a16:colId xmlns:a16="http://schemas.microsoft.com/office/drawing/2014/main" val="2059977731"/>
                    </a:ext>
                  </a:extLst>
                </a:gridCol>
                <a:gridCol w="1368650">
                  <a:extLst>
                    <a:ext uri="{9D8B030D-6E8A-4147-A177-3AD203B41FA5}">
                      <a16:colId xmlns:a16="http://schemas.microsoft.com/office/drawing/2014/main" val="3493293326"/>
                    </a:ext>
                  </a:extLst>
                </a:gridCol>
              </a:tblGrid>
              <a:tr h="374749">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endParaRPr lang="fr-FR" sz="1600" b="1" i="0" u="none" strike="noStrike" dirty="0">
                        <a:solidFill>
                          <a:schemeClr val="bg1"/>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bg1"/>
                          </a:solidFill>
                          <a:effectLst/>
                          <a:latin typeface="Calibri"/>
                        </a:rPr>
                        <a:t>Bancarisation </a:t>
                      </a:r>
                      <a:endParaRPr lang="fr-FR" sz="1100" b="1"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bg1"/>
                          </a:solidFill>
                          <a:effectLst/>
                          <a:latin typeface="Calibri"/>
                        </a:rPr>
                        <a:t>Bancarisation </a:t>
                      </a:r>
                      <a:endParaRPr lang="fr-FR" sz="1100" b="1"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bg1"/>
                          </a:solidFill>
                          <a:effectLst/>
                          <a:latin typeface="Calibri"/>
                        </a:rPr>
                        <a:t>Monétique</a:t>
                      </a:r>
                      <a:r>
                        <a:rPr lang="fr-FR" sz="1100" b="1" i="0" u="none" strike="noStrike" baseline="0" dirty="0" smtClean="0">
                          <a:solidFill>
                            <a:schemeClr val="bg1"/>
                          </a:solidFill>
                          <a:effectLst/>
                          <a:latin typeface="Calibri"/>
                        </a:rPr>
                        <a:t> </a:t>
                      </a:r>
                      <a:endParaRPr lang="fr-FR" sz="1100" b="1"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err="1" smtClean="0">
                          <a:solidFill>
                            <a:schemeClr val="bg1"/>
                          </a:solidFill>
                          <a:effectLst/>
                          <a:latin typeface="Calibri"/>
                        </a:rPr>
                        <a:t>Iard</a:t>
                      </a:r>
                      <a:endParaRPr lang="fr-FR" sz="1100" b="1"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bg1"/>
                          </a:solidFill>
                          <a:effectLst/>
                          <a:latin typeface="Calibri"/>
                        </a:rPr>
                        <a:t>Prévoyance</a:t>
                      </a:r>
                      <a:endParaRPr lang="fr-FR" sz="1100" b="1"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fr-FR" sz="1100" b="1" i="0" u="none" strike="noStrike" dirty="0" smtClean="0">
                          <a:solidFill>
                            <a:schemeClr val="bg1"/>
                          </a:solidFill>
                          <a:effectLst/>
                          <a:latin typeface="Calibri"/>
                        </a:rPr>
                        <a:t>Ingénierie Sociale</a:t>
                      </a:r>
                      <a:endParaRPr lang="fr-FR" sz="1100" b="1"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val="10000"/>
                  </a:ext>
                </a:extLst>
              </a:tr>
              <a:tr h="406268">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endParaRPr lang="fr-FR" sz="1100" b="1" i="0" u="none" strike="noStrike" dirty="0">
                        <a:solidFill>
                          <a:srgbClr val="C00000"/>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800" b="1" i="0" u="none" strike="noStrike" dirty="0" smtClean="0">
                          <a:solidFill>
                            <a:schemeClr val="bg1"/>
                          </a:solidFill>
                          <a:effectLst/>
                          <a:latin typeface="Calibri" panose="020F0502020204030204" pitchFamily="34" charset="0"/>
                        </a:rPr>
                        <a:t>VB Forfait</a:t>
                      </a:r>
                      <a:r>
                        <a:rPr lang="fr-FR" sz="800" b="1" i="0" u="none" strike="noStrike" baseline="0" dirty="0" smtClean="0">
                          <a:solidFill>
                            <a:schemeClr val="bg1"/>
                          </a:solidFill>
                          <a:effectLst/>
                          <a:latin typeface="Calibri" panose="020F0502020204030204" pitchFamily="34" charset="0"/>
                        </a:rPr>
                        <a:t>s Pros</a:t>
                      </a:r>
                    </a:p>
                    <a:p>
                      <a:pPr algn="ctr" fontAlgn="ctr"/>
                      <a:r>
                        <a:rPr lang="fr-FR" sz="800" b="1" i="0" u="none" strike="noStrike" baseline="0" dirty="0" smtClean="0">
                          <a:solidFill>
                            <a:schemeClr val="bg1"/>
                          </a:solidFill>
                          <a:effectLst/>
                          <a:latin typeface="Calibri" panose="020F0502020204030204" pitchFamily="34" charset="0"/>
                        </a:rPr>
                        <a:t>hors Association hors </a:t>
                      </a:r>
                      <a:r>
                        <a:rPr lang="fr-FR" sz="800" b="1" i="0" u="none" strike="noStrike" baseline="0" dirty="0" err="1" smtClean="0">
                          <a:solidFill>
                            <a:schemeClr val="bg1"/>
                          </a:solidFill>
                          <a:effectLst/>
                          <a:latin typeface="Calibri" panose="020F0502020204030204" pitchFamily="34" charset="0"/>
                        </a:rPr>
                        <a:t>viti</a:t>
                      </a:r>
                      <a:endParaRPr lang="fr-FR" sz="800" b="1" i="0" u="none" strike="noStrike" dirty="0">
                        <a:solidFill>
                          <a:schemeClr val="bg1"/>
                        </a:solidFill>
                        <a:effectLst/>
                        <a:latin typeface="Calibri" panose="020F0502020204030204" pitchFamily="34" charset="0"/>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800" b="1" i="0" u="none" strike="noStrike" dirty="0" smtClean="0">
                          <a:solidFill>
                            <a:schemeClr val="bg1"/>
                          </a:solidFill>
                          <a:effectLst/>
                          <a:latin typeface="Calibri" panose="020F0502020204030204" pitchFamily="34" charset="0"/>
                        </a:rPr>
                        <a:t>VB Cartes visa Business DD, Gold</a:t>
                      </a:r>
                      <a:r>
                        <a:rPr lang="fr-FR" sz="800" b="1" i="0" u="none" strike="noStrike" baseline="0" dirty="0" smtClean="0">
                          <a:solidFill>
                            <a:schemeClr val="bg1"/>
                          </a:solidFill>
                          <a:effectLst/>
                          <a:latin typeface="Calibri" panose="020F0502020204030204" pitchFamily="34" charset="0"/>
                        </a:rPr>
                        <a:t> DD, Platinum (y compris montée en gamme)</a:t>
                      </a:r>
                      <a:endParaRPr lang="fr-FR" sz="700" b="0"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800" b="1" i="0" u="none" strike="noStrike" dirty="0" smtClean="0">
                          <a:solidFill>
                            <a:schemeClr val="bg1"/>
                          </a:solidFill>
                          <a:effectLst/>
                          <a:latin typeface="Calibri" panose="020F0502020204030204" pitchFamily="34" charset="0"/>
                        </a:rPr>
                        <a:t>VB </a:t>
                      </a:r>
                      <a:r>
                        <a:rPr lang="fr-FR" sz="800" b="1" i="0" u="none" strike="noStrike" dirty="0" err="1" smtClean="0">
                          <a:solidFill>
                            <a:schemeClr val="bg1"/>
                          </a:solidFill>
                          <a:effectLst/>
                          <a:latin typeface="Calibri" panose="020F0502020204030204" pitchFamily="34" charset="0"/>
                        </a:rPr>
                        <a:t>Tpe</a:t>
                      </a:r>
                      <a:r>
                        <a:rPr lang="fr-FR" sz="800" b="1" i="0" u="none" strike="noStrike" dirty="0" smtClean="0">
                          <a:solidFill>
                            <a:schemeClr val="bg1"/>
                          </a:solidFill>
                          <a:effectLst/>
                          <a:latin typeface="Calibri" panose="020F0502020204030204" pitchFamily="34" charset="0"/>
                        </a:rPr>
                        <a:t> + </a:t>
                      </a:r>
                      <a:r>
                        <a:rPr lang="fr-FR" sz="800" b="1" i="0" u="none" strike="noStrike" dirty="0" err="1" smtClean="0">
                          <a:solidFill>
                            <a:schemeClr val="bg1"/>
                          </a:solidFill>
                          <a:effectLst/>
                          <a:latin typeface="Calibri" panose="020F0502020204030204" pitchFamily="34" charset="0"/>
                        </a:rPr>
                        <a:t>Proxi</a:t>
                      </a:r>
                      <a:r>
                        <a:rPr lang="fr-FR" sz="800" b="1" i="0" u="none" strike="noStrike" dirty="0" smtClean="0">
                          <a:solidFill>
                            <a:schemeClr val="bg1"/>
                          </a:solidFill>
                          <a:effectLst/>
                          <a:latin typeface="Calibri" panose="020F0502020204030204" pitchFamily="34" charset="0"/>
                        </a:rPr>
                        <a:t> / BOOSTPAY /</a:t>
                      </a:r>
                      <a:r>
                        <a:rPr lang="fr-FR" sz="800" b="1" i="0" u="none" strike="noStrike" baseline="0" dirty="0" smtClean="0">
                          <a:solidFill>
                            <a:schemeClr val="bg1"/>
                          </a:solidFill>
                          <a:effectLst/>
                          <a:latin typeface="Calibri" panose="020F0502020204030204" pitchFamily="34" charset="0"/>
                        </a:rPr>
                        <a:t> </a:t>
                      </a:r>
                      <a:r>
                        <a:rPr lang="fr-FR" sz="800" b="1" i="0" u="none" strike="noStrike" dirty="0" err="1" smtClean="0">
                          <a:solidFill>
                            <a:schemeClr val="bg1"/>
                          </a:solidFill>
                          <a:effectLst/>
                          <a:latin typeface="Calibri" panose="020F0502020204030204" pitchFamily="34" charset="0"/>
                        </a:rPr>
                        <a:t>Payplug</a:t>
                      </a:r>
                      <a:r>
                        <a:rPr lang="fr-FR" sz="800" b="1" i="0" u="none" strike="noStrike" dirty="0" smtClean="0">
                          <a:solidFill>
                            <a:schemeClr val="bg1"/>
                          </a:solidFill>
                          <a:effectLst/>
                          <a:latin typeface="Calibri" panose="020F0502020204030204" pitchFamily="34" charset="0"/>
                        </a:rPr>
                        <a:t> / SP+/JPEL / </a:t>
                      </a:r>
                      <a:r>
                        <a:rPr lang="fr-FR" sz="800" b="1" i="0" u="none" strike="noStrike" dirty="0" err="1" smtClean="0">
                          <a:solidFill>
                            <a:schemeClr val="bg1"/>
                          </a:solidFill>
                          <a:effectLst/>
                          <a:latin typeface="Calibri" panose="020F0502020204030204" pitchFamily="34" charset="0"/>
                        </a:rPr>
                        <a:t>Iz</a:t>
                      </a:r>
                      <a:r>
                        <a:rPr lang="fr-FR" sz="800" b="1" i="0" u="none" strike="noStrike" dirty="0" smtClean="0">
                          <a:solidFill>
                            <a:schemeClr val="bg1"/>
                          </a:solidFill>
                          <a:effectLst/>
                          <a:latin typeface="Calibri" panose="020F0502020204030204" pitchFamily="34" charset="0"/>
                        </a:rPr>
                        <a:t> e commerce</a:t>
                      </a:r>
                    </a:p>
                    <a:p>
                      <a:pPr marL="0" marR="0" lvl="0" indent="0" algn="ctr" defTabSz="914400" rtl="0" eaLnBrk="1" fontAlgn="ctr" latinLnBrk="0" hangingPunct="1">
                        <a:lnSpc>
                          <a:spcPct val="100000"/>
                        </a:lnSpc>
                        <a:spcBef>
                          <a:spcPts val="0"/>
                        </a:spcBef>
                        <a:spcAft>
                          <a:spcPts val="0"/>
                        </a:spcAft>
                        <a:buClrTx/>
                        <a:buSzTx/>
                        <a:buFontTx/>
                        <a:buNone/>
                        <a:tabLst/>
                        <a:defRPr/>
                      </a:pPr>
                      <a:endParaRPr lang="fr-FR" sz="700" b="0"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800" b="1" i="0" u="none" strike="noStrike" dirty="0" smtClean="0">
                          <a:solidFill>
                            <a:schemeClr val="bg1"/>
                          </a:solidFill>
                          <a:effectLst/>
                          <a:latin typeface="Calibri" panose="020F0502020204030204" pitchFamily="34" charset="0"/>
                        </a:rPr>
                        <a:t>VB MR/Auto pro /Santé collective</a:t>
                      </a:r>
                      <a:endParaRPr lang="fr-FR" sz="800" b="1" i="0" u="none" strike="noStrike" dirty="0">
                        <a:solidFill>
                          <a:schemeClr val="bg1"/>
                        </a:solidFill>
                        <a:effectLst/>
                        <a:latin typeface="Calibri" panose="020F0502020204030204" pitchFamily="34" charset="0"/>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800" b="1" i="0" u="none" strike="noStrike" dirty="0" smtClean="0">
                          <a:solidFill>
                            <a:schemeClr val="bg1"/>
                          </a:solidFill>
                          <a:effectLst/>
                          <a:latin typeface="Calibri" panose="020F0502020204030204" pitchFamily="34" charset="0"/>
                        </a:rPr>
                        <a:t>VB Prévoyance Pro/PAP/</a:t>
                      </a:r>
                    </a:p>
                    <a:p>
                      <a:pPr algn="ctr" fontAlgn="ctr"/>
                      <a:r>
                        <a:rPr lang="fr-FR" sz="800" b="1" i="0" u="none" strike="noStrike" dirty="0" smtClean="0">
                          <a:solidFill>
                            <a:schemeClr val="bg1"/>
                          </a:solidFill>
                          <a:effectLst/>
                          <a:latin typeface="Calibri" panose="020F0502020204030204" pitchFamily="34" charset="0"/>
                        </a:rPr>
                        <a:t>Santé individuelle/</a:t>
                      </a:r>
                    </a:p>
                    <a:p>
                      <a:pPr algn="ctr" fontAlgn="ctr"/>
                      <a:r>
                        <a:rPr lang="fr-FR" sz="800" b="1" i="0" u="none" strike="noStrike" dirty="0" smtClean="0">
                          <a:solidFill>
                            <a:schemeClr val="bg1"/>
                          </a:solidFill>
                          <a:effectLst/>
                          <a:latin typeface="Calibri" panose="020F0502020204030204" pitchFamily="34" charset="0"/>
                        </a:rPr>
                        <a:t>Retraite (</a:t>
                      </a:r>
                      <a:r>
                        <a:rPr lang="fr-FR" sz="800" b="1" i="0" u="none" strike="noStrike" dirty="0" err="1" smtClean="0">
                          <a:solidFill>
                            <a:schemeClr val="bg1"/>
                          </a:solidFill>
                          <a:effectLst/>
                          <a:latin typeface="Calibri" panose="020F0502020204030204" pitchFamily="34" charset="0"/>
                        </a:rPr>
                        <a:t>yc</a:t>
                      </a:r>
                      <a:r>
                        <a:rPr lang="fr-FR" sz="800" b="1" i="0" u="none" strike="noStrike" dirty="0" smtClean="0">
                          <a:solidFill>
                            <a:schemeClr val="bg1"/>
                          </a:solidFill>
                          <a:effectLst/>
                          <a:latin typeface="Calibri" panose="020F0502020204030204" pitchFamily="34" charset="0"/>
                        </a:rPr>
                        <a:t> PERI)</a:t>
                      </a:r>
                      <a:endParaRPr lang="fr-FR" sz="800" b="1" i="0" u="none" strike="noStrike" dirty="0">
                        <a:solidFill>
                          <a:schemeClr val="bg1"/>
                        </a:solidFill>
                        <a:effectLst/>
                        <a:latin typeface="Calibri" panose="020F0502020204030204" pitchFamily="34" charset="0"/>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800" b="1" i="0" u="none" strike="noStrike" dirty="0" smtClean="0">
                          <a:solidFill>
                            <a:schemeClr val="bg1"/>
                          </a:solidFill>
                          <a:effectLst/>
                          <a:latin typeface="Calibri" panose="020F0502020204030204" pitchFamily="34" charset="0"/>
                        </a:rPr>
                        <a:t>VB BOX, ESPL, Intéressement</a:t>
                      </a:r>
                    </a:p>
                    <a:p>
                      <a:pPr algn="ctr" fontAlgn="ctr"/>
                      <a:endParaRPr lang="fr-FR" sz="800" b="1" i="0" u="none" strike="noStrike" dirty="0">
                        <a:solidFill>
                          <a:schemeClr val="bg1"/>
                        </a:solidFill>
                        <a:effectLst/>
                        <a:latin typeface="Calibri" panose="020F0502020204030204" pitchFamily="34" charset="0"/>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val="3628033597"/>
                  </a:ext>
                </a:extLst>
              </a:tr>
              <a:tr h="532115">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rgbClr val="C00000"/>
                          </a:solidFill>
                          <a:effectLst/>
                          <a:latin typeface="Calibri"/>
                        </a:rPr>
                        <a:t>Réalisation hebdo</a:t>
                      </a:r>
                    </a:p>
                    <a:p>
                      <a:pPr algn="ctr" fontAlgn="ctr"/>
                      <a:r>
                        <a:rPr lang="fr-FR" sz="1100" b="1" i="0" u="none" strike="noStrike" dirty="0" smtClean="0">
                          <a:solidFill>
                            <a:srgbClr val="C00000"/>
                          </a:solidFill>
                          <a:effectLst/>
                          <a:latin typeface="Calibri"/>
                        </a:rPr>
                        <a:t>24</a:t>
                      </a:r>
                      <a:r>
                        <a:rPr lang="fr-FR" sz="1100" b="1" i="0" u="none" strike="noStrike" baseline="0" dirty="0" smtClean="0">
                          <a:solidFill>
                            <a:srgbClr val="C00000"/>
                          </a:solidFill>
                          <a:effectLst/>
                          <a:latin typeface="Calibri"/>
                        </a:rPr>
                        <a:t> avril (16 semaines)</a:t>
                      </a:r>
                      <a:endParaRPr lang="fr-FR" sz="1100" b="1" i="0" u="none" strike="noStrike" dirty="0" smtClean="0">
                        <a:solidFill>
                          <a:srgbClr val="C00000"/>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hMerge="1">
                  <a:txBody>
                    <a:bodyPr/>
                    <a:lstStyle/>
                    <a:p>
                      <a:endParaRPr lang="fr-FR"/>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75000"/>
                              <a:lumOff val="25000"/>
                            </a:schemeClr>
                          </a:solidFill>
                          <a:effectLst/>
                          <a:latin typeface="Calibri"/>
                        </a:rPr>
                        <a:t>90</a:t>
                      </a:r>
                    </a:p>
                  </a:txBody>
                  <a:tcPr marL="7436" marR="7436" marT="7436" marB="0" anchor="ctr">
                    <a:lnL w="38100" cap="flat" cmpd="sng" algn="ctr">
                      <a:solidFill>
                        <a:sysClr val="window" lastClr="FFFFFF"/>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75000"/>
                              <a:lumOff val="25000"/>
                            </a:schemeClr>
                          </a:solidFill>
                          <a:effectLst/>
                          <a:latin typeface="Calibri"/>
                        </a:rPr>
                        <a:t>107</a:t>
                      </a: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65000"/>
                              <a:lumOff val="35000"/>
                            </a:schemeClr>
                          </a:solidFill>
                          <a:effectLst/>
                          <a:latin typeface="Calibri"/>
                        </a:rPr>
                        <a:t>11 (fin Mars)</a:t>
                      </a:r>
                      <a:endParaRPr lang="fr-FR" sz="1100" b="1" i="0" u="none" strike="noStrike" dirty="0">
                        <a:solidFill>
                          <a:schemeClr val="tx1">
                            <a:lumMod val="65000"/>
                            <a:lumOff val="3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endParaRPr lang="fr-FR" sz="1100" b="1" i="0" u="none" strike="noStrike" dirty="0" smtClean="0">
                        <a:solidFill>
                          <a:schemeClr val="tx1">
                            <a:lumMod val="75000"/>
                            <a:lumOff val="25000"/>
                          </a:schemeClr>
                        </a:solidFill>
                        <a:effectLst/>
                        <a:latin typeface="Calibri"/>
                      </a:endParaRPr>
                    </a:p>
                    <a:p>
                      <a:pPr algn="ctr" fontAlgn="ctr"/>
                      <a:r>
                        <a:rPr lang="fr-FR" sz="1100" b="1" i="0" u="none" strike="noStrike" dirty="0" smtClean="0">
                          <a:solidFill>
                            <a:schemeClr val="tx1">
                              <a:lumMod val="75000"/>
                              <a:lumOff val="25000"/>
                            </a:schemeClr>
                          </a:solidFill>
                          <a:effectLst/>
                          <a:latin typeface="Calibri"/>
                        </a:rPr>
                        <a:t>13</a:t>
                      </a:r>
                    </a:p>
                    <a:p>
                      <a:pPr algn="ctr" fontAlgn="ctr"/>
                      <a:endParaRPr lang="fr-FR" sz="1100" b="1" i="0" u="none" strike="noStrike" dirty="0" smtClean="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endParaRPr lang="fr-FR" sz="1100" b="1" i="0" u="none" strike="noStrike" dirty="0" smtClean="0">
                        <a:solidFill>
                          <a:schemeClr val="tx1">
                            <a:lumMod val="75000"/>
                            <a:lumOff val="25000"/>
                          </a:schemeClr>
                        </a:solidFill>
                        <a:effectLst/>
                        <a:latin typeface="Calibri"/>
                      </a:endParaRPr>
                    </a:p>
                    <a:p>
                      <a:pPr algn="ctr" fontAlgn="ctr"/>
                      <a:r>
                        <a:rPr lang="fr-FR" sz="1100" b="1" i="0" u="none" strike="noStrike" dirty="0" smtClean="0">
                          <a:solidFill>
                            <a:schemeClr val="tx1">
                              <a:lumMod val="75000"/>
                              <a:lumOff val="25000"/>
                            </a:schemeClr>
                          </a:solidFill>
                          <a:effectLst/>
                          <a:latin typeface="Calibri"/>
                        </a:rPr>
                        <a:t>19</a:t>
                      </a:r>
                    </a:p>
                    <a:p>
                      <a:pPr algn="ctr" fontAlgn="ctr"/>
                      <a:endParaRPr lang="fr-FR" sz="1100" b="1" i="0" u="none" strike="noStrike" dirty="0" smtClean="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ctr" fontAlgn="ctr"/>
                      <a:r>
                        <a:rPr lang="fr-FR" sz="1100" b="1" i="0" u="none" strike="noStrike" dirty="0" smtClean="0">
                          <a:solidFill>
                            <a:schemeClr val="tx1">
                              <a:lumMod val="75000"/>
                              <a:lumOff val="25000"/>
                            </a:schemeClr>
                          </a:solidFill>
                          <a:effectLst/>
                          <a:latin typeface="Calibri"/>
                        </a:rPr>
                        <a:t>10</a:t>
                      </a: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2"/>
                  </a:ext>
                </a:extLst>
              </a:tr>
              <a:tr h="532115">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rgbClr val="C00000"/>
                          </a:solidFill>
                          <a:effectLst/>
                          <a:latin typeface="Calibri"/>
                        </a:rPr>
                        <a:t>Tempo Hebdo </a:t>
                      </a: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hMerge="1">
                  <a:txBody>
                    <a:bodyPr/>
                    <a:lstStyle/>
                    <a:p>
                      <a:endParaRPr lang="fr-FR"/>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endParaRPr lang="fr-FR" sz="1100" b="1" i="0" u="none" strike="noStrike" dirty="0" smtClean="0">
                        <a:solidFill>
                          <a:schemeClr val="tx1">
                            <a:lumMod val="75000"/>
                            <a:lumOff val="25000"/>
                          </a:schemeClr>
                        </a:solidFill>
                        <a:effectLst/>
                        <a:latin typeface="Calibri"/>
                      </a:endParaRPr>
                    </a:p>
                    <a:p>
                      <a:pPr algn="ctr" fontAlgn="ctr"/>
                      <a:r>
                        <a:rPr lang="fr-FR" sz="1100" b="1" i="0" u="none" strike="noStrike" dirty="0" smtClean="0">
                          <a:solidFill>
                            <a:schemeClr val="tx1">
                              <a:lumMod val="75000"/>
                              <a:lumOff val="25000"/>
                            </a:schemeClr>
                          </a:solidFill>
                          <a:effectLst/>
                          <a:latin typeface="Calibri"/>
                        </a:rPr>
                        <a:t>90</a:t>
                      </a:r>
                    </a:p>
                    <a:p>
                      <a:pPr algn="ctr" fontAlgn="ctr"/>
                      <a:endParaRPr lang="fr-FR" sz="1100" b="1" i="0" u="none" strike="noStrike" dirty="0">
                        <a:solidFill>
                          <a:schemeClr val="tx1">
                            <a:lumMod val="75000"/>
                            <a:lumOff val="25000"/>
                          </a:schemeClr>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75000"/>
                              <a:lumOff val="25000"/>
                            </a:schemeClr>
                          </a:solidFill>
                          <a:effectLst/>
                          <a:latin typeface="Calibri"/>
                        </a:rPr>
                        <a:t>113</a:t>
                      </a: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75000"/>
                              <a:lumOff val="25000"/>
                            </a:schemeClr>
                          </a:solidFill>
                          <a:effectLst/>
                          <a:latin typeface="Calibri"/>
                        </a:rPr>
                        <a:t>29</a:t>
                      </a: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endParaRPr lang="fr-FR" sz="1100" b="1" i="0" u="none" strike="noStrike" dirty="0" smtClean="0">
                        <a:solidFill>
                          <a:schemeClr val="tx1">
                            <a:lumMod val="75000"/>
                            <a:lumOff val="25000"/>
                          </a:schemeClr>
                        </a:solidFill>
                        <a:effectLst/>
                        <a:latin typeface="Calibri"/>
                      </a:endParaRPr>
                    </a:p>
                    <a:p>
                      <a:pPr algn="ctr" fontAlgn="ctr"/>
                      <a:r>
                        <a:rPr lang="fr-FR" sz="1100" b="1" i="0" u="none" strike="noStrike" dirty="0" smtClean="0">
                          <a:solidFill>
                            <a:schemeClr val="tx1">
                              <a:lumMod val="75000"/>
                              <a:lumOff val="25000"/>
                            </a:schemeClr>
                          </a:solidFill>
                          <a:effectLst/>
                          <a:latin typeface="Calibri"/>
                        </a:rPr>
                        <a:t>20</a:t>
                      </a:r>
                    </a:p>
                    <a:p>
                      <a:pPr algn="ctr" fontAlgn="ct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75000"/>
                              <a:lumOff val="25000"/>
                            </a:schemeClr>
                          </a:solidFill>
                          <a:effectLst/>
                          <a:latin typeface="Calibri"/>
                        </a:rPr>
                        <a:t>33</a:t>
                      </a: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ctr" fontAlgn="ctr"/>
                      <a:r>
                        <a:rPr lang="fr-FR" sz="1100" b="1" i="0" u="none" strike="noStrike" dirty="0" smtClean="0">
                          <a:solidFill>
                            <a:schemeClr val="tx1">
                              <a:lumMod val="75000"/>
                              <a:lumOff val="25000"/>
                            </a:schemeClr>
                          </a:solidFill>
                          <a:effectLst/>
                          <a:latin typeface="Calibri"/>
                        </a:rPr>
                        <a:t>13</a:t>
                      </a: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4"/>
                  </a:ext>
                </a:extLst>
              </a:tr>
              <a:tr h="532115">
                <a:tc gridSpan="2">
                  <a:txBody>
                    <a:bodyPr/>
                    <a:lstStyle/>
                    <a:p>
                      <a:pPr algn="ctr" fontAlgn="ctr"/>
                      <a:r>
                        <a:rPr lang="fr-FR" sz="1100" b="1" i="0" u="none" strike="noStrike" dirty="0" smtClean="0">
                          <a:solidFill>
                            <a:srgbClr val="C00000"/>
                          </a:solidFill>
                          <a:effectLst/>
                          <a:latin typeface="Calibri"/>
                        </a:rPr>
                        <a:t>Objectif Hebdo Challenge </a:t>
                      </a: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hMerge="1">
                  <a:txBody>
                    <a:bodyPr/>
                    <a:lstStyle/>
                    <a:p>
                      <a:endParaRPr lang="fr-FR"/>
                    </a:p>
                  </a:txBody>
                  <a:tcPr/>
                </a:tc>
                <a:tc>
                  <a:txBody>
                    <a:bodyPr/>
                    <a:lstStyle/>
                    <a:p>
                      <a:pPr algn="ctr" fontAlgn="ctr"/>
                      <a:r>
                        <a:rPr lang="fr-FR" sz="1100" b="1" i="0" u="none" strike="noStrike" dirty="0" smtClean="0">
                          <a:solidFill>
                            <a:schemeClr val="tx1">
                              <a:lumMod val="75000"/>
                              <a:lumOff val="25000"/>
                            </a:schemeClr>
                          </a:solidFill>
                          <a:effectLst/>
                          <a:latin typeface="Calibri"/>
                        </a:rPr>
                        <a:t>92</a:t>
                      </a:r>
                      <a:endParaRPr lang="fr-FR" sz="1100" b="1" i="0" u="none" strike="noStrike" dirty="0">
                        <a:solidFill>
                          <a:schemeClr val="tx1">
                            <a:lumMod val="75000"/>
                            <a:lumOff val="25000"/>
                          </a:schemeClr>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ctr" fontAlgn="ctr"/>
                      <a:r>
                        <a:rPr lang="fr-FR" sz="1100" b="1" i="0" u="none" strike="noStrike" dirty="0" smtClean="0">
                          <a:solidFill>
                            <a:schemeClr val="tx1">
                              <a:lumMod val="75000"/>
                              <a:lumOff val="25000"/>
                            </a:schemeClr>
                          </a:solidFill>
                          <a:effectLst/>
                          <a:latin typeface="Calibri"/>
                        </a:rPr>
                        <a:t>126</a:t>
                      </a: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ctr" fontAlgn="ctr"/>
                      <a:r>
                        <a:rPr lang="fr-FR" sz="1100" b="1" i="0" u="none" strike="noStrike" dirty="0" smtClean="0">
                          <a:solidFill>
                            <a:schemeClr val="tx1">
                              <a:lumMod val="75000"/>
                              <a:lumOff val="25000"/>
                            </a:schemeClr>
                          </a:solidFill>
                          <a:effectLst/>
                          <a:latin typeface="Calibri"/>
                        </a:rPr>
                        <a:t>31</a:t>
                      </a: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ctr" fontAlgn="ctr"/>
                      <a:r>
                        <a:rPr lang="fr-FR" sz="1100" b="1" i="0" u="none" strike="noStrike" dirty="0" smtClean="0">
                          <a:solidFill>
                            <a:schemeClr val="tx1">
                              <a:lumMod val="75000"/>
                              <a:lumOff val="25000"/>
                            </a:schemeClr>
                          </a:solidFill>
                          <a:effectLst/>
                          <a:latin typeface="Calibri"/>
                        </a:rPr>
                        <a:t>31</a:t>
                      </a: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ctr" fontAlgn="ctr"/>
                      <a:r>
                        <a:rPr lang="fr-FR" sz="1100" b="1" i="0" u="none" strike="noStrike" dirty="0" smtClean="0">
                          <a:solidFill>
                            <a:schemeClr val="tx1">
                              <a:lumMod val="75000"/>
                              <a:lumOff val="25000"/>
                            </a:schemeClr>
                          </a:solidFill>
                          <a:effectLst/>
                          <a:latin typeface="Calibri"/>
                        </a:rPr>
                        <a:t>47</a:t>
                      </a: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ctr" fontAlgn="ctr"/>
                      <a:r>
                        <a:rPr lang="fr-FR" sz="1100" b="1" i="0" u="none" strike="noStrike" dirty="0" smtClean="0">
                          <a:solidFill>
                            <a:schemeClr val="tx1">
                              <a:lumMod val="75000"/>
                              <a:lumOff val="25000"/>
                            </a:schemeClr>
                          </a:solidFill>
                          <a:effectLst/>
                          <a:latin typeface="Calibri"/>
                        </a:rPr>
                        <a:t>31</a:t>
                      </a: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2702405329"/>
                  </a:ext>
                </a:extLst>
              </a:tr>
              <a:tr h="53211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400" b="1" i="0" u="none" strike="noStrike" dirty="0" smtClean="0">
                          <a:solidFill>
                            <a:srgbClr val="C00000"/>
                          </a:solidFill>
                          <a:effectLst/>
                          <a:latin typeface="Calibri"/>
                        </a:rPr>
                        <a:t>Objectif Challenge</a:t>
                      </a:r>
                    </a:p>
                    <a:p>
                      <a:pPr algn="ctr" fontAlgn="ctr"/>
                      <a:r>
                        <a:rPr lang="fr-FR" sz="1400" b="1" i="0" u="none" strike="noStrike" dirty="0" smtClean="0">
                          <a:solidFill>
                            <a:srgbClr val="C00000"/>
                          </a:solidFill>
                          <a:effectLst/>
                          <a:latin typeface="Calibri"/>
                        </a:rPr>
                        <a:t>CAPRO</a:t>
                      </a:r>
                      <a:endParaRPr lang="fr-FR" sz="1400" b="1" i="0" u="none" strike="noStrike" dirty="0" smtClean="0">
                        <a:solidFill>
                          <a:schemeClr val="bg1">
                            <a:lumMod val="50000"/>
                          </a:schemeClr>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rgbClr val="C00000"/>
                          </a:solidFill>
                          <a:effectLst/>
                          <a:latin typeface="Calibri"/>
                        </a:rPr>
                        <a:t>Total sur 8 semaines</a:t>
                      </a:r>
                      <a:endParaRPr lang="fr-FR" sz="1100" b="1" i="0" u="none" strike="noStrike" dirty="0">
                        <a:solidFill>
                          <a:srgbClr val="C00000"/>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600" b="1" i="0" u="none" strike="noStrike" dirty="0" smtClean="0">
                          <a:solidFill>
                            <a:srgbClr val="C00000"/>
                          </a:solidFill>
                          <a:effectLst/>
                          <a:latin typeface="Calibri" panose="020F0502020204030204" pitchFamily="34" charset="0"/>
                          <a:cs typeface="Calibri" panose="020F0502020204030204" pitchFamily="34" charset="0"/>
                        </a:rPr>
                        <a:t>12</a:t>
                      </a:r>
                    </a:p>
                  </a:txBody>
                  <a:tcPr marL="7436" marR="7436" marT="7436" marB="0" anchor="ctr">
                    <a:lnL w="38100" cap="flat" cmpd="sng" algn="ctr">
                      <a:solidFill>
                        <a:sysClr val="window" lastClr="FFFFFF"/>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600" b="1" i="0" u="none" strike="noStrike" dirty="0" smtClean="0">
                          <a:solidFill>
                            <a:srgbClr val="C00000"/>
                          </a:solidFill>
                          <a:effectLst/>
                          <a:latin typeface="Calibri"/>
                        </a:rPr>
                        <a:t>16</a:t>
                      </a:r>
                      <a:endParaRPr lang="fr-FR" sz="1600" b="1" i="0" u="none" strike="noStrike" dirty="0">
                        <a:solidFill>
                          <a:srgbClr val="C00000"/>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600" b="1" i="0" u="none" strike="noStrike" dirty="0" smtClean="0">
                          <a:solidFill>
                            <a:srgbClr val="C00000"/>
                          </a:solidFill>
                          <a:effectLst/>
                          <a:latin typeface="Calibri"/>
                        </a:rPr>
                        <a:t>4</a:t>
                      </a:r>
                      <a:endParaRPr lang="fr-FR" sz="1600" b="1" i="0" u="none" strike="noStrike" dirty="0">
                        <a:solidFill>
                          <a:srgbClr val="C00000"/>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600" b="1" i="0" u="none" strike="noStrike" dirty="0" smtClean="0">
                          <a:solidFill>
                            <a:srgbClr val="C00000"/>
                          </a:solidFill>
                          <a:effectLst/>
                          <a:latin typeface="Calibri"/>
                        </a:rPr>
                        <a:t>4</a:t>
                      </a:r>
                      <a:endParaRPr lang="fr-FR" sz="1600" b="1" i="0" u="none" strike="noStrike" dirty="0">
                        <a:solidFill>
                          <a:srgbClr val="C00000"/>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600" b="1" i="0" u="none" strike="noStrike" dirty="0" smtClean="0">
                          <a:solidFill>
                            <a:srgbClr val="C00000"/>
                          </a:solidFill>
                          <a:effectLst/>
                          <a:latin typeface="Calibri"/>
                        </a:rPr>
                        <a:t>6</a:t>
                      </a:r>
                      <a:endParaRPr lang="fr-FR" sz="1600" b="1" i="0" u="none" strike="noStrike" dirty="0">
                        <a:solidFill>
                          <a:srgbClr val="C00000"/>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ctr" fontAlgn="ctr"/>
                      <a:r>
                        <a:rPr lang="fr-FR" sz="1600" b="1" i="0" u="none" strike="noStrike" dirty="0" smtClean="0">
                          <a:solidFill>
                            <a:srgbClr val="C00000"/>
                          </a:solidFill>
                          <a:effectLst/>
                          <a:latin typeface="Calibri"/>
                        </a:rPr>
                        <a:t>4</a:t>
                      </a:r>
                      <a:endParaRPr lang="fr-FR" sz="1600" b="1" i="0" u="none" strike="noStrike" dirty="0">
                        <a:solidFill>
                          <a:srgbClr val="C00000"/>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8"/>
                  </a:ext>
                </a:extLst>
              </a:tr>
              <a:tr h="53211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400" b="1" i="0" u="none" strike="noStrike" dirty="0" smtClean="0">
                          <a:solidFill>
                            <a:srgbClr val="C00000"/>
                          </a:solidFill>
                          <a:effectLst/>
                          <a:latin typeface="Calibri"/>
                        </a:rPr>
                        <a:t>Objectif Challenge</a:t>
                      </a:r>
                    </a:p>
                    <a:p>
                      <a:pPr algn="ctr" fontAlgn="ctr"/>
                      <a:r>
                        <a:rPr lang="fr-FR" sz="1400" b="1" i="0" u="none" strike="noStrike" dirty="0" smtClean="0">
                          <a:solidFill>
                            <a:srgbClr val="C00000"/>
                          </a:solidFill>
                          <a:effectLst/>
                          <a:latin typeface="Calibri"/>
                        </a:rPr>
                        <a:t>CAEXPERT</a:t>
                      </a:r>
                      <a:endParaRPr lang="fr-FR" sz="1400" b="1" i="0" u="none" strike="noStrike" dirty="0" smtClean="0">
                        <a:solidFill>
                          <a:schemeClr val="bg1">
                            <a:lumMod val="50000"/>
                          </a:schemeClr>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rgbClr val="C00000"/>
                          </a:solidFill>
                          <a:effectLst/>
                          <a:latin typeface="Calibri"/>
                        </a:rPr>
                        <a:t>Total sur 8 semaines</a:t>
                      </a:r>
                      <a:endParaRPr lang="fr-FR" sz="1100" b="1" i="0" u="none" strike="noStrike" dirty="0">
                        <a:solidFill>
                          <a:srgbClr val="C00000"/>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600" b="1" i="0" u="none" strike="noStrike" dirty="0" smtClean="0">
                          <a:solidFill>
                            <a:srgbClr val="C00000"/>
                          </a:solidFill>
                          <a:effectLst/>
                          <a:latin typeface="Calibri" panose="020F0502020204030204" pitchFamily="34" charset="0"/>
                          <a:cs typeface="Calibri" panose="020F0502020204030204" pitchFamily="34" charset="0"/>
                        </a:rPr>
                        <a:t>4</a:t>
                      </a:r>
                    </a:p>
                  </a:txBody>
                  <a:tcPr marL="7436" marR="7436" marT="7436" marB="0" anchor="ctr">
                    <a:lnL w="38100" cap="flat" cmpd="sng" algn="ctr">
                      <a:solidFill>
                        <a:sysClr val="window" lastClr="FFFFFF"/>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600" b="1" i="0" u="none" strike="noStrike" dirty="0" smtClean="0">
                          <a:solidFill>
                            <a:srgbClr val="C00000"/>
                          </a:solidFill>
                          <a:effectLst/>
                          <a:latin typeface="Calibri"/>
                        </a:rPr>
                        <a:t>8</a:t>
                      </a:r>
                      <a:endParaRPr lang="fr-FR" sz="1600" b="1" i="0" u="none" strike="noStrike" dirty="0">
                        <a:solidFill>
                          <a:srgbClr val="C00000"/>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600" b="1" i="0" u="none" strike="noStrike" dirty="0" smtClean="0">
                          <a:solidFill>
                            <a:srgbClr val="C00000"/>
                          </a:solidFill>
                          <a:effectLst/>
                          <a:latin typeface="Calibri"/>
                        </a:rPr>
                        <a:t>2</a:t>
                      </a:r>
                      <a:endParaRPr lang="fr-FR" sz="1600" b="1" i="0" u="none" strike="noStrike" dirty="0">
                        <a:solidFill>
                          <a:srgbClr val="C00000"/>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600" b="1" i="0" u="none" strike="noStrike" dirty="0" smtClean="0">
                          <a:solidFill>
                            <a:srgbClr val="C00000"/>
                          </a:solidFill>
                          <a:effectLst/>
                          <a:latin typeface="Calibri"/>
                        </a:rPr>
                        <a:t>2</a:t>
                      </a:r>
                      <a:endParaRPr lang="fr-FR" sz="1600" b="1" i="0" u="none" strike="noStrike" dirty="0">
                        <a:solidFill>
                          <a:srgbClr val="C00000"/>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600" b="1" i="0" u="none" strike="noStrike" dirty="0" smtClean="0">
                          <a:solidFill>
                            <a:srgbClr val="C00000"/>
                          </a:solidFill>
                          <a:effectLst/>
                          <a:latin typeface="Calibri"/>
                        </a:rPr>
                        <a:t>3</a:t>
                      </a:r>
                      <a:endParaRPr lang="fr-FR" sz="1600" b="1" i="0" u="none" strike="noStrike" dirty="0">
                        <a:solidFill>
                          <a:srgbClr val="C00000"/>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ctr" fontAlgn="ctr"/>
                      <a:r>
                        <a:rPr lang="fr-FR" sz="1600" b="1" i="0" u="none" strike="noStrike" dirty="0" smtClean="0">
                          <a:solidFill>
                            <a:srgbClr val="C00000"/>
                          </a:solidFill>
                          <a:effectLst/>
                          <a:latin typeface="Calibri"/>
                        </a:rPr>
                        <a:t>2</a:t>
                      </a:r>
                      <a:endParaRPr lang="fr-FR" sz="1600" b="1" i="0" u="none" strike="noStrike" dirty="0">
                        <a:solidFill>
                          <a:srgbClr val="C00000"/>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315648181"/>
                  </a:ext>
                </a:extLst>
              </a:tr>
            </a:tbl>
          </a:graphicData>
        </a:graphic>
      </p:graphicFrame>
    </p:spTree>
    <p:extLst>
      <p:ext uri="{BB962C8B-B14F-4D97-AF65-F5344CB8AC3E}">
        <p14:creationId xmlns:p14="http://schemas.microsoft.com/office/powerpoint/2010/main" val="2909543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sz="1300" dirty="0"/>
              <a:t>Point d’étape et Challenge</a:t>
            </a:r>
            <a:endParaRPr lang="fr-FR" sz="1300" b="1" dirty="0"/>
          </a:p>
        </p:txBody>
      </p:sp>
      <p:grpSp>
        <p:nvGrpSpPr>
          <p:cNvPr id="15" name="Groupe 14"/>
          <p:cNvGrpSpPr/>
          <p:nvPr/>
        </p:nvGrpSpPr>
        <p:grpSpPr>
          <a:xfrm>
            <a:off x="8335406" y="44251"/>
            <a:ext cx="3856593" cy="279660"/>
            <a:chOff x="3581398" y="6140166"/>
            <a:chExt cx="4444995" cy="223443"/>
          </a:xfrm>
          <a:noFill/>
        </p:grpSpPr>
        <p:sp>
          <p:nvSpPr>
            <p:cNvPr id="16" name="Rectangle 15"/>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65000"/>
                      <a:lumOff val="35000"/>
                    </a:schemeClr>
                  </a:solidFill>
                  <a:latin typeface="Montserrat Black" panose="00000A00000000000000" pitchFamily="2" charset="0"/>
                </a:rPr>
                <a:t>Professionnels</a:t>
              </a:r>
            </a:p>
          </p:txBody>
        </p:sp>
        <p:sp>
          <p:nvSpPr>
            <p:cNvPr id="17" name="Rectangle 16"/>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rPr>
                <a:t>Gestion Privée</a:t>
              </a:r>
            </a:p>
          </p:txBody>
        </p:sp>
        <p:sp>
          <p:nvSpPr>
            <p:cNvPr id="18" name="Rectangle 17"/>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75000"/>
                      <a:lumOff val="25000"/>
                    </a:schemeClr>
                  </a:solidFill>
                  <a:latin typeface="+mj-lt"/>
                </a:rPr>
                <a:t>Particuliers</a:t>
              </a:r>
            </a:p>
          </p:txBody>
        </p:sp>
      </p:grpSp>
      <p:sp>
        <p:nvSpPr>
          <p:cNvPr id="21" name="Espace réservé du texte 5"/>
          <p:cNvSpPr>
            <a:spLocks noGrp="1"/>
          </p:cNvSpPr>
          <p:nvPr>
            <p:ph type="body" sz="quarter" idx="13"/>
          </p:nvPr>
        </p:nvSpPr>
        <p:spPr>
          <a:ln>
            <a:noFill/>
          </a:ln>
        </p:spPr>
        <p:txBody>
          <a:bodyPr>
            <a:normAutofit/>
          </a:bodyPr>
          <a:lstStyle/>
          <a:p>
            <a:r>
              <a:rPr lang="fr-FR" sz="1600" b="1" dirty="0">
                <a:latin typeface="Arial Black" panose="020B0A04020102020204" pitchFamily="34" charset="0"/>
              </a:rPr>
              <a:t>Un Challenge Collectif pour booster la </a:t>
            </a:r>
            <a:r>
              <a:rPr lang="fr-FR" sz="1600" b="1" dirty="0" smtClean="0">
                <a:latin typeface="Arial Black" panose="020B0A04020102020204" pitchFamily="34" charset="0"/>
              </a:rPr>
              <a:t>performance  </a:t>
            </a:r>
            <a:endParaRPr lang="fr-FR" sz="1600" dirty="0"/>
          </a:p>
        </p:txBody>
      </p:sp>
      <p:sp>
        <p:nvSpPr>
          <p:cNvPr id="30" name="ZoneTexte 29"/>
          <p:cNvSpPr txBox="1"/>
          <p:nvPr/>
        </p:nvSpPr>
        <p:spPr>
          <a:xfrm>
            <a:off x="8122426" y="2962659"/>
            <a:ext cx="1477584" cy="840230"/>
          </a:xfrm>
          <a:prstGeom prst="rect">
            <a:avLst/>
          </a:prstGeom>
          <a:noFill/>
        </p:spPr>
        <p:txBody>
          <a:bodyPr wrap="square" rtlCol="0">
            <a:spAutoFit/>
          </a:bodyPr>
          <a:lstStyle/>
          <a:p>
            <a:pPr lvl="0" algn="ctr" defTabSz="1377950">
              <a:lnSpc>
                <a:spcPct val="90000"/>
              </a:lnSpc>
              <a:spcBef>
                <a:spcPct val="0"/>
              </a:spcBef>
              <a:spcAft>
                <a:spcPct val="35000"/>
              </a:spcAft>
            </a:pPr>
            <a:r>
              <a:rPr lang="fr-FR" b="1" dirty="0" smtClean="0">
                <a:solidFill>
                  <a:schemeClr val="bg1"/>
                </a:solidFill>
                <a:latin typeface="Calibri" panose="020F0502020204030204" pitchFamily="34" charset="0"/>
                <a:ea typeface="Calibri" panose="020F0502020204030204" pitchFamily="34" charset="0"/>
              </a:rPr>
              <a:t>Equiper pour booster la performance</a:t>
            </a:r>
            <a:endParaRPr lang="en-US" sz="3100" b="1" dirty="0">
              <a:solidFill>
                <a:schemeClr val="bg1"/>
              </a:solidFill>
            </a:endParaRPr>
          </a:p>
        </p:txBody>
      </p:sp>
      <p:sp>
        <p:nvSpPr>
          <p:cNvPr id="31" name="ZoneTexte 30"/>
          <p:cNvSpPr txBox="1"/>
          <p:nvPr/>
        </p:nvSpPr>
        <p:spPr>
          <a:xfrm>
            <a:off x="4343468" y="2827906"/>
            <a:ext cx="1521708" cy="923330"/>
          </a:xfrm>
          <a:prstGeom prst="rect">
            <a:avLst/>
          </a:prstGeom>
          <a:noFill/>
        </p:spPr>
        <p:txBody>
          <a:bodyPr wrap="square" rtlCol="0">
            <a:spAutoFit/>
          </a:bodyPr>
          <a:lstStyle/>
          <a:p>
            <a:pPr algn="ctr"/>
            <a:r>
              <a:rPr lang="fr-FR" b="1" dirty="0" smtClean="0">
                <a:solidFill>
                  <a:schemeClr val="bg1"/>
                </a:solidFill>
              </a:rPr>
              <a:t>La proximité par </a:t>
            </a:r>
          </a:p>
          <a:p>
            <a:pPr algn="ctr"/>
            <a:r>
              <a:rPr lang="fr-FR" b="1" dirty="0" smtClean="0">
                <a:solidFill>
                  <a:schemeClr val="bg1"/>
                </a:solidFill>
              </a:rPr>
              <a:t>la pro-activité</a:t>
            </a:r>
            <a:endParaRPr lang="fr-FR" b="1" dirty="0">
              <a:solidFill>
                <a:schemeClr val="bg1"/>
              </a:solidFill>
            </a:endParaRPr>
          </a:p>
        </p:txBody>
      </p:sp>
      <p:sp>
        <p:nvSpPr>
          <p:cNvPr id="40" name="Espace réservé du texte 2"/>
          <p:cNvSpPr txBox="1">
            <a:spLocks/>
          </p:cNvSpPr>
          <p:nvPr/>
        </p:nvSpPr>
        <p:spPr>
          <a:xfrm>
            <a:off x="971029" y="1090707"/>
            <a:ext cx="9738360" cy="598652"/>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600" b="1" dirty="0" smtClean="0">
                <a:solidFill>
                  <a:srgbClr val="C00000"/>
                </a:solidFill>
              </a:rPr>
              <a:t>6 critères </a:t>
            </a:r>
            <a:r>
              <a:rPr lang="fr-FR" sz="1600" b="1" dirty="0" smtClean="0"/>
              <a:t>pour récompenser </a:t>
            </a:r>
            <a:r>
              <a:rPr lang="fr-FR" sz="1600" b="1" dirty="0" smtClean="0">
                <a:solidFill>
                  <a:srgbClr val="C00000"/>
                </a:solidFill>
              </a:rPr>
              <a:t>jusqu’à 500 € par personne côté Professionnel</a:t>
            </a:r>
            <a:endParaRPr lang="fr-FR" sz="1600" b="1" dirty="0">
              <a:solidFill>
                <a:srgbClr val="C00000"/>
              </a:solidFill>
            </a:endParaRPr>
          </a:p>
        </p:txBody>
      </p:sp>
      <p:graphicFrame>
        <p:nvGraphicFramePr>
          <p:cNvPr id="13" name="Tableau 12"/>
          <p:cNvGraphicFramePr>
            <a:graphicFrameLocks noGrp="1"/>
          </p:cNvGraphicFramePr>
          <p:nvPr>
            <p:extLst/>
          </p:nvPr>
        </p:nvGraphicFramePr>
        <p:xfrm>
          <a:off x="971027" y="1493228"/>
          <a:ext cx="10178042" cy="2459027"/>
        </p:xfrm>
        <a:graphic>
          <a:graphicData uri="http://schemas.openxmlformats.org/drawingml/2006/table">
            <a:tbl>
              <a:tblPr/>
              <a:tblGrid>
                <a:gridCol w="2199379">
                  <a:extLst>
                    <a:ext uri="{9D8B030D-6E8A-4147-A177-3AD203B41FA5}">
                      <a16:colId xmlns:a16="http://schemas.microsoft.com/office/drawing/2014/main" val="20001"/>
                    </a:ext>
                  </a:extLst>
                </a:gridCol>
                <a:gridCol w="1320282">
                  <a:extLst>
                    <a:ext uri="{9D8B030D-6E8A-4147-A177-3AD203B41FA5}">
                      <a16:colId xmlns:a16="http://schemas.microsoft.com/office/drawing/2014/main" val="20003"/>
                    </a:ext>
                  </a:extLst>
                </a:gridCol>
                <a:gridCol w="1392660">
                  <a:extLst>
                    <a:ext uri="{9D8B030D-6E8A-4147-A177-3AD203B41FA5}">
                      <a16:colId xmlns:a16="http://schemas.microsoft.com/office/drawing/2014/main" val="20005"/>
                    </a:ext>
                  </a:extLst>
                </a:gridCol>
                <a:gridCol w="1350475">
                  <a:extLst>
                    <a:ext uri="{9D8B030D-6E8A-4147-A177-3AD203B41FA5}">
                      <a16:colId xmlns:a16="http://schemas.microsoft.com/office/drawing/2014/main" val="1322443163"/>
                    </a:ext>
                  </a:extLst>
                </a:gridCol>
                <a:gridCol w="1305082">
                  <a:extLst>
                    <a:ext uri="{9D8B030D-6E8A-4147-A177-3AD203B41FA5}">
                      <a16:colId xmlns:a16="http://schemas.microsoft.com/office/drawing/2014/main" val="4042177235"/>
                    </a:ext>
                  </a:extLst>
                </a:gridCol>
                <a:gridCol w="1305082">
                  <a:extLst>
                    <a:ext uri="{9D8B030D-6E8A-4147-A177-3AD203B41FA5}">
                      <a16:colId xmlns:a16="http://schemas.microsoft.com/office/drawing/2014/main" val="2059977731"/>
                    </a:ext>
                  </a:extLst>
                </a:gridCol>
                <a:gridCol w="1305082">
                  <a:extLst>
                    <a:ext uri="{9D8B030D-6E8A-4147-A177-3AD203B41FA5}">
                      <a16:colId xmlns:a16="http://schemas.microsoft.com/office/drawing/2014/main" val="3493293326"/>
                    </a:ext>
                  </a:extLst>
                </a:gridCol>
              </a:tblGrid>
              <a:tr h="382806">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endParaRPr lang="fr-FR" sz="1600" b="1" i="0" u="none" strike="noStrike" dirty="0">
                        <a:solidFill>
                          <a:schemeClr val="bg1"/>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bg1"/>
                          </a:solidFill>
                          <a:effectLst/>
                          <a:latin typeface="Calibri"/>
                        </a:rPr>
                        <a:t>Bancarisation </a:t>
                      </a:r>
                      <a:endParaRPr lang="fr-FR" sz="1100" b="1"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bg1"/>
                          </a:solidFill>
                          <a:effectLst/>
                          <a:latin typeface="Calibri"/>
                        </a:rPr>
                        <a:t>Bancarisation </a:t>
                      </a:r>
                      <a:endParaRPr lang="fr-FR" sz="1100" b="1"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bg1"/>
                          </a:solidFill>
                          <a:effectLst/>
                          <a:latin typeface="Calibri"/>
                        </a:rPr>
                        <a:t>Monétique</a:t>
                      </a:r>
                      <a:r>
                        <a:rPr lang="fr-FR" sz="1100" b="1" i="0" u="none" strike="noStrike" baseline="0" dirty="0" smtClean="0">
                          <a:solidFill>
                            <a:schemeClr val="bg1"/>
                          </a:solidFill>
                          <a:effectLst/>
                          <a:latin typeface="Calibri"/>
                        </a:rPr>
                        <a:t> </a:t>
                      </a:r>
                      <a:endParaRPr lang="fr-FR" sz="1100" b="1"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err="1" smtClean="0">
                          <a:solidFill>
                            <a:schemeClr val="bg1"/>
                          </a:solidFill>
                          <a:effectLst/>
                          <a:latin typeface="Calibri"/>
                        </a:rPr>
                        <a:t>Iard</a:t>
                      </a:r>
                      <a:endParaRPr lang="fr-FR" sz="1100" b="1"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bg1"/>
                          </a:solidFill>
                          <a:effectLst/>
                          <a:latin typeface="Calibri"/>
                        </a:rPr>
                        <a:t>Prévoyance</a:t>
                      </a:r>
                      <a:endParaRPr lang="fr-FR" sz="1100" b="1"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fr-FR" sz="1100" b="1" i="0" u="none" strike="noStrike" dirty="0" smtClean="0">
                          <a:solidFill>
                            <a:schemeClr val="bg1"/>
                          </a:solidFill>
                          <a:effectLst/>
                          <a:latin typeface="Calibri"/>
                        </a:rPr>
                        <a:t>Ingénierie Sociale</a:t>
                      </a:r>
                      <a:endParaRPr lang="fr-FR" sz="1100" b="1"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val="10000"/>
                  </a:ext>
                </a:extLst>
              </a:tr>
              <a:tr h="406268">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endParaRPr lang="fr-FR" sz="1100" b="1" i="0" u="none" strike="noStrike" dirty="0">
                        <a:solidFill>
                          <a:srgbClr val="C00000"/>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800" b="1" i="0" u="none" strike="noStrike" dirty="0" smtClean="0">
                          <a:solidFill>
                            <a:schemeClr val="bg1"/>
                          </a:solidFill>
                          <a:effectLst/>
                          <a:latin typeface="Calibri" panose="020F0502020204030204" pitchFamily="34" charset="0"/>
                        </a:rPr>
                        <a:t>VB Forfait</a:t>
                      </a:r>
                      <a:r>
                        <a:rPr lang="fr-FR" sz="800" b="1" i="0" u="none" strike="noStrike" baseline="0" dirty="0" smtClean="0">
                          <a:solidFill>
                            <a:schemeClr val="bg1"/>
                          </a:solidFill>
                          <a:effectLst/>
                          <a:latin typeface="Calibri" panose="020F0502020204030204" pitchFamily="34" charset="0"/>
                        </a:rPr>
                        <a:t>s Pros</a:t>
                      </a:r>
                    </a:p>
                    <a:p>
                      <a:pPr algn="ctr" fontAlgn="ctr"/>
                      <a:r>
                        <a:rPr lang="fr-FR" sz="800" b="1" i="0" u="none" strike="noStrike" baseline="0" dirty="0" smtClean="0">
                          <a:solidFill>
                            <a:schemeClr val="bg1"/>
                          </a:solidFill>
                          <a:effectLst/>
                          <a:latin typeface="Calibri" panose="020F0502020204030204" pitchFamily="34" charset="0"/>
                        </a:rPr>
                        <a:t>hors Association hors </a:t>
                      </a:r>
                      <a:r>
                        <a:rPr lang="fr-FR" sz="800" b="1" i="0" u="none" strike="noStrike" baseline="0" dirty="0" err="1" smtClean="0">
                          <a:solidFill>
                            <a:schemeClr val="bg1"/>
                          </a:solidFill>
                          <a:effectLst/>
                          <a:latin typeface="Calibri" panose="020F0502020204030204" pitchFamily="34" charset="0"/>
                        </a:rPr>
                        <a:t>viti</a:t>
                      </a:r>
                      <a:endParaRPr lang="fr-FR" sz="800" b="1" i="0" u="none" strike="noStrike" dirty="0">
                        <a:solidFill>
                          <a:schemeClr val="bg1"/>
                        </a:solidFill>
                        <a:effectLst/>
                        <a:latin typeface="Calibri" panose="020F0502020204030204" pitchFamily="34" charset="0"/>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800" b="1" i="0" u="none" strike="noStrike" dirty="0" smtClean="0">
                          <a:solidFill>
                            <a:schemeClr val="bg1"/>
                          </a:solidFill>
                          <a:effectLst/>
                          <a:latin typeface="Calibri" panose="020F0502020204030204" pitchFamily="34" charset="0"/>
                        </a:rPr>
                        <a:t>VB Cartes visa Business DD, Gold</a:t>
                      </a:r>
                      <a:r>
                        <a:rPr lang="fr-FR" sz="800" b="1" i="0" u="none" strike="noStrike" baseline="0" dirty="0" smtClean="0">
                          <a:solidFill>
                            <a:schemeClr val="bg1"/>
                          </a:solidFill>
                          <a:effectLst/>
                          <a:latin typeface="Calibri" panose="020F0502020204030204" pitchFamily="34" charset="0"/>
                        </a:rPr>
                        <a:t> DD, Platinum (y compris montée en gamme)</a:t>
                      </a:r>
                      <a:endParaRPr lang="fr-FR" sz="700" b="0"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800" b="1" i="0" u="none" strike="noStrike" dirty="0" smtClean="0">
                          <a:solidFill>
                            <a:schemeClr val="bg1"/>
                          </a:solidFill>
                          <a:effectLst/>
                          <a:latin typeface="Calibri" panose="020F0502020204030204" pitchFamily="34" charset="0"/>
                        </a:rPr>
                        <a:t>VB </a:t>
                      </a:r>
                      <a:r>
                        <a:rPr lang="fr-FR" sz="800" b="1" i="0" u="none" strike="noStrike" dirty="0" err="1" smtClean="0">
                          <a:solidFill>
                            <a:schemeClr val="bg1"/>
                          </a:solidFill>
                          <a:effectLst/>
                          <a:latin typeface="Calibri" panose="020F0502020204030204" pitchFamily="34" charset="0"/>
                        </a:rPr>
                        <a:t>Tpe</a:t>
                      </a:r>
                      <a:r>
                        <a:rPr lang="fr-FR" sz="800" b="1" i="0" u="none" strike="noStrike" dirty="0" smtClean="0">
                          <a:solidFill>
                            <a:schemeClr val="bg1"/>
                          </a:solidFill>
                          <a:effectLst/>
                          <a:latin typeface="Calibri" panose="020F0502020204030204" pitchFamily="34" charset="0"/>
                        </a:rPr>
                        <a:t> + </a:t>
                      </a:r>
                      <a:r>
                        <a:rPr lang="fr-FR" sz="800" b="1" i="0" u="none" strike="noStrike" dirty="0" err="1" smtClean="0">
                          <a:solidFill>
                            <a:schemeClr val="bg1"/>
                          </a:solidFill>
                          <a:effectLst/>
                          <a:latin typeface="Calibri" panose="020F0502020204030204" pitchFamily="34" charset="0"/>
                        </a:rPr>
                        <a:t>Proxi</a:t>
                      </a:r>
                      <a:r>
                        <a:rPr lang="fr-FR" sz="800" b="1" i="0" u="none" strike="noStrike" dirty="0" smtClean="0">
                          <a:solidFill>
                            <a:schemeClr val="bg1"/>
                          </a:solidFill>
                          <a:effectLst/>
                          <a:latin typeface="Calibri" panose="020F0502020204030204" pitchFamily="34" charset="0"/>
                        </a:rPr>
                        <a:t> / BOOSTPAY /</a:t>
                      </a:r>
                      <a:r>
                        <a:rPr lang="fr-FR" sz="800" b="1" i="0" u="none" strike="noStrike" baseline="0" dirty="0" smtClean="0">
                          <a:solidFill>
                            <a:schemeClr val="bg1"/>
                          </a:solidFill>
                          <a:effectLst/>
                          <a:latin typeface="Calibri" panose="020F0502020204030204" pitchFamily="34" charset="0"/>
                        </a:rPr>
                        <a:t> </a:t>
                      </a:r>
                      <a:r>
                        <a:rPr lang="fr-FR" sz="800" b="1" i="0" u="none" strike="noStrike" dirty="0" err="1" smtClean="0">
                          <a:solidFill>
                            <a:schemeClr val="bg1"/>
                          </a:solidFill>
                          <a:effectLst/>
                          <a:latin typeface="Calibri" panose="020F0502020204030204" pitchFamily="34" charset="0"/>
                        </a:rPr>
                        <a:t>Payplug</a:t>
                      </a:r>
                      <a:r>
                        <a:rPr lang="fr-FR" sz="800" b="1" i="0" u="none" strike="noStrike" dirty="0" smtClean="0">
                          <a:solidFill>
                            <a:schemeClr val="bg1"/>
                          </a:solidFill>
                          <a:effectLst/>
                          <a:latin typeface="Calibri" panose="020F0502020204030204" pitchFamily="34" charset="0"/>
                        </a:rPr>
                        <a:t> / SP+/JPEL / </a:t>
                      </a:r>
                      <a:r>
                        <a:rPr lang="fr-FR" sz="800" b="1" i="0" u="none" strike="noStrike" dirty="0" err="1" smtClean="0">
                          <a:solidFill>
                            <a:schemeClr val="bg1"/>
                          </a:solidFill>
                          <a:effectLst/>
                          <a:latin typeface="Calibri" panose="020F0502020204030204" pitchFamily="34" charset="0"/>
                        </a:rPr>
                        <a:t>Iz</a:t>
                      </a:r>
                      <a:r>
                        <a:rPr lang="fr-FR" sz="800" b="1" i="0" u="none" strike="noStrike" dirty="0" smtClean="0">
                          <a:solidFill>
                            <a:schemeClr val="bg1"/>
                          </a:solidFill>
                          <a:effectLst/>
                          <a:latin typeface="Calibri" panose="020F0502020204030204" pitchFamily="34" charset="0"/>
                        </a:rPr>
                        <a:t> e commerce</a:t>
                      </a:r>
                    </a:p>
                    <a:p>
                      <a:pPr marL="0" marR="0" lvl="0" indent="0" algn="ctr" defTabSz="914400" rtl="0" eaLnBrk="1" fontAlgn="ctr" latinLnBrk="0" hangingPunct="1">
                        <a:lnSpc>
                          <a:spcPct val="100000"/>
                        </a:lnSpc>
                        <a:spcBef>
                          <a:spcPts val="0"/>
                        </a:spcBef>
                        <a:spcAft>
                          <a:spcPts val="0"/>
                        </a:spcAft>
                        <a:buClrTx/>
                        <a:buSzTx/>
                        <a:buFontTx/>
                        <a:buNone/>
                        <a:tabLst/>
                        <a:defRPr/>
                      </a:pPr>
                      <a:endParaRPr lang="fr-FR" sz="700" b="0"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800" b="1" i="0" u="none" strike="noStrike" dirty="0" smtClean="0">
                          <a:solidFill>
                            <a:schemeClr val="bg1"/>
                          </a:solidFill>
                          <a:effectLst/>
                          <a:latin typeface="Calibri" panose="020F0502020204030204" pitchFamily="34" charset="0"/>
                        </a:rPr>
                        <a:t>VB MR/Auto pro /Santé collective</a:t>
                      </a:r>
                      <a:endParaRPr lang="fr-FR" sz="800" b="1" i="0" u="none" strike="noStrike" dirty="0">
                        <a:solidFill>
                          <a:schemeClr val="bg1"/>
                        </a:solidFill>
                        <a:effectLst/>
                        <a:latin typeface="Calibri" panose="020F0502020204030204" pitchFamily="34" charset="0"/>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800" b="1" i="0" u="none" strike="noStrike" dirty="0" smtClean="0">
                          <a:solidFill>
                            <a:schemeClr val="bg1"/>
                          </a:solidFill>
                          <a:effectLst/>
                          <a:latin typeface="Calibri" panose="020F0502020204030204" pitchFamily="34" charset="0"/>
                        </a:rPr>
                        <a:t>VB Prévoyance Pro/PAP/</a:t>
                      </a:r>
                    </a:p>
                    <a:p>
                      <a:pPr algn="ctr" fontAlgn="ctr"/>
                      <a:r>
                        <a:rPr lang="fr-FR" sz="800" b="1" i="0" u="none" strike="noStrike" dirty="0" smtClean="0">
                          <a:solidFill>
                            <a:schemeClr val="bg1"/>
                          </a:solidFill>
                          <a:effectLst/>
                          <a:latin typeface="Calibri" panose="020F0502020204030204" pitchFamily="34" charset="0"/>
                        </a:rPr>
                        <a:t>Santé individuelle/</a:t>
                      </a:r>
                    </a:p>
                    <a:p>
                      <a:pPr algn="ctr" fontAlgn="ctr"/>
                      <a:r>
                        <a:rPr lang="fr-FR" sz="800" b="1" i="0" u="none" strike="noStrike" dirty="0" smtClean="0">
                          <a:solidFill>
                            <a:schemeClr val="bg1"/>
                          </a:solidFill>
                          <a:effectLst/>
                          <a:latin typeface="Calibri" panose="020F0502020204030204" pitchFamily="34" charset="0"/>
                        </a:rPr>
                        <a:t>Retraite (</a:t>
                      </a:r>
                      <a:r>
                        <a:rPr lang="fr-FR" sz="800" b="1" i="0" u="none" strike="noStrike" dirty="0" err="1" smtClean="0">
                          <a:solidFill>
                            <a:schemeClr val="bg1"/>
                          </a:solidFill>
                          <a:effectLst/>
                          <a:latin typeface="Calibri" panose="020F0502020204030204" pitchFamily="34" charset="0"/>
                        </a:rPr>
                        <a:t>yc</a:t>
                      </a:r>
                      <a:r>
                        <a:rPr lang="fr-FR" sz="800" b="1" i="0" u="none" strike="noStrike" dirty="0" smtClean="0">
                          <a:solidFill>
                            <a:schemeClr val="bg1"/>
                          </a:solidFill>
                          <a:effectLst/>
                          <a:latin typeface="Calibri" panose="020F0502020204030204" pitchFamily="34" charset="0"/>
                        </a:rPr>
                        <a:t> PERI)</a:t>
                      </a:r>
                      <a:endParaRPr lang="fr-FR" sz="800" b="1" i="0" u="none" strike="noStrike" dirty="0">
                        <a:solidFill>
                          <a:schemeClr val="bg1"/>
                        </a:solidFill>
                        <a:effectLst/>
                        <a:latin typeface="Calibri" panose="020F0502020204030204" pitchFamily="34" charset="0"/>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800" b="1" i="0" u="none" strike="noStrike" dirty="0" smtClean="0">
                          <a:solidFill>
                            <a:schemeClr val="bg1"/>
                          </a:solidFill>
                          <a:effectLst/>
                          <a:latin typeface="Calibri" panose="020F0502020204030204" pitchFamily="34" charset="0"/>
                        </a:rPr>
                        <a:t>VB BOX, ESPL, Intéressement</a:t>
                      </a:r>
                    </a:p>
                    <a:p>
                      <a:pPr algn="ctr" fontAlgn="ctr"/>
                      <a:endParaRPr lang="fr-FR" sz="800" b="1" i="0" u="none" strike="noStrike" dirty="0">
                        <a:solidFill>
                          <a:schemeClr val="bg1"/>
                        </a:solidFill>
                        <a:effectLst/>
                        <a:latin typeface="Calibri" panose="020F0502020204030204" pitchFamily="34" charset="0"/>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val="3628033597"/>
                  </a:ext>
                </a:extLst>
              </a:tr>
              <a:tr h="53211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rgbClr val="C00000"/>
                          </a:solidFill>
                          <a:effectLst/>
                          <a:latin typeface="Calibri"/>
                        </a:rPr>
                        <a:t>Gain par personne</a:t>
                      </a: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75000"/>
                              <a:lumOff val="25000"/>
                            </a:schemeClr>
                          </a:solidFill>
                          <a:effectLst/>
                          <a:latin typeface="Calibri"/>
                        </a:rPr>
                        <a:t>40 €</a:t>
                      </a:r>
                    </a:p>
                  </a:txBody>
                  <a:tcPr marL="7436" marR="7436" marT="7436" marB="0" anchor="ctr">
                    <a:lnL w="38100" cap="flat" cmpd="sng" algn="ctr">
                      <a:solidFill>
                        <a:sysClr val="window" lastClr="FFFFFF"/>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fr-FR" sz="1100" b="1" i="0" u="none" strike="noStrike" dirty="0" smtClean="0">
                        <a:solidFill>
                          <a:schemeClr val="tx1">
                            <a:lumMod val="75000"/>
                            <a:lumOff val="25000"/>
                          </a:schemeClr>
                        </a:solidFill>
                        <a:effectLst/>
                        <a:latin typeface="Calibri"/>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fr-FR" sz="1100" b="1" i="0" u="none" strike="noStrike" dirty="0" smtClean="0">
                          <a:solidFill>
                            <a:schemeClr val="tx1">
                              <a:lumMod val="75000"/>
                              <a:lumOff val="25000"/>
                            </a:schemeClr>
                          </a:solidFill>
                          <a:effectLst/>
                          <a:latin typeface="Calibri"/>
                        </a:rPr>
                        <a:t>40 €</a:t>
                      </a:r>
                    </a:p>
                    <a:p>
                      <a:pPr algn="ctr" fontAlgn="ctr"/>
                      <a:endParaRPr lang="fr-FR" sz="1100" b="1" i="0" u="none" strike="noStrike" dirty="0" smtClean="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fr-FR" sz="1100" b="1" i="0" u="none" strike="noStrike" dirty="0" smtClean="0">
                        <a:solidFill>
                          <a:schemeClr val="tx1">
                            <a:lumMod val="75000"/>
                            <a:lumOff val="25000"/>
                          </a:schemeClr>
                        </a:solidFill>
                        <a:effectLst/>
                        <a:latin typeface="Calibri"/>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fr-FR" sz="1100" b="1" i="0" u="none" strike="noStrike" dirty="0" smtClean="0">
                          <a:solidFill>
                            <a:schemeClr val="tx1">
                              <a:lumMod val="75000"/>
                              <a:lumOff val="25000"/>
                            </a:schemeClr>
                          </a:solidFill>
                          <a:effectLst/>
                          <a:latin typeface="Calibri"/>
                        </a:rPr>
                        <a:t>60 €</a:t>
                      </a:r>
                    </a:p>
                    <a:p>
                      <a:pPr algn="ctr" fontAlgn="ctr"/>
                      <a:endParaRPr lang="fr-FR" sz="1100" b="1" i="0" u="none" strike="noStrike" dirty="0">
                        <a:solidFill>
                          <a:schemeClr val="bg1"/>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fr-FR" sz="1100" b="1" i="0" u="none" strike="noStrike" dirty="0" smtClean="0">
                        <a:solidFill>
                          <a:schemeClr val="tx1">
                            <a:lumMod val="75000"/>
                            <a:lumOff val="25000"/>
                          </a:schemeClr>
                        </a:solidFill>
                        <a:effectLst/>
                        <a:latin typeface="Calibri"/>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fr-FR" sz="1100" b="1" i="0" u="none" strike="noStrike" dirty="0" smtClean="0">
                          <a:solidFill>
                            <a:schemeClr val="tx1">
                              <a:lumMod val="75000"/>
                              <a:lumOff val="25000"/>
                            </a:schemeClr>
                          </a:solidFill>
                          <a:effectLst/>
                          <a:latin typeface="Calibri"/>
                        </a:rPr>
                        <a:t>60 €</a:t>
                      </a:r>
                    </a:p>
                    <a:p>
                      <a:pPr algn="ctr" fontAlgn="ctr"/>
                      <a:endParaRPr lang="fr-FR" sz="1100" b="1" i="0" u="none" strike="noStrike" dirty="0" smtClean="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fr-FR" sz="1100" b="1" i="0" u="none" strike="noStrike" dirty="0" smtClean="0">
                        <a:solidFill>
                          <a:schemeClr val="tx1">
                            <a:lumMod val="75000"/>
                            <a:lumOff val="25000"/>
                          </a:schemeClr>
                        </a:solidFill>
                        <a:effectLst/>
                        <a:latin typeface="Calibri"/>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fr-FR" sz="1100" b="1" i="0" u="none" strike="noStrike" dirty="0" smtClean="0">
                          <a:solidFill>
                            <a:schemeClr val="tx1">
                              <a:lumMod val="75000"/>
                              <a:lumOff val="25000"/>
                            </a:schemeClr>
                          </a:solidFill>
                          <a:effectLst/>
                          <a:latin typeface="Calibri"/>
                        </a:rPr>
                        <a:t>60 €</a:t>
                      </a:r>
                    </a:p>
                    <a:p>
                      <a:pPr algn="ctr" fontAlgn="ctr"/>
                      <a:endParaRPr lang="fr-FR" sz="1100" b="1" i="0" u="none" strike="noStrike" dirty="0" smtClean="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fr-FR" sz="1100" b="1" i="0" u="none" strike="noStrike" dirty="0" smtClean="0">
                        <a:solidFill>
                          <a:schemeClr val="tx1">
                            <a:lumMod val="75000"/>
                            <a:lumOff val="25000"/>
                          </a:schemeClr>
                        </a:solidFill>
                        <a:effectLst/>
                        <a:latin typeface="Calibri"/>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fr-FR" sz="1100" b="1" i="0" u="none" strike="noStrike" dirty="0" smtClean="0">
                          <a:solidFill>
                            <a:schemeClr val="tx1">
                              <a:lumMod val="75000"/>
                              <a:lumOff val="25000"/>
                            </a:schemeClr>
                          </a:solidFill>
                          <a:effectLst/>
                          <a:latin typeface="Calibri"/>
                        </a:rPr>
                        <a:t>60 €</a:t>
                      </a:r>
                    </a:p>
                    <a:p>
                      <a:pPr algn="ctr" fontAlgn="ctr"/>
                      <a:endParaRPr lang="fr-FR" sz="1100" b="1" i="0" u="none" strike="noStrike" dirty="0" smtClean="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2"/>
                  </a:ext>
                </a:extLst>
              </a:tr>
              <a:tr h="53211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rgbClr val="C00000"/>
                          </a:solidFill>
                          <a:effectLst/>
                          <a:latin typeface="Calibri"/>
                        </a:rPr>
                        <a:t>Bonus DRA* si 50% des clients</a:t>
                      </a:r>
                      <a:r>
                        <a:rPr lang="fr-FR" sz="1100" b="1" i="0" u="none" strike="noStrike" baseline="0" dirty="0" smtClean="0">
                          <a:solidFill>
                            <a:srgbClr val="C00000"/>
                          </a:solidFill>
                          <a:effectLst/>
                          <a:latin typeface="Calibri"/>
                        </a:rPr>
                        <a:t> deviennent DRA tous critères confondus</a:t>
                      </a:r>
                      <a:endParaRPr lang="fr-FR" sz="1100" b="1" i="0" u="none" strike="noStrike" dirty="0" smtClean="0">
                        <a:solidFill>
                          <a:srgbClr val="C00000"/>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gridSpan="6">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75000"/>
                              <a:lumOff val="25000"/>
                            </a:schemeClr>
                          </a:solidFill>
                          <a:effectLst/>
                          <a:latin typeface="Calibri"/>
                        </a:rPr>
                        <a:t>100 €</a:t>
                      </a:r>
                      <a:endParaRPr lang="fr-FR" sz="1100" b="1" i="0" u="none" strike="noStrike" dirty="0">
                        <a:solidFill>
                          <a:schemeClr val="tx1">
                            <a:lumMod val="75000"/>
                            <a:lumOff val="25000"/>
                          </a:schemeClr>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endParaRPr lang="fr-FR" sz="1100" b="1" i="0" u="none" strike="noStrike" dirty="0" smtClean="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pPr algn="ctr" fontAlgn="ct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4"/>
                  </a:ext>
                </a:extLst>
              </a:tr>
              <a:tr h="532115">
                <a:tc>
                  <a:txBody>
                    <a:bodyPr/>
                    <a:lstStyle/>
                    <a:p>
                      <a:pPr algn="ctr" fontAlgn="ctr"/>
                      <a:r>
                        <a:rPr lang="fr-FR" sz="1100" b="1" i="0" u="none" strike="noStrike" dirty="0" smtClean="0">
                          <a:solidFill>
                            <a:srgbClr val="C00000"/>
                          </a:solidFill>
                          <a:effectLst/>
                          <a:latin typeface="Calibri"/>
                        </a:rPr>
                        <a:t>Bonus Excellence</a:t>
                      </a:r>
                      <a:r>
                        <a:rPr lang="fr-FR" sz="1100" b="1" i="0" u="none" strike="noStrike" baseline="0" dirty="0" smtClean="0">
                          <a:solidFill>
                            <a:srgbClr val="C00000"/>
                          </a:solidFill>
                          <a:effectLst/>
                          <a:latin typeface="Calibri"/>
                        </a:rPr>
                        <a:t> 6 critères sur 6</a:t>
                      </a:r>
                      <a:endParaRPr lang="fr-FR" sz="1100" b="1" i="0" u="none" strike="noStrike" dirty="0" smtClean="0">
                        <a:solidFill>
                          <a:srgbClr val="C00000"/>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gridSpan="6">
                  <a:txBody>
                    <a:bodyPr/>
                    <a:lstStyle/>
                    <a:p>
                      <a:pPr algn="ctr" fontAlgn="ctr"/>
                      <a:r>
                        <a:rPr lang="fr-FR" sz="1100" b="1" i="0" u="none" strike="noStrike" dirty="0" smtClean="0">
                          <a:solidFill>
                            <a:schemeClr val="tx1">
                              <a:lumMod val="75000"/>
                              <a:lumOff val="25000"/>
                            </a:schemeClr>
                          </a:solidFill>
                          <a:effectLst/>
                          <a:latin typeface="Calibri"/>
                        </a:rPr>
                        <a:t>80 €</a:t>
                      </a:r>
                      <a:endParaRPr lang="fr-FR" sz="1100" b="1" i="0" u="none" strike="noStrike" dirty="0">
                        <a:solidFill>
                          <a:schemeClr val="tx1">
                            <a:lumMod val="75000"/>
                            <a:lumOff val="25000"/>
                          </a:schemeClr>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pPr algn="ctr" fontAlgn="ctr"/>
                      <a:endParaRPr lang="fr-FR" sz="1100" b="1" i="0" u="none" strike="noStrike" dirty="0" smtClean="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pPr algn="ctr" fontAlgn="ct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pPr algn="ctr" fontAlgn="ct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pPr algn="ctr" fontAlgn="ct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pPr algn="ctr" fontAlgn="ct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2702405329"/>
                  </a:ext>
                </a:extLst>
              </a:tr>
            </a:tbl>
          </a:graphicData>
        </a:graphic>
      </p:graphicFrame>
      <p:graphicFrame>
        <p:nvGraphicFramePr>
          <p:cNvPr id="3" name="Tableau 2"/>
          <p:cNvGraphicFramePr>
            <a:graphicFrameLocks noGrp="1"/>
          </p:cNvGraphicFramePr>
          <p:nvPr>
            <p:extLst/>
          </p:nvPr>
        </p:nvGraphicFramePr>
        <p:xfrm>
          <a:off x="971028" y="3965219"/>
          <a:ext cx="10178041" cy="658854"/>
        </p:xfrm>
        <a:graphic>
          <a:graphicData uri="http://schemas.openxmlformats.org/drawingml/2006/table">
            <a:tbl>
              <a:tblPr/>
              <a:tblGrid>
                <a:gridCol w="1099690">
                  <a:extLst>
                    <a:ext uri="{9D8B030D-6E8A-4147-A177-3AD203B41FA5}">
                      <a16:colId xmlns:a16="http://schemas.microsoft.com/office/drawing/2014/main" val="500504971"/>
                    </a:ext>
                  </a:extLst>
                </a:gridCol>
                <a:gridCol w="1080106">
                  <a:extLst>
                    <a:ext uri="{9D8B030D-6E8A-4147-A177-3AD203B41FA5}">
                      <a16:colId xmlns:a16="http://schemas.microsoft.com/office/drawing/2014/main" val="3019079835"/>
                    </a:ext>
                  </a:extLst>
                </a:gridCol>
                <a:gridCol w="1339866">
                  <a:extLst>
                    <a:ext uri="{9D8B030D-6E8A-4147-A177-3AD203B41FA5}">
                      <a16:colId xmlns:a16="http://schemas.microsoft.com/office/drawing/2014/main" val="1631748171"/>
                    </a:ext>
                  </a:extLst>
                </a:gridCol>
                <a:gridCol w="1392659">
                  <a:extLst>
                    <a:ext uri="{9D8B030D-6E8A-4147-A177-3AD203B41FA5}">
                      <a16:colId xmlns:a16="http://schemas.microsoft.com/office/drawing/2014/main" val="1078801426"/>
                    </a:ext>
                  </a:extLst>
                </a:gridCol>
                <a:gridCol w="1350474">
                  <a:extLst>
                    <a:ext uri="{9D8B030D-6E8A-4147-A177-3AD203B41FA5}">
                      <a16:colId xmlns:a16="http://schemas.microsoft.com/office/drawing/2014/main" val="2103983845"/>
                    </a:ext>
                  </a:extLst>
                </a:gridCol>
                <a:gridCol w="1305082">
                  <a:extLst>
                    <a:ext uri="{9D8B030D-6E8A-4147-A177-3AD203B41FA5}">
                      <a16:colId xmlns:a16="http://schemas.microsoft.com/office/drawing/2014/main" val="18655475"/>
                    </a:ext>
                  </a:extLst>
                </a:gridCol>
                <a:gridCol w="1305082">
                  <a:extLst>
                    <a:ext uri="{9D8B030D-6E8A-4147-A177-3AD203B41FA5}">
                      <a16:colId xmlns:a16="http://schemas.microsoft.com/office/drawing/2014/main" val="3126711655"/>
                    </a:ext>
                  </a:extLst>
                </a:gridCol>
                <a:gridCol w="1305082">
                  <a:extLst>
                    <a:ext uri="{9D8B030D-6E8A-4147-A177-3AD203B41FA5}">
                      <a16:colId xmlns:a16="http://schemas.microsoft.com/office/drawing/2014/main" val="3251308147"/>
                    </a:ext>
                  </a:extLst>
                </a:gridCol>
              </a:tblGrid>
              <a:tr h="199543">
                <a:tc rowSpan="2">
                  <a:txBody>
                    <a:bodyPr/>
                    <a:lstStyle/>
                    <a:p>
                      <a:pPr algn="ctr" fontAlgn="ctr"/>
                      <a:r>
                        <a:rPr lang="fr-FR" sz="1000" b="1" i="0" u="none" strike="noStrike" dirty="0" smtClean="0">
                          <a:solidFill>
                            <a:srgbClr val="C00000"/>
                          </a:solidFill>
                          <a:effectLst/>
                          <a:latin typeface="Calibri"/>
                        </a:rPr>
                        <a:t>Total des gains</a:t>
                      </a:r>
                      <a:r>
                        <a:rPr lang="fr-FR" sz="1000" b="1" i="0" u="none" strike="noStrike" baseline="0" dirty="0" smtClean="0">
                          <a:solidFill>
                            <a:srgbClr val="C00000"/>
                          </a:solidFill>
                          <a:effectLst/>
                          <a:latin typeface="Calibri"/>
                        </a:rPr>
                        <a:t> maximal</a:t>
                      </a:r>
                      <a:endParaRPr lang="fr-FR" sz="1000" b="1" i="0" u="none" strike="noStrike" dirty="0" smtClean="0">
                        <a:solidFill>
                          <a:srgbClr val="C00000"/>
                        </a:solidFill>
                        <a:effectLst/>
                        <a:latin typeface="Calibri"/>
                      </a:endParaRPr>
                    </a:p>
                  </a:txBody>
                  <a:tcPr marL="5577" marR="5577" marT="5577"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p>
                      <a:pPr algn="ctr" fontAlgn="ctr"/>
                      <a:r>
                        <a:rPr lang="fr-FR" sz="1000" b="1" i="0" u="none" strike="noStrike" dirty="0" smtClean="0">
                          <a:solidFill>
                            <a:srgbClr val="C00000"/>
                          </a:solidFill>
                          <a:effectLst/>
                          <a:latin typeface="Calibri"/>
                        </a:rPr>
                        <a:t>Pour</a:t>
                      </a:r>
                      <a:r>
                        <a:rPr lang="fr-FR" sz="1000" b="1" i="0" u="none" strike="noStrike" baseline="0" dirty="0" smtClean="0">
                          <a:solidFill>
                            <a:srgbClr val="C00000"/>
                          </a:solidFill>
                          <a:effectLst/>
                          <a:latin typeface="Calibri"/>
                        </a:rPr>
                        <a:t> la région</a:t>
                      </a:r>
                      <a:endParaRPr lang="fr-FR" sz="1000" b="1" i="0" u="none" strike="noStrike" dirty="0" smtClean="0">
                        <a:solidFill>
                          <a:srgbClr val="C00000"/>
                        </a:solidFill>
                        <a:effectLst/>
                        <a:latin typeface="Calibri"/>
                      </a:endParaRPr>
                    </a:p>
                  </a:txBody>
                  <a:tcPr marL="5577" marR="5577" marT="5577"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gridSpan="6">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fr-FR" sz="1100" b="1" i="0" u="none" strike="noStrike" dirty="0" smtClean="0">
                          <a:solidFill>
                            <a:srgbClr val="404040"/>
                          </a:solidFill>
                          <a:effectLst/>
                          <a:latin typeface="Calibri" panose="020F0502020204030204" pitchFamily="34" charset="0"/>
                        </a:rPr>
                        <a:t>500 €   </a:t>
                      </a:r>
                      <a:r>
                        <a:rPr lang="fr-FR" sz="1050" b="1" i="0" u="none" strike="noStrike" dirty="0" smtClean="0">
                          <a:solidFill>
                            <a:srgbClr val="404040"/>
                          </a:solidFill>
                          <a:effectLst/>
                          <a:latin typeface="Calibri" panose="020F0502020204030204" pitchFamily="34" charset="0"/>
                        </a:rPr>
                        <a:t>X   Nombre de collaborateurs de la</a:t>
                      </a:r>
                      <a:r>
                        <a:rPr lang="fr-FR" sz="1050" b="1" i="0" u="none" strike="noStrike" baseline="0" dirty="0" smtClean="0">
                          <a:solidFill>
                            <a:srgbClr val="404040"/>
                          </a:solidFill>
                          <a:effectLst/>
                          <a:latin typeface="Calibri" panose="020F0502020204030204" pitchFamily="34" charset="0"/>
                        </a:rPr>
                        <a:t> région</a:t>
                      </a:r>
                      <a:endParaRPr lang="fr-FR" sz="1050" b="1" i="0" u="none" strike="noStrike" dirty="0" smtClean="0">
                        <a:solidFill>
                          <a:srgbClr val="404040"/>
                        </a:solidFill>
                        <a:effectLst/>
                        <a:latin typeface="Calibri" panose="020F0502020204030204" pitchFamily="34" charset="0"/>
                      </a:endParaRPr>
                    </a:p>
                    <a:p>
                      <a:pPr algn="ctr" fontAlgn="ctr"/>
                      <a:endParaRPr lang="fr-FR" sz="1050" b="1" i="0" u="none" strike="noStrike" dirty="0">
                        <a:solidFill>
                          <a:schemeClr val="tx1">
                            <a:lumMod val="75000"/>
                            <a:lumOff val="25000"/>
                          </a:schemeClr>
                        </a:solidFill>
                        <a:effectLst/>
                        <a:latin typeface="Calibri"/>
                      </a:endParaRPr>
                    </a:p>
                  </a:txBody>
                  <a:tcPr marL="5577" marR="5577" marT="5577" marB="0" anchor="ctr">
                    <a:lnL w="38100" cap="flat" cmpd="sng" algn="ctr">
                      <a:solidFill>
                        <a:sysClr val="window" lastClr="FFFFFF"/>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503499726"/>
                  </a:ext>
                </a:extLst>
              </a:tr>
              <a:tr h="199543">
                <a:tc vMerge="1">
                  <a:txBody>
                    <a:bodyPr/>
                    <a:lstStyle/>
                    <a:p>
                      <a:endParaRPr lang="fr-FR"/>
                    </a:p>
                  </a:txBody>
                  <a:tcPr/>
                </a:tc>
                <a:tc>
                  <a:txBody>
                    <a:bodyPr/>
                    <a:lstStyle/>
                    <a:p>
                      <a:pPr algn="ctr" fontAlgn="ctr"/>
                      <a:r>
                        <a:rPr lang="fr-FR" sz="1000" b="1" i="0" u="none" strike="noStrike" dirty="0" smtClean="0">
                          <a:solidFill>
                            <a:srgbClr val="C00000"/>
                          </a:solidFill>
                          <a:effectLst/>
                          <a:latin typeface="Calibri"/>
                        </a:rPr>
                        <a:t>Par personne </a:t>
                      </a:r>
                    </a:p>
                  </a:txBody>
                  <a:tcPr marL="5577" marR="5577" marT="5577"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gridSpan="6">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fr-FR" sz="1050" b="1" i="0" u="none" strike="noStrike" dirty="0" smtClean="0">
                          <a:solidFill>
                            <a:srgbClr val="404040"/>
                          </a:solidFill>
                          <a:effectLst/>
                          <a:latin typeface="Calibri" panose="020F0502020204030204" pitchFamily="34" charset="0"/>
                        </a:rPr>
                        <a:t>70% du gain automatiquement octroyé à chaque collaborateur</a:t>
                      </a:r>
                      <a:br>
                        <a:rPr lang="fr-FR" sz="1050" b="1" i="0" u="none" strike="noStrike" dirty="0" smtClean="0">
                          <a:solidFill>
                            <a:srgbClr val="404040"/>
                          </a:solidFill>
                          <a:effectLst/>
                          <a:latin typeface="Calibri" panose="020F0502020204030204" pitchFamily="34" charset="0"/>
                        </a:rPr>
                      </a:br>
                      <a:r>
                        <a:rPr lang="fr-FR" sz="1050" b="1" i="0" u="none" strike="noStrike" dirty="0" smtClean="0">
                          <a:solidFill>
                            <a:srgbClr val="404040"/>
                          </a:solidFill>
                          <a:effectLst/>
                          <a:latin typeface="Calibri" panose="020F0502020204030204" pitchFamily="34" charset="0"/>
                        </a:rPr>
                        <a:t>30% des gains de la</a:t>
                      </a:r>
                      <a:r>
                        <a:rPr lang="fr-FR" sz="1050" b="1" i="0" u="none" strike="noStrike" baseline="0" dirty="0" smtClean="0">
                          <a:solidFill>
                            <a:srgbClr val="404040"/>
                          </a:solidFill>
                          <a:effectLst/>
                          <a:latin typeface="Calibri" panose="020F0502020204030204" pitchFamily="34" charset="0"/>
                        </a:rPr>
                        <a:t> région</a:t>
                      </a:r>
                      <a:r>
                        <a:rPr lang="fr-FR" sz="1050" b="1" i="0" u="none" strike="noStrike" dirty="0" smtClean="0">
                          <a:solidFill>
                            <a:srgbClr val="404040"/>
                          </a:solidFill>
                          <a:effectLst/>
                          <a:latin typeface="Calibri" panose="020F0502020204030204" pitchFamily="34" charset="0"/>
                        </a:rPr>
                        <a:t> octroyé par le manager en fonction de la contribution de chacun</a:t>
                      </a:r>
                    </a:p>
                  </a:txBody>
                  <a:tcPr marL="5577" marR="5577" marT="5577" marB="0" anchor="ctr">
                    <a:lnL w="38100" cap="flat" cmpd="sng" algn="ctr">
                      <a:solidFill>
                        <a:sysClr val="window" lastClr="FFFFFF"/>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2626048257"/>
                  </a:ext>
                </a:extLst>
              </a:tr>
            </a:tbl>
          </a:graphicData>
        </a:graphic>
      </p:graphicFrame>
      <p:sp>
        <p:nvSpPr>
          <p:cNvPr id="14" name="Rectangle 13"/>
          <p:cNvSpPr/>
          <p:nvPr/>
        </p:nvSpPr>
        <p:spPr>
          <a:xfrm>
            <a:off x="2242581" y="6521318"/>
            <a:ext cx="7245189" cy="230832"/>
          </a:xfrm>
          <a:prstGeom prst="rect">
            <a:avLst/>
          </a:prstGeom>
        </p:spPr>
        <p:txBody>
          <a:bodyPr wrap="square">
            <a:spAutoFit/>
          </a:bodyPr>
          <a:lstStyle/>
          <a:p>
            <a:pPr defTabSz="685800" fontAlgn="b"/>
            <a:r>
              <a:rPr lang="fr-FR" sz="900" b="1" dirty="0">
                <a:solidFill>
                  <a:srgbClr val="808080"/>
                </a:solidFill>
                <a:latin typeface="Calibri" panose="020F0502020204030204" pitchFamily="34" charset="0"/>
              </a:rPr>
              <a:t>*DRA : double relation active Client Pro  Actif avec partie privée </a:t>
            </a:r>
            <a:r>
              <a:rPr lang="fr-FR" sz="900" b="1" dirty="0" err="1">
                <a:solidFill>
                  <a:srgbClr val="808080"/>
                </a:solidFill>
                <a:latin typeface="Calibri" panose="020F0502020204030204" pitchFamily="34" charset="0"/>
              </a:rPr>
              <a:t>BPe</a:t>
            </a:r>
            <a:r>
              <a:rPr lang="fr-FR" sz="900" b="1" dirty="0">
                <a:solidFill>
                  <a:srgbClr val="808080"/>
                </a:solidFill>
                <a:latin typeface="Calibri" panose="020F0502020204030204" pitchFamily="34" charset="0"/>
              </a:rPr>
              <a:t>, De ou </a:t>
            </a:r>
            <a:r>
              <a:rPr lang="fr-FR" sz="900" b="1" dirty="0" err="1">
                <a:solidFill>
                  <a:srgbClr val="808080"/>
                </a:solidFill>
                <a:latin typeface="Calibri" panose="020F0502020204030204" pitchFamily="34" charset="0"/>
              </a:rPr>
              <a:t>JBPe</a:t>
            </a:r>
            <a:r>
              <a:rPr lang="fr-FR" sz="900" b="1" dirty="0">
                <a:solidFill>
                  <a:srgbClr val="808080"/>
                </a:solidFill>
                <a:latin typeface="Calibri" panose="020F0502020204030204" pitchFamily="34" charset="0"/>
              </a:rPr>
              <a:t> (nombre minimum de clients à équiper)</a:t>
            </a:r>
          </a:p>
        </p:txBody>
      </p:sp>
      <p:sp>
        <p:nvSpPr>
          <p:cNvPr id="19" name="Ellipse 18"/>
          <p:cNvSpPr/>
          <p:nvPr/>
        </p:nvSpPr>
        <p:spPr>
          <a:xfrm>
            <a:off x="1330602" y="4825092"/>
            <a:ext cx="155049" cy="15504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schemeClr val="bg1">
                    <a:lumMod val="85000"/>
                  </a:schemeClr>
                </a:solidFill>
              </a:rPr>
              <a:t>1</a:t>
            </a:r>
            <a:endParaRPr lang="fr-FR" sz="1100" b="1" dirty="0">
              <a:solidFill>
                <a:schemeClr val="bg1">
                  <a:lumMod val="85000"/>
                </a:schemeClr>
              </a:solidFill>
            </a:endParaRPr>
          </a:p>
        </p:txBody>
      </p:sp>
      <p:sp>
        <p:nvSpPr>
          <p:cNvPr id="20" name="Ellipse 19"/>
          <p:cNvSpPr/>
          <p:nvPr/>
        </p:nvSpPr>
        <p:spPr>
          <a:xfrm>
            <a:off x="1330602" y="5188905"/>
            <a:ext cx="155049" cy="15504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schemeClr val="bg1">
                    <a:lumMod val="85000"/>
                  </a:schemeClr>
                </a:solidFill>
              </a:rPr>
              <a:t>2</a:t>
            </a:r>
            <a:endParaRPr lang="fr-FR" sz="1100" b="1" dirty="0">
              <a:solidFill>
                <a:schemeClr val="bg1">
                  <a:lumMod val="85000"/>
                </a:schemeClr>
              </a:solidFill>
            </a:endParaRPr>
          </a:p>
        </p:txBody>
      </p:sp>
      <p:sp>
        <p:nvSpPr>
          <p:cNvPr id="22" name="ZoneTexte 21"/>
          <p:cNvSpPr txBox="1"/>
          <p:nvPr/>
        </p:nvSpPr>
        <p:spPr>
          <a:xfrm>
            <a:off x="1546626" y="5127931"/>
            <a:ext cx="7855035" cy="246221"/>
          </a:xfrm>
          <a:prstGeom prst="rect">
            <a:avLst/>
          </a:prstGeom>
          <a:noFill/>
        </p:spPr>
        <p:txBody>
          <a:bodyPr wrap="none" rtlCol="0">
            <a:spAutoFit/>
          </a:bodyPr>
          <a:lstStyle/>
          <a:p>
            <a:r>
              <a:rPr lang="fr-FR" sz="1000" b="1" dirty="0" smtClean="0">
                <a:solidFill>
                  <a:schemeClr val="bg1">
                    <a:lumMod val="50000"/>
                  </a:schemeClr>
                </a:solidFill>
              </a:rPr>
              <a:t>Le calcul des gains se fait au</a:t>
            </a:r>
            <a:r>
              <a:rPr lang="fr-FR" sz="1000" b="1" dirty="0" smtClean="0">
                <a:solidFill>
                  <a:srgbClr val="C00000"/>
                </a:solidFill>
              </a:rPr>
              <a:t> prorata </a:t>
            </a:r>
            <a:r>
              <a:rPr lang="fr-FR" sz="1000" b="1" dirty="0" smtClean="0">
                <a:solidFill>
                  <a:schemeClr val="bg1">
                    <a:lumMod val="50000"/>
                  </a:schemeClr>
                </a:solidFill>
              </a:rPr>
              <a:t>si un collaborateur de l’équipe est présent </a:t>
            </a:r>
            <a:r>
              <a:rPr lang="fr-FR" sz="1000" b="1" dirty="0" smtClean="0">
                <a:solidFill>
                  <a:srgbClr val="C00000"/>
                </a:solidFill>
              </a:rPr>
              <a:t>de 4 à 6 semaines </a:t>
            </a:r>
            <a:r>
              <a:rPr lang="fr-FR" sz="1000" b="1" dirty="0" smtClean="0">
                <a:solidFill>
                  <a:schemeClr val="bg1">
                    <a:lumMod val="50000"/>
                  </a:schemeClr>
                </a:solidFill>
              </a:rPr>
              <a:t>sur la période du challenge </a:t>
            </a:r>
            <a:endParaRPr lang="fr-FR" sz="1000" b="1" dirty="0">
              <a:solidFill>
                <a:schemeClr val="bg1">
                  <a:lumMod val="50000"/>
                </a:schemeClr>
              </a:solidFill>
            </a:endParaRPr>
          </a:p>
        </p:txBody>
      </p:sp>
      <p:sp>
        <p:nvSpPr>
          <p:cNvPr id="23" name="Ellipse 22"/>
          <p:cNvSpPr/>
          <p:nvPr/>
        </p:nvSpPr>
        <p:spPr>
          <a:xfrm>
            <a:off x="1330601" y="6263514"/>
            <a:ext cx="155049" cy="15504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schemeClr val="bg1">
                    <a:lumMod val="85000"/>
                  </a:schemeClr>
                </a:solidFill>
              </a:rPr>
              <a:t>3</a:t>
            </a:r>
            <a:endParaRPr lang="fr-FR" sz="1100" b="1" dirty="0">
              <a:solidFill>
                <a:schemeClr val="bg1">
                  <a:lumMod val="85000"/>
                </a:schemeClr>
              </a:solidFill>
            </a:endParaRPr>
          </a:p>
        </p:txBody>
      </p:sp>
      <p:sp>
        <p:nvSpPr>
          <p:cNvPr id="24" name="ZoneTexte 23"/>
          <p:cNvSpPr txBox="1"/>
          <p:nvPr/>
        </p:nvSpPr>
        <p:spPr>
          <a:xfrm>
            <a:off x="1546626" y="6246989"/>
            <a:ext cx="5211683" cy="246221"/>
          </a:xfrm>
          <a:prstGeom prst="rect">
            <a:avLst/>
          </a:prstGeom>
          <a:noFill/>
        </p:spPr>
        <p:txBody>
          <a:bodyPr wrap="none" rtlCol="0">
            <a:spAutoFit/>
          </a:bodyPr>
          <a:lstStyle/>
          <a:p>
            <a:r>
              <a:rPr lang="fr-FR" sz="1000" b="1" dirty="0" smtClean="0">
                <a:solidFill>
                  <a:schemeClr val="bg1">
                    <a:lumMod val="50000"/>
                  </a:schemeClr>
                </a:solidFill>
              </a:rPr>
              <a:t>Le détail du mécanisme d’</a:t>
            </a:r>
            <a:r>
              <a:rPr lang="fr-FR" sz="1000" b="1" dirty="0" smtClean="0">
                <a:solidFill>
                  <a:srgbClr val="C00000"/>
                </a:solidFill>
              </a:rPr>
              <a:t>attribution</a:t>
            </a:r>
            <a:r>
              <a:rPr lang="fr-FR" sz="1000" b="1" dirty="0" smtClean="0">
                <a:solidFill>
                  <a:schemeClr val="bg1">
                    <a:lumMod val="50000"/>
                  </a:schemeClr>
                </a:solidFill>
              </a:rPr>
              <a:t> et de </a:t>
            </a:r>
            <a:r>
              <a:rPr lang="fr-FR" sz="1000" b="1" dirty="0" smtClean="0">
                <a:solidFill>
                  <a:srgbClr val="C00000"/>
                </a:solidFill>
              </a:rPr>
              <a:t>répartition</a:t>
            </a:r>
            <a:r>
              <a:rPr lang="fr-FR" sz="1000" b="1" dirty="0" smtClean="0">
                <a:solidFill>
                  <a:schemeClr val="bg1">
                    <a:lumMod val="50000"/>
                  </a:schemeClr>
                </a:solidFill>
              </a:rPr>
              <a:t> est présenté </a:t>
            </a:r>
            <a:r>
              <a:rPr lang="fr-FR" sz="1000" b="1" dirty="0" smtClean="0">
                <a:solidFill>
                  <a:srgbClr val="C00000"/>
                </a:solidFill>
              </a:rPr>
              <a:t>page suivante</a:t>
            </a:r>
            <a:r>
              <a:rPr lang="fr-FR" sz="1000" b="1" dirty="0" smtClean="0">
                <a:solidFill>
                  <a:schemeClr val="bg1">
                    <a:lumMod val="50000"/>
                  </a:schemeClr>
                </a:solidFill>
              </a:rPr>
              <a:t>…</a:t>
            </a:r>
            <a:endParaRPr lang="fr-FR" sz="1000" b="1" dirty="0">
              <a:solidFill>
                <a:srgbClr val="C00000"/>
              </a:solidFill>
            </a:endParaRPr>
          </a:p>
        </p:txBody>
      </p:sp>
      <p:graphicFrame>
        <p:nvGraphicFramePr>
          <p:cNvPr id="25" name="Tableau 24"/>
          <p:cNvGraphicFramePr>
            <a:graphicFrameLocks noGrp="1"/>
          </p:cNvGraphicFramePr>
          <p:nvPr>
            <p:extLst/>
          </p:nvPr>
        </p:nvGraphicFramePr>
        <p:xfrm>
          <a:off x="2837051" y="5369170"/>
          <a:ext cx="5594915" cy="788670"/>
        </p:xfrm>
        <a:graphic>
          <a:graphicData uri="http://schemas.openxmlformats.org/drawingml/2006/table">
            <a:tbl>
              <a:tblPr firstRow="1" firstCol="1" bandRow="1">
                <a:tableStyleId>{5C22544A-7EE6-4342-B048-85BDC9FD1C3A}</a:tableStyleId>
              </a:tblPr>
              <a:tblGrid>
                <a:gridCol w="2661572">
                  <a:extLst>
                    <a:ext uri="{9D8B030D-6E8A-4147-A177-3AD203B41FA5}">
                      <a16:colId xmlns:a16="http://schemas.microsoft.com/office/drawing/2014/main" val="1874817795"/>
                    </a:ext>
                  </a:extLst>
                </a:gridCol>
                <a:gridCol w="2933343">
                  <a:extLst>
                    <a:ext uri="{9D8B030D-6E8A-4147-A177-3AD203B41FA5}">
                      <a16:colId xmlns:a16="http://schemas.microsoft.com/office/drawing/2014/main" val="149185639"/>
                    </a:ext>
                  </a:extLst>
                </a:gridCol>
              </a:tblGrid>
              <a:tr h="146859">
                <a:tc>
                  <a:txBody>
                    <a:bodyPr/>
                    <a:lstStyle/>
                    <a:p>
                      <a:pPr algn="ctr">
                        <a:lnSpc>
                          <a:spcPct val="115000"/>
                        </a:lnSpc>
                        <a:spcAft>
                          <a:spcPts val="0"/>
                        </a:spcAft>
                      </a:pPr>
                      <a:r>
                        <a:rPr lang="fr-FR" sz="900" dirty="0" smtClean="0">
                          <a:effectLst/>
                        </a:rPr>
                        <a:t>Présence effective </a:t>
                      </a:r>
                      <a:r>
                        <a:rPr lang="fr-FR" sz="900" baseline="0" dirty="0" smtClean="0">
                          <a:effectLst/>
                        </a:rPr>
                        <a:t>sur la période</a:t>
                      </a:r>
                      <a:endParaRPr lang="fr-FR"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kumimoji="0" lang="fr-FR" sz="900" b="1" i="0" u="none" strike="noStrike" kern="1200" cap="none" spc="0" normalizeH="0" baseline="0" noProof="0" dirty="0" smtClean="0">
                          <a:ln>
                            <a:noFill/>
                          </a:ln>
                          <a:solidFill>
                            <a:prstClr val="white"/>
                          </a:solidFill>
                          <a:effectLst/>
                          <a:uLnTx/>
                          <a:uFillTx/>
                          <a:latin typeface="+mn-lt"/>
                          <a:ea typeface="+mn-ea"/>
                          <a:cs typeface="+mn-cs"/>
                        </a:rPr>
                        <a:t>Gain calculé pour ce collaborateur</a:t>
                      </a:r>
                      <a:endParaRPr kumimoji="0" lang="fr-FR" sz="900" b="1" i="0" u="none" strike="noStrike" kern="1200" cap="none" spc="0" normalizeH="0" baseline="0" noProof="0" dirty="0" smtClean="0">
                        <a:ln>
                          <a:noFill/>
                        </a:ln>
                        <a:solidFill>
                          <a:prstClr val="white"/>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3839578892"/>
                  </a:ext>
                </a:extLst>
              </a:tr>
              <a:tr h="146859">
                <a:tc>
                  <a:txBody>
                    <a:bodyPr/>
                    <a:lstStyle/>
                    <a:p>
                      <a:pPr algn="ctr">
                        <a:lnSpc>
                          <a:spcPct val="115000"/>
                        </a:lnSpc>
                        <a:spcAft>
                          <a:spcPts val="0"/>
                        </a:spcAft>
                      </a:pPr>
                      <a:r>
                        <a:rPr lang="fr-FR" sz="900" b="0" dirty="0" smtClean="0">
                          <a:solidFill>
                            <a:schemeClr val="tx1">
                              <a:lumMod val="75000"/>
                              <a:lumOff val="25000"/>
                            </a:schemeClr>
                          </a:solidFill>
                          <a:effectLst/>
                        </a:rPr>
                        <a:t>7 ou 8 semaines</a:t>
                      </a:r>
                      <a:endParaRPr lang="fr-FR" sz="900" b="0" dirty="0">
                        <a:solidFill>
                          <a:schemeClr val="tx1">
                            <a:lumMod val="75000"/>
                            <a:lumOff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solidFill>
                      <a:schemeClr val="bg1">
                        <a:lumMod val="85000"/>
                      </a:schemeClr>
                    </a:solidFill>
                  </a:tcPr>
                </a:tc>
                <a:tc>
                  <a:txBody>
                    <a:bodyPr/>
                    <a:lstStyle/>
                    <a:p>
                      <a:pPr indent="139700" algn="ctr">
                        <a:lnSpc>
                          <a:spcPct val="115000"/>
                        </a:lnSpc>
                        <a:spcAft>
                          <a:spcPts val="0"/>
                        </a:spcAft>
                      </a:pPr>
                      <a:r>
                        <a:rPr lang="fr-FR" sz="900" dirty="0" smtClean="0">
                          <a:solidFill>
                            <a:schemeClr val="tx1">
                              <a:lumMod val="75000"/>
                              <a:lumOff val="25000"/>
                            </a:schemeClr>
                          </a:solidFill>
                          <a:effectLst/>
                          <a:latin typeface="+mn-lt"/>
                        </a:rPr>
                        <a:t>Totalité du montant calculé</a:t>
                      </a:r>
                      <a:r>
                        <a:rPr lang="fr-FR" sz="900" baseline="0" dirty="0" smtClean="0">
                          <a:solidFill>
                            <a:schemeClr val="tx1">
                              <a:lumMod val="75000"/>
                              <a:lumOff val="25000"/>
                            </a:schemeClr>
                          </a:solidFill>
                          <a:effectLst/>
                          <a:latin typeface="+mn-lt"/>
                        </a:rPr>
                        <a:t> pour la région</a:t>
                      </a:r>
                      <a:endParaRPr lang="fr-FR" sz="900" dirty="0">
                        <a:solidFill>
                          <a:schemeClr val="tx1">
                            <a:lumMod val="75000"/>
                            <a:lumOff val="25000"/>
                          </a:schemeClr>
                        </a:solidFill>
                        <a:effectLst/>
                        <a:latin typeface="+mn-lt"/>
                        <a:ea typeface="Times New Roman" panose="02020603050405020304" pitchFamily="18" charset="0"/>
                        <a:cs typeface="Times New Roman" panose="02020603050405020304" pitchFamily="18" charset="0"/>
                      </a:endParaRPr>
                    </a:p>
                  </a:txBody>
                  <a:tcPr marL="44450" marR="44450" marT="0" marB="0" anchor="ct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28239154"/>
                  </a:ext>
                </a:extLst>
              </a:tr>
              <a:tr h="146859">
                <a:tc>
                  <a:txBody>
                    <a:bodyPr/>
                    <a:lstStyle/>
                    <a:p>
                      <a:pPr algn="ctr">
                        <a:lnSpc>
                          <a:spcPct val="115000"/>
                        </a:lnSpc>
                        <a:spcAft>
                          <a:spcPts val="0"/>
                        </a:spcAft>
                      </a:pPr>
                      <a:r>
                        <a:rPr lang="fr-FR" sz="900" b="0" dirty="0" smtClean="0">
                          <a:solidFill>
                            <a:schemeClr val="tx1">
                              <a:lumMod val="75000"/>
                              <a:lumOff val="25000"/>
                            </a:schemeClr>
                          </a:solidFill>
                          <a:effectLst/>
                        </a:rPr>
                        <a:t>6 semaines</a:t>
                      </a:r>
                      <a:endParaRPr lang="fr-FR" sz="900" b="0" dirty="0">
                        <a:solidFill>
                          <a:schemeClr val="tx1">
                            <a:lumMod val="75000"/>
                            <a:lumOff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solidFill>
                      <a:schemeClr val="bg1">
                        <a:lumMod val="85000"/>
                      </a:schemeClr>
                    </a:solidFill>
                  </a:tcPr>
                </a:tc>
                <a:tc>
                  <a:txBody>
                    <a:bodyPr/>
                    <a:lstStyle/>
                    <a:p>
                      <a:pPr indent="139700" algn="ctr">
                        <a:lnSpc>
                          <a:spcPct val="115000"/>
                        </a:lnSpc>
                        <a:spcAft>
                          <a:spcPts val="0"/>
                        </a:spcAft>
                      </a:pPr>
                      <a:r>
                        <a:rPr lang="fr-FR" sz="900" dirty="0">
                          <a:solidFill>
                            <a:schemeClr val="tx1">
                              <a:lumMod val="75000"/>
                              <a:lumOff val="25000"/>
                            </a:schemeClr>
                          </a:solidFill>
                          <a:effectLst/>
                          <a:latin typeface="+mn-lt"/>
                        </a:rPr>
                        <a:t>75%</a:t>
                      </a:r>
                      <a:endParaRPr lang="fr-FR" sz="900" dirty="0">
                        <a:solidFill>
                          <a:schemeClr val="tx1">
                            <a:lumMod val="75000"/>
                            <a:lumOff val="25000"/>
                          </a:schemeClr>
                        </a:solidFill>
                        <a:effectLst/>
                        <a:latin typeface="+mn-lt"/>
                        <a:ea typeface="Times New Roman" panose="02020603050405020304" pitchFamily="18" charset="0"/>
                        <a:cs typeface="Times New Roman" panose="02020603050405020304" pitchFamily="18" charset="0"/>
                      </a:endParaRPr>
                    </a:p>
                  </a:txBody>
                  <a:tcPr marL="44450" marR="4445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0484729"/>
                  </a:ext>
                </a:extLst>
              </a:tr>
              <a:tr h="146859">
                <a:tc>
                  <a:txBody>
                    <a:bodyPr/>
                    <a:lstStyle/>
                    <a:p>
                      <a:pPr algn="ctr">
                        <a:lnSpc>
                          <a:spcPct val="115000"/>
                        </a:lnSpc>
                        <a:spcAft>
                          <a:spcPts val="0"/>
                        </a:spcAft>
                      </a:pPr>
                      <a:r>
                        <a:rPr lang="fr-FR" sz="900" b="0" dirty="0" smtClean="0">
                          <a:solidFill>
                            <a:schemeClr val="tx1">
                              <a:lumMod val="75000"/>
                              <a:lumOff val="25000"/>
                            </a:schemeClr>
                          </a:solidFill>
                          <a:effectLst/>
                        </a:rPr>
                        <a:t>5 semaines</a:t>
                      </a:r>
                      <a:endParaRPr lang="fr-FR" sz="900" b="0" dirty="0">
                        <a:solidFill>
                          <a:schemeClr val="tx1">
                            <a:lumMod val="75000"/>
                            <a:lumOff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solidFill>
                      <a:schemeClr val="bg1">
                        <a:lumMod val="85000"/>
                      </a:schemeClr>
                    </a:solidFill>
                  </a:tcPr>
                </a:tc>
                <a:tc>
                  <a:txBody>
                    <a:bodyPr/>
                    <a:lstStyle/>
                    <a:p>
                      <a:pPr indent="139700" algn="ctr">
                        <a:lnSpc>
                          <a:spcPct val="115000"/>
                        </a:lnSpc>
                        <a:spcAft>
                          <a:spcPts val="0"/>
                        </a:spcAft>
                      </a:pPr>
                      <a:r>
                        <a:rPr lang="fr-FR" sz="900" dirty="0">
                          <a:solidFill>
                            <a:schemeClr val="tx1">
                              <a:lumMod val="75000"/>
                              <a:lumOff val="25000"/>
                            </a:schemeClr>
                          </a:solidFill>
                          <a:effectLst/>
                          <a:latin typeface="+mn-lt"/>
                        </a:rPr>
                        <a:t>65%</a:t>
                      </a:r>
                      <a:endParaRPr lang="fr-FR" sz="900" dirty="0">
                        <a:solidFill>
                          <a:schemeClr val="tx1">
                            <a:lumMod val="75000"/>
                            <a:lumOff val="25000"/>
                          </a:schemeClr>
                        </a:solidFill>
                        <a:effectLst/>
                        <a:latin typeface="+mn-lt"/>
                        <a:ea typeface="Times New Roman" panose="02020603050405020304" pitchFamily="18" charset="0"/>
                        <a:cs typeface="Times New Roman" panose="02020603050405020304" pitchFamily="18" charset="0"/>
                      </a:endParaRPr>
                    </a:p>
                  </a:txBody>
                  <a:tcPr marL="44450" marR="4445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01150695"/>
                  </a:ext>
                </a:extLst>
              </a:tr>
              <a:tr h="146859">
                <a:tc>
                  <a:txBody>
                    <a:bodyPr/>
                    <a:lstStyle/>
                    <a:p>
                      <a:pPr algn="ctr">
                        <a:lnSpc>
                          <a:spcPct val="115000"/>
                        </a:lnSpc>
                        <a:spcAft>
                          <a:spcPts val="0"/>
                        </a:spcAft>
                      </a:pPr>
                      <a:r>
                        <a:rPr lang="fr-FR" sz="900" b="0" dirty="0" smtClean="0">
                          <a:solidFill>
                            <a:schemeClr val="tx1">
                              <a:lumMod val="75000"/>
                              <a:lumOff val="25000"/>
                            </a:schemeClr>
                          </a:solidFill>
                          <a:effectLst/>
                        </a:rPr>
                        <a:t>4 semaines</a:t>
                      </a:r>
                      <a:endParaRPr lang="fr-FR" sz="900" b="0" dirty="0">
                        <a:solidFill>
                          <a:schemeClr val="tx1">
                            <a:lumMod val="75000"/>
                            <a:lumOff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solidFill>
                      <a:schemeClr val="bg1">
                        <a:lumMod val="85000"/>
                      </a:schemeClr>
                    </a:solidFill>
                  </a:tcPr>
                </a:tc>
                <a:tc>
                  <a:txBody>
                    <a:bodyPr/>
                    <a:lstStyle/>
                    <a:p>
                      <a:pPr indent="139700" algn="ctr">
                        <a:lnSpc>
                          <a:spcPct val="115000"/>
                        </a:lnSpc>
                        <a:spcAft>
                          <a:spcPts val="0"/>
                        </a:spcAft>
                      </a:pPr>
                      <a:r>
                        <a:rPr lang="fr-FR" sz="900" dirty="0">
                          <a:solidFill>
                            <a:schemeClr val="tx1">
                              <a:lumMod val="75000"/>
                              <a:lumOff val="25000"/>
                            </a:schemeClr>
                          </a:solidFill>
                          <a:effectLst/>
                          <a:latin typeface="+mn-lt"/>
                        </a:rPr>
                        <a:t>50%</a:t>
                      </a:r>
                      <a:endParaRPr lang="fr-FR" sz="900" dirty="0">
                        <a:solidFill>
                          <a:schemeClr val="tx1">
                            <a:lumMod val="75000"/>
                            <a:lumOff val="25000"/>
                          </a:schemeClr>
                        </a:solidFill>
                        <a:effectLst/>
                        <a:latin typeface="+mn-lt"/>
                        <a:ea typeface="Times New Roman" panose="02020603050405020304" pitchFamily="18" charset="0"/>
                        <a:cs typeface="Times New Roman" panose="02020603050405020304" pitchFamily="18" charset="0"/>
                      </a:endParaRPr>
                    </a:p>
                  </a:txBody>
                  <a:tcPr marL="44450" marR="4445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05129727"/>
                  </a:ext>
                </a:extLst>
              </a:tr>
            </a:tbl>
          </a:graphicData>
        </a:graphic>
      </p:graphicFrame>
      <p:sp>
        <p:nvSpPr>
          <p:cNvPr id="35" name="Ellipse 34"/>
          <p:cNvSpPr/>
          <p:nvPr/>
        </p:nvSpPr>
        <p:spPr>
          <a:xfrm>
            <a:off x="2756028" y="2741576"/>
            <a:ext cx="162045" cy="17104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schemeClr val="bg1">
                    <a:lumMod val="85000"/>
                  </a:schemeClr>
                </a:solidFill>
              </a:rPr>
              <a:t>1</a:t>
            </a:r>
            <a:endParaRPr lang="fr-FR" sz="1100" b="1" dirty="0">
              <a:solidFill>
                <a:schemeClr val="bg1">
                  <a:lumMod val="85000"/>
                </a:schemeClr>
              </a:solidFill>
            </a:endParaRPr>
          </a:p>
        </p:txBody>
      </p:sp>
      <p:sp>
        <p:nvSpPr>
          <p:cNvPr id="37" name="Ellipse 36"/>
          <p:cNvSpPr/>
          <p:nvPr/>
        </p:nvSpPr>
        <p:spPr>
          <a:xfrm>
            <a:off x="10547588" y="4057617"/>
            <a:ext cx="155049" cy="15504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schemeClr val="bg1">
                    <a:lumMod val="85000"/>
                  </a:schemeClr>
                </a:solidFill>
              </a:rPr>
              <a:t>2</a:t>
            </a:r>
            <a:endParaRPr lang="fr-FR" sz="1100" b="1" dirty="0">
              <a:solidFill>
                <a:schemeClr val="bg1">
                  <a:lumMod val="85000"/>
                </a:schemeClr>
              </a:solidFill>
            </a:endParaRPr>
          </a:p>
        </p:txBody>
      </p:sp>
      <p:sp>
        <p:nvSpPr>
          <p:cNvPr id="38" name="Ellipse 37"/>
          <p:cNvSpPr/>
          <p:nvPr/>
        </p:nvSpPr>
        <p:spPr>
          <a:xfrm>
            <a:off x="10547587" y="4387070"/>
            <a:ext cx="155049" cy="15504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schemeClr val="bg1">
                    <a:lumMod val="85000"/>
                  </a:schemeClr>
                </a:solidFill>
              </a:rPr>
              <a:t>3</a:t>
            </a:r>
            <a:endParaRPr lang="fr-FR" sz="1100" b="1" dirty="0">
              <a:solidFill>
                <a:schemeClr val="bg1">
                  <a:lumMod val="85000"/>
                </a:schemeClr>
              </a:solidFill>
            </a:endParaRPr>
          </a:p>
        </p:txBody>
      </p:sp>
      <p:sp>
        <p:nvSpPr>
          <p:cNvPr id="39" name="ZoneTexte 38"/>
          <p:cNvSpPr txBox="1"/>
          <p:nvPr/>
        </p:nvSpPr>
        <p:spPr>
          <a:xfrm>
            <a:off x="1546626" y="4776360"/>
            <a:ext cx="7989073" cy="246221"/>
          </a:xfrm>
          <a:prstGeom prst="rect">
            <a:avLst/>
          </a:prstGeom>
          <a:noFill/>
        </p:spPr>
        <p:txBody>
          <a:bodyPr wrap="square" rtlCol="0">
            <a:spAutoFit/>
          </a:bodyPr>
          <a:lstStyle/>
          <a:p>
            <a:r>
              <a:rPr lang="fr-FR" sz="1000" b="1" dirty="0" smtClean="0">
                <a:solidFill>
                  <a:schemeClr val="bg1">
                    <a:lumMod val="50000"/>
                  </a:schemeClr>
                </a:solidFill>
              </a:rPr>
              <a:t>Le </a:t>
            </a:r>
            <a:r>
              <a:rPr lang="fr-FR" sz="1000" b="1" dirty="0" smtClean="0">
                <a:solidFill>
                  <a:srgbClr val="C00000"/>
                </a:solidFill>
              </a:rPr>
              <a:t>déclenchement </a:t>
            </a:r>
            <a:r>
              <a:rPr lang="fr-FR" sz="1000" b="1" dirty="0">
                <a:solidFill>
                  <a:srgbClr val="C00000"/>
                </a:solidFill>
              </a:rPr>
              <a:t>des </a:t>
            </a:r>
            <a:r>
              <a:rPr lang="fr-FR" sz="1000" b="1" dirty="0" smtClean="0">
                <a:solidFill>
                  <a:srgbClr val="C00000"/>
                </a:solidFill>
              </a:rPr>
              <a:t>gains </a:t>
            </a:r>
            <a:r>
              <a:rPr lang="fr-FR" sz="1000" b="1" dirty="0" smtClean="0">
                <a:solidFill>
                  <a:schemeClr val="bg1">
                    <a:lumMod val="50000"/>
                  </a:schemeClr>
                </a:solidFill>
              </a:rPr>
              <a:t>est </a:t>
            </a:r>
            <a:r>
              <a:rPr lang="fr-FR" sz="1000" b="1" dirty="0">
                <a:solidFill>
                  <a:schemeClr val="bg1">
                    <a:lumMod val="50000"/>
                  </a:schemeClr>
                </a:solidFill>
              </a:rPr>
              <a:t>effectif pour chaque critère dès que l’objectif est atteint </a:t>
            </a:r>
            <a:r>
              <a:rPr lang="fr-FR" sz="1000" b="1" dirty="0" smtClean="0">
                <a:solidFill>
                  <a:schemeClr val="bg1">
                    <a:lumMod val="50000"/>
                  </a:schemeClr>
                </a:solidFill>
              </a:rPr>
              <a:t>par la région pour </a:t>
            </a:r>
            <a:r>
              <a:rPr lang="fr-FR" sz="1000" b="1" dirty="0">
                <a:solidFill>
                  <a:schemeClr val="bg1">
                    <a:lumMod val="50000"/>
                  </a:schemeClr>
                </a:solidFill>
              </a:rPr>
              <a:t>le critère </a:t>
            </a:r>
            <a:r>
              <a:rPr lang="fr-FR" sz="1000" b="1" dirty="0" smtClean="0">
                <a:solidFill>
                  <a:schemeClr val="bg1">
                    <a:lumMod val="50000"/>
                  </a:schemeClr>
                </a:solidFill>
              </a:rPr>
              <a:t>concerné</a:t>
            </a:r>
            <a:endParaRPr lang="fr-FR" sz="1000" b="1" dirty="0">
              <a:solidFill>
                <a:schemeClr val="bg1">
                  <a:lumMod val="50000"/>
                </a:schemeClr>
              </a:solidFill>
            </a:endParaRPr>
          </a:p>
        </p:txBody>
      </p:sp>
    </p:spTree>
    <p:extLst>
      <p:ext uri="{BB962C8B-B14F-4D97-AF65-F5344CB8AC3E}">
        <p14:creationId xmlns:p14="http://schemas.microsoft.com/office/powerpoint/2010/main" val="3409398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randombar(horizontal)">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randombar(horizontal)">
                                      <p:cBhvr>
                                        <p:cTn id="12" dur="500"/>
                                        <p:tgtEl>
                                          <p:spTgt spid="22"/>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randombar(horizontal)">
                                      <p:cBhvr>
                                        <p:cTn id="15" dur="500"/>
                                        <p:tgtEl>
                                          <p:spTgt spid="20"/>
                                        </p:tgtEl>
                                      </p:cBhvr>
                                    </p:animEffect>
                                  </p:childTnLst>
                                </p:cTn>
                              </p:par>
                              <p:par>
                                <p:cTn id="16" presetID="14" presetClass="entr" presetSubtype="10" fill="hold"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randombar(horizontal)">
                                      <p:cBhvr>
                                        <p:cTn id="18" dur="500"/>
                                        <p:tgtEl>
                                          <p:spTgt spid="25"/>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randombar(horizontal)">
                                      <p:cBhvr>
                                        <p:cTn id="23" dur="500"/>
                                        <p:tgtEl>
                                          <p:spTgt spid="24"/>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randombar(horizontal)">
                                      <p:cBhvr>
                                        <p:cTn id="26" dur="500"/>
                                        <p:tgtEl>
                                          <p:spTgt spid="23"/>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randombar(horizontal)">
                                      <p:cBhvr>
                                        <p:cTn id="29" dur="500"/>
                                        <p:tgtEl>
                                          <p:spTgt spid="35"/>
                                        </p:tgtEl>
                                      </p:cBhvr>
                                    </p:animEffect>
                                  </p:childTnLst>
                                </p:cTn>
                              </p:par>
                              <p:par>
                                <p:cTn id="30" presetID="14" presetClass="entr" presetSubtype="10" fill="hold" grpId="0" nodeType="with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randombar(horizontal)">
                                      <p:cBhvr>
                                        <p:cTn id="32" dur="500"/>
                                        <p:tgtEl>
                                          <p:spTgt spid="37"/>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randombar(horizontal)">
                                      <p:cBhvr>
                                        <p:cTn id="35" dur="500"/>
                                        <p:tgtEl>
                                          <p:spTgt spid="38"/>
                                        </p:tgtEl>
                                      </p:cBhvr>
                                    </p:animEffect>
                                  </p:childTnLst>
                                </p:cTn>
                              </p:par>
                              <p:par>
                                <p:cTn id="36" presetID="14" presetClass="entr" presetSubtype="10" fill="hold" grpId="0" nodeType="withEffect">
                                  <p:stCondLst>
                                    <p:cond delay="0"/>
                                  </p:stCondLst>
                                  <p:childTnLst>
                                    <p:set>
                                      <p:cBhvr>
                                        <p:cTn id="37" dur="1" fill="hold">
                                          <p:stCondLst>
                                            <p:cond delay="0"/>
                                          </p:stCondLst>
                                        </p:cTn>
                                        <p:tgtEl>
                                          <p:spTgt spid="39"/>
                                        </p:tgtEl>
                                        <p:attrNameLst>
                                          <p:attrName>style.visibility</p:attrName>
                                        </p:attrNameLst>
                                      </p:cBhvr>
                                      <p:to>
                                        <p:strVal val="visible"/>
                                      </p:to>
                                    </p:set>
                                    <p:animEffect transition="in" filter="randombar(horizontal)">
                                      <p:cBhvr>
                                        <p:cTn id="38"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2" grpId="0"/>
      <p:bldP spid="23" grpId="0" animBg="1"/>
      <p:bldP spid="24" grpId="0"/>
      <p:bldP spid="35" grpId="0" animBg="1"/>
      <p:bldP spid="37" grpId="0" animBg="1"/>
      <p:bldP spid="38" grpId="0" animBg="1"/>
      <p:bldP spid="3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3"/>
          </p:nvPr>
        </p:nvSpPr>
        <p:spPr/>
        <p:txBody>
          <a:bodyPr>
            <a:normAutofit/>
          </a:bodyPr>
          <a:lstStyle/>
          <a:p>
            <a:pPr>
              <a:spcBef>
                <a:spcPts val="0"/>
              </a:spcBef>
            </a:pPr>
            <a:r>
              <a:rPr lang="fr-FR" sz="1800" b="1" dirty="0"/>
              <a:t>La répartition des gains d’une entité se fera entre tous les collaborateurs éligibles pour partie automatiquement (70%) mais également sur décision du Manager (30%)</a:t>
            </a:r>
          </a:p>
        </p:txBody>
      </p:sp>
      <p:sp>
        <p:nvSpPr>
          <p:cNvPr id="5" name="Titre 4"/>
          <p:cNvSpPr>
            <a:spLocks noGrp="1"/>
          </p:cNvSpPr>
          <p:nvPr>
            <p:ph type="ctrTitle"/>
          </p:nvPr>
        </p:nvSpPr>
        <p:spPr/>
        <p:txBody>
          <a:bodyPr/>
          <a:lstStyle/>
          <a:p>
            <a:r>
              <a:rPr lang="fr-FR" sz="975" dirty="0"/>
              <a:t>Point d’étape et Challenge</a:t>
            </a:r>
          </a:p>
        </p:txBody>
      </p:sp>
      <p:sp>
        <p:nvSpPr>
          <p:cNvPr id="19" name="Espace réservé du contenu 2"/>
          <p:cNvSpPr txBox="1">
            <a:spLocks/>
          </p:cNvSpPr>
          <p:nvPr/>
        </p:nvSpPr>
        <p:spPr>
          <a:xfrm>
            <a:off x="903383" y="1302684"/>
            <a:ext cx="10532125" cy="5087099"/>
          </a:xfrm>
          <a:prstGeom prst="rect">
            <a:avLst/>
          </a:prstGeom>
        </p:spPr>
        <p:txBody>
          <a:bodyPr/>
          <a:lstStyle>
            <a:lvl1pPr marL="342900" indent="-342900" algn="l" defTabSz="914400" rtl="0" eaLnBrk="1" latinLnBrk="0" hangingPunct="1">
              <a:spcBef>
                <a:spcPct val="20000"/>
              </a:spcBef>
              <a:buClr>
                <a:srgbClr val="C00000"/>
              </a:buClr>
              <a:buFont typeface="Wingdings" panose="05000000000000000000" pitchFamily="2" charset="2"/>
              <a:buChar char="§"/>
              <a:defRPr sz="1400" kern="1200">
                <a:solidFill>
                  <a:schemeClr val="tx1">
                    <a:lumMod val="75000"/>
                    <a:lumOff val="25000"/>
                  </a:schemeClr>
                </a:solidFill>
                <a:latin typeface="Gill Sans MT" panose="020B0502020104020203" pitchFamily="34" charset="0"/>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1300" kern="1200">
                <a:solidFill>
                  <a:schemeClr val="tx1">
                    <a:lumMod val="75000"/>
                    <a:lumOff val="25000"/>
                  </a:schemeClr>
                </a:solidFill>
                <a:latin typeface="Gill Sans MT" panose="020B0502020104020203" pitchFamily="34" charset="0"/>
                <a:ea typeface="+mn-ea"/>
                <a:cs typeface="+mn-cs"/>
              </a:defRPr>
            </a:lvl2pPr>
            <a:lvl3pPr marL="914400" indent="0" algn="l" defTabSz="914400" rtl="0" eaLnBrk="1" latinLnBrk="0" hangingPunct="1">
              <a:spcBef>
                <a:spcPct val="20000"/>
              </a:spcBef>
              <a:buFontTx/>
              <a:buNone/>
              <a:defRPr sz="1200" kern="1200">
                <a:solidFill>
                  <a:schemeClr val="tx1">
                    <a:lumMod val="75000"/>
                    <a:lumOff val="25000"/>
                  </a:schemeClr>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13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13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9pPr>
          </a:lstStyle>
          <a:p>
            <a:pPr marL="103585" indent="-103585">
              <a:defRPr/>
            </a:pPr>
            <a:r>
              <a:rPr lang="fr-FR" sz="1200" b="1" dirty="0">
                <a:solidFill>
                  <a:srgbClr val="C00000"/>
                </a:solidFill>
              </a:rPr>
              <a:t>Attribution</a:t>
            </a:r>
            <a:r>
              <a:rPr lang="fr-FR" sz="1200" dirty="0">
                <a:solidFill>
                  <a:schemeClr val="tx1">
                    <a:lumMod val="50000"/>
                    <a:lumOff val="50000"/>
                  </a:schemeClr>
                </a:solidFill>
              </a:rPr>
              <a:t> : les récompenses sont attribuées à </a:t>
            </a:r>
            <a:r>
              <a:rPr lang="fr-FR" sz="1200" dirty="0">
                <a:solidFill>
                  <a:srgbClr val="C00000"/>
                </a:solidFill>
              </a:rPr>
              <a:t>tous les collaborateurs </a:t>
            </a:r>
            <a:r>
              <a:rPr lang="fr-FR" sz="1200" dirty="0">
                <a:solidFill>
                  <a:schemeClr val="tx1">
                    <a:lumMod val="50000"/>
                    <a:lumOff val="50000"/>
                  </a:schemeClr>
                </a:solidFill>
              </a:rPr>
              <a:t>de l’entité </a:t>
            </a:r>
          </a:p>
          <a:p>
            <a:pPr marL="503635" lvl="1" indent="-103585">
              <a:defRPr/>
            </a:pPr>
            <a:r>
              <a:rPr lang="fr-FR" sz="1200" dirty="0">
                <a:solidFill>
                  <a:schemeClr val="bg1">
                    <a:lumMod val="50000"/>
                  </a:schemeClr>
                </a:solidFill>
              </a:rPr>
              <a:t>Collaborateurs </a:t>
            </a:r>
            <a:r>
              <a:rPr lang="fr-FR" sz="1200" dirty="0">
                <a:solidFill>
                  <a:srgbClr val="C00000"/>
                </a:solidFill>
              </a:rPr>
              <a:t>salariés de la CEGEE </a:t>
            </a:r>
            <a:r>
              <a:rPr lang="fr-FR" sz="1200" dirty="0">
                <a:solidFill>
                  <a:schemeClr val="bg1">
                    <a:lumMod val="50000"/>
                  </a:schemeClr>
                </a:solidFill>
              </a:rPr>
              <a:t>avec un minimum de </a:t>
            </a:r>
            <a:r>
              <a:rPr lang="fr-FR" sz="1200" dirty="0">
                <a:solidFill>
                  <a:srgbClr val="C00000"/>
                </a:solidFill>
              </a:rPr>
              <a:t>4 semaines de présence effective </a:t>
            </a:r>
            <a:r>
              <a:rPr lang="fr-FR" sz="1200" dirty="0">
                <a:solidFill>
                  <a:schemeClr val="bg1">
                    <a:lumMod val="50000"/>
                  </a:schemeClr>
                </a:solidFill>
              </a:rPr>
              <a:t>(*) au sein de </a:t>
            </a:r>
            <a:r>
              <a:rPr lang="fr-FR" sz="1200" dirty="0" smtClean="0">
                <a:solidFill>
                  <a:schemeClr val="bg1">
                    <a:lumMod val="50000"/>
                  </a:schemeClr>
                </a:solidFill>
              </a:rPr>
              <a:t>la région, </a:t>
            </a:r>
            <a:r>
              <a:rPr lang="fr-FR" sz="1200" dirty="0">
                <a:solidFill>
                  <a:schemeClr val="bg1">
                    <a:lumMod val="50000"/>
                  </a:schemeClr>
                </a:solidFill>
              </a:rPr>
              <a:t>entre le </a:t>
            </a:r>
            <a:r>
              <a:rPr lang="fr-FR" sz="1200" dirty="0" smtClean="0">
                <a:solidFill>
                  <a:schemeClr val="bg1">
                    <a:lumMod val="50000"/>
                  </a:schemeClr>
                </a:solidFill>
              </a:rPr>
              <a:t>17 </a:t>
            </a:r>
            <a:r>
              <a:rPr lang="fr-FR" sz="1200" dirty="0">
                <a:solidFill>
                  <a:schemeClr val="bg1">
                    <a:lumMod val="50000"/>
                  </a:schemeClr>
                </a:solidFill>
              </a:rPr>
              <a:t>mai et le 10 juillet 2021. </a:t>
            </a:r>
          </a:p>
          <a:p>
            <a:pPr marL="342900" lvl="1" indent="0">
              <a:buNone/>
              <a:defRPr/>
            </a:pPr>
            <a:r>
              <a:rPr lang="fr-FR" sz="1200" i="1" dirty="0">
                <a:solidFill>
                  <a:schemeClr val="bg1">
                    <a:lumMod val="50000"/>
                  </a:schemeClr>
                </a:solidFill>
              </a:rPr>
              <a:t> (*) Présence effective : collaborateurs présents en agence (le chômage partiel, les congés, maladies, ne sont pas comptabilisés dans le temps de travail effectif)</a:t>
            </a:r>
          </a:p>
          <a:p>
            <a:pPr marL="476250" lvl="1" indent="-133350">
              <a:defRPr/>
            </a:pPr>
            <a:r>
              <a:rPr lang="fr-FR" sz="1200" dirty="0">
                <a:solidFill>
                  <a:schemeClr val="bg1">
                    <a:lumMod val="50000"/>
                  </a:schemeClr>
                </a:solidFill>
              </a:rPr>
              <a:t>En cas de changement de régions ou d’entité, les participants ne pourront gagner que dans </a:t>
            </a:r>
            <a:r>
              <a:rPr lang="fr-FR" sz="1200" dirty="0">
                <a:solidFill>
                  <a:srgbClr val="C00000"/>
                </a:solidFill>
              </a:rPr>
              <a:t>une seule entité </a:t>
            </a:r>
            <a:r>
              <a:rPr lang="fr-FR" sz="1200" dirty="0">
                <a:solidFill>
                  <a:schemeClr val="bg1">
                    <a:lumMod val="50000"/>
                  </a:schemeClr>
                </a:solidFill>
              </a:rPr>
              <a:t>(celle où ils ont passé le plus de temps)</a:t>
            </a:r>
          </a:p>
          <a:p>
            <a:pPr marL="604838" lvl="2" indent="-133350">
              <a:defRPr/>
            </a:pPr>
            <a:r>
              <a:rPr lang="fr-FR" dirty="0">
                <a:solidFill>
                  <a:schemeClr val="bg1">
                    <a:lumMod val="50000"/>
                  </a:schemeClr>
                </a:solidFill>
              </a:rPr>
              <a:t>		</a:t>
            </a:r>
          </a:p>
          <a:p>
            <a:pPr marL="103585" indent="-103585">
              <a:defRPr/>
            </a:pPr>
            <a:r>
              <a:rPr lang="fr-FR" sz="1200" b="1" dirty="0">
                <a:solidFill>
                  <a:srgbClr val="C00000"/>
                </a:solidFill>
              </a:rPr>
              <a:t>Répartition</a:t>
            </a:r>
            <a:r>
              <a:rPr lang="fr-FR" sz="1200" dirty="0">
                <a:solidFill>
                  <a:schemeClr val="tx1">
                    <a:lumMod val="50000"/>
                    <a:lumOff val="50000"/>
                  </a:schemeClr>
                </a:solidFill>
              </a:rPr>
              <a:t> : la </a:t>
            </a:r>
            <a:r>
              <a:rPr lang="fr-FR" sz="1200" dirty="0">
                <a:solidFill>
                  <a:srgbClr val="C00000"/>
                </a:solidFill>
              </a:rPr>
              <a:t>répartition des gains </a:t>
            </a:r>
            <a:r>
              <a:rPr lang="fr-FR" sz="1200" dirty="0">
                <a:solidFill>
                  <a:schemeClr val="tx1">
                    <a:lumMod val="50000"/>
                    <a:lumOff val="50000"/>
                  </a:schemeClr>
                </a:solidFill>
              </a:rPr>
              <a:t>se fait par collaborateur présent sur l’enveloppe de chaque entité :</a:t>
            </a:r>
          </a:p>
          <a:p>
            <a:pPr marL="476250" lvl="1" indent="-133350">
              <a:defRPr/>
            </a:pPr>
            <a:r>
              <a:rPr lang="fr-FR" sz="1200" dirty="0">
                <a:solidFill>
                  <a:srgbClr val="C00000"/>
                </a:solidFill>
              </a:rPr>
              <a:t>70 % proratisé selon le temps de présence effective en montant fixe à chaque collaborateur </a:t>
            </a:r>
            <a:r>
              <a:rPr lang="fr-FR" sz="1200" dirty="0">
                <a:solidFill>
                  <a:schemeClr val="tx1">
                    <a:lumMod val="50000"/>
                    <a:lumOff val="50000"/>
                  </a:schemeClr>
                </a:solidFill>
              </a:rPr>
              <a:t>(qu’il soit  à </a:t>
            </a:r>
            <a:r>
              <a:rPr lang="fr-FR" sz="1200" dirty="0">
                <a:solidFill>
                  <a:srgbClr val="C00000"/>
                </a:solidFill>
              </a:rPr>
              <a:t>temps complet ou à temps partiel</a:t>
            </a:r>
            <a:r>
              <a:rPr lang="fr-FR" sz="1200" dirty="0">
                <a:solidFill>
                  <a:schemeClr val="tx1">
                    <a:lumMod val="50000"/>
                    <a:lumOff val="50000"/>
                  </a:schemeClr>
                </a:solidFill>
              </a:rPr>
              <a:t>)</a:t>
            </a:r>
          </a:p>
          <a:p>
            <a:pPr marL="476250" lvl="1" indent="-133350">
              <a:defRPr/>
            </a:pPr>
            <a:r>
              <a:rPr lang="fr-FR" sz="1200" dirty="0">
                <a:solidFill>
                  <a:srgbClr val="C00000"/>
                </a:solidFill>
              </a:rPr>
              <a:t>30 % répartis par le manager </a:t>
            </a:r>
            <a:r>
              <a:rPr lang="fr-FR" sz="1200" dirty="0">
                <a:solidFill>
                  <a:schemeClr val="tx1">
                    <a:lumMod val="50000"/>
                    <a:lumOff val="50000"/>
                  </a:schemeClr>
                </a:solidFill>
              </a:rPr>
              <a:t>sur la base de la contribution de chacun à la performance collective</a:t>
            </a:r>
          </a:p>
          <a:p>
            <a:pPr marL="476250" lvl="1" indent="-133350">
              <a:defRPr/>
            </a:pPr>
            <a:r>
              <a:rPr lang="fr-FR" sz="1200" dirty="0">
                <a:solidFill>
                  <a:schemeClr val="tx1">
                    <a:lumMod val="50000"/>
                    <a:lumOff val="50000"/>
                  </a:schemeClr>
                </a:solidFill>
              </a:rPr>
              <a:t>Nota Bene : le </a:t>
            </a:r>
            <a:r>
              <a:rPr lang="fr-FR" sz="1200" dirty="0">
                <a:solidFill>
                  <a:srgbClr val="C00000"/>
                </a:solidFill>
              </a:rPr>
              <a:t>manager touche 100% </a:t>
            </a:r>
            <a:r>
              <a:rPr lang="fr-FR" sz="1200" dirty="0">
                <a:solidFill>
                  <a:schemeClr val="tx1">
                    <a:lumMod val="50000"/>
                    <a:lumOff val="50000"/>
                  </a:schemeClr>
                </a:solidFill>
              </a:rPr>
              <a:t>du montant</a:t>
            </a:r>
          </a:p>
          <a:p>
            <a:pPr marL="476250" lvl="1" indent="-133350">
              <a:defRPr/>
            </a:pPr>
            <a:endParaRPr lang="fr-FR" sz="1200" dirty="0">
              <a:solidFill>
                <a:schemeClr val="tx1">
                  <a:lumMod val="50000"/>
                  <a:lumOff val="50000"/>
                </a:schemeClr>
              </a:solidFill>
            </a:endParaRPr>
          </a:p>
          <a:p>
            <a:pPr marL="476250" lvl="1" indent="-133350">
              <a:defRPr/>
            </a:pPr>
            <a:endParaRPr lang="fr-FR" sz="1200" dirty="0">
              <a:solidFill>
                <a:schemeClr val="tx1">
                  <a:lumMod val="50000"/>
                  <a:lumOff val="50000"/>
                </a:schemeClr>
              </a:solidFill>
            </a:endParaRPr>
          </a:p>
          <a:p>
            <a:pPr marL="476250" lvl="1" indent="-133350">
              <a:defRPr/>
            </a:pPr>
            <a:endParaRPr lang="fr-FR" sz="1200" dirty="0">
              <a:solidFill>
                <a:schemeClr val="tx1">
                  <a:lumMod val="50000"/>
                  <a:lumOff val="50000"/>
                </a:schemeClr>
              </a:solidFill>
            </a:endParaRPr>
          </a:p>
          <a:p>
            <a:pPr marL="476250" lvl="1" indent="-133350">
              <a:defRPr/>
            </a:pPr>
            <a:endParaRPr lang="fr-FR" sz="1200" dirty="0">
              <a:solidFill>
                <a:schemeClr val="tx1">
                  <a:lumMod val="50000"/>
                  <a:lumOff val="50000"/>
                </a:schemeClr>
              </a:solidFill>
            </a:endParaRPr>
          </a:p>
          <a:p>
            <a:pPr marL="476250" lvl="1" indent="-133350">
              <a:defRPr/>
            </a:pPr>
            <a:endParaRPr lang="fr-FR" sz="1200" dirty="0">
              <a:solidFill>
                <a:schemeClr val="tx1">
                  <a:lumMod val="50000"/>
                  <a:lumOff val="50000"/>
                </a:schemeClr>
              </a:solidFill>
            </a:endParaRPr>
          </a:p>
          <a:p>
            <a:pPr marL="476250" lvl="1" indent="-133350">
              <a:defRPr/>
            </a:pPr>
            <a:endParaRPr lang="fr-FR" sz="1200" dirty="0">
              <a:solidFill>
                <a:schemeClr val="tx1">
                  <a:lumMod val="50000"/>
                  <a:lumOff val="50000"/>
                </a:schemeClr>
              </a:solidFill>
            </a:endParaRPr>
          </a:p>
          <a:p>
            <a:pPr marL="476250" lvl="1" indent="-133350">
              <a:defRPr/>
            </a:pPr>
            <a:endParaRPr lang="fr-FR" sz="1200" dirty="0">
              <a:solidFill>
                <a:schemeClr val="tx1">
                  <a:lumMod val="50000"/>
                  <a:lumOff val="50000"/>
                </a:schemeClr>
              </a:solidFill>
            </a:endParaRPr>
          </a:p>
          <a:p>
            <a:pPr marL="476250" lvl="1" indent="-133350">
              <a:defRPr/>
            </a:pPr>
            <a:endParaRPr lang="fr-FR" sz="1200" dirty="0">
              <a:solidFill>
                <a:schemeClr val="tx1">
                  <a:lumMod val="50000"/>
                  <a:lumOff val="50000"/>
                </a:schemeClr>
              </a:solidFill>
            </a:endParaRPr>
          </a:p>
          <a:p>
            <a:pPr marL="103585" indent="-103585">
              <a:buSzPct val="100000"/>
              <a:defRPr/>
            </a:pPr>
            <a:r>
              <a:rPr lang="fr-FR" sz="1200" b="1" dirty="0">
                <a:solidFill>
                  <a:srgbClr val="C00000"/>
                </a:solidFill>
              </a:rPr>
              <a:t>Versement </a:t>
            </a:r>
            <a:r>
              <a:rPr lang="fr-FR" sz="1200" dirty="0">
                <a:solidFill>
                  <a:schemeClr val="tx1">
                    <a:lumMod val="50000"/>
                    <a:lumOff val="50000"/>
                  </a:schemeClr>
                </a:solidFill>
              </a:rPr>
              <a:t>de la récompense</a:t>
            </a:r>
          </a:p>
          <a:p>
            <a:pPr marL="403622" lvl="1" indent="-103585">
              <a:buSzPct val="100000"/>
              <a:defRPr/>
            </a:pPr>
            <a:r>
              <a:rPr lang="fr-FR" sz="1200" dirty="0">
                <a:solidFill>
                  <a:schemeClr val="tx1">
                    <a:lumMod val="50000"/>
                    <a:lumOff val="50000"/>
                  </a:schemeClr>
                </a:solidFill>
              </a:rPr>
              <a:t>Les gains distribués dans le cadre de cette opération seront </a:t>
            </a:r>
            <a:r>
              <a:rPr lang="fr-FR" sz="1200" dirty="0">
                <a:solidFill>
                  <a:srgbClr val="C00000"/>
                </a:solidFill>
              </a:rPr>
              <a:t>nominatifs</a:t>
            </a:r>
            <a:r>
              <a:rPr lang="fr-FR" sz="1200" dirty="0">
                <a:solidFill>
                  <a:schemeClr val="tx1">
                    <a:lumMod val="50000"/>
                    <a:lumOff val="50000"/>
                  </a:schemeClr>
                </a:solidFill>
              </a:rPr>
              <a:t> et </a:t>
            </a:r>
            <a:r>
              <a:rPr lang="fr-FR" sz="1200" dirty="0">
                <a:solidFill>
                  <a:srgbClr val="C00000"/>
                </a:solidFill>
              </a:rPr>
              <a:t>soumis aux charges sociales</a:t>
            </a:r>
            <a:r>
              <a:rPr lang="fr-FR" sz="1200" dirty="0">
                <a:solidFill>
                  <a:schemeClr val="tx1">
                    <a:lumMod val="50000"/>
                    <a:lumOff val="50000"/>
                  </a:schemeClr>
                </a:solidFill>
              </a:rPr>
              <a:t> : ils seront donc intégrés au bulletin de salaire et soumis à l’impôt sur le revenu</a:t>
            </a:r>
          </a:p>
          <a:p>
            <a:pPr marL="403622" lvl="1" indent="-103585">
              <a:buSzPct val="100000"/>
              <a:defRPr/>
            </a:pPr>
            <a:r>
              <a:rPr lang="fr-FR" sz="1200" dirty="0">
                <a:solidFill>
                  <a:schemeClr val="tx1">
                    <a:lumMod val="50000"/>
                    <a:lumOff val="50000"/>
                  </a:schemeClr>
                </a:solidFill>
              </a:rPr>
              <a:t>Le versement se fera </a:t>
            </a:r>
            <a:r>
              <a:rPr lang="fr-FR" sz="1200" dirty="0">
                <a:solidFill>
                  <a:srgbClr val="C00000"/>
                </a:solidFill>
              </a:rPr>
              <a:t>avec la paie du mois de septembre</a:t>
            </a:r>
          </a:p>
        </p:txBody>
      </p:sp>
      <p:graphicFrame>
        <p:nvGraphicFramePr>
          <p:cNvPr id="10" name="Tableau 9"/>
          <p:cNvGraphicFramePr>
            <a:graphicFrameLocks noGrp="1"/>
          </p:cNvGraphicFramePr>
          <p:nvPr>
            <p:extLst/>
          </p:nvPr>
        </p:nvGraphicFramePr>
        <p:xfrm>
          <a:off x="2115239" y="3620387"/>
          <a:ext cx="7810960" cy="1110804"/>
        </p:xfrm>
        <a:graphic>
          <a:graphicData uri="http://schemas.openxmlformats.org/drawingml/2006/table">
            <a:tbl>
              <a:tblPr firstRow="1" firstCol="1" bandRow="1">
                <a:tableStyleId>{5C22544A-7EE6-4342-B048-85BDC9FD1C3A}</a:tableStyleId>
              </a:tblPr>
              <a:tblGrid>
                <a:gridCol w="2623172">
                  <a:extLst>
                    <a:ext uri="{9D8B030D-6E8A-4147-A177-3AD203B41FA5}">
                      <a16:colId xmlns:a16="http://schemas.microsoft.com/office/drawing/2014/main" val="1874817795"/>
                    </a:ext>
                  </a:extLst>
                </a:gridCol>
                <a:gridCol w="2593894">
                  <a:extLst>
                    <a:ext uri="{9D8B030D-6E8A-4147-A177-3AD203B41FA5}">
                      <a16:colId xmlns:a16="http://schemas.microsoft.com/office/drawing/2014/main" val="1974854196"/>
                    </a:ext>
                  </a:extLst>
                </a:gridCol>
                <a:gridCol w="2593894">
                  <a:extLst>
                    <a:ext uri="{9D8B030D-6E8A-4147-A177-3AD203B41FA5}">
                      <a16:colId xmlns:a16="http://schemas.microsoft.com/office/drawing/2014/main" val="3131895475"/>
                    </a:ext>
                  </a:extLst>
                </a:gridCol>
              </a:tblGrid>
              <a:tr h="196978">
                <a:tc rowSpan="2">
                  <a:txBody>
                    <a:bodyPr/>
                    <a:lstStyle/>
                    <a:p>
                      <a:pPr algn="ctr">
                        <a:lnSpc>
                          <a:spcPct val="115000"/>
                        </a:lnSpc>
                        <a:spcAft>
                          <a:spcPts val="0"/>
                        </a:spcAft>
                      </a:pPr>
                      <a:r>
                        <a:rPr lang="fr-FR" sz="1000" dirty="0" smtClean="0">
                          <a:effectLst/>
                        </a:rPr>
                        <a:t>Présence effective du collaborateur</a:t>
                      </a:r>
                      <a:r>
                        <a:rPr lang="fr-FR" sz="1000" baseline="0" dirty="0" smtClean="0">
                          <a:effectLst/>
                        </a:rPr>
                        <a:t> sur la période</a:t>
                      </a:r>
                      <a:endParaRPr lang="fr-FR"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3338" marR="33338" marT="0" marB="0" anchor="ctr"/>
                </a:tc>
                <a:tc gridSpan="2">
                  <a:txBody>
                    <a:bodyPr/>
                    <a:lstStyle/>
                    <a:p>
                      <a:pPr algn="ctr">
                        <a:lnSpc>
                          <a:spcPct val="115000"/>
                        </a:lnSpc>
                        <a:spcAft>
                          <a:spcPts val="0"/>
                        </a:spcAft>
                      </a:pPr>
                      <a:r>
                        <a:rPr kumimoji="0" lang="fr-FR" sz="1000" b="1" i="0" u="none" strike="noStrike" kern="1200" cap="none" spc="0" normalizeH="0" baseline="0" dirty="0" smtClean="0">
                          <a:ln>
                            <a:noFill/>
                          </a:ln>
                          <a:solidFill>
                            <a:prstClr val="white"/>
                          </a:solidFill>
                          <a:effectLst/>
                          <a:uLnTx/>
                          <a:uFillTx/>
                          <a:latin typeface="+mn-lt"/>
                          <a:ea typeface="+mn-ea"/>
                          <a:cs typeface="+mn-cs"/>
                        </a:rPr>
                        <a:t>Attribution des gains au collaborateur</a:t>
                      </a:r>
                      <a:endParaRPr kumimoji="0" lang="fr-FR" sz="1000" b="1" i="0" u="none" strike="noStrike" kern="1200" cap="none" spc="0" normalizeH="0" baseline="0" dirty="0">
                        <a:ln>
                          <a:noFill/>
                        </a:ln>
                        <a:solidFill>
                          <a:prstClr val="white"/>
                        </a:solidFill>
                        <a:effectLst/>
                        <a:uLnTx/>
                        <a:uFillTx/>
                        <a:latin typeface="+mn-lt"/>
                        <a:ea typeface="+mn-ea"/>
                        <a:cs typeface="+mn-cs"/>
                      </a:endParaRPr>
                    </a:p>
                  </a:txBody>
                  <a:tcPr marL="33338" marR="33338" marT="0" marB="0" anchor="ctr">
                    <a:lnB w="12700" cap="flat" cmpd="sng" algn="ctr">
                      <a:noFill/>
                      <a:prstDash val="solid"/>
                      <a:round/>
                      <a:headEnd type="none" w="med" len="med"/>
                      <a:tailEnd type="none" w="med" len="med"/>
                    </a:lnB>
                  </a:tcPr>
                </a:tc>
                <a:tc hMerge="1">
                  <a:txBody>
                    <a:bodyPr/>
                    <a:lstStyle/>
                    <a:p>
                      <a:pPr algn="ctr">
                        <a:lnSpc>
                          <a:spcPct val="115000"/>
                        </a:lnSpc>
                        <a:spcAft>
                          <a:spcPts val="0"/>
                        </a:spcAft>
                      </a:pPr>
                      <a:endParaRPr lang="fr-FR"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extLst>
                  <a:ext uri="{0D108BD9-81ED-4DB2-BD59-A6C34878D82A}">
                    <a16:rowId xmlns:a16="http://schemas.microsoft.com/office/drawing/2014/main" val="3839578892"/>
                  </a:ext>
                </a:extLst>
              </a:tr>
              <a:tr h="196978">
                <a:tc vMerge="1">
                  <a:txBody>
                    <a:bodyPr/>
                    <a:lstStyle/>
                    <a:p>
                      <a:endParaRPr lang="fr-FR"/>
                    </a:p>
                  </a:txBody>
                  <a:tcPr/>
                </a:tc>
                <a:tc>
                  <a:txBody>
                    <a:bodyPr/>
                    <a:lstStyle/>
                    <a:p>
                      <a:pPr marL="0" algn="ctr" defTabSz="914400" rtl="0" eaLnBrk="1" latinLnBrk="0" hangingPunct="1">
                        <a:lnSpc>
                          <a:spcPct val="115000"/>
                        </a:lnSpc>
                        <a:spcAft>
                          <a:spcPts val="0"/>
                        </a:spcAft>
                      </a:pPr>
                      <a:r>
                        <a:rPr lang="fr-FR" sz="1000" b="1" kern="1200" dirty="0" smtClean="0">
                          <a:solidFill>
                            <a:schemeClr val="lt1"/>
                          </a:solidFill>
                          <a:effectLst/>
                          <a:latin typeface="+mn-lt"/>
                          <a:ea typeface="+mn-ea"/>
                          <a:cs typeface="+mn-cs"/>
                        </a:rPr>
                        <a:t>70% automatiquement</a:t>
                      </a:r>
                      <a:endParaRPr lang="fr-FR" sz="1000" b="1" kern="1200" dirty="0">
                        <a:solidFill>
                          <a:schemeClr val="lt1"/>
                        </a:solidFill>
                        <a:effectLst/>
                        <a:latin typeface="+mn-lt"/>
                        <a:ea typeface="+mn-ea"/>
                        <a:cs typeface="+mn-cs"/>
                      </a:endParaRPr>
                    </a:p>
                  </a:txBody>
                  <a:tcPr marL="33338" marR="33338" marT="0" marB="0" anchor="ctr">
                    <a:lnL w="12700" cap="flat" cmpd="sng" algn="ctr">
                      <a:solidFill>
                        <a:schemeClr val="bg1"/>
                      </a:solidFill>
                      <a:prstDash val="solid"/>
                      <a:round/>
                      <a:headEnd type="none" w="med" len="med"/>
                      <a:tailEnd type="none" w="med" len="med"/>
                    </a:lnL>
                    <a:lnT w="12700" cap="flat" cmpd="sng" algn="ctr">
                      <a:noFill/>
                      <a:prstDash val="solid"/>
                      <a:round/>
                      <a:headEnd type="none" w="med" len="med"/>
                      <a:tailEnd type="none" w="med" len="med"/>
                    </a:lnT>
                    <a:solidFill>
                      <a:srgbClr val="C00000"/>
                    </a:solidFill>
                  </a:tcPr>
                </a:tc>
                <a:tc>
                  <a:txBody>
                    <a:bodyPr/>
                    <a:lstStyle/>
                    <a:p>
                      <a:pPr marL="0" algn="ctr" defTabSz="914400" rtl="0" eaLnBrk="1" latinLnBrk="0" hangingPunct="1">
                        <a:lnSpc>
                          <a:spcPct val="115000"/>
                        </a:lnSpc>
                        <a:spcAft>
                          <a:spcPts val="0"/>
                        </a:spcAft>
                      </a:pPr>
                      <a:r>
                        <a:rPr lang="fr-FR" sz="1000" b="1" kern="1200" dirty="0" smtClean="0">
                          <a:solidFill>
                            <a:schemeClr val="lt1"/>
                          </a:solidFill>
                          <a:effectLst/>
                          <a:latin typeface="+mn-lt"/>
                          <a:ea typeface="+mn-ea"/>
                          <a:cs typeface="+mn-cs"/>
                        </a:rPr>
                        <a:t>30% par le manager</a:t>
                      </a:r>
                      <a:endParaRPr lang="fr-FR" sz="1000" b="1" kern="1200" dirty="0">
                        <a:solidFill>
                          <a:schemeClr val="lt1"/>
                        </a:solidFill>
                        <a:effectLst/>
                        <a:latin typeface="+mn-lt"/>
                        <a:ea typeface="+mn-ea"/>
                        <a:cs typeface="+mn-cs"/>
                      </a:endParaRPr>
                    </a:p>
                  </a:txBody>
                  <a:tcPr marL="33338" marR="33338" marT="0" marB="0" anchor="ctr">
                    <a:lnT w="12700" cap="flat" cmpd="sng" algn="ctr">
                      <a:noFill/>
                      <a:prstDash val="solid"/>
                      <a:round/>
                      <a:headEnd type="none" w="med" len="med"/>
                      <a:tailEnd type="none" w="med" len="med"/>
                    </a:lnT>
                    <a:solidFill>
                      <a:srgbClr val="C00000"/>
                    </a:solidFill>
                  </a:tcPr>
                </a:tc>
                <a:extLst>
                  <a:ext uri="{0D108BD9-81ED-4DB2-BD59-A6C34878D82A}">
                    <a16:rowId xmlns:a16="http://schemas.microsoft.com/office/drawing/2014/main" val="1048284078"/>
                  </a:ext>
                </a:extLst>
              </a:tr>
              <a:tr h="179212">
                <a:tc>
                  <a:txBody>
                    <a:bodyPr/>
                    <a:lstStyle/>
                    <a:p>
                      <a:pPr algn="ctr">
                        <a:lnSpc>
                          <a:spcPct val="115000"/>
                        </a:lnSpc>
                        <a:spcAft>
                          <a:spcPts val="0"/>
                        </a:spcAft>
                      </a:pPr>
                      <a:r>
                        <a:rPr lang="fr-FR" sz="1000" b="1" dirty="0" smtClean="0">
                          <a:solidFill>
                            <a:schemeClr val="tx1"/>
                          </a:solidFill>
                          <a:effectLst/>
                        </a:rPr>
                        <a:t>7 ou 8 semaines</a:t>
                      </a:r>
                      <a:endParaRPr lang="fr-FR" sz="10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3338" marR="33338" marT="0" marB="0" anchor="ctr">
                    <a:solidFill>
                      <a:schemeClr val="bg1">
                        <a:lumMod val="85000"/>
                      </a:schemeClr>
                    </a:solidFill>
                  </a:tcPr>
                </a:tc>
                <a:tc>
                  <a:txBody>
                    <a:bodyPr/>
                    <a:lstStyle/>
                    <a:p>
                      <a:pPr indent="139700" algn="r">
                        <a:lnSpc>
                          <a:spcPct val="115000"/>
                        </a:lnSpc>
                        <a:spcAft>
                          <a:spcPts val="0"/>
                        </a:spcAft>
                      </a:pPr>
                      <a:r>
                        <a:rPr lang="fr-FR" sz="1000" b="1" dirty="0" smtClean="0">
                          <a:solidFill>
                            <a:schemeClr val="tx1"/>
                          </a:solidFill>
                          <a:effectLst/>
                          <a:latin typeface="+mn-lt"/>
                        </a:rPr>
                        <a:t>100%   </a:t>
                      </a:r>
                      <a:r>
                        <a:rPr lang="fr-FR" sz="1000" dirty="0" smtClean="0">
                          <a:solidFill>
                            <a:schemeClr val="bg1">
                              <a:lumMod val="50000"/>
                            </a:schemeClr>
                          </a:solidFill>
                          <a:effectLst/>
                          <a:latin typeface="+mn-lt"/>
                        </a:rPr>
                        <a:t>x 70%</a:t>
                      </a:r>
                      <a:endParaRPr lang="fr-FR" sz="1000" dirty="0">
                        <a:solidFill>
                          <a:schemeClr val="bg1">
                            <a:lumMod val="50000"/>
                          </a:schemeClr>
                        </a:solidFill>
                        <a:effectLst/>
                        <a:latin typeface="+mn-lt"/>
                        <a:ea typeface="Times New Roman" panose="02020603050405020304" pitchFamily="18" charset="0"/>
                        <a:cs typeface="Times New Roman" panose="02020603050405020304" pitchFamily="18" charset="0"/>
                      </a:endParaRPr>
                    </a:p>
                  </a:txBody>
                  <a:tcPr marL="33338" marR="270000" marT="0" marB="0" anchor="ctr">
                    <a:lnB w="12700" cap="flat" cmpd="sng" algn="ctr">
                      <a:solidFill>
                        <a:schemeClr val="tx1"/>
                      </a:solidFill>
                      <a:prstDash val="solid"/>
                      <a:round/>
                      <a:headEnd type="none" w="med" len="med"/>
                      <a:tailEnd type="none" w="med" len="med"/>
                    </a:lnB>
                    <a:solidFill>
                      <a:schemeClr val="bg1"/>
                    </a:solidFill>
                  </a:tcPr>
                </a:tc>
                <a:tc rowSpan="4">
                  <a:txBody>
                    <a:bodyPr/>
                    <a:lstStyle/>
                    <a:p>
                      <a:pPr indent="139700" algn="ctr">
                        <a:lnSpc>
                          <a:spcPct val="115000"/>
                        </a:lnSpc>
                        <a:spcAft>
                          <a:spcPts val="0"/>
                        </a:spcAft>
                      </a:pPr>
                      <a:r>
                        <a:rPr lang="fr-FR" sz="1000" dirty="0" smtClean="0">
                          <a:solidFill>
                            <a:schemeClr val="tx1"/>
                          </a:solidFill>
                          <a:effectLst/>
                          <a:latin typeface="+mn-lt"/>
                          <a:ea typeface="Times New Roman" panose="02020603050405020304" pitchFamily="18" charset="0"/>
                          <a:cs typeface="Times New Roman" panose="02020603050405020304" pitchFamily="18" charset="0"/>
                        </a:rPr>
                        <a:t>La somme</a:t>
                      </a:r>
                      <a:r>
                        <a:rPr lang="fr-FR" sz="1000" baseline="0" dirty="0" smtClean="0">
                          <a:solidFill>
                            <a:schemeClr val="tx1"/>
                          </a:solidFill>
                          <a:effectLst/>
                          <a:latin typeface="+mn-lt"/>
                          <a:ea typeface="Times New Roman" panose="02020603050405020304" pitchFamily="18" charset="0"/>
                          <a:cs typeface="Times New Roman" panose="02020603050405020304" pitchFamily="18" charset="0"/>
                        </a:rPr>
                        <a:t> des 30% restant est répartie</a:t>
                      </a:r>
                      <a:r>
                        <a:rPr lang="fr-FR" sz="1000" dirty="0" smtClean="0">
                          <a:solidFill>
                            <a:schemeClr val="tx1"/>
                          </a:solidFill>
                          <a:effectLst/>
                          <a:latin typeface="+mn-lt"/>
                          <a:ea typeface="Times New Roman" panose="02020603050405020304" pitchFamily="18" charset="0"/>
                          <a:cs typeface="Times New Roman" panose="02020603050405020304" pitchFamily="18" charset="0"/>
                        </a:rPr>
                        <a:t> par le manager sur</a:t>
                      </a:r>
                      <a:r>
                        <a:rPr lang="fr-FR" sz="1000" baseline="0" dirty="0" smtClean="0">
                          <a:solidFill>
                            <a:schemeClr val="tx1"/>
                          </a:solidFill>
                          <a:effectLst/>
                          <a:latin typeface="+mn-lt"/>
                          <a:ea typeface="Times New Roman" panose="02020603050405020304" pitchFamily="18" charset="0"/>
                          <a:cs typeface="Times New Roman" panose="02020603050405020304" pitchFamily="18" charset="0"/>
                        </a:rPr>
                        <a:t> la base de la contribution de chacun</a:t>
                      </a:r>
                      <a:endParaRPr lang="fr-FR" sz="1000" dirty="0">
                        <a:solidFill>
                          <a:schemeClr val="tx1"/>
                        </a:solidFill>
                        <a:effectLst/>
                        <a:latin typeface="+mn-lt"/>
                        <a:ea typeface="Times New Roman" panose="02020603050405020304" pitchFamily="18" charset="0"/>
                        <a:cs typeface="Times New Roman" panose="02020603050405020304" pitchFamily="18" charset="0"/>
                      </a:endParaRPr>
                    </a:p>
                  </a:txBody>
                  <a:tcPr marL="33338" marR="33338" marT="0" marB="0" anchor="ct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28239154"/>
                  </a:ext>
                </a:extLst>
              </a:tr>
              <a:tr h="179212">
                <a:tc>
                  <a:txBody>
                    <a:bodyPr/>
                    <a:lstStyle/>
                    <a:p>
                      <a:pPr algn="ctr">
                        <a:lnSpc>
                          <a:spcPct val="115000"/>
                        </a:lnSpc>
                        <a:spcAft>
                          <a:spcPts val="0"/>
                        </a:spcAft>
                      </a:pPr>
                      <a:r>
                        <a:rPr lang="fr-FR" sz="1000" b="1" dirty="0" smtClean="0">
                          <a:solidFill>
                            <a:schemeClr val="tx1"/>
                          </a:solidFill>
                          <a:effectLst/>
                        </a:rPr>
                        <a:t>6 semaines</a:t>
                      </a:r>
                      <a:endParaRPr lang="fr-FR" sz="10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3338" marR="33338" marT="0" marB="0" anchor="ctr">
                    <a:solidFill>
                      <a:schemeClr val="bg1">
                        <a:lumMod val="85000"/>
                      </a:schemeClr>
                    </a:solidFill>
                  </a:tcPr>
                </a:tc>
                <a:tc>
                  <a:txBody>
                    <a:bodyPr/>
                    <a:lstStyle/>
                    <a:p>
                      <a:pPr indent="139700" algn="r">
                        <a:lnSpc>
                          <a:spcPct val="115000"/>
                        </a:lnSpc>
                        <a:spcAft>
                          <a:spcPts val="0"/>
                        </a:spcAft>
                      </a:pPr>
                      <a:r>
                        <a:rPr lang="fr-FR" sz="1000" b="1" dirty="0" smtClean="0">
                          <a:solidFill>
                            <a:schemeClr val="tx1"/>
                          </a:solidFill>
                          <a:effectLst/>
                          <a:latin typeface="+mn-lt"/>
                        </a:rPr>
                        <a:t>75%   </a:t>
                      </a:r>
                      <a:r>
                        <a:rPr lang="fr-FR" sz="1000" dirty="0" smtClean="0">
                          <a:solidFill>
                            <a:schemeClr val="bg1">
                              <a:lumMod val="50000"/>
                            </a:schemeClr>
                          </a:solidFill>
                          <a:effectLst/>
                          <a:latin typeface="+mn-lt"/>
                        </a:rPr>
                        <a:t>x 70%</a:t>
                      </a:r>
                      <a:endParaRPr lang="fr-FR" sz="1000" dirty="0">
                        <a:solidFill>
                          <a:schemeClr val="bg1">
                            <a:lumMod val="50000"/>
                          </a:schemeClr>
                        </a:solidFill>
                        <a:effectLst/>
                        <a:latin typeface="+mn-lt"/>
                        <a:ea typeface="Times New Roman" panose="02020603050405020304" pitchFamily="18" charset="0"/>
                        <a:cs typeface="Times New Roman" panose="02020603050405020304" pitchFamily="18" charset="0"/>
                      </a:endParaRPr>
                    </a:p>
                  </a:txBody>
                  <a:tcPr marL="33338" marR="27000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indent="139700" algn="ctr">
                        <a:lnSpc>
                          <a:spcPct val="115000"/>
                        </a:lnSpc>
                        <a:spcAft>
                          <a:spcPts val="0"/>
                        </a:spcAft>
                      </a:pPr>
                      <a:endParaRPr lang="fr-FR" sz="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0484729"/>
                  </a:ext>
                </a:extLst>
              </a:tr>
              <a:tr h="179212">
                <a:tc>
                  <a:txBody>
                    <a:bodyPr/>
                    <a:lstStyle/>
                    <a:p>
                      <a:pPr algn="ctr">
                        <a:lnSpc>
                          <a:spcPct val="115000"/>
                        </a:lnSpc>
                        <a:spcAft>
                          <a:spcPts val="0"/>
                        </a:spcAft>
                      </a:pPr>
                      <a:r>
                        <a:rPr lang="fr-FR" sz="1000" b="1" dirty="0" smtClean="0">
                          <a:solidFill>
                            <a:schemeClr val="tx1"/>
                          </a:solidFill>
                          <a:effectLst/>
                        </a:rPr>
                        <a:t>5 semaines</a:t>
                      </a:r>
                      <a:endParaRPr lang="fr-FR" sz="10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3338" marR="33338" marT="0" marB="0" anchor="ctr">
                    <a:solidFill>
                      <a:schemeClr val="bg1">
                        <a:lumMod val="85000"/>
                      </a:schemeClr>
                    </a:solidFill>
                  </a:tcPr>
                </a:tc>
                <a:tc>
                  <a:txBody>
                    <a:bodyPr/>
                    <a:lstStyle/>
                    <a:p>
                      <a:pPr indent="139700" algn="r">
                        <a:lnSpc>
                          <a:spcPct val="115000"/>
                        </a:lnSpc>
                        <a:spcAft>
                          <a:spcPts val="0"/>
                        </a:spcAft>
                      </a:pPr>
                      <a:r>
                        <a:rPr lang="fr-FR" sz="1000" b="1" dirty="0" smtClean="0">
                          <a:solidFill>
                            <a:schemeClr val="tx1"/>
                          </a:solidFill>
                          <a:effectLst/>
                          <a:latin typeface="+mn-lt"/>
                        </a:rPr>
                        <a:t>65%   </a:t>
                      </a:r>
                      <a:r>
                        <a:rPr lang="fr-FR" sz="1000" dirty="0" smtClean="0">
                          <a:solidFill>
                            <a:schemeClr val="bg1">
                              <a:lumMod val="50000"/>
                            </a:schemeClr>
                          </a:solidFill>
                          <a:effectLst/>
                          <a:latin typeface="+mn-lt"/>
                        </a:rPr>
                        <a:t>x 70%</a:t>
                      </a:r>
                      <a:endParaRPr lang="fr-FR" sz="1000" dirty="0">
                        <a:solidFill>
                          <a:schemeClr val="bg1">
                            <a:lumMod val="50000"/>
                          </a:schemeClr>
                        </a:solidFill>
                        <a:effectLst/>
                        <a:latin typeface="+mn-lt"/>
                        <a:ea typeface="Times New Roman" panose="02020603050405020304" pitchFamily="18" charset="0"/>
                        <a:cs typeface="Times New Roman" panose="02020603050405020304" pitchFamily="18" charset="0"/>
                      </a:endParaRPr>
                    </a:p>
                  </a:txBody>
                  <a:tcPr marL="33338" marR="27000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indent="139700" algn="ctr">
                        <a:lnSpc>
                          <a:spcPct val="115000"/>
                        </a:lnSpc>
                        <a:spcAft>
                          <a:spcPts val="0"/>
                        </a:spcAft>
                      </a:pPr>
                      <a:endParaRPr lang="fr-FR" sz="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01150695"/>
                  </a:ext>
                </a:extLst>
              </a:tr>
              <a:tr h="179212">
                <a:tc>
                  <a:txBody>
                    <a:bodyPr/>
                    <a:lstStyle/>
                    <a:p>
                      <a:pPr algn="ctr">
                        <a:lnSpc>
                          <a:spcPct val="115000"/>
                        </a:lnSpc>
                        <a:spcAft>
                          <a:spcPts val="0"/>
                        </a:spcAft>
                      </a:pPr>
                      <a:r>
                        <a:rPr lang="fr-FR" sz="1000" b="1" dirty="0" smtClean="0">
                          <a:solidFill>
                            <a:schemeClr val="tx1"/>
                          </a:solidFill>
                          <a:effectLst/>
                        </a:rPr>
                        <a:t>4 semaines</a:t>
                      </a:r>
                      <a:endParaRPr lang="fr-FR" sz="10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3338" marR="33338" marT="0" marB="0" anchor="ctr">
                    <a:solidFill>
                      <a:schemeClr val="bg1">
                        <a:lumMod val="85000"/>
                      </a:schemeClr>
                    </a:solidFill>
                  </a:tcPr>
                </a:tc>
                <a:tc>
                  <a:txBody>
                    <a:bodyPr/>
                    <a:lstStyle/>
                    <a:p>
                      <a:pPr indent="139700" algn="r">
                        <a:lnSpc>
                          <a:spcPct val="115000"/>
                        </a:lnSpc>
                        <a:spcAft>
                          <a:spcPts val="0"/>
                        </a:spcAft>
                      </a:pPr>
                      <a:r>
                        <a:rPr lang="fr-FR" sz="1000" b="1" dirty="0" smtClean="0">
                          <a:solidFill>
                            <a:schemeClr val="tx1"/>
                          </a:solidFill>
                          <a:effectLst/>
                          <a:latin typeface="+mn-lt"/>
                        </a:rPr>
                        <a:t>50%   </a:t>
                      </a:r>
                      <a:r>
                        <a:rPr lang="fr-FR" sz="1000" dirty="0" smtClean="0">
                          <a:solidFill>
                            <a:schemeClr val="bg1">
                              <a:lumMod val="50000"/>
                            </a:schemeClr>
                          </a:solidFill>
                          <a:effectLst/>
                          <a:latin typeface="+mn-lt"/>
                        </a:rPr>
                        <a:t>x 70%</a:t>
                      </a:r>
                      <a:endParaRPr lang="fr-FR" sz="1000" dirty="0">
                        <a:solidFill>
                          <a:schemeClr val="bg1">
                            <a:lumMod val="50000"/>
                          </a:schemeClr>
                        </a:solidFill>
                        <a:effectLst/>
                        <a:latin typeface="+mn-lt"/>
                        <a:ea typeface="Times New Roman" panose="02020603050405020304" pitchFamily="18" charset="0"/>
                        <a:cs typeface="Times New Roman" panose="02020603050405020304" pitchFamily="18" charset="0"/>
                      </a:endParaRPr>
                    </a:p>
                  </a:txBody>
                  <a:tcPr marL="33338" marR="27000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indent="139700" algn="ctr">
                        <a:lnSpc>
                          <a:spcPct val="115000"/>
                        </a:lnSpc>
                        <a:spcAft>
                          <a:spcPts val="0"/>
                        </a:spcAft>
                      </a:pPr>
                      <a:endParaRPr lang="fr-FR" sz="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05129727"/>
                  </a:ext>
                </a:extLst>
              </a:tr>
            </a:tbl>
          </a:graphicData>
        </a:graphic>
      </p:graphicFrame>
      <p:grpSp>
        <p:nvGrpSpPr>
          <p:cNvPr id="11" name="Groupe 10"/>
          <p:cNvGrpSpPr/>
          <p:nvPr/>
        </p:nvGrpSpPr>
        <p:grpSpPr>
          <a:xfrm>
            <a:off x="7615821" y="78811"/>
            <a:ext cx="2892445" cy="209745"/>
            <a:chOff x="3581398" y="6140166"/>
            <a:chExt cx="4444995" cy="223443"/>
          </a:xfrm>
          <a:noFill/>
        </p:grpSpPr>
        <p:sp>
          <p:nvSpPr>
            <p:cNvPr id="12" name="Rectangle 11"/>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fr-FR" sz="675" b="1" dirty="0">
                  <a:solidFill>
                    <a:prstClr val="black">
                      <a:lumMod val="65000"/>
                      <a:lumOff val="35000"/>
                    </a:prstClr>
                  </a:solidFill>
                  <a:latin typeface="Montserrat Black" panose="00000A00000000000000" pitchFamily="2" charset="0"/>
                </a:rPr>
                <a:t>Professionnels</a:t>
              </a:r>
            </a:p>
          </p:txBody>
        </p:sp>
        <p:sp>
          <p:nvSpPr>
            <p:cNvPr id="13" name="Rectangle 12"/>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fr-FR" sz="675" dirty="0">
                  <a:solidFill>
                    <a:prstClr val="black">
                      <a:lumMod val="65000"/>
                      <a:lumOff val="35000"/>
                    </a:prstClr>
                  </a:solidFill>
                  <a:latin typeface="Arial"/>
                </a:rPr>
                <a:t>Gestion Privée</a:t>
              </a:r>
            </a:p>
          </p:txBody>
        </p:sp>
        <p:sp>
          <p:nvSpPr>
            <p:cNvPr id="14" name="Rectangle 13"/>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fr-FR" sz="675" dirty="0">
                  <a:solidFill>
                    <a:prstClr val="black">
                      <a:lumMod val="75000"/>
                      <a:lumOff val="25000"/>
                    </a:prstClr>
                  </a:solidFill>
                  <a:latin typeface="Arial"/>
                </a:rPr>
                <a:t>Particuliers</a:t>
              </a:r>
            </a:p>
          </p:txBody>
        </p:sp>
      </p:grpSp>
    </p:spTree>
    <p:extLst>
      <p:ext uri="{BB962C8B-B14F-4D97-AF65-F5344CB8AC3E}">
        <p14:creationId xmlns:p14="http://schemas.microsoft.com/office/powerpoint/2010/main" val="3688947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randombar(horizontal)">
                                      <p:cBhvr>
                                        <p:cTn id="7" dur="500"/>
                                        <p:tgtEl>
                                          <p:spTgt spid="19">
                                            <p:txEl>
                                              <p:pRg st="0" end="0"/>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9">
                                            <p:txEl>
                                              <p:pRg st="1" end="1"/>
                                            </p:txEl>
                                          </p:spTgt>
                                        </p:tgtEl>
                                        <p:attrNameLst>
                                          <p:attrName>style.visibility</p:attrName>
                                        </p:attrNameLst>
                                      </p:cBhvr>
                                      <p:to>
                                        <p:strVal val="visible"/>
                                      </p:to>
                                    </p:set>
                                    <p:animEffect transition="in" filter="randombar(horizontal)">
                                      <p:cBhvr>
                                        <p:cTn id="10" dur="500"/>
                                        <p:tgtEl>
                                          <p:spTgt spid="19">
                                            <p:txEl>
                                              <p:pRg st="1" end="1"/>
                                            </p:txEl>
                                          </p:spTgt>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9">
                                            <p:txEl>
                                              <p:pRg st="2" end="2"/>
                                            </p:txEl>
                                          </p:spTgt>
                                        </p:tgtEl>
                                        <p:attrNameLst>
                                          <p:attrName>style.visibility</p:attrName>
                                        </p:attrNameLst>
                                      </p:cBhvr>
                                      <p:to>
                                        <p:strVal val="visible"/>
                                      </p:to>
                                    </p:set>
                                    <p:animEffect transition="in" filter="randombar(horizontal)">
                                      <p:cBhvr>
                                        <p:cTn id="13" dur="500"/>
                                        <p:tgtEl>
                                          <p:spTgt spid="19">
                                            <p:txEl>
                                              <p:pRg st="2" end="2"/>
                                            </p:txEl>
                                          </p:spTgt>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19">
                                            <p:txEl>
                                              <p:pRg st="3" end="3"/>
                                            </p:txEl>
                                          </p:spTgt>
                                        </p:tgtEl>
                                        <p:attrNameLst>
                                          <p:attrName>style.visibility</p:attrName>
                                        </p:attrNameLst>
                                      </p:cBhvr>
                                      <p:to>
                                        <p:strVal val="visible"/>
                                      </p:to>
                                    </p:set>
                                    <p:animEffect transition="in" filter="randombar(horizontal)">
                                      <p:cBhvr>
                                        <p:cTn id="16" dur="500"/>
                                        <p:tgtEl>
                                          <p:spTgt spid="19">
                                            <p:txEl>
                                              <p:pRg st="3" end="3"/>
                                            </p:txEl>
                                          </p:spTgt>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19">
                                            <p:txEl>
                                              <p:pRg st="4" end="4"/>
                                            </p:txEl>
                                          </p:spTgt>
                                        </p:tgtEl>
                                        <p:attrNameLst>
                                          <p:attrName>style.visibility</p:attrName>
                                        </p:attrNameLst>
                                      </p:cBhvr>
                                      <p:to>
                                        <p:strVal val="visible"/>
                                      </p:to>
                                    </p:set>
                                    <p:animEffect transition="in" filter="randombar(horizontal)">
                                      <p:cBhvr>
                                        <p:cTn id="19" dur="500"/>
                                        <p:tgtEl>
                                          <p:spTgt spid="19">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19">
                                            <p:txEl>
                                              <p:pRg st="5" end="5"/>
                                            </p:txEl>
                                          </p:spTgt>
                                        </p:tgtEl>
                                        <p:attrNameLst>
                                          <p:attrName>style.visibility</p:attrName>
                                        </p:attrNameLst>
                                      </p:cBhvr>
                                      <p:to>
                                        <p:strVal val="visible"/>
                                      </p:to>
                                    </p:set>
                                    <p:animEffect transition="in" filter="randombar(horizontal)">
                                      <p:cBhvr>
                                        <p:cTn id="24" dur="500"/>
                                        <p:tgtEl>
                                          <p:spTgt spid="19">
                                            <p:txEl>
                                              <p:pRg st="5" end="5"/>
                                            </p:txEl>
                                          </p:spTgt>
                                        </p:tgtEl>
                                      </p:cBhvr>
                                    </p:animEffect>
                                  </p:childTnLst>
                                </p:cTn>
                              </p:par>
                              <p:par>
                                <p:cTn id="25" presetID="14" presetClass="entr" presetSubtype="10" fill="hold" grpId="0" nodeType="withEffect">
                                  <p:stCondLst>
                                    <p:cond delay="0"/>
                                  </p:stCondLst>
                                  <p:childTnLst>
                                    <p:set>
                                      <p:cBhvr>
                                        <p:cTn id="26" dur="1" fill="hold">
                                          <p:stCondLst>
                                            <p:cond delay="0"/>
                                          </p:stCondLst>
                                        </p:cTn>
                                        <p:tgtEl>
                                          <p:spTgt spid="19">
                                            <p:txEl>
                                              <p:pRg st="6" end="6"/>
                                            </p:txEl>
                                          </p:spTgt>
                                        </p:tgtEl>
                                        <p:attrNameLst>
                                          <p:attrName>style.visibility</p:attrName>
                                        </p:attrNameLst>
                                      </p:cBhvr>
                                      <p:to>
                                        <p:strVal val="visible"/>
                                      </p:to>
                                    </p:set>
                                    <p:animEffect transition="in" filter="randombar(horizontal)">
                                      <p:cBhvr>
                                        <p:cTn id="27" dur="500"/>
                                        <p:tgtEl>
                                          <p:spTgt spid="19">
                                            <p:txEl>
                                              <p:pRg st="6" end="6"/>
                                            </p:txEl>
                                          </p:spTgt>
                                        </p:tgtEl>
                                      </p:cBhvr>
                                    </p:animEffect>
                                  </p:childTnLst>
                                </p:cTn>
                              </p:par>
                              <p:par>
                                <p:cTn id="28" presetID="14" presetClass="entr" presetSubtype="10" fill="hold" grpId="0" nodeType="withEffect">
                                  <p:stCondLst>
                                    <p:cond delay="0"/>
                                  </p:stCondLst>
                                  <p:childTnLst>
                                    <p:set>
                                      <p:cBhvr>
                                        <p:cTn id="29" dur="1" fill="hold">
                                          <p:stCondLst>
                                            <p:cond delay="0"/>
                                          </p:stCondLst>
                                        </p:cTn>
                                        <p:tgtEl>
                                          <p:spTgt spid="19">
                                            <p:txEl>
                                              <p:pRg st="7" end="7"/>
                                            </p:txEl>
                                          </p:spTgt>
                                        </p:tgtEl>
                                        <p:attrNameLst>
                                          <p:attrName>style.visibility</p:attrName>
                                        </p:attrNameLst>
                                      </p:cBhvr>
                                      <p:to>
                                        <p:strVal val="visible"/>
                                      </p:to>
                                    </p:set>
                                    <p:animEffect transition="in" filter="randombar(horizontal)">
                                      <p:cBhvr>
                                        <p:cTn id="30" dur="500"/>
                                        <p:tgtEl>
                                          <p:spTgt spid="19">
                                            <p:txEl>
                                              <p:pRg st="7" end="7"/>
                                            </p:txEl>
                                          </p:spTgt>
                                        </p:tgtEl>
                                      </p:cBhvr>
                                    </p:animEffect>
                                  </p:childTnLst>
                                </p:cTn>
                              </p:par>
                              <p:par>
                                <p:cTn id="31" presetID="14" presetClass="entr" presetSubtype="10" fill="hold" grpId="0" nodeType="withEffect">
                                  <p:stCondLst>
                                    <p:cond delay="0"/>
                                  </p:stCondLst>
                                  <p:childTnLst>
                                    <p:set>
                                      <p:cBhvr>
                                        <p:cTn id="32" dur="1" fill="hold">
                                          <p:stCondLst>
                                            <p:cond delay="0"/>
                                          </p:stCondLst>
                                        </p:cTn>
                                        <p:tgtEl>
                                          <p:spTgt spid="19">
                                            <p:txEl>
                                              <p:pRg st="8" end="8"/>
                                            </p:txEl>
                                          </p:spTgt>
                                        </p:tgtEl>
                                        <p:attrNameLst>
                                          <p:attrName>style.visibility</p:attrName>
                                        </p:attrNameLst>
                                      </p:cBhvr>
                                      <p:to>
                                        <p:strVal val="visible"/>
                                      </p:to>
                                    </p:set>
                                    <p:animEffect transition="in" filter="randombar(horizontal)">
                                      <p:cBhvr>
                                        <p:cTn id="33" dur="500"/>
                                        <p:tgtEl>
                                          <p:spTgt spid="19">
                                            <p:txEl>
                                              <p:pRg st="8" end="8"/>
                                            </p:txEl>
                                          </p:spTgt>
                                        </p:tgtEl>
                                      </p:cBhvr>
                                    </p:animEffect>
                                  </p:childTnLst>
                                </p:cTn>
                              </p:par>
                              <p:par>
                                <p:cTn id="34" presetID="14" presetClass="entr" presetSubtype="10" fill="hold"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randombar(horizontal)">
                                      <p:cBhvr>
                                        <p:cTn id="36" dur="500"/>
                                        <p:tgtEl>
                                          <p:spTgt spid="10"/>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grpId="0" nodeType="clickEffect">
                                  <p:stCondLst>
                                    <p:cond delay="0"/>
                                  </p:stCondLst>
                                  <p:childTnLst>
                                    <p:set>
                                      <p:cBhvr>
                                        <p:cTn id="40" dur="1" fill="hold">
                                          <p:stCondLst>
                                            <p:cond delay="0"/>
                                          </p:stCondLst>
                                        </p:cTn>
                                        <p:tgtEl>
                                          <p:spTgt spid="19">
                                            <p:txEl>
                                              <p:pRg st="17" end="17"/>
                                            </p:txEl>
                                          </p:spTgt>
                                        </p:tgtEl>
                                        <p:attrNameLst>
                                          <p:attrName>style.visibility</p:attrName>
                                        </p:attrNameLst>
                                      </p:cBhvr>
                                      <p:to>
                                        <p:strVal val="visible"/>
                                      </p:to>
                                    </p:set>
                                    <p:animEffect transition="in" filter="randombar(horizontal)">
                                      <p:cBhvr>
                                        <p:cTn id="41" dur="500"/>
                                        <p:tgtEl>
                                          <p:spTgt spid="19">
                                            <p:txEl>
                                              <p:pRg st="17" end="17"/>
                                            </p:txEl>
                                          </p:spTgt>
                                        </p:tgtEl>
                                      </p:cBhvr>
                                    </p:animEffect>
                                  </p:childTnLst>
                                </p:cTn>
                              </p:par>
                              <p:par>
                                <p:cTn id="42" presetID="14" presetClass="entr" presetSubtype="10" fill="hold" grpId="0" nodeType="withEffect">
                                  <p:stCondLst>
                                    <p:cond delay="0"/>
                                  </p:stCondLst>
                                  <p:childTnLst>
                                    <p:set>
                                      <p:cBhvr>
                                        <p:cTn id="43" dur="1" fill="hold">
                                          <p:stCondLst>
                                            <p:cond delay="0"/>
                                          </p:stCondLst>
                                        </p:cTn>
                                        <p:tgtEl>
                                          <p:spTgt spid="19">
                                            <p:txEl>
                                              <p:pRg st="18" end="18"/>
                                            </p:txEl>
                                          </p:spTgt>
                                        </p:tgtEl>
                                        <p:attrNameLst>
                                          <p:attrName>style.visibility</p:attrName>
                                        </p:attrNameLst>
                                      </p:cBhvr>
                                      <p:to>
                                        <p:strVal val="visible"/>
                                      </p:to>
                                    </p:set>
                                    <p:animEffect transition="in" filter="randombar(horizontal)">
                                      <p:cBhvr>
                                        <p:cTn id="44" dur="500"/>
                                        <p:tgtEl>
                                          <p:spTgt spid="19">
                                            <p:txEl>
                                              <p:pRg st="18" end="18"/>
                                            </p:txEl>
                                          </p:spTgt>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19">
                                            <p:txEl>
                                              <p:pRg st="19" end="19"/>
                                            </p:txEl>
                                          </p:spTgt>
                                        </p:tgtEl>
                                        <p:attrNameLst>
                                          <p:attrName>style.visibility</p:attrName>
                                        </p:attrNameLst>
                                      </p:cBhvr>
                                      <p:to>
                                        <p:strVal val="visible"/>
                                      </p:to>
                                    </p:set>
                                    <p:animEffect transition="in" filter="randombar(horizontal)">
                                      <p:cBhvr>
                                        <p:cTn id="47" dur="500"/>
                                        <p:tgtEl>
                                          <p:spTgt spid="19">
                                            <p:txEl>
                                              <p:pRg st="19" end="1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sz="1300" dirty="0"/>
              <a:t>Point d’étape et Challenge</a:t>
            </a:r>
            <a:endParaRPr lang="fr-FR" sz="1300" b="1" dirty="0"/>
          </a:p>
        </p:txBody>
      </p:sp>
      <p:grpSp>
        <p:nvGrpSpPr>
          <p:cNvPr id="15" name="Groupe 14"/>
          <p:cNvGrpSpPr/>
          <p:nvPr/>
        </p:nvGrpSpPr>
        <p:grpSpPr>
          <a:xfrm>
            <a:off x="8335406" y="44251"/>
            <a:ext cx="3856593" cy="279660"/>
            <a:chOff x="3581398" y="6140166"/>
            <a:chExt cx="4444995" cy="223443"/>
          </a:xfrm>
          <a:noFill/>
        </p:grpSpPr>
        <p:sp>
          <p:nvSpPr>
            <p:cNvPr id="16" name="Rectangle 15"/>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ontserrat Black" panose="00000A00000000000000" pitchFamily="2" charset="0"/>
                </a:rPr>
                <a:t>Professionnels</a:t>
              </a:r>
            </a:p>
          </p:txBody>
        </p:sp>
        <p:sp>
          <p:nvSpPr>
            <p:cNvPr id="17" name="Rectangle 16"/>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rPr>
                <a:t>Gestion Privée</a:t>
              </a:r>
            </a:p>
          </p:txBody>
        </p:sp>
        <p:sp>
          <p:nvSpPr>
            <p:cNvPr id="18" name="Rectangle 17"/>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75000"/>
                      <a:lumOff val="25000"/>
                    </a:schemeClr>
                  </a:solidFill>
                  <a:latin typeface="+mj-lt"/>
                </a:rPr>
                <a:t>Particuliers</a:t>
              </a:r>
            </a:p>
          </p:txBody>
        </p:sp>
      </p:grpSp>
      <p:sp>
        <p:nvSpPr>
          <p:cNvPr id="21" name="Espace réservé du texte 5"/>
          <p:cNvSpPr>
            <a:spLocks noGrp="1"/>
          </p:cNvSpPr>
          <p:nvPr>
            <p:ph type="body" sz="quarter" idx="13"/>
          </p:nvPr>
        </p:nvSpPr>
        <p:spPr>
          <a:ln>
            <a:noFill/>
          </a:ln>
        </p:spPr>
        <p:txBody>
          <a:bodyPr>
            <a:normAutofit/>
          </a:bodyPr>
          <a:lstStyle/>
          <a:p>
            <a:r>
              <a:rPr lang="fr-FR" sz="1600" b="1" dirty="0">
                <a:latin typeface="Arial Black" panose="020B0A04020102020204" pitchFamily="34" charset="0"/>
              </a:rPr>
              <a:t>Un Challenge Collectif pour booster la performance </a:t>
            </a:r>
            <a:endParaRPr lang="fr-FR" sz="1600" dirty="0"/>
          </a:p>
        </p:txBody>
      </p:sp>
      <p:sp>
        <p:nvSpPr>
          <p:cNvPr id="30" name="ZoneTexte 29"/>
          <p:cNvSpPr txBox="1"/>
          <p:nvPr/>
        </p:nvSpPr>
        <p:spPr>
          <a:xfrm>
            <a:off x="8122426" y="2962659"/>
            <a:ext cx="1477584" cy="840230"/>
          </a:xfrm>
          <a:prstGeom prst="rect">
            <a:avLst/>
          </a:prstGeom>
          <a:noFill/>
        </p:spPr>
        <p:txBody>
          <a:bodyPr wrap="square" rtlCol="0">
            <a:spAutoFit/>
          </a:bodyPr>
          <a:lstStyle/>
          <a:p>
            <a:pPr lvl="0" algn="ctr" defTabSz="1377950">
              <a:lnSpc>
                <a:spcPct val="90000"/>
              </a:lnSpc>
              <a:spcBef>
                <a:spcPct val="0"/>
              </a:spcBef>
              <a:spcAft>
                <a:spcPct val="35000"/>
              </a:spcAft>
            </a:pPr>
            <a:r>
              <a:rPr lang="fr-FR" b="1" dirty="0" smtClean="0">
                <a:solidFill>
                  <a:schemeClr val="bg1"/>
                </a:solidFill>
                <a:latin typeface="Calibri" panose="020F0502020204030204" pitchFamily="34" charset="0"/>
                <a:ea typeface="Calibri" panose="020F0502020204030204" pitchFamily="34" charset="0"/>
              </a:rPr>
              <a:t>Equiper pour booster la performance</a:t>
            </a:r>
            <a:endParaRPr lang="en-US" sz="3100" b="1" dirty="0">
              <a:solidFill>
                <a:schemeClr val="bg1"/>
              </a:solidFill>
            </a:endParaRPr>
          </a:p>
        </p:txBody>
      </p:sp>
      <p:sp>
        <p:nvSpPr>
          <p:cNvPr id="31" name="ZoneTexte 30"/>
          <p:cNvSpPr txBox="1"/>
          <p:nvPr/>
        </p:nvSpPr>
        <p:spPr>
          <a:xfrm>
            <a:off x="4343468" y="2827906"/>
            <a:ext cx="1521708" cy="923330"/>
          </a:xfrm>
          <a:prstGeom prst="rect">
            <a:avLst/>
          </a:prstGeom>
          <a:noFill/>
        </p:spPr>
        <p:txBody>
          <a:bodyPr wrap="square" rtlCol="0">
            <a:spAutoFit/>
          </a:bodyPr>
          <a:lstStyle/>
          <a:p>
            <a:pPr algn="ctr"/>
            <a:r>
              <a:rPr lang="fr-FR" b="1" dirty="0" smtClean="0">
                <a:solidFill>
                  <a:schemeClr val="bg1"/>
                </a:solidFill>
              </a:rPr>
              <a:t>La proximité par </a:t>
            </a:r>
          </a:p>
          <a:p>
            <a:pPr algn="ctr"/>
            <a:r>
              <a:rPr lang="fr-FR" b="1" dirty="0" smtClean="0">
                <a:solidFill>
                  <a:schemeClr val="bg1"/>
                </a:solidFill>
              </a:rPr>
              <a:t>la pro-activité</a:t>
            </a:r>
            <a:endParaRPr lang="fr-FR" b="1" dirty="0">
              <a:solidFill>
                <a:schemeClr val="bg1"/>
              </a:solidFill>
            </a:endParaRPr>
          </a:p>
        </p:txBody>
      </p:sp>
      <p:sp>
        <p:nvSpPr>
          <p:cNvPr id="19" name="Espace réservé du texte 2"/>
          <p:cNvSpPr txBox="1">
            <a:spLocks/>
          </p:cNvSpPr>
          <p:nvPr/>
        </p:nvSpPr>
        <p:spPr>
          <a:xfrm>
            <a:off x="971029" y="1028217"/>
            <a:ext cx="10888595" cy="554591"/>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600" b="1" dirty="0" smtClean="0">
                <a:solidFill>
                  <a:srgbClr val="C00000"/>
                </a:solidFill>
              </a:rPr>
              <a:t>6 critères </a:t>
            </a:r>
            <a:r>
              <a:rPr lang="fr-FR" sz="1600" b="1" dirty="0"/>
              <a:t>avec une logique similaire </a:t>
            </a:r>
            <a:r>
              <a:rPr lang="fr-FR" sz="1600" b="1" dirty="0" smtClean="0"/>
              <a:t>pour </a:t>
            </a:r>
            <a:r>
              <a:rPr lang="fr-FR" sz="1600" b="1" dirty="0"/>
              <a:t>récompenser </a:t>
            </a:r>
            <a:r>
              <a:rPr lang="fr-FR" sz="1600" b="1" dirty="0">
                <a:solidFill>
                  <a:srgbClr val="C00000"/>
                </a:solidFill>
              </a:rPr>
              <a:t>jusqu’à 500 € par personne </a:t>
            </a:r>
            <a:r>
              <a:rPr lang="fr-FR" sz="1600" b="1" dirty="0" smtClean="0">
                <a:solidFill>
                  <a:srgbClr val="C00000"/>
                </a:solidFill>
              </a:rPr>
              <a:t>côté marché AGRI-VITI</a:t>
            </a:r>
            <a:endParaRPr lang="fr-FR" sz="1600" b="1" dirty="0">
              <a:solidFill>
                <a:srgbClr val="C00000"/>
              </a:solidFill>
            </a:endParaRPr>
          </a:p>
        </p:txBody>
      </p:sp>
      <p:sp>
        <p:nvSpPr>
          <p:cNvPr id="14" name="ZoneTexte 13"/>
          <p:cNvSpPr txBox="1"/>
          <p:nvPr/>
        </p:nvSpPr>
        <p:spPr>
          <a:xfrm>
            <a:off x="8287678" y="3998378"/>
            <a:ext cx="1607335" cy="840230"/>
          </a:xfrm>
          <a:prstGeom prst="rect">
            <a:avLst/>
          </a:prstGeom>
          <a:noFill/>
        </p:spPr>
        <p:txBody>
          <a:bodyPr wrap="square" rtlCol="0">
            <a:spAutoFit/>
          </a:bodyPr>
          <a:lstStyle/>
          <a:p>
            <a:pPr lvl="0" algn="ctr" defTabSz="1377950">
              <a:lnSpc>
                <a:spcPct val="90000"/>
              </a:lnSpc>
              <a:spcBef>
                <a:spcPct val="0"/>
              </a:spcBef>
              <a:spcAft>
                <a:spcPct val="35000"/>
              </a:spcAft>
            </a:pPr>
            <a:r>
              <a:rPr lang="fr-FR" b="1" dirty="0" smtClean="0">
                <a:solidFill>
                  <a:schemeClr val="bg1"/>
                </a:solidFill>
                <a:latin typeface="Calibri" panose="020F0502020204030204" pitchFamily="34" charset="0"/>
                <a:ea typeface="Calibri" panose="020F0502020204030204" pitchFamily="34" charset="0"/>
              </a:rPr>
              <a:t>Equiper pour booster la performance</a:t>
            </a:r>
            <a:endParaRPr lang="en-US" sz="3100" b="1" dirty="0">
              <a:solidFill>
                <a:schemeClr val="bg1"/>
              </a:solidFill>
            </a:endParaRPr>
          </a:p>
        </p:txBody>
      </p:sp>
      <p:graphicFrame>
        <p:nvGraphicFramePr>
          <p:cNvPr id="24" name="Tableau 23"/>
          <p:cNvGraphicFramePr>
            <a:graphicFrameLocks noGrp="1"/>
          </p:cNvGraphicFramePr>
          <p:nvPr>
            <p:extLst/>
          </p:nvPr>
        </p:nvGraphicFramePr>
        <p:xfrm>
          <a:off x="892366" y="4232556"/>
          <a:ext cx="10731059" cy="1210902"/>
        </p:xfrm>
        <a:graphic>
          <a:graphicData uri="http://schemas.openxmlformats.org/drawingml/2006/table">
            <a:tbl>
              <a:tblPr/>
              <a:tblGrid>
                <a:gridCol w="2377840">
                  <a:extLst>
                    <a:ext uri="{9D8B030D-6E8A-4147-A177-3AD203B41FA5}">
                      <a16:colId xmlns:a16="http://schemas.microsoft.com/office/drawing/2014/main" val="20001"/>
                    </a:ext>
                  </a:extLst>
                </a:gridCol>
                <a:gridCol w="1333059">
                  <a:extLst>
                    <a:ext uri="{9D8B030D-6E8A-4147-A177-3AD203B41FA5}">
                      <a16:colId xmlns:a16="http://schemas.microsoft.com/office/drawing/2014/main" val="20003"/>
                    </a:ext>
                  </a:extLst>
                </a:gridCol>
                <a:gridCol w="1468329">
                  <a:extLst>
                    <a:ext uri="{9D8B030D-6E8A-4147-A177-3AD203B41FA5}">
                      <a16:colId xmlns:a16="http://schemas.microsoft.com/office/drawing/2014/main" val="20005"/>
                    </a:ext>
                  </a:extLst>
                </a:gridCol>
                <a:gridCol w="1423852">
                  <a:extLst>
                    <a:ext uri="{9D8B030D-6E8A-4147-A177-3AD203B41FA5}">
                      <a16:colId xmlns:a16="http://schemas.microsoft.com/office/drawing/2014/main" val="1322443163"/>
                    </a:ext>
                  </a:extLst>
                </a:gridCol>
                <a:gridCol w="1375993">
                  <a:extLst>
                    <a:ext uri="{9D8B030D-6E8A-4147-A177-3AD203B41FA5}">
                      <a16:colId xmlns:a16="http://schemas.microsoft.com/office/drawing/2014/main" val="4042177235"/>
                    </a:ext>
                  </a:extLst>
                </a:gridCol>
                <a:gridCol w="1375993">
                  <a:extLst>
                    <a:ext uri="{9D8B030D-6E8A-4147-A177-3AD203B41FA5}">
                      <a16:colId xmlns:a16="http://schemas.microsoft.com/office/drawing/2014/main" val="2059977731"/>
                    </a:ext>
                  </a:extLst>
                </a:gridCol>
                <a:gridCol w="1375993">
                  <a:extLst>
                    <a:ext uri="{9D8B030D-6E8A-4147-A177-3AD203B41FA5}">
                      <a16:colId xmlns:a16="http://schemas.microsoft.com/office/drawing/2014/main" val="3493293326"/>
                    </a:ext>
                  </a:extLst>
                </a:gridCol>
              </a:tblGrid>
              <a:tr h="42285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rgbClr val="C00000"/>
                          </a:solidFill>
                          <a:effectLst/>
                          <a:latin typeface="Calibri"/>
                        </a:rPr>
                        <a:t>Gain par personne</a:t>
                      </a: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75000"/>
                              <a:lumOff val="25000"/>
                            </a:schemeClr>
                          </a:solidFill>
                          <a:effectLst/>
                          <a:latin typeface="Calibri"/>
                        </a:rPr>
                        <a:t>40 €</a:t>
                      </a:r>
                    </a:p>
                  </a:txBody>
                  <a:tcPr marL="7436" marR="7436" marT="7436" marB="0" anchor="ctr">
                    <a:lnL w="38100" cap="flat" cmpd="sng" algn="ctr">
                      <a:solidFill>
                        <a:sysClr val="window" lastClr="FFFFFF"/>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fr-FR" sz="1100" b="1" i="0" u="none" strike="noStrike" dirty="0" smtClean="0">
                        <a:solidFill>
                          <a:schemeClr val="tx1">
                            <a:lumMod val="75000"/>
                            <a:lumOff val="25000"/>
                          </a:schemeClr>
                        </a:solidFill>
                        <a:effectLst/>
                        <a:latin typeface="Calibri"/>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fr-FR" sz="1100" b="1" i="0" u="none" strike="noStrike" dirty="0" smtClean="0">
                          <a:solidFill>
                            <a:schemeClr val="tx1">
                              <a:lumMod val="75000"/>
                              <a:lumOff val="25000"/>
                            </a:schemeClr>
                          </a:solidFill>
                          <a:effectLst/>
                          <a:latin typeface="Calibri"/>
                        </a:rPr>
                        <a:t>40 €</a:t>
                      </a:r>
                    </a:p>
                    <a:p>
                      <a:pPr algn="ctr" fontAlgn="ctr"/>
                      <a:endParaRPr lang="fr-FR" sz="1100" b="1" i="0" u="none" strike="noStrike" dirty="0" smtClean="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fr-FR" sz="1100" b="1" i="0" u="none" strike="noStrike" dirty="0" smtClean="0">
                        <a:solidFill>
                          <a:schemeClr val="tx1">
                            <a:lumMod val="75000"/>
                            <a:lumOff val="25000"/>
                          </a:schemeClr>
                        </a:solidFill>
                        <a:effectLst/>
                        <a:latin typeface="Calibri"/>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fr-FR" sz="1100" b="1" i="0" u="none" strike="noStrike" dirty="0" smtClean="0">
                          <a:solidFill>
                            <a:schemeClr val="tx1">
                              <a:lumMod val="75000"/>
                              <a:lumOff val="25000"/>
                            </a:schemeClr>
                          </a:solidFill>
                          <a:effectLst/>
                          <a:latin typeface="Calibri"/>
                        </a:rPr>
                        <a:t>60 €</a:t>
                      </a:r>
                    </a:p>
                    <a:p>
                      <a:pPr algn="ctr" fontAlgn="ctr"/>
                      <a:endParaRPr lang="fr-FR" sz="1100" b="1" i="0" u="none" strike="noStrike" dirty="0">
                        <a:solidFill>
                          <a:schemeClr val="bg1"/>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fr-FR" sz="1100" b="1" i="0" u="none" strike="noStrike" dirty="0" smtClean="0">
                        <a:solidFill>
                          <a:schemeClr val="tx1">
                            <a:lumMod val="75000"/>
                            <a:lumOff val="25000"/>
                          </a:schemeClr>
                        </a:solidFill>
                        <a:effectLst/>
                        <a:latin typeface="Calibri"/>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fr-FR" sz="1100" b="1" i="0" u="none" strike="noStrike" dirty="0" smtClean="0">
                          <a:solidFill>
                            <a:schemeClr val="tx1">
                              <a:lumMod val="75000"/>
                              <a:lumOff val="25000"/>
                            </a:schemeClr>
                          </a:solidFill>
                          <a:effectLst/>
                          <a:latin typeface="Calibri"/>
                        </a:rPr>
                        <a:t>60 €</a:t>
                      </a:r>
                    </a:p>
                    <a:p>
                      <a:pPr algn="ctr" fontAlgn="ctr"/>
                      <a:endParaRPr lang="fr-FR" sz="1100" b="1" i="0" u="none" strike="noStrike" dirty="0" smtClean="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fr-FR" sz="1100" b="1" i="0" u="none" strike="noStrike" dirty="0" smtClean="0">
                        <a:solidFill>
                          <a:schemeClr val="tx1">
                            <a:lumMod val="75000"/>
                            <a:lumOff val="25000"/>
                          </a:schemeClr>
                        </a:solidFill>
                        <a:effectLst/>
                        <a:latin typeface="Calibri"/>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fr-FR" sz="1100" b="1" i="0" u="none" strike="noStrike" dirty="0" smtClean="0">
                          <a:solidFill>
                            <a:schemeClr val="tx1">
                              <a:lumMod val="75000"/>
                              <a:lumOff val="25000"/>
                            </a:schemeClr>
                          </a:solidFill>
                          <a:effectLst/>
                          <a:latin typeface="Calibri"/>
                        </a:rPr>
                        <a:t>60 €</a:t>
                      </a:r>
                    </a:p>
                    <a:p>
                      <a:pPr algn="ctr" fontAlgn="ctr"/>
                      <a:endParaRPr lang="fr-FR" sz="1100" b="1" i="0" u="none" strike="noStrike" dirty="0" smtClean="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fr-FR" sz="1100" b="1" i="0" u="none" strike="noStrike" dirty="0" smtClean="0">
                        <a:solidFill>
                          <a:schemeClr val="tx1">
                            <a:lumMod val="75000"/>
                            <a:lumOff val="25000"/>
                          </a:schemeClr>
                        </a:solidFill>
                        <a:effectLst/>
                        <a:latin typeface="Calibri"/>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fr-FR" sz="1100" b="1" i="0" u="none" strike="noStrike" dirty="0" smtClean="0">
                          <a:solidFill>
                            <a:schemeClr val="tx1">
                              <a:lumMod val="75000"/>
                              <a:lumOff val="25000"/>
                            </a:schemeClr>
                          </a:solidFill>
                          <a:effectLst/>
                          <a:latin typeface="Calibri"/>
                        </a:rPr>
                        <a:t>60 €</a:t>
                      </a:r>
                    </a:p>
                    <a:p>
                      <a:pPr algn="ctr" fontAlgn="ctr"/>
                      <a:endParaRPr lang="fr-FR" sz="1100" b="1" i="0" u="none" strike="noStrike" dirty="0" smtClean="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2"/>
                  </a:ext>
                </a:extLst>
              </a:tr>
              <a:tr h="350273">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rgbClr val="C00000"/>
                          </a:solidFill>
                          <a:effectLst/>
                          <a:latin typeface="Calibri"/>
                        </a:rPr>
                        <a:t>Bonus DRA* si 50% des clients</a:t>
                      </a:r>
                      <a:r>
                        <a:rPr lang="fr-FR" sz="1100" b="1" i="0" u="none" strike="noStrike" baseline="0" dirty="0" smtClean="0">
                          <a:solidFill>
                            <a:srgbClr val="C00000"/>
                          </a:solidFill>
                          <a:effectLst/>
                          <a:latin typeface="Calibri"/>
                        </a:rPr>
                        <a:t> deviennent DRA tous critères confondus</a:t>
                      </a:r>
                      <a:endParaRPr lang="fr-FR" sz="1100" b="1" i="0" u="none" strike="noStrike" dirty="0" smtClean="0">
                        <a:solidFill>
                          <a:srgbClr val="C00000"/>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gridSpan="6">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75000"/>
                              <a:lumOff val="25000"/>
                            </a:schemeClr>
                          </a:solidFill>
                          <a:effectLst/>
                          <a:latin typeface="Calibri"/>
                        </a:rPr>
                        <a:t>100 €</a:t>
                      </a:r>
                      <a:endParaRPr lang="fr-FR" sz="1100" b="1" i="0" u="none" strike="noStrike" dirty="0">
                        <a:solidFill>
                          <a:schemeClr val="tx1">
                            <a:lumMod val="75000"/>
                            <a:lumOff val="25000"/>
                          </a:schemeClr>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endParaRPr lang="fr-FR" sz="1100" b="1" i="0" u="none" strike="noStrike" dirty="0" smtClean="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pPr algn="ctr" fontAlgn="ct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4"/>
                  </a:ext>
                </a:extLst>
              </a:tr>
              <a:tr h="350273">
                <a:tc>
                  <a:txBody>
                    <a:bodyPr/>
                    <a:lstStyle/>
                    <a:p>
                      <a:pPr algn="ctr" fontAlgn="ctr"/>
                      <a:r>
                        <a:rPr lang="fr-FR" sz="1100" b="1" i="0" u="none" strike="noStrike" dirty="0" smtClean="0">
                          <a:solidFill>
                            <a:srgbClr val="C00000"/>
                          </a:solidFill>
                          <a:effectLst/>
                          <a:latin typeface="Calibri"/>
                        </a:rPr>
                        <a:t>Bonus Excellence</a:t>
                      </a:r>
                      <a:r>
                        <a:rPr lang="fr-FR" sz="1100" b="1" i="0" u="none" strike="noStrike" baseline="0" dirty="0" smtClean="0">
                          <a:solidFill>
                            <a:srgbClr val="C00000"/>
                          </a:solidFill>
                          <a:effectLst/>
                          <a:latin typeface="Calibri"/>
                        </a:rPr>
                        <a:t> 6 critères sur 6</a:t>
                      </a:r>
                      <a:endParaRPr lang="fr-FR" sz="1100" b="1" i="0" u="none" strike="noStrike" dirty="0" smtClean="0">
                        <a:solidFill>
                          <a:srgbClr val="C00000"/>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gridSpan="6">
                  <a:txBody>
                    <a:bodyPr/>
                    <a:lstStyle/>
                    <a:p>
                      <a:pPr algn="ctr" fontAlgn="ctr"/>
                      <a:r>
                        <a:rPr lang="fr-FR" sz="1100" b="1" i="0" u="none" strike="noStrike" dirty="0" smtClean="0">
                          <a:solidFill>
                            <a:schemeClr val="tx1">
                              <a:lumMod val="75000"/>
                              <a:lumOff val="25000"/>
                            </a:schemeClr>
                          </a:solidFill>
                          <a:effectLst/>
                          <a:latin typeface="Calibri"/>
                        </a:rPr>
                        <a:t>80 €</a:t>
                      </a:r>
                      <a:endParaRPr lang="fr-FR" sz="1100" b="1" i="0" u="none" strike="noStrike" dirty="0">
                        <a:solidFill>
                          <a:schemeClr val="tx1">
                            <a:lumMod val="75000"/>
                            <a:lumOff val="25000"/>
                          </a:schemeClr>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pPr algn="ctr" fontAlgn="ctr"/>
                      <a:endParaRPr lang="fr-FR" sz="1100" b="1" i="0" u="none" strike="noStrike" dirty="0" smtClean="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pPr algn="ctr" fontAlgn="ct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pPr algn="ctr" fontAlgn="ct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pPr algn="ctr" fontAlgn="ct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pPr algn="ctr" fontAlgn="ct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2702405329"/>
                  </a:ext>
                </a:extLst>
              </a:tr>
            </a:tbl>
          </a:graphicData>
        </a:graphic>
      </p:graphicFrame>
      <p:graphicFrame>
        <p:nvGraphicFramePr>
          <p:cNvPr id="26" name="Tableau 25"/>
          <p:cNvGraphicFramePr>
            <a:graphicFrameLocks noGrp="1"/>
          </p:cNvGraphicFramePr>
          <p:nvPr>
            <p:extLst/>
          </p:nvPr>
        </p:nvGraphicFramePr>
        <p:xfrm>
          <a:off x="949626" y="1425878"/>
          <a:ext cx="10673799" cy="2750111"/>
        </p:xfrm>
        <a:graphic>
          <a:graphicData uri="http://schemas.openxmlformats.org/drawingml/2006/table">
            <a:tbl>
              <a:tblPr/>
              <a:tblGrid>
                <a:gridCol w="1439711">
                  <a:extLst>
                    <a:ext uri="{9D8B030D-6E8A-4147-A177-3AD203B41FA5}">
                      <a16:colId xmlns:a16="http://schemas.microsoft.com/office/drawing/2014/main" val="20001"/>
                    </a:ext>
                  </a:extLst>
                </a:gridCol>
                <a:gridCol w="866797">
                  <a:extLst>
                    <a:ext uri="{9D8B030D-6E8A-4147-A177-3AD203B41FA5}">
                      <a16:colId xmlns:a16="http://schemas.microsoft.com/office/drawing/2014/main" val="589378436"/>
                    </a:ext>
                  </a:extLst>
                </a:gridCol>
                <a:gridCol w="1384591">
                  <a:extLst>
                    <a:ext uri="{9D8B030D-6E8A-4147-A177-3AD203B41FA5}">
                      <a16:colId xmlns:a16="http://schemas.microsoft.com/office/drawing/2014/main" val="20003"/>
                    </a:ext>
                  </a:extLst>
                </a:gridCol>
                <a:gridCol w="1460495">
                  <a:extLst>
                    <a:ext uri="{9D8B030D-6E8A-4147-A177-3AD203B41FA5}">
                      <a16:colId xmlns:a16="http://schemas.microsoft.com/office/drawing/2014/main" val="20005"/>
                    </a:ext>
                  </a:extLst>
                </a:gridCol>
                <a:gridCol w="1416255">
                  <a:extLst>
                    <a:ext uri="{9D8B030D-6E8A-4147-A177-3AD203B41FA5}">
                      <a16:colId xmlns:a16="http://schemas.microsoft.com/office/drawing/2014/main" val="1322443163"/>
                    </a:ext>
                  </a:extLst>
                </a:gridCol>
                <a:gridCol w="1368650">
                  <a:extLst>
                    <a:ext uri="{9D8B030D-6E8A-4147-A177-3AD203B41FA5}">
                      <a16:colId xmlns:a16="http://schemas.microsoft.com/office/drawing/2014/main" val="4042177235"/>
                    </a:ext>
                  </a:extLst>
                </a:gridCol>
                <a:gridCol w="1368650">
                  <a:extLst>
                    <a:ext uri="{9D8B030D-6E8A-4147-A177-3AD203B41FA5}">
                      <a16:colId xmlns:a16="http://schemas.microsoft.com/office/drawing/2014/main" val="2059977731"/>
                    </a:ext>
                  </a:extLst>
                </a:gridCol>
                <a:gridCol w="1368650">
                  <a:extLst>
                    <a:ext uri="{9D8B030D-6E8A-4147-A177-3AD203B41FA5}">
                      <a16:colId xmlns:a16="http://schemas.microsoft.com/office/drawing/2014/main" val="3493293326"/>
                    </a:ext>
                  </a:extLst>
                </a:gridCol>
              </a:tblGrid>
              <a:tr h="339871">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endParaRPr lang="fr-FR" sz="1600" b="1" i="0" u="none" strike="noStrike" dirty="0">
                        <a:solidFill>
                          <a:schemeClr val="bg1"/>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bg1"/>
                          </a:solidFill>
                          <a:effectLst/>
                          <a:latin typeface="Calibri"/>
                        </a:rPr>
                        <a:t>Bancarisation </a:t>
                      </a:r>
                      <a:endParaRPr lang="fr-FR" sz="1100" b="1"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bg1"/>
                          </a:solidFill>
                          <a:effectLst/>
                          <a:latin typeface="Calibri"/>
                        </a:rPr>
                        <a:t>Bancarisation </a:t>
                      </a:r>
                      <a:endParaRPr lang="fr-FR" sz="1100" b="1"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bg1"/>
                          </a:solidFill>
                          <a:effectLst/>
                          <a:latin typeface="Calibri"/>
                        </a:rPr>
                        <a:t>Monétique</a:t>
                      </a:r>
                      <a:r>
                        <a:rPr lang="fr-FR" sz="1100" b="1" i="0" u="none" strike="noStrike" baseline="0" dirty="0" smtClean="0">
                          <a:solidFill>
                            <a:schemeClr val="bg1"/>
                          </a:solidFill>
                          <a:effectLst/>
                          <a:latin typeface="Calibri"/>
                        </a:rPr>
                        <a:t> </a:t>
                      </a:r>
                      <a:endParaRPr lang="fr-FR" sz="1100" b="1"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err="1" smtClean="0">
                          <a:solidFill>
                            <a:schemeClr val="bg1"/>
                          </a:solidFill>
                          <a:effectLst/>
                          <a:latin typeface="Calibri"/>
                        </a:rPr>
                        <a:t>Iard</a:t>
                      </a:r>
                      <a:endParaRPr lang="fr-FR" sz="1100" b="1"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bg1"/>
                          </a:solidFill>
                          <a:effectLst/>
                          <a:latin typeface="Calibri"/>
                        </a:rPr>
                        <a:t>Prévoyance</a:t>
                      </a:r>
                      <a:endParaRPr lang="fr-FR" sz="1100" b="1"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fr-FR" sz="1100" b="1" i="0" u="none" strike="noStrike" dirty="0" smtClean="0">
                          <a:solidFill>
                            <a:schemeClr val="bg1"/>
                          </a:solidFill>
                          <a:effectLst/>
                          <a:latin typeface="Calibri"/>
                        </a:rPr>
                        <a:t>Ingénierie Sociale</a:t>
                      </a:r>
                      <a:endParaRPr lang="fr-FR" sz="1100" b="1"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val="10000"/>
                  </a:ext>
                </a:extLst>
              </a:tr>
              <a:tr h="435214">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endParaRPr lang="fr-FR" sz="1100" b="1" i="0" u="none" strike="noStrike" dirty="0">
                        <a:solidFill>
                          <a:srgbClr val="C00000"/>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800" b="1" i="0" u="none" strike="noStrike" dirty="0" smtClean="0">
                          <a:solidFill>
                            <a:schemeClr val="bg1"/>
                          </a:solidFill>
                          <a:effectLst/>
                          <a:latin typeface="Calibri" panose="020F0502020204030204" pitchFamily="34" charset="0"/>
                        </a:rPr>
                        <a:t>VB Forfait</a:t>
                      </a:r>
                      <a:r>
                        <a:rPr lang="fr-FR" sz="800" b="1" i="0" u="none" strike="noStrike" baseline="0" dirty="0" smtClean="0">
                          <a:solidFill>
                            <a:schemeClr val="bg1"/>
                          </a:solidFill>
                          <a:effectLst/>
                          <a:latin typeface="Calibri" panose="020F0502020204030204" pitchFamily="34" charset="0"/>
                        </a:rPr>
                        <a:t>s Pros</a:t>
                      </a:r>
                    </a:p>
                    <a:p>
                      <a:pPr algn="ctr" fontAlgn="ctr"/>
                      <a:r>
                        <a:rPr lang="fr-FR" sz="800" b="1" i="0" u="none" strike="noStrike" baseline="0" dirty="0" smtClean="0">
                          <a:solidFill>
                            <a:schemeClr val="bg1"/>
                          </a:solidFill>
                          <a:effectLst/>
                          <a:latin typeface="Calibri" panose="020F0502020204030204" pitchFamily="34" charset="0"/>
                        </a:rPr>
                        <a:t>hors Association</a:t>
                      </a:r>
                      <a:endParaRPr lang="fr-FR" sz="800" b="1" i="0" u="none" strike="noStrike" dirty="0">
                        <a:solidFill>
                          <a:schemeClr val="bg1"/>
                        </a:solidFill>
                        <a:effectLst/>
                        <a:latin typeface="Calibri" panose="020F0502020204030204" pitchFamily="34" charset="0"/>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800" b="1" i="0" u="none" strike="noStrike" dirty="0" smtClean="0">
                          <a:solidFill>
                            <a:schemeClr val="bg1"/>
                          </a:solidFill>
                          <a:effectLst/>
                          <a:latin typeface="Calibri" panose="020F0502020204030204" pitchFamily="34" charset="0"/>
                        </a:rPr>
                        <a:t>VB Cartes visa Business DD, Gold</a:t>
                      </a:r>
                      <a:r>
                        <a:rPr lang="fr-FR" sz="800" b="1" i="0" u="none" strike="noStrike" baseline="0" dirty="0" smtClean="0">
                          <a:solidFill>
                            <a:schemeClr val="bg1"/>
                          </a:solidFill>
                          <a:effectLst/>
                          <a:latin typeface="Calibri" panose="020F0502020204030204" pitchFamily="34" charset="0"/>
                        </a:rPr>
                        <a:t> DD, Platinum (y compris montée en gamme)</a:t>
                      </a:r>
                      <a:endParaRPr lang="fr-FR" sz="700" b="0"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800" b="1" i="0" u="none" strike="noStrike" dirty="0" smtClean="0">
                          <a:solidFill>
                            <a:schemeClr val="bg1"/>
                          </a:solidFill>
                          <a:effectLst/>
                          <a:latin typeface="Calibri" panose="020F0502020204030204" pitchFamily="34" charset="0"/>
                        </a:rPr>
                        <a:t>VB </a:t>
                      </a:r>
                      <a:r>
                        <a:rPr lang="fr-FR" sz="800" b="1" i="0" u="none" strike="noStrike" dirty="0" err="1" smtClean="0">
                          <a:solidFill>
                            <a:schemeClr val="bg1"/>
                          </a:solidFill>
                          <a:effectLst/>
                          <a:latin typeface="Calibri" panose="020F0502020204030204" pitchFamily="34" charset="0"/>
                        </a:rPr>
                        <a:t>Tpe</a:t>
                      </a:r>
                      <a:r>
                        <a:rPr lang="fr-FR" sz="800" b="1" i="0" u="none" strike="noStrike" dirty="0" smtClean="0">
                          <a:solidFill>
                            <a:schemeClr val="bg1"/>
                          </a:solidFill>
                          <a:effectLst/>
                          <a:latin typeface="Calibri" panose="020F0502020204030204" pitchFamily="34" charset="0"/>
                        </a:rPr>
                        <a:t> + </a:t>
                      </a:r>
                      <a:r>
                        <a:rPr lang="fr-FR" sz="800" b="1" i="0" u="none" strike="noStrike" dirty="0" err="1" smtClean="0">
                          <a:solidFill>
                            <a:schemeClr val="bg1"/>
                          </a:solidFill>
                          <a:effectLst/>
                          <a:latin typeface="Calibri" panose="020F0502020204030204" pitchFamily="34" charset="0"/>
                        </a:rPr>
                        <a:t>Proxi</a:t>
                      </a:r>
                      <a:r>
                        <a:rPr lang="fr-FR" sz="800" b="1" i="0" u="none" strike="noStrike" dirty="0" smtClean="0">
                          <a:solidFill>
                            <a:schemeClr val="bg1"/>
                          </a:solidFill>
                          <a:effectLst/>
                          <a:latin typeface="Calibri" panose="020F0502020204030204" pitchFamily="34" charset="0"/>
                        </a:rPr>
                        <a:t> / BOOSTPAY /</a:t>
                      </a:r>
                      <a:r>
                        <a:rPr lang="fr-FR" sz="800" b="1" i="0" u="none" strike="noStrike" baseline="0" dirty="0" smtClean="0">
                          <a:solidFill>
                            <a:schemeClr val="bg1"/>
                          </a:solidFill>
                          <a:effectLst/>
                          <a:latin typeface="Calibri" panose="020F0502020204030204" pitchFamily="34" charset="0"/>
                        </a:rPr>
                        <a:t> </a:t>
                      </a:r>
                      <a:r>
                        <a:rPr lang="fr-FR" sz="800" b="1" i="0" u="none" strike="noStrike" dirty="0" err="1" smtClean="0">
                          <a:solidFill>
                            <a:schemeClr val="bg1"/>
                          </a:solidFill>
                          <a:effectLst/>
                          <a:latin typeface="Calibri" panose="020F0502020204030204" pitchFamily="34" charset="0"/>
                        </a:rPr>
                        <a:t>Payplug</a:t>
                      </a:r>
                      <a:r>
                        <a:rPr lang="fr-FR" sz="800" b="1" i="0" u="none" strike="noStrike" dirty="0" smtClean="0">
                          <a:solidFill>
                            <a:schemeClr val="bg1"/>
                          </a:solidFill>
                          <a:effectLst/>
                          <a:latin typeface="Calibri" panose="020F0502020204030204" pitchFamily="34" charset="0"/>
                        </a:rPr>
                        <a:t> / SP+/JPEL / </a:t>
                      </a:r>
                      <a:r>
                        <a:rPr lang="fr-FR" sz="800" b="1" i="0" u="none" strike="noStrike" dirty="0" err="1" smtClean="0">
                          <a:solidFill>
                            <a:schemeClr val="bg1"/>
                          </a:solidFill>
                          <a:effectLst/>
                          <a:latin typeface="Calibri" panose="020F0502020204030204" pitchFamily="34" charset="0"/>
                        </a:rPr>
                        <a:t>Iz</a:t>
                      </a:r>
                      <a:r>
                        <a:rPr lang="fr-FR" sz="800" b="1" i="0" u="none" strike="noStrike" dirty="0" smtClean="0">
                          <a:solidFill>
                            <a:schemeClr val="bg1"/>
                          </a:solidFill>
                          <a:effectLst/>
                          <a:latin typeface="Calibri" panose="020F0502020204030204" pitchFamily="34" charset="0"/>
                        </a:rPr>
                        <a:t> e commerce</a:t>
                      </a:r>
                    </a:p>
                    <a:p>
                      <a:pPr marL="0" marR="0" lvl="0" indent="0" algn="ctr" defTabSz="914400" rtl="0" eaLnBrk="1" fontAlgn="ctr" latinLnBrk="0" hangingPunct="1">
                        <a:lnSpc>
                          <a:spcPct val="100000"/>
                        </a:lnSpc>
                        <a:spcBef>
                          <a:spcPts val="0"/>
                        </a:spcBef>
                        <a:spcAft>
                          <a:spcPts val="0"/>
                        </a:spcAft>
                        <a:buClrTx/>
                        <a:buSzTx/>
                        <a:buFontTx/>
                        <a:buNone/>
                        <a:tabLst/>
                        <a:defRPr/>
                      </a:pPr>
                      <a:endParaRPr lang="fr-FR" sz="700" b="0"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800" b="1" i="0" u="none" strike="noStrike" dirty="0" smtClean="0">
                          <a:solidFill>
                            <a:schemeClr val="bg1"/>
                          </a:solidFill>
                          <a:effectLst/>
                          <a:latin typeface="Calibri" panose="020F0502020204030204" pitchFamily="34" charset="0"/>
                        </a:rPr>
                        <a:t>VB MR/Auto pro /Santé collective</a:t>
                      </a:r>
                      <a:endParaRPr lang="fr-FR" sz="800" b="1" i="0" u="none" strike="noStrike" dirty="0">
                        <a:solidFill>
                          <a:schemeClr val="bg1"/>
                        </a:solidFill>
                        <a:effectLst/>
                        <a:latin typeface="Calibri" panose="020F0502020204030204" pitchFamily="34" charset="0"/>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800" b="1" i="0" u="none" strike="noStrike" dirty="0" smtClean="0">
                          <a:solidFill>
                            <a:schemeClr val="bg1"/>
                          </a:solidFill>
                          <a:effectLst/>
                          <a:latin typeface="Calibri" panose="020F0502020204030204" pitchFamily="34" charset="0"/>
                        </a:rPr>
                        <a:t>VB Prévoyance Pro/PAP/</a:t>
                      </a:r>
                    </a:p>
                    <a:p>
                      <a:pPr algn="ctr" fontAlgn="ctr"/>
                      <a:r>
                        <a:rPr lang="fr-FR" sz="800" b="1" i="0" u="none" strike="noStrike" dirty="0" smtClean="0">
                          <a:solidFill>
                            <a:schemeClr val="bg1"/>
                          </a:solidFill>
                          <a:effectLst/>
                          <a:latin typeface="Calibri" panose="020F0502020204030204" pitchFamily="34" charset="0"/>
                        </a:rPr>
                        <a:t>Santé individuelle/</a:t>
                      </a:r>
                    </a:p>
                    <a:p>
                      <a:pPr algn="ctr" fontAlgn="ctr"/>
                      <a:r>
                        <a:rPr lang="fr-FR" sz="800" b="1" i="0" u="none" strike="noStrike" dirty="0" smtClean="0">
                          <a:solidFill>
                            <a:schemeClr val="bg1"/>
                          </a:solidFill>
                          <a:effectLst/>
                          <a:latin typeface="Calibri" panose="020F0502020204030204" pitchFamily="34" charset="0"/>
                        </a:rPr>
                        <a:t>Retraite (</a:t>
                      </a:r>
                      <a:r>
                        <a:rPr lang="fr-FR" sz="800" b="1" i="0" u="none" strike="noStrike" dirty="0" err="1" smtClean="0">
                          <a:solidFill>
                            <a:schemeClr val="bg1"/>
                          </a:solidFill>
                          <a:effectLst/>
                          <a:latin typeface="Calibri" panose="020F0502020204030204" pitchFamily="34" charset="0"/>
                        </a:rPr>
                        <a:t>yc</a:t>
                      </a:r>
                      <a:r>
                        <a:rPr lang="fr-FR" sz="800" b="1" i="0" u="none" strike="noStrike" dirty="0" smtClean="0">
                          <a:solidFill>
                            <a:schemeClr val="bg1"/>
                          </a:solidFill>
                          <a:effectLst/>
                          <a:latin typeface="Calibri" panose="020F0502020204030204" pitchFamily="34" charset="0"/>
                        </a:rPr>
                        <a:t> PERI)</a:t>
                      </a:r>
                      <a:endParaRPr lang="fr-FR" sz="800" b="1" i="0" u="none" strike="noStrike" dirty="0">
                        <a:solidFill>
                          <a:schemeClr val="bg1"/>
                        </a:solidFill>
                        <a:effectLst/>
                        <a:latin typeface="Calibri" panose="020F0502020204030204" pitchFamily="34" charset="0"/>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800" b="1" i="0" u="none" strike="noStrike" dirty="0" smtClean="0">
                          <a:solidFill>
                            <a:schemeClr val="bg1"/>
                          </a:solidFill>
                          <a:effectLst/>
                          <a:latin typeface="Calibri" panose="020F0502020204030204" pitchFamily="34" charset="0"/>
                        </a:rPr>
                        <a:t>VB BOX, ESPL, Intéressement</a:t>
                      </a:r>
                    </a:p>
                    <a:p>
                      <a:pPr algn="ctr" fontAlgn="ctr"/>
                      <a:endParaRPr lang="fr-FR" sz="800" b="1" i="0" u="none" strike="noStrike" dirty="0">
                        <a:solidFill>
                          <a:schemeClr val="bg1"/>
                        </a:solidFill>
                        <a:effectLst/>
                        <a:latin typeface="Calibri" panose="020F0502020204030204" pitchFamily="34" charset="0"/>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val="3628033597"/>
                  </a:ext>
                </a:extLst>
              </a:tr>
              <a:tr h="482591">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rgbClr val="C00000"/>
                          </a:solidFill>
                          <a:effectLst/>
                          <a:latin typeface="Calibri"/>
                        </a:rPr>
                        <a:t>Réalisation hebdo</a:t>
                      </a:r>
                    </a:p>
                    <a:p>
                      <a:pPr algn="ctr" fontAlgn="ctr"/>
                      <a:r>
                        <a:rPr lang="fr-FR" sz="1100" b="1" i="0" u="none" strike="noStrike" dirty="0" smtClean="0">
                          <a:solidFill>
                            <a:srgbClr val="C00000"/>
                          </a:solidFill>
                          <a:effectLst/>
                          <a:latin typeface="Calibri"/>
                        </a:rPr>
                        <a:t>24</a:t>
                      </a:r>
                      <a:r>
                        <a:rPr lang="fr-FR" sz="1100" b="1" i="0" u="none" strike="noStrike" baseline="0" dirty="0" smtClean="0">
                          <a:solidFill>
                            <a:srgbClr val="C00000"/>
                          </a:solidFill>
                          <a:effectLst/>
                          <a:latin typeface="Calibri"/>
                        </a:rPr>
                        <a:t> avril (16 semaines)</a:t>
                      </a:r>
                      <a:endParaRPr lang="fr-FR" sz="1100" b="1" i="0" u="none" strike="noStrike" dirty="0" smtClean="0">
                        <a:solidFill>
                          <a:srgbClr val="C00000"/>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hMerge="1">
                  <a:txBody>
                    <a:bodyPr/>
                    <a:lstStyle/>
                    <a:p>
                      <a:endParaRPr lang="fr-FR"/>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75000"/>
                              <a:lumOff val="25000"/>
                            </a:schemeClr>
                          </a:solidFill>
                          <a:effectLst/>
                          <a:latin typeface="Calibri"/>
                        </a:rPr>
                        <a:t>3,8</a:t>
                      </a:r>
                    </a:p>
                  </a:txBody>
                  <a:tcPr marL="7436" marR="7436" marT="7436" marB="0" anchor="ctr">
                    <a:lnL w="38100" cap="flat" cmpd="sng" algn="ctr">
                      <a:solidFill>
                        <a:sysClr val="window" lastClr="FFFFFF"/>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75000"/>
                              <a:lumOff val="25000"/>
                            </a:schemeClr>
                          </a:solidFill>
                          <a:effectLst/>
                          <a:latin typeface="Calibri"/>
                        </a:rPr>
                        <a:t>6</a:t>
                      </a: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65000"/>
                              <a:lumOff val="35000"/>
                            </a:schemeClr>
                          </a:solidFill>
                          <a:effectLst/>
                          <a:latin typeface="Calibri"/>
                        </a:rPr>
                        <a:t>0,3</a:t>
                      </a:r>
                      <a:endParaRPr lang="fr-FR" sz="1100" b="1" i="0" u="none" strike="noStrike" dirty="0">
                        <a:solidFill>
                          <a:schemeClr val="tx1">
                            <a:lumMod val="65000"/>
                            <a:lumOff val="3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65000"/>
                              <a:lumOff val="35000"/>
                            </a:schemeClr>
                          </a:solidFill>
                          <a:effectLst/>
                          <a:latin typeface="Calibri"/>
                        </a:rPr>
                        <a:t>0,25</a:t>
                      </a: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65000"/>
                              <a:lumOff val="35000"/>
                            </a:schemeClr>
                          </a:solidFill>
                          <a:effectLst/>
                          <a:latin typeface="Calibri"/>
                        </a:rPr>
                        <a:t>1,5</a:t>
                      </a: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ctr" fontAlgn="ctr"/>
                      <a:r>
                        <a:rPr lang="fr-FR" sz="1100" b="1" i="0" u="none" strike="noStrike" dirty="0" smtClean="0">
                          <a:solidFill>
                            <a:schemeClr val="tx1">
                              <a:lumMod val="65000"/>
                              <a:lumOff val="35000"/>
                            </a:schemeClr>
                          </a:solidFill>
                          <a:effectLst/>
                          <a:latin typeface="Calibri"/>
                        </a:rPr>
                        <a:t>0,4</a:t>
                      </a: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2"/>
                  </a:ext>
                </a:extLst>
              </a:tr>
              <a:tr h="482591">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rgbClr val="C00000"/>
                          </a:solidFill>
                          <a:effectLst/>
                          <a:latin typeface="Calibri"/>
                        </a:rPr>
                        <a:t>Tempo Hebdo </a:t>
                      </a: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hMerge="1">
                  <a:txBody>
                    <a:bodyPr/>
                    <a:lstStyle/>
                    <a:p>
                      <a:endParaRPr lang="fr-FR"/>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75000"/>
                              <a:lumOff val="25000"/>
                            </a:schemeClr>
                          </a:solidFill>
                          <a:effectLst/>
                          <a:latin typeface="Calibri"/>
                        </a:rPr>
                        <a:t>4</a:t>
                      </a:r>
                      <a:endParaRPr lang="fr-FR" sz="1100" b="1" i="0" u="none" strike="noStrike" dirty="0">
                        <a:solidFill>
                          <a:schemeClr val="tx1">
                            <a:lumMod val="75000"/>
                            <a:lumOff val="25000"/>
                          </a:schemeClr>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75000"/>
                              <a:lumOff val="25000"/>
                            </a:schemeClr>
                          </a:solidFill>
                          <a:effectLst/>
                          <a:latin typeface="Calibri"/>
                        </a:rPr>
                        <a:t>7</a:t>
                      </a: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75000"/>
                              <a:lumOff val="25000"/>
                            </a:schemeClr>
                          </a:solidFill>
                          <a:effectLst/>
                          <a:latin typeface="Calibri"/>
                        </a:rPr>
                        <a:t>3</a:t>
                      </a: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75000"/>
                              <a:lumOff val="25000"/>
                            </a:schemeClr>
                          </a:solidFill>
                          <a:effectLst/>
                          <a:latin typeface="Calibri"/>
                        </a:rPr>
                        <a:t>1</a:t>
                      </a: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75000"/>
                              <a:lumOff val="25000"/>
                            </a:schemeClr>
                          </a:solidFill>
                          <a:effectLst/>
                          <a:latin typeface="Calibri"/>
                        </a:rPr>
                        <a:t>2</a:t>
                      </a: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ctr" fontAlgn="ctr"/>
                      <a:r>
                        <a:rPr lang="fr-FR" sz="1100" b="1" i="0" u="none" strike="noStrike" dirty="0" smtClean="0">
                          <a:solidFill>
                            <a:schemeClr val="tx1">
                              <a:lumMod val="75000"/>
                              <a:lumOff val="25000"/>
                            </a:schemeClr>
                          </a:solidFill>
                          <a:effectLst/>
                          <a:latin typeface="Calibri"/>
                        </a:rPr>
                        <a:t>1</a:t>
                      </a: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4"/>
                  </a:ext>
                </a:extLst>
              </a:tr>
              <a:tr h="482591">
                <a:tc gridSpan="2">
                  <a:txBody>
                    <a:bodyPr/>
                    <a:lstStyle/>
                    <a:p>
                      <a:pPr algn="ctr" fontAlgn="ctr"/>
                      <a:r>
                        <a:rPr lang="fr-FR" sz="1100" b="1" i="0" u="none" strike="noStrike" dirty="0" smtClean="0">
                          <a:solidFill>
                            <a:srgbClr val="C00000"/>
                          </a:solidFill>
                          <a:effectLst/>
                          <a:latin typeface="Calibri"/>
                        </a:rPr>
                        <a:t>Objectif Hebdo Challenge </a:t>
                      </a: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hMerge="1">
                  <a:txBody>
                    <a:bodyPr/>
                    <a:lstStyle/>
                    <a:p>
                      <a:endParaRPr lang="fr-FR"/>
                    </a:p>
                  </a:txBody>
                  <a:tcPr/>
                </a:tc>
                <a:tc>
                  <a:txBody>
                    <a:bodyPr/>
                    <a:lstStyle/>
                    <a:p>
                      <a:pPr algn="ctr" fontAlgn="ctr"/>
                      <a:r>
                        <a:rPr lang="fr-FR" sz="1100" b="1" i="0" u="none" strike="noStrike" dirty="0" smtClean="0">
                          <a:solidFill>
                            <a:schemeClr val="tx1">
                              <a:lumMod val="75000"/>
                              <a:lumOff val="25000"/>
                            </a:schemeClr>
                          </a:solidFill>
                          <a:effectLst/>
                          <a:latin typeface="Calibri" panose="020F0502020204030204" pitchFamily="34" charset="0"/>
                          <a:cs typeface="Calibri" panose="020F0502020204030204" pitchFamily="34" charset="0"/>
                        </a:rPr>
                        <a:t>4</a:t>
                      </a:r>
                      <a:endParaRPr lang="fr-FR" sz="1100" b="1" i="0" u="none" strike="noStrike" dirty="0">
                        <a:solidFill>
                          <a:schemeClr val="tx1">
                            <a:lumMod val="75000"/>
                            <a:lumOff val="25000"/>
                          </a:schemeClr>
                        </a:solidFill>
                        <a:effectLst/>
                        <a:latin typeface="Calibri" panose="020F0502020204030204" pitchFamily="34" charset="0"/>
                        <a:cs typeface="Calibri" panose="020F0502020204030204" pitchFamily="34" charset="0"/>
                      </a:endParaRPr>
                    </a:p>
                  </a:txBody>
                  <a:tcPr marL="7436" marR="7436" marT="7436" marB="0" anchor="ctr">
                    <a:lnL w="38100" cap="flat" cmpd="sng" algn="ctr">
                      <a:solidFill>
                        <a:sysClr val="window" lastClr="FFFFFF"/>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ctr" fontAlgn="ctr"/>
                      <a:r>
                        <a:rPr lang="fr-FR" sz="1100" b="1" i="0" u="none" strike="noStrike" dirty="0" smtClean="0">
                          <a:solidFill>
                            <a:schemeClr val="tx1">
                              <a:lumMod val="75000"/>
                              <a:lumOff val="25000"/>
                            </a:schemeClr>
                          </a:solidFill>
                          <a:effectLst/>
                          <a:latin typeface="Calibri" panose="020F0502020204030204" pitchFamily="34" charset="0"/>
                          <a:cs typeface="Calibri" panose="020F0502020204030204" pitchFamily="34" charset="0"/>
                        </a:rPr>
                        <a:t>8</a:t>
                      </a: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ctr" fontAlgn="ctr"/>
                      <a:r>
                        <a:rPr lang="fr-FR" sz="1100" b="1" i="0" u="none" strike="noStrike" dirty="0" smtClean="0">
                          <a:solidFill>
                            <a:schemeClr val="tx1">
                              <a:lumMod val="75000"/>
                              <a:lumOff val="25000"/>
                            </a:schemeClr>
                          </a:solidFill>
                          <a:effectLst/>
                          <a:latin typeface="Calibri" panose="020F0502020204030204" pitchFamily="34" charset="0"/>
                          <a:cs typeface="Calibri" panose="020F0502020204030204" pitchFamily="34" charset="0"/>
                        </a:rPr>
                        <a:t>2</a:t>
                      </a:r>
                      <a:endParaRPr lang="fr-FR" sz="1100" b="1" i="0" u="none" strike="noStrike" dirty="0">
                        <a:solidFill>
                          <a:schemeClr val="tx1">
                            <a:lumMod val="75000"/>
                            <a:lumOff val="25000"/>
                          </a:schemeClr>
                        </a:solidFill>
                        <a:effectLst/>
                        <a:latin typeface="Calibri" panose="020F0502020204030204" pitchFamily="34" charset="0"/>
                        <a:cs typeface="Calibri" panose="020F0502020204030204" pitchFamily="34" charset="0"/>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ctr" fontAlgn="ctr"/>
                      <a:r>
                        <a:rPr lang="fr-FR" sz="1100" b="1" i="0" u="none" strike="noStrike" dirty="0" smtClean="0">
                          <a:solidFill>
                            <a:schemeClr val="tx1">
                              <a:lumMod val="75000"/>
                              <a:lumOff val="25000"/>
                            </a:schemeClr>
                          </a:solidFill>
                          <a:effectLst/>
                          <a:latin typeface="Calibri" panose="020F0502020204030204" pitchFamily="34" charset="0"/>
                          <a:cs typeface="Calibri" panose="020F0502020204030204" pitchFamily="34" charset="0"/>
                        </a:rPr>
                        <a:t>2</a:t>
                      </a:r>
                      <a:endParaRPr lang="fr-FR" sz="1100" b="1" i="0" u="none" strike="noStrike" dirty="0">
                        <a:solidFill>
                          <a:schemeClr val="tx1">
                            <a:lumMod val="75000"/>
                            <a:lumOff val="25000"/>
                          </a:schemeClr>
                        </a:solidFill>
                        <a:effectLst/>
                        <a:latin typeface="Calibri" panose="020F0502020204030204" pitchFamily="34" charset="0"/>
                        <a:cs typeface="Calibri" panose="020F0502020204030204" pitchFamily="34" charset="0"/>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ctr" fontAlgn="ctr"/>
                      <a:r>
                        <a:rPr lang="fr-FR" sz="1100" b="1" i="0" u="none" strike="noStrike" dirty="0" smtClean="0">
                          <a:solidFill>
                            <a:schemeClr val="tx1">
                              <a:lumMod val="75000"/>
                              <a:lumOff val="25000"/>
                            </a:schemeClr>
                          </a:solidFill>
                          <a:effectLst/>
                          <a:latin typeface="Calibri" panose="020F0502020204030204" pitchFamily="34" charset="0"/>
                          <a:cs typeface="Calibri" panose="020F0502020204030204" pitchFamily="34" charset="0"/>
                        </a:rPr>
                        <a:t>3</a:t>
                      </a:r>
                      <a:endParaRPr lang="fr-FR" sz="1100" b="1" i="0" u="none" strike="noStrike" dirty="0">
                        <a:solidFill>
                          <a:schemeClr val="tx1">
                            <a:lumMod val="75000"/>
                            <a:lumOff val="25000"/>
                          </a:schemeClr>
                        </a:solidFill>
                        <a:effectLst/>
                        <a:latin typeface="Calibri" panose="020F0502020204030204" pitchFamily="34" charset="0"/>
                        <a:cs typeface="Calibri" panose="020F0502020204030204" pitchFamily="34" charset="0"/>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ctr" fontAlgn="ctr"/>
                      <a:r>
                        <a:rPr lang="fr-FR" sz="1100" b="1" i="0" u="none" strike="noStrike" dirty="0" smtClean="0">
                          <a:solidFill>
                            <a:schemeClr val="tx1">
                              <a:lumMod val="75000"/>
                              <a:lumOff val="25000"/>
                            </a:schemeClr>
                          </a:solidFill>
                          <a:effectLst/>
                          <a:latin typeface="Calibri" panose="020F0502020204030204" pitchFamily="34" charset="0"/>
                          <a:cs typeface="Calibri" panose="020F0502020204030204" pitchFamily="34" charset="0"/>
                        </a:rPr>
                        <a:t>2</a:t>
                      </a:r>
                      <a:endParaRPr lang="fr-FR" sz="1100" b="1" i="0" u="none" strike="noStrike" dirty="0">
                        <a:solidFill>
                          <a:schemeClr val="tx1">
                            <a:lumMod val="75000"/>
                            <a:lumOff val="25000"/>
                          </a:schemeClr>
                        </a:solidFill>
                        <a:effectLst/>
                        <a:latin typeface="Calibri" panose="020F0502020204030204" pitchFamily="34" charset="0"/>
                        <a:cs typeface="Calibri" panose="020F0502020204030204" pitchFamily="34" charset="0"/>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2702405329"/>
                  </a:ext>
                </a:extLst>
              </a:tr>
              <a:tr h="482591">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400" b="1" i="0" u="none" strike="noStrike" dirty="0" smtClean="0">
                          <a:solidFill>
                            <a:srgbClr val="C00000"/>
                          </a:solidFill>
                          <a:effectLst/>
                          <a:latin typeface="Calibri"/>
                        </a:rPr>
                        <a:t>Objectif Challenge</a:t>
                      </a:r>
                    </a:p>
                    <a:p>
                      <a:pPr algn="ctr" fontAlgn="ctr"/>
                      <a:r>
                        <a:rPr lang="fr-FR" sz="1400" b="1" i="0" u="none" strike="noStrike" dirty="0" smtClean="0">
                          <a:solidFill>
                            <a:srgbClr val="C00000"/>
                          </a:solidFill>
                          <a:effectLst/>
                          <a:latin typeface="Calibri"/>
                        </a:rPr>
                        <a:t>CA</a:t>
                      </a:r>
                      <a:r>
                        <a:rPr lang="fr-FR" sz="1400" b="1" i="0" u="none" strike="noStrike" baseline="0" dirty="0" smtClean="0">
                          <a:solidFill>
                            <a:srgbClr val="C00000"/>
                          </a:solidFill>
                          <a:effectLst/>
                          <a:latin typeface="Calibri"/>
                        </a:rPr>
                        <a:t> VITI</a:t>
                      </a:r>
                      <a:endParaRPr lang="fr-FR" sz="1400" b="1" i="0" u="none" strike="noStrike" dirty="0" smtClean="0">
                        <a:solidFill>
                          <a:schemeClr val="bg1">
                            <a:lumMod val="50000"/>
                          </a:schemeClr>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rgbClr val="C00000"/>
                          </a:solidFill>
                          <a:effectLst/>
                          <a:latin typeface="Calibri"/>
                        </a:rPr>
                        <a:t>Total sur 8 semaines</a:t>
                      </a:r>
                      <a:endParaRPr lang="fr-FR" sz="1100" b="1" i="0" u="none" strike="noStrike" dirty="0">
                        <a:solidFill>
                          <a:srgbClr val="C00000"/>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600" b="1" i="0" u="none" strike="noStrike" dirty="0" smtClean="0">
                          <a:solidFill>
                            <a:srgbClr val="C00000"/>
                          </a:solidFill>
                          <a:effectLst/>
                          <a:latin typeface="Calibri" panose="020F0502020204030204" pitchFamily="34" charset="0"/>
                          <a:cs typeface="Calibri" panose="020F0502020204030204" pitchFamily="34" charset="0"/>
                        </a:rPr>
                        <a:t>4</a:t>
                      </a:r>
                    </a:p>
                  </a:txBody>
                  <a:tcPr marL="7436" marR="7436" marT="7436" marB="0" anchor="ctr">
                    <a:lnL w="38100" cap="flat" cmpd="sng" algn="ctr">
                      <a:solidFill>
                        <a:sysClr val="window" lastClr="FFFFFF"/>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600" b="1" i="0" u="none" strike="noStrike" dirty="0" smtClean="0">
                          <a:solidFill>
                            <a:srgbClr val="C00000"/>
                          </a:solidFill>
                          <a:effectLst/>
                          <a:latin typeface="Calibri" panose="020F0502020204030204" pitchFamily="34" charset="0"/>
                          <a:cs typeface="Calibri" panose="020F0502020204030204" pitchFamily="34" charset="0"/>
                        </a:rPr>
                        <a:t>8</a:t>
                      </a:r>
                      <a:endParaRPr lang="fr-FR" sz="1600" b="1" i="0" u="none" strike="noStrike" dirty="0">
                        <a:solidFill>
                          <a:srgbClr val="C00000"/>
                        </a:solidFill>
                        <a:effectLst/>
                        <a:latin typeface="Calibri" panose="020F0502020204030204" pitchFamily="34" charset="0"/>
                        <a:cs typeface="Calibri" panose="020F0502020204030204" pitchFamily="34" charset="0"/>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600" b="1" i="0" u="none" strike="noStrike" dirty="0" smtClean="0">
                          <a:solidFill>
                            <a:srgbClr val="C00000"/>
                          </a:solidFill>
                          <a:effectLst/>
                          <a:latin typeface="Calibri" panose="020F0502020204030204" pitchFamily="34" charset="0"/>
                          <a:cs typeface="Calibri" panose="020F0502020204030204" pitchFamily="34" charset="0"/>
                        </a:rPr>
                        <a:t>2</a:t>
                      </a:r>
                      <a:endParaRPr lang="fr-FR" sz="1600" b="1" i="0" u="none" strike="noStrike" dirty="0">
                        <a:solidFill>
                          <a:srgbClr val="C00000"/>
                        </a:solidFill>
                        <a:effectLst/>
                        <a:latin typeface="Calibri" panose="020F0502020204030204" pitchFamily="34" charset="0"/>
                        <a:cs typeface="Calibri" panose="020F0502020204030204" pitchFamily="34" charset="0"/>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600" b="1" i="0" u="none" strike="noStrike" dirty="0" smtClean="0">
                          <a:solidFill>
                            <a:srgbClr val="C00000"/>
                          </a:solidFill>
                          <a:effectLst/>
                          <a:latin typeface="Calibri" panose="020F0502020204030204" pitchFamily="34" charset="0"/>
                          <a:cs typeface="Calibri" panose="020F0502020204030204" pitchFamily="34" charset="0"/>
                        </a:rPr>
                        <a:t>2</a:t>
                      </a:r>
                      <a:endParaRPr lang="fr-FR" sz="1600" b="1" i="0" u="none" strike="noStrike" dirty="0">
                        <a:solidFill>
                          <a:srgbClr val="C00000"/>
                        </a:solidFill>
                        <a:effectLst/>
                        <a:latin typeface="Calibri" panose="020F0502020204030204" pitchFamily="34" charset="0"/>
                        <a:cs typeface="Calibri" panose="020F0502020204030204" pitchFamily="34" charset="0"/>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600" b="1" i="0" u="none" strike="noStrike" dirty="0" smtClean="0">
                          <a:solidFill>
                            <a:srgbClr val="C00000"/>
                          </a:solidFill>
                          <a:effectLst/>
                          <a:latin typeface="Calibri" panose="020F0502020204030204" pitchFamily="34" charset="0"/>
                          <a:cs typeface="Calibri" panose="020F0502020204030204" pitchFamily="34" charset="0"/>
                        </a:rPr>
                        <a:t>3</a:t>
                      </a:r>
                      <a:endParaRPr lang="fr-FR" sz="1600" b="1" i="0" u="none" strike="noStrike" dirty="0">
                        <a:solidFill>
                          <a:srgbClr val="C00000"/>
                        </a:solidFill>
                        <a:effectLst/>
                        <a:latin typeface="Calibri" panose="020F0502020204030204" pitchFamily="34" charset="0"/>
                        <a:cs typeface="Calibri" panose="020F0502020204030204" pitchFamily="34" charset="0"/>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ctr" fontAlgn="ctr"/>
                      <a:r>
                        <a:rPr lang="fr-FR" sz="1600" b="1" i="0" u="none" strike="noStrike" dirty="0" smtClean="0">
                          <a:solidFill>
                            <a:srgbClr val="C00000"/>
                          </a:solidFill>
                          <a:effectLst/>
                          <a:latin typeface="Calibri" panose="020F0502020204030204" pitchFamily="34" charset="0"/>
                          <a:cs typeface="Calibri" panose="020F0502020204030204" pitchFamily="34" charset="0"/>
                        </a:rPr>
                        <a:t>2</a:t>
                      </a:r>
                      <a:endParaRPr lang="fr-FR" sz="1600" b="1" i="0" u="none" strike="noStrike" dirty="0">
                        <a:solidFill>
                          <a:srgbClr val="C00000"/>
                        </a:solidFill>
                        <a:effectLst/>
                        <a:latin typeface="Calibri" panose="020F0502020204030204" pitchFamily="34" charset="0"/>
                        <a:cs typeface="Calibri" panose="020F0502020204030204" pitchFamily="34" charset="0"/>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315648181"/>
                  </a:ext>
                </a:extLst>
              </a:tr>
            </a:tbl>
          </a:graphicData>
        </a:graphic>
      </p:graphicFrame>
      <p:graphicFrame>
        <p:nvGraphicFramePr>
          <p:cNvPr id="20" name="Tableau 19"/>
          <p:cNvGraphicFramePr>
            <a:graphicFrameLocks noGrp="1"/>
          </p:cNvGraphicFramePr>
          <p:nvPr>
            <p:extLst/>
          </p:nvPr>
        </p:nvGraphicFramePr>
        <p:xfrm>
          <a:off x="892366" y="5487179"/>
          <a:ext cx="10731057" cy="658854"/>
        </p:xfrm>
        <a:graphic>
          <a:graphicData uri="http://schemas.openxmlformats.org/drawingml/2006/table">
            <a:tbl>
              <a:tblPr/>
              <a:tblGrid>
                <a:gridCol w="1159440">
                  <a:extLst>
                    <a:ext uri="{9D8B030D-6E8A-4147-A177-3AD203B41FA5}">
                      <a16:colId xmlns:a16="http://schemas.microsoft.com/office/drawing/2014/main" val="2477672832"/>
                    </a:ext>
                  </a:extLst>
                </a:gridCol>
                <a:gridCol w="1198170">
                  <a:extLst>
                    <a:ext uri="{9D8B030D-6E8A-4147-A177-3AD203B41FA5}">
                      <a16:colId xmlns:a16="http://schemas.microsoft.com/office/drawing/2014/main" val="2644097435"/>
                    </a:ext>
                  </a:extLst>
                </a:gridCol>
                <a:gridCol w="1353289">
                  <a:extLst>
                    <a:ext uri="{9D8B030D-6E8A-4147-A177-3AD203B41FA5}">
                      <a16:colId xmlns:a16="http://schemas.microsoft.com/office/drawing/2014/main" val="2541941193"/>
                    </a:ext>
                  </a:extLst>
                </a:gridCol>
                <a:gridCol w="1468328">
                  <a:extLst>
                    <a:ext uri="{9D8B030D-6E8A-4147-A177-3AD203B41FA5}">
                      <a16:colId xmlns:a16="http://schemas.microsoft.com/office/drawing/2014/main" val="1136283955"/>
                    </a:ext>
                  </a:extLst>
                </a:gridCol>
                <a:gridCol w="1423851">
                  <a:extLst>
                    <a:ext uri="{9D8B030D-6E8A-4147-A177-3AD203B41FA5}">
                      <a16:colId xmlns:a16="http://schemas.microsoft.com/office/drawing/2014/main" val="3716924038"/>
                    </a:ext>
                  </a:extLst>
                </a:gridCol>
                <a:gridCol w="1375993">
                  <a:extLst>
                    <a:ext uri="{9D8B030D-6E8A-4147-A177-3AD203B41FA5}">
                      <a16:colId xmlns:a16="http://schemas.microsoft.com/office/drawing/2014/main" val="1390225719"/>
                    </a:ext>
                  </a:extLst>
                </a:gridCol>
                <a:gridCol w="1375993">
                  <a:extLst>
                    <a:ext uri="{9D8B030D-6E8A-4147-A177-3AD203B41FA5}">
                      <a16:colId xmlns:a16="http://schemas.microsoft.com/office/drawing/2014/main" val="413004265"/>
                    </a:ext>
                  </a:extLst>
                </a:gridCol>
                <a:gridCol w="1375993">
                  <a:extLst>
                    <a:ext uri="{9D8B030D-6E8A-4147-A177-3AD203B41FA5}">
                      <a16:colId xmlns:a16="http://schemas.microsoft.com/office/drawing/2014/main" val="578975219"/>
                    </a:ext>
                  </a:extLst>
                </a:gridCol>
              </a:tblGrid>
              <a:tr h="199543">
                <a:tc rowSpan="2">
                  <a:txBody>
                    <a:bodyPr/>
                    <a:lstStyle/>
                    <a:p>
                      <a:pPr algn="ctr" fontAlgn="ctr"/>
                      <a:r>
                        <a:rPr lang="fr-FR" sz="1000" b="1" i="0" u="none" strike="noStrike" dirty="0" smtClean="0">
                          <a:solidFill>
                            <a:srgbClr val="C00000"/>
                          </a:solidFill>
                          <a:effectLst/>
                          <a:latin typeface="Calibri"/>
                        </a:rPr>
                        <a:t>Total des gains</a:t>
                      </a:r>
                      <a:r>
                        <a:rPr lang="fr-FR" sz="1000" b="1" i="0" u="none" strike="noStrike" baseline="0" dirty="0" smtClean="0">
                          <a:solidFill>
                            <a:srgbClr val="C00000"/>
                          </a:solidFill>
                          <a:effectLst/>
                          <a:latin typeface="Calibri"/>
                        </a:rPr>
                        <a:t> maximal</a:t>
                      </a:r>
                      <a:endParaRPr lang="fr-FR" sz="1000" b="1" i="0" u="none" strike="noStrike" dirty="0" smtClean="0">
                        <a:solidFill>
                          <a:srgbClr val="C00000"/>
                        </a:solidFill>
                        <a:effectLst/>
                        <a:latin typeface="Calibri"/>
                      </a:endParaRPr>
                    </a:p>
                  </a:txBody>
                  <a:tcPr marL="5577" marR="5577" marT="5577"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p>
                      <a:pPr algn="ctr" fontAlgn="ctr"/>
                      <a:r>
                        <a:rPr lang="fr-FR" sz="1000" b="1" i="0" u="none" strike="noStrike" dirty="0" smtClean="0">
                          <a:solidFill>
                            <a:srgbClr val="C00000"/>
                          </a:solidFill>
                          <a:effectLst/>
                          <a:latin typeface="Calibri"/>
                        </a:rPr>
                        <a:t>Pour</a:t>
                      </a:r>
                      <a:r>
                        <a:rPr lang="fr-FR" sz="1000" b="1" i="0" u="none" strike="noStrike" baseline="0" dirty="0" smtClean="0">
                          <a:solidFill>
                            <a:srgbClr val="C00000"/>
                          </a:solidFill>
                          <a:effectLst/>
                          <a:latin typeface="Calibri"/>
                        </a:rPr>
                        <a:t> le département</a:t>
                      </a:r>
                      <a:endParaRPr lang="fr-FR" sz="1000" b="1" i="0" u="none" strike="noStrike" dirty="0" smtClean="0">
                        <a:solidFill>
                          <a:srgbClr val="C00000"/>
                        </a:solidFill>
                        <a:effectLst/>
                        <a:latin typeface="Calibri"/>
                      </a:endParaRPr>
                    </a:p>
                  </a:txBody>
                  <a:tcPr marL="5577" marR="5577" marT="5577"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gridSpan="6">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fr-FR" sz="1100" b="1" i="0" u="none" strike="noStrike" dirty="0" smtClean="0">
                          <a:solidFill>
                            <a:srgbClr val="404040"/>
                          </a:solidFill>
                          <a:effectLst/>
                          <a:latin typeface="Calibri" panose="020F0502020204030204" pitchFamily="34" charset="0"/>
                        </a:rPr>
                        <a:t>500 €   </a:t>
                      </a:r>
                      <a:r>
                        <a:rPr lang="fr-FR" sz="1050" b="1" i="0" u="none" strike="noStrike" dirty="0" smtClean="0">
                          <a:solidFill>
                            <a:srgbClr val="404040"/>
                          </a:solidFill>
                          <a:effectLst/>
                          <a:latin typeface="Calibri" panose="020F0502020204030204" pitchFamily="34" charset="0"/>
                        </a:rPr>
                        <a:t>X   Nombre de collaborateurs du département**</a:t>
                      </a:r>
                    </a:p>
                    <a:p>
                      <a:pPr algn="ctr" fontAlgn="ctr"/>
                      <a:endParaRPr lang="fr-FR" sz="1050" b="1" i="0" u="none" strike="noStrike" dirty="0">
                        <a:solidFill>
                          <a:schemeClr val="tx1">
                            <a:lumMod val="75000"/>
                            <a:lumOff val="25000"/>
                          </a:schemeClr>
                        </a:solidFill>
                        <a:effectLst/>
                        <a:latin typeface="Calibri"/>
                      </a:endParaRPr>
                    </a:p>
                  </a:txBody>
                  <a:tcPr marL="5577" marR="5577" marT="5577" marB="0" anchor="ctr">
                    <a:lnL w="38100" cap="flat" cmpd="sng" algn="ctr">
                      <a:solidFill>
                        <a:sysClr val="window" lastClr="FFFFFF"/>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521794926"/>
                  </a:ext>
                </a:extLst>
              </a:tr>
              <a:tr h="199543">
                <a:tc vMerge="1">
                  <a:txBody>
                    <a:bodyPr/>
                    <a:lstStyle/>
                    <a:p>
                      <a:endParaRPr lang="fr-FR"/>
                    </a:p>
                  </a:txBody>
                  <a:tcPr/>
                </a:tc>
                <a:tc>
                  <a:txBody>
                    <a:bodyPr/>
                    <a:lstStyle/>
                    <a:p>
                      <a:pPr algn="ctr" fontAlgn="ctr"/>
                      <a:r>
                        <a:rPr lang="fr-FR" sz="1000" b="1" i="0" u="none" strike="noStrike" dirty="0" smtClean="0">
                          <a:solidFill>
                            <a:srgbClr val="C00000"/>
                          </a:solidFill>
                          <a:effectLst/>
                          <a:latin typeface="Calibri"/>
                        </a:rPr>
                        <a:t>Par personne </a:t>
                      </a:r>
                    </a:p>
                  </a:txBody>
                  <a:tcPr marL="5577" marR="5577" marT="5577"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gridSpan="6">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fr-FR" sz="1050" b="1" i="0" u="none" strike="noStrike" dirty="0" smtClean="0">
                          <a:solidFill>
                            <a:srgbClr val="404040"/>
                          </a:solidFill>
                          <a:effectLst/>
                          <a:latin typeface="Calibri" panose="020F0502020204030204" pitchFamily="34" charset="0"/>
                        </a:rPr>
                        <a:t>70% du gain automatiquement octroyé à chaque collaborateur**</a:t>
                      </a:r>
                      <a:br>
                        <a:rPr lang="fr-FR" sz="1050" b="1" i="0" u="none" strike="noStrike" dirty="0" smtClean="0">
                          <a:solidFill>
                            <a:srgbClr val="404040"/>
                          </a:solidFill>
                          <a:effectLst/>
                          <a:latin typeface="Calibri" panose="020F0502020204030204" pitchFamily="34" charset="0"/>
                        </a:rPr>
                      </a:br>
                      <a:r>
                        <a:rPr lang="fr-FR" sz="1050" b="1" i="0" u="none" strike="noStrike" dirty="0" smtClean="0">
                          <a:solidFill>
                            <a:srgbClr val="404040"/>
                          </a:solidFill>
                          <a:effectLst/>
                          <a:latin typeface="Calibri" panose="020F0502020204030204" pitchFamily="34" charset="0"/>
                        </a:rPr>
                        <a:t>30% des gains de la</a:t>
                      </a:r>
                      <a:r>
                        <a:rPr lang="fr-FR" sz="1050" b="1" i="0" u="none" strike="noStrike" baseline="0" dirty="0" smtClean="0">
                          <a:solidFill>
                            <a:srgbClr val="404040"/>
                          </a:solidFill>
                          <a:effectLst/>
                          <a:latin typeface="Calibri" panose="020F0502020204030204" pitchFamily="34" charset="0"/>
                        </a:rPr>
                        <a:t> région</a:t>
                      </a:r>
                      <a:r>
                        <a:rPr lang="fr-FR" sz="1050" b="1" i="0" u="none" strike="noStrike" dirty="0" smtClean="0">
                          <a:solidFill>
                            <a:srgbClr val="404040"/>
                          </a:solidFill>
                          <a:effectLst/>
                          <a:latin typeface="Calibri" panose="020F0502020204030204" pitchFamily="34" charset="0"/>
                        </a:rPr>
                        <a:t> octroyé par le manager en fonction de la contribution de chacun**</a:t>
                      </a:r>
                    </a:p>
                  </a:txBody>
                  <a:tcPr marL="5577" marR="5577" marT="5577" marB="0" anchor="ctr">
                    <a:lnL w="38100" cap="flat" cmpd="sng" algn="ctr">
                      <a:solidFill>
                        <a:sysClr val="window" lastClr="FFFFFF"/>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749255480"/>
                  </a:ext>
                </a:extLst>
              </a:tr>
            </a:tbl>
          </a:graphicData>
        </a:graphic>
      </p:graphicFrame>
      <p:sp>
        <p:nvSpPr>
          <p:cNvPr id="22" name="Rectangle 21"/>
          <p:cNvSpPr/>
          <p:nvPr/>
        </p:nvSpPr>
        <p:spPr>
          <a:xfrm>
            <a:off x="1924471" y="6406893"/>
            <a:ext cx="7881410" cy="369332"/>
          </a:xfrm>
          <a:prstGeom prst="rect">
            <a:avLst/>
          </a:prstGeom>
        </p:spPr>
        <p:txBody>
          <a:bodyPr wrap="square">
            <a:spAutoFit/>
          </a:bodyPr>
          <a:lstStyle/>
          <a:p>
            <a:pPr defTabSz="685800" fontAlgn="b"/>
            <a:r>
              <a:rPr lang="fr-FR" sz="900" b="1" dirty="0">
                <a:solidFill>
                  <a:srgbClr val="808080"/>
                </a:solidFill>
                <a:latin typeface="Calibri" panose="020F0502020204030204" pitchFamily="34" charset="0"/>
              </a:rPr>
              <a:t>*DRA : double relation active Client Pro  Actif avec partie privée </a:t>
            </a:r>
            <a:r>
              <a:rPr lang="fr-FR" sz="900" b="1" dirty="0" err="1">
                <a:solidFill>
                  <a:srgbClr val="808080"/>
                </a:solidFill>
                <a:latin typeface="Calibri" panose="020F0502020204030204" pitchFamily="34" charset="0"/>
              </a:rPr>
              <a:t>BPe</a:t>
            </a:r>
            <a:r>
              <a:rPr lang="fr-FR" sz="900" b="1" dirty="0">
                <a:solidFill>
                  <a:srgbClr val="808080"/>
                </a:solidFill>
                <a:latin typeface="Calibri" panose="020F0502020204030204" pitchFamily="34" charset="0"/>
              </a:rPr>
              <a:t>, De ou </a:t>
            </a:r>
            <a:r>
              <a:rPr lang="fr-FR" sz="900" b="1" dirty="0" err="1">
                <a:solidFill>
                  <a:srgbClr val="808080"/>
                </a:solidFill>
                <a:latin typeface="Calibri" panose="020F0502020204030204" pitchFamily="34" charset="0"/>
              </a:rPr>
              <a:t>JBPe</a:t>
            </a:r>
            <a:r>
              <a:rPr lang="fr-FR" sz="900" b="1" dirty="0">
                <a:solidFill>
                  <a:srgbClr val="808080"/>
                </a:solidFill>
                <a:latin typeface="Calibri" panose="020F0502020204030204" pitchFamily="34" charset="0"/>
              </a:rPr>
              <a:t> (nombre minimum de clients à équiper</a:t>
            </a:r>
            <a:r>
              <a:rPr lang="fr-FR" sz="900" b="1" dirty="0" smtClean="0">
                <a:solidFill>
                  <a:srgbClr val="808080"/>
                </a:solidFill>
                <a:latin typeface="Calibri" panose="020F0502020204030204" pitchFamily="34" charset="0"/>
              </a:rPr>
              <a:t>)</a:t>
            </a:r>
          </a:p>
          <a:p>
            <a:pPr defTabSz="685800" fontAlgn="b"/>
            <a:r>
              <a:rPr lang="fr-FR" sz="900" b="1" dirty="0" smtClean="0">
                <a:solidFill>
                  <a:srgbClr val="808080"/>
                </a:solidFill>
                <a:latin typeface="Calibri" panose="020F0502020204030204" pitchFamily="34" charset="0"/>
              </a:rPr>
              <a:t>** Même définition que pour le marché des professionnels</a:t>
            </a:r>
            <a:endParaRPr lang="fr-FR" sz="900" b="1" dirty="0">
              <a:solidFill>
                <a:srgbClr val="808080"/>
              </a:solidFill>
              <a:latin typeface="Calibri" panose="020F0502020204030204" pitchFamily="34" charset="0"/>
            </a:endParaRPr>
          </a:p>
        </p:txBody>
      </p:sp>
    </p:spTree>
    <p:extLst>
      <p:ext uri="{BB962C8B-B14F-4D97-AF65-F5344CB8AC3E}">
        <p14:creationId xmlns:p14="http://schemas.microsoft.com/office/powerpoint/2010/main" val="3127179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sz="1300" dirty="0"/>
              <a:t>Point d’étape et Challenge</a:t>
            </a:r>
            <a:endParaRPr lang="fr-FR" sz="1300" b="1" dirty="0"/>
          </a:p>
        </p:txBody>
      </p:sp>
      <p:grpSp>
        <p:nvGrpSpPr>
          <p:cNvPr id="15" name="Groupe 14"/>
          <p:cNvGrpSpPr/>
          <p:nvPr/>
        </p:nvGrpSpPr>
        <p:grpSpPr>
          <a:xfrm>
            <a:off x="8335406" y="44251"/>
            <a:ext cx="3856593" cy="279660"/>
            <a:chOff x="3581398" y="6140166"/>
            <a:chExt cx="4444995" cy="223443"/>
          </a:xfrm>
          <a:noFill/>
        </p:grpSpPr>
        <p:sp>
          <p:nvSpPr>
            <p:cNvPr id="16" name="Rectangle 15"/>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65000"/>
                      <a:lumOff val="35000"/>
                    </a:schemeClr>
                  </a:solidFill>
                  <a:latin typeface="Montserrat Black" panose="00000A00000000000000" pitchFamily="2" charset="0"/>
                </a:rPr>
                <a:t>Professionnels</a:t>
              </a:r>
            </a:p>
          </p:txBody>
        </p:sp>
        <p:sp>
          <p:nvSpPr>
            <p:cNvPr id="17" name="Rectangle 16"/>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65000"/>
                      <a:lumOff val="35000"/>
                    </a:schemeClr>
                  </a:solidFill>
                </a:rPr>
                <a:t>Gestion Privée</a:t>
              </a:r>
            </a:p>
          </p:txBody>
        </p:sp>
        <p:sp>
          <p:nvSpPr>
            <p:cNvPr id="18" name="Rectangle 17"/>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75000"/>
                      <a:lumOff val="25000"/>
                    </a:schemeClr>
                  </a:solidFill>
                  <a:latin typeface="+mj-lt"/>
                </a:rPr>
                <a:t>Particuliers</a:t>
              </a:r>
            </a:p>
          </p:txBody>
        </p:sp>
      </p:grpSp>
      <p:sp>
        <p:nvSpPr>
          <p:cNvPr id="21" name="Espace réservé du texte 5"/>
          <p:cNvSpPr>
            <a:spLocks noGrp="1"/>
          </p:cNvSpPr>
          <p:nvPr>
            <p:ph type="body" sz="quarter" idx="13"/>
          </p:nvPr>
        </p:nvSpPr>
        <p:spPr>
          <a:ln>
            <a:noFill/>
          </a:ln>
        </p:spPr>
        <p:txBody>
          <a:bodyPr>
            <a:normAutofit/>
          </a:bodyPr>
          <a:lstStyle/>
          <a:p>
            <a:r>
              <a:rPr lang="fr-FR" sz="1600" b="1" dirty="0">
                <a:latin typeface="Arial Black" panose="020B0A04020102020204" pitchFamily="34" charset="0"/>
              </a:rPr>
              <a:t>Un Challenge Collectif pour booster la performance </a:t>
            </a:r>
            <a:endParaRPr lang="fr-FR" sz="1600" dirty="0"/>
          </a:p>
        </p:txBody>
      </p:sp>
      <p:sp>
        <p:nvSpPr>
          <p:cNvPr id="30" name="ZoneTexte 29"/>
          <p:cNvSpPr txBox="1"/>
          <p:nvPr/>
        </p:nvSpPr>
        <p:spPr>
          <a:xfrm>
            <a:off x="8122426" y="2962659"/>
            <a:ext cx="1477584" cy="840230"/>
          </a:xfrm>
          <a:prstGeom prst="rect">
            <a:avLst/>
          </a:prstGeom>
          <a:noFill/>
        </p:spPr>
        <p:txBody>
          <a:bodyPr wrap="square" rtlCol="0">
            <a:spAutoFit/>
          </a:bodyPr>
          <a:lstStyle/>
          <a:p>
            <a:pPr lvl="0" algn="ctr" defTabSz="1377950">
              <a:lnSpc>
                <a:spcPct val="90000"/>
              </a:lnSpc>
              <a:spcBef>
                <a:spcPct val="0"/>
              </a:spcBef>
              <a:spcAft>
                <a:spcPct val="35000"/>
              </a:spcAft>
            </a:pPr>
            <a:r>
              <a:rPr lang="fr-FR" b="1" dirty="0" smtClean="0">
                <a:solidFill>
                  <a:schemeClr val="bg1"/>
                </a:solidFill>
                <a:latin typeface="Calibri" panose="020F0502020204030204" pitchFamily="34" charset="0"/>
                <a:ea typeface="Calibri" panose="020F0502020204030204" pitchFamily="34" charset="0"/>
              </a:rPr>
              <a:t>Equiper pour booster la performance</a:t>
            </a:r>
            <a:endParaRPr lang="en-US" sz="3100" b="1" dirty="0">
              <a:solidFill>
                <a:schemeClr val="bg1"/>
              </a:solidFill>
            </a:endParaRPr>
          </a:p>
        </p:txBody>
      </p:sp>
      <p:sp>
        <p:nvSpPr>
          <p:cNvPr id="31" name="ZoneTexte 30"/>
          <p:cNvSpPr txBox="1"/>
          <p:nvPr/>
        </p:nvSpPr>
        <p:spPr>
          <a:xfrm>
            <a:off x="4343468" y="2827906"/>
            <a:ext cx="1521708" cy="923330"/>
          </a:xfrm>
          <a:prstGeom prst="rect">
            <a:avLst/>
          </a:prstGeom>
          <a:noFill/>
        </p:spPr>
        <p:txBody>
          <a:bodyPr wrap="square" rtlCol="0">
            <a:spAutoFit/>
          </a:bodyPr>
          <a:lstStyle/>
          <a:p>
            <a:pPr algn="ctr"/>
            <a:r>
              <a:rPr lang="fr-FR" b="1" dirty="0" smtClean="0">
                <a:solidFill>
                  <a:schemeClr val="bg1"/>
                </a:solidFill>
              </a:rPr>
              <a:t>La proximité par </a:t>
            </a:r>
          </a:p>
          <a:p>
            <a:pPr algn="ctr"/>
            <a:r>
              <a:rPr lang="fr-FR" b="1" dirty="0" smtClean="0">
                <a:solidFill>
                  <a:schemeClr val="bg1"/>
                </a:solidFill>
              </a:rPr>
              <a:t>la pro-activité</a:t>
            </a:r>
            <a:endParaRPr lang="fr-FR" b="1" dirty="0">
              <a:solidFill>
                <a:schemeClr val="bg1"/>
              </a:solidFill>
            </a:endParaRPr>
          </a:p>
        </p:txBody>
      </p:sp>
      <p:sp>
        <p:nvSpPr>
          <p:cNvPr id="13" name="Espace réservé du texte 2"/>
          <p:cNvSpPr txBox="1">
            <a:spLocks/>
          </p:cNvSpPr>
          <p:nvPr/>
        </p:nvSpPr>
        <p:spPr>
          <a:xfrm>
            <a:off x="809357" y="1141099"/>
            <a:ext cx="10888595" cy="655944"/>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600" smtClean="0">
                <a:solidFill>
                  <a:srgbClr val="C00000"/>
                </a:solidFill>
              </a:rPr>
              <a:t>4</a:t>
            </a:r>
            <a:r>
              <a:rPr lang="fr-FR" sz="1600" b="1" smtClean="0">
                <a:solidFill>
                  <a:srgbClr val="C00000"/>
                </a:solidFill>
              </a:rPr>
              <a:t> critères </a:t>
            </a:r>
            <a:r>
              <a:rPr lang="fr-FR" sz="1600" b="1" smtClean="0"/>
              <a:t>pour récompenser </a:t>
            </a:r>
            <a:r>
              <a:rPr lang="fr-FR" sz="1600" b="1" smtClean="0">
                <a:solidFill>
                  <a:srgbClr val="C00000"/>
                </a:solidFill>
              </a:rPr>
              <a:t>jusqu’à 250 € par personne côté marché des ASSOCIATIONS</a:t>
            </a:r>
            <a:endParaRPr lang="fr-FR" sz="1600" b="1" dirty="0">
              <a:solidFill>
                <a:srgbClr val="C00000"/>
              </a:solidFill>
            </a:endParaRPr>
          </a:p>
        </p:txBody>
      </p:sp>
      <p:graphicFrame>
        <p:nvGraphicFramePr>
          <p:cNvPr id="19" name="Tableau 18"/>
          <p:cNvGraphicFramePr>
            <a:graphicFrameLocks noGrp="1"/>
          </p:cNvGraphicFramePr>
          <p:nvPr>
            <p:extLst/>
          </p:nvPr>
        </p:nvGraphicFramePr>
        <p:xfrm>
          <a:off x="916754" y="1625174"/>
          <a:ext cx="10573839" cy="2983085"/>
        </p:xfrm>
        <a:graphic>
          <a:graphicData uri="http://schemas.openxmlformats.org/drawingml/2006/table">
            <a:tbl>
              <a:tblPr/>
              <a:tblGrid>
                <a:gridCol w="1918134">
                  <a:extLst>
                    <a:ext uri="{9D8B030D-6E8A-4147-A177-3AD203B41FA5}">
                      <a16:colId xmlns:a16="http://schemas.microsoft.com/office/drawing/2014/main" val="20001"/>
                    </a:ext>
                  </a:extLst>
                </a:gridCol>
                <a:gridCol w="1154838">
                  <a:extLst>
                    <a:ext uri="{9D8B030D-6E8A-4147-A177-3AD203B41FA5}">
                      <a16:colId xmlns:a16="http://schemas.microsoft.com/office/drawing/2014/main" val="589378436"/>
                    </a:ext>
                  </a:extLst>
                </a:gridCol>
                <a:gridCol w="1844698">
                  <a:extLst>
                    <a:ext uri="{9D8B030D-6E8A-4147-A177-3AD203B41FA5}">
                      <a16:colId xmlns:a16="http://schemas.microsoft.com/office/drawing/2014/main" val="20003"/>
                    </a:ext>
                  </a:extLst>
                </a:gridCol>
                <a:gridCol w="1945825">
                  <a:extLst>
                    <a:ext uri="{9D8B030D-6E8A-4147-A177-3AD203B41FA5}">
                      <a16:colId xmlns:a16="http://schemas.microsoft.com/office/drawing/2014/main" val="20005"/>
                    </a:ext>
                  </a:extLst>
                </a:gridCol>
                <a:gridCol w="1886884">
                  <a:extLst>
                    <a:ext uri="{9D8B030D-6E8A-4147-A177-3AD203B41FA5}">
                      <a16:colId xmlns:a16="http://schemas.microsoft.com/office/drawing/2014/main" val="1322443163"/>
                    </a:ext>
                  </a:extLst>
                </a:gridCol>
                <a:gridCol w="1823460">
                  <a:extLst>
                    <a:ext uri="{9D8B030D-6E8A-4147-A177-3AD203B41FA5}">
                      <a16:colId xmlns:a16="http://schemas.microsoft.com/office/drawing/2014/main" val="3493293326"/>
                    </a:ext>
                  </a:extLst>
                </a:gridCol>
              </a:tblGrid>
              <a:tr h="374749">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endParaRPr lang="fr-FR" sz="1600" b="1" i="0" u="none" strike="noStrike" dirty="0">
                        <a:solidFill>
                          <a:schemeClr val="bg1"/>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bg1"/>
                          </a:solidFill>
                          <a:effectLst/>
                          <a:latin typeface="Calibri"/>
                        </a:rPr>
                        <a:t>Bancarisation </a:t>
                      </a:r>
                      <a:endParaRPr lang="fr-FR" sz="1100" b="1"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bg1"/>
                          </a:solidFill>
                          <a:effectLst/>
                          <a:latin typeface="Calibri"/>
                        </a:rPr>
                        <a:t>Bancarisation </a:t>
                      </a:r>
                      <a:endParaRPr lang="fr-FR" sz="1100" b="1"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bg1"/>
                          </a:solidFill>
                          <a:effectLst/>
                          <a:latin typeface="Calibri"/>
                        </a:rPr>
                        <a:t>Monétique</a:t>
                      </a:r>
                      <a:r>
                        <a:rPr lang="fr-FR" sz="1100" b="1" i="0" u="none" strike="noStrike" baseline="0" dirty="0" smtClean="0">
                          <a:solidFill>
                            <a:schemeClr val="bg1"/>
                          </a:solidFill>
                          <a:effectLst/>
                          <a:latin typeface="Calibri"/>
                        </a:rPr>
                        <a:t> </a:t>
                      </a:r>
                      <a:endParaRPr lang="fr-FR" sz="1100" b="1"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fr-FR" sz="1100" b="1" i="0" u="none" strike="noStrike" dirty="0" smtClean="0">
                          <a:solidFill>
                            <a:schemeClr val="bg1"/>
                          </a:solidFill>
                          <a:effectLst/>
                          <a:latin typeface="Calibri"/>
                        </a:rPr>
                        <a:t>Ingénierie Sociale</a:t>
                      </a:r>
                      <a:endParaRPr lang="fr-FR" sz="1100" b="1"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val="10000"/>
                  </a:ext>
                </a:extLst>
              </a:tr>
              <a:tr h="406268">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endParaRPr lang="fr-FR" sz="1100" b="1" i="0" u="none" strike="noStrike" dirty="0">
                        <a:solidFill>
                          <a:srgbClr val="C00000"/>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800" b="1" i="0" u="none" strike="noStrike" dirty="0" smtClean="0">
                          <a:solidFill>
                            <a:schemeClr val="bg1"/>
                          </a:solidFill>
                          <a:effectLst/>
                          <a:latin typeface="Calibri" panose="020F0502020204030204" pitchFamily="34" charset="0"/>
                        </a:rPr>
                        <a:t>VB Bouquet Liberté Association, Forfait service Association</a:t>
                      </a:r>
                      <a:endParaRPr lang="fr-FR" sz="800" b="1" i="0" u="none" strike="noStrike" dirty="0">
                        <a:solidFill>
                          <a:schemeClr val="bg1"/>
                        </a:solidFill>
                        <a:effectLst/>
                        <a:latin typeface="Calibri" panose="020F0502020204030204" pitchFamily="34" charset="0"/>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800" b="1" i="0" u="none" strike="noStrike" dirty="0" smtClean="0">
                          <a:solidFill>
                            <a:schemeClr val="bg1"/>
                          </a:solidFill>
                          <a:effectLst/>
                          <a:latin typeface="Calibri" panose="020F0502020204030204" pitchFamily="34" charset="0"/>
                        </a:rPr>
                        <a:t>VB </a:t>
                      </a:r>
                      <a:r>
                        <a:rPr lang="en-US" sz="800" b="1" i="0" u="none" strike="noStrike" dirty="0" err="1" smtClean="0">
                          <a:solidFill>
                            <a:schemeClr val="bg1"/>
                          </a:solidFill>
                          <a:effectLst/>
                          <a:latin typeface="Calibri" panose="020F0502020204030204" pitchFamily="34" charset="0"/>
                        </a:rPr>
                        <a:t>Cartes</a:t>
                      </a:r>
                      <a:r>
                        <a:rPr lang="en-US" sz="800" b="1" i="0" u="none" strike="noStrike" dirty="0" smtClean="0">
                          <a:solidFill>
                            <a:schemeClr val="bg1"/>
                          </a:solidFill>
                          <a:effectLst/>
                          <a:latin typeface="Calibri" panose="020F0502020204030204" pitchFamily="34" charset="0"/>
                        </a:rPr>
                        <a:t> Visa Business, Gold Visa Business</a:t>
                      </a:r>
                    </a:p>
                    <a:p>
                      <a:pPr marL="0" marR="0" lvl="0" indent="0" algn="ctr" defTabSz="914400" rtl="0" eaLnBrk="1" fontAlgn="ctr" latinLnBrk="0" hangingPunct="1">
                        <a:lnSpc>
                          <a:spcPct val="100000"/>
                        </a:lnSpc>
                        <a:spcBef>
                          <a:spcPts val="0"/>
                        </a:spcBef>
                        <a:spcAft>
                          <a:spcPts val="0"/>
                        </a:spcAft>
                        <a:buClrTx/>
                        <a:buSzTx/>
                        <a:buFontTx/>
                        <a:buNone/>
                        <a:tabLst/>
                        <a:defRPr/>
                      </a:pPr>
                      <a:endParaRPr lang="fr-FR" sz="700" b="0"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800" b="1" i="0" u="none" strike="noStrike" dirty="0" smtClean="0">
                          <a:solidFill>
                            <a:schemeClr val="bg1"/>
                          </a:solidFill>
                          <a:effectLst/>
                          <a:latin typeface="Calibri" panose="020F0502020204030204" pitchFamily="34" charset="0"/>
                        </a:rPr>
                        <a:t>VB </a:t>
                      </a:r>
                      <a:r>
                        <a:rPr lang="fr-FR" sz="800" b="1" i="0" u="none" strike="noStrike" dirty="0" err="1" smtClean="0">
                          <a:solidFill>
                            <a:schemeClr val="bg1"/>
                          </a:solidFill>
                          <a:effectLst/>
                          <a:latin typeface="Calibri" panose="020F0502020204030204" pitchFamily="34" charset="0"/>
                        </a:rPr>
                        <a:t>Tpe</a:t>
                      </a:r>
                      <a:r>
                        <a:rPr lang="fr-FR" sz="800" b="1" i="0" u="none" strike="noStrike" dirty="0" smtClean="0">
                          <a:solidFill>
                            <a:schemeClr val="bg1"/>
                          </a:solidFill>
                          <a:effectLst/>
                          <a:latin typeface="Calibri" panose="020F0502020204030204" pitchFamily="34" charset="0"/>
                        </a:rPr>
                        <a:t> + </a:t>
                      </a:r>
                      <a:r>
                        <a:rPr lang="fr-FR" sz="800" b="1" i="0" u="none" strike="noStrike" dirty="0" err="1" smtClean="0">
                          <a:solidFill>
                            <a:schemeClr val="bg1"/>
                          </a:solidFill>
                          <a:effectLst/>
                          <a:latin typeface="Calibri" panose="020F0502020204030204" pitchFamily="34" charset="0"/>
                        </a:rPr>
                        <a:t>Proxi</a:t>
                      </a:r>
                      <a:r>
                        <a:rPr lang="fr-FR" sz="800" b="1" i="0" u="none" strike="noStrike" dirty="0" smtClean="0">
                          <a:solidFill>
                            <a:schemeClr val="bg1"/>
                          </a:solidFill>
                          <a:effectLst/>
                          <a:latin typeface="Calibri" panose="020F0502020204030204" pitchFamily="34" charset="0"/>
                        </a:rPr>
                        <a:t> / </a:t>
                      </a:r>
                      <a:r>
                        <a:rPr lang="fr-FR" sz="800" b="1" i="0" u="none" strike="noStrike" dirty="0" err="1" smtClean="0">
                          <a:solidFill>
                            <a:schemeClr val="bg1"/>
                          </a:solidFill>
                          <a:effectLst/>
                          <a:latin typeface="Calibri" panose="020F0502020204030204" pitchFamily="34" charset="0"/>
                        </a:rPr>
                        <a:t>Payplug</a:t>
                      </a:r>
                      <a:endParaRPr lang="fr-FR" sz="800" b="1" i="0" u="none" strike="noStrike" dirty="0" smtClean="0">
                        <a:solidFill>
                          <a:schemeClr val="bg1"/>
                        </a:solidFill>
                        <a:effectLst/>
                        <a:latin typeface="Calibri" panose="020F0502020204030204" pitchFamily="34" charset="0"/>
                      </a:endParaRPr>
                    </a:p>
                    <a:p>
                      <a:pPr algn="ctr" fontAlgn="ctr"/>
                      <a:r>
                        <a:rPr lang="fr-FR" sz="800" b="1" i="0" u="none" strike="noStrike" dirty="0" smtClean="0">
                          <a:solidFill>
                            <a:schemeClr val="bg1"/>
                          </a:solidFill>
                          <a:effectLst/>
                          <a:latin typeface="Calibri" panose="020F0502020204030204" pitchFamily="34" charset="0"/>
                        </a:rPr>
                        <a:t>SP+/JPEL/CE Net Remise/ EDI</a:t>
                      </a:r>
                    </a:p>
                    <a:p>
                      <a:pPr algn="ctr" fontAlgn="ctr"/>
                      <a:r>
                        <a:rPr lang="fr-FR" sz="800" b="1" i="0" u="none" strike="noStrike" dirty="0" err="1" smtClean="0">
                          <a:solidFill>
                            <a:schemeClr val="bg1"/>
                          </a:solidFill>
                          <a:effectLst/>
                          <a:latin typeface="Calibri" panose="020F0502020204030204" pitchFamily="34" charset="0"/>
                        </a:rPr>
                        <a:t>Iz</a:t>
                      </a:r>
                      <a:r>
                        <a:rPr lang="fr-FR" sz="800" b="1" i="0" u="none" strike="noStrike" dirty="0" smtClean="0">
                          <a:solidFill>
                            <a:schemeClr val="bg1"/>
                          </a:solidFill>
                          <a:effectLst/>
                          <a:latin typeface="Calibri" panose="020F0502020204030204" pitchFamily="34" charset="0"/>
                        </a:rPr>
                        <a:t> e commerce</a:t>
                      </a:r>
                    </a:p>
                    <a:p>
                      <a:pPr marL="0" marR="0" lvl="0" indent="0" algn="ctr" defTabSz="914400" rtl="0" eaLnBrk="1" fontAlgn="ctr" latinLnBrk="0" hangingPunct="1">
                        <a:lnSpc>
                          <a:spcPct val="100000"/>
                        </a:lnSpc>
                        <a:spcBef>
                          <a:spcPts val="0"/>
                        </a:spcBef>
                        <a:spcAft>
                          <a:spcPts val="0"/>
                        </a:spcAft>
                        <a:buClrTx/>
                        <a:buSzTx/>
                        <a:buFontTx/>
                        <a:buNone/>
                        <a:tabLst/>
                        <a:defRPr/>
                      </a:pPr>
                      <a:endParaRPr lang="fr-FR" sz="700" b="0" i="0" u="none" strike="noStrike" dirty="0">
                        <a:solidFill>
                          <a:schemeClr val="bg1"/>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fr-FR" sz="800" b="1" i="0" u="none" strike="noStrike" dirty="0" smtClean="0">
                          <a:solidFill>
                            <a:schemeClr val="bg1"/>
                          </a:solidFill>
                          <a:effectLst/>
                          <a:latin typeface="Calibri" panose="020F0502020204030204" pitchFamily="34" charset="0"/>
                        </a:rPr>
                        <a:t>VB Titres  de service (titres de restaurant, Chèques cadeaux, CESU)</a:t>
                      </a:r>
                    </a:p>
                    <a:p>
                      <a:pPr algn="ctr" fontAlgn="ctr"/>
                      <a:endParaRPr lang="fr-FR" sz="800" b="1" i="0" u="none" strike="noStrike" dirty="0">
                        <a:solidFill>
                          <a:schemeClr val="bg1"/>
                        </a:solidFill>
                        <a:effectLst/>
                        <a:latin typeface="Calibri" panose="020F0502020204030204" pitchFamily="34" charset="0"/>
                      </a:endParaRPr>
                    </a:p>
                  </a:txBody>
                  <a:tcPr marL="7436" marR="7436" marT="7436"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val="3628033597"/>
                  </a:ext>
                </a:extLst>
              </a:tr>
              <a:tr h="532115">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rgbClr val="C00000"/>
                          </a:solidFill>
                          <a:effectLst/>
                          <a:latin typeface="Calibri"/>
                        </a:rPr>
                        <a:t>Réalisation hebdo</a:t>
                      </a:r>
                    </a:p>
                    <a:p>
                      <a:pPr algn="ctr" fontAlgn="ctr"/>
                      <a:r>
                        <a:rPr lang="fr-FR" sz="1100" b="1" i="0" u="none" strike="noStrike" dirty="0" smtClean="0">
                          <a:solidFill>
                            <a:srgbClr val="C00000"/>
                          </a:solidFill>
                          <a:effectLst/>
                          <a:latin typeface="Calibri"/>
                        </a:rPr>
                        <a:t>24</a:t>
                      </a:r>
                      <a:r>
                        <a:rPr lang="fr-FR" sz="1100" b="1" i="0" u="none" strike="noStrike" baseline="0" dirty="0" smtClean="0">
                          <a:solidFill>
                            <a:srgbClr val="C00000"/>
                          </a:solidFill>
                          <a:effectLst/>
                          <a:latin typeface="Calibri"/>
                        </a:rPr>
                        <a:t> avril (16 semaines)</a:t>
                      </a:r>
                      <a:endParaRPr lang="fr-FR" sz="1100" b="1" i="0" u="none" strike="noStrike" dirty="0" smtClean="0">
                        <a:solidFill>
                          <a:srgbClr val="C00000"/>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hMerge="1">
                  <a:txBody>
                    <a:bodyPr/>
                    <a:lstStyle/>
                    <a:p>
                      <a:endParaRPr lang="fr-FR"/>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75000"/>
                              <a:lumOff val="25000"/>
                            </a:schemeClr>
                          </a:solidFill>
                          <a:effectLst/>
                          <a:latin typeface="Calibri"/>
                        </a:rPr>
                        <a:t>20</a:t>
                      </a:r>
                    </a:p>
                  </a:txBody>
                  <a:tcPr marL="7436" marR="7436" marT="7436" marB="0" anchor="ctr">
                    <a:lnL w="38100" cap="flat" cmpd="sng" algn="ctr">
                      <a:solidFill>
                        <a:sysClr val="window" lastClr="FFFFFF"/>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75000"/>
                              <a:lumOff val="25000"/>
                            </a:schemeClr>
                          </a:solidFill>
                          <a:effectLst/>
                          <a:latin typeface="Calibri"/>
                        </a:rPr>
                        <a:t>7</a:t>
                      </a: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65000"/>
                              <a:lumOff val="35000"/>
                            </a:schemeClr>
                          </a:solidFill>
                          <a:effectLst/>
                          <a:latin typeface="Calibri"/>
                        </a:rPr>
                        <a:t>0,1</a:t>
                      </a:r>
                      <a:endParaRPr lang="fr-FR" sz="1100" b="1" i="0" u="none" strike="noStrike" dirty="0">
                        <a:solidFill>
                          <a:schemeClr val="tx1">
                            <a:lumMod val="65000"/>
                            <a:lumOff val="3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fr-FR" sz="1100" b="1" i="0" u="none" strike="noStrike" dirty="0" smtClean="0">
                          <a:solidFill>
                            <a:schemeClr val="tx1">
                              <a:lumMod val="75000"/>
                              <a:lumOff val="25000"/>
                            </a:schemeClr>
                          </a:solidFill>
                          <a:effectLst/>
                          <a:latin typeface="Calibri"/>
                        </a:rPr>
                        <a:t>0</a:t>
                      </a: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2"/>
                  </a:ext>
                </a:extLst>
              </a:tr>
              <a:tr h="532115">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rgbClr val="C00000"/>
                          </a:solidFill>
                          <a:effectLst/>
                          <a:latin typeface="Calibri"/>
                        </a:rPr>
                        <a:t>Tempo Hebdo </a:t>
                      </a: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hMerge="1">
                  <a:txBody>
                    <a:bodyPr/>
                    <a:lstStyle/>
                    <a:p>
                      <a:endParaRPr lang="fr-FR"/>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75000"/>
                              <a:lumOff val="25000"/>
                            </a:schemeClr>
                          </a:solidFill>
                          <a:effectLst/>
                          <a:latin typeface="Calibri"/>
                        </a:rPr>
                        <a:t>13</a:t>
                      </a:r>
                      <a:endParaRPr lang="fr-FR" sz="1100" b="1" i="0" u="none" strike="noStrike" dirty="0">
                        <a:solidFill>
                          <a:schemeClr val="tx1">
                            <a:lumMod val="75000"/>
                            <a:lumOff val="25000"/>
                          </a:schemeClr>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75000"/>
                              <a:lumOff val="25000"/>
                            </a:schemeClr>
                          </a:solidFill>
                          <a:effectLst/>
                          <a:latin typeface="Calibri"/>
                        </a:rPr>
                        <a:t>10</a:t>
                      </a: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75000"/>
                              <a:lumOff val="25000"/>
                            </a:schemeClr>
                          </a:solidFill>
                          <a:effectLst/>
                          <a:latin typeface="Calibri"/>
                        </a:rPr>
                        <a:t>0,35</a:t>
                      </a: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fr-FR" sz="1100" b="1" i="0" u="none" strike="noStrike" dirty="0" smtClean="0">
                          <a:solidFill>
                            <a:schemeClr val="tx1">
                              <a:lumMod val="75000"/>
                              <a:lumOff val="25000"/>
                            </a:schemeClr>
                          </a:solidFill>
                          <a:effectLst/>
                          <a:latin typeface="Calibri"/>
                        </a:rPr>
                        <a:t>0</a:t>
                      </a: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532115">
                <a:tc gridSpan="2">
                  <a:txBody>
                    <a:bodyPr/>
                    <a:lstStyle/>
                    <a:p>
                      <a:pPr algn="ctr" fontAlgn="ctr"/>
                      <a:r>
                        <a:rPr lang="fr-FR" sz="1100" b="1" i="0" u="none" strike="noStrike" dirty="0" smtClean="0">
                          <a:solidFill>
                            <a:srgbClr val="C00000"/>
                          </a:solidFill>
                          <a:effectLst/>
                          <a:latin typeface="Calibri"/>
                        </a:rPr>
                        <a:t>Objectif Hebdo Challenge </a:t>
                      </a: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hMerge="1">
                  <a:txBody>
                    <a:bodyPr/>
                    <a:lstStyle/>
                    <a:p>
                      <a:endParaRPr lang="fr-FR"/>
                    </a:p>
                  </a:txBody>
                  <a:tcPr/>
                </a:tc>
                <a:tc>
                  <a:txBody>
                    <a:bodyPr/>
                    <a:lstStyle/>
                    <a:p>
                      <a:pPr algn="ctr" fontAlgn="ctr"/>
                      <a:r>
                        <a:rPr lang="fr-FR" sz="1100" b="1" i="0" u="none" strike="noStrike" dirty="0" smtClean="0">
                          <a:solidFill>
                            <a:schemeClr val="tx1">
                              <a:lumMod val="75000"/>
                              <a:lumOff val="25000"/>
                            </a:schemeClr>
                          </a:solidFill>
                          <a:effectLst/>
                          <a:latin typeface="Calibri"/>
                        </a:rPr>
                        <a:t>16</a:t>
                      </a:r>
                      <a:endParaRPr lang="fr-FR" sz="1100" b="1" i="0" u="none" strike="noStrike" dirty="0">
                        <a:solidFill>
                          <a:schemeClr val="tx1">
                            <a:lumMod val="75000"/>
                            <a:lumOff val="25000"/>
                          </a:schemeClr>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ctr" fontAlgn="ctr"/>
                      <a:r>
                        <a:rPr lang="fr-FR" sz="1100" b="1" i="0" u="none" strike="noStrike" dirty="0" smtClean="0">
                          <a:solidFill>
                            <a:schemeClr val="tx1">
                              <a:lumMod val="75000"/>
                              <a:lumOff val="25000"/>
                            </a:schemeClr>
                          </a:solidFill>
                          <a:effectLst/>
                          <a:latin typeface="Calibri"/>
                        </a:rPr>
                        <a:t>8</a:t>
                      </a: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ctr" fontAlgn="ctr"/>
                      <a:r>
                        <a:rPr lang="fr-FR" sz="1100" b="1" i="0" u="none" strike="noStrike" dirty="0" smtClean="0">
                          <a:solidFill>
                            <a:schemeClr val="tx1">
                              <a:lumMod val="75000"/>
                              <a:lumOff val="25000"/>
                            </a:schemeClr>
                          </a:solidFill>
                          <a:effectLst/>
                          <a:latin typeface="Calibri"/>
                        </a:rPr>
                        <a:t>2,6</a:t>
                      </a: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ctr" fontAlgn="ctr"/>
                      <a:r>
                        <a:rPr lang="fr-FR" sz="1100" b="1" i="0" u="none" strike="noStrike" dirty="0" smtClean="0">
                          <a:solidFill>
                            <a:schemeClr val="tx1">
                              <a:lumMod val="75000"/>
                              <a:lumOff val="25000"/>
                            </a:schemeClr>
                          </a:solidFill>
                          <a:effectLst/>
                          <a:latin typeface="Calibri"/>
                        </a:rPr>
                        <a:t>1</a:t>
                      </a: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2702405329"/>
                  </a:ext>
                </a:extLst>
              </a:tr>
              <a:tr h="53211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400" b="1" i="0" u="none" strike="noStrike" dirty="0" smtClean="0">
                          <a:solidFill>
                            <a:srgbClr val="C00000"/>
                          </a:solidFill>
                          <a:effectLst/>
                          <a:latin typeface="Calibri"/>
                        </a:rPr>
                        <a:t>Objectif Challenge</a:t>
                      </a:r>
                    </a:p>
                    <a:p>
                      <a:pPr algn="ctr" fontAlgn="ctr"/>
                      <a:r>
                        <a:rPr lang="fr-FR" sz="1400" b="1" i="0" u="none" strike="noStrike" dirty="0" smtClean="0">
                          <a:solidFill>
                            <a:srgbClr val="C00000"/>
                          </a:solidFill>
                          <a:effectLst/>
                          <a:latin typeface="Calibri"/>
                        </a:rPr>
                        <a:t>CA</a:t>
                      </a:r>
                      <a:r>
                        <a:rPr lang="fr-FR" sz="1400" b="1" i="0" u="none" strike="noStrike" baseline="0" dirty="0" smtClean="0">
                          <a:solidFill>
                            <a:srgbClr val="C00000"/>
                          </a:solidFill>
                          <a:effectLst/>
                          <a:latin typeface="Calibri"/>
                        </a:rPr>
                        <a:t> AP</a:t>
                      </a:r>
                      <a:endParaRPr lang="fr-FR" sz="1400" b="1" i="0" u="none" strike="noStrike" dirty="0" smtClean="0">
                        <a:solidFill>
                          <a:schemeClr val="bg1">
                            <a:lumMod val="50000"/>
                          </a:schemeClr>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rgbClr val="C00000"/>
                          </a:solidFill>
                          <a:effectLst/>
                          <a:latin typeface="Calibri"/>
                        </a:rPr>
                        <a:t>Total sur 8 semaines</a:t>
                      </a:r>
                      <a:endParaRPr lang="fr-FR" sz="1100" b="1" i="0" u="none" strike="noStrike" dirty="0">
                        <a:solidFill>
                          <a:srgbClr val="C00000"/>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600" b="1" i="0" u="none" strike="noStrike" dirty="0" smtClean="0">
                          <a:solidFill>
                            <a:srgbClr val="C00000"/>
                          </a:solidFill>
                          <a:effectLst/>
                          <a:latin typeface="Calibri" panose="020F0502020204030204" pitchFamily="34" charset="0"/>
                          <a:cs typeface="Calibri" panose="020F0502020204030204" pitchFamily="34" charset="0"/>
                        </a:rPr>
                        <a:t>18</a:t>
                      </a:r>
                    </a:p>
                  </a:txBody>
                  <a:tcPr marL="7436" marR="7436" marT="7436" marB="0" anchor="ctr">
                    <a:lnL w="38100" cap="flat" cmpd="sng" algn="ctr">
                      <a:solidFill>
                        <a:sysClr val="window" lastClr="FFFFFF"/>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600" b="1" i="0" u="none" strike="noStrike" dirty="0" smtClean="0">
                          <a:solidFill>
                            <a:srgbClr val="C00000"/>
                          </a:solidFill>
                          <a:effectLst/>
                          <a:latin typeface="Calibri" panose="020F0502020204030204" pitchFamily="34" charset="0"/>
                          <a:cs typeface="Calibri" panose="020F0502020204030204" pitchFamily="34" charset="0"/>
                        </a:rPr>
                        <a:t>9</a:t>
                      </a:r>
                      <a:endParaRPr lang="fr-FR" sz="1600" b="1" i="0" u="none" strike="noStrike" dirty="0">
                        <a:solidFill>
                          <a:srgbClr val="C00000"/>
                        </a:solidFill>
                        <a:effectLst/>
                        <a:latin typeface="Calibri" panose="020F0502020204030204" pitchFamily="34" charset="0"/>
                        <a:cs typeface="Calibri" panose="020F0502020204030204" pitchFamily="34" charset="0"/>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600" b="1" i="0" u="none" strike="noStrike" dirty="0" smtClean="0">
                          <a:solidFill>
                            <a:srgbClr val="C00000"/>
                          </a:solidFill>
                          <a:effectLst/>
                          <a:latin typeface="Calibri"/>
                        </a:rPr>
                        <a:t>3</a:t>
                      </a:r>
                      <a:endParaRPr lang="fr-FR" sz="1600" b="1" i="0" u="none" strike="noStrike" dirty="0">
                        <a:solidFill>
                          <a:srgbClr val="C00000"/>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ctr" fontAlgn="ctr"/>
                      <a:r>
                        <a:rPr lang="fr-FR" sz="1600" b="1" i="0" u="none" strike="noStrike" dirty="0" smtClean="0">
                          <a:solidFill>
                            <a:srgbClr val="C00000"/>
                          </a:solidFill>
                          <a:effectLst/>
                          <a:latin typeface="Calibri"/>
                        </a:rPr>
                        <a:t>1</a:t>
                      </a:r>
                      <a:endParaRPr lang="fr-FR" sz="1600" b="1" i="0" u="none" strike="noStrike" dirty="0">
                        <a:solidFill>
                          <a:srgbClr val="C00000"/>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8"/>
                  </a:ext>
                </a:extLst>
              </a:tr>
            </a:tbl>
          </a:graphicData>
        </a:graphic>
      </p:graphicFrame>
      <p:graphicFrame>
        <p:nvGraphicFramePr>
          <p:cNvPr id="3" name="Tableau 2"/>
          <p:cNvGraphicFramePr>
            <a:graphicFrameLocks noGrp="1"/>
          </p:cNvGraphicFramePr>
          <p:nvPr>
            <p:extLst/>
          </p:nvPr>
        </p:nvGraphicFramePr>
        <p:xfrm>
          <a:off x="927561" y="4709645"/>
          <a:ext cx="10563032" cy="1064230"/>
        </p:xfrm>
        <a:graphic>
          <a:graphicData uri="http://schemas.openxmlformats.org/drawingml/2006/table">
            <a:tbl>
              <a:tblPr/>
              <a:tblGrid>
                <a:gridCol w="3038511">
                  <a:extLst>
                    <a:ext uri="{9D8B030D-6E8A-4147-A177-3AD203B41FA5}">
                      <a16:colId xmlns:a16="http://schemas.microsoft.com/office/drawing/2014/main" val="2528367100"/>
                    </a:ext>
                  </a:extLst>
                </a:gridCol>
                <a:gridCol w="1874133">
                  <a:extLst>
                    <a:ext uri="{9D8B030D-6E8A-4147-A177-3AD203B41FA5}">
                      <a16:colId xmlns:a16="http://schemas.microsoft.com/office/drawing/2014/main" val="3135835732"/>
                    </a:ext>
                  </a:extLst>
                </a:gridCol>
                <a:gridCol w="1943836">
                  <a:extLst>
                    <a:ext uri="{9D8B030D-6E8A-4147-A177-3AD203B41FA5}">
                      <a16:colId xmlns:a16="http://schemas.microsoft.com/office/drawing/2014/main" val="2242772343"/>
                    </a:ext>
                  </a:extLst>
                </a:gridCol>
                <a:gridCol w="1884955">
                  <a:extLst>
                    <a:ext uri="{9D8B030D-6E8A-4147-A177-3AD203B41FA5}">
                      <a16:colId xmlns:a16="http://schemas.microsoft.com/office/drawing/2014/main" val="2349432016"/>
                    </a:ext>
                  </a:extLst>
                </a:gridCol>
                <a:gridCol w="1821597">
                  <a:extLst>
                    <a:ext uri="{9D8B030D-6E8A-4147-A177-3AD203B41FA5}">
                      <a16:colId xmlns:a16="http://schemas.microsoft.com/office/drawing/2014/main" val="1895796790"/>
                    </a:ext>
                  </a:extLst>
                </a:gridCol>
              </a:tblGrid>
              <a:tr h="53211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rgbClr val="C00000"/>
                          </a:solidFill>
                          <a:effectLst/>
                          <a:latin typeface="Calibri"/>
                        </a:rPr>
                        <a:t>Gain par personne</a:t>
                      </a: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fr-FR" sz="1100" b="1" i="0" u="none" strike="noStrike" dirty="0" smtClean="0">
                          <a:solidFill>
                            <a:schemeClr val="tx1">
                              <a:lumMod val="75000"/>
                              <a:lumOff val="25000"/>
                            </a:schemeClr>
                          </a:solidFill>
                          <a:effectLst/>
                          <a:latin typeface="Calibri"/>
                        </a:rPr>
                        <a:t>40 €</a:t>
                      </a:r>
                    </a:p>
                  </a:txBody>
                  <a:tcPr marL="7436" marR="7436" marT="7436" marB="0" anchor="ctr">
                    <a:lnL w="38100" cap="flat" cmpd="sng" algn="ctr">
                      <a:solidFill>
                        <a:sysClr val="window" lastClr="FFFFFF"/>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fr-FR" sz="1100" b="1" i="0" u="none" strike="noStrike" dirty="0" smtClean="0">
                        <a:solidFill>
                          <a:schemeClr val="tx1">
                            <a:lumMod val="75000"/>
                            <a:lumOff val="25000"/>
                          </a:schemeClr>
                        </a:solidFill>
                        <a:effectLst/>
                        <a:latin typeface="Calibri"/>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fr-FR" sz="1100" b="1" i="0" u="none" strike="noStrike" dirty="0" smtClean="0">
                          <a:solidFill>
                            <a:schemeClr val="tx1">
                              <a:lumMod val="75000"/>
                              <a:lumOff val="25000"/>
                            </a:schemeClr>
                          </a:solidFill>
                          <a:effectLst/>
                          <a:latin typeface="Calibri"/>
                        </a:rPr>
                        <a:t>40 €</a:t>
                      </a:r>
                    </a:p>
                    <a:p>
                      <a:pPr algn="ctr" fontAlgn="ctr"/>
                      <a:endParaRPr lang="fr-FR" sz="1100" b="1" i="0" u="none" strike="noStrike" dirty="0" smtClean="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fr-FR" sz="1100" b="1" i="0" u="none" strike="noStrike" dirty="0" smtClean="0">
                        <a:solidFill>
                          <a:schemeClr val="tx1">
                            <a:lumMod val="75000"/>
                            <a:lumOff val="25000"/>
                          </a:schemeClr>
                        </a:solidFill>
                        <a:effectLst/>
                        <a:latin typeface="Calibri"/>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fr-FR" sz="1100" b="1" i="0" u="none" strike="noStrike" dirty="0" smtClean="0">
                          <a:solidFill>
                            <a:schemeClr val="tx1">
                              <a:lumMod val="75000"/>
                              <a:lumOff val="25000"/>
                            </a:schemeClr>
                          </a:solidFill>
                          <a:effectLst/>
                          <a:latin typeface="Calibri"/>
                        </a:rPr>
                        <a:t>60 €</a:t>
                      </a:r>
                    </a:p>
                    <a:p>
                      <a:pPr algn="ctr" fontAlgn="ctr"/>
                      <a:endParaRPr lang="fr-FR" sz="1100" b="1" i="0" u="none" strike="noStrike" dirty="0">
                        <a:solidFill>
                          <a:schemeClr val="bg1"/>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fr-FR" sz="1100" b="1" i="0" u="none" strike="noStrike" dirty="0" smtClean="0">
                        <a:solidFill>
                          <a:schemeClr val="tx1">
                            <a:lumMod val="75000"/>
                            <a:lumOff val="25000"/>
                          </a:schemeClr>
                        </a:solidFill>
                        <a:effectLst/>
                        <a:latin typeface="Calibri"/>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fr-FR" sz="1100" b="1" i="0" u="none" strike="noStrike" dirty="0" smtClean="0">
                          <a:solidFill>
                            <a:schemeClr val="tx1">
                              <a:lumMod val="75000"/>
                              <a:lumOff val="25000"/>
                            </a:schemeClr>
                          </a:solidFill>
                          <a:effectLst/>
                          <a:latin typeface="Calibri"/>
                        </a:rPr>
                        <a:t>40 €</a:t>
                      </a:r>
                    </a:p>
                    <a:p>
                      <a:pPr algn="ctr" fontAlgn="ctr"/>
                      <a:endParaRPr lang="fr-FR" sz="1100" b="1" i="0" u="none" strike="noStrike" dirty="0" smtClean="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717243398"/>
                  </a:ext>
                </a:extLst>
              </a:tr>
              <a:tr h="532115">
                <a:tc>
                  <a:txBody>
                    <a:bodyPr/>
                    <a:lstStyle/>
                    <a:p>
                      <a:pPr algn="ctr" fontAlgn="ctr"/>
                      <a:r>
                        <a:rPr lang="fr-FR" sz="1100" b="1" i="0" u="none" strike="noStrike" dirty="0" smtClean="0">
                          <a:solidFill>
                            <a:srgbClr val="C00000"/>
                          </a:solidFill>
                          <a:effectLst/>
                          <a:latin typeface="Calibri"/>
                        </a:rPr>
                        <a:t>Bonus Excellence</a:t>
                      </a:r>
                      <a:r>
                        <a:rPr lang="fr-FR" sz="1100" b="1" i="0" u="none" strike="noStrike" baseline="0" dirty="0" smtClean="0">
                          <a:solidFill>
                            <a:srgbClr val="C00000"/>
                          </a:solidFill>
                          <a:effectLst/>
                          <a:latin typeface="Calibri"/>
                        </a:rPr>
                        <a:t>  4 critères sur 4</a:t>
                      </a:r>
                      <a:endParaRPr lang="fr-FR" sz="1100" b="1" i="0" u="none" strike="noStrike" dirty="0" smtClean="0">
                        <a:solidFill>
                          <a:srgbClr val="C00000"/>
                        </a:solidFill>
                        <a:effectLst/>
                        <a:latin typeface="Calibri"/>
                      </a:endParaRPr>
                    </a:p>
                  </a:txBody>
                  <a:tcPr marL="7436" marR="7436" marT="7436"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gridSpan="4">
                  <a:txBody>
                    <a:bodyPr/>
                    <a:lstStyle/>
                    <a:p>
                      <a:pPr algn="ctr" fontAlgn="ctr"/>
                      <a:r>
                        <a:rPr lang="fr-FR" sz="1100" b="1" i="0" u="none" strike="noStrike" dirty="0" smtClean="0">
                          <a:solidFill>
                            <a:schemeClr val="tx1">
                              <a:lumMod val="75000"/>
                              <a:lumOff val="25000"/>
                            </a:schemeClr>
                          </a:solidFill>
                          <a:effectLst/>
                          <a:latin typeface="Calibri"/>
                        </a:rPr>
                        <a:t>70 €</a:t>
                      </a:r>
                      <a:endParaRPr lang="fr-FR" sz="1100" b="1" i="0" u="none" strike="noStrike" dirty="0">
                        <a:solidFill>
                          <a:schemeClr val="tx1">
                            <a:lumMod val="75000"/>
                            <a:lumOff val="25000"/>
                          </a:schemeClr>
                        </a:solidFill>
                        <a:effectLst/>
                        <a:latin typeface="Calibri"/>
                      </a:endParaRPr>
                    </a:p>
                  </a:txBody>
                  <a:tcPr marL="7436" marR="7436" marT="7436" marB="0" anchor="ctr">
                    <a:lnL w="38100" cap="flat" cmpd="sng" algn="ctr">
                      <a:solidFill>
                        <a:sysClr val="window" lastClr="FFFFFF"/>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pPr algn="ctr" fontAlgn="ctr"/>
                      <a:endParaRPr lang="fr-FR" sz="1100" b="1" i="0" u="none" strike="noStrike" dirty="0" smtClean="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pPr algn="ctr" fontAlgn="ct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pPr algn="ctr" fontAlgn="ctr"/>
                      <a:endParaRPr lang="fr-FR" sz="1100" b="1" i="0" u="none" strike="noStrike" dirty="0">
                        <a:solidFill>
                          <a:schemeClr val="tx1">
                            <a:lumMod val="75000"/>
                            <a:lumOff val="25000"/>
                          </a:schemeClr>
                        </a:solidFill>
                        <a:effectLst/>
                        <a:latin typeface="Calibri"/>
                      </a:endParaRPr>
                    </a:p>
                  </a:txBody>
                  <a:tcPr marL="7436" marR="7436" marT="7436" marB="0" anchor="ct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467635534"/>
                  </a:ext>
                </a:extLst>
              </a:tr>
            </a:tbl>
          </a:graphicData>
        </a:graphic>
      </p:graphicFrame>
      <p:graphicFrame>
        <p:nvGraphicFramePr>
          <p:cNvPr id="14" name="Tableau 13"/>
          <p:cNvGraphicFramePr>
            <a:graphicFrameLocks noGrp="1"/>
          </p:cNvGraphicFramePr>
          <p:nvPr>
            <p:extLst/>
          </p:nvPr>
        </p:nvGraphicFramePr>
        <p:xfrm>
          <a:off x="916752" y="5875261"/>
          <a:ext cx="10573840" cy="525160"/>
        </p:xfrm>
        <a:graphic>
          <a:graphicData uri="http://schemas.openxmlformats.org/drawingml/2006/table">
            <a:tbl>
              <a:tblPr/>
              <a:tblGrid>
                <a:gridCol w="1142453">
                  <a:extLst>
                    <a:ext uri="{9D8B030D-6E8A-4147-A177-3AD203B41FA5}">
                      <a16:colId xmlns:a16="http://schemas.microsoft.com/office/drawing/2014/main" val="2477672832"/>
                    </a:ext>
                  </a:extLst>
                </a:gridCol>
                <a:gridCol w="1895850">
                  <a:extLst>
                    <a:ext uri="{9D8B030D-6E8A-4147-A177-3AD203B41FA5}">
                      <a16:colId xmlns:a16="http://schemas.microsoft.com/office/drawing/2014/main" val="2644097435"/>
                    </a:ext>
                  </a:extLst>
                </a:gridCol>
                <a:gridCol w="618228">
                  <a:extLst>
                    <a:ext uri="{9D8B030D-6E8A-4147-A177-3AD203B41FA5}">
                      <a16:colId xmlns:a16="http://schemas.microsoft.com/office/drawing/2014/main" val="2541941193"/>
                    </a:ext>
                  </a:extLst>
                </a:gridCol>
                <a:gridCol w="1446816">
                  <a:extLst>
                    <a:ext uri="{9D8B030D-6E8A-4147-A177-3AD203B41FA5}">
                      <a16:colId xmlns:a16="http://schemas.microsoft.com/office/drawing/2014/main" val="1136283955"/>
                    </a:ext>
                  </a:extLst>
                </a:gridCol>
                <a:gridCol w="1402991">
                  <a:extLst>
                    <a:ext uri="{9D8B030D-6E8A-4147-A177-3AD203B41FA5}">
                      <a16:colId xmlns:a16="http://schemas.microsoft.com/office/drawing/2014/main" val="3716924038"/>
                    </a:ext>
                  </a:extLst>
                </a:gridCol>
                <a:gridCol w="1355834">
                  <a:extLst>
                    <a:ext uri="{9D8B030D-6E8A-4147-A177-3AD203B41FA5}">
                      <a16:colId xmlns:a16="http://schemas.microsoft.com/office/drawing/2014/main" val="1390225719"/>
                    </a:ext>
                  </a:extLst>
                </a:gridCol>
                <a:gridCol w="1355834">
                  <a:extLst>
                    <a:ext uri="{9D8B030D-6E8A-4147-A177-3AD203B41FA5}">
                      <a16:colId xmlns:a16="http://schemas.microsoft.com/office/drawing/2014/main" val="413004265"/>
                    </a:ext>
                  </a:extLst>
                </a:gridCol>
                <a:gridCol w="1355834">
                  <a:extLst>
                    <a:ext uri="{9D8B030D-6E8A-4147-A177-3AD203B41FA5}">
                      <a16:colId xmlns:a16="http://schemas.microsoft.com/office/drawing/2014/main" val="578975219"/>
                    </a:ext>
                  </a:extLst>
                </a:gridCol>
              </a:tblGrid>
              <a:tr h="199543">
                <a:tc rowSpan="2">
                  <a:txBody>
                    <a:bodyPr/>
                    <a:lstStyle/>
                    <a:p>
                      <a:pPr algn="ctr" fontAlgn="ctr"/>
                      <a:r>
                        <a:rPr lang="fr-FR" sz="1000" b="1" i="0" u="none" strike="noStrike" dirty="0" smtClean="0">
                          <a:solidFill>
                            <a:srgbClr val="C00000"/>
                          </a:solidFill>
                          <a:effectLst/>
                          <a:latin typeface="Calibri"/>
                        </a:rPr>
                        <a:t>Total des gains</a:t>
                      </a:r>
                      <a:r>
                        <a:rPr lang="fr-FR" sz="1000" b="1" i="0" u="none" strike="noStrike" baseline="0" dirty="0" smtClean="0">
                          <a:solidFill>
                            <a:srgbClr val="C00000"/>
                          </a:solidFill>
                          <a:effectLst/>
                          <a:latin typeface="Calibri"/>
                        </a:rPr>
                        <a:t> maximal</a:t>
                      </a:r>
                      <a:endParaRPr lang="fr-FR" sz="1000" b="1" i="0" u="none" strike="noStrike" dirty="0" smtClean="0">
                        <a:solidFill>
                          <a:srgbClr val="C00000"/>
                        </a:solidFill>
                        <a:effectLst/>
                        <a:latin typeface="Calibri"/>
                      </a:endParaRPr>
                    </a:p>
                  </a:txBody>
                  <a:tcPr marL="5577" marR="5577" marT="5577"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p>
                      <a:pPr algn="ctr" fontAlgn="ctr"/>
                      <a:r>
                        <a:rPr lang="fr-FR" sz="1000" b="1" i="0" u="none" strike="noStrike" dirty="0" smtClean="0">
                          <a:solidFill>
                            <a:srgbClr val="C00000"/>
                          </a:solidFill>
                          <a:effectLst/>
                          <a:latin typeface="Calibri"/>
                        </a:rPr>
                        <a:t>Pour</a:t>
                      </a:r>
                      <a:r>
                        <a:rPr lang="fr-FR" sz="1000" b="1" i="0" u="none" strike="noStrike" baseline="0" dirty="0" smtClean="0">
                          <a:solidFill>
                            <a:srgbClr val="C00000"/>
                          </a:solidFill>
                          <a:effectLst/>
                          <a:latin typeface="Calibri"/>
                        </a:rPr>
                        <a:t> le département </a:t>
                      </a:r>
                      <a:endParaRPr lang="fr-FR" sz="1000" b="1" i="0" u="none" strike="noStrike" dirty="0" smtClean="0">
                        <a:solidFill>
                          <a:srgbClr val="C00000"/>
                        </a:solidFill>
                        <a:effectLst/>
                        <a:latin typeface="Calibri"/>
                      </a:endParaRPr>
                    </a:p>
                  </a:txBody>
                  <a:tcPr marL="5577" marR="5577" marT="5577"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gridSpan="6">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fr-FR" sz="1100" b="1" i="0" u="none" strike="noStrike" dirty="0" smtClean="0">
                          <a:solidFill>
                            <a:srgbClr val="404040"/>
                          </a:solidFill>
                          <a:effectLst/>
                          <a:latin typeface="Calibri" panose="020F0502020204030204" pitchFamily="34" charset="0"/>
                        </a:rPr>
                        <a:t>250 €   </a:t>
                      </a:r>
                      <a:r>
                        <a:rPr lang="fr-FR" sz="1050" b="1" i="0" u="none" strike="noStrike" dirty="0" smtClean="0">
                          <a:solidFill>
                            <a:srgbClr val="404040"/>
                          </a:solidFill>
                          <a:effectLst/>
                          <a:latin typeface="Calibri" panose="020F0502020204030204" pitchFamily="34" charset="0"/>
                        </a:rPr>
                        <a:t>X   Nombre de collaborateurs du</a:t>
                      </a:r>
                      <a:r>
                        <a:rPr lang="fr-FR" sz="1050" b="1" i="0" u="none" strike="noStrike" baseline="0" dirty="0" smtClean="0">
                          <a:solidFill>
                            <a:srgbClr val="404040"/>
                          </a:solidFill>
                          <a:effectLst/>
                          <a:latin typeface="Calibri" panose="020F0502020204030204" pitchFamily="34" charset="0"/>
                        </a:rPr>
                        <a:t> département*</a:t>
                      </a:r>
                      <a:endParaRPr lang="fr-FR" sz="1050" b="1" i="0" u="none" strike="noStrike" dirty="0">
                        <a:solidFill>
                          <a:schemeClr val="tx1">
                            <a:lumMod val="75000"/>
                            <a:lumOff val="25000"/>
                          </a:schemeClr>
                        </a:solidFill>
                        <a:effectLst/>
                        <a:latin typeface="Calibri"/>
                      </a:endParaRPr>
                    </a:p>
                  </a:txBody>
                  <a:tcPr marL="5577" marR="5577" marT="5577" marB="0" anchor="ctr">
                    <a:lnL w="38100" cap="flat" cmpd="sng" algn="ctr">
                      <a:solidFill>
                        <a:sysClr val="window" lastClr="FFFFFF"/>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521794926"/>
                  </a:ext>
                </a:extLst>
              </a:tr>
              <a:tr h="199543">
                <a:tc vMerge="1">
                  <a:txBody>
                    <a:bodyPr/>
                    <a:lstStyle/>
                    <a:p>
                      <a:endParaRPr lang="fr-FR"/>
                    </a:p>
                  </a:txBody>
                  <a:tcPr/>
                </a:tc>
                <a:tc>
                  <a:txBody>
                    <a:bodyPr/>
                    <a:lstStyle/>
                    <a:p>
                      <a:pPr algn="ctr" fontAlgn="ctr"/>
                      <a:r>
                        <a:rPr lang="fr-FR" sz="1000" b="1" i="0" u="none" strike="noStrike" dirty="0" smtClean="0">
                          <a:solidFill>
                            <a:srgbClr val="C00000"/>
                          </a:solidFill>
                          <a:effectLst/>
                          <a:latin typeface="Calibri"/>
                        </a:rPr>
                        <a:t>Par personne </a:t>
                      </a:r>
                    </a:p>
                  </a:txBody>
                  <a:tcPr marL="5577" marR="5577" marT="5577"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gridSpan="6">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fr-FR" sz="1050" b="1" i="0" u="none" strike="noStrike" dirty="0" smtClean="0">
                          <a:solidFill>
                            <a:srgbClr val="404040"/>
                          </a:solidFill>
                          <a:effectLst/>
                          <a:latin typeface="Calibri" panose="020F0502020204030204" pitchFamily="34" charset="0"/>
                        </a:rPr>
                        <a:t>70% du gain automatiquement octroyé à chaque collaborateur*</a:t>
                      </a:r>
                      <a:br>
                        <a:rPr lang="fr-FR" sz="1050" b="1" i="0" u="none" strike="noStrike" dirty="0" smtClean="0">
                          <a:solidFill>
                            <a:srgbClr val="404040"/>
                          </a:solidFill>
                          <a:effectLst/>
                          <a:latin typeface="Calibri" panose="020F0502020204030204" pitchFamily="34" charset="0"/>
                        </a:rPr>
                      </a:br>
                      <a:r>
                        <a:rPr lang="fr-FR" sz="1050" b="1" i="0" u="none" strike="noStrike" dirty="0" smtClean="0">
                          <a:solidFill>
                            <a:srgbClr val="404040"/>
                          </a:solidFill>
                          <a:effectLst/>
                          <a:latin typeface="Calibri" panose="020F0502020204030204" pitchFamily="34" charset="0"/>
                        </a:rPr>
                        <a:t>30% des gains de la</a:t>
                      </a:r>
                      <a:r>
                        <a:rPr lang="fr-FR" sz="1050" b="1" i="0" u="none" strike="noStrike" baseline="0" dirty="0" smtClean="0">
                          <a:solidFill>
                            <a:srgbClr val="404040"/>
                          </a:solidFill>
                          <a:effectLst/>
                          <a:latin typeface="Calibri" panose="020F0502020204030204" pitchFamily="34" charset="0"/>
                        </a:rPr>
                        <a:t> région</a:t>
                      </a:r>
                      <a:r>
                        <a:rPr lang="fr-FR" sz="1050" b="1" i="0" u="none" strike="noStrike" dirty="0" smtClean="0">
                          <a:solidFill>
                            <a:srgbClr val="404040"/>
                          </a:solidFill>
                          <a:effectLst/>
                          <a:latin typeface="Calibri" panose="020F0502020204030204" pitchFamily="34" charset="0"/>
                        </a:rPr>
                        <a:t> octroyé par le manager en fonction de la contribution de chacun*</a:t>
                      </a:r>
                    </a:p>
                  </a:txBody>
                  <a:tcPr marL="5577" marR="5577" marT="5577" marB="0" anchor="ctr">
                    <a:lnL w="38100" cap="flat" cmpd="sng" algn="ctr">
                      <a:solidFill>
                        <a:sysClr val="window" lastClr="FFFFFF"/>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749255480"/>
                  </a:ext>
                </a:extLst>
              </a:tr>
            </a:tbl>
          </a:graphicData>
        </a:graphic>
      </p:graphicFrame>
      <p:sp>
        <p:nvSpPr>
          <p:cNvPr id="20" name="Rectangle 19"/>
          <p:cNvSpPr/>
          <p:nvPr/>
        </p:nvSpPr>
        <p:spPr>
          <a:xfrm>
            <a:off x="1924471" y="6501807"/>
            <a:ext cx="7881410" cy="230832"/>
          </a:xfrm>
          <a:prstGeom prst="rect">
            <a:avLst/>
          </a:prstGeom>
        </p:spPr>
        <p:txBody>
          <a:bodyPr wrap="square">
            <a:spAutoFit/>
          </a:bodyPr>
          <a:lstStyle/>
          <a:p>
            <a:pPr defTabSz="685800" fontAlgn="b"/>
            <a:r>
              <a:rPr lang="fr-FR" sz="900" b="1" dirty="0" smtClean="0">
                <a:solidFill>
                  <a:srgbClr val="808080"/>
                </a:solidFill>
                <a:latin typeface="Calibri" panose="020F0502020204030204" pitchFamily="34" charset="0"/>
              </a:rPr>
              <a:t>* Même définition que pour le marché des professionnels</a:t>
            </a:r>
            <a:endParaRPr lang="fr-FR" sz="900" b="1" dirty="0">
              <a:solidFill>
                <a:srgbClr val="808080"/>
              </a:solidFill>
              <a:latin typeface="Calibri" panose="020F0502020204030204" pitchFamily="34" charset="0"/>
            </a:endParaRPr>
          </a:p>
        </p:txBody>
      </p:sp>
    </p:spTree>
    <p:extLst>
      <p:ext uri="{BB962C8B-B14F-4D97-AF65-F5344CB8AC3E}">
        <p14:creationId xmlns:p14="http://schemas.microsoft.com/office/powerpoint/2010/main" val="1988575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a:prstGeom prst="rect">
            <a:avLst/>
          </a:prstGeom>
        </p:spPr>
        <p:txBody>
          <a:bodyPr>
            <a:noAutofit/>
          </a:bodyPr>
          <a:lstStyle/>
          <a:p>
            <a:r>
              <a:rPr lang="fr-FR" sz="1800" b="1" dirty="0"/>
              <a:t>A la fin du challenge,  les performances définitives seront calculées en fonction de l’ETP moyen (source RH) et feront l’objet d’un contrôle </a:t>
            </a:r>
            <a:r>
              <a:rPr lang="fr-FR" sz="1800" b="1" i="1" dirty="0"/>
              <a:t>Risque &amp; Conformité</a:t>
            </a:r>
            <a:endParaRPr lang="fr-FR" sz="1800" b="1" dirty="0"/>
          </a:p>
        </p:txBody>
      </p:sp>
      <p:sp>
        <p:nvSpPr>
          <p:cNvPr id="31" name="Espace réservé du contenu 2"/>
          <p:cNvSpPr txBox="1">
            <a:spLocks/>
          </p:cNvSpPr>
          <p:nvPr/>
        </p:nvSpPr>
        <p:spPr>
          <a:xfrm>
            <a:off x="695325" y="1484313"/>
            <a:ext cx="10912193" cy="4447078"/>
          </a:xfrm>
          <a:prstGeom prst="rect">
            <a:avLst/>
          </a:prstGeom>
        </p:spPr>
        <p:txBody>
          <a:bodyPr/>
          <a:lstStyle>
            <a:lvl1pPr marL="342900" indent="-342900" algn="l" defTabSz="914400" rtl="0" eaLnBrk="1" latinLnBrk="0" hangingPunct="1">
              <a:spcBef>
                <a:spcPct val="20000"/>
              </a:spcBef>
              <a:buClr>
                <a:srgbClr val="C00000"/>
              </a:buClr>
              <a:buFont typeface="Wingdings" panose="05000000000000000000" pitchFamily="2" charset="2"/>
              <a:buChar char="§"/>
              <a:defRPr sz="1400" kern="1200">
                <a:solidFill>
                  <a:schemeClr val="tx1">
                    <a:lumMod val="75000"/>
                    <a:lumOff val="25000"/>
                  </a:schemeClr>
                </a:solidFill>
                <a:latin typeface="Gill Sans MT" panose="020B0502020104020203" pitchFamily="34" charset="0"/>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1300" kern="1200">
                <a:solidFill>
                  <a:schemeClr val="tx1">
                    <a:lumMod val="75000"/>
                    <a:lumOff val="25000"/>
                  </a:schemeClr>
                </a:solidFill>
                <a:latin typeface="Gill Sans MT" panose="020B0502020104020203" pitchFamily="34" charset="0"/>
                <a:ea typeface="+mn-ea"/>
                <a:cs typeface="+mn-cs"/>
              </a:defRPr>
            </a:lvl2pPr>
            <a:lvl3pPr marL="914400" indent="0" algn="l" defTabSz="914400" rtl="0" eaLnBrk="1" latinLnBrk="0" hangingPunct="1">
              <a:spcBef>
                <a:spcPct val="20000"/>
              </a:spcBef>
              <a:buFontTx/>
              <a:buNone/>
              <a:defRPr sz="1200" kern="1200">
                <a:solidFill>
                  <a:schemeClr val="tx1">
                    <a:lumMod val="75000"/>
                    <a:lumOff val="25000"/>
                  </a:schemeClr>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13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13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9pPr>
          </a:lstStyle>
          <a:p>
            <a:pPr marL="268288" indent="-268288">
              <a:buSzPct val="150000"/>
              <a:defRPr/>
            </a:pPr>
            <a:r>
              <a:rPr lang="fr-FR" sz="1600" b="1" dirty="0">
                <a:solidFill>
                  <a:srgbClr val="C00000"/>
                </a:solidFill>
                <a:latin typeface="+mj-lt"/>
              </a:rPr>
              <a:t>Comptabilisation des réalisations en fin de challenge</a:t>
            </a:r>
          </a:p>
          <a:p>
            <a:pPr marL="538163" lvl="1" indent="-138113">
              <a:buFont typeface="Wingdings" panose="05000000000000000000" pitchFamily="2" charset="2"/>
              <a:buChar char="§"/>
              <a:defRPr/>
            </a:pPr>
            <a:r>
              <a:rPr lang="fr-FR" sz="1600" dirty="0">
                <a:solidFill>
                  <a:schemeClr val="tx1">
                    <a:lumMod val="50000"/>
                    <a:lumOff val="50000"/>
                  </a:schemeClr>
                </a:solidFill>
                <a:latin typeface="+mj-lt"/>
              </a:rPr>
              <a:t>Pour toutes les ventes : comptabilisation uniquement pour les clients avec un </a:t>
            </a:r>
            <a:r>
              <a:rPr lang="fr-FR" sz="1600" dirty="0" smtClean="0">
                <a:solidFill>
                  <a:srgbClr val="C00000"/>
                </a:solidFill>
                <a:latin typeface="+mj-lt"/>
              </a:rPr>
              <a:t>TOP CC vert au moment de l’arrêté du challenge.</a:t>
            </a:r>
          </a:p>
          <a:p>
            <a:pPr marL="538163" lvl="1" indent="-138113">
              <a:buFont typeface="Wingdings" panose="05000000000000000000" pitchFamily="2" charset="2"/>
              <a:buChar char="§"/>
              <a:defRPr/>
            </a:pPr>
            <a:r>
              <a:rPr lang="fr-FR" sz="1600" dirty="0" smtClean="0">
                <a:solidFill>
                  <a:schemeClr val="tx1">
                    <a:lumMod val="50000"/>
                    <a:lumOff val="50000"/>
                  </a:schemeClr>
                </a:solidFill>
                <a:latin typeface="+mj-lt"/>
              </a:rPr>
              <a:t>Crédit </a:t>
            </a:r>
            <a:r>
              <a:rPr lang="fr-FR" sz="1600" dirty="0">
                <a:solidFill>
                  <a:schemeClr val="tx1">
                    <a:lumMod val="50000"/>
                    <a:lumOff val="50000"/>
                  </a:schemeClr>
                </a:solidFill>
                <a:latin typeface="+mj-lt"/>
              </a:rPr>
              <a:t>consommation : </a:t>
            </a:r>
          </a:p>
          <a:p>
            <a:pPr marL="806450" lvl="2" indent="-177800">
              <a:buClr>
                <a:srgbClr val="C00000"/>
              </a:buClr>
              <a:buFont typeface="Arial" panose="020B0604020202020204" pitchFamily="34" charset="0"/>
              <a:buChar char="•"/>
              <a:defRPr/>
            </a:pPr>
            <a:r>
              <a:rPr lang="fr-FR" sz="1400" dirty="0">
                <a:solidFill>
                  <a:schemeClr val="tx1">
                    <a:lumMod val="50000"/>
                    <a:lumOff val="50000"/>
                  </a:schemeClr>
                </a:solidFill>
                <a:latin typeface="+mj-lt"/>
              </a:rPr>
              <a:t>Les </a:t>
            </a:r>
            <a:r>
              <a:rPr lang="fr-FR" sz="1400" dirty="0">
                <a:solidFill>
                  <a:srgbClr val="C00000"/>
                </a:solidFill>
                <a:latin typeface="+mj-lt"/>
              </a:rPr>
              <a:t>crédits projet ne sont pas comptabilisés</a:t>
            </a:r>
          </a:p>
          <a:p>
            <a:pPr marL="806450" lvl="2" indent="-177800">
              <a:buClr>
                <a:srgbClr val="C00000"/>
              </a:buClr>
              <a:buFont typeface="Arial" panose="020B0604020202020204" pitchFamily="34" charset="0"/>
              <a:buChar char="•"/>
              <a:defRPr/>
            </a:pPr>
            <a:r>
              <a:rPr lang="fr-FR" sz="1400" dirty="0">
                <a:solidFill>
                  <a:schemeClr val="tx1">
                    <a:lumMod val="50000"/>
                    <a:lumOff val="50000"/>
                  </a:schemeClr>
                </a:solidFill>
                <a:latin typeface="+mj-lt"/>
              </a:rPr>
              <a:t>Les engagements sont </a:t>
            </a:r>
            <a:r>
              <a:rPr lang="fr-FR" sz="1400" dirty="0">
                <a:solidFill>
                  <a:srgbClr val="C00000"/>
                </a:solidFill>
                <a:latin typeface="+mj-lt"/>
              </a:rPr>
              <a:t>nets des annulations</a:t>
            </a:r>
          </a:p>
          <a:p>
            <a:pPr marL="542925" lvl="1" indent="-142875">
              <a:buFont typeface="Wingdings" panose="05000000000000000000" pitchFamily="2" charset="2"/>
              <a:buChar char="§"/>
              <a:defRPr/>
            </a:pPr>
            <a:r>
              <a:rPr lang="fr-FR" sz="1600" dirty="0" smtClean="0">
                <a:solidFill>
                  <a:schemeClr val="tx1">
                    <a:lumMod val="50000"/>
                    <a:lumOff val="50000"/>
                  </a:schemeClr>
                </a:solidFill>
                <a:latin typeface="+mj-lt"/>
              </a:rPr>
              <a:t>Forfaits </a:t>
            </a:r>
            <a:r>
              <a:rPr lang="fr-FR" sz="1600" dirty="0">
                <a:solidFill>
                  <a:schemeClr val="tx1">
                    <a:lumMod val="50000"/>
                    <a:lumOff val="50000"/>
                  </a:schemeClr>
                </a:solidFill>
                <a:latin typeface="+mj-lt"/>
              </a:rPr>
              <a:t>: </a:t>
            </a:r>
            <a:r>
              <a:rPr lang="fr-FR" sz="1600" dirty="0">
                <a:solidFill>
                  <a:srgbClr val="C00000"/>
                </a:solidFill>
                <a:latin typeface="+mj-lt"/>
              </a:rPr>
              <a:t>hors droit au compte </a:t>
            </a:r>
            <a:r>
              <a:rPr lang="fr-FR" sz="1600" dirty="0">
                <a:solidFill>
                  <a:schemeClr val="tx1">
                    <a:lumMod val="50000"/>
                    <a:lumOff val="50000"/>
                  </a:schemeClr>
                </a:solidFill>
                <a:latin typeface="+mj-lt"/>
              </a:rPr>
              <a:t>&amp; hors net </a:t>
            </a:r>
            <a:r>
              <a:rPr lang="fr-FR" sz="1600" dirty="0">
                <a:solidFill>
                  <a:srgbClr val="C00000"/>
                </a:solidFill>
                <a:latin typeface="+mj-lt"/>
              </a:rPr>
              <a:t>9 ou X (OCF exclus)</a:t>
            </a:r>
          </a:p>
          <a:p>
            <a:pPr marL="542925" lvl="1" indent="-142875">
              <a:buFont typeface="Wingdings" panose="05000000000000000000" pitchFamily="2" charset="2"/>
              <a:buChar char="§"/>
              <a:defRPr/>
            </a:pPr>
            <a:endParaRPr lang="fr-FR" sz="1600" dirty="0">
              <a:solidFill>
                <a:srgbClr val="C00000"/>
              </a:solidFill>
              <a:latin typeface="+mj-lt"/>
            </a:endParaRPr>
          </a:p>
          <a:p>
            <a:pPr marL="268288" indent="-268288">
              <a:buSzPct val="150000"/>
              <a:defRPr/>
            </a:pPr>
            <a:r>
              <a:rPr lang="fr-FR" sz="1600" b="1" dirty="0">
                <a:solidFill>
                  <a:srgbClr val="C00000"/>
                </a:solidFill>
                <a:latin typeface="+mj-lt"/>
              </a:rPr>
              <a:t>Contrôle </a:t>
            </a:r>
            <a:r>
              <a:rPr lang="fr-FR" sz="1600" b="1" i="1" dirty="0">
                <a:solidFill>
                  <a:srgbClr val="C00000"/>
                </a:solidFill>
                <a:latin typeface="+mj-lt"/>
              </a:rPr>
              <a:t>Risque &amp; </a:t>
            </a:r>
            <a:r>
              <a:rPr lang="fr-FR" sz="1600" b="1" i="1" dirty="0" smtClean="0">
                <a:solidFill>
                  <a:srgbClr val="C00000"/>
                </a:solidFill>
                <a:latin typeface="+mj-lt"/>
              </a:rPr>
              <a:t>Conformité </a:t>
            </a:r>
            <a:r>
              <a:rPr lang="fr-FR" sz="1600" i="1" dirty="0" smtClean="0">
                <a:solidFill>
                  <a:schemeClr val="tx1">
                    <a:lumMod val="50000"/>
                    <a:lumOff val="50000"/>
                  </a:schemeClr>
                </a:solidFill>
                <a:latin typeface="+mj-lt"/>
              </a:rPr>
              <a:t>(items ci-dessous contrôlés en fonction des marchés)</a:t>
            </a:r>
            <a:endParaRPr lang="fr-FR" sz="1600" dirty="0" smtClean="0">
              <a:solidFill>
                <a:schemeClr val="tx1">
                  <a:lumMod val="50000"/>
                  <a:lumOff val="50000"/>
                </a:schemeClr>
              </a:solidFill>
              <a:latin typeface="+mj-lt"/>
            </a:endParaRPr>
          </a:p>
          <a:p>
            <a:pPr marL="538163" lvl="1" indent="-138113" algn="just">
              <a:buFont typeface="Wingdings" panose="05000000000000000000" pitchFamily="2" charset="2"/>
              <a:buChar char="§"/>
              <a:defRPr/>
            </a:pPr>
            <a:r>
              <a:rPr lang="fr-FR" sz="1600" dirty="0" smtClean="0">
                <a:solidFill>
                  <a:srgbClr val="C00000"/>
                </a:solidFill>
                <a:latin typeface="+mj-lt"/>
              </a:rPr>
              <a:t>Crédit consommation : </a:t>
            </a:r>
            <a:r>
              <a:rPr lang="fr-FR" sz="1600" dirty="0" smtClean="0">
                <a:solidFill>
                  <a:schemeClr val="tx1">
                    <a:lumMod val="50000"/>
                    <a:lumOff val="50000"/>
                  </a:schemeClr>
                </a:solidFill>
                <a:latin typeface="+mj-lt"/>
              </a:rPr>
              <a:t>Cohérence entre les justificatifs collectés et les données (charges/revenus) saisies dans le système d’information et présence du contrat de crédit signé.</a:t>
            </a:r>
          </a:p>
          <a:p>
            <a:pPr marL="538163" lvl="1" indent="-138113" algn="just">
              <a:buFont typeface="Wingdings" panose="05000000000000000000" pitchFamily="2" charset="2"/>
              <a:buChar char="§"/>
              <a:defRPr/>
            </a:pPr>
            <a:r>
              <a:rPr lang="fr-FR" sz="1600" dirty="0" smtClean="0">
                <a:solidFill>
                  <a:srgbClr val="C00000"/>
                </a:solidFill>
                <a:latin typeface="+mj-lt"/>
              </a:rPr>
              <a:t>Questionnaire de Profil Investisseur </a:t>
            </a:r>
            <a:r>
              <a:rPr lang="fr-FR" sz="1600" dirty="0" smtClean="0">
                <a:solidFill>
                  <a:schemeClr val="tx1">
                    <a:lumMod val="50000"/>
                    <a:lumOff val="50000"/>
                  </a:schemeClr>
                </a:solidFill>
                <a:latin typeface="+mj-lt"/>
              </a:rPr>
              <a:t>(QPI, </a:t>
            </a:r>
            <a:r>
              <a:rPr lang="fr-FR" sz="1400" i="1" dirty="0" smtClean="0">
                <a:solidFill>
                  <a:schemeClr val="tx1">
                    <a:lumMod val="50000"/>
                    <a:lumOff val="50000"/>
                  </a:schemeClr>
                </a:solidFill>
                <a:latin typeface="+mj-lt"/>
              </a:rPr>
              <a:t>ex </a:t>
            </a:r>
            <a:r>
              <a:rPr lang="fr-FR" sz="1400" i="1" dirty="0" smtClean="0">
                <a:solidFill>
                  <a:schemeClr val="tx1">
                    <a:lumMod val="50000"/>
                    <a:lumOff val="50000"/>
                  </a:schemeClr>
                </a:solidFill>
              </a:rPr>
              <a:t>QCF/QR</a:t>
            </a:r>
            <a:r>
              <a:rPr lang="fr-FR" sz="1600" dirty="0" smtClean="0">
                <a:solidFill>
                  <a:schemeClr val="tx1">
                    <a:lumMod val="50000"/>
                    <a:lumOff val="50000"/>
                  </a:schemeClr>
                </a:solidFill>
                <a:latin typeface="+mj-lt"/>
              </a:rPr>
              <a:t>) : Présence du formulaire signé et daté de moins de 24 mois (les profils Clients C0, refus de répondre, devront être expliqués par les Collaborateurs pendant le </a:t>
            </a:r>
            <a:r>
              <a:rPr lang="fr-FR" sz="1600" dirty="0">
                <a:solidFill>
                  <a:schemeClr val="tx1">
                    <a:lumMod val="50000"/>
                    <a:lumOff val="50000"/>
                  </a:schemeClr>
                </a:solidFill>
                <a:latin typeface="+mj-lt"/>
              </a:rPr>
              <a:t>challenge, avec formalisation d’un CRE</a:t>
            </a:r>
            <a:r>
              <a:rPr lang="fr-FR" sz="1600" dirty="0" smtClean="0">
                <a:solidFill>
                  <a:schemeClr val="tx1">
                    <a:lumMod val="50000"/>
                    <a:lumOff val="50000"/>
                  </a:schemeClr>
                </a:solidFill>
                <a:latin typeface="+mj-lt"/>
              </a:rPr>
              <a:t>).</a:t>
            </a:r>
            <a:endParaRPr lang="fr-FR" sz="1600" dirty="0" smtClean="0">
              <a:solidFill>
                <a:srgbClr val="C00000"/>
              </a:solidFill>
              <a:latin typeface="+mj-lt"/>
            </a:endParaRPr>
          </a:p>
          <a:p>
            <a:pPr marL="538163" lvl="1" indent="-138113" algn="just">
              <a:buFont typeface="Wingdings" panose="05000000000000000000" pitchFamily="2" charset="2"/>
              <a:buChar char="§"/>
              <a:defRPr/>
            </a:pPr>
            <a:r>
              <a:rPr lang="fr-FR" sz="1600" dirty="0" smtClean="0">
                <a:solidFill>
                  <a:srgbClr val="C00000"/>
                </a:solidFill>
                <a:latin typeface="+mj-lt"/>
              </a:rPr>
              <a:t>Connaissance Client : </a:t>
            </a:r>
            <a:r>
              <a:rPr lang="fr-FR" sz="1600" dirty="0" smtClean="0">
                <a:solidFill>
                  <a:schemeClr val="tx1">
                    <a:lumMod val="50000"/>
                    <a:lumOff val="50000"/>
                  </a:schemeClr>
                </a:solidFill>
                <a:latin typeface="+mj-lt"/>
              </a:rPr>
              <a:t>TOP CC vert, ainsi en complément de la complétude de la Connaissance Client (DRC / EAI / NPAI / BE)  le contrôle portera également sur la conformité des documents.</a:t>
            </a:r>
            <a:endParaRPr lang="fr-FR" sz="1600" dirty="0">
              <a:solidFill>
                <a:schemeClr val="tx1">
                  <a:lumMod val="50000"/>
                  <a:lumOff val="50000"/>
                </a:schemeClr>
              </a:solidFill>
              <a:latin typeface="+mj-lt"/>
            </a:endParaRPr>
          </a:p>
        </p:txBody>
      </p:sp>
      <p:sp>
        <p:nvSpPr>
          <p:cNvPr id="6" name="Titre 4"/>
          <p:cNvSpPr>
            <a:spLocks noGrp="1"/>
          </p:cNvSpPr>
          <p:nvPr>
            <p:ph type="ctrTitle"/>
          </p:nvPr>
        </p:nvSpPr>
        <p:spPr>
          <a:xfrm>
            <a:off x="2445670" y="34706"/>
            <a:ext cx="9795013" cy="297951"/>
          </a:xfrm>
        </p:spPr>
        <p:txBody>
          <a:bodyPr/>
          <a:lstStyle/>
          <a:p>
            <a:r>
              <a:rPr lang="fr-FR" sz="1300" dirty="0"/>
              <a:t>Point d’étape et Challenge</a:t>
            </a:r>
          </a:p>
        </p:txBody>
      </p:sp>
      <p:grpSp>
        <p:nvGrpSpPr>
          <p:cNvPr id="7" name="Groupe 6"/>
          <p:cNvGrpSpPr/>
          <p:nvPr/>
        </p:nvGrpSpPr>
        <p:grpSpPr>
          <a:xfrm>
            <a:off x="8335406" y="44251"/>
            <a:ext cx="3856593" cy="279660"/>
            <a:chOff x="3581398" y="6140166"/>
            <a:chExt cx="4444995" cy="223443"/>
          </a:xfrm>
          <a:noFill/>
        </p:grpSpPr>
        <p:sp>
          <p:nvSpPr>
            <p:cNvPr id="8" name="Rectangle 7"/>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Montserrat Black" panose="00000A00000000000000" pitchFamily="2" charset="0"/>
                </a:rPr>
                <a:t>Professionnels</a:t>
              </a:r>
            </a:p>
          </p:txBody>
        </p:sp>
        <p:sp>
          <p:nvSpPr>
            <p:cNvPr id="9" name="Rectangle 8"/>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10" name="Rectangle 9"/>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Particuliers</a:t>
              </a:r>
            </a:p>
          </p:txBody>
        </p:sp>
      </p:grpSp>
    </p:spTree>
    <p:extLst>
      <p:ext uri="{BB962C8B-B14F-4D97-AF65-F5344CB8AC3E}">
        <p14:creationId xmlns:p14="http://schemas.microsoft.com/office/powerpoint/2010/main" val="2377183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156155" y="2121017"/>
            <a:ext cx="8519908" cy="4424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p:cNvSpPr/>
          <p:nvPr/>
        </p:nvSpPr>
        <p:spPr>
          <a:xfrm>
            <a:off x="3156155" y="2507226"/>
            <a:ext cx="8519908" cy="4424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1"/>
          <p:cNvSpPr>
            <a:spLocks noGrp="1"/>
          </p:cNvSpPr>
          <p:nvPr>
            <p:ph type="body" sz="quarter" idx="13"/>
          </p:nvPr>
        </p:nvSpPr>
        <p:spPr/>
        <p:txBody>
          <a:bodyPr/>
          <a:lstStyle/>
          <a:p>
            <a:r>
              <a:rPr lang="fr-FR" sz="2000" b="1" dirty="0" smtClean="0">
                <a:latin typeface="Montserrat Black" panose="00000A00000000000000" pitchFamily="2" charset="0"/>
              </a:rPr>
              <a:t>Point d’étape et Challenge</a:t>
            </a:r>
          </a:p>
          <a:p>
            <a:r>
              <a:rPr lang="fr-FR" sz="2000" b="1" dirty="0" smtClean="0">
                <a:latin typeface="Montserrat Black" panose="00000A00000000000000" pitchFamily="2" charset="0"/>
              </a:rPr>
              <a:t>Moyens : Formations, offres et cibles</a:t>
            </a:r>
          </a:p>
          <a:p>
            <a:pPr lvl="1"/>
            <a:r>
              <a:rPr lang="fr-FR" dirty="0"/>
              <a:t>Marché des particuliers</a:t>
            </a:r>
          </a:p>
          <a:p>
            <a:pPr lvl="1"/>
            <a:r>
              <a:rPr lang="fr-FR" dirty="0"/>
              <a:t>Marché de la Gestion Privée</a:t>
            </a:r>
          </a:p>
          <a:p>
            <a:pPr lvl="1"/>
            <a:r>
              <a:rPr lang="fr-FR" dirty="0"/>
              <a:t>Marché des </a:t>
            </a:r>
            <a:r>
              <a:rPr lang="fr-FR" dirty="0" smtClean="0"/>
              <a:t>Professionnels</a:t>
            </a:r>
            <a:endParaRPr lang="fr-FR" sz="2000" b="1" dirty="0" smtClean="0">
              <a:latin typeface="Montserrat Black" panose="00000A00000000000000" pitchFamily="2" charset="0"/>
            </a:endParaRPr>
          </a:p>
          <a:p>
            <a:r>
              <a:rPr lang="fr-FR" sz="2000" b="1" dirty="0" smtClean="0">
                <a:latin typeface="Montserrat Black" panose="00000A00000000000000" pitchFamily="2" charset="0"/>
              </a:rPr>
              <a:t>Récapitulatif des offres et accélérateurs</a:t>
            </a:r>
          </a:p>
          <a:p>
            <a:r>
              <a:rPr lang="fr-FR" sz="2000" b="1" dirty="0" smtClean="0">
                <a:latin typeface="Montserrat Black" panose="00000A00000000000000" pitchFamily="2" charset="0"/>
              </a:rPr>
              <a:t>Boîte à outils</a:t>
            </a:r>
            <a:endParaRPr lang="fr-FR" sz="2000" b="1" dirty="0">
              <a:latin typeface="Montserrat Black" panose="00000A00000000000000" pitchFamily="2" charset="0"/>
            </a:endParaRPr>
          </a:p>
        </p:txBody>
      </p:sp>
    </p:spTree>
    <p:extLst>
      <p:ext uri="{BB962C8B-B14F-4D97-AF65-F5344CB8AC3E}">
        <p14:creationId xmlns:p14="http://schemas.microsoft.com/office/powerpoint/2010/main" val="195532053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3"/>
          </p:nvPr>
        </p:nvSpPr>
        <p:spPr/>
        <p:txBody>
          <a:bodyPr/>
          <a:lstStyle/>
          <a:p>
            <a:pPr>
              <a:spcBef>
                <a:spcPts val="0"/>
              </a:spcBef>
            </a:pPr>
            <a:r>
              <a:rPr lang="fr-FR" sz="1600" b="1" dirty="0" smtClean="0"/>
              <a:t>De nombreuses </a:t>
            </a:r>
            <a:r>
              <a:rPr lang="fr-FR" sz="1600" b="1" dirty="0" smtClean="0">
                <a:solidFill>
                  <a:srgbClr val="C00000"/>
                </a:solidFill>
              </a:rPr>
              <a:t>offres et actions </a:t>
            </a:r>
            <a:r>
              <a:rPr lang="fr-FR" sz="1600" b="1" dirty="0" smtClean="0"/>
              <a:t>sont mises en place pour vous accompagner dans la </a:t>
            </a:r>
            <a:r>
              <a:rPr lang="fr-FR" sz="1600" b="1" dirty="0" smtClean="0">
                <a:solidFill>
                  <a:srgbClr val="C00000"/>
                </a:solidFill>
              </a:rPr>
              <a:t>réussite de ce challenge</a:t>
            </a:r>
            <a:endParaRPr lang="fr-FR" sz="1600" b="1" dirty="0">
              <a:solidFill>
                <a:srgbClr val="C00000"/>
              </a:solidFill>
            </a:endParaRPr>
          </a:p>
        </p:txBody>
      </p:sp>
      <p:sp>
        <p:nvSpPr>
          <p:cNvPr id="5" name="Titre 4"/>
          <p:cNvSpPr>
            <a:spLocks noGrp="1"/>
          </p:cNvSpPr>
          <p:nvPr>
            <p:ph type="ctrTitle"/>
          </p:nvPr>
        </p:nvSpPr>
        <p:spPr/>
        <p:txBody>
          <a:bodyPr/>
          <a:lstStyle/>
          <a:p>
            <a:r>
              <a:rPr lang="fr-FR" sz="1300" dirty="0"/>
              <a:t>Moyens : Formation, Offres &amp; Cibles</a:t>
            </a:r>
          </a:p>
        </p:txBody>
      </p:sp>
      <p:grpSp>
        <p:nvGrpSpPr>
          <p:cNvPr id="18" name="Groupe 17"/>
          <p:cNvGrpSpPr/>
          <p:nvPr/>
        </p:nvGrpSpPr>
        <p:grpSpPr>
          <a:xfrm>
            <a:off x="8335406" y="44251"/>
            <a:ext cx="3856593" cy="279660"/>
            <a:chOff x="3581398" y="6140166"/>
            <a:chExt cx="4444995" cy="223443"/>
          </a:xfrm>
          <a:noFill/>
        </p:grpSpPr>
        <p:sp>
          <p:nvSpPr>
            <p:cNvPr id="23" name="Rectangle 2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Professionnels</a:t>
              </a:r>
            </a:p>
          </p:txBody>
        </p:sp>
        <p:sp>
          <p:nvSpPr>
            <p:cNvPr id="24" name="Rectangle 23"/>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25" name="Rectangle 24"/>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Montserrat Black" panose="00000A00000000000000" pitchFamily="2" charset="0"/>
                </a:rPr>
                <a:t>Particuliers</a:t>
              </a:r>
            </a:p>
          </p:txBody>
        </p:sp>
      </p:grpSp>
      <p:sp>
        <p:nvSpPr>
          <p:cNvPr id="73" name="Espace réservé du contenu 4"/>
          <p:cNvSpPr txBox="1">
            <a:spLocks/>
          </p:cNvSpPr>
          <p:nvPr/>
        </p:nvSpPr>
        <p:spPr>
          <a:xfrm>
            <a:off x="863820" y="1832430"/>
            <a:ext cx="10332240" cy="4404103"/>
          </a:xfrm>
          <a:prstGeom prst="rect">
            <a:avLst/>
          </a:prstGeom>
        </p:spPr>
        <p:txBody>
          <a:bodyPr>
            <a:no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28650" lvl="1" indent="-171450" algn="just">
              <a:buFont typeface="Wingdings" panose="05000000000000000000" pitchFamily="2" charset="2"/>
              <a:buChar char="§"/>
            </a:pPr>
            <a:r>
              <a:rPr lang="fr-FR" sz="1600" b="1" dirty="0" smtClean="0"/>
              <a:t>Cette période du 17 mai au 10 juillet 2021 sera prioritairement consacrée aux offres d’Epargne, au Crédit à la consommation, à l’IARD / Prévoyance ainsi qu’à la bancarisation.</a:t>
            </a:r>
          </a:p>
          <a:p>
            <a:pPr marL="628650" lvl="1" indent="-171450" algn="just">
              <a:buFont typeface="Wingdings" panose="05000000000000000000" pitchFamily="2" charset="2"/>
              <a:buChar char="§"/>
            </a:pPr>
            <a:endParaRPr lang="fr-FR" sz="1600" dirty="0" smtClean="0">
              <a:solidFill>
                <a:schemeClr val="tx1">
                  <a:lumMod val="50000"/>
                  <a:lumOff val="50000"/>
                </a:schemeClr>
              </a:solidFill>
            </a:endParaRPr>
          </a:p>
          <a:p>
            <a:pPr marL="628650" lvl="1" indent="-171450" algn="just">
              <a:buFont typeface="Wingdings" panose="05000000000000000000" pitchFamily="2" charset="2"/>
              <a:buChar char="§"/>
            </a:pPr>
            <a:r>
              <a:rPr lang="fr-FR" sz="1600" dirty="0" smtClean="0"/>
              <a:t>Pour vous </a:t>
            </a:r>
            <a:r>
              <a:rPr lang="fr-FR" sz="1600" b="1" dirty="0" smtClean="0">
                <a:solidFill>
                  <a:srgbClr val="C00000"/>
                </a:solidFill>
              </a:rPr>
              <a:t>accompagner</a:t>
            </a:r>
            <a:r>
              <a:rPr lang="fr-FR" sz="1600" dirty="0" smtClean="0"/>
              <a:t>, des </a:t>
            </a:r>
            <a:r>
              <a:rPr lang="fr-FR" sz="1600" b="1" dirty="0" smtClean="0">
                <a:solidFill>
                  <a:srgbClr val="C00000"/>
                </a:solidFill>
              </a:rPr>
              <a:t>offres compétitives </a:t>
            </a:r>
            <a:r>
              <a:rPr lang="fr-FR" sz="1600" dirty="0" smtClean="0"/>
              <a:t>et des </a:t>
            </a:r>
            <a:r>
              <a:rPr lang="fr-FR" sz="1600" b="1" dirty="0" smtClean="0">
                <a:solidFill>
                  <a:srgbClr val="C00000"/>
                </a:solidFill>
              </a:rPr>
              <a:t>accélérateurs</a:t>
            </a:r>
            <a:r>
              <a:rPr lang="fr-FR" sz="1600" dirty="0" smtClean="0"/>
              <a:t> seront disponibles.</a:t>
            </a:r>
          </a:p>
          <a:p>
            <a:pPr marL="628650" lvl="1" indent="-171450" algn="just">
              <a:buFont typeface="Wingdings" panose="05000000000000000000" pitchFamily="2" charset="2"/>
              <a:buChar char="§"/>
            </a:pPr>
            <a:endParaRPr lang="fr-FR" sz="1600" dirty="0" smtClean="0"/>
          </a:p>
          <a:p>
            <a:pPr marL="628650" lvl="1" indent="-171450" algn="just">
              <a:buFont typeface="Wingdings" panose="05000000000000000000" pitchFamily="2" charset="2"/>
              <a:buChar char="§"/>
            </a:pPr>
            <a:r>
              <a:rPr lang="fr-FR" sz="1600" dirty="0"/>
              <a:t>Des </a:t>
            </a:r>
            <a:r>
              <a:rPr lang="fr-FR" sz="1600" b="1" dirty="0">
                <a:solidFill>
                  <a:srgbClr val="C00000"/>
                </a:solidFill>
              </a:rPr>
              <a:t>cibles sur mesure </a:t>
            </a:r>
            <a:r>
              <a:rPr lang="fr-FR" sz="1600" dirty="0" smtClean="0"/>
              <a:t>vous permettront de contacter des clients appétents aux offres prioritaires du challenge.</a:t>
            </a:r>
            <a:endParaRPr lang="fr-FR" sz="1600" dirty="0"/>
          </a:p>
          <a:p>
            <a:pPr marL="628650" lvl="1" indent="-171450" algn="just">
              <a:buFont typeface="Wingdings" panose="05000000000000000000" pitchFamily="2" charset="2"/>
              <a:buChar char="§"/>
            </a:pPr>
            <a:endParaRPr lang="fr-FR" sz="1600" dirty="0" smtClean="0">
              <a:solidFill>
                <a:schemeClr val="tx1">
                  <a:lumMod val="50000"/>
                  <a:lumOff val="50000"/>
                </a:schemeClr>
              </a:solidFill>
            </a:endParaRPr>
          </a:p>
          <a:p>
            <a:pPr marL="628650" lvl="1" indent="-171450" algn="just">
              <a:buFont typeface="Wingdings" panose="05000000000000000000" pitchFamily="2" charset="2"/>
              <a:buChar char="§"/>
            </a:pPr>
            <a:r>
              <a:rPr lang="fr-FR" sz="1600" dirty="0" smtClean="0"/>
              <a:t>D’autres moyens, </a:t>
            </a:r>
            <a:r>
              <a:rPr lang="fr-FR" sz="1600" b="1" dirty="0" smtClean="0">
                <a:solidFill>
                  <a:srgbClr val="C00000"/>
                </a:solidFill>
              </a:rPr>
              <a:t>conquérants et dynamiques</a:t>
            </a:r>
            <a:r>
              <a:rPr lang="fr-FR" sz="1600" dirty="0" smtClean="0"/>
              <a:t>, viennent compléter ce dispositif : marketing direct, télémarketing, questionnaires relationnels, portfolio et ORCA …</a:t>
            </a:r>
          </a:p>
          <a:p>
            <a:pPr marL="628650" lvl="1" indent="-171450" algn="just">
              <a:buFont typeface="Wingdings" panose="05000000000000000000" pitchFamily="2" charset="2"/>
              <a:buChar char="§"/>
            </a:pPr>
            <a:endParaRPr lang="fr-FR" sz="1600" dirty="0" smtClean="0">
              <a:solidFill>
                <a:schemeClr val="tx1">
                  <a:lumMod val="50000"/>
                  <a:lumOff val="50000"/>
                </a:schemeClr>
              </a:solidFill>
            </a:endParaRPr>
          </a:p>
          <a:p>
            <a:pPr lvl="1" algn="just">
              <a:buFont typeface="Wingdings" panose="05000000000000000000" pitchFamily="2" charset="2"/>
              <a:buChar char="§"/>
            </a:pPr>
            <a:r>
              <a:rPr lang="fr-FR" sz="1600" b="1" dirty="0" smtClean="0"/>
              <a:t>La campagne Jeunes       </a:t>
            </a:r>
            <a:r>
              <a:rPr lang="fr-FR" sz="1600" dirty="0" smtClean="0"/>
              <a:t>disponible </a:t>
            </a:r>
            <a:r>
              <a:rPr lang="fr-FR" sz="1600" dirty="0" smtClean="0">
                <a:hlinkClick r:id="rId2"/>
              </a:rPr>
              <a:t>en cliquant ICI </a:t>
            </a:r>
            <a:r>
              <a:rPr lang="fr-FR" sz="1600" dirty="0" smtClean="0"/>
              <a:t>s’inscrit pleinement dans ce temps fort. </a:t>
            </a:r>
          </a:p>
        </p:txBody>
      </p:sp>
      <p:pic>
        <p:nvPicPr>
          <p:cNvPr id="11" name="Image 9" descr="cid:image004.jpg@01D72190.68D0F190"/>
          <p:cNvPicPr>
            <a:picLocks noChangeAspect="1" noChangeArrowheads="1"/>
          </p:cNvPicPr>
          <p:nvPr/>
        </p:nvPicPr>
        <p:blipFill>
          <a:blip r:embed="rId3" r:link="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53228" y="5100564"/>
            <a:ext cx="310991" cy="3740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5326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3"/>
          </p:nvPr>
        </p:nvSpPr>
        <p:spPr/>
        <p:txBody>
          <a:bodyPr/>
          <a:lstStyle/>
          <a:p>
            <a:pPr>
              <a:spcBef>
                <a:spcPts val="0"/>
              </a:spcBef>
            </a:pPr>
            <a:r>
              <a:rPr lang="fr-FR" sz="1600" b="1" dirty="0"/>
              <a:t>De nombreuses </a:t>
            </a:r>
            <a:r>
              <a:rPr lang="fr-FR" sz="1600" b="1" dirty="0">
                <a:solidFill>
                  <a:srgbClr val="C00000"/>
                </a:solidFill>
              </a:rPr>
              <a:t>offres et actions </a:t>
            </a:r>
            <a:r>
              <a:rPr lang="fr-FR" sz="1600" b="1" dirty="0"/>
              <a:t>sont mises en place pour vous accompagner dans la </a:t>
            </a:r>
            <a:r>
              <a:rPr lang="fr-FR" sz="1600" b="1" dirty="0">
                <a:solidFill>
                  <a:srgbClr val="C00000"/>
                </a:solidFill>
              </a:rPr>
              <a:t>réussite de ce challenge</a:t>
            </a:r>
          </a:p>
        </p:txBody>
      </p:sp>
      <p:sp>
        <p:nvSpPr>
          <p:cNvPr id="5" name="Titre 4"/>
          <p:cNvSpPr>
            <a:spLocks noGrp="1"/>
          </p:cNvSpPr>
          <p:nvPr>
            <p:ph type="ctrTitle"/>
          </p:nvPr>
        </p:nvSpPr>
        <p:spPr/>
        <p:txBody>
          <a:bodyPr/>
          <a:lstStyle/>
          <a:p>
            <a:r>
              <a:rPr lang="fr-FR" sz="1300" dirty="0"/>
              <a:t>Moyens : Formation, Offres &amp; Cibles</a:t>
            </a:r>
          </a:p>
        </p:txBody>
      </p:sp>
      <p:grpSp>
        <p:nvGrpSpPr>
          <p:cNvPr id="18" name="Groupe 17"/>
          <p:cNvGrpSpPr/>
          <p:nvPr/>
        </p:nvGrpSpPr>
        <p:grpSpPr>
          <a:xfrm>
            <a:off x="8335406" y="44251"/>
            <a:ext cx="3856593" cy="279660"/>
            <a:chOff x="3581398" y="6140166"/>
            <a:chExt cx="4444995" cy="223443"/>
          </a:xfrm>
          <a:noFill/>
        </p:grpSpPr>
        <p:sp>
          <p:nvSpPr>
            <p:cNvPr id="23" name="Rectangle 2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Professionnels</a:t>
              </a:r>
            </a:p>
          </p:txBody>
        </p:sp>
        <p:sp>
          <p:nvSpPr>
            <p:cNvPr id="24" name="Rectangle 23"/>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25" name="Rectangle 24"/>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Montserrat Black" panose="00000A00000000000000" pitchFamily="2" charset="0"/>
                </a:rPr>
                <a:t>Particuliers</a:t>
              </a:r>
            </a:p>
          </p:txBody>
        </p:sp>
      </p:grpSp>
      <p:graphicFrame>
        <p:nvGraphicFramePr>
          <p:cNvPr id="19" name="Tableau 18">
            <a:extLst>
              <a:ext uri="{FF2B5EF4-FFF2-40B4-BE49-F238E27FC236}">
                <a16:creationId xmlns:a16="http://schemas.microsoft.com/office/drawing/2014/main" id="{66228F19-C875-4C20-A4DD-F8B74D824207}"/>
              </a:ext>
            </a:extLst>
          </p:cNvPr>
          <p:cNvGraphicFramePr>
            <a:graphicFrameLocks noGrp="1"/>
          </p:cNvGraphicFramePr>
          <p:nvPr>
            <p:extLst/>
          </p:nvPr>
        </p:nvGraphicFramePr>
        <p:xfrm>
          <a:off x="1110001" y="1257707"/>
          <a:ext cx="10566061" cy="4597930"/>
        </p:xfrm>
        <a:graphic>
          <a:graphicData uri="http://schemas.openxmlformats.org/drawingml/2006/table">
            <a:tbl>
              <a:tblPr firstRow="1" bandRow="1"/>
              <a:tblGrid>
                <a:gridCol w="621533">
                  <a:extLst>
                    <a:ext uri="{9D8B030D-6E8A-4147-A177-3AD203B41FA5}">
                      <a16:colId xmlns:a16="http://schemas.microsoft.com/office/drawing/2014/main" val="1007629107"/>
                    </a:ext>
                  </a:extLst>
                </a:gridCol>
                <a:gridCol w="621533">
                  <a:extLst>
                    <a:ext uri="{9D8B030D-6E8A-4147-A177-3AD203B41FA5}">
                      <a16:colId xmlns:a16="http://schemas.microsoft.com/office/drawing/2014/main" val="39464569"/>
                    </a:ext>
                  </a:extLst>
                </a:gridCol>
                <a:gridCol w="621533">
                  <a:extLst>
                    <a:ext uri="{9D8B030D-6E8A-4147-A177-3AD203B41FA5}">
                      <a16:colId xmlns:a16="http://schemas.microsoft.com/office/drawing/2014/main" val="85701573"/>
                    </a:ext>
                  </a:extLst>
                </a:gridCol>
                <a:gridCol w="621533">
                  <a:extLst>
                    <a:ext uri="{9D8B030D-6E8A-4147-A177-3AD203B41FA5}">
                      <a16:colId xmlns:a16="http://schemas.microsoft.com/office/drawing/2014/main" val="2729718663"/>
                    </a:ext>
                  </a:extLst>
                </a:gridCol>
                <a:gridCol w="621533">
                  <a:extLst>
                    <a:ext uri="{9D8B030D-6E8A-4147-A177-3AD203B41FA5}">
                      <a16:colId xmlns:a16="http://schemas.microsoft.com/office/drawing/2014/main" val="1465173605"/>
                    </a:ext>
                  </a:extLst>
                </a:gridCol>
                <a:gridCol w="621533">
                  <a:extLst>
                    <a:ext uri="{9D8B030D-6E8A-4147-A177-3AD203B41FA5}">
                      <a16:colId xmlns:a16="http://schemas.microsoft.com/office/drawing/2014/main" val="3573686244"/>
                    </a:ext>
                  </a:extLst>
                </a:gridCol>
                <a:gridCol w="621533">
                  <a:extLst>
                    <a:ext uri="{9D8B030D-6E8A-4147-A177-3AD203B41FA5}">
                      <a16:colId xmlns:a16="http://schemas.microsoft.com/office/drawing/2014/main" val="2639583721"/>
                    </a:ext>
                  </a:extLst>
                </a:gridCol>
                <a:gridCol w="621533">
                  <a:extLst>
                    <a:ext uri="{9D8B030D-6E8A-4147-A177-3AD203B41FA5}">
                      <a16:colId xmlns:a16="http://schemas.microsoft.com/office/drawing/2014/main" val="847930319"/>
                    </a:ext>
                  </a:extLst>
                </a:gridCol>
                <a:gridCol w="621533">
                  <a:extLst>
                    <a:ext uri="{9D8B030D-6E8A-4147-A177-3AD203B41FA5}">
                      <a16:colId xmlns:a16="http://schemas.microsoft.com/office/drawing/2014/main" val="295057206"/>
                    </a:ext>
                  </a:extLst>
                </a:gridCol>
                <a:gridCol w="621533">
                  <a:extLst>
                    <a:ext uri="{9D8B030D-6E8A-4147-A177-3AD203B41FA5}">
                      <a16:colId xmlns:a16="http://schemas.microsoft.com/office/drawing/2014/main" val="782910129"/>
                    </a:ext>
                  </a:extLst>
                </a:gridCol>
                <a:gridCol w="621533">
                  <a:extLst>
                    <a:ext uri="{9D8B030D-6E8A-4147-A177-3AD203B41FA5}">
                      <a16:colId xmlns:a16="http://schemas.microsoft.com/office/drawing/2014/main" val="734715384"/>
                    </a:ext>
                  </a:extLst>
                </a:gridCol>
                <a:gridCol w="621533">
                  <a:extLst>
                    <a:ext uri="{9D8B030D-6E8A-4147-A177-3AD203B41FA5}">
                      <a16:colId xmlns:a16="http://schemas.microsoft.com/office/drawing/2014/main" val="2959216378"/>
                    </a:ext>
                  </a:extLst>
                </a:gridCol>
                <a:gridCol w="621533">
                  <a:extLst>
                    <a:ext uri="{9D8B030D-6E8A-4147-A177-3AD203B41FA5}">
                      <a16:colId xmlns:a16="http://schemas.microsoft.com/office/drawing/2014/main" val="2492747305"/>
                    </a:ext>
                  </a:extLst>
                </a:gridCol>
                <a:gridCol w="621533">
                  <a:extLst>
                    <a:ext uri="{9D8B030D-6E8A-4147-A177-3AD203B41FA5}">
                      <a16:colId xmlns:a16="http://schemas.microsoft.com/office/drawing/2014/main" val="3759836971"/>
                    </a:ext>
                  </a:extLst>
                </a:gridCol>
                <a:gridCol w="621533">
                  <a:extLst>
                    <a:ext uri="{9D8B030D-6E8A-4147-A177-3AD203B41FA5}">
                      <a16:colId xmlns:a16="http://schemas.microsoft.com/office/drawing/2014/main" val="4166156566"/>
                    </a:ext>
                  </a:extLst>
                </a:gridCol>
                <a:gridCol w="621533">
                  <a:extLst>
                    <a:ext uri="{9D8B030D-6E8A-4147-A177-3AD203B41FA5}">
                      <a16:colId xmlns:a16="http://schemas.microsoft.com/office/drawing/2014/main" val="1395811910"/>
                    </a:ext>
                  </a:extLst>
                </a:gridCol>
                <a:gridCol w="621533">
                  <a:extLst>
                    <a:ext uri="{9D8B030D-6E8A-4147-A177-3AD203B41FA5}">
                      <a16:colId xmlns:a16="http://schemas.microsoft.com/office/drawing/2014/main" val="1736381042"/>
                    </a:ext>
                  </a:extLst>
                </a:gridCol>
              </a:tblGrid>
              <a:tr h="263055">
                <a:tc gridSpan="17">
                  <a:txBody>
                    <a:bodyPr/>
                    <a:lstStyle>
                      <a:lvl1pPr marL="0" algn="l" defTabSz="914400" rtl="0" eaLnBrk="1" latinLnBrk="0" hangingPunct="1">
                        <a:defRPr sz="1800" b="1" kern="1200">
                          <a:solidFill>
                            <a:schemeClr val="lt1"/>
                          </a:solidFill>
                          <a:latin typeface="Open Sans Light"/>
                        </a:defRPr>
                      </a:lvl1pPr>
                      <a:lvl2pPr marL="457200" algn="l" defTabSz="914400" rtl="0" eaLnBrk="1" latinLnBrk="0" hangingPunct="1">
                        <a:defRPr sz="1800" b="1" kern="1200">
                          <a:solidFill>
                            <a:schemeClr val="lt1"/>
                          </a:solidFill>
                          <a:latin typeface="Open Sans Light"/>
                        </a:defRPr>
                      </a:lvl2pPr>
                      <a:lvl3pPr marL="914400" algn="l" defTabSz="914400" rtl="0" eaLnBrk="1" latinLnBrk="0" hangingPunct="1">
                        <a:defRPr sz="1800" b="1" kern="1200">
                          <a:solidFill>
                            <a:schemeClr val="lt1"/>
                          </a:solidFill>
                          <a:latin typeface="Open Sans Light"/>
                        </a:defRPr>
                      </a:lvl3pPr>
                      <a:lvl4pPr marL="1371600" algn="l" defTabSz="914400" rtl="0" eaLnBrk="1" latinLnBrk="0" hangingPunct="1">
                        <a:defRPr sz="1800" b="1" kern="1200">
                          <a:solidFill>
                            <a:schemeClr val="lt1"/>
                          </a:solidFill>
                          <a:latin typeface="Open Sans Light"/>
                        </a:defRPr>
                      </a:lvl4pPr>
                      <a:lvl5pPr marL="1828800" algn="l" defTabSz="914400" rtl="0" eaLnBrk="1" latinLnBrk="0" hangingPunct="1">
                        <a:defRPr sz="1800" b="1" kern="1200">
                          <a:solidFill>
                            <a:schemeClr val="lt1"/>
                          </a:solidFill>
                          <a:latin typeface="Open Sans Light"/>
                        </a:defRPr>
                      </a:lvl5pPr>
                      <a:lvl6pPr marL="2286000" algn="l" defTabSz="914400" rtl="0" eaLnBrk="1" latinLnBrk="0" hangingPunct="1">
                        <a:defRPr sz="1800" b="1" kern="1200">
                          <a:solidFill>
                            <a:schemeClr val="lt1"/>
                          </a:solidFill>
                          <a:latin typeface="Open Sans Light"/>
                        </a:defRPr>
                      </a:lvl6pPr>
                      <a:lvl7pPr marL="2743200" algn="l" defTabSz="914400" rtl="0" eaLnBrk="1" latinLnBrk="0" hangingPunct="1">
                        <a:defRPr sz="1800" b="1" kern="1200">
                          <a:solidFill>
                            <a:schemeClr val="lt1"/>
                          </a:solidFill>
                          <a:latin typeface="Open Sans Light"/>
                        </a:defRPr>
                      </a:lvl7pPr>
                      <a:lvl8pPr marL="3200400" algn="l" defTabSz="914400" rtl="0" eaLnBrk="1" latinLnBrk="0" hangingPunct="1">
                        <a:defRPr sz="1800" b="1" kern="1200">
                          <a:solidFill>
                            <a:schemeClr val="lt1"/>
                          </a:solidFill>
                          <a:latin typeface="Open Sans Light"/>
                        </a:defRPr>
                      </a:lvl8pPr>
                      <a:lvl9pPr marL="3657600" algn="l" defTabSz="914400" rtl="0" eaLnBrk="1" latinLnBrk="0" hangingPunct="1">
                        <a:defRPr sz="1800" b="1" kern="1200">
                          <a:solidFill>
                            <a:schemeClr val="lt1"/>
                          </a:solidFill>
                          <a:latin typeface="Open Sans Light"/>
                        </a:defRPr>
                      </a:lvl9pPr>
                    </a:lstStyle>
                    <a:p>
                      <a:pPr algn="ctr"/>
                      <a:r>
                        <a:rPr lang="fr-FR" sz="1100" dirty="0" smtClean="0">
                          <a:solidFill>
                            <a:schemeClr val="tx1">
                              <a:lumMod val="75000"/>
                              <a:lumOff val="25000"/>
                            </a:schemeClr>
                          </a:solidFill>
                          <a:latin typeface="+mj-lt"/>
                          <a:cs typeface="Segoe UI Light" panose="020B0502040204020203" pitchFamily="34" charset="0"/>
                        </a:rPr>
                        <a:t>2021</a:t>
                      </a:r>
                      <a:endParaRPr lang="fr-FR" sz="1100" dirty="0">
                        <a:solidFill>
                          <a:schemeClr val="tx1">
                            <a:lumMod val="75000"/>
                            <a:lumOff val="25000"/>
                          </a:schemeClr>
                        </a:solidFill>
                        <a:latin typeface="+mj-lt"/>
                        <a:cs typeface="Segoe UI Light" panose="020B0502040204020203" pitchFamily="34" charset="0"/>
                      </a:endParaRPr>
                    </a:p>
                  </a:txBody>
                  <a:tcPr marL="32006" marR="32006" marT="32006" marB="32006"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extLst>
                  <a:ext uri="{0D108BD9-81ED-4DB2-BD59-A6C34878D82A}">
                    <a16:rowId xmlns:a16="http://schemas.microsoft.com/office/drawing/2014/main" val="2783511463"/>
                  </a:ext>
                </a:extLst>
              </a:tr>
              <a:tr h="263055">
                <a:tc gridSpan="4">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1100" b="1" dirty="0" smtClean="0">
                          <a:solidFill>
                            <a:schemeClr val="bg1"/>
                          </a:solidFill>
                          <a:latin typeface="+mj-lt"/>
                          <a:cs typeface="Segoe UI Light" panose="020B0502040204020203" pitchFamily="34" charset="0"/>
                        </a:rPr>
                        <a:t>Mai</a:t>
                      </a:r>
                      <a:endParaRPr lang="fr-FR" sz="1100" b="1" dirty="0">
                        <a:solidFill>
                          <a:schemeClr val="bg1"/>
                        </a:solidFill>
                        <a:latin typeface="+mj-lt"/>
                        <a:cs typeface="Segoe UI Light" panose="020B0502040204020203" pitchFamily="34" charset="0"/>
                      </a:endParaRPr>
                    </a:p>
                  </a:txBody>
                  <a:tcPr marL="32006" marR="32006" marT="32006" marB="32006"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schemeClr>
                    </a:solidFill>
                  </a:tcPr>
                </a:tc>
                <a:tc hMerge="1">
                  <a:txBody>
                    <a:bodyPr/>
                    <a:lstStyle/>
                    <a:p>
                      <a:endParaRPr lang="fr-FR"/>
                    </a:p>
                  </a:txBody>
                  <a:tcPr/>
                </a:tc>
                <a:tc hMerge="1">
                  <a:txBody>
                    <a:bodyPr/>
                    <a:lstStyle/>
                    <a:p>
                      <a:endParaRPr lang="fr-FR"/>
                    </a:p>
                  </a:txBody>
                  <a:tcPr/>
                </a:tc>
                <a:tc hMerge="1">
                  <a:txBody>
                    <a:bodyPr/>
                    <a:lstStyle/>
                    <a:p>
                      <a:endParaRPr lang="fr-FR" dirty="0"/>
                    </a:p>
                  </a:txBody>
                  <a:tcPr/>
                </a:tc>
                <a:tc gridSpan="4">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1100" b="1" dirty="0" smtClean="0">
                          <a:solidFill>
                            <a:schemeClr val="bg1"/>
                          </a:solidFill>
                          <a:latin typeface="+mj-lt"/>
                          <a:cs typeface="Segoe UI Light" panose="020B0502040204020203" pitchFamily="34" charset="0"/>
                        </a:rPr>
                        <a:t>Juin</a:t>
                      </a:r>
                      <a:endParaRPr lang="fr-FR" sz="1100" b="1" dirty="0">
                        <a:solidFill>
                          <a:schemeClr val="bg1"/>
                        </a:solidFill>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schemeClr>
                    </a:solidFill>
                  </a:tcPr>
                </a:tc>
                <a:tc hMerge="1">
                  <a:txBody>
                    <a:bodyPr/>
                    <a:lstStyle/>
                    <a:p>
                      <a:endParaRPr lang="fr-FR"/>
                    </a:p>
                  </a:txBody>
                  <a:tcPr/>
                </a:tc>
                <a:tc hMerge="1">
                  <a:txBody>
                    <a:bodyPr/>
                    <a:lstStyle/>
                    <a:p>
                      <a:endParaRPr lang="fr-FR"/>
                    </a:p>
                  </a:txBody>
                  <a:tcPr/>
                </a:tc>
                <a:tc hMerge="1">
                  <a:txBody>
                    <a:bodyPr/>
                    <a:lstStyle/>
                    <a:p>
                      <a:endParaRPr lang="fr-FR" dirty="0"/>
                    </a:p>
                  </a:txBody>
                  <a:tcPr/>
                </a:tc>
                <a:tc gridSpan="4">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1100" b="1" dirty="0" smtClean="0">
                          <a:solidFill>
                            <a:schemeClr val="bg1"/>
                          </a:solidFill>
                          <a:latin typeface="+mj-lt"/>
                          <a:cs typeface="Segoe UI Light" panose="020B0502040204020203" pitchFamily="34" charset="0"/>
                        </a:rPr>
                        <a:t>Juillet</a:t>
                      </a:r>
                      <a:endParaRPr lang="fr-FR" sz="1100" b="1" dirty="0">
                        <a:solidFill>
                          <a:schemeClr val="bg1"/>
                        </a:solidFill>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schemeClr>
                    </a:solidFill>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gridSpan="5">
                  <a:txBody>
                    <a:bodyPr/>
                    <a:lstStyle/>
                    <a:p>
                      <a:pPr algn="ctr"/>
                      <a:r>
                        <a:rPr lang="fr-FR" sz="1100" b="1" dirty="0" smtClean="0">
                          <a:solidFill>
                            <a:schemeClr val="bg1"/>
                          </a:solidFill>
                          <a:latin typeface="+mj-lt"/>
                          <a:cs typeface="Segoe UI Light" panose="020B0502040204020203" pitchFamily="34" charset="0"/>
                        </a:rPr>
                        <a:t>Août</a:t>
                      </a:r>
                      <a:endParaRPr lang="fr-FR" sz="1100" b="1" dirty="0">
                        <a:solidFill>
                          <a:schemeClr val="bg1"/>
                        </a:solidFill>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schemeClr>
                    </a:solidFill>
                  </a:tcPr>
                </a:tc>
                <a:tc hMerge="1">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1100" b="1" dirty="0">
                        <a:solidFill>
                          <a:schemeClr val="bg1"/>
                        </a:solidFill>
                        <a:latin typeface="Arial Narrow" panose="020B0606020202030204" pitchFamily="34" charset="0"/>
                        <a:cs typeface="Segoe UI Light" panose="020B0502040204020203" pitchFamily="34" charset="0"/>
                      </a:endParaRPr>
                    </a:p>
                  </a:txBody>
                  <a:tcPr marL="32006" marR="32006" marT="32006" marB="32006" anchor="ctr">
                    <a:lnL w="12700" cap="flat" cmpd="sng" algn="ctr">
                      <a:noFill/>
                      <a:prstDash val="sysDash"/>
                      <a:round/>
                      <a:headEnd type="none" w="med" len="med"/>
                      <a:tailEnd type="none" w="med" len="med"/>
                    </a:lnL>
                    <a:lnR w="12700" cap="flat" cmpd="sng" algn="ctr">
                      <a:solidFill>
                        <a:schemeClr val="bg1">
                          <a:lumMod val="75000"/>
                        </a:schemeClr>
                      </a:solidFill>
                      <a:prstDash val="sysDash"/>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schemeClr>
                    </a:solidFill>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extLst>
                  <a:ext uri="{0D108BD9-81ED-4DB2-BD59-A6C34878D82A}">
                    <a16:rowId xmlns:a16="http://schemas.microsoft.com/office/drawing/2014/main" val="3261286258"/>
                  </a:ext>
                </a:extLst>
              </a:tr>
              <a:tr h="267385">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18</a:t>
                      </a:r>
                      <a:endParaRPr lang="fr-FR" sz="700" dirty="0">
                        <a:latin typeface="+mj-lt"/>
                        <a:cs typeface="Segoe UI Light" panose="020B0502040204020203" pitchFamily="34" charset="0"/>
                      </a:endParaRPr>
                    </a:p>
                  </a:txBody>
                  <a:tcPr marL="32006" marR="32006" marT="32006" marB="32006"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19</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20</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21</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22</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23</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24</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25</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26</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27</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28</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29</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30</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31</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32</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33</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34</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extLst>
                  <a:ext uri="{0D108BD9-81ED-4DB2-BD59-A6C34878D82A}">
                    <a16:rowId xmlns:a16="http://schemas.microsoft.com/office/drawing/2014/main" val="1897451381"/>
                  </a:ext>
                </a:extLst>
              </a:tr>
              <a:tr h="3804435">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28575" cap="flat" cmpd="sng" algn="ctr">
                      <a:no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ap="flat" cmpd="sng" algn="ctr">
                      <a:solidFill>
                        <a:schemeClr val="bg1">
                          <a:lumMod val="75000"/>
                        </a:schemeClr>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ap="flat" cmpd="sng" algn="ctr">
                      <a:solidFill>
                        <a:schemeClr val="bg1">
                          <a:lumMod val="75000"/>
                        </a:schemeClr>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ap="flat" cmpd="sng" algn="ctr">
                      <a:solidFill>
                        <a:schemeClr val="bg1">
                          <a:lumMod val="75000"/>
                        </a:schemeClr>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ap="flat" cmpd="sng" algn="ctr">
                      <a:solidFill>
                        <a:schemeClr val="bg1">
                          <a:lumMod val="75000"/>
                        </a:schemeClr>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ap="flat" cmpd="sng" algn="ctr">
                      <a:solidFill>
                        <a:srgbClr val="FFFFFF"/>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ap="flat" cmpd="sng" algn="ctr">
                      <a:solidFill>
                        <a:schemeClr val="bg1">
                          <a:lumMod val="75000"/>
                        </a:schemeClr>
                      </a:solidFill>
                      <a:prstDash val="solid"/>
                      <a:round/>
                      <a:headEnd type="none" w="med" len="med"/>
                      <a:tailEnd type="none" w="med" len="med"/>
                    </a:lnL>
                    <a:lnR w="12700" cap="flat" cmpd="sng" algn="ctr">
                      <a:noFill/>
                      <a:prstDash val="sysDash"/>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ap="flat" cmpd="sng" algn="ctr">
                      <a:noFill/>
                      <a:prstDash val="sysDash"/>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28575" cap="flat" cmpd="sng" algn="ctr">
                      <a:no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2041090730"/>
                  </a:ext>
                </a:extLst>
              </a:tr>
            </a:tbl>
          </a:graphicData>
        </a:graphic>
      </p:graphicFrame>
      <p:sp>
        <p:nvSpPr>
          <p:cNvPr id="20" name="Rectangle 19">
            <a:extLst>
              <a:ext uri="{FF2B5EF4-FFF2-40B4-BE49-F238E27FC236}">
                <a16:creationId xmlns:a16="http://schemas.microsoft.com/office/drawing/2014/main" id="{37460C0D-B061-4167-A12F-58C5A35AC23C}"/>
              </a:ext>
            </a:extLst>
          </p:cNvPr>
          <p:cNvSpPr/>
          <p:nvPr/>
        </p:nvSpPr>
        <p:spPr>
          <a:xfrm>
            <a:off x="6428453" y="2086829"/>
            <a:ext cx="2124531" cy="3828969"/>
          </a:xfrm>
          <a:prstGeom prst="rect">
            <a:avLst/>
          </a:prstGeom>
          <a:pattFill prst="smConfetti">
            <a:fgClr>
              <a:srgbClr val="FFFFFF">
                <a:lumMod val="75000"/>
              </a:srgbClr>
            </a:fgClr>
            <a:bgClr>
              <a:srgbClr val="FFFFFF"/>
            </a:bgClr>
          </a:pattFill>
          <a:ln w="9525" cap="flat" cmpd="sng" algn="ctr">
            <a:noFill/>
            <a:prstDash val="solid"/>
          </a:ln>
          <a:effectLst/>
        </p:spPr>
        <p:txBody>
          <a:bodyPr rtlCol="0" anchor="ctr"/>
          <a:lstStyle/>
          <a:p>
            <a:pPr algn="ctr" defTabSz="1219170">
              <a:defRPr/>
            </a:pPr>
            <a:endParaRPr lang="fr-FR" sz="2400" kern="0">
              <a:solidFill>
                <a:srgbClr val="FFFFFF"/>
              </a:solidFill>
              <a:latin typeface="Arial Narrow" panose="020B0606020202030204" pitchFamily="34" charset="0"/>
            </a:endParaRPr>
          </a:p>
        </p:txBody>
      </p:sp>
      <p:sp>
        <p:nvSpPr>
          <p:cNvPr id="21" name="Rectangle 20">
            <a:extLst>
              <a:ext uri="{FF2B5EF4-FFF2-40B4-BE49-F238E27FC236}">
                <a16:creationId xmlns:a16="http://schemas.microsoft.com/office/drawing/2014/main" id="{37460C0D-B061-4167-A12F-58C5A35AC23C}"/>
              </a:ext>
            </a:extLst>
          </p:cNvPr>
          <p:cNvSpPr/>
          <p:nvPr/>
        </p:nvSpPr>
        <p:spPr>
          <a:xfrm>
            <a:off x="8604039" y="2098861"/>
            <a:ext cx="3072023" cy="3828970"/>
          </a:xfrm>
          <a:prstGeom prst="rect">
            <a:avLst/>
          </a:prstGeom>
          <a:pattFill prst="smConfetti">
            <a:fgClr>
              <a:srgbClr val="FFFFFF">
                <a:lumMod val="75000"/>
              </a:srgbClr>
            </a:fgClr>
            <a:bgClr>
              <a:srgbClr val="FFFFFF"/>
            </a:bgClr>
          </a:pattFill>
          <a:ln w="9525" cap="flat" cmpd="sng" algn="ctr">
            <a:noFill/>
            <a:prstDash val="solid"/>
          </a:ln>
          <a:effectLst/>
        </p:spPr>
        <p:txBody>
          <a:bodyPr rtlCol="0" anchor="ctr"/>
          <a:lstStyle/>
          <a:p>
            <a:pPr algn="ctr" defTabSz="1219170">
              <a:defRPr/>
            </a:pPr>
            <a:endParaRPr lang="fr-FR" sz="2400" kern="0">
              <a:solidFill>
                <a:srgbClr val="FFFFFF"/>
              </a:solidFill>
              <a:latin typeface="Arial Narrow" panose="020B0606020202030204" pitchFamily="34" charset="0"/>
            </a:endParaRPr>
          </a:p>
        </p:txBody>
      </p:sp>
      <p:sp>
        <p:nvSpPr>
          <p:cNvPr id="22" name="Flèche : chevron 21">
            <a:extLst>
              <a:ext uri="{FF2B5EF4-FFF2-40B4-BE49-F238E27FC236}">
                <a16:creationId xmlns:a16="http://schemas.microsoft.com/office/drawing/2014/main" id="{2CD04765-B547-487C-B9D1-C0BDF5C5B72F}"/>
              </a:ext>
            </a:extLst>
          </p:cNvPr>
          <p:cNvSpPr/>
          <p:nvPr/>
        </p:nvSpPr>
        <p:spPr>
          <a:xfrm>
            <a:off x="3596722" y="5242460"/>
            <a:ext cx="8079339" cy="320056"/>
          </a:xfrm>
          <a:prstGeom prst="homePlate">
            <a:avLst/>
          </a:prstGeom>
          <a:solidFill>
            <a:srgbClr val="9D9D9D"/>
          </a:solidFill>
          <a:ln w="9525" cap="flat" cmpd="sng" algn="ctr">
            <a:noFill/>
            <a:prstDash val="solid"/>
          </a:ln>
          <a:effectLst/>
        </p:spPr>
        <p:txBody>
          <a:bodyPr lIns="36000" tIns="36000" rIns="36000" bIns="36000" rtlCol="0" anchor="ctr"/>
          <a:lstStyle/>
          <a:p>
            <a:pPr defTabSz="1219170">
              <a:defRPr/>
            </a:pPr>
            <a:r>
              <a:rPr lang="fr-FR" sz="1050" b="1" kern="0" dirty="0">
                <a:solidFill>
                  <a:schemeClr val="bg1"/>
                </a:solidFill>
                <a:cs typeface="Segoe UI Light" panose="020B0502040204020203" pitchFamily="34" charset="0"/>
              </a:rPr>
              <a:t>Assurance-Vie : 0% </a:t>
            </a:r>
            <a:r>
              <a:rPr lang="fr-FR" sz="1050" b="1" kern="0" dirty="0">
                <a:solidFill>
                  <a:srgbClr val="FFFFFF"/>
                </a:solidFill>
                <a:cs typeface="Segoe UI Light" panose="020B0502040204020203" pitchFamily="34" charset="0"/>
              </a:rPr>
              <a:t>de frais d’entrée avec 30% d’UC jusqu’au 31/12/2021</a:t>
            </a:r>
          </a:p>
        </p:txBody>
      </p:sp>
      <p:sp>
        <p:nvSpPr>
          <p:cNvPr id="27" name="Flèche : chevron 21">
            <a:extLst>
              <a:ext uri="{FF2B5EF4-FFF2-40B4-BE49-F238E27FC236}">
                <a16:creationId xmlns:a16="http://schemas.microsoft.com/office/drawing/2014/main" id="{2CD04765-B547-487C-B9D1-C0BDF5C5B72F}"/>
              </a:ext>
            </a:extLst>
          </p:cNvPr>
          <p:cNvSpPr/>
          <p:nvPr/>
        </p:nvSpPr>
        <p:spPr>
          <a:xfrm>
            <a:off x="6074853" y="5615020"/>
            <a:ext cx="5601207" cy="320056"/>
          </a:xfrm>
          <a:prstGeom prst="homePlate">
            <a:avLst/>
          </a:prstGeom>
          <a:solidFill>
            <a:srgbClr val="9D9D9D"/>
          </a:solidFill>
          <a:ln w="9525" cap="flat" cmpd="sng" algn="ctr">
            <a:noFill/>
            <a:prstDash val="solid"/>
          </a:ln>
          <a:effectLst/>
        </p:spPr>
        <p:txBody>
          <a:bodyPr lIns="36000" tIns="36000" rIns="36000" bIns="36000" rtlCol="0" anchor="ctr"/>
          <a:lstStyle/>
          <a:p>
            <a:pPr defTabSz="1219170">
              <a:defRPr/>
            </a:pPr>
            <a:r>
              <a:rPr lang="fr-FR" sz="1050" b="1" kern="0" dirty="0">
                <a:solidFill>
                  <a:srgbClr val="FFFFFF"/>
                </a:solidFill>
                <a:cs typeface="Segoe UI Light" panose="020B0502040204020203" pitchFamily="34" charset="0"/>
              </a:rPr>
              <a:t>Nouvelle Offre BPCE Vie  : </a:t>
            </a:r>
            <a:r>
              <a:rPr lang="fr-FR" sz="1050" b="1" kern="0" dirty="0" err="1">
                <a:solidFill>
                  <a:srgbClr val="FFFFFF"/>
                </a:solidFill>
                <a:cs typeface="Segoe UI Light" panose="020B0502040204020203" pitchFamily="34" charset="0"/>
              </a:rPr>
              <a:t>Millevie</a:t>
            </a:r>
            <a:r>
              <a:rPr lang="fr-FR" sz="1050" b="1" kern="0" dirty="0">
                <a:solidFill>
                  <a:srgbClr val="FFFFFF"/>
                </a:solidFill>
                <a:cs typeface="Segoe UI Light" panose="020B0502040204020203" pitchFamily="34" charset="0"/>
              </a:rPr>
              <a:t> 2</a:t>
            </a:r>
          </a:p>
        </p:txBody>
      </p:sp>
      <p:sp>
        <p:nvSpPr>
          <p:cNvPr id="31" name="Flèche : chevron 21">
            <a:extLst>
              <a:ext uri="{FF2B5EF4-FFF2-40B4-BE49-F238E27FC236}">
                <a16:creationId xmlns:a16="http://schemas.microsoft.com/office/drawing/2014/main" id="{2CD04765-B547-487C-B9D1-C0BDF5C5B72F}"/>
              </a:ext>
            </a:extLst>
          </p:cNvPr>
          <p:cNvSpPr/>
          <p:nvPr/>
        </p:nvSpPr>
        <p:spPr>
          <a:xfrm>
            <a:off x="1233712" y="2536822"/>
            <a:ext cx="10442350" cy="275488"/>
          </a:xfrm>
          <a:prstGeom prst="homePlate">
            <a:avLst/>
          </a:prstGeom>
          <a:solidFill>
            <a:schemeClr val="accent1">
              <a:lumMod val="60000"/>
              <a:lumOff val="40000"/>
            </a:schemeClr>
          </a:solidFill>
          <a:ln w="9525" cap="flat" cmpd="sng" algn="ctr">
            <a:noFill/>
            <a:prstDash val="solid"/>
          </a:ln>
          <a:effectLst/>
        </p:spPr>
        <p:txBody>
          <a:bodyPr lIns="36000" tIns="36000" rIns="36000" bIns="36000" rtlCol="0" anchor="ctr"/>
          <a:lstStyle/>
          <a:p>
            <a:pPr defTabSz="1219170">
              <a:defRPr/>
            </a:pPr>
            <a:r>
              <a:rPr lang="fr-FR" sz="1050" b="1" kern="0" dirty="0">
                <a:solidFill>
                  <a:srgbClr val="FFFFFF"/>
                </a:solidFill>
                <a:cs typeface="Segoe UI Light" panose="020B0502040204020203" pitchFamily="34" charset="0"/>
              </a:rPr>
              <a:t>Offre de bienvenue sur Formules (ouverture ou montée en gamme) : 30% de remise la </a:t>
            </a:r>
            <a:r>
              <a:rPr lang="fr-FR" sz="1050" b="1" kern="0" dirty="0" smtClean="0">
                <a:solidFill>
                  <a:srgbClr val="FFFFFF"/>
                </a:solidFill>
                <a:cs typeface="Segoe UI Light" panose="020B0502040204020203" pitchFamily="34" charset="0"/>
              </a:rPr>
              <a:t>1</a:t>
            </a:r>
            <a:r>
              <a:rPr lang="fr-FR" sz="1050" b="1" kern="0" baseline="30000" dirty="0" smtClean="0">
                <a:solidFill>
                  <a:srgbClr val="FFFFFF"/>
                </a:solidFill>
                <a:cs typeface="Segoe UI Light" panose="020B0502040204020203" pitchFamily="34" charset="0"/>
              </a:rPr>
              <a:t>ère</a:t>
            </a:r>
            <a:r>
              <a:rPr lang="fr-FR" sz="1050" b="1" kern="0" dirty="0" smtClean="0">
                <a:solidFill>
                  <a:srgbClr val="FFFFFF"/>
                </a:solidFill>
                <a:cs typeface="Segoe UI Light" panose="020B0502040204020203" pitchFamily="34" charset="0"/>
              </a:rPr>
              <a:t> année </a:t>
            </a:r>
            <a:endParaRPr lang="fr-FR" sz="1050" b="1" kern="0" dirty="0">
              <a:solidFill>
                <a:srgbClr val="FFFFFF"/>
              </a:solidFill>
              <a:cs typeface="Segoe UI Light" panose="020B0502040204020203" pitchFamily="34" charset="0"/>
            </a:endParaRPr>
          </a:p>
        </p:txBody>
      </p:sp>
      <p:pic>
        <p:nvPicPr>
          <p:cNvPr id="35" name="Image 3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35464" y="5595288"/>
            <a:ext cx="369169" cy="369169"/>
          </a:xfrm>
          <a:prstGeom prst="rect">
            <a:avLst/>
          </a:prstGeom>
        </p:spPr>
      </p:pic>
      <p:sp>
        <p:nvSpPr>
          <p:cNvPr id="36" name="Flèche : chevron 21">
            <a:extLst>
              <a:ext uri="{FF2B5EF4-FFF2-40B4-BE49-F238E27FC236}">
                <a16:creationId xmlns:a16="http://schemas.microsoft.com/office/drawing/2014/main" id="{2CD04765-B547-487C-B9D1-C0BDF5C5B72F}"/>
              </a:ext>
            </a:extLst>
          </p:cNvPr>
          <p:cNvSpPr/>
          <p:nvPr/>
        </p:nvSpPr>
        <p:spPr>
          <a:xfrm>
            <a:off x="1233712" y="2890958"/>
            <a:ext cx="10442348" cy="329398"/>
          </a:xfrm>
          <a:prstGeom prst="homePlate">
            <a:avLst/>
          </a:prstGeom>
          <a:solidFill>
            <a:schemeClr val="accent1">
              <a:lumMod val="60000"/>
              <a:lumOff val="40000"/>
            </a:schemeClr>
          </a:solidFill>
          <a:ln w="9525" cap="flat" cmpd="sng" algn="ctr">
            <a:noFill/>
            <a:prstDash val="solid"/>
          </a:ln>
          <a:effectLst/>
        </p:spPr>
        <p:txBody>
          <a:bodyPr lIns="36000" tIns="36000" rIns="36000" bIns="36000" rtlCol="0" anchor="ctr"/>
          <a:lstStyle/>
          <a:p>
            <a:pPr defTabSz="1219170">
              <a:defRPr/>
            </a:pPr>
            <a:r>
              <a:rPr lang="fr-FR" sz="1050" b="1" kern="0" dirty="0" smtClean="0">
                <a:solidFill>
                  <a:schemeClr val="bg1"/>
                </a:solidFill>
                <a:cs typeface="Segoe UI Light" panose="020B0502040204020203" pitchFamily="34" charset="0"/>
              </a:rPr>
              <a:t>Campagne Jeunes &gt; Formule </a:t>
            </a:r>
            <a:r>
              <a:rPr lang="fr-FR" sz="1050" b="1" kern="0" dirty="0">
                <a:solidFill>
                  <a:schemeClr val="bg1"/>
                </a:solidFill>
                <a:cs typeface="Segoe UI Light" panose="020B0502040204020203" pitchFamily="34" charset="0"/>
              </a:rPr>
              <a:t>Initiale ou confort avec une carte </a:t>
            </a:r>
            <a:r>
              <a:rPr lang="fr-FR" sz="1050" b="1" kern="0" dirty="0" err="1">
                <a:solidFill>
                  <a:schemeClr val="bg1"/>
                </a:solidFill>
                <a:cs typeface="Segoe UI Light" panose="020B0502040204020203" pitchFamily="34" charset="0"/>
              </a:rPr>
              <a:t>Classic</a:t>
            </a:r>
            <a:r>
              <a:rPr lang="fr-FR" sz="1050" b="1" kern="0" dirty="0">
                <a:solidFill>
                  <a:schemeClr val="bg1"/>
                </a:solidFill>
                <a:cs typeface="Segoe UI Light" panose="020B0502040204020203" pitchFamily="34" charset="0"/>
              </a:rPr>
              <a:t> :  Gratuité 2 ANS</a:t>
            </a:r>
          </a:p>
        </p:txBody>
      </p:sp>
      <p:pic>
        <p:nvPicPr>
          <p:cNvPr id="37" name="Image 9" descr="cid:image004.jpg@01D72190.68D0F190"/>
          <p:cNvPicPr>
            <a:picLocks noChangeAspect="1" noChangeArrowheads="1"/>
          </p:cNvPicPr>
          <p:nvPr/>
        </p:nvPicPr>
        <p:blipFill>
          <a:blip r:embed="rId3" r:link="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008487" y="2859645"/>
            <a:ext cx="310991" cy="374091"/>
          </a:xfrm>
          <a:prstGeom prst="rect">
            <a:avLst/>
          </a:prstGeom>
          <a:noFill/>
          <a:extLst>
            <a:ext uri="{909E8E84-426E-40DD-AFC4-6F175D3DCCD1}">
              <a14:hiddenFill xmlns:a14="http://schemas.microsoft.com/office/drawing/2010/main">
                <a:solidFill>
                  <a:srgbClr val="FFFFFF"/>
                </a:solidFill>
              </a14:hiddenFill>
            </a:ext>
          </a:extLst>
        </p:spPr>
      </p:pic>
      <p:sp>
        <p:nvSpPr>
          <p:cNvPr id="41" name="Flèche : chevron 21">
            <a:extLst>
              <a:ext uri="{FF2B5EF4-FFF2-40B4-BE49-F238E27FC236}">
                <a16:creationId xmlns:a16="http://schemas.microsoft.com/office/drawing/2014/main" id="{2CD04765-B547-487C-B9D1-C0BDF5C5B72F}"/>
              </a:ext>
            </a:extLst>
          </p:cNvPr>
          <p:cNvSpPr/>
          <p:nvPr/>
        </p:nvSpPr>
        <p:spPr>
          <a:xfrm>
            <a:off x="338653" y="5242460"/>
            <a:ext cx="771348" cy="673338"/>
          </a:xfrm>
          <a:prstGeom prst="homePlate">
            <a:avLst/>
          </a:prstGeom>
          <a:solidFill>
            <a:schemeClr val="bg1"/>
          </a:solidFill>
          <a:ln w="9525" cap="flat" cmpd="sng" algn="ctr">
            <a:solidFill>
              <a:schemeClr val="bg1">
                <a:lumMod val="50000"/>
              </a:schemeClr>
            </a:solidFill>
            <a:prstDash val="solid"/>
          </a:ln>
          <a:effectLst/>
        </p:spPr>
        <p:txBody>
          <a:bodyPr lIns="36000" tIns="36000" rIns="36000" bIns="36000" rtlCol="0" anchor="ctr"/>
          <a:lstStyle/>
          <a:p>
            <a:pPr defTabSz="1219170">
              <a:defRPr/>
            </a:pPr>
            <a:r>
              <a:rPr lang="fr-FR" sz="800" b="1" kern="0" dirty="0" smtClean="0">
                <a:solidFill>
                  <a:schemeClr val="tx1">
                    <a:lumMod val="50000"/>
                    <a:lumOff val="50000"/>
                  </a:schemeClr>
                </a:solidFill>
                <a:cs typeface="Segoe UI Light" panose="020B0502040204020203" pitchFamily="34" charset="0"/>
              </a:rPr>
              <a:t>EPARGNE</a:t>
            </a:r>
            <a:endParaRPr lang="fr-FR" sz="800" b="1" kern="0" dirty="0">
              <a:solidFill>
                <a:schemeClr val="tx1">
                  <a:lumMod val="50000"/>
                  <a:lumOff val="50000"/>
                </a:schemeClr>
              </a:solidFill>
              <a:cs typeface="Segoe UI Light" panose="020B0502040204020203" pitchFamily="34" charset="0"/>
            </a:endParaRPr>
          </a:p>
        </p:txBody>
      </p:sp>
      <p:sp>
        <p:nvSpPr>
          <p:cNvPr id="42" name="Rectangle 41">
            <a:extLst>
              <a:ext uri="{FF2B5EF4-FFF2-40B4-BE49-F238E27FC236}">
                <a16:creationId xmlns:a16="http://schemas.microsoft.com/office/drawing/2014/main" id="{325BE1A5-0AB6-4794-B94A-5E87D78A95AC}"/>
              </a:ext>
            </a:extLst>
          </p:cNvPr>
          <p:cNvSpPr/>
          <p:nvPr/>
        </p:nvSpPr>
        <p:spPr>
          <a:xfrm>
            <a:off x="9568772" y="6270266"/>
            <a:ext cx="288000" cy="180000"/>
          </a:xfrm>
          <a:prstGeom prst="rect">
            <a:avLst/>
          </a:prstGeom>
          <a:pattFill prst="smConfetti">
            <a:fgClr>
              <a:schemeClr val="bg1">
                <a:lumMod val="75000"/>
              </a:schemeClr>
            </a:fgClr>
            <a:bgClr>
              <a:schemeClr val="bg1"/>
            </a:bgClr>
          </a:patt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43" name="ZoneTexte 42">
            <a:extLst>
              <a:ext uri="{FF2B5EF4-FFF2-40B4-BE49-F238E27FC236}">
                <a16:creationId xmlns:a16="http://schemas.microsoft.com/office/drawing/2014/main" id="{2F049AA0-C129-4F78-B7D4-AE8B0F554C7B}"/>
              </a:ext>
            </a:extLst>
          </p:cNvPr>
          <p:cNvSpPr txBox="1"/>
          <p:nvPr/>
        </p:nvSpPr>
        <p:spPr>
          <a:xfrm>
            <a:off x="9885535" y="6266815"/>
            <a:ext cx="1110779" cy="215444"/>
          </a:xfrm>
          <a:prstGeom prst="rect">
            <a:avLst/>
          </a:prstGeom>
          <a:noFill/>
        </p:spPr>
        <p:txBody>
          <a:bodyPr wrap="square" rtlCol="0">
            <a:spAutoFit/>
          </a:bodyPr>
          <a:lstStyle/>
          <a:p>
            <a:r>
              <a:rPr lang="fr-FR" sz="800" b="1" dirty="0">
                <a:solidFill>
                  <a:schemeClr val="tx1">
                    <a:lumMod val="75000"/>
                    <a:lumOff val="25000"/>
                  </a:schemeClr>
                </a:solidFill>
                <a:latin typeface="+mj-lt"/>
                <a:cs typeface="Segoe UI Light" panose="020B0502040204020203" pitchFamily="34" charset="0"/>
              </a:rPr>
              <a:t>Congés scolaires</a:t>
            </a:r>
          </a:p>
        </p:txBody>
      </p:sp>
      <p:sp>
        <p:nvSpPr>
          <p:cNvPr id="44" name="Flèche : chevron 21">
            <a:extLst>
              <a:ext uri="{FF2B5EF4-FFF2-40B4-BE49-F238E27FC236}">
                <a16:creationId xmlns:a16="http://schemas.microsoft.com/office/drawing/2014/main" id="{2CD04765-B547-487C-B9D1-C0BDF5C5B72F}"/>
              </a:ext>
            </a:extLst>
          </p:cNvPr>
          <p:cNvSpPr/>
          <p:nvPr/>
        </p:nvSpPr>
        <p:spPr>
          <a:xfrm>
            <a:off x="1233712" y="3426528"/>
            <a:ext cx="10442348" cy="320056"/>
          </a:xfrm>
          <a:prstGeom prst="homePlate">
            <a:avLst/>
          </a:prstGeom>
          <a:solidFill>
            <a:schemeClr val="tx1">
              <a:lumMod val="50000"/>
              <a:lumOff val="50000"/>
            </a:schemeClr>
          </a:solidFill>
          <a:ln w="9525" cap="flat" cmpd="sng" algn="ctr">
            <a:noFill/>
            <a:prstDash val="solid"/>
          </a:ln>
          <a:effectLst/>
        </p:spPr>
        <p:txBody>
          <a:bodyPr lIns="36000" tIns="36000" rIns="36000" bIns="36000" rtlCol="0" anchor="ctr"/>
          <a:lstStyle/>
          <a:p>
            <a:pPr defTabSz="1219170">
              <a:defRPr/>
            </a:pPr>
            <a:endParaRPr lang="fr-FR" sz="1050" b="1" kern="0" dirty="0" smtClean="0">
              <a:solidFill>
                <a:srgbClr val="FFFFFF"/>
              </a:solidFill>
              <a:cs typeface="Segoe UI Light" panose="020B0502040204020203" pitchFamily="34" charset="0"/>
            </a:endParaRPr>
          </a:p>
          <a:p>
            <a:pPr defTabSz="1219170">
              <a:defRPr/>
            </a:pPr>
            <a:r>
              <a:rPr lang="fr-FR" sz="1050" b="1" kern="0" dirty="0" smtClean="0">
                <a:solidFill>
                  <a:srgbClr val="FFFFFF"/>
                </a:solidFill>
                <a:cs typeface="Segoe UI Light" panose="020B0502040204020203" pitchFamily="34" charset="0"/>
              </a:rPr>
              <a:t>Prêt éco travaux</a:t>
            </a:r>
            <a:endParaRPr lang="fr-FR" sz="1050" b="1" kern="0" dirty="0">
              <a:solidFill>
                <a:srgbClr val="FFFFFF"/>
              </a:solidFill>
              <a:cs typeface="Segoe UI Light" panose="020B0502040204020203" pitchFamily="34" charset="0"/>
            </a:endParaRPr>
          </a:p>
          <a:p>
            <a:pPr defTabSz="1219170">
              <a:defRPr/>
            </a:pPr>
            <a:r>
              <a:rPr lang="fr-FR" sz="1050" b="1" kern="0" dirty="0">
                <a:solidFill>
                  <a:srgbClr val="FFFFFF"/>
                </a:solidFill>
                <a:cs typeface="Segoe UI Light" panose="020B0502040204020203" pitchFamily="34" charset="0"/>
              </a:rPr>
              <a:t> </a:t>
            </a:r>
          </a:p>
        </p:txBody>
      </p:sp>
      <p:sp>
        <p:nvSpPr>
          <p:cNvPr id="46" name="Flèche : chevron 21">
            <a:extLst>
              <a:ext uri="{FF2B5EF4-FFF2-40B4-BE49-F238E27FC236}">
                <a16:creationId xmlns:a16="http://schemas.microsoft.com/office/drawing/2014/main" id="{2CD04765-B547-487C-B9D1-C0BDF5C5B72F}"/>
              </a:ext>
            </a:extLst>
          </p:cNvPr>
          <p:cNvSpPr/>
          <p:nvPr/>
        </p:nvSpPr>
        <p:spPr>
          <a:xfrm>
            <a:off x="1233712" y="4352626"/>
            <a:ext cx="2363010" cy="320056"/>
          </a:xfrm>
          <a:prstGeom prst="homePlate">
            <a:avLst/>
          </a:prstGeom>
          <a:solidFill>
            <a:schemeClr val="accent4"/>
          </a:solidFill>
          <a:ln w="9525" cap="flat" cmpd="sng" algn="ctr">
            <a:noFill/>
            <a:prstDash val="solid"/>
          </a:ln>
          <a:effectLst/>
        </p:spPr>
        <p:txBody>
          <a:bodyPr lIns="36000" tIns="36000" rIns="36000" bIns="36000" rtlCol="0" anchor="ctr"/>
          <a:lstStyle/>
          <a:p>
            <a:pPr defTabSz="1219170">
              <a:defRPr/>
            </a:pPr>
            <a:r>
              <a:rPr lang="fr-FR" sz="1050" b="1" kern="0" dirty="0" err="1" smtClean="0">
                <a:solidFill>
                  <a:srgbClr val="FFFFFF"/>
                </a:solidFill>
                <a:cs typeface="Segoe UI Light" panose="020B0502040204020203" pitchFamily="34" charset="0"/>
              </a:rPr>
              <a:t>Sécur’Famille</a:t>
            </a:r>
            <a:r>
              <a:rPr lang="fr-FR" sz="1050" b="1" kern="0" dirty="0" smtClean="0">
                <a:solidFill>
                  <a:srgbClr val="FFFFFF"/>
                </a:solidFill>
                <a:cs typeface="Segoe UI Light" panose="020B0502040204020203" pitchFamily="34" charset="0"/>
              </a:rPr>
              <a:t> 2 : 2 Mois offerts</a:t>
            </a:r>
            <a:endParaRPr lang="fr-FR" sz="1050" b="1" kern="0" dirty="0">
              <a:solidFill>
                <a:srgbClr val="FFFFFF"/>
              </a:solidFill>
              <a:cs typeface="Segoe UI Light" panose="020B0502040204020203" pitchFamily="34" charset="0"/>
            </a:endParaRPr>
          </a:p>
        </p:txBody>
      </p:sp>
      <p:sp>
        <p:nvSpPr>
          <p:cNvPr id="47" name="Flèche : chevron 21">
            <a:extLst>
              <a:ext uri="{FF2B5EF4-FFF2-40B4-BE49-F238E27FC236}">
                <a16:creationId xmlns:a16="http://schemas.microsoft.com/office/drawing/2014/main" id="{2CD04765-B547-487C-B9D1-C0BDF5C5B72F}"/>
              </a:ext>
            </a:extLst>
          </p:cNvPr>
          <p:cNvSpPr/>
          <p:nvPr/>
        </p:nvSpPr>
        <p:spPr>
          <a:xfrm>
            <a:off x="1233712" y="3813204"/>
            <a:ext cx="10442348" cy="320400"/>
          </a:xfrm>
          <a:prstGeom prst="homePlate">
            <a:avLst/>
          </a:prstGeom>
          <a:solidFill>
            <a:schemeClr val="tx1">
              <a:lumMod val="50000"/>
              <a:lumOff val="50000"/>
            </a:schemeClr>
          </a:solidFill>
          <a:ln w="9525" cap="flat" cmpd="sng" algn="ctr">
            <a:noFill/>
            <a:prstDash val="solid"/>
          </a:ln>
          <a:effectLst/>
        </p:spPr>
        <p:txBody>
          <a:bodyPr lIns="36000" tIns="36000" rIns="36000" bIns="36000" rtlCol="0" anchor="ctr"/>
          <a:lstStyle/>
          <a:p>
            <a:pPr defTabSz="1219170">
              <a:defRPr/>
            </a:pPr>
            <a:r>
              <a:rPr lang="fr-FR" sz="1050" b="1" kern="0" dirty="0" smtClean="0">
                <a:solidFill>
                  <a:schemeClr val="bg1"/>
                </a:solidFill>
                <a:cs typeface="Segoe UI Light" panose="020B0502040204020203" pitchFamily="34" charset="0"/>
              </a:rPr>
              <a:t>Campagne Jeunes &gt; Crédit Étudiant / Apprenti : </a:t>
            </a:r>
            <a:r>
              <a:rPr lang="fr-FR" b="1" kern="0" dirty="0" smtClean="0">
                <a:solidFill>
                  <a:schemeClr val="bg1"/>
                </a:solidFill>
                <a:cs typeface="Segoe UI Light" panose="020B0502040204020203" pitchFamily="34" charset="0"/>
              </a:rPr>
              <a:t>0%</a:t>
            </a:r>
            <a:r>
              <a:rPr lang="fr-FR" sz="1050" b="1" kern="0" dirty="0" smtClean="0">
                <a:solidFill>
                  <a:schemeClr val="bg1"/>
                </a:solidFill>
                <a:cs typeface="Segoe UI Light" panose="020B0502040204020203" pitchFamily="34" charset="0"/>
              </a:rPr>
              <a:t> jusqu’à 5.000</a:t>
            </a:r>
            <a:r>
              <a:rPr lang="fr-FR" sz="1050" b="1" kern="0" dirty="0">
                <a:solidFill>
                  <a:schemeClr val="bg1"/>
                </a:solidFill>
                <a:cs typeface="Segoe UI Light" panose="020B0502040204020203" pitchFamily="34" charset="0"/>
              </a:rPr>
              <a:t>€ </a:t>
            </a:r>
            <a:r>
              <a:rPr lang="fr-FR" sz="1050" b="1" kern="0" dirty="0" smtClean="0">
                <a:solidFill>
                  <a:schemeClr val="bg1"/>
                </a:solidFill>
                <a:cs typeface="Segoe UI Light" panose="020B0502040204020203" pitchFamily="34" charset="0"/>
              </a:rPr>
              <a:t> /  </a:t>
            </a:r>
            <a:r>
              <a:rPr lang="fr-FR" b="1" kern="0" dirty="0" smtClean="0">
                <a:solidFill>
                  <a:schemeClr val="bg1"/>
                </a:solidFill>
                <a:cs typeface="Segoe UI Light" panose="020B0502040204020203" pitchFamily="34" charset="0"/>
              </a:rPr>
              <a:t>0,90%</a:t>
            </a:r>
            <a:r>
              <a:rPr lang="fr-FR" sz="1050" b="1" kern="0" dirty="0" smtClean="0">
                <a:solidFill>
                  <a:schemeClr val="bg1"/>
                </a:solidFill>
                <a:cs typeface="Segoe UI Light" panose="020B0502040204020203" pitchFamily="34" charset="0"/>
              </a:rPr>
              <a:t>  jusqu’à 60.000</a:t>
            </a:r>
            <a:r>
              <a:rPr lang="fr-FR" sz="1050" b="1" kern="0" dirty="0">
                <a:solidFill>
                  <a:schemeClr val="bg1"/>
                </a:solidFill>
                <a:cs typeface="Segoe UI Light" panose="020B0502040204020203" pitchFamily="34" charset="0"/>
              </a:rPr>
              <a:t>€ et jusqu’à 10 </a:t>
            </a:r>
            <a:r>
              <a:rPr lang="fr-FR" sz="1050" b="1" kern="0" dirty="0" smtClean="0">
                <a:solidFill>
                  <a:schemeClr val="bg1"/>
                </a:solidFill>
                <a:cs typeface="Segoe UI Light" panose="020B0502040204020203" pitchFamily="34" charset="0"/>
              </a:rPr>
              <a:t>ans</a:t>
            </a:r>
            <a:endParaRPr lang="fr-FR" sz="1050" b="1" kern="0" dirty="0">
              <a:solidFill>
                <a:schemeClr val="bg1"/>
              </a:solidFill>
              <a:cs typeface="Segoe UI Light" panose="020B0502040204020203" pitchFamily="34" charset="0"/>
            </a:endParaRPr>
          </a:p>
        </p:txBody>
      </p:sp>
      <p:sp>
        <p:nvSpPr>
          <p:cNvPr id="48" name="Flèche : chevron 21">
            <a:extLst>
              <a:ext uri="{FF2B5EF4-FFF2-40B4-BE49-F238E27FC236}">
                <a16:creationId xmlns:a16="http://schemas.microsoft.com/office/drawing/2014/main" id="{2CD04765-B547-487C-B9D1-C0BDF5C5B72F}"/>
              </a:ext>
            </a:extLst>
          </p:cNvPr>
          <p:cNvSpPr/>
          <p:nvPr/>
        </p:nvSpPr>
        <p:spPr>
          <a:xfrm>
            <a:off x="1233712" y="4741495"/>
            <a:ext cx="7319272" cy="320056"/>
          </a:xfrm>
          <a:prstGeom prst="homePlate">
            <a:avLst/>
          </a:prstGeom>
          <a:solidFill>
            <a:schemeClr val="accent4"/>
          </a:solidFill>
          <a:ln w="9525" cap="flat" cmpd="sng" algn="ctr">
            <a:noFill/>
            <a:prstDash val="solid"/>
          </a:ln>
          <a:effectLst/>
        </p:spPr>
        <p:txBody>
          <a:bodyPr lIns="36000" tIns="36000" rIns="36000" bIns="36000" rtlCol="0" anchor="ctr"/>
          <a:lstStyle/>
          <a:p>
            <a:pPr defTabSz="1219170">
              <a:defRPr/>
            </a:pPr>
            <a:r>
              <a:rPr lang="fr-FR" sz="1050" b="1" kern="0" dirty="0" smtClean="0">
                <a:solidFill>
                  <a:schemeClr val="bg1"/>
                </a:solidFill>
                <a:cs typeface="Segoe UI Light" panose="020B0502040204020203" pitchFamily="34" charset="0"/>
              </a:rPr>
              <a:t>Campagne Jeunes &gt; MRH </a:t>
            </a:r>
            <a:r>
              <a:rPr lang="fr-FR" sz="1050" b="1" kern="0" dirty="0">
                <a:solidFill>
                  <a:schemeClr val="bg1"/>
                </a:solidFill>
                <a:cs typeface="Segoe UI Light" panose="020B0502040204020203" pitchFamily="34" charset="0"/>
              </a:rPr>
              <a:t>et Santé :  2 mois offerts du 01/06 au </a:t>
            </a:r>
            <a:r>
              <a:rPr lang="fr-FR" sz="1050" b="1" kern="0" dirty="0" smtClean="0">
                <a:solidFill>
                  <a:schemeClr val="bg1"/>
                </a:solidFill>
                <a:cs typeface="Segoe UI Light" panose="020B0502040204020203" pitchFamily="34" charset="0"/>
              </a:rPr>
              <a:t>31/07/2021</a:t>
            </a:r>
            <a:endParaRPr lang="fr-FR" sz="1050" b="1" kern="0" dirty="0">
              <a:solidFill>
                <a:schemeClr val="bg1"/>
              </a:solidFill>
              <a:cs typeface="Segoe UI Light" panose="020B0502040204020203" pitchFamily="34" charset="0"/>
            </a:endParaRPr>
          </a:p>
        </p:txBody>
      </p:sp>
      <p:sp>
        <p:nvSpPr>
          <p:cNvPr id="50" name="Flèche : chevron 21">
            <a:extLst>
              <a:ext uri="{FF2B5EF4-FFF2-40B4-BE49-F238E27FC236}">
                <a16:creationId xmlns:a16="http://schemas.microsoft.com/office/drawing/2014/main" id="{2CD04765-B547-487C-B9D1-C0BDF5C5B72F}"/>
              </a:ext>
            </a:extLst>
          </p:cNvPr>
          <p:cNvSpPr/>
          <p:nvPr/>
        </p:nvSpPr>
        <p:spPr>
          <a:xfrm>
            <a:off x="338653" y="2514538"/>
            <a:ext cx="771348" cy="679222"/>
          </a:xfrm>
          <a:prstGeom prst="homePlate">
            <a:avLst/>
          </a:prstGeom>
          <a:solidFill>
            <a:schemeClr val="bg1"/>
          </a:solidFill>
          <a:ln w="9525" cap="flat" cmpd="sng" algn="ctr">
            <a:solidFill>
              <a:schemeClr val="accent1">
                <a:lumMod val="60000"/>
                <a:lumOff val="40000"/>
              </a:schemeClr>
            </a:solidFill>
            <a:prstDash val="solid"/>
          </a:ln>
          <a:effectLst/>
        </p:spPr>
        <p:txBody>
          <a:bodyPr lIns="36000" tIns="36000" rIns="36000" bIns="36000" rtlCol="0" anchor="ctr"/>
          <a:lstStyle/>
          <a:p>
            <a:pPr defTabSz="1219170">
              <a:defRPr/>
            </a:pPr>
            <a:r>
              <a:rPr lang="fr-FR" sz="800" b="1" kern="0" dirty="0" smtClean="0">
                <a:solidFill>
                  <a:schemeClr val="accent1">
                    <a:lumMod val="60000"/>
                    <a:lumOff val="40000"/>
                  </a:schemeClr>
                </a:solidFill>
                <a:cs typeface="Segoe UI Light" panose="020B0502040204020203" pitchFamily="34" charset="0"/>
              </a:rPr>
              <a:t>BANCA</a:t>
            </a:r>
            <a:endParaRPr lang="fr-FR" sz="800" b="1" kern="0" dirty="0">
              <a:solidFill>
                <a:schemeClr val="accent1">
                  <a:lumMod val="60000"/>
                  <a:lumOff val="40000"/>
                </a:schemeClr>
              </a:solidFill>
              <a:cs typeface="Segoe UI Light" panose="020B0502040204020203" pitchFamily="34" charset="0"/>
            </a:endParaRPr>
          </a:p>
        </p:txBody>
      </p:sp>
      <p:sp>
        <p:nvSpPr>
          <p:cNvPr id="51" name="Flèche : chevron 21">
            <a:extLst>
              <a:ext uri="{FF2B5EF4-FFF2-40B4-BE49-F238E27FC236}">
                <a16:creationId xmlns:a16="http://schemas.microsoft.com/office/drawing/2014/main" id="{2CD04765-B547-487C-B9D1-C0BDF5C5B72F}"/>
              </a:ext>
            </a:extLst>
          </p:cNvPr>
          <p:cNvSpPr/>
          <p:nvPr/>
        </p:nvSpPr>
        <p:spPr>
          <a:xfrm>
            <a:off x="338653" y="3413126"/>
            <a:ext cx="771348" cy="720478"/>
          </a:xfrm>
          <a:prstGeom prst="homePlate">
            <a:avLst/>
          </a:prstGeom>
          <a:solidFill>
            <a:schemeClr val="bg1"/>
          </a:solidFill>
          <a:ln w="9525" cap="flat" cmpd="sng" algn="ctr">
            <a:solidFill>
              <a:schemeClr val="tx1">
                <a:lumMod val="85000"/>
                <a:lumOff val="15000"/>
              </a:schemeClr>
            </a:solidFill>
            <a:prstDash val="solid"/>
          </a:ln>
          <a:effectLst/>
        </p:spPr>
        <p:txBody>
          <a:bodyPr lIns="36000" tIns="36000" rIns="36000" bIns="36000" rtlCol="0" anchor="ctr"/>
          <a:lstStyle/>
          <a:p>
            <a:pPr defTabSz="1219170">
              <a:defRPr/>
            </a:pPr>
            <a:r>
              <a:rPr lang="fr-FR" sz="800" b="1" kern="0" dirty="0" smtClean="0">
                <a:solidFill>
                  <a:schemeClr val="tx1">
                    <a:lumMod val="75000"/>
                    <a:lumOff val="25000"/>
                  </a:schemeClr>
                </a:solidFill>
                <a:cs typeface="Segoe UI Light" panose="020B0502040204020203" pitchFamily="34" charset="0"/>
              </a:rPr>
              <a:t>CREDIT</a:t>
            </a:r>
            <a:endParaRPr lang="fr-FR" sz="800" b="1" kern="0" dirty="0">
              <a:solidFill>
                <a:schemeClr val="tx1">
                  <a:lumMod val="75000"/>
                  <a:lumOff val="25000"/>
                </a:schemeClr>
              </a:solidFill>
              <a:cs typeface="Segoe UI Light" panose="020B0502040204020203" pitchFamily="34" charset="0"/>
            </a:endParaRPr>
          </a:p>
        </p:txBody>
      </p:sp>
      <p:sp>
        <p:nvSpPr>
          <p:cNvPr id="52" name="Flèche : chevron 21">
            <a:extLst>
              <a:ext uri="{FF2B5EF4-FFF2-40B4-BE49-F238E27FC236}">
                <a16:creationId xmlns:a16="http://schemas.microsoft.com/office/drawing/2014/main" id="{2CD04765-B547-487C-B9D1-C0BDF5C5B72F}"/>
              </a:ext>
            </a:extLst>
          </p:cNvPr>
          <p:cNvSpPr/>
          <p:nvPr/>
        </p:nvSpPr>
        <p:spPr>
          <a:xfrm>
            <a:off x="338653" y="4352625"/>
            <a:ext cx="771348" cy="708925"/>
          </a:xfrm>
          <a:prstGeom prst="homePlate">
            <a:avLst/>
          </a:prstGeom>
          <a:solidFill>
            <a:schemeClr val="bg1"/>
          </a:solidFill>
          <a:ln w="9525" cap="flat" cmpd="sng" algn="ctr">
            <a:solidFill>
              <a:schemeClr val="accent4"/>
            </a:solidFill>
            <a:prstDash val="solid"/>
          </a:ln>
          <a:effectLst/>
        </p:spPr>
        <p:txBody>
          <a:bodyPr lIns="36000" tIns="36000" rIns="36000" bIns="36000" rtlCol="0" anchor="ctr"/>
          <a:lstStyle/>
          <a:p>
            <a:pPr defTabSz="1219170">
              <a:defRPr/>
            </a:pPr>
            <a:r>
              <a:rPr lang="fr-FR" sz="800" b="1" kern="0" dirty="0" smtClean="0">
                <a:solidFill>
                  <a:schemeClr val="accent4"/>
                </a:solidFill>
                <a:cs typeface="Segoe UI Light" panose="020B0502040204020203" pitchFamily="34" charset="0"/>
              </a:rPr>
              <a:t>IARD / PREV.</a:t>
            </a:r>
            <a:endParaRPr lang="fr-FR" sz="800" b="1" kern="0" dirty="0">
              <a:solidFill>
                <a:schemeClr val="accent4"/>
              </a:solidFill>
              <a:cs typeface="Segoe UI Light" panose="020B0502040204020203" pitchFamily="34" charset="0"/>
            </a:endParaRPr>
          </a:p>
        </p:txBody>
      </p:sp>
      <p:pic>
        <p:nvPicPr>
          <p:cNvPr id="53" name="Image 9" descr="cid:image004.jpg@01D72190.68D0F190"/>
          <p:cNvPicPr>
            <a:picLocks noChangeAspect="1" noChangeArrowheads="1"/>
          </p:cNvPicPr>
          <p:nvPr/>
        </p:nvPicPr>
        <p:blipFill>
          <a:blip r:embed="rId3" r:link="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02869" y="4704065"/>
            <a:ext cx="310991" cy="374091"/>
          </a:xfrm>
          <a:prstGeom prst="rect">
            <a:avLst/>
          </a:prstGeom>
          <a:noFill/>
          <a:extLst>
            <a:ext uri="{909E8E84-426E-40DD-AFC4-6F175D3DCCD1}">
              <a14:hiddenFill xmlns:a14="http://schemas.microsoft.com/office/drawing/2010/main">
                <a:solidFill>
                  <a:srgbClr val="FFFFFF"/>
                </a:solidFill>
              </a14:hiddenFill>
            </a:ext>
          </a:extLst>
        </p:spPr>
      </p:pic>
      <p:pic>
        <p:nvPicPr>
          <p:cNvPr id="54" name="Image 9" descr="cid:image004.jpg@01D72190.68D0F190"/>
          <p:cNvPicPr>
            <a:picLocks noChangeAspect="1" noChangeArrowheads="1"/>
          </p:cNvPicPr>
          <p:nvPr/>
        </p:nvPicPr>
        <p:blipFill>
          <a:blip r:embed="rId3" r:link="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121723" y="3799088"/>
            <a:ext cx="310991" cy="374091"/>
          </a:xfrm>
          <a:prstGeom prst="rect">
            <a:avLst/>
          </a:prstGeom>
          <a:noFill/>
          <a:extLst>
            <a:ext uri="{909E8E84-426E-40DD-AFC4-6F175D3DCCD1}">
              <a14:hiddenFill xmlns:a14="http://schemas.microsoft.com/office/drawing/2010/main">
                <a:solidFill>
                  <a:srgbClr val="FFFFFF"/>
                </a:solidFill>
              </a14:hiddenFill>
            </a:ext>
          </a:extLst>
        </p:spPr>
      </p:pic>
      <p:sp>
        <p:nvSpPr>
          <p:cNvPr id="56" name="Flèche : chevron 21">
            <a:extLst>
              <a:ext uri="{FF2B5EF4-FFF2-40B4-BE49-F238E27FC236}">
                <a16:creationId xmlns:a16="http://schemas.microsoft.com/office/drawing/2014/main" id="{2CD04765-B547-487C-B9D1-C0BDF5C5B72F}"/>
              </a:ext>
            </a:extLst>
          </p:cNvPr>
          <p:cNvSpPr/>
          <p:nvPr/>
        </p:nvSpPr>
        <p:spPr>
          <a:xfrm>
            <a:off x="2353362" y="2086309"/>
            <a:ext cx="4989886" cy="320056"/>
          </a:xfrm>
          <a:prstGeom prst="homePlate">
            <a:avLst/>
          </a:prstGeom>
          <a:solidFill>
            <a:srgbClr val="C00000"/>
          </a:solidFill>
          <a:ln w="9525" cap="flat" cmpd="sng" algn="ctr">
            <a:noFill/>
            <a:prstDash val="solid"/>
          </a:ln>
          <a:effectLst/>
        </p:spPr>
        <p:txBody>
          <a:bodyPr lIns="36000" tIns="36000" rIns="36000" bIns="36000" rtlCol="0" anchor="ctr"/>
          <a:lstStyle/>
          <a:p>
            <a:pPr defTabSz="1219170">
              <a:defRPr/>
            </a:pPr>
            <a:r>
              <a:rPr lang="fr-FR" sz="1050" b="1" kern="0" dirty="0">
                <a:solidFill>
                  <a:srgbClr val="C00000"/>
                </a:solidFill>
                <a:cs typeface="Segoe UI Light" panose="020B0502040204020203" pitchFamily="34" charset="0"/>
              </a:rPr>
              <a:t>Assurance-Vie : </a:t>
            </a:r>
            <a:r>
              <a:rPr lang="fr-FR" sz="1050" b="1" kern="0" dirty="0" smtClean="0">
                <a:solidFill>
                  <a:srgbClr val="FFFFFF"/>
                </a:solidFill>
                <a:cs typeface="Segoe UI Light" panose="020B0502040204020203" pitchFamily="34" charset="0"/>
              </a:rPr>
              <a:t>CHALLENGE RÉUSSIR ENSEMBLE</a:t>
            </a:r>
            <a:endParaRPr lang="fr-FR" sz="1050" b="1" kern="0" dirty="0">
              <a:solidFill>
                <a:srgbClr val="FFFFFF"/>
              </a:solidFill>
              <a:cs typeface="Segoe UI Light" panose="020B0502040204020203" pitchFamily="34" charset="0"/>
            </a:endParaRPr>
          </a:p>
        </p:txBody>
      </p:sp>
      <p:pic>
        <p:nvPicPr>
          <p:cNvPr id="57" name="Image 5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36918" y="2020292"/>
            <a:ext cx="516444" cy="388582"/>
          </a:xfrm>
          <a:prstGeom prst="rect">
            <a:avLst/>
          </a:prstGeom>
        </p:spPr>
      </p:pic>
      <p:sp>
        <p:nvSpPr>
          <p:cNvPr id="58" name="Flèche : chevron 21">
            <a:extLst>
              <a:ext uri="{FF2B5EF4-FFF2-40B4-BE49-F238E27FC236}">
                <a16:creationId xmlns:a16="http://schemas.microsoft.com/office/drawing/2014/main" id="{2CD04765-B547-487C-B9D1-C0BDF5C5B72F}"/>
              </a:ext>
            </a:extLst>
          </p:cNvPr>
          <p:cNvSpPr/>
          <p:nvPr/>
        </p:nvSpPr>
        <p:spPr>
          <a:xfrm>
            <a:off x="338653" y="2086309"/>
            <a:ext cx="696424" cy="320056"/>
          </a:xfrm>
          <a:prstGeom prst="homePlate">
            <a:avLst/>
          </a:prstGeom>
          <a:solidFill>
            <a:srgbClr val="C00000"/>
          </a:solidFill>
          <a:ln w="9525" cap="flat" cmpd="sng" algn="ctr">
            <a:solidFill>
              <a:srgbClr val="C00000"/>
            </a:solidFill>
            <a:prstDash val="solid"/>
          </a:ln>
          <a:effectLst/>
        </p:spPr>
        <p:txBody>
          <a:bodyPr lIns="36000" tIns="36000" rIns="36000" bIns="36000" rtlCol="0" anchor="ctr"/>
          <a:lstStyle/>
          <a:p>
            <a:pPr defTabSz="1219170">
              <a:defRPr/>
            </a:pPr>
            <a:r>
              <a:rPr lang="fr-FR" sz="600" b="1" kern="0" dirty="0" smtClean="0">
                <a:solidFill>
                  <a:schemeClr val="bg1"/>
                </a:solidFill>
                <a:cs typeface="Segoe UI Light" panose="020B0502040204020203" pitchFamily="34" charset="0"/>
              </a:rPr>
              <a:t>CHALLENGE</a:t>
            </a:r>
            <a:endParaRPr lang="fr-FR" sz="600" b="1" kern="0" dirty="0">
              <a:solidFill>
                <a:schemeClr val="bg1"/>
              </a:solidFill>
              <a:cs typeface="Segoe UI Light" panose="020B0502040204020203" pitchFamily="34" charset="0"/>
            </a:endParaRPr>
          </a:p>
        </p:txBody>
      </p:sp>
      <p:pic>
        <p:nvPicPr>
          <p:cNvPr id="55" name="Image 5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57841" y="2005097"/>
            <a:ext cx="516444" cy="388582"/>
          </a:xfrm>
          <a:prstGeom prst="rect">
            <a:avLst/>
          </a:prstGeom>
        </p:spPr>
      </p:pic>
    </p:spTree>
    <p:extLst>
      <p:ext uri="{BB962C8B-B14F-4D97-AF65-F5344CB8AC3E}">
        <p14:creationId xmlns:p14="http://schemas.microsoft.com/office/powerpoint/2010/main" val="921216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500" fill="hold"/>
                                        <p:tgtEl>
                                          <p:spTgt spid="58"/>
                                        </p:tgtEl>
                                        <p:attrNameLst>
                                          <p:attrName>ppt_x</p:attrName>
                                        </p:attrNameLst>
                                      </p:cBhvr>
                                      <p:tavLst>
                                        <p:tav tm="0">
                                          <p:val>
                                            <p:strVal val="0-#ppt_w/2"/>
                                          </p:val>
                                        </p:tav>
                                        <p:tav tm="100000">
                                          <p:val>
                                            <p:strVal val="#ppt_x"/>
                                          </p:val>
                                        </p:tav>
                                      </p:tavLst>
                                    </p:anim>
                                    <p:anim calcmode="lin" valueType="num">
                                      <p:cBhvr additive="base">
                                        <p:cTn id="8" dur="500" fill="hold"/>
                                        <p:tgtEl>
                                          <p:spTgt spid="58"/>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57"/>
                                        </p:tgtEl>
                                        <p:attrNameLst>
                                          <p:attrName>style.visibility</p:attrName>
                                        </p:attrNameLst>
                                      </p:cBhvr>
                                      <p:to>
                                        <p:strVal val="visible"/>
                                      </p:to>
                                    </p:set>
                                    <p:anim calcmode="lin" valueType="num">
                                      <p:cBhvr additive="base">
                                        <p:cTn id="11" dur="500" fill="hold"/>
                                        <p:tgtEl>
                                          <p:spTgt spid="57"/>
                                        </p:tgtEl>
                                        <p:attrNameLst>
                                          <p:attrName>ppt_x</p:attrName>
                                        </p:attrNameLst>
                                      </p:cBhvr>
                                      <p:tavLst>
                                        <p:tav tm="0">
                                          <p:val>
                                            <p:strVal val="0-#ppt_w/2"/>
                                          </p:val>
                                        </p:tav>
                                        <p:tav tm="100000">
                                          <p:val>
                                            <p:strVal val="#ppt_x"/>
                                          </p:val>
                                        </p:tav>
                                      </p:tavLst>
                                    </p:anim>
                                    <p:anim calcmode="lin" valueType="num">
                                      <p:cBhvr additive="base">
                                        <p:cTn id="12" dur="500" fill="hold"/>
                                        <p:tgtEl>
                                          <p:spTgt spid="5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56"/>
                                        </p:tgtEl>
                                        <p:attrNameLst>
                                          <p:attrName>style.visibility</p:attrName>
                                        </p:attrNameLst>
                                      </p:cBhvr>
                                      <p:to>
                                        <p:strVal val="visible"/>
                                      </p:to>
                                    </p:set>
                                    <p:anim calcmode="lin" valueType="num">
                                      <p:cBhvr additive="base">
                                        <p:cTn id="15" dur="500" fill="hold"/>
                                        <p:tgtEl>
                                          <p:spTgt spid="56"/>
                                        </p:tgtEl>
                                        <p:attrNameLst>
                                          <p:attrName>ppt_x</p:attrName>
                                        </p:attrNameLst>
                                      </p:cBhvr>
                                      <p:tavLst>
                                        <p:tav tm="0">
                                          <p:val>
                                            <p:strVal val="0-#ppt_w/2"/>
                                          </p:val>
                                        </p:tav>
                                        <p:tav tm="100000">
                                          <p:val>
                                            <p:strVal val="#ppt_x"/>
                                          </p:val>
                                        </p:tav>
                                      </p:tavLst>
                                    </p:anim>
                                    <p:anim calcmode="lin" valueType="num">
                                      <p:cBhvr additive="base">
                                        <p:cTn id="16" dur="500" fill="hold"/>
                                        <p:tgtEl>
                                          <p:spTgt spid="56"/>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55"/>
                                        </p:tgtEl>
                                        <p:attrNameLst>
                                          <p:attrName>style.visibility</p:attrName>
                                        </p:attrNameLst>
                                      </p:cBhvr>
                                      <p:to>
                                        <p:strVal val="visible"/>
                                      </p:to>
                                    </p:set>
                                    <p:anim calcmode="lin" valueType="num">
                                      <p:cBhvr additive="base">
                                        <p:cTn id="19" dur="500" fill="hold"/>
                                        <p:tgtEl>
                                          <p:spTgt spid="55"/>
                                        </p:tgtEl>
                                        <p:attrNameLst>
                                          <p:attrName>ppt_x</p:attrName>
                                        </p:attrNameLst>
                                      </p:cBhvr>
                                      <p:tavLst>
                                        <p:tav tm="0">
                                          <p:val>
                                            <p:strVal val="0-#ppt_w/2"/>
                                          </p:val>
                                        </p:tav>
                                        <p:tav tm="100000">
                                          <p:val>
                                            <p:strVal val="#ppt_x"/>
                                          </p:val>
                                        </p:tav>
                                      </p:tavLst>
                                    </p:anim>
                                    <p:anim calcmode="lin" valueType="num">
                                      <p:cBhvr additive="base">
                                        <p:cTn id="20" dur="500" fill="hold"/>
                                        <p:tgtEl>
                                          <p:spTgt spid="5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50"/>
                                        </p:tgtEl>
                                        <p:attrNameLst>
                                          <p:attrName>style.visibility</p:attrName>
                                        </p:attrNameLst>
                                      </p:cBhvr>
                                      <p:to>
                                        <p:strVal val="visible"/>
                                      </p:to>
                                    </p:set>
                                    <p:anim calcmode="lin" valueType="num">
                                      <p:cBhvr additive="base">
                                        <p:cTn id="25" dur="500" fill="hold"/>
                                        <p:tgtEl>
                                          <p:spTgt spid="50"/>
                                        </p:tgtEl>
                                        <p:attrNameLst>
                                          <p:attrName>ppt_x</p:attrName>
                                        </p:attrNameLst>
                                      </p:cBhvr>
                                      <p:tavLst>
                                        <p:tav tm="0">
                                          <p:val>
                                            <p:strVal val="0-#ppt_w/2"/>
                                          </p:val>
                                        </p:tav>
                                        <p:tav tm="100000">
                                          <p:val>
                                            <p:strVal val="#ppt_x"/>
                                          </p:val>
                                        </p:tav>
                                      </p:tavLst>
                                    </p:anim>
                                    <p:anim calcmode="lin" valueType="num">
                                      <p:cBhvr additive="base">
                                        <p:cTn id="26" dur="500" fill="hold"/>
                                        <p:tgtEl>
                                          <p:spTgt spid="50"/>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anim calcmode="lin" valueType="num">
                                      <p:cBhvr additive="base">
                                        <p:cTn id="29" dur="500" fill="hold"/>
                                        <p:tgtEl>
                                          <p:spTgt spid="31"/>
                                        </p:tgtEl>
                                        <p:attrNameLst>
                                          <p:attrName>ppt_x</p:attrName>
                                        </p:attrNameLst>
                                      </p:cBhvr>
                                      <p:tavLst>
                                        <p:tav tm="0">
                                          <p:val>
                                            <p:strVal val="0-#ppt_w/2"/>
                                          </p:val>
                                        </p:tav>
                                        <p:tav tm="100000">
                                          <p:val>
                                            <p:strVal val="#ppt_x"/>
                                          </p:val>
                                        </p:tav>
                                      </p:tavLst>
                                    </p:anim>
                                    <p:anim calcmode="lin" valueType="num">
                                      <p:cBhvr additive="base">
                                        <p:cTn id="30" dur="500" fill="hold"/>
                                        <p:tgtEl>
                                          <p:spTgt spid="31"/>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36"/>
                                        </p:tgtEl>
                                        <p:attrNameLst>
                                          <p:attrName>style.visibility</p:attrName>
                                        </p:attrNameLst>
                                      </p:cBhvr>
                                      <p:to>
                                        <p:strVal val="visible"/>
                                      </p:to>
                                    </p:set>
                                    <p:anim calcmode="lin" valueType="num">
                                      <p:cBhvr additive="base">
                                        <p:cTn id="33" dur="500" fill="hold"/>
                                        <p:tgtEl>
                                          <p:spTgt spid="36"/>
                                        </p:tgtEl>
                                        <p:attrNameLst>
                                          <p:attrName>ppt_x</p:attrName>
                                        </p:attrNameLst>
                                      </p:cBhvr>
                                      <p:tavLst>
                                        <p:tav tm="0">
                                          <p:val>
                                            <p:strVal val="0-#ppt_w/2"/>
                                          </p:val>
                                        </p:tav>
                                        <p:tav tm="100000">
                                          <p:val>
                                            <p:strVal val="#ppt_x"/>
                                          </p:val>
                                        </p:tav>
                                      </p:tavLst>
                                    </p:anim>
                                    <p:anim calcmode="lin" valueType="num">
                                      <p:cBhvr additive="base">
                                        <p:cTn id="34" dur="500" fill="hold"/>
                                        <p:tgtEl>
                                          <p:spTgt spid="36"/>
                                        </p:tgtEl>
                                        <p:attrNameLst>
                                          <p:attrName>ppt_y</p:attrName>
                                        </p:attrNameLst>
                                      </p:cBhvr>
                                      <p:tavLst>
                                        <p:tav tm="0">
                                          <p:val>
                                            <p:strVal val="#ppt_y"/>
                                          </p:val>
                                        </p:tav>
                                        <p:tav tm="100000">
                                          <p:val>
                                            <p:strVal val="#ppt_y"/>
                                          </p:val>
                                        </p:tav>
                                      </p:tavLst>
                                    </p:anim>
                                  </p:childTnLst>
                                </p:cTn>
                              </p:par>
                              <p:par>
                                <p:cTn id="35" presetID="2" presetClass="entr" presetSubtype="8" fill="hold" nodeType="with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additive="base">
                                        <p:cTn id="37" dur="500" fill="hold"/>
                                        <p:tgtEl>
                                          <p:spTgt spid="37"/>
                                        </p:tgtEl>
                                        <p:attrNameLst>
                                          <p:attrName>ppt_x</p:attrName>
                                        </p:attrNameLst>
                                      </p:cBhvr>
                                      <p:tavLst>
                                        <p:tav tm="0">
                                          <p:val>
                                            <p:strVal val="0-#ppt_w/2"/>
                                          </p:val>
                                        </p:tav>
                                        <p:tav tm="100000">
                                          <p:val>
                                            <p:strVal val="#ppt_x"/>
                                          </p:val>
                                        </p:tav>
                                      </p:tavLst>
                                    </p:anim>
                                    <p:anim calcmode="lin" valueType="num">
                                      <p:cBhvr additive="base">
                                        <p:cTn id="38" dur="500" fill="hold"/>
                                        <p:tgtEl>
                                          <p:spTgt spid="37"/>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51"/>
                                        </p:tgtEl>
                                        <p:attrNameLst>
                                          <p:attrName>style.visibility</p:attrName>
                                        </p:attrNameLst>
                                      </p:cBhvr>
                                      <p:to>
                                        <p:strVal val="visible"/>
                                      </p:to>
                                    </p:set>
                                    <p:anim calcmode="lin" valueType="num">
                                      <p:cBhvr additive="base">
                                        <p:cTn id="43" dur="500" fill="hold"/>
                                        <p:tgtEl>
                                          <p:spTgt spid="51"/>
                                        </p:tgtEl>
                                        <p:attrNameLst>
                                          <p:attrName>ppt_x</p:attrName>
                                        </p:attrNameLst>
                                      </p:cBhvr>
                                      <p:tavLst>
                                        <p:tav tm="0">
                                          <p:val>
                                            <p:strVal val="0-#ppt_w/2"/>
                                          </p:val>
                                        </p:tav>
                                        <p:tav tm="100000">
                                          <p:val>
                                            <p:strVal val="#ppt_x"/>
                                          </p:val>
                                        </p:tav>
                                      </p:tavLst>
                                    </p:anim>
                                    <p:anim calcmode="lin" valueType="num">
                                      <p:cBhvr additive="base">
                                        <p:cTn id="44" dur="500" fill="hold"/>
                                        <p:tgtEl>
                                          <p:spTgt spid="51"/>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44"/>
                                        </p:tgtEl>
                                        <p:attrNameLst>
                                          <p:attrName>style.visibility</p:attrName>
                                        </p:attrNameLst>
                                      </p:cBhvr>
                                      <p:to>
                                        <p:strVal val="visible"/>
                                      </p:to>
                                    </p:set>
                                    <p:anim calcmode="lin" valueType="num">
                                      <p:cBhvr additive="base">
                                        <p:cTn id="47" dur="500" fill="hold"/>
                                        <p:tgtEl>
                                          <p:spTgt spid="44"/>
                                        </p:tgtEl>
                                        <p:attrNameLst>
                                          <p:attrName>ppt_x</p:attrName>
                                        </p:attrNameLst>
                                      </p:cBhvr>
                                      <p:tavLst>
                                        <p:tav tm="0">
                                          <p:val>
                                            <p:strVal val="0-#ppt_w/2"/>
                                          </p:val>
                                        </p:tav>
                                        <p:tav tm="100000">
                                          <p:val>
                                            <p:strVal val="#ppt_x"/>
                                          </p:val>
                                        </p:tav>
                                      </p:tavLst>
                                    </p:anim>
                                    <p:anim calcmode="lin" valueType="num">
                                      <p:cBhvr additive="base">
                                        <p:cTn id="48" dur="500" fill="hold"/>
                                        <p:tgtEl>
                                          <p:spTgt spid="44"/>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47"/>
                                        </p:tgtEl>
                                        <p:attrNameLst>
                                          <p:attrName>style.visibility</p:attrName>
                                        </p:attrNameLst>
                                      </p:cBhvr>
                                      <p:to>
                                        <p:strVal val="visible"/>
                                      </p:to>
                                    </p:set>
                                    <p:anim calcmode="lin" valueType="num">
                                      <p:cBhvr additive="base">
                                        <p:cTn id="51" dur="500" fill="hold"/>
                                        <p:tgtEl>
                                          <p:spTgt spid="47"/>
                                        </p:tgtEl>
                                        <p:attrNameLst>
                                          <p:attrName>ppt_x</p:attrName>
                                        </p:attrNameLst>
                                      </p:cBhvr>
                                      <p:tavLst>
                                        <p:tav tm="0">
                                          <p:val>
                                            <p:strVal val="0-#ppt_w/2"/>
                                          </p:val>
                                        </p:tav>
                                        <p:tav tm="100000">
                                          <p:val>
                                            <p:strVal val="#ppt_x"/>
                                          </p:val>
                                        </p:tav>
                                      </p:tavLst>
                                    </p:anim>
                                    <p:anim calcmode="lin" valueType="num">
                                      <p:cBhvr additive="base">
                                        <p:cTn id="52" dur="500" fill="hold"/>
                                        <p:tgtEl>
                                          <p:spTgt spid="47"/>
                                        </p:tgtEl>
                                        <p:attrNameLst>
                                          <p:attrName>ppt_y</p:attrName>
                                        </p:attrNameLst>
                                      </p:cBhvr>
                                      <p:tavLst>
                                        <p:tav tm="0">
                                          <p:val>
                                            <p:strVal val="#ppt_y"/>
                                          </p:val>
                                        </p:tav>
                                        <p:tav tm="100000">
                                          <p:val>
                                            <p:strVal val="#ppt_y"/>
                                          </p:val>
                                        </p:tav>
                                      </p:tavLst>
                                    </p:anim>
                                  </p:childTnLst>
                                </p:cTn>
                              </p:par>
                              <p:par>
                                <p:cTn id="53" presetID="2" presetClass="entr" presetSubtype="8" fill="hold" nodeType="withEffect">
                                  <p:stCondLst>
                                    <p:cond delay="0"/>
                                  </p:stCondLst>
                                  <p:childTnLst>
                                    <p:set>
                                      <p:cBhvr>
                                        <p:cTn id="54" dur="1" fill="hold">
                                          <p:stCondLst>
                                            <p:cond delay="0"/>
                                          </p:stCondLst>
                                        </p:cTn>
                                        <p:tgtEl>
                                          <p:spTgt spid="54"/>
                                        </p:tgtEl>
                                        <p:attrNameLst>
                                          <p:attrName>style.visibility</p:attrName>
                                        </p:attrNameLst>
                                      </p:cBhvr>
                                      <p:to>
                                        <p:strVal val="visible"/>
                                      </p:to>
                                    </p:set>
                                    <p:anim calcmode="lin" valueType="num">
                                      <p:cBhvr additive="base">
                                        <p:cTn id="55" dur="500" fill="hold"/>
                                        <p:tgtEl>
                                          <p:spTgt spid="54"/>
                                        </p:tgtEl>
                                        <p:attrNameLst>
                                          <p:attrName>ppt_x</p:attrName>
                                        </p:attrNameLst>
                                      </p:cBhvr>
                                      <p:tavLst>
                                        <p:tav tm="0">
                                          <p:val>
                                            <p:strVal val="0-#ppt_w/2"/>
                                          </p:val>
                                        </p:tav>
                                        <p:tav tm="100000">
                                          <p:val>
                                            <p:strVal val="#ppt_x"/>
                                          </p:val>
                                        </p:tav>
                                      </p:tavLst>
                                    </p:anim>
                                    <p:anim calcmode="lin" valueType="num">
                                      <p:cBhvr additive="base">
                                        <p:cTn id="56" dur="500" fill="hold"/>
                                        <p:tgtEl>
                                          <p:spTgt spid="54"/>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52"/>
                                        </p:tgtEl>
                                        <p:attrNameLst>
                                          <p:attrName>style.visibility</p:attrName>
                                        </p:attrNameLst>
                                      </p:cBhvr>
                                      <p:to>
                                        <p:strVal val="visible"/>
                                      </p:to>
                                    </p:set>
                                    <p:anim calcmode="lin" valueType="num">
                                      <p:cBhvr additive="base">
                                        <p:cTn id="61" dur="500" fill="hold"/>
                                        <p:tgtEl>
                                          <p:spTgt spid="52"/>
                                        </p:tgtEl>
                                        <p:attrNameLst>
                                          <p:attrName>ppt_x</p:attrName>
                                        </p:attrNameLst>
                                      </p:cBhvr>
                                      <p:tavLst>
                                        <p:tav tm="0">
                                          <p:val>
                                            <p:strVal val="0-#ppt_w/2"/>
                                          </p:val>
                                        </p:tav>
                                        <p:tav tm="100000">
                                          <p:val>
                                            <p:strVal val="#ppt_x"/>
                                          </p:val>
                                        </p:tav>
                                      </p:tavLst>
                                    </p:anim>
                                    <p:anim calcmode="lin" valueType="num">
                                      <p:cBhvr additive="base">
                                        <p:cTn id="62" dur="500" fill="hold"/>
                                        <p:tgtEl>
                                          <p:spTgt spid="52"/>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0"/>
                                  </p:stCondLst>
                                  <p:childTnLst>
                                    <p:set>
                                      <p:cBhvr>
                                        <p:cTn id="64" dur="1" fill="hold">
                                          <p:stCondLst>
                                            <p:cond delay="0"/>
                                          </p:stCondLst>
                                        </p:cTn>
                                        <p:tgtEl>
                                          <p:spTgt spid="46"/>
                                        </p:tgtEl>
                                        <p:attrNameLst>
                                          <p:attrName>style.visibility</p:attrName>
                                        </p:attrNameLst>
                                      </p:cBhvr>
                                      <p:to>
                                        <p:strVal val="visible"/>
                                      </p:to>
                                    </p:set>
                                    <p:anim calcmode="lin" valueType="num">
                                      <p:cBhvr additive="base">
                                        <p:cTn id="65" dur="500" fill="hold"/>
                                        <p:tgtEl>
                                          <p:spTgt spid="46"/>
                                        </p:tgtEl>
                                        <p:attrNameLst>
                                          <p:attrName>ppt_x</p:attrName>
                                        </p:attrNameLst>
                                      </p:cBhvr>
                                      <p:tavLst>
                                        <p:tav tm="0">
                                          <p:val>
                                            <p:strVal val="0-#ppt_w/2"/>
                                          </p:val>
                                        </p:tav>
                                        <p:tav tm="100000">
                                          <p:val>
                                            <p:strVal val="#ppt_x"/>
                                          </p:val>
                                        </p:tav>
                                      </p:tavLst>
                                    </p:anim>
                                    <p:anim calcmode="lin" valueType="num">
                                      <p:cBhvr additive="base">
                                        <p:cTn id="66" dur="500" fill="hold"/>
                                        <p:tgtEl>
                                          <p:spTgt spid="46"/>
                                        </p:tgtEl>
                                        <p:attrNameLst>
                                          <p:attrName>ppt_y</p:attrName>
                                        </p:attrNameLst>
                                      </p:cBhvr>
                                      <p:tavLst>
                                        <p:tav tm="0">
                                          <p:val>
                                            <p:strVal val="#ppt_y"/>
                                          </p:val>
                                        </p:tav>
                                        <p:tav tm="100000">
                                          <p:val>
                                            <p:strVal val="#ppt_y"/>
                                          </p:val>
                                        </p:tav>
                                      </p:tavLst>
                                    </p:anim>
                                  </p:childTnLst>
                                </p:cTn>
                              </p:par>
                              <p:par>
                                <p:cTn id="67" presetID="2" presetClass="entr" presetSubtype="8" fill="hold" grpId="0" nodeType="withEffect">
                                  <p:stCondLst>
                                    <p:cond delay="0"/>
                                  </p:stCondLst>
                                  <p:childTnLst>
                                    <p:set>
                                      <p:cBhvr>
                                        <p:cTn id="68" dur="1" fill="hold">
                                          <p:stCondLst>
                                            <p:cond delay="0"/>
                                          </p:stCondLst>
                                        </p:cTn>
                                        <p:tgtEl>
                                          <p:spTgt spid="48"/>
                                        </p:tgtEl>
                                        <p:attrNameLst>
                                          <p:attrName>style.visibility</p:attrName>
                                        </p:attrNameLst>
                                      </p:cBhvr>
                                      <p:to>
                                        <p:strVal val="visible"/>
                                      </p:to>
                                    </p:set>
                                    <p:anim calcmode="lin" valueType="num">
                                      <p:cBhvr additive="base">
                                        <p:cTn id="69" dur="500" fill="hold"/>
                                        <p:tgtEl>
                                          <p:spTgt spid="48"/>
                                        </p:tgtEl>
                                        <p:attrNameLst>
                                          <p:attrName>ppt_x</p:attrName>
                                        </p:attrNameLst>
                                      </p:cBhvr>
                                      <p:tavLst>
                                        <p:tav tm="0">
                                          <p:val>
                                            <p:strVal val="0-#ppt_w/2"/>
                                          </p:val>
                                        </p:tav>
                                        <p:tav tm="100000">
                                          <p:val>
                                            <p:strVal val="#ppt_x"/>
                                          </p:val>
                                        </p:tav>
                                      </p:tavLst>
                                    </p:anim>
                                    <p:anim calcmode="lin" valueType="num">
                                      <p:cBhvr additive="base">
                                        <p:cTn id="70" dur="500" fill="hold"/>
                                        <p:tgtEl>
                                          <p:spTgt spid="48"/>
                                        </p:tgtEl>
                                        <p:attrNameLst>
                                          <p:attrName>ppt_y</p:attrName>
                                        </p:attrNameLst>
                                      </p:cBhvr>
                                      <p:tavLst>
                                        <p:tav tm="0">
                                          <p:val>
                                            <p:strVal val="#ppt_y"/>
                                          </p:val>
                                        </p:tav>
                                        <p:tav tm="100000">
                                          <p:val>
                                            <p:strVal val="#ppt_y"/>
                                          </p:val>
                                        </p:tav>
                                      </p:tavLst>
                                    </p:anim>
                                  </p:childTnLst>
                                </p:cTn>
                              </p:par>
                              <p:par>
                                <p:cTn id="71" presetID="2" presetClass="entr" presetSubtype="8" fill="hold" nodeType="withEffect">
                                  <p:stCondLst>
                                    <p:cond delay="0"/>
                                  </p:stCondLst>
                                  <p:childTnLst>
                                    <p:set>
                                      <p:cBhvr>
                                        <p:cTn id="72" dur="1" fill="hold">
                                          <p:stCondLst>
                                            <p:cond delay="0"/>
                                          </p:stCondLst>
                                        </p:cTn>
                                        <p:tgtEl>
                                          <p:spTgt spid="53"/>
                                        </p:tgtEl>
                                        <p:attrNameLst>
                                          <p:attrName>style.visibility</p:attrName>
                                        </p:attrNameLst>
                                      </p:cBhvr>
                                      <p:to>
                                        <p:strVal val="visible"/>
                                      </p:to>
                                    </p:set>
                                    <p:anim calcmode="lin" valueType="num">
                                      <p:cBhvr additive="base">
                                        <p:cTn id="73" dur="500" fill="hold"/>
                                        <p:tgtEl>
                                          <p:spTgt spid="53"/>
                                        </p:tgtEl>
                                        <p:attrNameLst>
                                          <p:attrName>ppt_x</p:attrName>
                                        </p:attrNameLst>
                                      </p:cBhvr>
                                      <p:tavLst>
                                        <p:tav tm="0">
                                          <p:val>
                                            <p:strVal val="0-#ppt_w/2"/>
                                          </p:val>
                                        </p:tav>
                                        <p:tav tm="100000">
                                          <p:val>
                                            <p:strVal val="#ppt_x"/>
                                          </p:val>
                                        </p:tav>
                                      </p:tavLst>
                                    </p:anim>
                                    <p:anim calcmode="lin" valueType="num">
                                      <p:cBhvr additive="base">
                                        <p:cTn id="74" dur="500" fill="hold"/>
                                        <p:tgtEl>
                                          <p:spTgt spid="53"/>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8" fill="hold" grpId="0" nodeType="clickEffect">
                                  <p:stCondLst>
                                    <p:cond delay="0"/>
                                  </p:stCondLst>
                                  <p:childTnLst>
                                    <p:set>
                                      <p:cBhvr>
                                        <p:cTn id="78" dur="1" fill="hold">
                                          <p:stCondLst>
                                            <p:cond delay="0"/>
                                          </p:stCondLst>
                                        </p:cTn>
                                        <p:tgtEl>
                                          <p:spTgt spid="41"/>
                                        </p:tgtEl>
                                        <p:attrNameLst>
                                          <p:attrName>style.visibility</p:attrName>
                                        </p:attrNameLst>
                                      </p:cBhvr>
                                      <p:to>
                                        <p:strVal val="visible"/>
                                      </p:to>
                                    </p:set>
                                    <p:anim calcmode="lin" valueType="num">
                                      <p:cBhvr additive="base">
                                        <p:cTn id="79" dur="500" fill="hold"/>
                                        <p:tgtEl>
                                          <p:spTgt spid="41"/>
                                        </p:tgtEl>
                                        <p:attrNameLst>
                                          <p:attrName>ppt_x</p:attrName>
                                        </p:attrNameLst>
                                      </p:cBhvr>
                                      <p:tavLst>
                                        <p:tav tm="0">
                                          <p:val>
                                            <p:strVal val="0-#ppt_w/2"/>
                                          </p:val>
                                        </p:tav>
                                        <p:tav tm="100000">
                                          <p:val>
                                            <p:strVal val="#ppt_x"/>
                                          </p:val>
                                        </p:tav>
                                      </p:tavLst>
                                    </p:anim>
                                    <p:anim calcmode="lin" valueType="num">
                                      <p:cBhvr additive="base">
                                        <p:cTn id="80" dur="500" fill="hold"/>
                                        <p:tgtEl>
                                          <p:spTgt spid="41"/>
                                        </p:tgtEl>
                                        <p:attrNameLst>
                                          <p:attrName>ppt_y</p:attrName>
                                        </p:attrNameLst>
                                      </p:cBhvr>
                                      <p:tavLst>
                                        <p:tav tm="0">
                                          <p:val>
                                            <p:strVal val="#ppt_y"/>
                                          </p:val>
                                        </p:tav>
                                        <p:tav tm="100000">
                                          <p:val>
                                            <p:strVal val="#ppt_y"/>
                                          </p:val>
                                        </p:tav>
                                      </p:tavLst>
                                    </p:anim>
                                  </p:childTnLst>
                                </p:cTn>
                              </p:par>
                              <p:par>
                                <p:cTn id="81" presetID="2" presetClass="entr" presetSubtype="8" fill="hold" grpId="0" nodeType="withEffect">
                                  <p:stCondLst>
                                    <p:cond delay="0"/>
                                  </p:stCondLst>
                                  <p:childTnLst>
                                    <p:set>
                                      <p:cBhvr>
                                        <p:cTn id="82" dur="1" fill="hold">
                                          <p:stCondLst>
                                            <p:cond delay="0"/>
                                          </p:stCondLst>
                                        </p:cTn>
                                        <p:tgtEl>
                                          <p:spTgt spid="22"/>
                                        </p:tgtEl>
                                        <p:attrNameLst>
                                          <p:attrName>style.visibility</p:attrName>
                                        </p:attrNameLst>
                                      </p:cBhvr>
                                      <p:to>
                                        <p:strVal val="visible"/>
                                      </p:to>
                                    </p:set>
                                    <p:anim calcmode="lin" valueType="num">
                                      <p:cBhvr additive="base">
                                        <p:cTn id="83" dur="500" fill="hold"/>
                                        <p:tgtEl>
                                          <p:spTgt spid="22"/>
                                        </p:tgtEl>
                                        <p:attrNameLst>
                                          <p:attrName>ppt_x</p:attrName>
                                        </p:attrNameLst>
                                      </p:cBhvr>
                                      <p:tavLst>
                                        <p:tav tm="0">
                                          <p:val>
                                            <p:strVal val="0-#ppt_w/2"/>
                                          </p:val>
                                        </p:tav>
                                        <p:tav tm="100000">
                                          <p:val>
                                            <p:strVal val="#ppt_x"/>
                                          </p:val>
                                        </p:tav>
                                      </p:tavLst>
                                    </p:anim>
                                    <p:anim calcmode="lin" valueType="num">
                                      <p:cBhvr additive="base">
                                        <p:cTn id="84" dur="500" fill="hold"/>
                                        <p:tgtEl>
                                          <p:spTgt spid="22"/>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27"/>
                                        </p:tgtEl>
                                        <p:attrNameLst>
                                          <p:attrName>style.visibility</p:attrName>
                                        </p:attrNameLst>
                                      </p:cBhvr>
                                      <p:to>
                                        <p:strVal val="visible"/>
                                      </p:to>
                                    </p:set>
                                    <p:anim calcmode="lin" valueType="num">
                                      <p:cBhvr additive="base">
                                        <p:cTn id="87" dur="500" fill="hold"/>
                                        <p:tgtEl>
                                          <p:spTgt spid="27"/>
                                        </p:tgtEl>
                                        <p:attrNameLst>
                                          <p:attrName>ppt_x</p:attrName>
                                        </p:attrNameLst>
                                      </p:cBhvr>
                                      <p:tavLst>
                                        <p:tav tm="0">
                                          <p:val>
                                            <p:strVal val="0-#ppt_w/2"/>
                                          </p:val>
                                        </p:tav>
                                        <p:tav tm="100000">
                                          <p:val>
                                            <p:strVal val="#ppt_x"/>
                                          </p:val>
                                        </p:tav>
                                      </p:tavLst>
                                    </p:anim>
                                    <p:anim calcmode="lin" valueType="num">
                                      <p:cBhvr additive="base">
                                        <p:cTn id="88" dur="500" fill="hold"/>
                                        <p:tgtEl>
                                          <p:spTgt spid="27"/>
                                        </p:tgtEl>
                                        <p:attrNameLst>
                                          <p:attrName>ppt_y</p:attrName>
                                        </p:attrNameLst>
                                      </p:cBhvr>
                                      <p:tavLst>
                                        <p:tav tm="0">
                                          <p:val>
                                            <p:strVal val="#ppt_y"/>
                                          </p:val>
                                        </p:tav>
                                        <p:tav tm="100000">
                                          <p:val>
                                            <p:strVal val="#ppt_y"/>
                                          </p:val>
                                        </p:tav>
                                      </p:tavLst>
                                    </p:anim>
                                  </p:childTnLst>
                                </p:cTn>
                              </p:par>
                              <p:par>
                                <p:cTn id="89" presetID="2" presetClass="entr" presetSubtype="8" fill="hold" nodeType="withEffect">
                                  <p:stCondLst>
                                    <p:cond delay="0"/>
                                  </p:stCondLst>
                                  <p:childTnLst>
                                    <p:set>
                                      <p:cBhvr>
                                        <p:cTn id="90" dur="1" fill="hold">
                                          <p:stCondLst>
                                            <p:cond delay="0"/>
                                          </p:stCondLst>
                                        </p:cTn>
                                        <p:tgtEl>
                                          <p:spTgt spid="35"/>
                                        </p:tgtEl>
                                        <p:attrNameLst>
                                          <p:attrName>style.visibility</p:attrName>
                                        </p:attrNameLst>
                                      </p:cBhvr>
                                      <p:to>
                                        <p:strVal val="visible"/>
                                      </p:to>
                                    </p:set>
                                    <p:anim calcmode="lin" valueType="num">
                                      <p:cBhvr additive="base">
                                        <p:cTn id="91" dur="500" fill="hold"/>
                                        <p:tgtEl>
                                          <p:spTgt spid="35"/>
                                        </p:tgtEl>
                                        <p:attrNameLst>
                                          <p:attrName>ppt_x</p:attrName>
                                        </p:attrNameLst>
                                      </p:cBhvr>
                                      <p:tavLst>
                                        <p:tav tm="0">
                                          <p:val>
                                            <p:strVal val="0-#ppt_w/2"/>
                                          </p:val>
                                        </p:tav>
                                        <p:tav tm="100000">
                                          <p:val>
                                            <p:strVal val="#ppt_x"/>
                                          </p:val>
                                        </p:tav>
                                      </p:tavLst>
                                    </p:anim>
                                    <p:anim calcmode="lin" valueType="num">
                                      <p:cBhvr additive="base">
                                        <p:cTn id="92"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7" grpId="0" animBg="1"/>
      <p:bldP spid="31" grpId="0" animBg="1"/>
      <p:bldP spid="36" grpId="0" animBg="1"/>
      <p:bldP spid="41" grpId="0" animBg="1"/>
      <p:bldP spid="44" grpId="0" animBg="1"/>
      <p:bldP spid="46" grpId="0" animBg="1"/>
      <p:bldP spid="47" grpId="0" animBg="1"/>
      <p:bldP spid="48" grpId="0" animBg="1"/>
      <p:bldP spid="50" grpId="0" animBg="1"/>
      <p:bldP spid="51" grpId="0" animBg="1"/>
      <p:bldP spid="52" grpId="0" animBg="1"/>
      <p:bldP spid="56" grpId="0" animBg="1"/>
      <p:bldP spid="5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70472" y="1062192"/>
            <a:ext cx="7265734" cy="2888755"/>
          </a:xfrm>
          <a:prstGeom prst="rect">
            <a:avLst/>
          </a:prstGeom>
          <a:solidFill>
            <a:schemeClr val="bg1"/>
          </a:solidFill>
          <a:ln w="317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p:cNvSpPr/>
          <p:nvPr/>
        </p:nvSpPr>
        <p:spPr>
          <a:xfrm>
            <a:off x="171744" y="4014418"/>
            <a:ext cx="7283665" cy="218854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p:nvPr>
        </p:nvSpPr>
        <p:spPr/>
        <p:txBody>
          <a:bodyPr/>
          <a:lstStyle/>
          <a:p>
            <a:pPr>
              <a:spcBef>
                <a:spcPts val="0"/>
              </a:spcBef>
            </a:pPr>
            <a:r>
              <a:rPr lang="fr-FR" sz="1600" b="1" dirty="0" smtClean="0"/>
              <a:t>Univers</a:t>
            </a:r>
            <a:r>
              <a:rPr lang="fr-FR" sz="1600" b="1" dirty="0" smtClean="0">
                <a:solidFill>
                  <a:srgbClr val="C00000"/>
                </a:solidFill>
              </a:rPr>
              <a:t> Bancarisation</a:t>
            </a:r>
          </a:p>
          <a:p>
            <a:pPr>
              <a:spcBef>
                <a:spcPts val="0"/>
              </a:spcBef>
            </a:pPr>
            <a:r>
              <a:rPr lang="fr-FR" sz="1600" b="1" dirty="0" smtClean="0"/>
              <a:t>Les </a:t>
            </a:r>
            <a:r>
              <a:rPr lang="fr-FR" sz="1600" b="1" dirty="0"/>
              <a:t>moyens pour atteindre les objectifs</a:t>
            </a:r>
          </a:p>
        </p:txBody>
      </p:sp>
      <p:sp>
        <p:nvSpPr>
          <p:cNvPr id="5" name="Titre 4"/>
          <p:cNvSpPr>
            <a:spLocks noGrp="1"/>
          </p:cNvSpPr>
          <p:nvPr>
            <p:ph type="ctrTitle"/>
          </p:nvPr>
        </p:nvSpPr>
        <p:spPr/>
        <p:txBody>
          <a:bodyPr/>
          <a:lstStyle/>
          <a:p>
            <a:r>
              <a:rPr lang="fr-FR" sz="1300" dirty="0"/>
              <a:t>Moyens : Formation, Offres &amp; Cibles</a:t>
            </a:r>
          </a:p>
        </p:txBody>
      </p:sp>
      <p:grpSp>
        <p:nvGrpSpPr>
          <p:cNvPr id="6" name="Groupe 5"/>
          <p:cNvGrpSpPr/>
          <p:nvPr/>
        </p:nvGrpSpPr>
        <p:grpSpPr>
          <a:xfrm>
            <a:off x="-3425" y="1137080"/>
            <a:ext cx="12014940" cy="5174169"/>
            <a:chOff x="1095131" y="1013871"/>
            <a:chExt cx="10097940" cy="5174169"/>
          </a:xfrm>
        </p:grpSpPr>
        <p:sp>
          <p:nvSpPr>
            <p:cNvPr id="14" name="ZoneTexte 13"/>
            <p:cNvSpPr txBox="1"/>
            <p:nvPr/>
          </p:nvSpPr>
          <p:spPr>
            <a:xfrm>
              <a:off x="3358252" y="1013871"/>
              <a:ext cx="3883886" cy="584775"/>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a:solidFill>
                    <a:schemeClr val="tx1">
                      <a:lumMod val="75000"/>
                      <a:lumOff val="25000"/>
                    </a:schemeClr>
                  </a:solidFill>
                </a:rPr>
                <a:t>BANCA Débit différé </a:t>
              </a:r>
              <a:r>
                <a:rPr lang="fr-FR" sz="1000" dirty="0" smtClean="0">
                  <a:solidFill>
                    <a:schemeClr val="tx1">
                      <a:lumMod val="50000"/>
                      <a:lumOff val="50000"/>
                    </a:schemeClr>
                  </a:solidFill>
                </a:rPr>
                <a:t>(volume </a:t>
              </a:r>
              <a:r>
                <a:rPr lang="fr-FR" sz="1000" dirty="0" smtClean="0">
                  <a:solidFill>
                    <a:schemeClr val="tx1">
                      <a:lumMod val="50000"/>
                      <a:lumOff val="50000"/>
                    </a:schemeClr>
                  </a:solidFill>
                </a:rPr>
                <a:t>37 245 clients</a:t>
              </a:r>
              <a:r>
                <a:rPr lang="fr-FR" sz="1000" dirty="0" smtClean="0">
                  <a:solidFill>
                    <a:schemeClr val="tx1">
                      <a:lumMod val="50000"/>
                      <a:lumOff val="50000"/>
                    </a:schemeClr>
                  </a:solidFill>
                </a:rPr>
                <a:t>)</a:t>
              </a:r>
              <a:endParaRPr lang="fr-FR" sz="1000" dirty="0">
                <a:solidFill>
                  <a:schemeClr val="tx1">
                    <a:lumMod val="50000"/>
                    <a:lumOff val="50000"/>
                  </a:schemeClr>
                </a:solidFill>
                <a:latin typeface="+mj-lt"/>
              </a:endParaRPr>
            </a:p>
            <a:p>
              <a:pPr marL="179388" lvl="1" algn="just"/>
              <a:r>
                <a:rPr lang="fr-FR" sz="1000" dirty="0">
                  <a:solidFill>
                    <a:schemeClr val="tx1">
                      <a:lumMod val="50000"/>
                      <a:lumOff val="50000"/>
                    </a:schemeClr>
                  </a:solidFill>
                  <a:latin typeface="+mj-lt"/>
                  <a:cs typeface="Arial" panose="020B0604020202020204" pitchFamily="34" charset="0"/>
                </a:rPr>
                <a:t>Ces clients détiennent une carte de paiement sans débit différé. L’objectif est de les équiper en carte avec DD</a:t>
              </a:r>
              <a:r>
                <a:rPr lang="fr-FR" sz="1000" dirty="0" smtClean="0">
                  <a:solidFill>
                    <a:schemeClr val="tx1">
                      <a:lumMod val="50000"/>
                      <a:lumOff val="50000"/>
                    </a:schemeClr>
                  </a:solidFill>
                  <a:latin typeface="+mj-lt"/>
                  <a:cs typeface="Arial" panose="020B0604020202020204" pitchFamily="34" charset="0"/>
                </a:rPr>
                <a:t>.</a:t>
              </a:r>
              <a:endParaRPr lang="fr-FR" sz="1000" dirty="0">
                <a:solidFill>
                  <a:schemeClr val="tx1">
                    <a:lumMod val="50000"/>
                    <a:lumOff val="50000"/>
                  </a:schemeClr>
                </a:solidFill>
                <a:latin typeface="+mj-lt"/>
                <a:cs typeface="Arial" panose="020B0604020202020204" pitchFamily="34" charset="0"/>
              </a:endParaRPr>
            </a:p>
          </p:txBody>
        </p:sp>
        <p:sp>
          <p:nvSpPr>
            <p:cNvPr id="18" name="ZoneTexte 17"/>
            <p:cNvSpPr txBox="1"/>
            <p:nvPr/>
          </p:nvSpPr>
          <p:spPr>
            <a:xfrm>
              <a:off x="7694292" y="1687703"/>
              <a:ext cx="3498779" cy="1114151"/>
            </a:xfrm>
            <a:prstGeom prst="rect">
              <a:avLst/>
            </a:prstGeom>
            <a:solidFill>
              <a:schemeClr val="bg1">
                <a:lumMod val="95000"/>
              </a:schemeClr>
            </a:solidFill>
          </p:spPr>
          <p:txBody>
            <a:bodyPr wrap="square" rtlCol="0">
              <a:spAutoFit/>
            </a:bodyPr>
            <a:lstStyle/>
            <a:p>
              <a:pPr marL="171450" indent="-171450" algn="just">
                <a:spcBef>
                  <a:spcPct val="20000"/>
                </a:spcBef>
                <a:buClr>
                  <a:srgbClr val="C00000"/>
                </a:buClr>
                <a:buFont typeface="Wingdings" panose="05000000000000000000" pitchFamily="2" charset="2"/>
                <a:buChar char="§"/>
              </a:pPr>
              <a:r>
                <a:rPr lang="fr-FR" sz="1200" b="1" dirty="0">
                  <a:solidFill>
                    <a:srgbClr val="C00000"/>
                  </a:solidFill>
                </a:rPr>
                <a:t>FAMILLE : </a:t>
              </a:r>
              <a:r>
                <a:rPr lang="fr-FR" sz="1000" dirty="0">
                  <a:solidFill>
                    <a:schemeClr val="tx1">
                      <a:lumMod val="50000"/>
                      <a:lumOff val="50000"/>
                    </a:schemeClr>
                  </a:solidFill>
                </a:rPr>
                <a:t>Que penseriez-vous de pouvoir bénéficier d’un tarif très avantageux en regroupant vos forfaits de comptes pour toute votre famille ?</a:t>
              </a:r>
            </a:p>
            <a:p>
              <a:pPr marL="171450" indent="-171450" algn="just">
                <a:spcBef>
                  <a:spcPct val="20000"/>
                </a:spcBef>
                <a:buClr>
                  <a:srgbClr val="C00000"/>
                </a:buClr>
                <a:buFont typeface="Wingdings" panose="05000000000000000000" pitchFamily="2" charset="2"/>
                <a:buChar char="§"/>
              </a:pPr>
              <a:r>
                <a:rPr lang="fr-FR" sz="1200" b="1" dirty="0" smtClean="0">
                  <a:solidFill>
                    <a:srgbClr val="C00000"/>
                  </a:solidFill>
                </a:rPr>
                <a:t>INDIVIDUEL </a:t>
              </a:r>
              <a:r>
                <a:rPr lang="fr-FR" sz="1200" b="1" dirty="0">
                  <a:solidFill>
                    <a:srgbClr val="C00000"/>
                  </a:solidFill>
                </a:rPr>
                <a:t>: </a:t>
              </a:r>
              <a:r>
                <a:rPr lang="fr-FR" sz="1000" dirty="0">
                  <a:solidFill>
                    <a:schemeClr val="tx1">
                      <a:lumMod val="50000"/>
                      <a:lumOff val="50000"/>
                    </a:schemeClr>
                  </a:solidFill>
                </a:rPr>
                <a:t>Pourquoi ne pas profiter de tous les services essentiels pour votre compte au quotidien et profiter de l’appli bancaire la mieux notée ?</a:t>
              </a:r>
            </a:p>
          </p:txBody>
        </p:sp>
        <p:sp>
          <p:nvSpPr>
            <p:cNvPr id="25" name="Rectangle 24"/>
            <p:cNvSpPr/>
            <p:nvPr/>
          </p:nvSpPr>
          <p:spPr>
            <a:xfrm>
              <a:off x="8182475" y="1112026"/>
              <a:ext cx="2348813" cy="276999"/>
            </a:xfrm>
            <a:prstGeom prst="rect">
              <a:avLst/>
            </a:prstGeom>
          </p:spPr>
          <p:txBody>
            <a:bodyPr wrap="none">
              <a:spAutoFit/>
            </a:bodyPr>
            <a:lstStyle/>
            <a:p>
              <a:pPr>
                <a:spcBef>
                  <a:spcPct val="20000"/>
                </a:spcBef>
              </a:pPr>
              <a:r>
                <a:rPr lang="fr-FR" sz="1200" b="1" dirty="0">
                  <a:solidFill>
                    <a:srgbClr val="C00000"/>
                  </a:solidFill>
                </a:rPr>
                <a:t>Des idées pour lancer la discussion</a:t>
              </a:r>
            </a:p>
          </p:txBody>
        </p:sp>
        <p:cxnSp>
          <p:nvCxnSpPr>
            <p:cNvPr id="27" name="Connecteur droit 26"/>
            <p:cNvCxnSpPr/>
            <p:nvPr/>
          </p:nvCxnSpPr>
          <p:spPr>
            <a:xfrm>
              <a:off x="7538765" y="1087501"/>
              <a:ext cx="2447" cy="510053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48" name="Rectangle 47"/>
            <p:cNvSpPr/>
            <p:nvPr/>
          </p:nvSpPr>
          <p:spPr>
            <a:xfrm>
              <a:off x="1817939" y="1109205"/>
              <a:ext cx="1511575" cy="938719"/>
            </a:xfrm>
            <a:prstGeom prst="rect">
              <a:avLst/>
            </a:prstGeom>
          </p:spPr>
          <p:txBody>
            <a:bodyPr wrap="square">
              <a:spAutoFit/>
            </a:bodyPr>
            <a:lstStyle/>
            <a:p>
              <a:pPr>
                <a:spcBef>
                  <a:spcPct val="20000"/>
                </a:spcBef>
              </a:pPr>
              <a:r>
                <a:rPr lang="fr-FR" sz="1300" b="1" dirty="0">
                  <a:solidFill>
                    <a:schemeClr val="tx1">
                      <a:lumMod val="75000"/>
                      <a:lumOff val="25000"/>
                    </a:schemeClr>
                  </a:solidFill>
                </a:rPr>
                <a:t>Qui contacter </a:t>
              </a:r>
              <a:r>
                <a:rPr lang="fr-FR" sz="1300" b="1" dirty="0" smtClean="0">
                  <a:solidFill>
                    <a:schemeClr val="tx1">
                      <a:lumMod val="75000"/>
                      <a:lumOff val="25000"/>
                    </a:schemeClr>
                  </a:solidFill>
                </a:rPr>
                <a:t>?</a:t>
              </a:r>
            </a:p>
            <a:p>
              <a:pPr>
                <a:spcBef>
                  <a:spcPct val="20000"/>
                </a:spcBef>
              </a:pPr>
              <a:endParaRPr lang="fr-FR" sz="1300" b="1" dirty="0">
                <a:solidFill>
                  <a:schemeClr val="tx1">
                    <a:lumMod val="75000"/>
                    <a:lumOff val="25000"/>
                  </a:schemeClr>
                </a:solidFill>
              </a:endParaRPr>
            </a:p>
            <a:p>
              <a:pPr>
                <a:spcBef>
                  <a:spcPct val="20000"/>
                </a:spcBef>
              </a:pPr>
              <a:r>
                <a:rPr lang="fr-FR" sz="1200" i="1" dirty="0">
                  <a:solidFill>
                    <a:schemeClr val="tx1">
                      <a:lumMod val="75000"/>
                      <a:lumOff val="25000"/>
                    </a:schemeClr>
                  </a:solidFill>
                </a:rPr>
                <a:t>Les cibles GERC prioritaires</a:t>
              </a:r>
            </a:p>
          </p:txBody>
        </p:sp>
        <p:sp>
          <p:nvSpPr>
            <p:cNvPr id="49" name="Rectangle 48"/>
            <p:cNvSpPr/>
            <p:nvPr/>
          </p:nvSpPr>
          <p:spPr>
            <a:xfrm>
              <a:off x="1758943" y="4163518"/>
              <a:ext cx="1583583" cy="492443"/>
            </a:xfrm>
            <a:prstGeom prst="rect">
              <a:avLst/>
            </a:prstGeom>
          </p:spPr>
          <p:txBody>
            <a:bodyPr wrap="square">
              <a:spAutoFit/>
            </a:bodyPr>
            <a:lstStyle/>
            <a:p>
              <a:pPr>
                <a:spcBef>
                  <a:spcPct val="20000"/>
                </a:spcBef>
              </a:pPr>
              <a:r>
                <a:rPr lang="fr-FR" sz="1300" b="1" dirty="0" smtClean="0">
                  <a:solidFill>
                    <a:schemeClr val="tx1">
                      <a:lumMod val="75000"/>
                      <a:lumOff val="25000"/>
                    </a:schemeClr>
                  </a:solidFill>
                </a:rPr>
                <a:t>Les offres </a:t>
              </a:r>
              <a:r>
                <a:rPr lang="fr-FR" sz="1300" b="1" dirty="0">
                  <a:solidFill>
                    <a:schemeClr val="tx1">
                      <a:lumMod val="75000"/>
                      <a:lumOff val="25000"/>
                    </a:schemeClr>
                  </a:solidFill>
                </a:rPr>
                <a:t>du moment</a:t>
              </a:r>
            </a:p>
          </p:txBody>
        </p:sp>
        <p:pic>
          <p:nvPicPr>
            <p:cNvPr id="50" name="Picture 9" descr="C:\Users\A2173216\Desktop\offr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86304" y="4203770"/>
              <a:ext cx="432780" cy="414197"/>
            </a:xfrm>
            <a:prstGeom prst="rect">
              <a:avLst/>
            </a:prstGeom>
            <a:noFill/>
            <a:extLst>
              <a:ext uri="{909E8E84-426E-40DD-AFC4-6F175D3DCCD1}">
                <a14:hiddenFill xmlns:a14="http://schemas.microsoft.com/office/drawing/2010/main">
                  <a:solidFill>
                    <a:srgbClr val="FFFFFF"/>
                  </a:solidFill>
                </a14:hiddenFill>
              </a:ext>
            </a:extLst>
          </p:spPr>
        </p:pic>
        <p:pic>
          <p:nvPicPr>
            <p:cNvPr id="51" name="Image 50"/>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95131" y="1102253"/>
              <a:ext cx="815128" cy="531343"/>
            </a:xfrm>
            <a:prstGeom prst="rect">
              <a:avLst/>
            </a:prstGeom>
          </p:spPr>
        </p:pic>
        <p:sp>
          <p:nvSpPr>
            <p:cNvPr id="63" name="Rectangle à coins arrondis 62"/>
            <p:cNvSpPr/>
            <p:nvPr/>
          </p:nvSpPr>
          <p:spPr>
            <a:xfrm>
              <a:off x="8241999" y="3223253"/>
              <a:ext cx="2609758" cy="26514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b="1" dirty="0" smtClean="0">
                  <a:solidFill>
                    <a:srgbClr val="C00000"/>
                  </a:solidFill>
                  <a:latin typeface="+mj-lt"/>
                  <a:cs typeface="Arial" panose="020B0604020202020204" pitchFamily="34" charset="0"/>
                </a:rPr>
                <a:t>A la conquête de nos clients </a:t>
              </a:r>
              <a:r>
                <a:rPr lang="fr-FR" sz="1200" b="1" dirty="0" err="1" smtClean="0">
                  <a:solidFill>
                    <a:srgbClr val="C00000"/>
                  </a:solidFill>
                  <a:latin typeface="+mj-lt"/>
                  <a:cs typeface="Arial" panose="020B0604020202020204" pitchFamily="34" charset="0"/>
                </a:rPr>
                <a:t>appétents</a:t>
              </a:r>
              <a:endParaRPr lang="fr-FR" sz="1200" b="1" dirty="0">
                <a:solidFill>
                  <a:srgbClr val="C00000"/>
                </a:solidFill>
                <a:latin typeface="+mj-lt"/>
                <a:cs typeface="Arial" panose="020B0604020202020204" pitchFamily="34" charset="0"/>
              </a:endParaRPr>
            </a:p>
          </p:txBody>
        </p:sp>
        <p:sp>
          <p:nvSpPr>
            <p:cNvPr id="40" name="ZoneTexte 39"/>
            <p:cNvSpPr txBox="1"/>
            <p:nvPr/>
          </p:nvSpPr>
          <p:spPr>
            <a:xfrm>
              <a:off x="3371388" y="1623097"/>
              <a:ext cx="3870750" cy="584775"/>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a:solidFill>
                    <a:schemeClr val="tx1">
                      <a:lumMod val="75000"/>
                      <a:lumOff val="25000"/>
                    </a:schemeClr>
                  </a:solidFill>
                </a:rPr>
                <a:t>BANCA Visa Premier </a:t>
              </a:r>
              <a:r>
                <a:rPr lang="fr-FR" sz="1000" dirty="0" smtClean="0">
                  <a:solidFill>
                    <a:schemeClr val="tx1">
                      <a:lumMod val="50000"/>
                      <a:lumOff val="50000"/>
                    </a:schemeClr>
                  </a:solidFill>
                </a:rPr>
                <a:t>(volume </a:t>
              </a:r>
              <a:r>
                <a:rPr lang="fr-FR" sz="1000" dirty="0" smtClean="0">
                  <a:solidFill>
                    <a:schemeClr val="tx1">
                      <a:lumMod val="50000"/>
                      <a:lumOff val="50000"/>
                    </a:schemeClr>
                  </a:solidFill>
                </a:rPr>
                <a:t>38 857 clients</a:t>
              </a:r>
              <a:r>
                <a:rPr lang="fr-FR" sz="1000" dirty="0" smtClean="0">
                  <a:solidFill>
                    <a:schemeClr val="tx1">
                      <a:lumMod val="50000"/>
                      <a:lumOff val="50000"/>
                    </a:schemeClr>
                  </a:solidFill>
                </a:rPr>
                <a:t>)</a:t>
              </a:r>
              <a:endParaRPr lang="fr-FR" sz="1000" dirty="0">
                <a:solidFill>
                  <a:schemeClr val="tx1">
                    <a:lumMod val="50000"/>
                    <a:lumOff val="50000"/>
                  </a:schemeClr>
                </a:solidFill>
                <a:latin typeface="+mj-lt"/>
              </a:endParaRPr>
            </a:p>
            <a:p>
              <a:pPr marL="179388" lvl="1" algn="just"/>
              <a:r>
                <a:rPr lang="fr-FR" sz="1000" dirty="0">
                  <a:solidFill>
                    <a:schemeClr val="tx1">
                      <a:lumMod val="50000"/>
                      <a:lumOff val="50000"/>
                    </a:schemeClr>
                  </a:solidFill>
                  <a:latin typeface="+mj-lt"/>
                  <a:cs typeface="Arial" panose="020B0604020202020204" pitchFamily="34" charset="0"/>
                </a:rPr>
                <a:t>Ces clients détiennent une carte Visa </a:t>
              </a:r>
              <a:r>
                <a:rPr lang="fr-FR" sz="1000" dirty="0" err="1">
                  <a:solidFill>
                    <a:schemeClr val="tx1">
                      <a:lumMod val="50000"/>
                      <a:lumOff val="50000"/>
                    </a:schemeClr>
                  </a:solidFill>
                  <a:latin typeface="+mj-lt"/>
                  <a:cs typeface="Arial" panose="020B0604020202020204" pitchFamily="34" charset="0"/>
                </a:rPr>
                <a:t>Classic</a:t>
              </a:r>
              <a:r>
                <a:rPr lang="fr-FR" sz="1000" dirty="0">
                  <a:solidFill>
                    <a:schemeClr val="tx1">
                      <a:lumMod val="50000"/>
                      <a:lumOff val="50000"/>
                    </a:schemeClr>
                  </a:solidFill>
                  <a:latin typeface="+mj-lt"/>
                  <a:cs typeface="Arial" panose="020B0604020202020204" pitchFamily="34" charset="0"/>
                </a:rPr>
                <a:t>.</a:t>
              </a:r>
            </a:p>
            <a:p>
              <a:pPr marL="179388" lvl="1" algn="just"/>
              <a:r>
                <a:rPr lang="fr-FR" sz="1000" dirty="0">
                  <a:solidFill>
                    <a:schemeClr val="tx1">
                      <a:lumMod val="50000"/>
                      <a:lumOff val="50000"/>
                    </a:schemeClr>
                  </a:solidFill>
                  <a:latin typeface="+mj-lt"/>
                  <a:cs typeface="Arial" panose="020B0604020202020204" pitchFamily="34" charset="0"/>
                </a:rPr>
                <a:t>L’objectif est de les équiper en VISA PREMIER </a:t>
              </a:r>
            </a:p>
          </p:txBody>
        </p:sp>
        <p:sp>
          <p:nvSpPr>
            <p:cNvPr id="66" name="Rectangle à coins arrondis 65"/>
            <p:cNvSpPr/>
            <p:nvPr/>
          </p:nvSpPr>
          <p:spPr>
            <a:xfrm>
              <a:off x="7469137" y="4150127"/>
              <a:ext cx="3016980" cy="1830041"/>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200" dirty="0">
                <a:solidFill>
                  <a:schemeClr val="tx1">
                    <a:lumMod val="50000"/>
                    <a:lumOff val="50000"/>
                  </a:schemeClr>
                </a:solidFill>
              </a:endParaRPr>
            </a:p>
          </p:txBody>
        </p:sp>
      </p:grpSp>
      <p:sp>
        <p:nvSpPr>
          <p:cNvPr id="58" name="Rectangle 57">
            <a:hlinkClick r:id="rId4"/>
          </p:cNvPr>
          <p:cNvSpPr/>
          <p:nvPr/>
        </p:nvSpPr>
        <p:spPr>
          <a:xfrm>
            <a:off x="1931252" y="6448562"/>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Book GERC</a:t>
            </a:r>
          </a:p>
        </p:txBody>
      </p:sp>
      <p:sp>
        <p:nvSpPr>
          <p:cNvPr id="59" name="Rectangle 58">
            <a:hlinkClick r:id="rId5"/>
          </p:cNvPr>
          <p:cNvSpPr/>
          <p:nvPr/>
        </p:nvSpPr>
        <p:spPr>
          <a:xfrm>
            <a:off x="4158942" y="6448562"/>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ORCA</a:t>
            </a:r>
          </a:p>
        </p:txBody>
      </p:sp>
      <p:sp>
        <p:nvSpPr>
          <p:cNvPr id="61" name="Rectangle 60">
            <a:hlinkClick r:id="rId6"/>
          </p:cNvPr>
          <p:cNvSpPr/>
          <p:nvPr/>
        </p:nvSpPr>
        <p:spPr>
          <a:xfrm>
            <a:off x="6467756" y="6448562"/>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Offres promo</a:t>
            </a:r>
          </a:p>
        </p:txBody>
      </p:sp>
      <p:sp>
        <p:nvSpPr>
          <p:cNvPr id="64" name="Rectangle 63">
            <a:hlinkClick r:id="rId7" action="ppaction://hlinksldjump"/>
          </p:cNvPr>
          <p:cNvSpPr/>
          <p:nvPr/>
        </p:nvSpPr>
        <p:spPr>
          <a:xfrm>
            <a:off x="8700004" y="6448562"/>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Boîte à outils</a:t>
            </a:r>
          </a:p>
        </p:txBody>
      </p:sp>
      <p:pic>
        <p:nvPicPr>
          <p:cNvPr id="67" name="Picture 4"/>
          <p:cNvPicPr>
            <a:picLocks noChangeAspect="1" noChangeArrowheads="1"/>
          </p:cNvPicPr>
          <p:nvPr/>
        </p:nvPicPr>
        <p:blipFill rotWithShape="1">
          <a:blip r:embed="rId8">
            <a:extLst>
              <a:ext uri="{28A0092B-C50C-407E-A947-70E740481C1C}">
                <a14:useLocalDpi xmlns:a14="http://schemas.microsoft.com/office/drawing/2010/main" val="0"/>
              </a:ext>
            </a:extLst>
          </a:blip>
          <a:srcRect l="18889" t="19753" r="15034" b="23429"/>
          <a:stretch/>
        </p:blipFill>
        <p:spPr bwMode="auto">
          <a:xfrm>
            <a:off x="3587905" y="6429800"/>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4"/>
          <p:cNvPicPr>
            <a:picLocks noChangeAspect="1" noChangeArrowheads="1"/>
          </p:cNvPicPr>
          <p:nvPr/>
        </p:nvPicPr>
        <p:blipFill rotWithShape="1">
          <a:blip r:embed="rId8">
            <a:extLst>
              <a:ext uri="{28A0092B-C50C-407E-A947-70E740481C1C}">
                <a14:useLocalDpi xmlns:a14="http://schemas.microsoft.com/office/drawing/2010/main" val="0"/>
              </a:ext>
            </a:extLst>
          </a:blip>
          <a:srcRect l="18889" t="19753" r="15034" b="23429"/>
          <a:stretch/>
        </p:blipFill>
        <p:spPr bwMode="auto">
          <a:xfrm>
            <a:off x="5815126" y="6448564"/>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 name="Picture 4"/>
          <p:cNvPicPr>
            <a:picLocks noChangeAspect="1" noChangeArrowheads="1"/>
          </p:cNvPicPr>
          <p:nvPr/>
        </p:nvPicPr>
        <p:blipFill rotWithShape="1">
          <a:blip r:embed="rId8">
            <a:extLst>
              <a:ext uri="{28A0092B-C50C-407E-A947-70E740481C1C}">
                <a14:useLocalDpi xmlns:a14="http://schemas.microsoft.com/office/drawing/2010/main" val="0"/>
              </a:ext>
            </a:extLst>
          </a:blip>
          <a:srcRect l="18889" t="19753" r="15034" b="23429"/>
          <a:stretch/>
        </p:blipFill>
        <p:spPr bwMode="auto">
          <a:xfrm>
            <a:off x="8119382" y="6448564"/>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 name="Picture 4"/>
          <p:cNvPicPr>
            <a:picLocks noChangeAspect="1" noChangeArrowheads="1"/>
          </p:cNvPicPr>
          <p:nvPr/>
        </p:nvPicPr>
        <p:blipFill rotWithShape="1">
          <a:blip r:embed="rId8">
            <a:extLst>
              <a:ext uri="{28A0092B-C50C-407E-A947-70E740481C1C}">
                <a14:useLocalDpi xmlns:a14="http://schemas.microsoft.com/office/drawing/2010/main" val="0"/>
              </a:ext>
            </a:extLst>
          </a:blip>
          <a:srcRect l="18889" t="19753" r="15034" b="23429"/>
          <a:stretch/>
        </p:blipFill>
        <p:spPr bwMode="auto">
          <a:xfrm>
            <a:off x="10351630" y="6448564"/>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2" name="Groupe 51"/>
          <p:cNvGrpSpPr/>
          <p:nvPr/>
        </p:nvGrpSpPr>
        <p:grpSpPr>
          <a:xfrm>
            <a:off x="8335406" y="44251"/>
            <a:ext cx="3856593" cy="279660"/>
            <a:chOff x="3581398" y="6140166"/>
            <a:chExt cx="4444995" cy="223443"/>
          </a:xfrm>
          <a:noFill/>
        </p:grpSpPr>
        <p:sp>
          <p:nvSpPr>
            <p:cNvPr id="53" name="Rectangle 5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Professionnels</a:t>
              </a:r>
            </a:p>
          </p:txBody>
        </p:sp>
        <p:sp>
          <p:nvSpPr>
            <p:cNvPr id="56" name="Rectangle 55"/>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57" name="Rectangle 56"/>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Montserrat Black" panose="00000A00000000000000" pitchFamily="2" charset="0"/>
                </a:rPr>
                <a:t>Particuliers</a:t>
              </a:r>
            </a:p>
          </p:txBody>
        </p:sp>
      </p:grpSp>
      <p:grpSp>
        <p:nvGrpSpPr>
          <p:cNvPr id="55" name="Graphique 1813">
            <a:extLst>
              <a:ext uri="{FF2B5EF4-FFF2-40B4-BE49-F238E27FC236}">
                <a16:creationId xmlns:a16="http://schemas.microsoft.com/office/drawing/2014/main" id="{07E37D2F-C011-4C2B-8826-0AD3F44F15B3}"/>
              </a:ext>
            </a:extLst>
          </p:cNvPr>
          <p:cNvGrpSpPr/>
          <p:nvPr/>
        </p:nvGrpSpPr>
        <p:grpSpPr>
          <a:xfrm>
            <a:off x="7874449" y="1094152"/>
            <a:ext cx="426529" cy="398144"/>
            <a:chOff x="2279329" y="2853237"/>
            <a:chExt cx="426529" cy="398144"/>
          </a:xfrm>
          <a:noFill/>
        </p:grpSpPr>
        <p:grpSp>
          <p:nvGrpSpPr>
            <p:cNvPr id="73" name="Graphique 1813">
              <a:extLst>
                <a:ext uri="{FF2B5EF4-FFF2-40B4-BE49-F238E27FC236}">
                  <a16:creationId xmlns:a16="http://schemas.microsoft.com/office/drawing/2014/main" id="{07E37D2F-C011-4C2B-8826-0AD3F44F15B3}"/>
                </a:ext>
              </a:extLst>
            </p:cNvPr>
            <p:cNvGrpSpPr/>
            <p:nvPr/>
          </p:nvGrpSpPr>
          <p:grpSpPr>
            <a:xfrm>
              <a:off x="2279329" y="2853237"/>
              <a:ext cx="426529" cy="398144"/>
              <a:chOff x="2279329" y="2853237"/>
              <a:chExt cx="426529" cy="398144"/>
            </a:xfrm>
            <a:grpFill/>
          </p:grpSpPr>
          <p:grpSp>
            <p:nvGrpSpPr>
              <p:cNvPr id="79" name="Graphique 1813">
                <a:extLst>
                  <a:ext uri="{FF2B5EF4-FFF2-40B4-BE49-F238E27FC236}">
                    <a16:creationId xmlns:a16="http://schemas.microsoft.com/office/drawing/2014/main" id="{07E37D2F-C011-4C2B-8826-0AD3F44F15B3}"/>
                  </a:ext>
                </a:extLst>
              </p:cNvPr>
              <p:cNvGrpSpPr/>
              <p:nvPr/>
            </p:nvGrpSpPr>
            <p:grpSpPr>
              <a:xfrm>
                <a:off x="2279329" y="2853237"/>
                <a:ext cx="426529" cy="383857"/>
                <a:chOff x="2279329" y="2853237"/>
                <a:chExt cx="426529" cy="383857"/>
              </a:xfrm>
              <a:grpFill/>
            </p:grpSpPr>
            <p:grpSp>
              <p:nvGrpSpPr>
                <p:cNvPr id="83" name="Graphique 1813">
                  <a:extLst>
                    <a:ext uri="{FF2B5EF4-FFF2-40B4-BE49-F238E27FC236}">
                      <a16:creationId xmlns:a16="http://schemas.microsoft.com/office/drawing/2014/main" id="{07E37D2F-C011-4C2B-8826-0AD3F44F15B3}"/>
                    </a:ext>
                  </a:extLst>
                </p:cNvPr>
                <p:cNvGrpSpPr/>
                <p:nvPr/>
              </p:nvGrpSpPr>
              <p:grpSpPr>
                <a:xfrm>
                  <a:off x="2404487" y="2986968"/>
                  <a:ext cx="163258" cy="250126"/>
                  <a:chOff x="2404487" y="2986968"/>
                  <a:chExt cx="163258" cy="250126"/>
                </a:xfrm>
                <a:grpFill/>
              </p:grpSpPr>
              <p:sp>
                <p:nvSpPr>
                  <p:cNvPr id="97" name="Forme libre : forme 3935">
                    <a:extLst>
                      <a:ext uri="{FF2B5EF4-FFF2-40B4-BE49-F238E27FC236}">
                        <a16:creationId xmlns:a16="http://schemas.microsoft.com/office/drawing/2014/main" id="{77B2B181-2012-4CEB-859F-4713DF3C91E2}"/>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rgbClr val="E52A29"/>
                    </a:solidFill>
                    <a:prstDash val="solid"/>
                    <a:round/>
                  </a:ln>
                </p:spPr>
                <p:txBody>
                  <a:bodyPr rtlCol="0" anchor="ctr"/>
                  <a:lstStyle/>
                  <a:p>
                    <a:endParaRPr lang="fr-FR" sz="1400"/>
                  </a:p>
                </p:txBody>
              </p:sp>
              <p:sp>
                <p:nvSpPr>
                  <p:cNvPr id="98" name="Forme libre : forme 3936">
                    <a:extLst>
                      <a:ext uri="{FF2B5EF4-FFF2-40B4-BE49-F238E27FC236}">
                        <a16:creationId xmlns:a16="http://schemas.microsoft.com/office/drawing/2014/main" id="{0FF9D5DC-3214-42D5-9566-4A1D0AAFE9C7}"/>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rgbClr val="E52A29"/>
                    </a:solidFill>
                    <a:prstDash val="solid"/>
                    <a:round/>
                  </a:ln>
                </p:spPr>
                <p:txBody>
                  <a:bodyPr rtlCol="0" anchor="ctr"/>
                  <a:lstStyle/>
                  <a:p>
                    <a:endParaRPr lang="fr-FR" sz="1400"/>
                  </a:p>
                </p:txBody>
              </p:sp>
            </p:grpSp>
            <p:sp>
              <p:nvSpPr>
                <p:cNvPr id="84" name="Forme libre : forme 3937">
                  <a:extLst>
                    <a:ext uri="{FF2B5EF4-FFF2-40B4-BE49-F238E27FC236}">
                      <a16:creationId xmlns:a16="http://schemas.microsoft.com/office/drawing/2014/main" id="{1FE6259D-A017-4A8A-B3A1-DDC25F3FF3C2}"/>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rgbClr val="E52A29"/>
                  </a:solidFill>
                  <a:prstDash val="solid"/>
                  <a:round/>
                </a:ln>
              </p:spPr>
              <p:txBody>
                <a:bodyPr rtlCol="0" anchor="ctr"/>
                <a:lstStyle/>
                <a:p>
                  <a:endParaRPr lang="fr-FR" sz="1400"/>
                </a:p>
              </p:txBody>
            </p:sp>
            <p:sp>
              <p:nvSpPr>
                <p:cNvPr id="85" name="Forme libre : forme 3938">
                  <a:extLst>
                    <a:ext uri="{FF2B5EF4-FFF2-40B4-BE49-F238E27FC236}">
                      <a16:creationId xmlns:a16="http://schemas.microsoft.com/office/drawing/2014/main" id="{F30692CE-5DD8-4FD6-B1A7-F971DE3C0751}"/>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rgbClr val="E52A29"/>
                  </a:solidFill>
                  <a:prstDash val="solid"/>
                  <a:round/>
                </a:ln>
              </p:spPr>
              <p:txBody>
                <a:bodyPr rtlCol="0" anchor="ctr"/>
                <a:lstStyle/>
                <a:p>
                  <a:endParaRPr lang="fr-FR" sz="1400"/>
                </a:p>
              </p:txBody>
            </p:sp>
            <p:sp>
              <p:nvSpPr>
                <p:cNvPr id="86" name="Forme libre : forme 3939">
                  <a:extLst>
                    <a:ext uri="{FF2B5EF4-FFF2-40B4-BE49-F238E27FC236}">
                      <a16:creationId xmlns:a16="http://schemas.microsoft.com/office/drawing/2014/main" id="{979ACEC8-6525-42EB-9BE2-1985339F1186}"/>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rgbClr val="E52A29"/>
                  </a:solidFill>
                  <a:prstDash val="solid"/>
                  <a:round/>
                </a:ln>
              </p:spPr>
              <p:txBody>
                <a:bodyPr rtlCol="0" anchor="ctr"/>
                <a:lstStyle/>
                <a:p>
                  <a:endParaRPr lang="fr-FR" sz="1400"/>
                </a:p>
              </p:txBody>
            </p:sp>
            <p:grpSp>
              <p:nvGrpSpPr>
                <p:cNvPr id="87" name="Graphique 1813">
                  <a:extLst>
                    <a:ext uri="{FF2B5EF4-FFF2-40B4-BE49-F238E27FC236}">
                      <a16:creationId xmlns:a16="http://schemas.microsoft.com/office/drawing/2014/main" id="{07E37D2F-C011-4C2B-8826-0AD3F44F15B3}"/>
                    </a:ext>
                  </a:extLst>
                </p:cNvPr>
                <p:cNvGrpSpPr/>
                <p:nvPr/>
              </p:nvGrpSpPr>
              <p:grpSpPr>
                <a:xfrm>
                  <a:off x="2605465" y="2913530"/>
                  <a:ext cx="100393" cy="307943"/>
                  <a:chOff x="2605465" y="2913530"/>
                  <a:chExt cx="100393" cy="307943"/>
                </a:xfrm>
                <a:grpFill/>
              </p:grpSpPr>
              <p:sp>
                <p:nvSpPr>
                  <p:cNvPr id="94" name="Forme libre : forme 3941">
                    <a:extLst>
                      <a:ext uri="{FF2B5EF4-FFF2-40B4-BE49-F238E27FC236}">
                        <a16:creationId xmlns:a16="http://schemas.microsoft.com/office/drawing/2014/main" id="{825D0318-300E-4B15-BA1D-020D5EDE47B4}"/>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rgbClr val="E52A29"/>
                    </a:solidFill>
                    <a:prstDash val="solid"/>
                    <a:round/>
                  </a:ln>
                </p:spPr>
                <p:txBody>
                  <a:bodyPr rtlCol="0" anchor="ctr"/>
                  <a:lstStyle/>
                  <a:p>
                    <a:endParaRPr lang="fr-FR" sz="1400"/>
                  </a:p>
                </p:txBody>
              </p:sp>
              <p:sp>
                <p:nvSpPr>
                  <p:cNvPr id="95" name="Forme libre : forme 3942">
                    <a:extLst>
                      <a:ext uri="{FF2B5EF4-FFF2-40B4-BE49-F238E27FC236}">
                        <a16:creationId xmlns:a16="http://schemas.microsoft.com/office/drawing/2014/main" id="{A580D563-ECEB-4566-91EE-F86ABF24FDE0}"/>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rgbClr val="E52A29"/>
                    </a:solidFill>
                    <a:prstDash val="solid"/>
                    <a:round/>
                  </a:ln>
                </p:spPr>
                <p:txBody>
                  <a:bodyPr rtlCol="0" anchor="ctr"/>
                  <a:lstStyle/>
                  <a:p>
                    <a:endParaRPr lang="fr-FR" sz="1400"/>
                  </a:p>
                </p:txBody>
              </p:sp>
              <p:sp>
                <p:nvSpPr>
                  <p:cNvPr id="96" name="Forme libre : forme 3943">
                    <a:extLst>
                      <a:ext uri="{FF2B5EF4-FFF2-40B4-BE49-F238E27FC236}">
                        <a16:creationId xmlns:a16="http://schemas.microsoft.com/office/drawing/2014/main" id="{4DC013CF-0009-47B9-BF90-5324BEB8F676}"/>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rgbClr val="E52A29"/>
                    </a:solidFill>
                    <a:prstDash val="solid"/>
                    <a:round/>
                  </a:ln>
                </p:spPr>
                <p:txBody>
                  <a:bodyPr rtlCol="0" anchor="ctr"/>
                  <a:lstStyle/>
                  <a:p>
                    <a:endParaRPr lang="fr-FR" sz="1400"/>
                  </a:p>
                </p:txBody>
              </p:sp>
            </p:grpSp>
            <p:grpSp>
              <p:nvGrpSpPr>
                <p:cNvPr id="88" name="Graphique 1813">
                  <a:extLst>
                    <a:ext uri="{FF2B5EF4-FFF2-40B4-BE49-F238E27FC236}">
                      <a16:creationId xmlns:a16="http://schemas.microsoft.com/office/drawing/2014/main" id="{07E37D2F-C011-4C2B-8826-0AD3F44F15B3}"/>
                    </a:ext>
                  </a:extLst>
                </p:cNvPr>
                <p:cNvGrpSpPr/>
                <p:nvPr/>
              </p:nvGrpSpPr>
              <p:grpSpPr>
                <a:xfrm>
                  <a:off x="2279329" y="2915435"/>
                  <a:ext cx="100393" cy="307943"/>
                  <a:chOff x="2279329" y="2915435"/>
                  <a:chExt cx="100393" cy="307943"/>
                </a:xfrm>
                <a:grpFill/>
              </p:grpSpPr>
              <p:sp>
                <p:nvSpPr>
                  <p:cNvPr id="91" name="Forme libre : forme 3945">
                    <a:extLst>
                      <a:ext uri="{FF2B5EF4-FFF2-40B4-BE49-F238E27FC236}">
                        <a16:creationId xmlns:a16="http://schemas.microsoft.com/office/drawing/2014/main" id="{DDD481A8-B3BE-4969-9346-FF0F6CE7C0F1}"/>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rgbClr val="E52A29"/>
                    </a:solidFill>
                    <a:prstDash val="solid"/>
                    <a:round/>
                  </a:ln>
                </p:spPr>
                <p:txBody>
                  <a:bodyPr rtlCol="0" anchor="ctr"/>
                  <a:lstStyle/>
                  <a:p>
                    <a:endParaRPr lang="fr-FR" sz="1400"/>
                  </a:p>
                </p:txBody>
              </p:sp>
              <p:sp>
                <p:nvSpPr>
                  <p:cNvPr id="92" name="Forme libre : forme 3946">
                    <a:extLst>
                      <a:ext uri="{FF2B5EF4-FFF2-40B4-BE49-F238E27FC236}">
                        <a16:creationId xmlns:a16="http://schemas.microsoft.com/office/drawing/2014/main" id="{FA62D366-73C7-4352-8ECB-CE4933237370}"/>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rgbClr val="E52A29"/>
                    </a:solidFill>
                    <a:prstDash val="solid"/>
                    <a:round/>
                  </a:ln>
                </p:spPr>
                <p:txBody>
                  <a:bodyPr rtlCol="0" anchor="ctr"/>
                  <a:lstStyle/>
                  <a:p>
                    <a:endParaRPr lang="fr-FR" sz="1400"/>
                  </a:p>
                </p:txBody>
              </p:sp>
              <p:sp>
                <p:nvSpPr>
                  <p:cNvPr id="93" name="Forme libre : forme 3947">
                    <a:extLst>
                      <a:ext uri="{FF2B5EF4-FFF2-40B4-BE49-F238E27FC236}">
                        <a16:creationId xmlns:a16="http://schemas.microsoft.com/office/drawing/2014/main" id="{E878B163-CF49-4982-9A90-21A52122F5D3}"/>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rgbClr val="E52A29"/>
                    </a:solidFill>
                    <a:prstDash val="solid"/>
                    <a:round/>
                  </a:ln>
                </p:spPr>
                <p:txBody>
                  <a:bodyPr rtlCol="0" anchor="ctr"/>
                  <a:lstStyle/>
                  <a:p>
                    <a:endParaRPr lang="fr-FR" sz="1400"/>
                  </a:p>
                </p:txBody>
              </p:sp>
            </p:grpSp>
            <p:sp>
              <p:nvSpPr>
                <p:cNvPr id="89" name="Forme libre : forme 3948">
                  <a:extLst>
                    <a:ext uri="{FF2B5EF4-FFF2-40B4-BE49-F238E27FC236}">
                      <a16:creationId xmlns:a16="http://schemas.microsoft.com/office/drawing/2014/main" id="{95B57FD3-1924-43C5-A27E-CB92DFD61E26}"/>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rgbClr val="E52A29"/>
                  </a:solidFill>
                  <a:prstDash val="solid"/>
                  <a:round/>
                </a:ln>
              </p:spPr>
              <p:txBody>
                <a:bodyPr rtlCol="0" anchor="ctr"/>
                <a:lstStyle/>
                <a:p>
                  <a:endParaRPr lang="fr-FR" sz="1400"/>
                </a:p>
              </p:txBody>
            </p:sp>
            <p:sp>
              <p:nvSpPr>
                <p:cNvPr id="90" name="Forme libre : forme 3949">
                  <a:extLst>
                    <a:ext uri="{FF2B5EF4-FFF2-40B4-BE49-F238E27FC236}">
                      <a16:creationId xmlns:a16="http://schemas.microsoft.com/office/drawing/2014/main" id="{B5620431-1E28-4B7D-9A04-2D29EA4F74C3}"/>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rgbClr val="E52A29"/>
                  </a:solidFill>
                  <a:prstDash val="solid"/>
                  <a:round/>
                </a:ln>
              </p:spPr>
              <p:txBody>
                <a:bodyPr rtlCol="0" anchor="ctr"/>
                <a:lstStyle/>
                <a:p>
                  <a:endParaRPr lang="fr-FR" sz="1400"/>
                </a:p>
              </p:txBody>
            </p:sp>
          </p:grpSp>
          <p:sp>
            <p:nvSpPr>
              <p:cNvPr id="80" name="Forme libre : forme 3950">
                <a:extLst>
                  <a:ext uri="{FF2B5EF4-FFF2-40B4-BE49-F238E27FC236}">
                    <a16:creationId xmlns:a16="http://schemas.microsoft.com/office/drawing/2014/main" id="{E8F4FE36-82EB-44D2-B13B-A81E38AB48D4}"/>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rgbClr val="E52A29"/>
                </a:solidFill>
                <a:prstDash val="solid"/>
                <a:round/>
              </a:ln>
            </p:spPr>
            <p:txBody>
              <a:bodyPr rtlCol="0" anchor="ctr"/>
              <a:lstStyle/>
              <a:p>
                <a:endParaRPr lang="fr-FR" sz="1400"/>
              </a:p>
            </p:txBody>
          </p:sp>
        </p:grpSp>
        <p:sp>
          <p:nvSpPr>
            <p:cNvPr id="78" name="Forme libre : forme 3951">
              <a:extLst>
                <a:ext uri="{FF2B5EF4-FFF2-40B4-BE49-F238E27FC236}">
                  <a16:creationId xmlns:a16="http://schemas.microsoft.com/office/drawing/2014/main" id="{B3A28E8C-406A-4650-864B-C7D52D4D12D9}"/>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rgbClr val="E52A29"/>
              </a:solidFill>
              <a:prstDash val="solid"/>
              <a:round/>
            </a:ln>
          </p:spPr>
          <p:txBody>
            <a:bodyPr rtlCol="0" anchor="ctr"/>
            <a:lstStyle/>
            <a:p>
              <a:endParaRPr lang="fr-FR" sz="1400"/>
            </a:p>
          </p:txBody>
        </p:sp>
      </p:grpSp>
      <p:sp>
        <p:nvSpPr>
          <p:cNvPr id="197" name="ZoneTexte 196"/>
          <p:cNvSpPr txBox="1"/>
          <p:nvPr/>
        </p:nvSpPr>
        <p:spPr>
          <a:xfrm>
            <a:off x="10374434" y="3950947"/>
            <a:ext cx="1270733" cy="1323439"/>
          </a:xfrm>
          <a:prstGeom prst="rect">
            <a:avLst/>
          </a:prstGeom>
          <a:solidFill>
            <a:schemeClr val="bg1"/>
          </a:solidFill>
        </p:spPr>
        <p:txBody>
          <a:bodyPr wrap="square" rtlCol="0">
            <a:spAutoFit/>
          </a:bodyPr>
          <a:lstStyle/>
          <a:p>
            <a:pPr algn="just">
              <a:spcBef>
                <a:spcPct val="20000"/>
              </a:spcBef>
              <a:buClr>
                <a:srgbClr val="C00000"/>
              </a:buClr>
            </a:pPr>
            <a:r>
              <a:rPr lang="fr-FR" sz="1000" dirty="0" smtClean="0">
                <a:solidFill>
                  <a:schemeClr val="tx1">
                    <a:lumMod val="50000"/>
                    <a:lumOff val="50000"/>
                  </a:schemeClr>
                </a:solidFill>
              </a:rPr>
              <a:t>195 000 clients appétents</a:t>
            </a:r>
            <a:r>
              <a:rPr lang="fr-FR" sz="1000" dirty="0">
                <a:solidFill>
                  <a:schemeClr val="tx1">
                    <a:lumMod val="50000"/>
                    <a:lumOff val="50000"/>
                  </a:schemeClr>
                </a:solidFill>
              </a:rPr>
              <a:t> </a:t>
            </a:r>
            <a:r>
              <a:rPr lang="fr-FR" sz="1000" dirty="0" smtClean="0">
                <a:solidFill>
                  <a:schemeClr val="tx1">
                    <a:lumMod val="50000"/>
                    <a:lumOff val="50000"/>
                  </a:schemeClr>
                </a:solidFill>
              </a:rPr>
              <a:t>de la CEGEE, soit 50%, ne détiennent pas </a:t>
            </a:r>
            <a:r>
              <a:rPr lang="fr-FR" sz="1000" b="1" dirty="0" smtClean="0">
                <a:solidFill>
                  <a:srgbClr val="C00000"/>
                </a:solidFill>
              </a:rPr>
              <a:t>l’Univers Bancarisation</a:t>
            </a:r>
            <a:r>
              <a:rPr lang="fr-FR" sz="1000" dirty="0" smtClean="0">
                <a:solidFill>
                  <a:schemeClr val="tx1">
                    <a:lumMod val="50000"/>
                    <a:lumOff val="50000"/>
                  </a:schemeClr>
                </a:solidFill>
              </a:rPr>
              <a:t> et n’ont pas été vus en 2021.</a:t>
            </a:r>
          </a:p>
        </p:txBody>
      </p:sp>
      <p:sp>
        <p:nvSpPr>
          <p:cNvPr id="236" name="Rectangle 235"/>
          <p:cNvSpPr/>
          <p:nvPr/>
        </p:nvSpPr>
        <p:spPr>
          <a:xfrm>
            <a:off x="2706013" y="4118226"/>
            <a:ext cx="4701563" cy="954107"/>
          </a:xfrm>
          <a:prstGeom prst="rect">
            <a:avLst/>
          </a:prstGeom>
        </p:spPr>
        <p:txBody>
          <a:bodyPr wrap="square">
            <a:spAutoFit/>
          </a:bodyPr>
          <a:lstStyle/>
          <a:p>
            <a:pPr marL="171450" indent="-171450">
              <a:buFont typeface="Wingdings" panose="05000000000000000000" pitchFamily="2" charset="2"/>
              <a:buChar char="§"/>
            </a:pPr>
            <a:r>
              <a:rPr lang="fr-FR" sz="1200" b="1" dirty="0">
                <a:solidFill>
                  <a:schemeClr val="tx1">
                    <a:lumMod val="75000"/>
                    <a:lumOff val="25000"/>
                  </a:schemeClr>
                </a:solidFill>
              </a:rPr>
              <a:t>Offre de bienvenue sur Formules (ouverture ou montée en gamme) : </a:t>
            </a:r>
            <a:r>
              <a:rPr lang="fr-FR" sz="1000" dirty="0" smtClean="0">
                <a:solidFill>
                  <a:schemeClr val="tx1">
                    <a:lumMod val="50000"/>
                    <a:lumOff val="50000"/>
                  </a:schemeClr>
                </a:solidFill>
              </a:rPr>
              <a:t>30</a:t>
            </a:r>
            <a:r>
              <a:rPr lang="fr-FR" sz="1000" dirty="0">
                <a:solidFill>
                  <a:schemeClr val="tx1">
                    <a:lumMod val="50000"/>
                    <a:lumOff val="50000"/>
                  </a:schemeClr>
                </a:solidFill>
              </a:rPr>
              <a:t>% de remise la </a:t>
            </a:r>
            <a:r>
              <a:rPr lang="fr-FR" sz="1000" dirty="0" smtClean="0">
                <a:solidFill>
                  <a:schemeClr val="tx1">
                    <a:lumMod val="50000"/>
                    <a:lumOff val="50000"/>
                  </a:schemeClr>
                </a:solidFill>
              </a:rPr>
              <a:t>1</a:t>
            </a:r>
            <a:r>
              <a:rPr lang="fr-FR" sz="1000" baseline="30000" dirty="0" smtClean="0">
                <a:solidFill>
                  <a:schemeClr val="tx1">
                    <a:lumMod val="50000"/>
                    <a:lumOff val="50000"/>
                  </a:schemeClr>
                </a:solidFill>
              </a:rPr>
              <a:t>ère</a:t>
            </a:r>
            <a:r>
              <a:rPr lang="fr-FR" sz="1000" dirty="0" smtClean="0">
                <a:solidFill>
                  <a:schemeClr val="tx1">
                    <a:lumMod val="50000"/>
                    <a:lumOff val="50000"/>
                  </a:schemeClr>
                </a:solidFill>
              </a:rPr>
              <a:t> année </a:t>
            </a:r>
            <a:r>
              <a:rPr lang="fr-FR" sz="1000" dirty="0">
                <a:solidFill>
                  <a:schemeClr val="tx1">
                    <a:lumMod val="50000"/>
                    <a:lumOff val="50000"/>
                  </a:schemeClr>
                </a:solidFill>
              </a:rPr>
              <a:t>si souscription d’une </a:t>
            </a:r>
            <a:r>
              <a:rPr lang="fr-FR" sz="1000" dirty="0" smtClean="0">
                <a:solidFill>
                  <a:schemeClr val="tx1">
                    <a:lumMod val="50000"/>
                    <a:lumOff val="50000"/>
                  </a:schemeClr>
                </a:solidFill>
              </a:rPr>
              <a:t>IZICARTE </a:t>
            </a:r>
            <a:r>
              <a:rPr lang="fr-FR" sz="1000" dirty="0">
                <a:solidFill>
                  <a:schemeClr val="tx1">
                    <a:lumMod val="50000"/>
                    <a:lumOff val="50000"/>
                  </a:schemeClr>
                </a:solidFill>
              </a:rPr>
              <a:t>Premier ou </a:t>
            </a:r>
            <a:r>
              <a:rPr lang="fr-FR" sz="1000" dirty="0" smtClean="0">
                <a:solidFill>
                  <a:schemeClr val="tx1">
                    <a:lumMod val="50000"/>
                    <a:lumOff val="50000"/>
                  </a:schemeClr>
                </a:solidFill>
              </a:rPr>
              <a:t>IZICARTE PLATINUM </a:t>
            </a:r>
            <a:r>
              <a:rPr lang="fr-FR" sz="1000" dirty="0">
                <a:solidFill>
                  <a:schemeClr val="tx1">
                    <a:lumMod val="50000"/>
                    <a:lumOff val="50000"/>
                  </a:schemeClr>
                </a:solidFill>
              </a:rPr>
              <a:t>ou </a:t>
            </a:r>
            <a:r>
              <a:rPr lang="fr-FR" sz="1000" dirty="0" smtClean="0">
                <a:solidFill>
                  <a:schemeClr val="tx1">
                    <a:lumMod val="50000"/>
                    <a:lumOff val="50000"/>
                  </a:schemeClr>
                </a:solidFill>
              </a:rPr>
              <a:t>VISA INFINITE avec </a:t>
            </a:r>
            <a:r>
              <a:rPr lang="fr-FR" sz="1000" dirty="0">
                <a:solidFill>
                  <a:schemeClr val="tx1">
                    <a:lumMod val="50000"/>
                    <a:lumOff val="50000"/>
                  </a:schemeClr>
                </a:solidFill>
              </a:rPr>
              <a:t>Débit différé</a:t>
            </a:r>
            <a:r>
              <a:rPr lang="fr-FR" sz="1000" dirty="0" smtClean="0">
                <a:solidFill>
                  <a:schemeClr val="tx1">
                    <a:lumMod val="50000"/>
                    <a:lumOff val="50000"/>
                  </a:schemeClr>
                </a:solidFill>
              </a:rPr>
              <a:t>.</a:t>
            </a:r>
          </a:p>
          <a:p>
            <a:endParaRPr lang="fr-FR" sz="1000" dirty="0">
              <a:solidFill>
                <a:schemeClr val="tx1">
                  <a:lumMod val="50000"/>
                  <a:lumOff val="50000"/>
                </a:schemeClr>
              </a:solidFill>
            </a:endParaRPr>
          </a:p>
          <a:p>
            <a:pPr marL="171450" indent="-171450">
              <a:buFont typeface="Wingdings" panose="05000000000000000000" pitchFamily="2" charset="2"/>
              <a:buChar char="§"/>
            </a:pPr>
            <a:r>
              <a:rPr lang="fr-FR" sz="1200" b="1" dirty="0" smtClean="0">
                <a:solidFill>
                  <a:schemeClr val="tx1">
                    <a:lumMod val="75000"/>
                    <a:lumOff val="25000"/>
                  </a:schemeClr>
                </a:solidFill>
              </a:rPr>
              <a:t>DOMILIS </a:t>
            </a:r>
            <a:r>
              <a:rPr lang="fr-FR" sz="1200" b="1" dirty="0">
                <a:solidFill>
                  <a:schemeClr val="tx1">
                    <a:lumMod val="75000"/>
                    <a:lumOff val="25000"/>
                  </a:schemeClr>
                </a:solidFill>
              </a:rPr>
              <a:t>: </a:t>
            </a:r>
            <a:r>
              <a:rPr lang="fr-FR" sz="1000" dirty="0">
                <a:solidFill>
                  <a:schemeClr val="tx1">
                    <a:lumMod val="50000"/>
                    <a:lumOff val="50000"/>
                  </a:schemeClr>
                </a:solidFill>
              </a:rPr>
              <a:t>50€ en bons d’achats </a:t>
            </a:r>
            <a:r>
              <a:rPr lang="fr-FR" sz="1000" dirty="0" smtClean="0">
                <a:solidFill>
                  <a:schemeClr val="tx1">
                    <a:lumMod val="50000"/>
                    <a:lumOff val="50000"/>
                  </a:schemeClr>
                </a:solidFill>
              </a:rPr>
              <a:t>ISILIS </a:t>
            </a:r>
            <a:r>
              <a:rPr lang="fr-FR" sz="1000" dirty="0">
                <a:solidFill>
                  <a:schemeClr val="tx1">
                    <a:lumMod val="50000"/>
                    <a:lumOff val="50000"/>
                  </a:schemeClr>
                </a:solidFill>
              </a:rPr>
              <a:t>(avec 3 organismes renseignés</a:t>
            </a:r>
            <a:r>
              <a:rPr lang="fr-FR" sz="1000" dirty="0" smtClean="0">
                <a:solidFill>
                  <a:schemeClr val="tx1">
                    <a:lumMod val="50000"/>
                    <a:lumOff val="50000"/>
                  </a:schemeClr>
                </a:solidFill>
              </a:rPr>
              <a:t>)</a:t>
            </a:r>
            <a:endParaRPr lang="fr-FR" sz="1000" dirty="0">
              <a:solidFill>
                <a:schemeClr val="tx1">
                  <a:lumMod val="50000"/>
                  <a:lumOff val="50000"/>
                </a:schemeClr>
              </a:solidFill>
            </a:endParaRPr>
          </a:p>
        </p:txBody>
      </p:sp>
      <p:sp>
        <p:nvSpPr>
          <p:cNvPr id="237" name="Rectangle 236"/>
          <p:cNvSpPr/>
          <p:nvPr/>
        </p:nvSpPr>
        <p:spPr>
          <a:xfrm>
            <a:off x="2707773" y="5214824"/>
            <a:ext cx="4658714" cy="1123384"/>
          </a:xfrm>
          <a:prstGeom prst="rect">
            <a:avLst/>
          </a:prstGeom>
          <a:noFill/>
        </p:spPr>
        <p:txBody>
          <a:bodyPr wrap="square">
            <a:spAutoFit/>
          </a:bodyPr>
          <a:lstStyle/>
          <a:p>
            <a:pPr marL="171450" indent="-171450">
              <a:buFont typeface="Wingdings" panose="05000000000000000000" pitchFamily="2" charset="2"/>
              <a:buChar char="§"/>
            </a:pPr>
            <a:r>
              <a:rPr lang="fr-FR" sz="1200" b="1" dirty="0">
                <a:solidFill>
                  <a:schemeClr val="tx1">
                    <a:lumMod val="75000"/>
                    <a:lumOff val="25000"/>
                  </a:schemeClr>
                </a:solidFill>
              </a:rPr>
              <a:t>Offre jeune / Formule Initiale ou confort avec une carte </a:t>
            </a:r>
            <a:r>
              <a:rPr lang="fr-FR" sz="1200" b="1" dirty="0" err="1">
                <a:solidFill>
                  <a:schemeClr val="tx1">
                    <a:lumMod val="75000"/>
                    <a:lumOff val="25000"/>
                  </a:schemeClr>
                </a:solidFill>
              </a:rPr>
              <a:t>Classic</a:t>
            </a:r>
            <a:r>
              <a:rPr lang="fr-FR" sz="1200" b="1" dirty="0">
                <a:solidFill>
                  <a:schemeClr val="tx1">
                    <a:lumMod val="75000"/>
                    <a:lumOff val="25000"/>
                  </a:schemeClr>
                </a:solidFill>
              </a:rPr>
              <a:t> :  </a:t>
            </a:r>
            <a:r>
              <a:rPr lang="fr-FR" sz="1000" dirty="0">
                <a:solidFill>
                  <a:schemeClr val="tx1">
                    <a:lumMod val="50000"/>
                    <a:lumOff val="50000"/>
                  </a:schemeClr>
                </a:solidFill>
              </a:rPr>
              <a:t>Gratuité 2 </a:t>
            </a:r>
            <a:r>
              <a:rPr lang="fr-FR" sz="1000" dirty="0" smtClean="0">
                <a:solidFill>
                  <a:schemeClr val="tx1">
                    <a:lumMod val="50000"/>
                    <a:lumOff val="50000"/>
                  </a:schemeClr>
                </a:solidFill>
              </a:rPr>
              <a:t>ANS</a:t>
            </a:r>
          </a:p>
          <a:p>
            <a:pPr marL="171450" indent="-171450">
              <a:buFont typeface="Wingdings" panose="05000000000000000000" pitchFamily="2" charset="2"/>
              <a:buChar char="§"/>
            </a:pPr>
            <a:endParaRPr lang="fr-FR" sz="1000" dirty="0" smtClean="0">
              <a:solidFill>
                <a:schemeClr val="tx1">
                  <a:lumMod val="50000"/>
                  <a:lumOff val="50000"/>
                </a:schemeClr>
              </a:solidFill>
            </a:endParaRPr>
          </a:p>
          <a:p>
            <a:pPr marL="171450" indent="-171450">
              <a:buFont typeface="Wingdings" panose="05000000000000000000" pitchFamily="2" charset="2"/>
              <a:buChar char="§"/>
            </a:pPr>
            <a:r>
              <a:rPr lang="fr-FR" sz="1200" b="1" dirty="0">
                <a:solidFill>
                  <a:schemeClr val="tx1">
                    <a:lumMod val="75000"/>
                    <a:lumOff val="25000"/>
                  </a:schemeClr>
                </a:solidFill>
              </a:rPr>
              <a:t>Offre jeune / Formule confort avec une carte Visa Premier :</a:t>
            </a:r>
            <a:r>
              <a:rPr lang="fr-FR" sz="1200" b="1" dirty="0">
                <a:solidFill>
                  <a:srgbClr val="C00000"/>
                </a:solidFill>
              </a:rPr>
              <a:t>  </a:t>
            </a:r>
            <a:r>
              <a:rPr lang="fr-FR" sz="1000" dirty="0">
                <a:solidFill>
                  <a:schemeClr val="tx1">
                    <a:lumMod val="50000"/>
                    <a:lumOff val="50000"/>
                  </a:schemeClr>
                </a:solidFill>
              </a:rPr>
              <a:t>1€ par mois pendant 2 ans</a:t>
            </a:r>
          </a:p>
          <a:p>
            <a:pPr marL="171450" indent="-171450">
              <a:buFont typeface="Wingdings" panose="05000000000000000000" pitchFamily="2" charset="2"/>
              <a:buChar char="q"/>
            </a:pPr>
            <a:endParaRPr lang="fr-FR" sz="1100" dirty="0">
              <a:solidFill>
                <a:schemeClr val="tx1">
                  <a:lumMod val="50000"/>
                  <a:lumOff val="50000"/>
                </a:schemeClr>
              </a:solidFill>
            </a:endParaRPr>
          </a:p>
        </p:txBody>
      </p:sp>
      <p:sp>
        <p:nvSpPr>
          <p:cNvPr id="238" name="ZoneTexte 237"/>
          <p:cNvSpPr txBox="1"/>
          <p:nvPr/>
        </p:nvSpPr>
        <p:spPr>
          <a:xfrm>
            <a:off x="2708725" y="2343848"/>
            <a:ext cx="4625875" cy="892552"/>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a:solidFill>
                  <a:schemeClr val="tx1">
                    <a:lumMod val="75000"/>
                    <a:lumOff val="25000"/>
                  </a:schemeClr>
                </a:solidFill>
              </a:rPr>
              <a:t>BANCA </a:t>
            </a:r>
            <a:r>
              <a:rPr lang="fr-FR" sz="1200" b="1" dirty="0" err="1">
                <a:solidFill>
                  <a:schemeClr val="tx1">
                    <a:lumMod val="75000"/>
                    <a:lumOff val="25000"/>
                  </a:schemeClr>
                </a:solidFill>
              </a:rPr>
              <a:t>Izicarte</a:t>
            </a:r>
            <a:r>
              <a:rPr lang="fr-FR" sz="1200" b="1" dirty="0">
                <a:solidFill>
                  <a:schemeClr val="tx1">
                    <a:lumMod val="75000"/>
                    <a:lumOff val="25000"/>
                  </a:schemeClr>
                </a:solidFill>
              </a:rPr>
              <a:t> sans réserve </a:t>
            </a:r>
            <a:r>
              <a:rPr lang="fr-FR" sz="1000" dirty="0">
                <a:solidFill>
                  <a:schemeClr val="tx1">
                    <a:lumMod val="50000"/>
                    <a:lumOff val="50000"/>
                  </a:schemeClr>
                </a:solidFill>
              </a:rPr>
              <a:t>(volume à venir)</a:t>
            </a:r>
            <a:endParaRPr lang="fr-FR" sz="1000" dirty="0">
              <a:solidFill>
                <a:schemeClr val="tx1">
                  <a:lumMod val="50000"/>
                  <a:lumOff val="50000"/>
                </a:schemeClr>
              </a:solidFill>
              <a:latin typeface="+mj-lt"/>
            </a:endParaRPr>
          </a:p>
          <a:p>
            <a:pPr marL="179388" lvl="1" algn="just"/>
            <a:r>
              <a:rPr lang="fr-FR" sz="1000" dirty="0">
                <a:solidFill>
                  <a:schemeClr val="tx1">
                    <a:lumMod val="50000"/>
                    <a:lumOff val="50000"/>
                  </a:schemeClr>
                </a:solidFill>
                <a:latin typeface="+mj-lt"/>
                <a:cs typeface="Arial" panose="020B0604020202020204" pitchFamily="34" charset="0"/>
              </a:rPr>
              <a:t>Ces clients détiennent une IZICARTE sans réserve d’argent. Soit ils n’ont jamais eu de réserve (non mise en force) soit ils ont fermé leur réserve. Ils vont recevoir un </a:t>
            </a:r>
            <a:r>
              <a:rPr lang="fr-FR" sz="1000" dirty="0" smtClean="0">
                <a:solidFill>
                  <a:schemeClr val="tx1">
                    <a:lumMod val="50000"/>
                    <a:lumOff val="50000"/>
                  </a:schemeClr>
                </a:solidFill>
                <a:latin typeface="+mj-lt"/>
                <a:cs typeface="Arial" panose="020B0604020202020204" pitchFamily="34" charset="0"/>
              </a:rPr>
              <a:t>e-mail</a:t>
            </a:r>
            <a:r>
              <a:rPr lang="fr-FR" sz="1000" dirty="0">
                <a:solidFill>
                  <a:schemeClr val="tx1">
                    <a:lumMod val="50000"/>
                    <a:lumOff val="50000"/>
                  </a:schemeClr>
                </a:solidFill>
                <a:latin typeface="+mj-lt"/>
                <a:cs typeface="Arial" panose="020B0604020202020204" pitchFamily="34" charset="0"/>
              </a:rPr>
              <a:t>. L’objectif est de rencontrer c</a:t>
            </a:r>
            <a:r>
              <a:rPr lang="fr-FR" sz="1000" dirty="0" smtClean="0">
                <a:solidFill>
                  <a:schemeClr val="tx1">
                    <a:lumMod val="50000"/>
                    <a:lumOff val="50000"/>
                  </a:schemeClr>
                </a:solidFill>
                <a:latin typeface="+mj-lt"/>
                <a:cs typeface="Arial" panose="020B0604020202020204" pitchFamily="34" charset="0"/>
              </a:rPr>
              <a:t>es clients </a:t>
            </a:r>
            <a:r>
              <a:rPr lang="fr-FR" sz="1000" dirty="0">
                <a:solidFill>
                  <a:schemeClr val="tx1">
                    <a:lumMod val="50000"/>
                    <a:lumOff val="50000"/>
                  </a:schemeClr>
                </a:solidFill>
                <a:latin typeface="+mj-lt"/>
                <a:cs typeface="Arial" panose="020B0604020202020204" pitchFamily="34" charset="0"/>
              </a:rPr>
              <a:t>en vue d’adapter </a:t>
            </a:r>
            <a:r>
              <a:rPr lang="fr-FR" sz="1000" dirty="0" smtClean="0">
                <a:solidFill>
                  <a:schemeClr val="tx1">
                    <a:lumMod val="50000"/>
                    <a:lumOff val="50000"/>
                  </a:schemeClr>
                </a:solidFill>
                <a:latin typeface="+mj-lt"/>
                <a:cs typeface="Arial" panose="020B0604020202020204" pitchFamily="34" charset="0"/>
              </a:rPr>
              <a:t>leur </a:t>
            </a:r>
            <a:r>
              <a:rPr lang="fr-FR" sz="1000" dirty="0">
                <a:solidFill>
                  <a:schemeClr val="tx1">
                    <a:lumMod val="50000"/>
                    <a:lumOff val="50000"/>
                  </a:schemeClr>
                </a:solidFill>
                <a:latin typeface="+mj-lt"/>
                <a:cs typeface="Arial" panose="020B0604020202020204" pitchFamily="34" charset="0"/>
              </a:rPr>
              <a:t>équipement bancaire (MEG, DD…)</a:t>
            </a:r>
          </a:p>
        </p:txBody>
      </p:sp>
      <p:grpSp>
        <p:nvGrpSpPr>
          <p:cNvPr id="198" name="Graphique 47">
            <a:extLst>
              <a:ext uri="{FF2B5EF4-FFF2-40B4-BE49-F238E27FC236}">
                <a16:creationId xmlns:a16="http://schemas.microsoft.com/office/drawing/2014/main" id="{1F698A3D-A810-458A-B731-3A603BCA120B}"/>
              </a:ext>
            </a:extLst>
          </p:cNvPr>
          <p:cNvGrpSpPr/>
          <p:nvPr/>
        </p:nvGrpSpPr>
        <p:grpSpPr>
          <a:xfrm>
            <a:off x="7919229" y="3286207"/>
            <a:ext cx="421857" cy="451789"/>
            <a:chOff x="6685181" y="1466922"/>
            <a:chExt cx="345607" cy="508684"/>
          </a:xfrm>
          <a:noFill/>
        </p:grpSpPr>
        <p:sp>
          <p:nvSpPr>
            <p:cNvPr id="199" name="Forme libre : forme 316">
              <a:extLst>
                <a:ext uri="{FF2B5EF4-FFF2-40B4-BE49-F238E27FC236}">
                  <a16:creationId xmlns:a16="http://schemas.microsoft.com/office/drawing/2014/main" id="{3F6BFB5A-EB66-476E-BC51-95030783DB0A}"/>
                </a:ext>
              </a:extLst>
            </p:cNvPr>
            <p:cNvSpPr/>
            <p:nvPr/>
          </p:nvSpPr>
          <p:spPr>
            <a:xfrm>
              <a:off x="6685181" y="1727833"/>
              <a:ext cx="130466" cy="140135"/>
            </a:xfrm>
            <a:custGeom>
              <a:avLst/>
              <a:gdLst>
                <a:gd name="connsiteX0" fmla="*/ 130466 w 130466"/>
                <a:gd name="connsiteY0" fmla="*/ 0 h 140135"/>
                <a:gd name="connsiteX1" fmla="*/ 96606 w 130466"/>
                <a:gd name="connsiteY1" fmla="*/ 7542 h 140135"/>
                <a:gd name="connsiteX2" fmla="*/ 51673 w 130466"/>
                <a:gd name="connsiteY2" fmla="*/ 40761 h 140135"/>
                <a:gd name="connsiteX3" fmla="*/ 0 w 130466"/>
                <a:gd name="connsiteY3" fmla="*/ 138009 h 140135"/>
                <a:gd name="connsiteX4" fmla="*/ 29367 w 130466"/>
                <a:gd name="connsiteY4" fmla="*/ 128701 h 140135"/>
                <a:gd name="connsiteX5" fmla="*/ 35786 w 130466"/>
                <a:gd name="connsiteY5" fmla="*/ 116665 h 140135"/>
                <a:gd name="connsiteX6" fmla="*/ 63388 w 130466"/>
                <a:gd name="connsiteY6" fmla="*/ 84089 h 140135"/>
                <a:gd name="connsiteX7" fmla="*/ 102704 w 130466"/>
                <a:gd name="connsiteY7" fmla="*/ 66276 h 140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0466" h="140135">
                  <a:moveTo>
                    <a:pt x="130466" y="0"/>
                  </a:moveTo>
                  <a:lnTo>
                    <a:pt x="96606" y="7542"/>
                  </a:lnTo>
                  <a:cubicBezTo>
                    <a:pt x="77188" y="11715"/>
                    <a:pt x="60820" y="23911"/>
                    <a:pt x="51673" y="40761"/>
                  </a:cubicBezTo>
                  <a:lnTo>
                    <a:pt x="0" y="138009"/>
                  </a:lnTo>
                  <a:cubicBezTo>
                    <a:pt x="10591" y="142983"/>
                    <a:pt x="24071" y="138971"/>
                    <a:pt x="29367" y="128701"/>
                  </a:cubicBezTo>
                  <a:lnTo>
                    <a:pt x="35786" y="116665"/>
                  </a:lnTo>
                  <a:cubicBezTo>
                    <a:pt x="42686" y="103667"/>
                    <a:pt x="52154" y="92594"/>
                    <a:pt x="63388" y="84089"/>
                  </a:cubicBezTo>
                  <a:cubicBezTo>
                    <a:pt x="74781" y="75584"/>
                    <a:pt x="88261" y="69325"/>
                    <a:pt x="102704" y="66276"/>
                  </a:cubicBezTo>
                </a:path>
              </a:pathLst>
            </a:custGeom>
            <a:noFill/>
            <a:ln w="9612" cap="rnd">
              <a:solidFill>
                <a:srgbClr val="E52A29"/>
              </a:solidFill>
              <a:prstDash val="solid"/>
              <a:round/>
            </a:ln>
          </p:spPr>
          <p:txBody>
            <a:bodyPr rtlCol="0" anchor="ctr"/>
            <a:lstStyle/>
            <a:p>
              <a:endParaRPr lang="fr-FR" sz="1400"/>
            </a:p>
          </p:txBody>
        </p:sp>
        <p:sp>
          <p:nvSpPr>
            <p:cNvPr id="200" name="Forme libre : forme 317">
              <a:extLst>
                <a:ext uri="{FF2B5EF4-FFF2-40B4-BE49-F238E27FC236}">
                  <a16:creationId xmlns:a16="http://schemas.microsoft.com/office/drawing/2014/main" id="{01756DAF-6186-4DE2-9626-0B268B7D8650}"/>
                </a:ext>
              </a:extLst>
            </p:cNvPr>
            <p:cNvSpPr/>
            <p:nvPr/>
          </p:nvSpPr>
          <p:spPr>
            <a:xfrm>
              <a:off x="6877611" y="1789776"/>
              <a:ext cx="74976" cy="185830"/>
            </a:xfrm>
            <a:custGeom>
              <a:avLst/>
              <a:gdLst>
                <a:gd name="connsiteX0" fmla="*/ 72033 w 74976"/>
                <a:gd name="connsiteY0" fmla="*/ 36909 h 185830"/>
                <a:gd name="connsiteX1" fmla="*/ 67379 w 74976"/>
                <a:gd name="connsiteY1" fmla="*/ 86977 h 185830"/>
                <a:gd name="connsiteX2" fmla="*/ 14583 w 74976"/>
                <a:gd name="connsiteY2" fmla="*/ 185830 h 185830"/>
                <a:gd name="connsiteX3" fmla="*/ 13620 w 74976"/>
                <a:gd name="connsiteY3" fmla="*/ 185349 h 185830"/>
                <a:gd name="connsiteX4" fmla="*/ 1263 w 74976"/>
                <a:gd name="connsiteY4" fmla="*/ 171066 h 185830"/>
                <a:gd name="connsiteX5" fmla="*/ 2547 w 74976"/>
                <a:gd name="connsiteY5" fmla="*/ 152772 h 185830"/>
                <a:gd name="connsiteX6" fmla="*/ 8966 w 74976"/>
                <a:gd name="connsiteY6" fmla="*/ 140897 h 185830"/>
                <a:gd name="connsiteX7" fmla="*/ 12496 w 74976"/>
                <a:gd name="connsiteY7" fmla="*/ 60178 h 185830"/>
                <a:gd name="connsiteX8" fmla="*/ 6077 w 74976"/>
                <a:gd name="connsiteY8" fmla="*/ 46056 h 185830"/>
                <a:gd name="connsiteX9" fmla="*/ 56627 w 74976"/>
                <a:gd name="connsiteY9" fmla="*/ 0 h 185830"/>
                <a:gd name="connsiteX10" fmla="*/ 64330 w 74976"/>
                <a:gd name="connsiteY10" fmla="*/ 18455 h 185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976" h="185830">
                  <a:moveTo>
                    <a:pt x="72033" y="36909"/>
                  </a:moveTo>
                  <a:cubicBezTo>
                    <a:pt x="77168" y="53759"/>
                    <a:pt x="75563" y="71411"/>
                    <a:pt x="67379" y="86977"/>
                  </a:cubicBezTo>
                  <a:lnTo>
                    <a:pt x="14583" y="185830"/>
                  </a:lnTo>
                  <a:lnTo>
                    <a:pt x="13620" y="185349"/>
                  </a:lnTo>
                  <a:cubicBezTo>
                    <a:pt x="7682" y="182139"/>
                    <a:pt x="3189" y="177325"/>
                    <a:pt x="1263" y="171066"/>
                  </a:cubicBezTo>
                  <a:cubicBezTo>
                    <a:pt x="-662" y="164968"/>
                    <a:pt x="-502" y="158389"/>
                    <a:pt x="2547" y="152772"/>
                  </a:cubicBezTo>
                  <a:lnTo>
                    <a:pt x="8966" y="140897"/>
                  </a:lnTo>
                  <a:cubicBezTo>
                    <a:pt x="22285" y="115702"/>
                    <a:pt x="23569" y="86175"/>
                    <a:pt x="12496" y="60178"/>
                  </a:cubicBezTo>
                  <a:lnTo>
                    <a:pt x="6077" y="46056"/>
                  </a:lnTo>
                  <a:moveTo>
                    <a:pt x="56627" y="0"/>
                  </a:moveTo>
                  <a:lnTo>
                    <a:pt x="64330" y="18455"/>
                  </a:lnTo>
                </a:path>
              </a:pathLst>
            </a:custGeom>
            <a:noFill/>
            <a:ln w="9612" cap="rnd">
              <a:solidFill>
                <a:srgbClr val="E52A29"/>
              </a:solidFill>
              <a:prstDash val="solid"/>
              <a:round/>
            </a:ln>
          </p:spPr>
          <p:txBody>
            <a:bodyPr rtlCol="0" anchor="ctr"/>
            <a:lstStyle/>
            <a:p>
              <a:endParaRPr lang="fr-FR" sz="1400"/>
            </a:p>
          </p:txBody>
        </p:sp>
        <p:sp>
          <p:nvSpPr>
            <p:cNvPr id="201" name="Forme libre : forme 318">
              <a:extLst>
                <a:ext uri="{FF2B5EF4-FFF2-40B4-BE49-F238E27FC236}">
                  <a16:creationId xmlns:a16="http://schemas.microsoft.com/office/drawing/2014/main" id="{F02D5839-C11D-40A1-AC12-0421F45B908C}"/>
                </a:ext>
              </a:extLst>
            </p:cNvPr>
            <p:cNvSpPr/>
            <p:nvPr/>
          </p:nvSpPr>
          <p:spPr>
            <a:xfrm>
              <a:off x="6854642" y="1835351"/>
              <a:ext cx="29366" cy="55452"/>
            </a:xfrm>
            <a:custGeom>
              <a:avLst/>
              <a:gdLst>
                <a:gd name="connsiteX0" fmla="*/ 29367 w 29366"/>
                <a:gd name="connsiteY0" fmla="*/ 0 h 55452"/>
                <a:gd name="connsiteX1" fmla="*/ 12838 w 29366"/>
                <a:gd name="connsiteY1" fmla="*/ 48945 h 55452"/>
                <a:gd name="connsiteX2" fmla="*/ 0 w 29366"/>
                <a:gd name="connsiteY2" fmla="*/ 54241 h 55452"/>
              </a:gdLst>
              <a:ahLst/>
              <a:cxnLst>
                <a:cxn ang="0">
                  <a:pos x="connsiteX0" y="connsiteY0"/>
                </a:cxn>
                <a:cxn ang="0">
                  <a:pos x="connsiteX1" y="connsiteY1"/>
                </a:cxn>
                <a:cxn ang="0">
                  <a:pos x="connsiteX2" y="connsiteY2"/>
                </a:cxn>
              </a:cxnLst>
              <a:rect l="l" t="t" r="r" b="b"/>
              <a:pathLst>
                <a:path w="29366" h="55452">
                  <a:moveTo>
                    <a:pt x="29367" y="0"/>
                  </a:moveTo>
                  <a:cubicBezTo>
                    <a:pt x="11715" y="52154"/>
                    <a:pt x="12838" y="48945"/>
                    <a:pt x="12838" y="48945"/>
                  </a:cubicBezTo>
                  <a:cubicBezTo>
                    <a:pt x="11073" y="54241"/>
                    <a:pt x="5296" y="57290"/>
                    <a:pt x="0" y="54241"/>
                  </a:cubicBezTo>
                </a:path>
              </a:pathLst>
            </a:custGeom>
            <a:noFill/>
            <a:ln w="9612" cap="rnd">
              <a:solidFill>
                <a:srgbClr val="E52A29"/>
              </a:solidFill>
              <a:prstDash val="solid"/>
              <a:round/>
            </a:ln>
          </p:spPr>
          <p:txBody>
            <a:bodyPr rtlCol="0" anchor="ctr"/>
            <a:lstStyle/>
            <a:p>
              <a:endParaRPr lang="fr-FR" sz="1400"/>
            </a:p>
          </p:txBody>
        </p:sp>
        <p:sp>
          <p:nvSpPr>
            <p:cNvPr id="202" name="Forme libre : forme 319">
              <a:extLst>
                <a:ext uri="{FF2B5EF4-FFF2-40B4-BE49-F238E27FC236}">
                  <a16:creationId xmlns:a16="http://schemas.microsoft.com/office/drawing/2014/main" id="{CC4FE8C1-B9DA-4BBC-916E-5B6A7AB71767}"/>
                </a:ext>
              </a:extLst>
            </p:cNvPr>
            <p:cNvSpPr/>
            <p:nvPr/>
          </p:nvSpPr>
          <p:spPr>
            <a:xfrm>
              <a:off x="6773163" y="1792825"/>
              <a:ext cx="29325" cy="55524"/>
            </a:xfrm>
            <a:custGeom>
              <a:avLst/>
              <a:gdLst>
                <a:gd name="connsiteX0" fmla="*/ 4933 w 29325"/>
                <a:gd name="connsiteY0" fmla="*/ 55524 h 55524"/>
                <a:gd name="connsiteX1" fmla="*/ 1403 w 29325"/>
                <a:gd name="connsiteY1" fmla="*/ 41563 h 55524"/>
                <a:gd name="connsiteX2" fmla="*/ 29325 w 29325"/>
                <a:gd name="connsiteY2" fmla="*/ 0 h 55524"/>
              </a:gdLst>
              <a:ahLst/>
              <a:cxnLst>
                <a:cxn ang="0">
                  <a:pos x="connsiteX0" y="connsiteY0"/>
                </a:cxn>
                <a:cxn ang="0">
                  <a:pos x="connsiteX1" y="connsiteY1"/>
                </a:cxn>
                <a:cxn ang="0">
                  <a:pos x="connsiteX2" y="connsiteY2"/>
                </a:cxn>
              </a:cxnLst>
              <a:rect l="l" t="t" r="r" b="b"/>
              <a:pathLst>
                <a:path w="29325" h="55524">
                  <a:moveTo>
                    <a:pt x="4933" y="55524"/>
                  </a:moveTo>
                  <a:cubicBezTo>
                    <a:pt x="279" y="52957"/>
                    <a:pt x="-1486" y="46056"/>
                    <a:pt x="1403" y="41563"/>
                  </a:cubicBezTo>
                  <a:cubicBezTo>
                    <a:pt x="18413" y="16048"/>
                    <a:pt x="25153" y="6259"/>
                    <a:pt x="29325" y="0"/>
                  </a:cubicBezTo>
                </a:path>
              </a:pathLst>
            </a:custGeom>
            <a:noFill/>
            <a:ln w="9612" cap="rnd">
              <a:solidFill>
                <a:srgbClr val="E52A29"/>
              </a:solidFill>
              <a:prstDash val="solid"/>
              <a:round/>
            </a:ln>
          </p:spPr>
          <p:txBody>
            <a:bodyPr rtlCol="0" anchor="ctr"/>
            <a:lstStyle/>
            <a:p>
              <a:endParaRPr lang="fr-FR" sz="1400"/>
            </a:p>
          </p:txBody>
        </p:sp>
        <p:sp>
          <p:nvSpPr>
            <p:cNvPr id="203" name="Forme libre : forme 320">
              <a:extLst>
                <a:ext uri="{FF2B5EF4-FFF2-40B4-BE49-F238E27FC236}">
                  <a16:creationId xmlns:a16="http://schemas.microsoft.com/office/drawing/2014/main" id="{2554EDBA-2B54-4579-A5C8-C6BFF66DCC6E}"/>
                </a:ext>
              </a:extLst>
            </p:cNvPr>
            <p:cNvSpPr/>
            <p:nvPr/>
          </p:nvSpPr>
          <p:spPr>
            <a:xfrm>
              <a:off x="6799277" y="1466922"/>
              <a:ext cx="231510" cy="368460"/>
            </a:xfrm>
            <a:custGeom>
              <a:avLst/>
              <a:gdLst>
                <a:gd name="connsiteX0" fmla="*/ 69648 w 231510"/>
                <a:gd name="connsiteY0" fmla="*/ 365060 h 368460"/>
                <a:gd name="connsiteX1" fmla="*/ 107680 w 231510"/>
                <a:gd name="connsiteY1" fmla="*/ 357517 h 368460"/>
                <a:gd name="connsiteX2" fmla="*/ 171870 w 231510"/>
                <a:gd name="connsiteY2" fmla="*/ 257702 h 368460"/>
                <a:gd name="connsiteX3" fmla="*/ 225629 w 231510"/>
                <a:gd name="connsiteY3" fmla="*/ 90006 h 368460"/>
                <a:gd name="connsiteX4" fmla="*/ 226432 w 231510"/>
                <a:gd name="connsiteY4" fmla="*/ 460 h 368460"/>
                <a:gd name="connsiteX5" fmla="*/ 189362 w 231510"/>
                <a:gd name="connsiteY5" fmla="*/ 19076 h 368460"/>
                <a:gd name="connsiteX6" fmla="*/ 152453 w 231510"/>
                <a:gd name="connsiteY6" fmla="*/ 51492 h 368460"/>
                <a:gd name="connsiteX7" fmla="*/ 46539 w 231510"/>
                <a:gd name="connsiteY7" fmla="*/ 191586 h 368460"/>
                <a:gd name="connsiteX8" fmla="*/ 1125 w 231510"/>
                <a:gd name="connsiteY8" fmla="*/ 301512 h 368460"/>
                <a:gd name="connsiteX9" fmla="*/ 16530 w 231510"/>
                <a:gd name="connsiteY9" fmla="*/ 337137 h 368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1510" h="368460">
                  <a:moveTo>
                    <a:pt x="69648" y="365060"/>
                  </a:moveTo>
                  <a:cubicBezTo>
                    <a:pt x="82486" y="371639"/>
                    <a:pt x="98373" y="368430"/>
                    <a:pt x="107680" y="357517"/>
                  </a:cubicBezTo>
                  <a:cubicBezTo>
                    <a:pt x="129986" y="329755"/>
                    <a:pt x="152132" y="295253"/>
                    <a:pt x="171870" y="257702"/>
                  </a:cubicBezTo>
                  <a:cubicBezTo>
                    <a:pt x="205570" y="193351"/>
                    <a:pt x="220013" y="124989"/>
                    <a:pt x="225629" y="90006"/>
                  </a:cubicBezTo>
                  <a:cubicBezTo>
                    <a:pt x="234135" y="38814"/>
                    <a:pt x="232530" y="3670"/>
                    <a:pt x="226432" y="460"/>
                  </a:cubicBezTo>
                  <a:cubicBezTo>
                    <a:pt x="221938" y="-1786"/>
                    <a:pt x="208780" y="4151"/>
                    <a:pt x="189362" y="19076"/>
                  </a:cubicBezTo>
                  <a:cubicBezTo>
                    <a:pt x="178771" y="27260"/>
                    <a:pt x="166254" y="38012"/>
                    <a:pt x="152453" y="51492"/>
                  </a:cubicBezTo>
                  <a:cubicBezTo>
                    <a:pt x="110248" y="92573"/>
                    <a:pt x="71573" y="143604"/>
                    <a:pt x="46539" y="191586"/>
                  </a:cubicBezTo>
                  <a:cubicBezTo>
                    <a:pt x="26801" y="229137"/>
                    <a:pt x="11235" y="267330"/>
                    <a:pt x="1125" y="301512"/>
                  </a:cubicBezTo>
                  <a:cubicBezTo>
                    <a:pt x="-2727" y="315473"/>
                    <a:pt x="3532" y="330558"/>
                    <a:pt x="16530" y="337137"/>
                  </a:cubicBezTo>
                </a:path>
              </a:pathLst>
            </a:custGeom>
            <a:noFill/>
            <a:ln w="9612" cap="rnd">
              <a:solidFill>
                <a:srgbClr val="E52A29"/>
              </a:solidFill>
              <a:prstDash val="solid"/>
              <a:round/>
            </a:ln>
          </p:spPr>
          <p:txBody>
            <a:bodyPr rtlCol="0" anchor="ctr"/>
            <a:lstStyle/>
            <a:p>
              <a:endParaRPr lang="fr-FR" sz="1400"/>
            </a:p>
          </p:txBody>
        </p:sp>
        <p:sp>
          <p:nvSpPr>
            <p:cNvPr id="204" name="Forme libre : forme 321">
              <a:extLst>
                <a:ext uri="{FF2B5EF4-FFF2-40B4-BE49-F238E27FC236}">
                  <a16:creationId xmlns:a16="http://schemas.microsoft.com/office/drawing/2014/main" id="{0DB6ED46-DE3E-4700-876D-59659EA4EBDF}"/>
                </a:ext>
              </a:extLst>
            </p:cNvPr>
            <p:cNvSpPr/>
            <p:nvPr/>
          </p:nvSpPr>
          <p:spPr>
            <a:xfrm>
              <a:off x="6952532" y="1496268"/>
              <a:ext cx="55363" cy="45735"/>
            </a:xfrm>
            <a:custGeom>
              <a:avLst/>
              <a:gdLst>
                <a:gd name="connsiteX0" fmla="*/ 55364 w 55363"/>
                <a:gd name="connsiteY0" fmla="*/ 0 h 45735"/>
                <a:gd name="connsiteX1" fmla="*/ 0 w 55363"/>
                <a:gd name="connsiteY1" fmla="*/ 45735 h 45735"/>
              </a:gdLst>
              <a:ahLst/>
              <a:cxnLst>
                <a:cxn ang="0">
                  <a:pos x="connsiteX0" y="connsiteY0"/>
                </a:cxn>
                <a:cxn ang="0">
                  <a:pos x="connsiteX1" y="connsiteY1"/>
                </a:cxn>
              </a:cxnLst>
              <a:rect l="l" t="t" r="r" b="b"/>
              <a:pathLst>
                <a:path w="55363" h="45735">
                  <a:moveTo>
                    <a:pt x="55364" y="0"/>
                  </a:moveTo>
                  <a:cubicBezTo>
                    <a:pt x="43168" y="7061"/>
                    <a:pt x="25676" y="21183"/>
                    <a:pt x="0" y="45735"/>
                  </a:cubicBezTo>
                </a:path>
              </a:pathLst>
            </a:custGeom>
            <a:noFill/>
            <a:ln w="9612" cap="rnd">
              <a:solidFill>
                <a:srgbClr val="E52A29"/>
              </a:solidFill>
              <a:prstDash val="solid"/>
              <a:round/>
            </a:ln>
          </p:spPr>
          <p:txBody>
            <a:bodyPr rtlCol="0" anchor="ctr"/>
            <a:lstStyle/>
            <a:p>
              <a:endParaRPr lang="fr-FR" sz="1400"/>
            </a:p>
          </p:txBody>
        </p:sp>
        <p:sp>
          <p:nvSpPr>
            <p:cNvPr id="205" name="Forme libre : forme 322">
              <a:extLst>
                <a:ext uri="{FF2B5EF4-FFF2-40B4-BE49-F238E27FC236}">
                  <a16:creationId xmlns:a16="http://schemas.microsoft.com/office/drawing/2014/main" id="{88FACEB9-E180-49D8-92E0-4BE6DC0B38A4}"/>
                </a:ext>
              </a:extLst>
            </p:cNvPr>
            <p:cNvSpPr/>
            <p:nvPr/>
          </p:nvSpPr>
          <p:spPr>
            <a:xfrm>
              <a:off x="6867844" y="1616959"/>
              <a:ext cx="104266" cy="101070"/>
            </a:xfrm>
            <a:custGeom>
              <a:avLst/>
              <a:gdLst>
                <a:gd name="connsiteX0" fmla="*/ 103143 w 104266"/>
                <a:gd name="connsiteY0" fmla="*/ 41067 h 101070"/>
                <a:gd name="connsiteX1" fmla="*/ 98650 w 104266"/>
                <a:gd name="connsiteY1" fmla="*/ 74446 h 101070"/>
                <a:gd name="connsiteX2" fmla="*/ 28522 w 104266"/>
                <a:gd name="connsiteY2" fmla="*/ 94987 h 101070"/>
                <a:gd name="connsiteX3" fmla="*/ 5735 w 104266"/>
                <a:gd name="connsiteY3" fmla="*/ 26624 h 101070"/>
                <a:gd name="connsiteX4" fmla="*/ 75862 w 104266"/>
                <a:gd name="connsiteY4" fmla="*/ 6084 h 101070"/>
                <a:gd name="connsiteX5" fmla="*/ 90145 w 104266"/>
                <a:gd name="connsiteY5" fmla="*/ 16675 h 101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266" h="101070">
                  <a:moveTo>
                    <a:pt x="103143" y="41067"/>
                  </a:moveTo>
                  <a:cubicBezTo>
                    <a:pt x="105550" y="52140"/>
                    <a:pt x="104106" y="63855"/>
                    <a:pt x="98650" y="74446"/>
                  </a:cubicBezTo>
                  <a:cubicBezTo>
                    <a:pt x="85330" y="98999"/>
                    <a:pt x="54198" y="108306"/>
                    <a:pt x="28522" y="94987"/>
                  </a:cubicBezTo>
                  <a:cubicBezTo>
                    <a:pt x="2846" y="81667"/>
                    <a:pt x="-7424" y="51017"/>
                    <a:pt x="5735" y="26624"/>
                  </a:cubicBezTo>
                  <a:cubicBezTo>
                    <a:pt x="18894" y="2072"/>
                    <a:pt x="50186" y="-7236"/>
                    <a:pt x="75862" y="6084"/>
                  </a:cubicBezTo>
                  <a:cubicBezTo>
                    <a:pt x="81319" y="8812"/>
                    <a:pt x="86133" y="12503"/>
                    <a:pt x="90145" y="16675"/>
                  </a:cubicBezTo>
                </a:path>
              </a:pathLst>
            </a:custGeom>
            <a:noFill/>
            <a:ln w="9612" cap="rnd">
              <a:solidFill>
                <a:srgbClr val="E52A29"/>
              </a:solidFill>
              <a:prstDash val="solid"/>
              <a:round/>
            </a:ln>
          </p:spPr>
          <p:txBody>
            <a:bodyPr rtlCol="0" anchor="ctr"/>
            <a:lstStyle/>
            <a:p>
              <a:endParaRPr lang="fr-FR" sz="1400"/>
            </a:p>
          </p:txBody>
        </p:sp>
        <p:sp>
          <p:nvSpPr>
            <p:cNvPr id="206" name="Forme libre : forme 323">
              <a:extLst>
                <a:ext uri="{FF2B5EF4-FFF2-40B4-BE49-F238E27FC236}">
                  <a16:creationId xmlns:a16="http://schemas.microsoft.com/office/drawing/2014/main" id="{21D29AB4-D677-4B45-819A-F9F515C631BB}"/>
                </a:ext>
              </a:extLst>
            </p:cNvPr>
            <p:cNvSpPr/>
            <p:nvPr/>
          </p:nvSpPr>
          <p:spPr>
            <a:xfrm>
              <a:off x="6831694" y="1877717"/>
              <a:ext cx="22947" cy="29381"/>
            </a:xfrm>
            <a:custGeom>
              <a:avLst/>
              <a:gdLst>
                <a:gd name="connsiteX0" fmla="*/ 1444 w 22947"/>
                <a:gd name="connsiteY0" fmla="*/ 0 h 29381"/>
                <a:gd name="connsiteX1" fmla="*/ 22948 w 22947"/>
                <a:gd name="connsiteY1" fmla="*/ 10752 h 29381"/>
                <a:gd name="connsiteX2" fmla="*/ 15887 w 22947"/>
                <a:gd name="connsiteY2" fmla="*/ 23590 h 29381"/>
                <a:gd name="connsiteX3" fmla="*/ 0 w 22947"/>
                <a:gd name="connsiteY3" fmla="*/ 28083 h 29381"/>
              </a:gdLst>
              <a:ahLst/>
              <a:cxnLst>
                <a:cxn ang="0">
                  <a:pos x="connsiteX0" y="connsiteY0"/>
                </a:cxn>
                <a:cxn ang="0">
                  <a:pos x="connsiteX1" y="connsiteY1"/>
                </a:cxn>
                <a:cxn ang="0">
                  <a:pos x="connsiteX2" y="connsiteY2"/>
                </a:cxn>
                <a:cxn ang="0">
                  <a:pos x="connsiteX3" y="connsiteY3"/>
                </a:cxn>
              </a:cxnLst>
              <a:rect l="l" t="t" r="r" b="b"/>
              <a:pathLst>
                <a:path w="22947" h="29381">
                  <a:moveTo>
                    <a:pt x="1444" y="0"/>
                  </a:moveTo>
                  <a:lnTo>
                    <a:pt x="22948" y="10752"/>
                  </a:lnTo>
                  <a:lnTo>
                    <a:pt x="15887" y="23590"/>
                  </a:lnTo>
                  <a:cubicBezTo>
                    <a:pt x="12838" y="29206"/>
                    <a:pt x="6098" y="30811"/>
                    <a:pt x="0" y="28083"/>
                  </a:cubicBezTo>
                </a:path>
              </a:pathLst>
            </a:custGeom>
            <a:noFill/>
            <a:ln w="9612" cap="rnd">
              <a:solidFill>
                <a:srgbClr val="E52A29"/>
              </a:solidFill>
              <a:prstDash val="solid"/>
              <a:round/>
            </a:ln>
          </p:spPr>
          <p:txBody>
            <a:bodyPr rtlCol="0" anchor="ctr"/>
            <a:lstStyle/>
            <a:p>
              <a:endParaRPr lang="fr-FR" sz="1400"/>
            </a:p>
          </p:txBody>
        </p:sp>
        <p:sp>
          <p:nvSpPr>
            <p:cNvPr id="207" name="Forme libre : forme 324">
              <a:extLst>
                <a:ext uri="{FF2B5EF4-FFF2-40B4-BE49-F238E27FC236}">
                  <a16:creationId xmlns:a16="http://schemas.microsoft.com/office/drawing/2014/main" id="{68CF7BB6-826D-43B5-9431-E395E326B3A7}"/>
                </a:ext>
              </a:extLst>
            </p:cNvPr>
            <p:cNvSpPr/>
            <p:nvPr/>
          </p:nvSpPr>
          <p:spPr>
            <a:xfrm>
              <a:off x="6769881" y="1848510"/>
              <a:ext cx="39186" cy="25996"/>
            </a:xfrm>
            <a:custGeom>
              <a:avLst/>
              <a:gdLst>
                <a:gd name="connsiteX0" fmla="*/ 5808 w 39186"/>
                <a:gd name="connsiteY0" fmla="*/ 25997 h 25996"/>
                <a:gd name="connsiteX1" fmla="*/ 1314 w 39186"/>
                <a:gd name="connsiteY1" fmla="*/ 12196 h 25996"/>
                <a:gd name="connsiteX2" fmla="*/ 8054 w 39186"/>
                <a:gd name="connsiteY2" fmla="*/ 0 h 25996"/>
                <a:gd name="connsiteX3" fmla="*/ 39187 w 39186"/>
                <a:gd name="connsiteY3" fmla="*/ 14764 h 25996"/>
              </a:gdLst>
              <a:ahLst/>
              <a:cxnLst>
                <a:cxn ang="0">
                  <a:pos x="connsiteX0" y="connsiteY0"/>
                </a:cxn>
                <a:cxn ang="0">
                  <a:pos x="connsiteX1" y="connsiteY1"/>
                </a:cxn>
                <a:cxn ang="0">
                  <a:pos x="connsiteX2" y="connsiteY2"/>
                </a:cxn>
                <a:cxn ang="0">
                  <a:pos x="connsiteX3" y="connsiteY3"/>
                </a:cxn>
              </a:cxnLst>
              <a:rect l="l" t="t" r="r" b="b"/>
              <a:pathLst>
                <a:path w="39186" h="25996">
                  <a:moveTo>
                    <a:pt x="5808" y="25997"/>
                  </a:moveTo>
                  <a:cubicBezTo>
                    <a:pt x="833" y="23429"/>
                    <a:pt x="-1735" y="17492"/>
                    <a:pt x="1314" y="12196"/>
                  </a:cubicBezTo>
                  <a:lnTo>
                    <a:pt x="8054" y="0"/>
                  </a:lnTo>
                  <a:cubicBezTo>
                    <a:pt x="17843" y="4654"/>
                    <a:pt x="31644" y="11233"/>
                    <a:pt x="39187" y="14764"/>
                  </a:cubicBezTo>
                </a:path>
              </a:pathLst>
            </a:custGeom>
            <a:noFill/>
            <a:ln w="9612" cap="rnd">
              <a:solidFill>
                <a:srgbClr val="E52A29"/>
              </a:solidFill>
              <a:prstDash val="solid"/>
              <a:round/>
            </a:ln>
          </p:spPr>
          <p:txBody>
            <a:bodyPr rtlCol="0" anchor="ctr"/>
            <a:lstStyle/>
            <a:p>
              <a:endParaRPr lang="fr-FR" sz="1400"/>
            </a:p>
          </p:txBody>
        </p:sp>
      </p:grpSp>
      <p:grpSp>
        <p:nvGrpSpPr>
          <p:cNvPr id="70" name="Groupe 69"/>
          <p:cNvGrpSpPr/>
          <p:nvPr/>
        </p:nvGrpSpPr>
        <p:grpSpPr>
          <a:xfrm>
            <a:off x="2700018" y="3431141"/>
            <a:ext cx="4698289" cy="441808"/>
            <a:chOff x="2712340" y="2876196"/>
            <a:chExt cx="4698289" cy="441808"/>
          </a:xfrm>
        </p:grpSpPr>
        <p:sp>
          <p:nvSpPr>
            <p:cNvPr id="74" name="ZoneTexte 73"/>
            <p:cNvSpPr txBox="1"/>
            <p:nvPr/>
          </p:nvSpPr>
          <p:spPr>
            <a:xfrm>
              <a:off x="2712340" y="2887117"/>
              <a:ext cx="4698289" cy="430887"/>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smtClean="0">
                  <a:solidFill>
                    <a:srgbClr val="C00000"/>
                  </a:solidFill>
                </a:rPr>
                <a:t>Vos clients sans Univers </a:t>
              </a:r>
              <a:r>
                <a:rPr lang="fr-FR" sz="1200" b="1" dirty="0" err="1" smtClean="0">
                  <a:solidFill>
                    <a:srgbClr val="C00000"/>
                  </a:solidFill>
                </a:rPr>
                <a:t>Banca</a:t>
              </a:r>
              <a:r>
                <a:rPr lang="fr-FR" sz="1200" b="1" dirty="0" smtClean="0">
                  <a:solidFill>
                    <a:srgbClr val="C00000"/>
                  </a:solidFill>
                </a:rPr>
                <a:t> :</a:t>
              </a:r>
            </a:p>
            <a:p>
              <a:pPr marL="179388"/>
              <a:r>
                <a:rPr lang="fr-FR" sz="1000" dirty="0" smtClean="0">
                  <a:solidFill>
                    <a:schemeClr val="tx1">
                      <a:lumMod val="50000"/>
                      <a:lumOff val="50000"/>
                    </a:schemeClr>
                  </a:solidFill>
                  <a:cs typeface="Arial" panose="020B0604020202020204" pitchFamily="34" charset="0"/>
                </a:rPr>
                <a:t>Vous pouvez filtrer et trier vos clients non équipés en Bancarisation.</a:t>
              </a:r>
              <a:endParaRPr lang="fr-FR" sz="1000" dirty="0">
                <a:solidFill>
                  <a:srgbClr val="C00000"/>
                </a:solidFill>
                <a:latin typeface="+mj-lt"/>
                <a:cs typeface="Arial" panose="020B0604020202020204" pitchFamily="34" charset="0"/>
              </a:endParaRPr>
            </a:p>
          </p:txBody>
        </p:sp>
        <p:pic>
          <p:nvPicPr>
            <p:cNvPr id="71" name="Image 70"/>
            <p:cNvPicPr>
              <a:picLocks noChangeAspect="1"/>
            </p:cNvPicPr>
            <p:nvPr/>
          </p:nvPicPr>
          <p:blipFill rotWithShape="1">
            <a:blip r:embed="rId9"/>
            <a:srcRect b="24945"/>
            <a:stretch/>
          </p:blipFill>
          <p:spPr>
            <a:xfrm>
              <a:off x="5354666" y="2906053"/>
              <a:ext cx="1268375" cy="225418"/>
            </a:xfrm>
            <a:prstGeom prst="rect">
              <a:avLst/>
            </a:prstGeom>
          </p:spPr>
        </p:pic>
        <p:pic>
          <p:nvPicPr>
            <p:cNvPr id="72" name="Image 71"/>
            <p:cNvPicPr>
              <a:picLocks noChangeAspect="1"/>
            </p:cNvPicPr>
            <p:nvPr/>
          </p:nvPicPr>
          <p:blipFill>
            <a:blip r:embed="rId10">
              <a:clrChange>
                <a:clrFrom>
                  <a:srgbClr val="E2DFE0"/>
                </a:clrFrom>
                <a:clrTo>
                  <a:srgbClr val="E2DFE0">
                    <a:alpha val="0"/>
                  </a:srgbClr>
                </a:clrTo>
              </a:clrChange>
            </a:blip>
            <a:stretch>
              <a:fillRect/>
            </a:stretch>
          </p:blipFill>
          <p:spPr>
            <a:xfrm>
              <a:off x="6639681" y="2876196"/>
              <a:ext cx="767268" cy="306151"/>
            </a:xfrm>
            <a:prstGeom prst="rect">
              <a:avLst/>
            </a:prstGeom>
          </p:spPr>
        </p:pic>
      </p:grpSp>
      <p:sp>
        <p:nvSpPr>
          <p:cNvPr id="75" name="Rectangle 74"/>
          <p:cNvSpPr/>
          <p:nvPr/>
        </p:nvSpPr>
        <p:spPr>
          <a:xfrm>
            <a:off x="859906" y="3428239"/>
            <a:ext cx="1798533" cy="461665"/>
          </a:xfrm>
          <a:prstGeom prst="rect">
            <a:avLst/>
          </a:prstGeom>
        </p:spPr>
        <p:txBody>
          <a:bodyPr wrap="square">
            <a:spAutoFit/>
          </a:bodyPr>
          <a:lstStyle/>
          <a:p>
            <a:pPr>
              <a:spcBef>
                <a:spcPct val="20000"/>
              </a:spcBef>
            </a:pPr>
            <a:r>
              <a:rPr lang="fr-FR" sz="1200" i="1" dirty="0" smtClean="0">
                <a:solidFill>
                  <a:srgbClr val="C00000"/>
                </a:solidFill>
              </a:rPr>
              <a:t>Les clients en portefeuille</a:t>
            </a:r>
            <a:endParaRPr lang="fr-FR" sz="1200" i="1" dirty="0">
              <a:solidFill>
                <a:srgbClr val="C00000"/>
              </a:solidFill>
            </a:endParaRPr>
          </a:p>
        </p:txBody>
      </p:sp>
      <p:graphicFrame>
        <p:nvGraphicFramePr>
          <p:cNvPr id="76" name="Graphique 75"/>
          <p:cNvGraphicFramePr/>
          <p:nvPr>
            <p:extLst/>
          </p:nvPr>
        </p:nvGraphicFramePr>
        <p:xfrm>
          <a:off x="8616013" y="3731243"/>
          <a:ext cx="1716988" cy="1908608"/>
        </p:xfrm>
        <a:graphic>
          <a:graphicData uri="http://schemas.openxmlformats.org/drawingml/2006/chart">
            <c:chart xmlns:c="http://schemas.openxmlformats.org/drawingml/2006/chart" xmlns:r="http://schemas.openxmlformats.org/officeDocument/2006/relationships" r:id="rId11"/>
          </a:graphicData>
        </a:graphic>
      </p:graphicFrame>
      <p:pic>
        <p:nvPicPr>
          <p:cNvPr id="102" name="Image 9" descr="cid:image004.jpg@01D72190.68D0F190"/>
          <p:cNvPicPr>
            <a:picLocks noChangeAspect="1" noChangeArrowheads="1"/>
          </p:cNvPicPr>
          <p:nvPr/>
        </p:nvPicPr>
        <p:blipFill>
          <a:blip r:embed="rId12" r:link="rId1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36926" y="5269581"/>
            <a:ext cx="218003" cy="262235"/>
          </a:xfrm>
          <a:prstGeom prst="rect">
            <a:avLst/>
          </a:prstGeom>
          <a:noFill/>
          <a:extLst>
            <a:ext uri="{909E8E84-426E-40DD-AFC4-6F175D3DCCD1}">
              <a14:hiddenFill xmlns:a14="http://schemas.microsoft.com/office/drawing/2010/main">
                <a:solidFill>
                  <a:srgbClr val="FFFFFF"/>
                </a:solidFill>
              </a14:hiddenFill>
            </a:ext>
          </a:extLst>
        </p:spPr>
      </p:pic>
      <p:pic>
        <p:nvPicPr>
          <p:cNvPr id="77" name="Image 76"/>
          <p:cNvPicPr/>
          <p:nvPr/>
        </p:nvPicPr>
        <p:blipFill rotWithShape="1">
          <a:blip r:embed="rId14">
            <a:extLst/>
          </a:blip>
          <a:srcRect l="39848" t="44992" r="45767" b="32072"/>
          <a:stretch/>
        </p:blipFill>
        <p:spPr bwMode="auto">
          <a:xfrm>
            <a:off x="2502853" y="4151481"/>
            <a:ext cx="290250" cy="245429"/>
          </a:xfrm>
          <a:prstGeom prst="rect">
            <a:avLst/>
          </a:prstGeom>
          <a:ln>
            <a:noFill/>
          </a:ln>
          <a:extLst>
            <a:ext uri="{53640926-AAD7-44D8-BBD7-CCE9431645EC}">
              <a14:shadowObscured xmlns:a14="http://schemas.microsoft.com/office/drawing/2010/main"/>
            </a:ext>
          </a:extLst>
        </p:spPr>
      </p:pic>
      <p:pic>
        <p:nvPicPr>
          <p:cNvPr id="103" name="Image 102"/>
          <p:cNvPicPr/>
          <p:nvPr/>
        </p:nvPicPr>
        <p:blipFill rotWithShape="1">
          <a:blip r:embed="rId14">
            <a:extLst/>
          </a:blip>
          <a:srcRect l="39848" t="44992" r="45767" b="32072"/>
          <a:stretch/>
        </p:blipFill>
        <p:spPr bwMode="auto">
          <a:xfrm>
            <a:off x="2497949" y="5263753"/>
            <a:ext cx="290250" cy="245429"/>
          </a:xfrm>
          <a:prstGeom prst="rect">
            <a:avLst/>
          </a:prstGeom>
          <a:ln>
            <a:noFill/>
          </a:ln>
          <a:extLst>
            <a:ext uri="{53640926-AAD7-44D8-BBD7-CCE9431645EC}">
              <a14:shadowObscured xmlns:a14="http://schemas.microsoft.com/office/drawing/2010/main"/>
            </a:ext>
          </a:extLst>
        </p:spPr>
      </p:pic>
      <p:pic>
        <p:nvPicPr>
          <p:cNvPr id="104" name="Image 103"/>
          <p:cNvPicPr/>
          <p:nvPr/>
        </p:nvPicPr>
        <p:blipFill rotWithShape="1">
          <a:blip r:embed="rId14">
            <a:extLst/>
          </a:blip>
          <a:srcRect l="39848" t="44992" r="45767" b="32072"/>
          <a:stretch/>
        </p:blipFill>
        <p:spPr bwMode="auto">
          <a:xfrm>
            <a:off x="2502366" y="5751907"/>
            <a:ext cx="290250" cy="245429"/>
          </a:xfrm>
          <a:prstGeom prst="rect">
            <a:avLst/>
          </a:prstGeom>
          <a:ln>
            <a:noFill/>
          </a:ln>
          <a:extLst>
            <a:ext uri="{53640926-AAD7-44D8-BBD7-CCE9431645EC}">
              <a14:shadowObscured xmlns:a14="http://schemas.microsoft.com/office/drawing/2010/main"/>
            </a:ext>
          </a:extLst>
        </p:spPr>
      </p:pic>
      <p:pic>
        <p:nvPicPr>
          <p:cNvPr id="105" name="Image 9" descr="cid:image004.jpg@01D72190.68D0F190"/>
          <p:cNvPicPr>
            <a:picLocks noChangeAspect="1" noChangeArrowheads="1"/>
          </p:cNvPicPr>
          <p:nvPr/>
        </p:nvPicPr>
        <p:blipFill>
          <a:blip r:embed="rId12" r:link="rId1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44537" y="5731017"/>
            <a:ext cx="218003" cy="262235"/>
          </a:xfrm>
          <a:prstGeom prst="rect">
            <a:avLst/>
          </a:prstGeom>
          <a:noFill/>
          <a:extLst>
            <a:ext uri="{909E8E84-426E-40DD-AFC4-6F175D3DCCD1}">
              <a14:hiddenFill xmlns:a14="http://schemas.microsoft.com/office/drawing/2010/main">
                <a:solidFill>
                  <a:srgbClr val="FFFFFF"/>
                </a:solidFill>
              </a14:hiddenFill>
            </a:ext>
          </a:extLst>
        </p:spPr>
      </p:pic>
      <p:pic>
        <p:nvPicPr>
          <p:cNvPr id="99" name="Image 98"/>
          <p:cNvPicPr/>
          <p:nvPr/>
        </p:nvPicPr>
        <p:blipFill rotWithShape="1">
          <a:blip r:embed="rId14">
            <a:extLst/>
          </a:blip>
          <a:srcRect l="39848" t="44992" r="45767" b="32072"/>
          <a:stretch/>
        </p:blipFill>
        <p:spPr bwMode="auto">
          <a:xfrm>
            <a:off x="2497949" y="4819537"/>
            <a:ext cx="290250" cy="24542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863520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Rectangle 75"/>
          <p:cNvSpPr/>
          <p:nvPr/>
        </p:nvSpPr>
        <p:spPr>
          <a:xfrm>
            <a:off x="171744" y="4014418"/>
            <a:ext cx="7283665" cy="218854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7" name="Rectangle 76"/>
          <p:cNvSpPr/>
          <p:nvPr/>
        </p:nvSpPr>
        <p:spPr>
          <a:xfrm>
            <a:off x="170472" y="1062192"/>
            <a:ext cx="7265734" cy="2888755"/>
          </a:xfrm>
          <a:prstGeom prst="rect">
            <a:avLst/>
          </a:prstGeom>
          <a:solidFill>
            <a:schemeClr val="bg1"/>
          </a:solidFill>
          <a:ln w="317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p:nvPr>
        </p:nvSpPr>
        <p:spPr/>
        <p:txBody>
          <a:bodyPr/>
          <a:lstStyle/>
          <a:p>
            <a:pPr>
              <a:spcBef>
                <a:spcPts val="0"/>
              </a:spcBef>
            </a:pPr>
            <a:r>
              <a:rPr lang="fr-FR" sz="1600" b="1" dirty="0" smtClean="0"/>
              <a:t>Univers</a:t>
            </a:r>
            <a:r>
              <a:rPr lang="fr-FR" sz="1600" b="1" dirty="0" smtClean="0">
                <a:solidFill>
                  <a:srgbClr val="C00000"/>
                </a:solidFill>
              </a:rPr>
              <a:t> Crédit</a:t>
            </a:r>
          </a:p>
          <a:p>
            <a:pPr>
              <a:spcBef>
                <a:spcPts val="0"/>
              </a:spcBef>
            </a:pPr>
            <a:r>
              <a:rPr lang="fr-FR" sz="1600" b="1" dirty="0" smtClean="0"/>
              <a:t>Les </a:t>
            </a:r>
            <a:r>
              <a:rPr lang="fr-FR" sz="1600" b="1" dirty="0"/>
              <a:t>moyens pour atteindre les objectifs</a:t>
            </a:r>
          </a:p>
        </p:txBody>
      </p:sp>
      <p:sp>
        <p:nvSpPr>
          <p:cNvPr id="5" name="Titre 4"/>
          <p:cNvSpPr>
            <a:spLocks noGrp="1"/>
          </p:cNvSpPr>
          <p:nvPr>
            <p:ph type="ctrTitle"/>
          </p:nvPr>
        </p:nvSpPr>
        <p:spPr/>
        <p:txBody>
          <a:bodyPr/>
          <a:lstStyle/>
          <a:p>
            <a:r>
              <a:rPr lang="fr-FR" sz="1300" dirty="0"/>
              <a:t>Moyens : Formation, Offres &amp; Cibles</a:t>
            </a:r>
          </a:p>
        </p:txBody>
      </p:sp>
      <p:grpSp>
        <p:nvGrpSpPr>
          <p:cNvPr id="6" name="Groupe 5"/>
          <p:cNvGrpSpPr/>
          <p:nvPr/>
        </p:nvGrpSpPr>
        <p:grpSpPr>
          <a:xfrm>
            <a:off x="-3425" y="1185208"/>
            <a:ext cx="12014940" cy="5126041"/>
            <a:chOff x="1095131" y="1061999"/>
            <a:chExt cx="10097940" cy="5126041"/>
          </a:xfrm>
        </p:grpSpPr>
        <p:sp>
          <p:nvSpPr>
            <p:cNvPr id="14" name="ZoneTexte 13"/>
            <p:cNvSpPr txBox="1"/>
            <p:nvPr/>
          </p:nvSpPr>
          <p:spPr>
            <a:xfrm>
              <a:off x="3358252" y="1061999"/>
              <a:ext cx="4041222" cy="738664"/>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a:solidFill>
                    <a:schemeClr val="tx1">
                      <a:lumMod val="75000"/>
                      <a:lumOff val="25000"/>
                    </a:schemeClr>
                  </a:solidFill>
                </a:rPr>
                <a:t>Potentiel conso synthèse </a:t>
              </a:r>
              <a:r>
                <a:rPr lang="fr-FR" sz="1200" b="1" dirty="0" err="1">
                  <a:solidFill>
                    <a:schemeClr val="tx1">
                      <a:lumMod val="75000"/>
                      <a:lumOff val="25000"/>
                    </a:schemeClr>
                  </a:solidFill>
                </a:rPr>
                <a:t>MySys</a:t>
              </a:r>
              <a:r>
                <a:rPr lang="fr-FR" sz="1200" b="1" dirty="0">
                  <a:solidFill>
                    <a:schemeClr val="tx1">
                      <a:lumMod val="75000"/>
                      <a:lumOff val="25000"/>
                    </a:schemeClr>
                  </a:solidFill>
                </a:rPr>
                <a:t> </a:t>
              </a:r>
              <a:r>
                <a:rPr lang="fr-FR" sz="1000" dirty="0" smtClean="0">
                  <a:solidFill>
                    <a:schemeClr val="tx1">
                      <a:lumMod val="50000"/>
                      <a:lumOff val="50000"/>
                    </a:schemeClr>
                  </a:solidFill>
                </a:rPr>
                <a:t>(</a:t>
              </a:r>
              <a:r>
                <a:rPr lang="fr-FR" sz="1000" dirty="0" smtClean="0">
                  <a:solidFill>
                    <a:schemeClr val="tx1">
                      <a:lumMod val="50000"/>
                      <a:lumOff val="50000"/>
                    </a:schemeClr>
                  </a:solidFill>
                </a:rPr>
                <a:t>environ 20 000 clients par semaine</a:t>
              </a:r>
              <a:r>
                <a:rPr lang="fr-FR" sz="1000" dirty="0" smtClean="0">
                  <a:solidFill>
                    <a:schemeClr val="tx1">
                      <a:lumMod val="50000"/>
                      <a:lumOff val="50000"/>
                    </a:schemeClr>
                  </a:solidFill>
                </a:rPr>
                <a:t>)</a:t>
              </a:r>
              <a:endParaRPr lang="fr-FR" sz="1000" dirty="0">
                <a:solidFill>
                  <a:schemeClr val="tx1">
                    <a:lumMod val="50000"/>
                    <a:lumOff val="50000"/>
                  </a:schemeClr>
                </a:solidFill>
                <a:latin typeface="+mj-lt"/>
              </a:endParaRPr>
            </a:p>
            <a:p>
              <a:pPr marL="179388" lvl="1" algn="just"/>
              <a:r>
                <a:rPr lang="fr-FR" sz="1000" dirty="0">
                  <a:solidFill>
                    <a:schemeClr val="tx1">
                      <a:lumMod val="50000"/>
                      <a:lumOff val="50000"/>
                    </a:schemeClr>
                  </a:solidFill>
                  <a:latin typeface="+mj-lt"/>
                  <a:cs typeface="Arial" panose="020B0604020202020204" pitchFamily="34" charset="0"/>
                </a:rPr>
                <a:t>Tous nos clients sont scorés chaque semaine en estimant un montant potentiel de crédit conso pour leur permettre d’anticiper leurs projets.</a:t>
              </a:r>
            </a:p>
            <a:p>
              <a:pPr marL="179388" lvl="1" algn="just"/>
              <a:r>
                <a:rPr lang="fr-FR" sz="1000" dirty="0" smtClean="0">
                  <a:solidFill>
                    <a:schemeClr val="tx1">
                      <a:lumMod val="50000"/>
                      <a:lumOff val="50000"/>
                    </a:schemeClr>
                  </a:solidFill>
                  <a:latin typeface="+mj-lt"/>
                  <a:cs typeface="Arial" panose="020B0604020202020204" pitchFamily="34" charset="0"/>
                </a:rPr>
                <a:t>La cible </a:t>
              </a:r>
              <a:r>
                <a:rPr lang="fr-FR" sz="1000" dirty="0">
                  <a:solidFill>
                    <a:schemeClr val="tx1">
                      <a:lumMod val="50000"/>
                      <a:lumOff val="50000"/>
                    </a:schemeClr>
                  </a:solidFill>
                  <a:latin typeface="+mj-lt"/>
                  <a:cs typeface="Arial" panose="020B0604020202020204" pitchFamily="34" charset="0"/>
                </a:rPr>
                <a:t>restituée sur la </a:t>
              </a:r>
              <a:r>
                <a:rPr lang="fr-FR" sz="1000" dirty="0" smtClean="0">
                  <a:solidFill>
                    <a:schemeClr val="tx1">
                      <a:lumMod val="50000"/>
                      <a:lumOff val="50000"/>
                    </a:schemeClr>
                  </a:solidFill>
                  <a:latin typeface="+mj-lt"/>
                  <a:cs typeface="Arial" panose="020B0604020202020204" pitchFamily="34" charset="0"/>
                </a:rPr>
                <a:t>synthèse.</a:t>
              </a:r>
              <a:endParaRPr lang="fr-FR" sz="1000" dirty="0">
                <a:solidFill>
                  <a:schemeClr val="tx1">
                    <a:lumMod val="50000"/>
                    <a:lumOff val="50000"/>
                  </a:schemeClr>
                </a:solidFill>
                <a:latin typeface="+mj-lt"/>
                <a:cs typeface="Arial" panose="020B0604020202020204" pitchFamily="34" charset="0"/>
              </a:endParaRPr>
            </a:p>
          </p:txBody>
        </p:sp>
        <p:sp>
          <p:nvSpPr>
            <p:cNvPr id="18" name="ZoneTexte 17"/>
            <p:cNvSpPr txBox="1"/>
            <p:nvPr/>
          </p:nvSpPr>
          <p:spPr>
            <a:xfrm>
              <a:off x="7694292" y="1687703"/>
              <a:ext cx="3498779" cy="1077218"/>
            </a:xfrm>
            <a:prstGeom prst="rect">
              <a:avLst/>
            </a:prstGeom>
            <a:solidFill>
              <a:schemeClr val="bg1">
                <a:lumMod val="95000"/>
              </a:schemeClr>
            </a:solidFill>
          </p:spPr>
          <p:txBody>
            <a:bodyPr wrap="square" rtlCol="0">
              <a:spAutoFit/>
            </a:bodyPr>
            <a:lstStyle/>
            <a:p>
              <a:pPr marL="171450" indent="-171450" algn="just">
                <a:spcBef>
                  <a:spcPct val="20000"/>
                </a:spcBef>
                <a:buClr>
                  <a:srgbClr val="C00000"/>
                </a:buClr>
                <a:buFont typeface="Wingdings" panose="05000000000000000000" pitchFamily="2" charset="2"/>
                <a:buChar char="§"/>
              </a:pPr>
              <a:r>
                <a:rPr lang="fr-FR" sz="1000" dirty="0">
                  <a:solidFill>
                    <a:schemeClr val="tx1">
                      <a:lumMod val="50000"/>
                      <a:lumOff val="50000"/>
                    </a:schemeClr>
                  </a:solidFill>
                </a:rPr>
                <a:t>Comment avez-vous prévu de préparer vos projets ?  </a:t>
              </a:r>
            </a:p>
            <a:p>
              <a:pPr marL="171450" indent="-171450" algn="just">
                <a:spcBef>
                  <a:spcPct val="20000"/>
                </a:spcBef>
                <a:buClr>
                  <a:srgbClr val="C00000"/>
                </a:buClr>
                <a:buFont typeface="Wingdings" panose="05000000000000000000" pitchFamily="2" charset="2"/>
                <a:buChar char="§"/>
              </a:pPr>
              <a:r>
                <a:rPr lang="fr-FR" sz="1000" dirty="0">
                  <a:solidFill>
                    <a:schemeClr val="tx1">
                      <a:lumMod val="50000"/>
                      <a:lumOff val="50000"/>
                    </a:schemeClr>
                  </a:solidFill>
                </a:rPr>
                <a:t>Nous avons prévu des solutions spécifiques pour pallier vos besoins en cette période de crise.</a:t>
              </a:r>
            </a:p>
            <a:p>
              <a:pPr marL="171450" indent="-171450" algn="just">
                <a:spcBef>
                  <a:spcPct val="20000"/>
                </a:spcBef>
                <a:buClr>
                  <a:srgbClr val="C00000"/>
                </a:buClr>
                <a:buFont typeface="Wingdings" panose="05000000000000000000" pitchFamily="2" charset="2"/>
                <a:buChar char="§"/>
              </a:pPr>
              <a:r>
                <a:rPr lang="fr-FR" sz="1000" dirty="0">
                  <a:solidFill>
                    <a:schemeClr val="tx1">
                      <a:lumMod val="50000"/>
                      <a:lumOff val="50000"/>
                    </a:schemeClr>
                  </a:solidFill>
                </a:rPr>
                <a:t> Parce que préserver l’environnement est aussi important pour nous, nous avons mis en place des crédits spécifiques pour vous permettre de vous déplacer de façon éco responsable. </a:t>
              </a:r>
            </a:p>
          </p:txBody>
        </p:sp>
        <p:cxnSp>
          <p:nvCxnSpPr>
            <p:cNvPr id="27" name="Connecteur droit 26"/>
            <p:cNvCxnSpPr/>
            <p:nvPr/>
          </p:nvCxnSpPr>
          <p:spPr>
            <a:xfrm>
              <a:off x="7538765" y="1087501"/>
              <a:ext cx="2447" cy="510053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48" name="Rectangle 47"/>
            <p:cNvSpPr/>
            <p:nvPr/>
          </p:nvSpPr>
          <p:spPr>
            <a:xfrm>
              <a:off x="1817939" y="1109205"/>
              <a:ext cx="1511575" cy="938719"/>
            </a:xfrm>
            <a:prstGeom prst="rect">
              <a:avLst/>
            </a:prstGeom>
          </p:spPr>
          <p:txBody>
            <a:bodyPr wrap="square">
              <a:spAutoFit/>
            </a:bodyPr>
            <a:lstStyle/>
            <a:p>
              <a:pPr>
                <a:spcBef>
                  <a:spcPct val="20000"/>
                </a:spcBef>
              </a:pPr>
              <a:r>
                <a:rPr lang="fr-FR" sz="1300" b="1" dirty="0">
                  <a:solidFill>
                    <a:schemeClr val="tx1">
                      <a:lumMod val="75000"/>
                      <a:lumOff val="25000"/>
                    </a:schemeClr>
                  </a:solidFill>
                </a:rPr>
                <a:t>Qui contacter </a:t>
              </a:r>
              <a:r>
                <a:rPr lang="fr-FR" sz="1300" b="1" dirty="0" smtClean="0">
                  <a:solidFill>
                    <a:schemeClr val="tx1">
                      <a:lumMod val="75000"/>
                      <a:lumOff val="25000"/>
                    </a:schemeClr>
                  </a:solidFill>
                </a:rPr>
                <a:t>?</a:t>
              </a:r>
            </a:p>
            <a:p>
              <a:pPr>
                <a:spcBef>
                  <a:spcPct val="20000"/>
                </a:spcBef>
              </a:pPr>
              <a:endParaRPr lang="fr-FR" sz="1300" b="1" dirty="0">
                <a:solidFill>
                  <a:schemeClr val="tx1">
                    <a:lumMod val="75000"/>
                    <a:lumOff val="25000"/>
                  </a:schemeClr>
                </a:solidFill>
              </a:endParaRPr>
            </a:p>
            <a:p>
              <a:pPr>
                <a:spcBef>
                  <a:spcPct val="20000"/>
                </a:spcBef>
              </a:pPr>
              <a:r>
                <a:rPr lang="fr-FR" sz="1200" i="1" dirty="0">
                  <a:solidFill>
                    <a:schemeClr val="tx1">
                      <a:lumMod val="75000"/>
                      <a:lumOff val="25000"/>
                    </a:schemeClr>
                  </a:solidFill>
                </a:rPr>
                <a:t>Les cibles GERC prioritaires</a:t>
              </a:r>
            </a:p>
          </p:txBody>
        </p:sp>
        <p:pic>
          <p:nvPicPr>
            <p:cNvPr id="51" name="Image 50"/>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95131" y="1102253"/>
              <a:ext cx="815128" cy="531343"/>
            </a:xfrm>
            <a:prstGeom prst="rect">
              <a:avLst/>
            </a:prstGeom>
          </p:spPr>
        </p:pic>
        <p:sp>
          <p:nvSpPr>
            <p:cNvPr id="40" name="ZoneTexte 39"/>
            <p:cNvSpPr txBox="1"/>
            <p:nvPr/>
          </p:nvSpPr>
          <p:spPr>
            <a:xfrm>
              <a:off x="3371388" y="1791545"/>
              <a:ext cx="3870750" cy="1354217"/>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smtClean="0">
                  <a:solidFill>
                    <a:schemeClr val="tx1">
                      <a:lumMod val="75000"/>
                      <a:lumOff val="25000"/>
                    </a:schemeClr>
                  </a:solidFill>
                </a:rPr>
                <a:t>CREDIT client </a:t>
              </a:r>
              <a:r>
                <a:rPr lang="fr-FR" sz="1200" b="1" dirty="0" err="1" smtClean="0">
                  <a:solidFill>
                    <a:schemeClr val="tx1">
                      <a:lumMod val="75000"/>
                      <a:lumOff val="25000"/>
                    </a:schemeClr>
                  </a:solidFill>
                </a:rPr>
                <a:t>appetent</a:t>
              </a:r>
              <a:r>
                <a:rPr lang="fr-FR" sz="1200" b="1" dirty="0" smtClean="0">
                  <a:solidFill>
                    <a:schemeClr val="tx1">
                      <a:lumMod val="75000"/>
                      <a:lumOff val="25000"/>
                    </a:schemeClr>
                  </a:solidFill>
                </a:rPr>
                <a:t> et CREDIT client </a:t>
              </a:r>
              <a:r>
                <a:rPr lang="fr-FR" sz="1200" b="1" dirty="0" err="1" smtClean="0">
                  <a:solidFill>
                    <a:schemeClr val="tx1">
                      <a:lumMod val="75000"/>
                      <a:lumOff val="25000"/>
                    </a:schemeClr>
                  </a:solidFill>
                </a:rPr>
                <a:t>appetent</a:t>
              </a:r>
              <a:r>
                <a:rPr lang="fr-FR" sz="1200" b="1" dirty="0" smtClean="0">
                  <a:solidFill>
                    <a:schemeClr val="tx1">
                      <a:lumMod val="75000"/>
                      <a:lumOff val="25000"/>
                    </a:schemeClr>
                  </a:solidFill>
                </a:rPr>
                <a:t> LOA </a:t>
              </a:r>
              <a:r>
                <a:rPr lang="fr-FR" sz="1000" dirty="0" smtClean="0">
                  <a:solidFill>
                    <a:schemeClr val="tx1">
                      <a:lumMod val="50000"/>
                      <a:lumOff val="50000"/>
                    </a:schemeClr>
                  </a:solidFill>
                </a:rPr>
                <a:t>(volume 27 580 clients)</a:t>
              </a:r>
              <a:endParaRPr lang="fr-FR" sz="1000" dirty="0">
                <a:solidFill>
                  <a:schemeClr val="tx1">
                    <a:lumMod val="50000"/>
                    <a:lumOff val="50000"/>
                  </a:schemeClr>
                </a:solidFill>
                <a:latin typeface="+mj-lt"/>
              </a:endParaRPr>
            </a:p>
            <a:p>
              <a:pPr marL="179388" lvl="1" algn="just"/>
              <a:r>
                <a:rPr lang="fr-FR" sz="1000" dirty="0">
                  <a:solidFill>
                    <a:schemeClr val="tx1">
                      <a:lumMod val="50000"/>
                      <a:lumOff val="50000"/>
                    </a:schemeClr>
                  </a:solidFill>
                  <a:latin typeface="+mj-lt"/>
                  <a:cs typeface="Arial" panose="020B0604020202020204" pitchFamily="34" charset="0"/>
                </a:rPr>
                <a:t>Ces clients présentent un prélèvement externe régulier d’un organisme de crédit.</a:t>
              </a:r>
            </a:p>
            <a:p>
              <a:pPr marL="179388" lvl="1" algn="just"/>
              <a:r>
                <a:rPr lang="fr-FR" sz="1000" dirty="0">
                  <a:solidFill>
                    <a:schemeClr val="tx1">
                      <a:lumMod val="50000"/>
                      <a:lumOff val="50000"/>
                    </a:schemeClr>
                  </a:solidFill>
                  <a:latin typeface="+mj-lt"/>
                  <a:cs typeface="Arial" panose="020B0604020202020204" pitchFamily="34" charset="0"/>
                </a:rPr>
                <a:t>L’objectif est de les contacter pour découvrir leurs projets et leur proposer nos offres de crédit</a:t>
              </a:r>
              <a:r>
                <a:rPr lang="fr-FR" sz="1000" dirty="0" smtClean="0">
                  <a:solidFill>
                    <a:schemeClr val="tx1">
                      <a:lumMod val="50000"/>
                      <a:lumOff val="50000"/>
                    </a:schemeClr>
                  </a:solidFill>
                  <a:latin typeface="+mj-lt"/>
                  <a:cs typeface="Arial" panose="020B0604020202020204" pitchFamily="34" charset="0"/>
                </a:rPr>
                <a:t>.</a:t>
              </a:r>
            </a:p>
            <a:p>
              <a:pPr marL="179388" lvl="1" algn="just"/>
              <a:endParaRPr lang="fr-FR" sz="1000" dirty="0">
                <a:solidFill>
                  <a:schemeClr val="tx1">
                    <a:lumMod val="50000"/>
                    <a:lumOff val="50000"/>
                  </a:schemeClr>
                </a:solidFill>
                <a:latin typeface="+mj-lt"/>
                <a:cs typeface="Arial" panose="020B0604020202020204" pitchFamily="34" charset="0"/>
              </a:endParaRPr>
            </a:p>
            <a:p>
              <a:pPr marL="179388" lvl="1" algn="just"/>
              <a:endParaRPr lang="fr-FR" sz="1000" dirty="0">
                <a:solidFill>
                  <a:schemeClr val="tx1">
                    <a:lumMod val="50000"/>
                    <a:lumOff val="50000"/>
                  </a:schemeClr>
                </a:solidFill>
                <a:latin typeface="+mj-lt"/>
                <a:cs typeface="Arial" panose="020B0604020202020204" pitchFamily="34" charset="0"/>
              </a:endParaRPr>
            </a:p>
          </p:txBody>
        </p:sp>
        <p:sp>
          <p:nvSpPr>
            <p:cNvPr id="66" name="Rectangle à coins arrondis 65"/>
            <p:cNvSpPr/>
            <p:nvPr/>
          </p:nvSpPr>
          <p:spPr>
            <a:xfrm>
              <a:off x="7469137" y="4150127"/>
              <a:ext cx="3016980" cy="1830041"/>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200" dirty="0">
                <a:solidFill>
                  <a:schemeClr val="tx1">
                    <a:lumMod val="50000"/>
                    <a:lumOff val="50000"/>
                  </a:schemeClr>
                </a:solidFill>
              </a:endParaRPr>
            </a:p>
          </p:txBody>
        </p:sp>
      </p:grpSp>
      <p:sp>
        <p:nvSpPr>
          <p:cNvPr id="58" name="Rectangle 57">
            <a:hlinkClick r:id="rId3"/>
          </p:cNvPr>
          <p:cNvSpPr/>
          <p:nvPr/>
        </p:nvSpPr>
        <p:spPr>
          <a:xfrm>
            <a:off x="1931252" y="6448562"/>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Book GERC</a:t>
            </a:r>
          </a:p>
        </p:txBody>
      </p:sp>
      <p:sp>
        <p:nvSpPr>
          <p:cNvPr id="59" name="Rectangle 58">
            <a:hlinkClick r:id="rId4"/>
          </p:cNvPr>
          <p:cNvSpPr/>
          <p:nvPr/>
        </p:nvSpPr>
        <p:spPr>
          <a:xfrm>
            <a:off x="4158942" y="6448562"/>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ORCA</a:t>
            </a:r>
          </a:p>
        </p:txBody>
      </p:sp>
      <p:sp>
        <p:nvSpPr>
          <p:cNvPr id="61" name="Rectangle 60">
            <a:hlinkClick r:id="rId5"/>
          </p:cNvPr>
          <p:cNvSpPr/>
          <p:nvPr/>
        </p:nvSpPr>
        <p:spPr>
          <a:xfrm>
            <a:off x="6467756" y="6448562"/>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Offres promo</a:t>
            </a:r>
          </a:p>
        </p:txBody>
      </p:sp>
      <p:sp>
        <p:nvSpPr>
          <p:cNvPr id="64" name="Rectangle 63">
            <a:hlinkClick r:id="rId6" action="ppaction://hlinksldjump"/>
          </p:cNvPr>
          <p:cNvSpPr/>
          <p:nvPr/>
        </p:nvSpPr>
        <p:spPr>
          <a:xfrm>
            <a:off x="8700004" y="6448562"/>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Boîte à outils</a:t>
            </a:r>
          </a:p>
        </p:txBody>
      </p:sp>
      <p:pic>
        <p:nvPicPr>
          <p:cNvPr id="67" name="Picture 4"/>
          <p:cNvPicPr>
            <a:picLocks noChangeAspect="1" noChangeArrowheads="1"/>
          </p:cNvPicPr>
          <p:nvPr/>
        </p:nvPicPr>
        <p:blipFill rotWithShape="1">
          <a:blip r:embed="rId7">
            <a:extLst>
              <a:ext uri="{28A0092B-C50C-407E-A947-70E740481C1C}">
                <a14:useLocalDpi xmlns:a14="http://schemas.microsoft.com/office/drawing/2010/main" val="0"/>
              </a:ext>
            </a:extLst>
          </a:blip>
          <a:srcRect l="18889" t="19753" r="15034" b="23429"/>
          <a:stretch/>
        </p:blipFill>
        <p:spPr bwMode="auto">
          <a:xfrm>
            <a:off x="3587905" y="6429800"/>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4"/>
          <p:cNvPicPr>
            <a:picLocks noChangeAspect="1" noChangeArrowheads="1"/>
          </p:cNvPicPr>
          <p:nvPr/>
        </p:nvPicPr>
        <p:blipFill rotWithShape="1">
          <a:blip r:embed="rId7">
            <a:extLst>
              <a:ext uri="{28A0092B-C50C-407E-A947-70E740481C1C}">
                <a14:useLocalDpi xmlns:a14="http://schemas.microsoft.com/office/drawing/2010/main" val="0"/>
              </a:ext>
            </a:extLst>
          </a:blip>
          <a:srcRect l="18889" t="19753" r="15034" b="23429"/>
          <a:stretch/>
        </p:blipFill>
        <p:spPr bwMode="auto">
          <a:xfrm>
            <a:off x="5815126" y="6448564"/>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 name="Picture 4"/>
          <p:cNvPicPr>
            <a:picLocks noChangeAspect="1" noChangeArrowheads="1"/>
          </p:cNvPicPr>
          <p:nvPr/>
        </p:nvPicPr>
        <p:blipFill rotWithShape="1">
          <a:blip r:embed="rId7">
            <a:extLst>
              <a:ext uri="{28A0092B-C50C-407E-A947-70E740481C1C}">
                <a14:useLocalDpi xmlns:a14="http://schemas.microsoft.com/office/drawing/2010/main" val="0"/>
              </a:ext>
            </a:extLst>
          </a:blip>
          <a:srcRect l="18889" t="19753" r="15034" b="23429"/>
          <a:stretch/>
        </p:blipFill>
        <p:spPr bwMode="auto">
          <a:xfrm>
            <a:off x="8119382" y="6448564"/>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 name="Picture 4"/>
          <p:cNvPicPr>
            <a:picLocks noChangeAspect="1" noChangeArrowheads="1"/>
          </p:cNvPicPr>
          <p:nvPr/>
        </p:nvPicPr>
        <p:blipFill rotWithShape="1">
          <a:blip r:embed="rId7">
            <a:extLst>
              <a:ext uri="{28A0092B-C50C-407E-A947-70E740481C1C}">
                <a14:useLocalDpi xmlns:a14="http://schemas.microsoft.com/office/drawing/2010/main" val="0"/>
              </a:ext>
            </a:extLst>
          </a:blip>
          <a:srcRect l="18889" t="19753" r="15034" b="23429"/>
          <a:stretch/>
        </p:blipFill>
        <p:spPr bwMode="auto">
          <a:xfrm>
            <a:off x="10351630" y="6448564"/>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2" name="Groupe 51"/>
          <p:cNvGrpSpPr/>
          <p:nvPr/>
        </p:nvGrpSpPr>
        <p:grpSpPr>
          <a:xfrm>
            <a:off x="8335406" y="44251"/>
            <a:ext cx="3856593" cy="279660"/>
            <a:chOff x="3581398" y="6140166"/>
            <a:chExt cx="4444995" cy="223443"/>
          </a:xfrm>
          <a:noFill/>
        </p:grpSpPr>
        <p:sp>
          <p:nvSpPr>
            <p:cNvPr id="53" name="Rectangle 5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Professionnels</a:t>
              </a:r>
            </a:p>
          </p:txBody>
        </p:sp>
        <p:sp>
          <p:nvSpPr>
            <p:cNvPr id="56" name="Rectangle 55"/>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57" name="Rectangle 56"/>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Montserrat Black" panose="00000A00000000000000" pitchFamily="2" charset="0"/>
                </a:rPr>
                <a:t>Particuliers</a:t>
              </a:r>
            </a:p>
          </p:txBody>
        </p:sp>
      </p:grpSp>
      <p:grpSp>
        <p:nvGrpSpPr>
          <p:cNvPr id="55" name="Graphique 1813">
            <a:extLst>
              <a:ext uri="{FF2B5EF4-FFF2-40B4-BE49-F238E27FC236}">
                <a16:creationId xmlns:a16="http://schemas.microsoft.com/office/drawing/2014/main" id="{07E37D2F-C011-4C2B-8826-0AD3F44F15B3}"/>
              </a:ext>
            </a:extLst>
          </p:cNvPr>
          <p:cNvGrpSpPr/>
          <p:nvPr/>
        </p:nvGrpSpPr>
        <p:grpSpPr>
          <a:xfrm>
            <a:off x="7874449" y="1094152"/>
            <a:ext cx="426529" cy="398144"/>
            <a:chOff x="2279329" y="2853237"/>
            <a:chExt cx="426529" cy="398144"/>
          </a:xfrm>
          <a:noFill/>
        </p:grpSpPr>
        <p:grpSp>
          <p:nvGrpSpPr>
            <p:cNvPr id="73" name="Graphique 1813">
              <a:extLst>
                <a:ext uri="{FF2B5EF4-FFF2-40B4-BE49-F238E27FC236}">
                  <a16:creationId xmlns:a16="http://schemas.microsoft.com/office/drawing/2014/main" id="{07E37D2F-C011-4C2B-8826-0AD3F44F15B3}"/>
                </a:ext>
              </a:extLst>
            </p:cNvPr>
            <p:cNvGrpSpPr/>
            <p:nvPr/>
          </p:nvGrpSpPr>
          <p:grpSpPr>
            <a:xfrm>
              <a:off x="2279329" y="2853237"/>
              <a:ext cx="426529" cy="398144"/>
              <a:chOff x="2279329" y="2853237"/>
              <a:chExt cx="426529" cy="398144"/>
            </a:xfrm>
            <a:grpFill/>
          </p:grpSpPr>
          <p:grpSp>
            <p:nvGrpSpPr>
              <p:cNvPr id="79" name="Graphique 1813">
                <a:extLst>
                  <a:ext uri="{FF2B5EF4-FFF2-40B4-BE49-F238E27FC236}">
                    <a16:creationId xmlns:a16="http://schemas.microsoft.com/office/drawing/2014/main" id="{07E37D2F-C011-4C2B-8826-0AD3F44F15B3}"/>
                  </a:ext>
                </a:extLst>
              </p:cNvPr>
              <p:cNvGrpSpPr/>
              <p:nvPr/>
            </p:nvGrpSpPr>
            <p:grpSpPr>
              <a:xfrm>
                <a:off x="2279329" y="2853237"/>
                <a:ext cx="426529" cy="383857"/>
                <a:chOff x="2279329" y="2853237"/>
                <a:chExt cx="426529" cy="383857"/>
              </a:xfrm>
              <a:grpFill/>
            </p:grpSpPr>
            <p:grpSp>
              <p:nvGrpSpPr>
                <p:cNvPr id="83" name="Graphique 1813">
                  <a:extLst>
                    <a:ext uri="{FF2B5EF4-FFF2-40B4-BE49-F238E27FC236}">
                      <a16:creationId xmlns:a16="http://schemas.microsoft.com/office/drawing/2014/main" id="{07E37D2F-C011-4C2B-8826-0AD3F44F15B3}"/>
                    </a:ext>
                  </a:extLst>
                </p:cNvPr>
                <p:cNvGrpSpPr/>
                <p:nvPr/>
              </p:nvGrpSpPr>
              <p:grpSpPr>
                <a:xfrm>
                  <a:off x="2404487" y="2986968"/>
                  <a:ext cx="163258" cy="250126"/>
                  <a:chOff x="2404487" y="2986968"/>
                  <a:chExt cx="163258" cy="250126"/>
                </a:xfrm>
                <a:grpFill/>
              </p:grpSpPr>
              <p:sp>
                <p:nvSpPr>
                  <p:cNvPr id="97" name="Forme libre : forme 3935">
                    <a:extLst>
                      <a:ext uri="{FF2B5EF4-FFF2-40B4-BE49-F238E27FC236}">
                        <a16:creationId xmlns:a16="http://schemas.microsoft.com/office/drawing/2014/main" id="{77B2B181-2012-4CEB-859F-4713DF3C91E2}"/>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rgbClr val="E52A29"/>
                    </a:solidFill>
                    <a:prstDash val="solid"/>
                    <a:round/>
                  </a:ln>
                </p:spPr>
                <p:txBody>
                  <a:bodyPr rtlCol="0" anchor="ctr"/>
                  <a:lstStyle/>
                  <a:p>
                    <a:endParaRPr lang="fr-FR" sz="1400"/>
                  </a:p>
                </p:txBody>
              </p:sp>
              <p:sp>
                <p:nvSpPr>
                  <p:cNvPr id="98" name="Forme libre : forme 3936">
                    <a:extLst>
                      <a:ext uri="{FF2B5EF4-FFF2-40B4-BE49-F238E27FC236}">
                        <a16:creationId xmlns:a16="http://schemas.microsoft.com/office/drawing/2014/main" id="{0FF9D5DC-3214-42D5-9566-4A1D0AAFE9C7}"/>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rgbClr val="E52A29"/>
                    </a:solidFill>
                    <a:prstDash val="solid"/>
                    <a:round/>
                  </a:ln>
                </p:spPr>
                <p:txBody>
                  <a:bodyPr rtlCol="0" anchor="ctr"/>
                  <a:lstStyle/>
                  <a:p>
                    <a:endParaRPr lang="fr-FR" sz="1400"/>
                  </a:p>
                </p:txBody>
              </p:sp>
            </p:grpSp>
            <p:sp>
              <p:nvSpPr>
                <p:cNvPr id="84" name="Forme libre : forme 3937">
                  <a:extLst>
                    <a:ext uri="{FF2B5EF4-FFF2-40B4-BE49-F238E27FC236}">
                      <a16:creationId xmlns:a16="http://schemas.microsoft.com/office/drawing/2014/main" id="{1FE6259D-A017-4A8A-B3A1-DDC25F3FF3C2}"/>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rgbClr val="E52A29"/>
                  </a:solidFill>
                  <a:prstDash val="solid"/>
                  <a:round/>
                </a:ln>
              </p:spPr>
              <p:txBody>
                <a:bodyPr rtlCol="0" anchor="ctr"/>
                <a:lstStyle/>
                <a:p>
                  <a:endParaRPr lang="fr-FR" sz="1400"/>
                </a:p>
              </p:txBody>
            </p:sp>
            <p:sp>
              <p:nvSpPr>
                <p:cNvPr id="85" name="Forme libre : forme 3938">
                  <a:extLst>
                    <a:ext uri="{FF2B5EF4-FFF2-40B4-BE49-F238E27FC236}">
                      <a16:creationId xmlns:a16="http://schemas.microsoft.com/office/drawing/2014/main" id="{F30692CE-5DD8-4FD6-B1A7-F971DE3C0751}"/>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rgbClr val="E52A29"/>
                  </a:solidFill>
                  <a:prstDash val="solid"/>
                  <a:round/>
                </a:ln>
              </p:spPr>
              <p:txBody>
                <a:bodyPr rtlCol="0" anchor="ctr"/>
                <a:lstStyle/>
                <a:p>
                  <a:endParaRPr lang="fr-FR" sz="1400"/>
                </a:p>
              </p:txBody>
            </p:sp>
            <p:sp>
              <p:nvSpPr>
                <p:cNvPr id="86" name="Forme libre : forme 3939">
                  <a:extLst>
                    <a:ext uri="{FF2B5EF4-FFF2-40B4-BE49-F238E27FC236}">
                      <a16:creationId xmlns:a16="http://schemas.microsoft.com/office/drawing/2014/main" id="{979ACEC8-6525-42EB-9BE2-1985339F1186}"/>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rgbClr val="E52A29"/>
                  </a:solidFill>
                  <a:prstDash val="solid"/>
                  <a:round/>
                </a:ln>
              </p:spPr>
              <p:txBody>
                <a:bodyPr rtlCol="0" anchor="ctr"/>
                <a:lstStyle/>
                <a:p>
                  <a:endParaRPr lang="fr-FR" sz="1400"/>
                </a:p>
              </p:txBody>
            </p:sp>
            <p:grpSp>
              <p:nvGrpSpPr>
                <p:cNvPr id="87" name="Graphique 1813">
                  <a:extLst>
                    <a:ext uri="{FF2B5EF4-FFF2-40B4-BE49-F238E27FC236}">
                      <a16:creationId xmlns:a16="http://schemas.microsoft.com/office/drawing/2014/main" id="{07E37D2F-C011-4C2B-8826-0AD3F44F15B3}"/>
                    </a:ext>
                  </a:extLst>
                </p:cNvPr>
                <p:cNvGrpSpPr/>
                <p:nvPr/>
              </p:nvGrpSpPr>
              <p:grpSpPr>
                <a:xfrm>
                  <a:off x="2605465" y="2913530"/>
                  <a:ext cx="100393" cy="307943"/>
                  <a:chOff x="2605465" y="2913530"/>
                  <a:chExt cx="100393" cy="307943"/>
                </a:xfrm>
                <a:grpFill/>
              </p:grpSpPr>
              <p:sp>
                <p:nvSpPr>
                  <p:cNvPr id="94" name="Forme libre : forme 3941">
                    <a:extLst>
                      <a:ext uri="{FF2B5EF4-FFF2-40B4-BE49-F238E27FC236}">
                        <a16:creationId xmlns:a16="http://schemas.microsoft.com/office/drawing/2014/main" id="{825D0318-300E-4B15-BA1D-020D5EDE47B4}"/>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rgbClr val="E52A29"/>
                    </a:solidFill>
                    <a:prstDash val="solid"/>
                    <a:round/>
                  </a:ln>
                </p:spPr>
                <p:txBody>
                  <a:bodyPr rtlCol="0" anchor="ctr"/>
                  <a:lstStyle/>
                  <a:p>
                    <a:endParaRPr lang="fr-FR" sz="1400"/>
                  </a:p>
                </p:txBody>
              </p:sp>
              <p:sp>
                <p:nvSpPr>
                  <p:cNvPr id="95" name="Forme libre : forme 3942">
                    <a:extLst>
                      <a:ext uri="{FF2B5EF4-FFF2-40B4-BE49-F238E27FC236}">
                        <a16:creationId xmlns:a16="http://schemas.microsoft.com/office/drawing/2014/main" id="{A580D563-ECEB-4566-91EE-F86ABF24FDE0}"/>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rgbClr val="E52A29"/>
                    </a:solidFill>
                    <a:prstDash val="solid"/>
                    <a:round/>
                  </a:ln>
                </p:spPr>
                <p:txBody>
                  <a:bodyPr rtlCol="0" anchor="ctr"/>
                  <a:lstStyle/>
                  <a:p>
                    <a:endParaRPr lang="fr-FR" sz="1400"/>
                  </a:p>
                </p:txBody>
              </p:sp>
              <p:sp>
                <p:nvSpPr>
                  <p:cNvPr id="96" name="Forme libre : forme 3943">
                    <a:extLst>
                      <a:ext uri="{FF2B5EF4-FFF2-40B4-BE49-F238E27FC236}">
                        <a16:creationId xmlns:a16="http://schemas.microsoft.com/office/drawing/2014/main" id="{4DC013CF-0009-47B9-BF90-5324BEB8F676}"/>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rgbClr val="E52A29"/>
                    </a:solidFill>
                    <a:prstDash val="solid"/>
                    <a:round/>
                  </a:ln>
                </p:spPr>
                <p:txBody>
                  <a:bodyPr rtlCol="0" anchor="ctr"/>
                  <a:lstStyle/>
                  <a:p>
                    <a:endParaRPr lang="fr-FR" sz="1400"/>
                  </a:p>
                </p:txBody>
              </p:sp>
            </p:grpSp>
            <p:grpSp>
              <p:nvGrpSpPr>
                <p:cNvPr id="88" name="Graphique 1813">
                  <a:extLst>
                    <a:ext uri="{FF2B5EF4-FFF2-40B4-BE49-F238E27FC236}">
                      <a16:creationId xmlns:a16="http://schemas.microsoft.com/office/drawing/2014/main" id="{07E37D2F-C011-4C2B-8826-0AD3F44F15B3}"/>
                    </a:ext>
                  </a:extLst>
                </p:cNvPr>
                <p:cNvGrpSpPr/>
                <p:nvPr/>
              </p:nvGrpSpPr>
              <p:grpSpPr>
                <a:xfrm>
                  <a:off x="2279329" y="2915435"/>
                  <a:ext cx="100393" cy="307943"/>
                  <a:chOff x="2279329" y="2915435"/>
                  <a:chExt cx="100393" cy="307943"/>
                </a:xfrm>
                <a:grpFill/>
              </p:grpSpPr>
              <p:sp>
                <p:nvSpPr>
                  <p:cNvPr id="91" name="Forme libre : forme 3945">
                    <a:extLst>
                      <a:ext uri="{FF2B5EF4-FFF2-40B4-BE49-F238E27FC236}">
                        <a16:creationId xmlns:a16="http://schemas.microsoft.com/office/drawing/2014/main" id="{DDD481A8-B3BE-4969-9346-FF0F6CE7C0F1}"/>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rgbClr val="E52A29"/>
                    </a:solidFill>
                    <a:prstDash val="solid"/>
                    <a:round/>
                  </a:ln>
                </p:spPr>
                <p:txBody>
                  <a:bodyPr rtlCol="0" anchor="ctr"/>
                  <a:lstStyle/>
                  <a:p>
                    <a:endParaRPr lang="fr-FR" sz="1400"/>
                  </a:p>
                </p:txBody>
              </p:sp>
              <p:sp>
                <p:nvSpPr>
                  <p:cNvPr id="92" name="Forme libre : forme 3946">
                    <a:extLst>
                      <a:ext uri="{FF2B5EF4-FFF2-40B4-BE49-F238E27FC236}">
                        <a16:creationId xmlns:a16="http://schemas.microsoft.com/office/drawing/2014/main" id="{FA62D366-73C7-4352-8ECB-CE4933237370}"/>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rgbClr val="E52A29"/>
                    </a:solidFill>
                    <a:prstDash val="solid"/>
                    <a:round/>
                  </a:ln>
                </p:spPr>
                <p:txBody>
                  <a:bodyPr rtlCol="0" anchor="ctr"/>
                  <a:lstStyle/>
                  <a:p>
                    <a:endParaRPr lang="fr-FR" sz="1400"/>
                  </a:p>
                </p:txBody>
              </p:sp>
              <p:sp>
                <p:nvSpPr>
                  <p:cNvPr id="93" name="Forme libre : forme 3947">
                    <a:extLst>
                      <a:ext uri="{FF2B5EF4-FFF2-40B4-BE49-F238E27FC236}">
                        <a16:creationId xmlns:a16="http://schemas.microsoft.com/office/drawing/2014/main" id="{E878B163-CF49-4982-9A90-21A52122F5D3}"/>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rgbClr val="E52A29"/>
                    </a:solidFill>
                    <a:prstDash val="solid"/>
                    <a:round/>
                  </a:ln>
                </p:spPr>
                <p:txBody>
                  <a:bodyPr rtlCol="0" anchor="ctr"/>
                  <a:lstStyle/>
                  <a:p>
                    <a:endParaRPr lang="fr-FR" sz="1400"/>
                  </a:p>
                </p:txBody>
              </p:sp>
            </p:grpSp>
            <p:sp>
              <p:nvSpPr>
                <p:cNvPr id="89" name="Forme libre : forme 3948">
                  <a:extLst>
                    <a:ext uri="{FF2B5EF4-FFF2-40B4-BE49-F238E27FC236}">
                      <a16:creationId xmlns:a16="http://schemas.microsoft.com/office/drawing/2014/main" id="{95B57FD3-1924-43C5-A27E-CB92DFD61E26}"/>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rgbClr val="E52A29"/>
                  </a:solidFill>
                  <a:prstDash val="solid"/>
                  <a:round/>
                </a:ln>
              </p:spPr>
              <p:txBody>
                <a:bodyPr rtlCol="0" anchor="ctr"/>
                <a:lstStyle/>
                <a:p>
                  <a:endParaRPr lang="fr-FR" sz="1400"/>
                </a:p>
              </p:txBody>
            </p:sp>
            <p:sp>
              <p:nvSpPr>
                <p:cNvPr id="90" name="Forme libre : forme 3949">
                  <a:extLst>
                    <a:ext uri="{FF2B5EF4-FFF2-40B4-BE49-F238E27FC236}">
                      <a16:creationId xmlns:a16="http://schemas.microsoft.com/office/drawing/2014/main" id="{B5620431-1E28-4B7D-9A04-2D29EA4F74C3}"/>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rgbClr val="E52A29"/>
                  </a:solidFill>
                  <a:prstDash val="solid"/>
                  <a:round/>
                </a:ln>
              </p:spPr>
              <p:txBody>
                <a:bodyPr rtlCol="0" anchor="ctr"/>
                <a:lstStyle/>
                <a:p>
                  <a:endParaRPr lang="fr-FR" sz="1400"/>
                </a:p>
              </p:txBody>
            </p:sp>
          </p:grpSp>
          <p:sp>
            <p:nvSpPr>
              <p:cNvPr id="80" name="Forme libre : forme 3950">
                <a:extLst>
                  <a:ext uri="{FF2B5EF4-FFF2-40B4-BE49-F238E27FC236}">
                    <a16:creationId xmlns:a16="http://schemas.microsoft.com/office/drawing/2014/main" id="{E8F4FE36-82EB-44D2-B13B-A81E38AB48D4}"/>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rgbClr val="E52A29"/>
                </a:solidFill>
                <a:prstDash val="solid"/>
                <a:round/>
              </a:ln>
            </p:spPr>
            <p:txBody>
              <a:bodyPr rtlCol="0" anchor="ctr"/>
              <a:lstStyle/>
              <a:p>
                <a:endParaRPr lang="fr-FR" sz="1400"/>
              </a:p>
            </p:txBody>
          </p:sp>
        </p:grpSp>
        <p:sp>
          <p:nvSpPr>
            <p:cNvPr id="78" name="Forme libre : forme 3951">
              <a:extLst>
                <a:ext uri="{FF2B5EF4-FFF2-40B4-BE49-F238E27FC236}">
                  <a16:creationId xmlns:a16="http://schemas.microsoft.com/office/drawing/2014/main" id="{B3A28E8C-406A-4650-864B-C7D52D4D12D9}"/>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rgbClr val="E52A29"/>
              </a:solidFill>
              <a:prstDash val="solid"/>
              <a:round/>
            </a:ln>
          </p:spPr>
          <p:txBody>
            <a:bodyPr rtlCol="0" anchor="ctr"/>
            <a:lstStyle/>
            <a:p>
              <a:endParaRPr lang="fr-FR" sz="1400"/>
            </a:p>
          </p:txBody>
        </p:sp>
      </p:grpSp>
      <p:sp>
        <p:nvSpPr>
          <p:cNvPr id="197" name="ZoneTexte 196"/>
          <p:cNvSpPr txBox="1"/>
          <p:nvPr/>
        </p:nvSpPr>
        <p:spPr>
          <a:xfrm>
            <a:off x="10383281" y="3950081"/>
            <a:ext cx="1222124" cy="1169551"/>
          </a:xfrm>
          <a:prstGeom prst="rect">
            <a:avLst/>
          </a:prstGeom>
          <a:solidFill>
            <a:schemeClr val="bg1"/>
          </a:solidFill>
        </p:spPr>
        <p:txBody>
          <a:bodyPr wrap="square" rtlCol="0">
            <a:spAutoFit/>
          </a:bodyPr>
          <a:lstStyle/>
          <a:p>
            <a:pPr algn="just">
              <a:spcBef>
                <a:spcPct val="20000"/>
              </a:spcBef>
              <a:buClr>
                <a:srgbClr val="C00000"/>
              </a:buClr>
            </a:pPr>
            <a:r>
              <a:rPr lang="fr-FR" sz="1000" dirty="0" smtClean="0">
                <a:solidFill>
                  <a:schemeClr val="tx1">
                    <a:lumMod val="50000"/>
                    <a:lumOff val="50000"/>
                  </a:schemeClr>
                </a:solidFill>
              </a:rPr>
              <a:t>276 000 clients appétents</a:t>
            </a:r>
            <a:r>
              <a:rPr lang="fr-FR" sz="1000" dirty="0">
                <a:solidFill>
                  <a:schemeClr val="tx1">
                    <a:lumMod val="50000"/>
                    <a:lumOff val="50000"/>
                  </a:schemeClr>
                </a:solidFill>
              </a:rPr>
              <a:t> </a:t>
            </a:r>
            <a:r>
              <a:rPr lang="fr-FR" sz="1000" dirty="0" smtClean="0">
                <a:solidFill>
                  <a:schemeClr val="tx1">
                    <a:lumMod val="50000"/>
                    <a:lumOff val="50000"/>
                  </a:schemeClr>
                </a:solidFill>
              </a:rPr>
              <a:t>de la CEGEE, soit 70%, ne détiennent pas </a:t>
            </a:r>
            <a:r>
              <a:rPr lang="fr-FR" sz="1000" b="1" dirty="0" smtClean="0">
                <a:solidFill>
                  <a:srgbClr val="C00000"/>
                </a:solidFill>
              </a:rPr>
              <a:t>l’Univers Crédit </a:t>
            </a:r>
            <a:r>
              <a:rPr lang="fr-FR" sz="1000" dirty="0" smtClean="0">
                <a:solidFill>
                  <a:schemeClr val="tx1">
                    <a:lumMod val="50000"/>
                    <a:lumOff val="50000"/>
                  </a:schemeClr>
                </a:solidFill>
              </a:rPr>
              <a:t>et n’ont pas été vus en 2021.</a:t>
            </a:r>
          </a:p>
        </p:txBody>
      </p:sp>
      <p:sp>
        <p:nvSpPr>
          <p:cNvPr id="236" name="Rectangle 235"/>
          <p:cNvSpPr/>
          <p:nvPr/>
        </p:nvSpPr>
        <p:spPr>
          <a:xfrm>
            <a:off x="2711972" y="4219774"/>
            <a:ext cx="4701563" cy="646331"/>
          </a:xfrm>
          <a:prstGeom prst="rect">
            <a:avLst/>
          </a:prstGeom>
        </p:spPr>
        <p:txBody>
          <a:bodyPr wrap="square">
            <a:spAutoFit/>
          </a:bodyPr>
          <a:lstStyle/>
          <a:p>
            <a:pPr marL="171450" indent="-171450">
              <a:lnSpc>
                <a:spcPct val="150000"/>
              </a:lnSpc>
              <a:buFont typeface="Wingdings" panose="05000000000000000000" pitchFamily="2" charset="2"/>
              <a:buChar char="§"/>
            </a:pPr>
            <a:r>
              <a:rPr lang="fr-FR" sz="1200" b="1" dirty="0" smtClean="0">
                <a:solidFill>
                  <a:schemeClr val="tx1">
                    <a:lumMod val="75000"/>
                    <a:lumOff val="25000"/>
                  </a:schemeClr>
                </a:solidFill>
              </a:rPr>
              <a:t>Location Longue Durée : </a:t>
            </a:r>
            <a:r>
              <a:rPr lang="fr-FR" sz="1100" dirty="0" smtClean="0">
                <a:solidFill>
                  <a:schemeClr val="tx1">
                    <a:lumMod val="50000"/>
                    <a:lumOff val="50000"/>
                  </a:schemeClr>
                </a:solidFill>
              </a:rPr>
              <a:t>lancement très prochainement</a:t>
            </a:r>
          </a:p>
          <a:p>
            <a:pPr marL="171450" indent="-171450">
              <a:lnSpc>
                <a:spcPct val="150000"/>
              </a:lnSpc>
              <a:buFont typeface="Wingdings" panose="05000000000000000000" pitchFamily="2" charset="2"/>
              <a:buChar char="§"/>
            </a:pPr>
            <a:r>
              <a:rPr lang="fr-FR" sz="1200" b="1" dirty="0" smtClean="0">
                <a:solidFill>
                  <a:schemeClr val="tx1">
                    <a:lumMod val="75000"/>
                    <a:lumOff val="25000"/>
                  </a:schemeClr>
                </a:solidFill>
              </a:rPr>
              <a:t>Nouvelle offre ADE </a:t>
            </a:r>
            <a:r>
              <a:rPr lang="fr-FR" sz="1200" b="1" dirty="0">
                <a:solidFill>
                  <a:schemeClr val="tx1">
                    <a:lumMod val="75000"/>
                    <a:lumOff val="25000"/>
                  </a:schemeClr>
                </a:solidFill>
              </a:rPr>
              <a:t>crédit </a:t>
            </a:r>
            <a:r>
              <a:rPr lang="fr-FR" sz="1200" b="1" dirty="0" smtClean="0">
                <a:solidFill>
                  <a:schemeClr val="tx1">
                    <a:lumMod val="75000"/>
                    <a:lumOff val="25000"/>
                  </a:schemeClr>
                </a:solidFill>
              </a:rPr>
              <a:t>immobilier </a:t>
            </a:r>
            <a:r>
              <a:rPr lang="fr-FR" sz="1200" b="1" dirty="0">
                <a:solidFill>
                  <a:schemeClr val="tx1">
                    <a:lumMod val="75000"/>
                    <a:lumOff val="25000"/>
                  </a:schemeClr>
                </a:solidFill>
              </a:rPr>
              <a:t>: </a:t>
            </a:r>
            <a:r>
              <a:rPr lang="fr-FR" sz="1100" dirty="0">
                <a:solidFill>
                  <a:schemeClr val="tx1">
                    <a:lumMod val="50000"/>
                    <a:lumOff val="50000"/>
                  </a:schemeClr>
                </a:solidFill>
              </a:rPr>
              <a:t>lancement </a:t>
            </a:r>
            <a:r>
              <a:rPr lang="fr-FR" sz="1100" dirty="0" smtClean="0">
                <a:solidFill>
                  <a:schemeClr val="tx1">
                    <a:lumMod val="50000"/>
                    <a:lumOff val="50000"/>
                  </a:schemeClr>
                </a:solidFill>
              </a:rPr>
              <a:t>courant juin</a:t>
            </a:r>
            <a:endParaRPr lang="fr-FR" sz="1100" dirty="0">
              <a:solidFill>
                <a:schemeClr val="tx1">
                  <a:lumMod val="50000"/>
                  <a:lumOff val="50000"/>
                </a:schemeClr>
              </a:solidFill>
            </a:endParaRPr>
          </a:p>
        </p:txBody>
      </p:sp>
      <p:sp>
        <p:nvSpPr>
          <p:cNvPr id="237" name="Rectangle 236"/>
          <p:cNvSpPr/>
          <p:nvPr/>
        </p:nvSpPr>
        <p:spPr>
          <a:xfrm>
            <a:off x="2713459" y="5099510"/>
            <a:ext cx="4658714" cy="1061829"/>
          </a:xfrm>
          <a:prstGeom prst="rect">
            <a:avLst/>
          </a:prstGeom>
          <a:noFill/>
        </p:spPr>
        <p:txBody>
          <a:bodyPr wrap="square">
            <a:spAutoFit/>
          </a:bodyPr>
          <a:lstStyle/>
          <a:p>
            <a:pPr marL="171450" indent="-171450">
              <a:buFont typeface="Wingdings" panose="05000000000000000000" pitchFamily="2" charset="2"/>
              <a:buChar char="§"/>
            </a:pPr>
            <a:r>
              <a:rPr lang="fr-FR" sz="1200" b="1" dirty="0">
                <a:solidFill>
                  <a:schemeClr val="tx1">
                    <a:lumMod val="75000"/>
                    <a:lumOff val="25000"/>
                  </a:schemeClr>
                </a:solidFill>
              </a:rPr>
              <a:t>Crédit Étudiant/Apprenti :  </a:t>
            </a:r>
          </a:p>
          <a:p>
            <a:pPr marL="628650" lvl="1" indent="-171450">
              <a:buFont typeface="Wingdings" panose="05000000000000000000" pitchFamily="2" charset="2"/>
              <a:buChar char="§"/>
            </a:pPr>
            <a:r>
              <a:rPr lang="fr-FR" sz="1000" dirty="0" smtClean="0">
                <a:solidFill>
                  <a:schemeClr val="tx1">
                    <a:lumMod val="50000"/>
                    <a:lumOff val="50000"/>
                  </a:schemeClr>
                </a:solidFill>
              </a:rPr>
              <a:t>Jusqu’à 5.000</a:t>
            </a:r>
            <a:r>
              <a:rPr lang="fr-FR" sz="1000" dirty="0">
                <a:solidFill>
                  <a:schemeClr val="tx1">
                    <a:lumMod val="50000"/>
                    <a:lumOff val="50000"/>
                  </a:schemeClr>
                </a:solidFill>
              </a:rPr>
              <a:t>€ à </a:t>
            </a:r>
            <a:r>
              <a:rPr lang="fr-FR" sz="1400" b="1" dirty="0">
                <a:solidFill>
                  <a:srgbClr val="C00000"/>
                </a:solidFill>
              </a:rPr>
              <a:t>0%</a:t>
            </a:r>
          </a:p>
          <a:p>
            <a:pPr marL="628650" lvl="1" indent="-171450">
              <a:buFont typeface="Wingdings" panose="05000000000000000000" pitchFamily="2" charset="2"/>
              <a:buChar char="§"/>
            </a:pPr>
            <a:r>
              <a:rPr lang="fr-FR" sz="1000" dirty="0" smtClean="0">
                <a:solidFill>
                  <a:schemeClr val="tx1">
                    <a:lumMod val="50000"/>
                    <a:lumOff val="50000"/>
                  </a:schemeClr>
                </a:solidFill>
              </a:rPr>
              <a:t>Jusqu’à 60.000</a:t>
            </a:r>
            <a:r>
              <a:rPr lang="fr-FR" sz="1000" dirty="0">
                <a:solidFill>
                  <a:schemeClr val="tx1">
                    <a:lumMod val="50000"/>
                    <a:lumOff val="50000"/>
                  </a:schemeClr>
                </a:solidFill>
              </a:rPr>
              <a:t>€ </a:t>
            </a:r>
            <a:r>
              <a:rPr lang="fr-FR" sz="1000" dirty="0" smtClean="0">
                <a:solidFill>
                  <a:schemeClr val="tx1">
                    <a:lumMod val="50000"/>
                    <a:lumOff val="50000"/>
                  </a:schemeClr>
                </a:solidFill>
              </a:rPr>
              <a:t>à </a:t>
            </a:r>
            <a:r>
              <a:rPr lang="fr-FR" sz="1400" b="1" dirty="0">
                <a:solidFill>
                  <a:srgbClr val="C00000"/>
                </a:solidFill>
              </a:rPr>
              <a:t>0,90</a:t>
            </a:r>
            <a:r>
              <a:rPr lang="fr-FR" sz="1400" b="1" dirty="0" smtClean="0">
                <a:solidFill>
                  <a:srgbClr val="C00000"/>
                </a:solidFill>
              </a:rPr>
              <a:t>%</a:t>
            </a:r>
          </a:p>
          <a:p>
            <a:pPr lvl="1"/>
            <a:endParaRPr lang="fr-FR" sz="1100" dirty="0">
              <a:solidFill>
                <a:schemeClr val="tx1">
                  <a:lumMod val="50000"/>
                  <a:lumOff val="50000"/>
                </a:schemeClr>
              </a:solidFill>
            </a:endParaRPr>
          </a:p>
          <a:p>
            <a:pPr marL="171450" indent="-171450">
              <a:buFont typeface="Wingdings" panose="05000000000000000000" pitchFamily="2" charset="2"/>
              <a:buChar char="§"/>
            </a:pPr>
            <a:r>
              <a:rPr lang="fr-FR" sz="1200" b="1" dirty="0">
                <a:solidFill>
                  <a:schemeClr val="tx1">
                    <a:lumMod val="75000"/>
                    <a:lumOff val="25000"/>
                  </a:schemeClr>
                </a:solidFill>
              </a:rPr>
              <a:t>Prêt pour avancer : </a:t>
            </a:r>
            <a:r>
              <a:rPr lang="fr-FR" sz="1050" dirty="0">
                <a:solidFill>
                  <a:schemeClr val="tx1">
                    <a:lumMod val="50000"/>
                    <a:lumOff val="50000"/>
                  </a:schemeClr>
                </a:solidFill>
              </a:rPr>
              <a:t>taux à 1,90%</a:t>
            </a:r>
          </a:p>
        </p:txBody>
      </p:sp>
      <p:grpSp>
        <p:nvGrpSpPr>
          <p:cNvPr id="198" name="Graphique 47">
            <a:extLst>
              <a:ext uri="{FF2B5EF4-FFF2-40B4-BE49-F238E27FC236}">
                <a16:creationId xmlns:a16="http://schemas.microsoft.com/office/drawing/2014/main" id="{1F698A3D-A810-458A-B731-3A603BCA120B}"/>
              </a:ext>
            </a:extLst>
          </p:cNvPr>
          <p:cNvGrpSpPr/>
          <p:nvPr/>
        </p:nvGrpSpPr>
        <p:grpSpPr>
          <a:xfrm>
            <a:off x="7919229" y="3286207"/>
            <a:ext cx="421857" cy="451789"/>
            <a:chOff x="6685181" y="1466922"/>
            <a:chExt cx="345607" cy="508684"/>
          </a:xfrm>
          <a:noFill/>
        </p:grpSpPr>
        <p:sp>
          <p:nvSpPr>
            <p:cNvPr id="199" name="Forme libre : forme 316">
              <a:extLst>
                <a:ext uri="{FF2B5EF4-FFF2-40B4-BE49-F238E27FC236}">
                  <a16:creationId xmlns:a16="http://schemas.microsoft.com/office/drawing/2014/main" id="{3F6BFB5A-EB66-476E-BC51-95030783DB0A}"/>
                </a:ext>
              </a:extLst>
            </p:cNvPr>
            <p:cNvSpPr/>
            <p:nvPr/>
          </p:nvSpPr>
          <p:spPr>
            <a:xfrm>
              <a:off x="6685181" y="1727833"/>
              <a:ext cx="130466" cy="140135"/>
            </a:xfrm>
            <a:custGeom>
              <a:avLst/>
              <a:gdLst>
                <a:gd name="connsiteX0" fmla="*/ 130466 w 130466"/>
                <a:gd name="connsiteY0" fmla="*/ 0 h 140135"/>
                <a:gd name="connsiteX1" fmla="*/ 96606 w 130466"/>
                <a:gd name="connsiteY1" fmla="*/ 7542 h 140135"/>
                <a:gd name="connsiteX2" fmla="*/ 51673 w 130466"/>
                <a:gd name="connsiteY2" fmla="*/ 40761 h 140135"/>
                <a:gd name="connsiteX3" fmla="*/ 0 w 130466"/>
                <a:gd name="connsiteY3" fmla="*/ 138009 h 140135"/>
                <a:gd name="connsiteX4" fmla="*/ 29367 w 130466"/>
                <a:gd name="connsiteY4" fmla="*/ 128701 h 140135"/>
                <a:gd name="connsiteX5" fmla="*/ 35786 w 130466"/>
                <a:gd name="connsiteY5" fmla="*/ 116665 h 140135"/>
                <a:gd name="connsiteX6" fmla="*/ 63388 w 130466"/>
                <a:gd name="connsiteY6" fmla="*/ 84089 h 140135"/>
                <a:gd name="connsiteX7" fmla="*/ 102704 w 130466"/>
                <a:gd name="connsiteY7" fmla="*/ 66276 h 140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0466" h="140135">
                  <a:moveTo>
                    <a:pt x="130466" y="0"/>
                  </a:moveTo>
                  <a:lnTo>
                    <a:pt x="96606" y="7542"/>
                  </a:lnTo>
                  <a:cubicBezTo>
                    <a:pt x="77188" y="11715"/>
                    <a:pt x="60820" y="23911"/>
                    <a:pt x="51673" y="40761"/>
                  </a:cubicBezTo>
                  <a:lnTo>
                    <a:pt x="0" y="138009"/>
                  </a:lnTo>
                  <a:cubicBezTo>
                    <a:pt x="10591" y="142983"/>
                    <a:pt x="24071" y="138971"/>
                    <a:pt x="29367" y="128701"/>
                  </a:cubicBezTo>
                  <a:lnTo>
                    <a:pt x="35786" y="116665"/>
                  </a:lnTo>
                  <a:cubicBezTo>
                    <a:pt x="42686" y="103667"/>
                    <a:pt x="52154" y="92594"/>
                    <a:pt x="63388" y="84089"/>
                  </a:cubicBezTo>
                  <a:cubicBezTo>
                    <a:pt x="74781" y="75584"/>
                    <a:pt x="88261" y="69325"/>
                    <a:pt x="102704" y="66276"/>
                  </a:cubicBezTo>
                </a:path>
              </a:pathLst>
            </a:custGeom>
            <a:noFill/>
            <a:ln w="9612" cap="rnd">
              <a:solidFill>
                <a:srgbClr val="E52A29"/>
              </a:solidFill>
              <a:prstDash val="solid"/>
              <a:round/>
            </a:ln>
          </p:spPr>
          <p:txBody>
            <a:bodyPr rtlCol="0" anchor="ctr"/>
            <a:lstStyle/>
            <a:p>
              <a:endParaRPr lang="fr-FR" sz="1400"/>
            </a:p>
          </p:txBody>
        </p:sp>
        <p:sp>
          <p:nvSpPr>
            <p:cNvPr id="200" name="Forme libre : forme 317">
              <a:extLst>
                <a:ext uri="{FF2B5EF4-FFF2-40B4-BE49-F238E27FC236}">
                  <a16:creationId xmlns:a16="http://schemas.microsoft.com/office/drawing/2014/main" id="{01756DAF-6186-4DE2-9626-0B268B7D8650}"/>
                </a:ext>
              </a:extLst>
            </p:cNvPr>
            <p:cNvSpPr/>
            <p:nvPr/>
          </p:nvSpPr>
          <p:spPr>
            <a:xfrm>
              <a:off x="6877611" y="1789776"/>
              <a:ext cx="74976" cy="185830"/>
            </a:xfrm>
            <a:custGeom>
              <a:avLst/>
              <a:gdLst>
                <a:gd name="connsiteX0" fmla="*/ 72033 w 74976"/>
                <a:gd name="connsiteY0" fmla="*/ 36909 h 185830"/>
                <a:gd name="connsiteX1" fmla="*/ 67379 w 74976"/>
                <a:gd name="connsiteY1" fmla="*/ 86977 h 185830"/>
                <a:gd name="connsiteX2" fmla="*/ 14583 w 74976"/>
                <a:gd name="connsiteY2" fmla="*/ 185830 h 185830"/>
                <a:gd name="connsiteX3" fmla="*/ 13620 w 74976"/>
                <a:gd name="connsiteY3" fmla="*/ 185349 h 185830"/>
                <a:gd name="connsiteX4" fmla="*/ 1263 w 74976"/>
                <a:gd name="connsiteY4" fmla="*/ 171066 h 185830"/>
                <a:gd name="connsiteX5" fmla="*/ 2547 w 74976"/>
                <a:gd name="connsiteY5" fmla="*/ 152772 h 185830"/>
                <a:gd name="connsiteX6" fmla="*/ 8966 w 74976"/>
                <a:gd name="connsiteY6" fmla="*/ 140897 h 185830"/>
                <a:gd name="connsiteX7" fmla="*/ 12496 w 74976"/>
                <a:gd name="connsiteY7" fmla="*/ 60178 h 185830"/>
                <a:gd name="connsiteX8" fmla="*/ 6077 w 74976"/>
                <a:gd name="connsiteY8" fmla="*/ 46056 h 185830"/>
                <a:gd name="connsiteX9" fmla="*/ 56627 w 74976"/>
                <a:gd name="connsiteY9" fmla="*/ 0 h 185830"/>
                <a:gd name="connsiteX10" fmla="*/ 64330 w 74976"/>
                <a:gd name="connsiteY10" fmla="*/ 18455 h 185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976" h="185830">
                  <a:moveTo>
                    <a:pt x="72033" y="36909"/>
                  </a:moveTo>
                  <a:cubicBezTo>
                    <a:pt x="77168" y="53759"/>
                    <a:pt x="75563" y="71411"/>
                    <a:pt x="67379" y="86977"/>
                  </a:cubicBezTo>
                  <a:lnTo>
                    <a:pt x="14583" y="185830"/>
                  </a:lnTo>
                  <a:lnTo>
                    <a:pt x="13620" y="185349"/>
                  </a:lnTo>
                  <a:cubicBezTo>
                    <a:pt x="7682" y="182139"/>
                    <a:pt x="3189" y="177325"/>
                    <a:pt x="1263" y="171066"/>
                  </a:cubicBezTo>
                  <a:cubicBezTo>
                    <a:pt x="-662" y="164968"/>
                    <a:pt x="-502" y="158389"/>
                    <a:pt x="2547" y="152772"/>
                  </a:cubicBezTo>
                  <a:lnTo>
                    <a:pt x="8966" y="140897"/>
                  </a:lnTo>
                  <a:cubicBezTo>
                    <a:pt x="22285" y="115702"/>
                    <a:pt x="23569" y="86175"/>
                    <a:pt x="12496" y="60178"/>
                  </a:cubicBezTo>
                  <a:lnTo>
                    <a:pt x="6077" y="46056"/>
                  </a:lnTo>
                  <a:moveTo>
                    <a:pt x="56627" y="0"/>
                  </a:moveTo>
                  <a:lnTo>
                    <a:pt x="64330" y="18455"/>
                  </a:lnTo>
                </a:path>
              </a:pathLst>
            </a:custGeom>
            <a:noFill/>
            <a:ln w="9612" cap="rnd">
              <a:solidFill>
                <a:srgbClr val="E52A29"/>
              </a:solidFill>
              <a:prstDash val="solid"/>
              <a:round/>
            </a:ln>
          </p:spPr>
          <p:txBody>
            <a:bodyPr rtlCol="0" anchor="ctr"/>
            <a:lstStyle/>
            <a:p>
              <a:endParaRPr lang="fr-FR" sz="1400"/>
            </a:p>
          </p:txBody>
        </p:sp>
        <p:sp>
          <p:nvSpPr>
            <p:cNvPr id="201" name="Forme libre : forme 318">
              <a:extLst>
                <a:ext uri="{FF2B5EF4-FFF2-40B4-BE49-F238E27FC236}">
                  <a16:creationId xmlns:a16="http://schemas.microsoft.com/office/drawing/2014/main" id="{F02D5839-C11D-40A1-AC12-0421F45B908C}"/>
                </a:ext>
              </a:extLst>
            </p:cNvPr>
            <p:cNvSpPr/>
            <p:nvPr/>
          </p:nvSpPr>
          <p:spPr>
            <a:xfrm>
              <a:off x="6854642" y="1835351"/>
              <a:ext cx="29366" cy="55452"/>
            </a:xfrm>
            <a:custGeom>
              <a:avLst/>
              <a:gdLst>
                <a:gd name="connsiteX0" fmla="*/ 29367 w 29366"/>
                <a:gd name="connsiteY0" fmla="*/ 0 h 55452"/>
                <a:gd name="connsiteX1" fmla="*/ 12838 w 29366"/>
                <a:gd name="connsiteY1" fmla="*/ 48945 h 55452"/>
                <a:gd name="connsiteX2" fmla="*/ 0 w 29366"/>
                <a:gd name="connsiteY2" fmla="*/ 54241 h 55452"/>
              </a:gdLst>
              <a:ahLst/>
              <a:cxnLst>
                <a:cxn ang="0">
                  <a:pos x="connsiteX0" y="connsiteY0"/>
                </a:cxn>
                <a:cxn ang="0">
                  <a:pos x="connsiteX1" y="connsiteY1"/>
                </a:cxn>
                <a:cxn ang="0">
                  <a:pos x="connsiteX2" y="connsiteY2"/>
                </a:cxn>
              </a:cxnLst>
              <a:rect l="l" t="t" r="r" b="b"/>
              <a:pathLst>
                <a:path w="29366" h="55452">
                  <a:moveTo>
                    <a:pt x="29367" y="0"/>
                  </a:moveTo>
                  <a:cubicBezTo>
                    <a:pt x="11715" y="52154"/>
                    <a:pt x="12838" y="48945"/>
                    <a:pt x="12838" y="48945"/>
                  </a:cubicBezTo>
                  <a:cubicBezTo>
                    <a:pt x="11073" y="54241"/>
                    <a:pt x="5296" y="57290"/>
                    <a:pt x="0" y="54241"/>
                  </a:cubicBezTo>
                </a:path>
              </a:pathLst>
            </a:custGeom>
            <a:noFill/>
            <a:ln w="9612" cap="rnd">
              <a:solidFill>
                <a:srgbClr val="E52A29"/>
              </a:solidFill>
              <a:prstDash val="solid"/>
              <a:round/>
            </a:ln>
          </p:spPr>
          <p:txBody>
            <a:bodyPr rtlCol="0" anchor="ctr"/>
            <a:lstStyle/>
            <a:p>
              <a:endParaRPr lang="fr-FR" sz="1400"/>
            </a:p>
          </p:txBody>
        </p:sp>
        <p:sp>
          <p:nvSpPr>
            <p:cNvPr id="202" name="Forme libre : forme 319">
              <a:extLst>
                <a:ext uri="{FF2B5EF4-FFF2-40B4-BE49-F238E27FC236}">
                  <a16:creationId xmlns:a16="http://schemas.microsoft.com/office/drawing/2014/main" id="{CC4FE8C1-B9DA-4BBC-916E-5B6A7AB71767}"/>
                </a:ext>
              </a:extLst>
            </p:cNvPr>
            <p:cNvSpPr/>
            <p:nvPr/>
          </p:nvSpPr>
          <p:spPr>
            <a:xfrm>
              <a:off x="6773163" y="1792825"/>
              <a:ext cx="29325" cy="55524"/>
            </a:xfrm>
            <a:custGeom>
              <a:avLst/>
              <a:gdLst>
                <a:gd name="connsiteX0" fmla="*/ 4933 w 29325"/>
                <a:gd name="connsiteY0" fmla="*/ 55524 h 55524"/>
                <a:gd name="connsiteX1" fmla="*/ 1403 w 29325"/>
                <a:gd name="connsiteY1" fmla="*/ 41563 h 55524"/>
                <a:gd name="connsiteX2" fmla="*/ 29325 w 29325"/>
                <a:gd name="connsiteY2" fmla="*/ 0 h 55524"/>
              </a:gdLst>
              <a:ahLst/>
              <a:cxnLst>
                <a:cxn ang="0">
                  <a:pos x="connsiteX0" y="connsiteY0"/>
                </a:cxn>
                <a:cxn ang="0">
                  <a:pos x="connsiteX1" y="connsiteY1"/>
                </a:cxn>
                <a:cxn ang="0">
                  <a:pos x="connsiteX2" y="connsiteY2"/>
                </a:cxn>
              </a:cxnLst>
              <a:rect l="l" t="t" r="r" b="b"/>
              <a:pathLst>
                <a:path w="29325" h="55524">
                  <a:moveTo>
                    <a:pt x="4933" y="55524"/>
                  </a:moveTo>
                  <a:cubicBezTo>
                    <a:pt x="279" y="52957"/>
                    <a:pt x="-1486" y="46056"/>
                    <a:pt x="1403" y="41563"/>
                  </a:cubicBezTo>
                  <a:cubicBezTo>
                    <a:pt x="18413" y="16048"/>
                    <a:pt x="25153" y="6259"/>
                    <a:pt x="29325" y="0"/>
                  </a:cubicBezTo>
                </a:path>
              </a:pathLst>
            </a:custGeom>
            <a:noFill/>
            <a:ln w="9612" cap="rnd">
              <a:solidFill>
                <a:srgbClr val="E52A29"/>
              </a:solidFill>
              <a:prstDash val="solid"/>
              <a:round/>
            </a:ln>
          </p:spPr>
          <p:txBody>
            <a:bodyPr rtlCol="0" anchor="ctr"/>
            <a:lstStyle/>
            <a:p>
              <a:endParaRPr lang="fr-FR" sz="1400"/>
            </a:p>
          </p:txBody>
        </p:sp>
        <p:sp>
          <p:nvSpPr>
            <p:cNvPr id="203" name="Forme libre : forme 320">
              <a:extLst>
                <a:ext uri="{FF2B5EF4-FFF2-40B4-BE49-F238E27FC236}">
                  <a16:creationId xmlns:a16="http://schemas.microsoft.com/office/drawing/2014/main" id="{2554EDBA-2B54-4579-A5C8-C6BFF66DCC6E}"/>
                </a:ext>
              </a:extLst>
            </p:cNvPr>
            <p:cNvSpPr/>
            <p:nvPr/>
          </p:nvSpPr>
          <p:spPr>
            <a:xfrm>
              <a:off x="6799277" y="1466922"/>
              <a:ext cx="231510" cy="368460"/>
            </a:xfrm>
            <a:custGeom>
              <a:avLst/>
              <a:gdLst>
                <a:gd name="connsiteX0" fmla="*/ 69648 w 231510"/>
                <a:gd name="connsiteY0" fmla="*/ 365060 h 368460"/>
                <a:gd name="connsiteX1" fmla="*/ 107680 w 231510"/>
                <a:gd name="connsiteY1" fmla="*/ 357517 h 368460"/>
                <a:gd name="connsiteX2" fmla="*/ 171870 w 231510"/>
                <a:gd name="connsiteY2" fmla="*/ 257702 h 368460"/>
                <a:gd name="connsiteX3" fmla="*/ 225629 w 231510"/>
                <a:gd name="connsiteY3" fmla="*/ 90006 h 368460"/>
                <a:gd name="connsiteX4" fmla="*/ 226432 w 231510"/>
                <a:gd name="connsiteY4" fmla="*/ 460 h 368460"/>
                <a:gd name="connsiteX5" fmla="*/ 189362 w 231510"/>
                <a:gd name="connsiteY5" fmla="*/ 19076 h 368460"/>
                <a:gd name="connsiteX6" fmla="*/ 152453 w 231510"/>
                <a:gd name="connsiteY6" fmla="*/ 51492 h 368460"/>
                <a:gd name="connsiteX7" fmla="*/ 46539 w 231510"/>
                <a:gd name="connsiteY7" fmla="*/ 191586 h 368460"/>
                <a:gd name="connsiteX8" fmla="*/ 1125 w 231510"/>
                <a:gd name="connsiteY8" fmla="*/ 301512 h 368460"/>
                <a:gd name="connsiteX9" fmla="*/ 16530 w 231510"/>
                <a:gd name="connsiteY9" fmla="*/ 337137 h 368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1510" h="368460">
                  <a:moveTo>
                    <a:pt x="69648" y="365060"/>
                  </a:moveTo>
                  <a:cubicBezTo>
                    <a:pt x="82486" y="371639"/>
                    <a:pt x="98373" y="368430"/>
                    <a:pt x="107680" y="357517"/>
                  </a:cubicBezTo>
                  <a:cubicBezTo>
                    <a:pt x="129986" y="329755"/>
                    <a:pt x="152132" y="295253"/>
                    <a:pt x="171870" y="257702"/>
                  </a:cubicBezTo>
                  <a:cubicBezTo>
                    <a:pt x="205570" y="193351"/>
                    <a:pt x="220013" y="124989"/>
                    <a:pt x="225629" y="90006"/>
                  </a:cubicBezTo>
                  <a:cubicBezTo>
                    <a:pt x="234135" y="38814"/>
                    <a:pt x="232530" y="3670"/>
                    <a:pt x="226432" y="460"/>
                  </a:cubicBezTo>
                  <a:cubicBezTo>
                    <a:pt x="221938" y="-1786"/>
                    <a:pt x="208780" y="4151"/>
                    <a:pt x="189362" y="19076"/>
                  </a:cubicBezTo>
                  <a:cubicBezTo>
                    <a:pt x="178771" y="27260"/>
                    <a:pt x="166254" y="38012"/>
                    <a:pt x="152453" y="51492"/>
                  </a:cubicBezTo>
                  <a:cubicBezTo>
                    <a:pt x="110248" y="92573"/>
                    <a:pt x="71573" y="143604"/>
                    <a:pt x="46539" y="191586"/>
                  </a:cubicBezTo>
                  <a:cubicBezTo>
                    <a:pt x="26801" y="229137"/>
                    <a:pt x="11235" y="267330"/>
                    <a:pt x="1125" y="301512"/>
                  </a:cubicBezTo>
                  <a:cubicBezTo>
                    <a:pt x="-2727" y="315473"/>
                    <a:pt x="3532" y="330558"/>
                    <a:pt x="16530" y="337137"/>
                  </a:cubicBezTo>
                </a:path>
              </a:pathLst>
            </a:custGeom>
            <a:noFill/>
            <a:ln w="9612" cap="rnd">
              <a:solidFill>
                <a:srgbClr val="E52A29"/>
              </a:solidFill>
              <a:prstDash val="solid"/>
              <a:round/>
            </a:ln>
          </p:spPr>
          <p:txBody>
            <a:bodyPr rtlCol="0" anchor="ctr"/>
            <a:lstStyle/>
            <a:p>
              <a:endParaRPr lang="fr-FR" sz="1400"/>
            </a:p>
          </p:txBody>
        </p:sp>
        <p:sp>
          <p:nvSpPr>
            <p:cNvPr id="204" name="Forme libre : forme 321">
              <a:extLst>
                <a:ext uri="{FF2B5EF4-FFF2-40B4-BE49-F238E27FC236}">
                  <a16:creationId xmlns:a16="http://schemas.microsoft.com/office/drawing/2014/main" id="{0DB6ED46-DE3E-4700-876D-59659EA4EBDF}"/>
                </a:ext>
              </a:extLst>
            </p:cNvPr>
            <p:cNvSpPr/>
            <p:nvPr/>
          </p:nvSpPr>
          <p:spPr>
            <a:xfrm>
              <a:off x="6952532" y="1496268"/>
              <a:ext cx="55363" cy="45735"/>
            </a:xfrm>
            <a:custGeom>
              <a:avLst/>
              <a:gdLst>
                <a:gd name="connsiteX0" fmla="*/ 55364 w 55363"/>
                <a:gd name="connsiteY0" fmla="*/ 0 h 45735"/>
                <a:gd name="connsiteX1" fmla="*/ 0 w 55363"/>
                <a:gd name="connsiteY1" fmla="*/ 45735 h 45735"/>
              </a:gdLst>
              <a:ahLst/>
              <a:cxnLst>
                <a:cxn ang="0">
                  <a:pos x="connsiteX0" y="connsiteY0"/>
                </a:cxn>
                <a:cxn ang="0">
                  <a:pos x="connsiteX1" y="connsiteY1"/>
                </a:cxn>
              </a:cxnLst>
              <a:rect l="l" t="t" r="r" b="b"/>
              <a:pathLst>
                <a:path w="55363" h="45735">
                  <a:moveTo>
                    <a:pt x="55364" y="0"/>
                  </a:moveTo>
                  <a:cubicBezTo>
                    <a:pt x="43168" y="7061"/>
                    <a:pt x="25676" y="21183"/>
                    <a:pt x="0" y="45735"/>
                  </a:cubicBezTo>
                </a:path>
              </a:pathLst>
            </a:custGeom>
            <a:noFill/>
            <a:ln w="9612" cap="rnd">
              <a:solidFill>
                <a:srgbClr val="E52A29"/>
              </a:solidFill>
              <a:prstDash val="solid"/>
              <a:round/>
            </a:ln>
          </p:spPr>
          <p:txBody>
            <a:bodyPr rtlCol="0" anchor="ctr"/>
            <a:lstStyle/>
            <a:p>
              <a:endParaRPr lang="fr-FR" sz="1400"/>
            </a:p>
          </p:txBody>
        </p:sp>
        <p:sp>
          <p:nvSpPr>
            <p:cNvPr id="205" name="Forme libre : forme 322">
              <a:extLst>
                <a:ext uri="{FF2B5EF4-FFF2-40B4-BE49-F238E27FC236}">
                  <a16:creationId xmlns:a16="http://schemas.microsoft.com/office/drawing/2014/main" id="{88FACEB9-E180-49D8-92E0-4BE6DC0B38A4}"/>
                </a:ext>
              </a:extLst>
            </p:cNvPr>
            <p:cNvSpPr/>
            <p:nvPr/>
          </p:nvSpPr>
          <p:spPr>
            <a:xfrm>
              <a:off x="6867844" y="1616959"/>
              <a:ext cx="104266" cy="101070"/>
            </a:xfrm>
            <a:custGeom>
              <a:avLst/>
              <a:gdLst>
                <a:gd name="connsiteX0" fmla="*/ 103143 w 104266"/>
                <a:gd name="connsiteY0" fmla="*/ 41067 h 101070"/>
                <a:gd name="connsiteX1" fmla="*/ 98650 w 104266"/>
                <a:gd name="connsiteY1" fmla="*/ 74446 h 101070"/>
                <a:gd name="connsiteX2" fmla="*/ 28522 w 104266"/>
                <a:gd name="connsiteY2" fmla="*/ 94987 h 101070"/>
                <a:gd name="connsiteX3" fmla="*/ 5735 w 104266"/>
                <a:gd name="connsiteY3" fmla="*/ 26624 h 101070"/>
                <a:gd name="connsiteX4" fmla="*/ 75862 w 104266"/>
                <a:gd name="connsiteY4" fmla="*/ 6084 h 101070"/>
                <a:gd name="connsiteX5" fmla="*/ 90145 w 104266"/>
                <a:gd name="connsiteY5" fmla="*/ 16675 h 101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266" h="101070">
                  <a:moveTo>
                    <a:pt x="103143" y="41067"/>
                  </a:moveTo>
                  <a:cubicBezTo>
                    <a:pt x="105550" y="52140"/>
                    <a:pt x="104106" y="63855"/>
                    <a:pt x="98650" y="74446"/>
                  </a:cubicBezTo>
                  <a:cubicBezTo>
                    <a:pt x="85330" y="98999"/>
                    <a:pt x="54198" y="108306"/>
                    <a:pt x="28522" y="94987"/>
                  </a:cubicBezTo>
                  <a:cubicBezTo>
                    <a:pt x="2846" y="81667"/>
                    <a:pt x="-7424" y="51017"/>
                    <a:pt x="5735" y="26624"/>
                  </a:cubicBezTo>
                  <a:cubicBezTo>
                    <a:pt x="18894" y="2072"/>
                    <a:pt x="50186" y="-7236"/>
                    <a:pt x="75862" y="6084"/>
                  </a:cubicBezTo>
                  <a:cubicBezTo>
                    <a:pt x="81319" y="8812"/>
                    <a:pt x="86133" y="12503"/>
                    <a:pt x="90145" y="16675"/>
                  </a:cubicBezTo>
                </a:path>
              </a:pathLst>
            </a:custGeom>
            <a:noFill/>
            <a:ln w="9612" cap="rnd">
              <a:solidFill>
                <a:srgbClr val="E52A29"/>
              </a:solidFill>
              <a:prstDash val="solid"/>
              <a:round/>
            </a:ln>
          </p:spPr>
          <p:txBody>
            <a:bodyPr rtlCol="0" anchor="ctr"/>
            <a:lstStyle/>
            <a:p>
              <a:endParaRPr lang="fr-FR" sz="1400"/>
            </a:p>
          </p:txBody>
        </p:sp>
        <p:sp>
          <p:nvSpPr>
            <p:cNvPr id="206" name="Forme libre : forme 323">
              <a:extLst>
                <a:ext uri="{FF2B5EF4-FFF2-40B4-BE49-F238E27FC236}">
                  <a16:creationId xmlns:a16="http://schemas.microsoft.com/office/drawing/2014/main" id="{21D29AB4-D677-4B45-819A-F9F515C631BB}"/>
                </a:ext>
              </a:extLst>
            </p:cNvPr>
            <p:cNvSpPr/>
            <p:nvPr/>
          </p:nvSpPr>
          <p:spPr>
            <a:xfrm>
              <a:off x="6831694" y="1877717"/>
              <a:ext cx="22947" cy="29381"/>
            </a:xfrm>
            <a:custGeom>
              <a:avLst/>
              <a:gdLst>
                <a:gd name="connsiteX0" fmla="*/ 1444 w 22947"/>
                <a:gd name="connsiteY0" fmla="*/ 0 h 29381"/>
                <a:gd name="connsiteX1" fmla="*/ 22948 w 22947"/>
                <a:gd name="connsiteY1" fmla="*/ 10752 h 29381"/>
                <a:gd name="connsiteX2" fmla="*/ 15887 w 22947"/>
                <a:gd name="connsiteY2" fmla="*/ 23590 h 29381"/>
                <a:gd name="connsiteX3" fmla="*/ 0 w 22947"/>
                <a:gd name="connsiteY3" fmla="*/ 28083 h 29381"/>
              </a:gdLst>
              <a:ahLst/>
              <a:cxnLst>
                <a:cxn ang="0">
                  <a:pos x="connsiteX0" y="connsiteY0"/>
                </a:cxn>
                <a:cxn ang="0">
                  <a:pos x="connsiteX1" y="connsiteY1"/>
                </a:cxn>
                <a:cxn ang="0">
                  <a:pos x="connsiteX2" y="connsiteY2"/>
                </a:cxn>
                <a:cxn ang="0">
                  <a:pos x="connsiteX3" y="connsiteY3"/>
                </a:cxn>
              </a:cxnLst>
              <a:rect l="l" t="t" r="r" b="b"/>
              <a:pathLst>
                <a:path w="22947" h="29381">
                  <a:moveTo>
                    <a:pt x="1444" y="0"/>
                  </a:moveTo>
                  <a:lnTo>
                    <a:pt x="22948" y="10752"/>
                  </a:lnTo>
                  <a:lnTo>
                    <a:pt x="15887" y="23590"/>
                  </a:lnTo>
                  <a:cubicBezTo>
                    <a:pt x="12838" y="29206"/>
                    <a:pt x="6098" y="30811"/>
                    <a:pt x="0" y="28083"/>
                  </a:cubicBezTo>
                </a:path>
              </a:pathLst>
            </a:custGeom>
            <a:noFill/>
            <a:ln w="9612" cap="rnd">
              <a:solidFill>
                <a:srgbClr val="E52A29"/>
              </a:solidFill>
              <a:prstDash val="solid"/>
              <a:round/>
            </a:ln>
          </p:spPr>
          <p:txBody>
            <a:bodyPr rtlCol="0" anchor="ctr"/>
            <a:lstStyle/>
            <a:p>
              <a:endParaRPr lang="fr-FR" sz="1400"/>
            </a:p>
          </p:txBody>
        </p:sp>
        <p:sp>
          <p:nvSpPr>
            <p:cNvPr id="207" name="Forme libre : forme 324">
              <a:extLst>
                <a:ext uri="{FF2B5EF4-FFF2-40B4-BE49-F238E27FC236}">
                  <a16:creationId xmlns:a16="http://schemas.microsoft.com/office/drawing/2014/main" id="{68CF7BB6-826D-43B5-9431-E395E326B3A7}"/>
                </a:ext>
              </a:extLst>
            </p:cNvPr>
            <p:cNvSpPr/>
            <p:nvPr/>
          </p:nvSpPr>
          <p:spPr>
            <a:xfrm>
              <a:off x="6769881" y="1848510"/>
              <a:ext cx="39186" cy="25996"/>
            </a:xfrm>
            <a:custGeom>
              <a:avLst/>
              <a:gdLst>
                <a:gd name="connsiteX0" fmla="*/ 5808 w 39186"/>
                <a:gd name="connsiteY0" fmla="*/ 25997 h 25996"/>
                <a:gd name="connsiteX1" fmla="*/ 1314 w 39186"/>
                <a:gd name="connsiteY1" fmla="*/ 12196 h 25996"/>
                <a:gd name="connsiteX2" fmla="*/ 8054 w 39186"/>
                <a:gd name="connsiteY2" fmla="*/ 0 h 25996"/>
                <a:gd name="connsiteX3" fmla="*/ 39187 w 39186"/>
                <a:gd name="connsiteY3" fmla="*/ 14764 h 25996"/>
              </a:gdLst>
              <a:ahLst/>
              <a:cxnLst>
                <a:cxn ang="0">
                  <a:pos x="connsiteX0" y="connsiteY0"/>
                </a:cxn>
                <a:cxn ang="0">
                  <a:pos x="connsiteX1" y="connsiteY1"/>
                </a:cxn>
                <a:cxn ang="0">
                  <a:pos x="connsiteX2" y="connsiteY2"/>
                </a:cxn>
                <a:cxn ang="0">
                  <a:pos x="connsiteX3" y="connsiteY3"/>
                </a:cxn>
              </a:cxnLst>
              <a:rect l="l" t="t" r="r" b="b"/>
              <a:pathLst>
                <a:path w="39186" h="25996">
                  <a:moveTo>
                    <a:pt x="5808" y="25997"/>
                  </a:moveTo>
                  <a:cubicBezTo>
                    <a:pt x="833" y="23429"/>
                    <a:pt x="-1735" y="17492"/>
                    <a:pt x="1314" y="12196"/>
                  </a:cubicBezTo>
                  <a:lnTo>
                    <a:pt x="8054" y="0"/>
                  </a:lnTo>
                  <a:cubicBezTo>
                    <a:pt x="17843" y="4654"/>
                    <a:pt x="31644" y="11233"/>
                    <a:pt x="39187" y="14764"/>
                  </a:cubicBezTo>
                </a:path>
              </a:pathLst>
            </a:custGeom>
            <a:noFill/>
            <a:ln w="9612" cap="rnd">
              <a:solidFill>
                <a:srgbClr val="E52A29"/>
              </a:solidFill>
              <a:prstDash val="solid"/>
              <a:round/>
            </a:ln>
          </p:spPr>
          <p:txBody>
            <a:bodyPr rtlCol="0" anchor="ctr"/>
            <a:lstStyle/>
            <a:p>
              <a:endParaRPr lang="fr-FR" sz="1400"/>
            </a:p>
          </p:txBody>
        </p:sp>
      </p:grpSp>
      <p:grpSp>
        <p:nvGrpSpPr>
          <p:cNvPr id="10" name="Groupe 9"/>
          <p:cNvGrpSpPr/>
          <p:nvPr/>
        </p:nvGrpSpPr>
        <p:grpSpPr>
          <a:xfrm>
            <a:off x="2701830" y="3338646"/>
            <a:ext cx="4698289" cy="494358"/>
            <a:chOff x="2712340" y="2886706"/>
            <a:chExt cx="4698289" cy="494358"/>
          </a:xfrm>
        </p:grpSpPr>
        <p:pic>
          <p:nvPicPr>
            <p:cNvPr id="8" name="Image 7"/>
            <p:cNvPicPr>
              <a:picLocks noChangeAspect="1"/>
            </p:cNvPicPr>
            <p:nvPr/>
          </p:nvPicPr>
          <p:blipFill rotWithShape="1">
            <a:blip r:embed="rId8"/>
            <a:srcRect b="24945"/>
            <a:stretch/>
          </p:blipFill>
          <p:spPr>
            <a:xfrm>
              <a:off x="5354666" y="2927073"/>
              <a:ext cx="1268375" cy="225418"/>
            </a:xfrm>
            <a:prstGeom prst="rect">
              <a:avLst/>
            </a:prstGeom>
          </p:spPr>
        </p:pic>
        <p:pic>
          <p:nvPicPr>
            <p:cNvPr id="9" name="Image 8"/>
            <p:cNvPicPr>
              <a:picLocks noChangeAspect="1"/>
            </p:cNvPicPr>
            <p:nvPr/>
          </p:nvPicPr>
          <p:blipFill>
            <a:blip r:embed="rId9">
              <a:clrChange>
                <a:clrFrom>
                  <a:srgbClr val="E2DFE0"/>
                </a:clrFrom>
                <a:clrTo>
                  <a:srgbClr val="E2DFE0">
                    <a:alpha val="0"/>
                  </a:srgbClr>
                </a:clrTo>
              </a:clrChange>
            </a:blip>
            <a:stretch>
              <a:fillRect/>
            </a:stretch>
          </p:blipFill>
          <p:spPr>
            <a:xfrm>
              <a:off x="6639681" y="2886706"/>
              <a:ext cx="767268" cy="306151"/>
            </a:xfrm>
            <a:prstGeom prst="rect">
              <a:avLst/>
            </a:prstGeom>
          </p:spPr>
        </p:pic>
        <p:sp>
          <p:nvSpPr>
            <p:cNvPr id="74" name="ZoneTexte 73"/>
            <p:cNvSpPr txBox="1"/>
            <p:nvPr/>
          </p:nvSpPr>
          <p:spPr>
            <a:xfrm>
              <a:off x="2712340" y="2950177"/>
              <a:ext cx="4698289" cy="430887"/>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smtClean="0">
                  <a:solidFill>
                    <a:srgbClr val="C00000"/>
                  </a:solidFill>
                </a:rPr>
                <a:t>Vos clients sans Univers Crédit :</a:t>
              </a:r>
            </a:p>
            <a:p>
              <a:pPr marL="179388"/>
              <a:r>
                <a:rPr lang="fr-FR" sz="1000" dirty="0" smtClean="0">
                  <a:solidFill>
                    <a:schemeClr val="tx1">
                      <a:lumMod val="50000"/>
                      <a:lumOff val="50000"/>
                    </a:schemeClr>
                  </a:solidFill>
                  <a:cs typeface="Arial" panose="020B0604020202020204" pitchFamily="34" charset="0"/>
                </a:rPr>
                <a:t>Vous pouvez filtrer et trier vos clients non en équipés en crédit.</a:t>
              </a:r>
              <a:endParaRPr lang="fr-FR" sz="1000" dirty="0">
                <a:solidFill>
                  <a:srgbClr val="C00000"/>
                </a:solidFill>
                <a:latin typeface="+mj-lt"/>
                <a:cs typeface="Arial" panose="020B0604020202020204" pitchFamily="34" charset="0"/>
              </a:endParaRPr>
            </a:p>
          </p:txBody>
        </p:sp>
      </p:grpSp>
      <p:graphicFrame>
        <p:nvGraphicFramePr>
          <p:cNvPr id="75" name="Graphique 74"/>
          <p:cNvGraphicFramePr/>
          <p:nvPr>
            <p:extLst/>
          </p:nvPr>
        </p:nvGraphicFramePr>
        <p:xfrm>
          <a:off x="8631270" y="3740390"/>
          <a:ext cx="1708347" cy="1867482"/>
        </p:xfrm>
        <a:graphic>
          <a:graphicData uri="http://schemas.openxmlformats.org/drawingml/2006/chart">
            <c:chart xmlns:c="http://schemas.openxmlformats.org/drawingml/2006/chart" xmlns:r="http://schemas.openxmlformats.org/officeDocument/2006/relationships" r:id="rId10"/>
          </a:graphicData>
        </a:graphic>
      </p:graphicFrame>
      <p:sp>
        <p:nvSpPr>
          <p:cNvPr id="101" name="Rectangle 100"/>
          <p:cNvSpPr/>
          <p:nvPr/>
        </p:nvSpPr>
        <p:spPr>
          <a:xfrm>
            <a:off x="8429385" y="1235235"/>
            <a:ext cx="2794713" cy="276999"/>
          </a:xfrm>
          <a:prstGeom prst="rect">
            <a:avLst/>
          </a:prstGeom>
        </p:spPr>
        <p:txBody>
          <a:bodyPr wrap="none">
            <a:spAutoFit/>
          </a:bodyPr>
          <a:lstStyle/>
          <a:p>
            <a:pPr>
              <a:spcBef>
                <a:spcPct val="20000"/>
              </a:spcBef>
            </a:pPr>
            <a:r>
              <a:rPr lang="fr-FR" sz="1200" b="1" dirty="0">
                <a:solidFill>
                  <a:srgbClr val="C00000"/>
                </a:solidFill>
              </a:rPr>
              <a:t>Des idées pour lancer la discussion</a:t>
            </a:r>
          </a:p>
        </p:txBody>
      </p:sp>
      <p:sp>
        <p:nvSpPr>
          <p:cNvPr id="102" name="Rectangle à coins arrondis 101"/>
          <p:cNvSpPr/>
          <p:nvPr/>
        </p:nvSpPr>
        <p:spPr>
          <a:xfrm>
            <a:off x="8500209" y="3346462"/>
            <a:ext cx="3105196" cy="26514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b="1" dirty="0" smtClean="0">
                <a:solidFill>
                  <a:srgbClr val="C00000"/>
                </a:solidFill>
                <a:latin typeface="+mj-lt"/>
                <a:cs typeface="Arial" panose="020B0604020202020204" pitchFamily="34" charset="0"/>
              </a:rPr>
              <a:t>A la conquête de nos clients </a:t>
            </a:r>
            <a:r>
              <a:rPr lang="fr-FR" sz="1200" b="1" dirty="0" err="1" smtClean="0">
                <a:solidFill>
                  <a:srgbClr val="C00000"/>
                </a:solidFill>
                <a:latin typeface="+mj-lt"/>
                <a:cs typeface="Arial" panose="020B0604020202020204" pitchFamily="34" charset="0"/>
              </a:rPr>
              <a:t>appétents</a:t>
            </a:r>
            <a:endParaRPr lang="fr-FR" sz="1200" b="1" dirty="0">
              <a:solidFill>
                <a:srgbClr val="C00000"/>
              </a:solidFill>
              <a:latin typeface="+mj-lt"/>
              <a:cs typeface="Arial" panose="020B0604020202020204" pitchFamily="34" charset="0"/>
            </a:endParaRPr>
          </a:p>
        </p:txBody>
      </p:sp>
      <p:sp>
        <p:nvSpPr>
          <p:cNvPr id="103" name="Rectangle 102"/>
          <p:cNvSpPr/>
          <p:nvPr/>
        </p:nvSpPr>
        <p:spPr>
          <a:xfrm>
            <a:off x="786406" y="4286727"/>
            <a:ext cx="1884212" cy="492443"/>
          </a:xfrm>
          <a:prstGeom prst="rect">
            <a:avLst/>
          </a:prstGeom>
        </p:spPr>
        <p:txBody>
          <a:bodyPr wrap="square">
            <a:spAutoFit/>
          </a:bodyPr>
          <a:lstStyle/>
          <a:p>
            <a:pPr>
              <a:spcBef>
                <a:spcPct val="20000"/>
              </a:spcBef>
            </a:pPr>
            <a:r>
              <a:rPr lang="fr-FR" sz="1300" b="1" dirty="0" smtClean="0">
                <a:solidFill>
                  <a:schemeClr val="tx1">
                    <a:lumMod val="75000"/>
                    <a:lumOff val="25000"/>
                  </a:schemeClr>
                </a:solidFill>
              </a:rPr>
              <a:t>Les offres </a:t>
            </a:r>
            <a:r>
              <a:rPr lang="fr-FR" sz="1300" b="1" dirty="0">
                <a:solidFill>
                  <a:schemeClr val="tx1">
                    <a:lumMod val="75000"/>
                    <a:lumOff val="25000"/>
                  </a:schemeClr>
                </a:solidFill>
              </a:rPr>
              <a:t>du moment</a:t>
            </a:r>
          </a:p>
        </p:txBody>
      </p:sp>
      <p:pic>
        <p:nvPicPr>
          <p:cNvPr id="104" name="Picture 9" descr="C:\Users\A2173216\Desktop\offre.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24040" y="4326979"/>
            <a:ext cx="514939" cy="414197"/>
          </a:xfrm>
          <a:prstGeom prst="rect">
            <a:avLst/>
          </a:prstGeom>
          <a:noFill/>
          <a:extLst>
            <a:ext uri="{909E8E84-426E-40DD-AFC4-6F175D3DCCD1}">
              <a14:hiddenFill xmlns:a14="http://schemas.microsoft.com/office/drawing/2010/main">
                <a:solidFill>
                  <a:srgbClr val="FFFFFF"/>
                </a:solidFill>
              </a14:hiddenFill>
            </a:ext>
          </a:extLst>
        </p:spPr>
      </p:pic>
      <p:sp>
        <p:nvSpPr>
          <p:cNvPr id="105" name="Rectangle 104"/>
          <p:cNvSpPr/>
          <p:nvPr/>
        </p:nvSpPr>
        <p:spPr>
          <a:xfrm>
            <a:off x="859906" y="3428239"/>
            <a:ext cx="1798533" cy="461665"/>
          </a:xfrm>
          <a:prstGeom prst="rect">
            <a:avLst/>
          </a:prstGeom>
        </p:spPr>
        <p:txBody>
          <a:bodyPr wrap="square">
            <a:spAutoFit/>
          </a:bodyPr>
          <a:lstStyle/>
          <a:p>
            <a:pPr>
              <a:spcBef>
                <a:spcPct val="20000"/>
              </a:spcBef>
            </a:pPr>
            <a:r>
              <a:rPr lang="fr-FR" sz="1200" i="1" dirty="0" smtClean="0">
                <a:solidFill>
                  <a:srgbClr val="C00000"/>
                </a:solidFill>
              </a:rPr>
              <a:t>Les clients en portefeuille</a:t>
            </a:r>
            <a:endParaRPr lang="fr-FR" sz="1200" i="1" dirty="0">
              <a:solidFill>
                <a:srgbClr val="C00000"/>
              </a:solidFill>
            </a:endParaRPr>
          </a:p>
        </p:txBody>
      </p:sp>
      <p:pic>
        <p:nvPicPr>
          <p:cNvPr id="110" name="Image 9" descr="cid:image004.jpg@01D72190.68D0F190"/>
          <p:cNvPicPr>
            <a:picLocks noChangeAspect="1" noChangeArrowheads="1"/>
          </p:cNvPicPr>
          <p:nvPr/>
        </p:nvPicPr>
        <p:blipFill>
          <a:blip r:embed="rId12" r:link="rId1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36926" y="5122437"/>
            <a:ext cx="218003" cy="262235"/>
          </a:xfrm>
          <a:prstGeom prst="rect">
            <a:avLst/>
          </a:prstGeom>
          <a:noFill/>
          <a:extLst>
            <a:ext uri="{909E8E84-426E-40DD-AFC4-6F175D3DCCD1}">
              <a14:hiddenFill xmlns:a14="http://schemas.microsoft.com/office/drawing/2010/main">
                <a:solidFill>
                  <a:srgbClr val="FFFFFF"/>
                </a:solidFill>
              </a14:hiddenFill>
            </a:ext>
          </a:extLst>
        </p:spPr>
      </p:pic>
      <p:pic>
        <p:nvPicPr>
          <p:cNvPr id="111" name="Image 110"/>
          <p:cNvPicPr/>
          <p:nvPr/>
        </p:nvPicPr>
        <p:blipFill rotWithShape="1">
          <a:blip r:embed="rId14">
            <a:extLst/>
          </a:blip>
          <a:srcRect l="39848" t="44992" r="45767" b="32072"/>
          <a:stretch/>
        </p:blipFill>
        <p:spPr bwMode="auto">
          <a:xfrm>
            <a:off x="2502853" y="4309139"/>
            <a:ext cx="290250" cy="245429"/>
          </a:xfrm>
          <a:prstGeom prst="rect">
            <a:avLst/>
          </a:prstGeom>
          <a:ln>
            <a:noFill/>
          </a:ln>
          <a:extLst>
            <a:ext uri="{53640926-AAD7-44D8-BBD7-CCE9431645EC}">
              <a14:shadowObscured xmlns:a14="http://schemas.microsoft.com/office/drawing/2010/main"/>
            </a:ext>
          </a:extLst>
        </p:spPr>
      </p:pic>
      <p:pic>
        <p:nvPicPr>
          <p:cNvPr id="113" name="Image 112"/>
          <p:cNvPicPr/>
          <p:nvPr/>
        </p:nvPicPr>
        <p:blipFill rotWithShape="1">
          <a:blip r:embed="rId14">
            <a:extLst/>
          </a:blip>
          <a:srcRect l="39848" t="44992" r="45767" b="32072"/>
          <a:stretch/>
        </p:blipFill>
        <p:spPr bwMode="auto">
          <a:xfrm>
            <a:off x="2497949" y="5116608"/>
            <a:ext cx="290250" cy="245429"/>
          </a:xfrm>
          <a:prstGeom prst="rect">
            <a:avLst/>
          </a:prstGeom>
          <a:ln>
            <a:noFill/>
          </a:ln>
          <a:extLst>
            <a:ext uri="{53640926-AAD7-44D8-BBD7-CCE9431645EC}">
              <a14:shadowObscured xmlns:a14="http://schemas.microsoft.com/office/drawing/2010/main"/>
            </a:ext>
          </a:extLst>
        </p:spPr>
      </p:pic>
      <p:pic>
        <p:nvPicPr>
          <p:cNvPr id="114" name="Image 113"/>
          <p:cNvPicPr/>
          <p:nvPr/>
        </p:nvPicPr>
        <p:blipFill rotWithShape="1">
          <a:blip r:embed="rId14">
            <a:extLst/>
          </a:blip>
          <a:srcRect l="39848" t="44992" r="45767" b="32072"/>
          <a:stretch/>
        </p:blipFill>
        <p:spPr bwMode="auto">
          <a:xfrm>
            <a:off x="2502366" y="5909561"/>
            <a:ext cx="290250" cy="245429"/>
          </a:xfrm>
          <a:prstGeom prst="rect">
            <a:avLst/>
          </a:prstGeom>
          <a:ln>
            <a:noFill/>
          </a:ln>
          <a:extLst>
            <a:ext uri="{53640926-AAD7-44D8-BBD7-CCE9431645EC}">
              <a14:shadowObscured xmlns:a14="http://schemas.microsoft.com/office/drawing/2010/main"/>
            </a:ext>
          </a:extLst>
        </p:spPr>
      </p:pic>
      <p:pic>
        <p:nvPicPr>
          <p:cNvPr id="115" name="Image 9" descr="cid:image004.jpg@01D72190.68D0F190"/>
          <p:cNvPicPr>
            <a:picLocks noChangeAspect="1" noChangeArrowheads="1"/>
          </p:cNvPicPr>
          <p:nvPr/>
        </p:nvPicPr>
        <p:blipFill>
          <a:blip r:embed="rId12" r:link="rId1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44537" y="5909690"/>
            <a:ext cx="218003" cy="2622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0824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Rectangle 100"/>
          <p:cNvSpPr/>
          <p:nvPr/>
        </p:nvSpPr>
        <p:spPr>
          <a:xfrm>
            <a:off x="171744" y="4014418"/>
            <a:ext cx="7283665" cy="218854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2" name="Rectangle 101"/>
          <p:cNvSpPr/>
          <p:nvPr/>
        </p:nvSpPr>
        <p:spPr>
          <a:xfrm>
            <a:off x="170472" y="1062192"/>
            <a:ext cx="7265734" cy="2888755"/>
          </a:xfrm>
          <a:prstGeom prst="rect">
            <a:avLst/>
          </a:prstGeom>
          <a:solidFill>
            <a:schemeClr val="bg1"/>
          </a:solidFill>
          <a:ln w="317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p:nvPr>
        </p:nvSpPr>
        <p:spPr/>
        <p:txBody>
          <a:bodyPr/>
          <a:lstStyle/>
          <a:p>
            <a:pPr>
              <a:spcBef>
                <a:spcPts val="0"/>
              </a:spcBef>
            </a:pPr>
            <a:r>
              <a:rPr lang="fr-FR" sz="1600" b="1" dirty="0" smtClean="0"/>
              <a:t>Univers</a:t>
            </a:r>
            <a:r>
              <a:rPr lang="fr-FR" sz="1600" b="1" dirty="0" smtClean="0">
                <a:solidFill>
                  <a:srgbClr val="C00000"/>
                </a:solidFill>
              </a:rPr>
              <a:t> Assurance &amp; Prévoyance </a:t>
            </a:r>
          </a:p>
          <a:p>
            <a:pPr>
              <a:spcBef>
                <a:spcPts val="0"/>
              </a:spcBef>
            </a:pPr>
            <a:r>
              <a:rPr lang="fr-FR" sz="1600" b="1" dirty="0" smtClean="0"/>
              <a:t>Les </a:t>
            </a:r>
            <a:r>
              <a:rPr lang="fr-FR" sz="1600" b="1" dirty="0"/>
              <a:t>moyens pour atteindre les objectifs</a:t>
            </a:r>
          </a:p>
        </p:txBody>
      </p:sp>
      <p:sp>
        <p:nvSpPr>
          <p:cNvPr id="5" name="Titre 4"/>
          <p:cNvSpPr>
            <a:spLocks noGrp="1"/>
          </p:cNvSpPr>
          <p:nvPr>
            <p:ph type="ctrTitle"/>
          </p:nvPr>
        </p:nvSpPr>
        <p:spPr/>
        <p:txBody>
          <a:bodyPr/>
          <a:lstStyle/>
          <a:p>
            <a:r>
              <a:rPr lang="fr-FR" sz="1300" dirty="0"/>
              <a:t>Moyens : Formation, Offres &amp; Cibles</a:t>
            </a:r>
          </a:p>
        </p:txBody>
      </p:sp>
      <p:grpSp>
        <p:nvGrpSpPr>
          <p:cNvPr id="6" name="Groupe 5"/>
          <p:cNvGrpSpPr/>
          <p:nvPr/>
        </p:nvGrpSpPr>
        <p:grpSpPr>
          <a:xfrm>
            <a:off x="-3425" y="1137080"/>
            <a:ext cx="12014940" cy="5174169"/>
            <a:chOff x="1095131" y="1013871"/>
            <a:chExt cx="10097940" cy="5174169"/>
          </a:xfrm>
        </p:grpSpPr>
        <p:sp>
          <p:nvSpPr>
            <p:cNvPr id="14" name="ZoneTexte 13"/>
            <p:cNvSpPr txBox="1"/>
            <p:nvPr/>
          </p:nvSpPr>
          <p:spPr>
            <a:xfrm>
              <a:off x="3358252" y="1013871"/>
              <a:ext cx="3883886" cy="738664"/>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a:solidFill>
                    <a:schemeClr val="tx1">
                      <a:lumMod val="75000"/>
                      <a:lumOff val="25000"/>
                    </a:schemeClr>
                  </a:solidFill>
                </a:rPr>
                <a:t>IARD Bilan Mono </a:t>
              </a:r>
              <a:r>
                <a:rPr lang="fr-FR" sz="1000" dirty="0">
                  <a:solidFill>
                    <a:schemeClr val="tx1">
                      <a:lumMod val="50000"/>
                      <a:lumOff val="50000"/>
                    </a:schemeClr>
                  </a:solidFill>
                </a:rPr>
                <a:t>(volume </a:t>
              </a:r>
              <a:r>
                <a:rPr lang="fr-FR" sz="1000" dirty="0" smtClean="0">
                  <a:solidFill>
                    <a:schemeClr val="tx1">
                      <a:lumMod val="50000"/>
                      <a:lumOff val="50000"/>
                    </a:schemeClr>
                  </a:solidFill>
                </a:rPr>
                <a:t>29 229 clients</a:t>
              </a:r>
              <a:r>
                <a:rPr lang="fr-FR" sz="1000" dirty="0" smtClean="0">
                  <a:solidFill>
                    <a:schemeClr val="tx1">
                      <a:lumMod val="50000"/>
                      <a:lumOff val="50000"/>
                    </a:schemeClr>
                  </a:solidFill>
                </a:rPr>
                <a:t>)</a:t>
              </a:r>
              <a:endParaRPr lang="fr-FR" sz="1000" dirty="0">
                <a:solidFill>
                  <a:schemeClr val="tx1">
                    <a:lumMod val="50000"/>
                    <a:lumOff val="50000"/>
                  </a:schemeClr>
                </a:solidFill>
                <a:latin typeface="+mj-lt"/>
              </a:endParaRPr>
            </a:p>
            <a:p>
              <a:pPr marL="179388" lvl="1" algn="just"/>
              <a:r>
                <a:rPr lang="fr-FR" sz="1000" dirty="0">
                  <a:solidFill>
                    <a:schemeClr val="tx1">
                      <a:lumMod val="50000"/>
                      <a:lumOff val="50000"/>
                    </a:schemeClr>
                  </a:solidFill>
                  <a:latin typeface="+mj-lt"/>
                  <a:cs typeface="Arial" panose="020B0604020202020204" pitchFamily="34" charset="0"/>
                </a:rPr>
                <a:t>Ces clients </a:t>
              </a:r>
              <a:r>
                <a:rPr lang="fr-FR" sz="1000" dirty="0" smtClean="0">
                  <a:solidFill>
                    <a:schemeClr val="tx1">
                      <a:lumMod val="50000"/>
                      <a:lumOff val="50000"/>
                    </a:schemeClr>
                  </a:solidFill>
                  <a:latin typeface="+mj-lt"/>
                  <a:cs typeface="Arial" panose="020B0604020202020204" pitchFamily="34" charset="0"/>
                </a:rPr>
                <a:t>ne détiennent qu’un </a:t>
              </a:r>
              <a:r>
                <a:rPr lang="fr-FR" sz="1000" dirty="0">
                  <a:solidFill>
                    <a:schemeClr val="tx1">
                      <a:lumMod val="50000"/>
                      <a:lumOff val="50000"/>
                    </a:schemeClr>
                  </a:solidFill>
                  <a:latin typeface="+mj-lt"/>
                  <a:cs typeface="Arial" panose="020B0604020202020204" pitchFamily="34" charset="0"/>
                </a:rPr>
                <a:t>contrat d’assurance IARD en CEGEE. </a:t>
              </a:r>
              <a:r>
                <a:rPr lang="fr-FR" sz="1000" dirty="0" smtClean="0">
                  <a:solidFill>
                    <a:schemeClr val="tx1">
                      <a:lumMod val="50000"/>
                      <a:lumOff val="50000"/>
                    </a:schemeClr>
                  </a:solidFill>
                  <a:latin typeface="+mj-lt"/>
                  <a:cs typeface="Arial" panose="020B0604020202020204" pitchFamily="34" charset="0"/>
                </a:rPr>
                <a:t>Ils </a:t>
              </a:r>
              <a:r>
                <a:rPr lang="fr-FR" sz="1000" dirty="0">
                  <a:solidFill>
                    <a:schemeClr val="tx1">
                      <a:lumMod val="50000"/>
                      <a:lumOff val="50000"/>
                    </a:schemeClr>
                  </a:solidFill>
                  <a:latin typeface="+mj-lt"/>
                  <a:cs typeface="Arial" panose="020B0604020202020204" pitchFamily="34" charset="0"/>
                </a:rPr>
                <a:t>n’ont pas été vus depuis 12 </a:t>
              </a:r>
              <a:r>
                <a:rPr lang="fr-FR" sz="1000" dirty="0" smtClean="0">
                  <a:solidFill>
                    <a:schemeClr val="tx1">
                      <a:lumMod val="50000"/>
                      <a:lumOff val="50000"/>
                    </a:schemeClr>
                  </a:solidFill>
                  <a:latin typeface="+mj-lt"/>
                  <a:cs typeface="Arial" panose="020B0604020202020204" pitchFamily="34" charset="0"/>
                </a:rPr>
                <a:t>mois. C’est </a:t>
              </a:r>
              <a:r>
                <a:rPr lang="fr-FR" sz="1000" dirty="0">
                  <a:solidFill>
                    <a:schemeClr val="tx1">
                      <a:lumMod val="50000"/>
                      <a:lumOff val="50000"/>
                    </a:schemeClr>
                  </a:solidFill>
                  <a:latin typeface="+mj-lt"/>
                  <a:cs typeface="Arial" panose="020B0604020202020204" pitchFamily="34" charset="0"/>
                </a:rPr>
                <a:t>le moment de les contacter pour leur proposer un bilan de protection financière et nos remises </a:t>
              </a:r>
              <a:r>
                <a:rPr lang="fr-FR" sz="1000" dirty="0" smtClean="0">
                  <a:solidFill>
                    <a:schemeClr val="tx1">
                      <a:lumMod val="50000"/>
                      <a:lumOff val="50000"/>
                    </a:schemeClr>
                  </a:solidFill>
                  <a:latin typeface="+mj-lt"/>
                  <a:cs typeface="Arial" panose="020B0604020202020204" pitchFamily="34" charset="0"/>
                </a:rPr>
                <a:t>fidélisation.</a:t>
              </a:r>
              <a:endParaRPr lang="fr-FR" sz="1000" dirty="0">
                <a:solidFill>
                  <a:schemeClr val="tx1">
                    <a:lumMod val="50000"/>
                    <a:lumOff val="50000"/>
                  </a:schemeClr>
                </a:solidFill>
                <a:latin typeface="+mj-lt"/>
                <a:cs typeface="Arial" panose="020B0604020202020204" pitchFamily="34" charset="0"/>
              </a:endParaRPr>
            </a:p>
          </p:txBody>
        </p:sp>
        <p:sp>
          <p:nvSpPr>
            <p:cNvPr id="18" name="ZoneTexte 17"/>
            <p:cNvSpPr txBox="1"/>
            <p:nvPr/>
          </p:nvSpPr>
          <p:spPr>
            <a:xfrm>
              <a:off x="7694292" y="1687703"/>
              <a:ext cx="3498779" cy="1231106"/>
            </a:xfrm>
            <a:prstGeom prst="rect">
              <a:avLst/>
            </a:prstGeom>
            <a:solidFill>
              <a:schemeClr val="bg1">
                <a:lumMod val="95000"/>
              </a:schemeClr>
            </a:solidFill>
          </p:spPr>
          <p:txBody>
            <a:bodyPr wrap="square" rtlCol="0">
              <a:spAutoFit/>
            </a:bodyPr>
            <a:lstStyle/>
            <a:p>
              <a:pPr marL="171450" indent="-171450" algn="just">
                <a:spcBef>
                  <a:spcPct val="20000"/>
                </a:spcBef>
                <a:buClr>
                  <a:srgbClr val="C00000"/>
                </a:buClr>
                <a:buFont typeface="Wingdings" panose="05000000000000000000" pitchFamily="2" charset="2"/>
                <a:buChar char="§"/>
              </a:pPr>
              <a:r>
                <a:rPr lang="fr-FR" sz="1000" dirty="0">
                  <a:solidFill>
                    <a:schemeClr val="tx1">
                      <a:lumMod val="50000"/>
                      <a:lumOff val="50000"/>
                    </a:schemeClr>
                  </a:solidFill>
                </a:rPr>
                <a:t>Votre voiture est assurée en Tous Risques ? [si oui] Et vous, vous êtes aussi assuré en Tous risques ? </a:t>
              </a:r>
              <a:endParaRPr lang="fr-FR" sz="1000" dirty="0" smtClean="0">
                <a:solidFill>
                  <a:schemeClr val="tx1">
                    <a:lumMod val="50000"/>
                    <a:lumOff val="50000"/>
                  </a:schemeClr>
                </a:solidFill>
              </a:endParaRPr>
            </a:p>
            <a:p>
              <a:pPr marL="171450" indent="-171450" algn="just">
                <a:spcBef>
                  <a:spcPct val="20000"/>
                </a:spcBef>
                <a:buClr>
                  <a:srgbClr val="C00000"/>
                </a:buClr>
                <a:buFont typeface="Wingdings" panose="05000000000000000000" pitchFamily="2" charset="2"/>
                <a:buChar char="§"/>
              </a:pPr>
              <a:r>
                <a:rPr lang="fr-FR" sz="1000" dirty="0">
                  <a:solidFill>
                    <a:schemeClr val="tx1">
                      <a:lumMod val="50000"/>
                      <a:lumOff val="50000"/>
                    </a:schemeClr>
                  </a:solidFill>
                </a:rPr>
                <a:t>Est-ce que votre habitation est également couverte en Tous Risques?</a:t>
              </a:r>
            </a:p>
            <a:p>
              <a:pPr marL="171450" indent="-171450" algn="just">
                <a:spcBef>
                  <a:spcPct val="20000"/>
                </a:spcBef>
                <a:buClr>
                  <a:srgbClr val="C00000"/>
                </a:buClr>
                <a:buFont typeface="Wingdings" panose="05000000000000000000" pitchFamily="2" charset="2"/>
                <a:buChar char="§"/>
              </a:pPr>
              <a:r>
                <a:rPr lang="fr-FR" sz="1000" dirty="0">
                  <a:solidFill>
                    <a:schemeClr val="tx1">
                      <a:lumMod val="50000"/>
                      <a:lumOff val="50000"/>
                    </a:schemeClr>
                  </a:solidFill>
                </a:rPr>
                <a:t>Et pour nos clients de + de 60 ans : En cas d’accident garanti, grâce aux garanties d’assistance, vous pouvez rester chez vous et ne pas déranger vos proches. Qu’en pensez-vous </a:t>
              </a:r>
              <a:r>
                <a:rPr lang="fr-FR" sz="1000" dirty="0" smtClean="0">
                  <a:solidFill>
                    <a:schemeClr val="tx1">
                      <a:lumMod val="50000"/>
                      <a:lumOff val="50000"/>
                    </a:schemeClr>
                  </a:solidFill>
                </a:rPr>
                <a:t>?</a:t>
              </a:r>
              <a:endParaRPr lang="fr-FR" sz="1000" dirty="0">
                <a:solidFill>
                  <a:schemeClr val="tx1">
                    <a:lumMod val="50000"/>
                    <a:lumOff val="50000"/>
                  </a:schemeClr>
                </a:solidFill>
              </a:endParaRPr>
            </a:p>
          </p:txBody>
        </p:sp>
        <p:cxnSp>
          <p:nvCxnSpPr>
            <p:cNvPr id="27" name="Connecteur droit 26"/>
            <p:cNvCxnSpPr/>
            <p:nvPr/>
          </p:nvCxnSpPr>
          <p:spPr>
            <a:xfrm>
              <a:off x="7538765" y="1087501"/>
              <a:ext cx="2447" cy="510053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48" name="Rectangle 47"/>
            <p:cNvSpPr/>
            <p:nvPr/>
          </p:nvSpPr>
          <p:spPr>
            <a:xfrm>
              <a:off x="1817939" y="1109205"/>
              <a:ext cx="1511575" cy="938719"/>
            </a:xfrm>
            <a:prstGeom prst="rect">
              <a:avLst/>
            </a:prstGeom>
          </p:spPr>
          <p:txBody>
            <a:bodyPr wrap="square">
              <a:spAutoFit/>
            </a:bodyPr>
            <a:lstStyle/>
            <a:p>
              <a:pPr>
                <a:spcBef>
                  <a:spcPct val="20000"/>
                </a:spcBef>
              </a:pPr>
              <a:r>
                <a:rPr lang="fr-FR" sz="1300" b="1" dirty="0">
                  <a:solidFill>
                    <a:schemeClr val="tx1">
                      <a:lumMod val="75000"/>
                      <a:lumOff val="25000"/>
                    </a:schemeClr>
                  </a:solidFill>
                </a:rPr>
                <a:t>Qui contacter </a:t>
              </a:r>
              <a:r>
                <a:rPr lang="fr-FR" sz="1300" b="1" dirty="0" smtClean="0">
                  <a:solidFill>
                    <a:schemeClr val="tx1">
                      <a:lumMod val="75000"/>
                      <a:lumOff val="25000"/>
                    </a:schemeClr>
                  </a:solidFill>
                </a:rPr>
                <a:t>?</a:t>
              </a:r>
            </a:p>
            <a:p>
              <a:pPr>
                <a:spcBef>
                  <a:spcPct val="20000"/>
                </a:spcBef>
              </a:pPr>
              <a:endParaRPr lang="fr-FR" sz="1300" b="1" dirty="0">
                <a:solidFill>
                  <a:schemeClr val="tx1">
                    <a:lumMod val="75000"/>
                    <a:lumOff val="25000"/>
                  </a:schemeClr>
                </a:solidFill>
              </a:endParaRPr>
            </a:p>
            <a:p>
              <a:pPr>
                <a:spcBef>
                  <a:spcPct val="20000"/>
                </a:spcBef>
              </a:pPr>
              <a:r>
                <a:rPr lang="fr-FR" sz="1200" i="1" dirty="0">
                  <a:solidFill>
                    <a:schemeClr val="tx1">
                      <a:lumMod val="75000"/>
                      <a:lumOff val="25000"/>
                    </a:schemeClr>
                  </a:solidFill>
                </a:rPr>
                <a:t>Les cibles GERC prioritaires</a:t>
              </a:r>
            </a:p>
          </p:txBody>
        </p:sp>
        <p:pic>
          <p:nvPicPr>
            <p:cNvPr id="51" name="Image 50"/>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95131" y="1102253"/>
              <a:ext cx="815128" cy="531343"/>
            </a:xfrm>
            <a:prstGeom prst="rect">
              <a:avLst/>
            </a:prstGeom>
          </p:spPr>
        </p:pic>
        <p:sp>
          <p:nvSpPr>
            <p:cNvPr id="40" name="ZoneTexte 39"/>
            <p:cNvSpPr txBox="1"/>
            <p:nvPr/>
          </p:nvSpPr>
          <p:spPr>
            <a:xfrm>
              <a:off x="3371388" y="1743417"/>
              <a:ext cx="3870750" cy="584775"/>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a:solidFill>
                    <a:schemeClr val="tx1">
                      <a:lumMod val="75000"/>
                      <a:lumOff val="25000"/>
                    </a:schemeClr>
                  </a:solidFill>
                </a:rPr>
                <a:t>IARD Appétents </a:t>
              </a:r>
              <a:r>
                <a:rPr lang="fr-FR" sz="1200" b="1" dirty="0" smtClean="0">
                  <a:solidFill>
                    <a:schemeClr val="tx1">
                      <a:lumMod val="75000"/>
                      <a:lumOff val="25000"/>
                    </a:schemeClr>
                  </a:solidFill>
                </a:rPr>
                <a:t>GAV </a:t>
              </a:r>
              <a:r>
                <a:rPr lang="fr-FR" sz="1000" dirty="0">
                  <a:solidFill>
                    <a:schemeClr val="tx1">
                      <a:lumMod val="50000"/>
                      <a:lumOff val="50000"/>
                    </a:schemeClr>
                  </a:solidFill>
                </a:rPr>
                <a:t>(volume </a:t>
              </a:r>
              <a:r>
                <a:rPr lang="fr-FR" sz="1000" dirty="0" smtClean="0">
                  <a:solidFill>
                    <a:schemeClr val="tx1">
                      <a:lumMod val="50000"/>
                      <a:lumOff val="50000"/>
                    </a:schemeClr>
                  </a:solidFill>
                </a:rPr>
                <a:t>8 746 clients</a:t>
              </a:r>
              <a:r>
                <a:rPr lang="fr-FR" sz="1000" dirty="0" smtClean="0">
                  <a:solidFill>
                    <a:schemeClr val="tx1">
                      <a:lumMod val="50000"/>
                      <a:lumOff val="50000"/>
                    </a:schemeClr>
                  </a:solidFill>
                </a:rPr>
                <a:t>)</a:t>
              </a:r>
              <a:endParaRPr lang="fr-FR" sz="1000" dirty="0">
                <a:solidFill>
                  <a:schemeClr val="tx1">
                    <a:lumMod val="50000"/>
                    <a:lumOff val="50000"/>
                  </a:schemeClr>
                </a:solidFill>
                <a:latin typeface="+mj-lt"/>
              </a:endParaRPr>
            </a:p>
            <a:p>
              <a:pPr marL="179388" lvl="1" algn="just"/>
              <a:r>
                <a:rPr lang="fr-FR" sz="1000" dirty="0">
                  <a:solidFill>
                    <a:schemeClr val="tx1">
                      <a:lumMod val="50000"/>
                      <a:lumOff val="50000"/>
                    </a:schemeClr>
                  </a:solidFill>
                  <a:latin typeface="+mj-lt"/>
                  <a:cs typeface="Arial" panose="020B0604020202020204" pitchFamily="34" charset="0"/>
                </a:rPr>
                <a:t>Ces clients de moins de 64 ans </a:t>
              </a:r>
              <a:r>
                <a:rPr lang="fr-FR" sz="1000" dirty="0" smtClean="0">
                  <a:solidFill>
                    <a:schemeClr val="tx1">
                      <a:lumMod val="50000"/>
                      <a:lumOff val="50000"/>
                    </a:schemeClr>
                  </a:solidFill>
                  <a:latin typeface="+mj-lt"/>
                  <a:cs typeface="Arial" panose="020B0604020202020204" pitchFamily="34" charset="0"/>
                </a:rPr>
                <a:t>ont </a:t>
              </a:r>
              <a:r>
                <a:rPr lang="fr-FR" sz="1000" dirty="0">
                  <a:solidFill>
                    <a:schemeClr val="tx1">
                      <a:lumMod val="50000"/>
                      <a:lumOff val="50000"/>
                    </a:schemeClr>
                  </a:solidFill>
                  <a:latin typeface="+mj-lt"/>
                  <a:cs typeface="Arial" panose="020B0604020202020204" pitchFamily="34" charset="0"/>
                </a:rPr>
                <a:t>effectué un achat </a:t>
              </a:r>
              <a:r>
                <a:rPr lang="fr-FR" sz="1000" dirty="0" smtClean="0">
                  <a:solidFill>
                    <a:schemeClr val="tx1">
                      <a:lumMod val="50000"/>
                      <a:lumOff val="50000"/>
                    </a:schemeClr>
                  </a:solidFill>
                  <a:latin typeface="+mj-lt"/>
                  <a:cs typeface="Arial" panose="020B0604020202020204" pitchFamily="34" charset="0"/>
                </a:rPr>
                <a:t>de </a:t>
              </a:r>
              <a:r>
                <a:rPr lang="fr-FR" sz="1000" dirty="0">
                  <a:solidFill>
                    <a:schemeClr val="tx1">
                      <a:lumMod val="50000"/>
                      <a:lumOff val="50000"/>
                    </a:schemeClr>
                  </a:solidFill>
                  <a:latin typeface="+mj-lt"/>
                  <a:cs typeface="Arial" panose="020B0604020202020204" pitchFamily="34" charset="0"/>
                </a:rPr>
                <a:t>bricolage ou de </a:t>
              </a:r>
              <a:r>
                <a:rPr lang="fr-FR" sz="1000" dirty="0" smtClean="0">
                  <a:solidFill>
                    <a:schemeClr val="tx1">
                      <a:lumMod val="50000"/>
                      <a:lumOff val="50000"/>
                    </a:schemeClr>
                  </a:solidFill>
                  <a:latin typeface="+mj-lt"/>
                  <a:cs typeface="Arial" panose="020B0604020202020204" pitchFamily="34" charset="0"/>
                </a:rPr>
                <a:t>sport.</a:t>
              </a:r>
              <a:endParaRPr lang="fr-FR" sz="1000" dirty="0">
                <a:solidFill>
                  <a:schemeClr val="tx1">
                    <a:lumMod val="50000"/>
                    <a:lumOff val="50000"/>
                  </a:schemeClr>
                </a:solidFill>
                <a:latin typeface="+mj-lt"/>
                <a:cs typeface="Arial" panose="020B0604020202020204" pitchFamily="34" charset="0"/>
              </a:endParaRPr>
            </a:p>
          </p:txBody>
        </p:sp>
        <p:sp>
          <p:nvSpPr>
            <p:cNvPr id="66" name="Rectangle à coins arrondis 65"/>
            <p:cNvSpPr/>
            <p:nvPr/>
          </p:nvSpPr>
          <p:spPr>
            <a:xfrm>
              <a:off x="7469137" y="4150127"/>
              <a:ext cx="3016980" cy="1830041"/>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200" dirty="0">
                <a:solidFill>
                  <a:schemeClr val="tx1">
                    <a:lumMod val="50000"/>
                    <a:lumOff val="50000"/>
                  </a:schemeClr>
                </a:solidFill>
              </a:endParaRPr>
            </a:p>
          </p:txBody>
        </p:sp>
      </p:grpSp>
      <p:sp>
        <p:nvSpPr>
          <p:cNvPr id="58" name="Rectangle 57">
            <a:hlinkClick r:id="rId3"/>
          </p:cNvPr>
          <p:cNvSpPr/>
          <p:nvPr/>
        </p:nvSpPr>
        <p:spPr>
          <a:xfrm>
            <a:off x="1931252" y="6448562"/>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Book GERC</a:t>
            </a:r>
          </a:p>
        </p:txBody>
      </p:sp>
      <p:sp>
        <p:nvSpPr>
          <p:cNvPr id="59" name="Rectangle 58">
            <a:hlinkClick r:id="rId4"/>
          </p:cNvPr>
          <p:cNvSpPr/>
          <p:nvPr/>
        </p:nvSpPr>
        <p:spPr>
          <a:xfrm>
            <a:off x="4158942" y="6448562"/>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ORCA</a:t>
            </a:r>
          </a:p>
        </p:txBody>
      </p:sp>
      <p:sp>
        <p:nvSpPr>
          <p:cNvPr id="61" name="Rectangle 60">
            <a:hlinkClick r:id="rId5"/>
          </p:cNvPr>
          <p:cNvSpPr/>
          <p:nvPr/>
        </p:nvSpPr>
        <p:spPr>
          <a:xfrm>
            <a:off x="6467756" y="6448562"/>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Offres promo</a:t>
            </a:r>
          </a:p>
        </p:txBody>
      </p:sp>
      <p:sp>
        <p:nvSpPr>
          <p:cNvPr id="64" name="Rectangle 63">
            <a:hlinkClick r:id="rId6" action="ppaction://hlinksldjump"/>
          </p:cNvPr>
          <p:cNvSpPr/>
          <p:nvPr/>
        </p:nvSpPr>
        <p:spPr>
          <a:xfrm>
            <a:off x="8700004" y="6448562"/>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Boîte à outils</a:t>
            </a:r>
          </a:p>
        </p:txBody>
      </p:sp>
      <p:pic>
        <p:nvPicPr>
          <p:cNvPr id="67" name="Picture 4"/>
          <p:cNvPicPr>
            <a:picLocks noChangeAspect="1" noChangeArrowheads="1"/>
          </p:cNvPicPr>
          <p:nvPr/>
        </p:nvPicPr>
        <p:blipFill rotWithShape="1">
          <a:blip r:embed="rId7">
            <a:extLst>
              <a:ext uri="{28A0092B-C50C-407E-A947-70E740481C1C}">
                <a14:useLocalDpi xmlns:a14="http://schemas.microsoft.com/office/drawing/2010/main" val="0"/>
              </a:ext>
            </a:extLst>
          </a:blip>
          <a:srcRect l="18889" t="19753" r="15034" b="23429"/>
          <a:stretch/>
        </p:blipFill>
        <p:spPr bwMode="auto">
          <a:xfrm>
            <a:off x="3587905" y="6429800"/>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4"/>
          <p:cNvPicPr>
            <a:picLocks noChangeAspect="1" noChangeArrowheads="1"/>
          </p:cNvPicPr>
          <p:nvPr/>
        </p:nvPicPr>
        <p:blipFill rotWithShape="1">
          <a:blip r:embed="rId7">
            <a:extLst>
              <a:ext uri="{28A0092B-C50C-407E-A947-70E740481C1C}">
                <a14:useLocalDpi xmlns:a14="http://schemas.microsoft.com/office/drawing/2010/main" val="0"/>
              </a:ext>
            </a:extLst>
          </a:blip>
          <a:srcRect l="18889" t="19753" r="15034" b="23429"/>
          <a:stretch/>
        </p:blipFill>
        <p:spPr bwMode="auto">
          <a:xfrm>
            <a:off x="5815126" y="6448564"/>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 name="Picture 4"/>
          <p:cNvPicPr>
            <a:picLocks noChangeAspect="1" noChangeArrowheads="1"/>
          </p:cNvPicPr>
          <p:nvPr/>
        </p:nvPicPr>
        <p:blipFill rotWithShape="1">
          <a:blip r:embed="rId7">
            <a:extLst>
              <a:ext uri="{28A0092B-C50C-407E-A947-70E740481C1C}">
                <a14:useLocalDpi xmlns:a14="http://schemas.microsoft.com/office/drawing/2010/main" val="0"/>
              </a:ext>
            </a:extLst>
          </a:blip>
          <a:srcRect l="18889" t="19753" r="15034" b="23429"/>
          <a:stretch/>
        </p:blipFill>
        <p:spPr bwMode="auto">
          <a:xfrm>
            <a:off x="8119382" y="6448564"/>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 name="Picture 4"/>
          <p:cNvPicPr>
            <a:picLocks noChangeAspect="1" noChangeArrowheads="1"/>
          </p:cNvPicPr>
          <p:nvPr/>
        </p:nvPicPr>
        <p:blipFill rotWithShape="1">
          <a:blip r:embed="rId7">
            <a:extLst>
              <a:ext uri="{28A0092B-C50C-407E-A947-70E740481C1C}">
                <a14:useLocalDpi xmlns:a14="http://schemas.microsoft.com/office/drawing/2010/main" val="0"/>
              </a:ext>
            </a:extLst>
          </a:blip>
          <a:srcRect l="18889" t="19753" r="15034" b="23429"/>
          <a:stretch/>
        </p:blipFill>
        <p:spPr bwMode="auto">
          <a:xfrm>
            <a:off x="10351630" y="6448564"/>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2" name="Groupe 51"/>
          <p:cNvGrpSpPr/>
          <p:nvPr/>
        </p:nvGrpSpPr>
        <p:grpSpPr>
          <a:xfrm>
            <a:off x="8335406" y="44251"/>
            <a:ext cx="3856593" cy="279660"/>
            <a:chOff x="3581398" y="6140166"/>
            <a:chExt cx="4444995" cy="223443"/>
          </a:xfrm>
          <a:noFill/>
        </p:grpSpPr>
        <p:sp>
          <p:nvSpPr>
            <p:cNvPr id="53" name="Rectangle 5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Professionnels</a:t>
              </a:r>
            </a:p>
          </p:txBody>
        </p:sp>
        <p:sp>
          <p:nvSpPr>
            <p:cNvPr id="56" name="Rectangle 55"/>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57" name="Rectangle 56"/>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Montserrat Black" panose="00000A00000000000000" pitchFamily="2" charset="0"/>
                </a:rPr>
                <a:t>Particuliers</a:t>
              </a:r>
            </a:p>
          </p:txBody>
        </p:sp>
      </p:grpSp>
      <p:grpSp>
        <p:nvGrpSpPr>
          <p:cNvPr id="55" name="Graphique 1813">
            <a:extLst>
              <a:ext uri="{FF2B5EF4-FFF2-40B4-BE49-F238E27FC236}">
                <a16:creationId xmlns:a16="http://schemas.microsoft.com/office/drawing/2014/main" id="{07E37D2F-C011-4C2B-8826-0AD3F44F15B3}"/>
              </a:ext>
            </a:extLst>
          </p:cNvPr>
          <p:cNvGrpSpPr/>
          <p:nvPr/>
        </p:nvGrpSpPr>
        <p:grpSpPr>
          <a:xfrm>
            <a:off x="7874449" y="1094152"/>
            <a:ext cx="426529" cy="398144"/>
            <a:chOff x="2279329" y="2853237"/>
            <a:chExt cx="426529" cy="398144"/>
          </a:xfrm>
          <a:noFill/>
        </p:grpSpPr>
        <p:grpSp>
          <p:nvGrpSpPr>
            <p:cNvPr id="73" name="Graphique 1813">
              <a:extLst>
                <a:ext uri="{FF2B5EF4-FFF2-40B4-BE49-F238E27FC236}">
                  <a16:creationId xmlns:a16="http://schemas.microsoft.com/office/drawing/2014/main" id="{07E37D2F-C011-4C2B-8826-0AD3F44F15B3}"/>
                </a:ext>
              </a:extLst>
            </p:cNvPr>
            <p:cNvGrpSpPr/>
            <p:nvPr/>
          </p:nvGrpSpPr>
          <p:grpSpPr>
            <a:xfrm>
              <a:off x="2279329" y="2853237"/>
              <a:ext cx="426529" cy="398144"/>
              <a:chOff x="2279329" y="2853237"/>
              <a:chExt cx="426529" cy="398144"/>
            </a:xfrm>
            <a:grpFill/>
          </p:grpSpPr>
          <p:grpSp>
            <p:nvGrpSpPr>
              <p:cNvPr id="79" name="Graphique 1813">
                <a:extLst>
                  <a:ext uri="{FF2B5EF4-FFF2-40B4-BE49-F238E27FC236}">
                    <a16:creationId xmlns:a16="http://schemas.microsoft.com/office/drawing/2014/main" id="{07E37D2F-C011-4C2B-8826-0AD3F44F15B3}"/>
                  </a:ext>
                </a:extLst>
              </p:cNvPr>
              <p:cNvGrpSpPr/>
              <p:nvPr/>
            </p:nvGrpSpPr>
            <p:grpSpPr>
              <a:xfrm>
                <a:off x="2279329" y="2853237"/>
                <a:ext cx="426529" cy="383857"/>
                <a:chOff x="2279329" y="2853237"/>
                <a:chExt cx="426529" cy="383857"/>
              </a:xfrm>
              <a:grpFill/>
            </p:grpSpPr>
            <p:grpSp>
              <p:nvGrpSpPr>
                <p:cNvPr id="83" name="Graphique 1813">
                  <a:extLst>
                    <a:ext uri="{FF2B5EF4-FFF2-40B4-BE49-F238E27FC236}">
                      <a16:creationId xmlns:a16="http://schemas.microsoft.com/office/drawing/2014/main" id="{07E37D2F-C011-4C2B-8826-0AD3F44F15B3}"/>
                    </a:ext>
                  </a:extLst>
                </p:cNvPr>
                <p:cNvGrpSpPr/>
                <p:nvPr/>
              </p:nvGrpSpPr>
              <p:grpSpPr>
                <a:xfrm>
                  <a:off x="2404487" y="2986968"/>
                  <a:ext cx="163258" cy="250126"/>
                  <a:chOff x="2404487" y="2986968"/>
                  <a:chExt cx="163258" cy="250126"/>
                </a:xfrm>
                <a:grpFill/>
              </p:grpSpPr>
              <p:sp>
                <p:nvSpPr>
                  <p:cNvPr id="97" name="Forme libre : forme 3935">
                    <a:extLst>
                      <a:ext uri="{FF2B5EF4-FFF2-40B4-BE49-F238E27FC236}">
                        <a16:creationId xmlns:a16="http://schemas.microsoft.com/office/drawing/2014/main" id="{77B2B181-2012-4CEB-859F-4713DF3C91E2}"/>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rgbClr val="E52A29"/>
                    </a:solidFill>
                    <a:prstDash val="solid"/>
                    <a:round/>
                  </a:ln>
                </p:spPr>
                <p:txBody>
                  <a:bodyPr rtlCol="0" anchor="ctr"/>
                  <a:lstStyle/>
                  <a:p>
                    <a:endParaRPr lang="fr-FR" sz="1400"/>
                  </a:p>
                </p:txBody>
              </p:sp>
              <p:sp>
                <p:nvSpPr>
                  <p:cNvPr id="98" name="Forme libre : forme 3936">
                    <a:extLst>
                      <a:ext uri="{FF2B5EF4-FFF2-40B4-BE49-F238E27FC236}">
                        <a16:creationId xmlns:a16="http://schemas.microsoft.com/office/drawing/2014/main" id="{0FF9D5DC-3214-42D5-9566-4A1D0AAFE9C7}"/>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rgbClr val="E52A29"/>
                    </a:solidFill>
                    <a:prstDash val="solid"/>
                    <a:round/>
                  </a:ln>
                </p:spPr>
                <p:txBody>
                  <a:bodyPr rtlCol="0" anchor="ctr"/>
                  <a:lstStyle/>
                  <a:p>
                    <a:endParaRPr lang="fr-FR" sz="1400"/>
                  </a:p>
                </p:txBody>
              </p:sp>
            </p:grpSp>
            <p:sp>
              <p:nvSpPr>
                <p:cNvPr id="84" name="Forme libre : forme 3937">
                  <a:extLst>
                    <a:ext uri="{FF2B5EF4-FFF2-40B4-BE49-F238E27FC236}">
                      <a16:creationId xmlns:a16="http://schemas.microsoft.com/office/drawing/2014/main" id="{1FE6259D-A017-4A8A-B3A1-DDC25F3FF3C2}"/>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rgbClr val="E52A29"/>
                  </a:solidFill>
                  <a:prstDash val="solid"/>
                  <a:round/>
                </a:ln>
              </p:spPr>
              <p:txBody>
                <a:bodyPr rtlCol="0" anchor="ctr"/>
                <a:lstStyle/>
                <a:p>
                  <a:endParaRPr lang="fr-FR" sz="1400"/>
                </a:p>
              </p:txBody>
            </p:sp>
            <p:sp>
              <p:nvSpPr>
                <p:cNvPr id="85" name="Forme libre : forme 3938">
                  <a:extLst>
                    <a:ext uri="{FF2B5EF4-FFF2-40B4-BE49-F238E27FC236}">
                      <a16:creationId xmlns:a16="http://schemas.microsoft.com/office/drawing/2014/main" id="{F30692CE-5DD8-4FD6-B1A7-F971DE3C0751}"/>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rgbClr val="E52A29"/>
                  </a:solidFill>
                  <a:prstDash val="solid"/>
                  <a:round/>
                </a:ln>
              </p:spPr>
              <p:txBody>
                <a:bodyPr rtlCol="0" anchor="ctr"/>
                <a:lstStyle/>
                <a:p>
                  <a:endParaRPr lang="fr-FR" sz="1400"/>
                </a:p>
              </p:txBody>
            </p:sp>
            <p:sp>
              <p:nvSpPr>
                <p:cNvPr id="86" name="Forme libre : forme 3939">
                  <a:extLst>
                    <a:ext uri="{FF2B5EF4-FFF2-40B4-BE49-F238E27FC236}">
                      <a16:creationId xmlns:a16="http://schemas.microsoft.com/office/drawing/2014/main" id="{979ACEC8-6525-42EB-9BE2-1985339F1186}"/>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rgbClr val="E52A29"/>
                  </a:solidFill>
                  <a:prstDash val="solid"/>
                  <a:round/>
                </a:ln>
              </p:spPr>
              <p:txBody>
                <a:bodyPr rtlCol="0" anchor="ctr"/>
                <a:lstStyle/>
                <a:p>
                  <a:endParaRPr lang="fr-FR" sz="1400"/>
                </a:p>
              </p:txBody>
            </p:sp>
            <p:grpSp>
              <p:nvGrpSpPr>
                <p:cNvPr id="87" name="Graphique 1813">
                  <a:extLst>
                    <a:ext uri="{FF2B5EF4-FFF2-40B4-BE49-F238E27FC236}">
                      <a16:creationId xmlns:a16="http://schemas.microsoft.com/office/drawing/2014/main" id="{07E37D2F-C011-4C2B-8826-0AD3F44F15B3}"/>
                    </a:ext>
                  </a:extLst>
                </p:cNvPr>
                <p:cNvGrpSpPr/>
                <p:nvPr/>
              </p:nvGrpSpPr>
              <p:grpSpPr>
                <a:xfrm>
                  <a:off x="2605465" y="2913530"/>
                  <a:ext cx="100393" cy="307943"/>
                  <a:chOff x="2605465" y="2913530"/>
                  <a:chExt cx="100393" cy="307943"/>
                </a:xfrm>
                <a:grpFill/>
              </p:grpSpPr>
              <p:sp>
                <p:nvSpPr>
                  <p:cNvPr id="94" name="Forme libre : forme 3941">
                    <a:extLst>
                      <a:ext uri="{FF2B5EF4-FFF2-40B4-BE49-F238E27FC236}">
                        <a16:creationId xmlns:a16="http://schemas.microsoft.com/office/drawing/2014/main" id="{825D0318-300E-4B15-BA1D-020D5EDE47B4}"/>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rgbClr val="E52A29"/>
                    </a:solidFill>
                    <a:prstDash val="solid"/>
                    <a:round/>
                  </a:ln>
                </p:spPr>
                <p:txBody>
                  <a:bodyPr rtlCol="0" anchor="ctr"/>
                  <a:lstStyle/>
                  <a:p>
                    <a:endParaRPr lang="fr-FR" sz="1400"/>
                  </a:p>
                </p:txBody>
              </p:sp>
              <p:sp>
                <p:nvSpPr>
                  <p:cNvPr id="95" name="Forme libre : forme 3942">
                    <a:extLst>
                      <a:ext uri="{FF2B5EF4-FFF2-40B4-BE49-F238E27FC236}">
                        <a16:creationId xmlns:a16="http://schemas.microsoft.com/office/drawing/2014/main" id="{A580D563-ECEB-4566-91EE-F86ABF24FDE0}"/>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rgbClr val="E52A29"/>
                    </a:solidFill>
                    <a:prstDash val="solid"/>
                    <a:round/>
                  </a:ln>
                </p:spPr>
                <p:txBody>
                  <a:bodyPr rtlCol="0" anchor="ctr"/>
                  <a:lstStyle/>
                  <a:p>
                    <a:endParaRPr lang="fr-FR" sz="1400"/>
                  </a:p>
                </p:txBody>
              </p:sp>
              <p:sp>
                <p:nvSpPr>
                  <p:cNvPr id="96" name="Forme libre : forme 3943">
                    <a:extLst>
                      <a:ext uri="{FF2B5EF4-FFF2-40B4-BE49-F238E27FC236}">
                        <a16:creationId xmlns:a16="http://schemas.microsoft.com/office/drawing/2014/main" id="{4DC013CF-0009-47B9-BF90-5324BEB8F676}"/>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rgbClr val="E52A29"/>
                    </a:solidFill>
                    <a:prstDash val="solid"/>
                    <a:round/>
                  </a:ln>
                </p:spPr>
                <p:txBody>
                  <a:bodyPr rtlCol="0" anchor="ctr"/>
                  <a:lstStyle/>
                  <a:p>
                    <a:endParaRPr lang="fr-FR" sz="1400"/>
                  </a:p>
                </p:txBody>
              </p:sp>
            </p:grpSp>
            <p:grpSp>
              <p:nvGrpSpPr>
                <p:cNvPr id="88" name="Graphique 1813">
                  <a:extLst>
                    <a:ext uri="{FF2B5EF4-FFF2-40B4-BE49-F238E27FC236}">
                      <a16:creationId xmlns:a16="http://schemas.microsoft.com/office/drawing/2014/main" id="{07E37D2F-C011-4C2B-8826-0AD3F44F15B3}"/>
                    </a:ext>
                  </a:extLst>
                </p:cNvPr>
                <p:cNvGrpSpPr/>
                <p:nvPr/>
              </p:nvGrpSpPr>
              <p:grpSpPr>
                <a:xfrm>
                  <a:off x="2279329" y="2915435"/>
                  <a:ext cx="100393" cy="307943"/>
                  <a:chOff x="2279329" y="2915435"/>
                  <a:chExt cx="100393" cy="307943"/>
                </a:xfrm>
                <a:grpFill/>
              </p:grpSpPr>
              <p:sp>
                <p:nvSpPr>
                  <p:cNvPr id="91" name="Forme libre : forme 3945">
                    <a:extLst>
                      <a:ext uri="{FF2B5EF4-FFF2-40B4-BE49-F238E27FC236}">
                        <a16:creationId xmlns:a16="http://schemas.microsoft.com/office/drawing/2014/main" id="{DDD481A8-B3BE-4969-9346-FF0F6CE7C0F1}"/>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rgbClr val="E52A29"/>
                    </a:solidFill>
                    <a:prstDash val="solid"/>
                    <a:round/>
                  </a:ln>
                </p:spPr>
                <p:txBody>
                  <a:bodyPr rtlCol="0" anchor="ctr"/>
                  <a:lstStyle/>
                  <a:p>
                    <a:endParaRPr lang="fr-FR" sz="1400"/>
                  </a:p>
                </p:txBody>
              </p:sp>
              <p:sp>
                <p:nvSpPr>
                  <p:cNvPr id="92" name="Forme libre : forme 3946">
                    <a:extLst>
                      <a:ext uri="{FF2B5EF4-FFF2-40B4-BE49-F238E27FC236}">
                        <a16:creationId xmlns:a16="http://schemas.microsoft.com/office/drawing/2014/main" id="{FA62D366-73C7-4352-8ECB-CE4933237370}"/>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rgbClr val="E52A29"/>
                    </a:solidFill>
                    <a:prstDash val="solid"/>
                    <a:round/>
                  </a:ln>
                </p:spPr>
                <p:txBody>
                  <a:bodyPr rtlCol="0" anchor="ctr"/>
                  <a:lstStyle/>
                  <a:p>
                    <a:endParaRPr lang="fr-FR" sz="1400"/>
                  </a:p>
                </p:txBody>
              </p:sp>
              <p:sp>
                <p:nvSpPr>
                  <p:cNvPr id="93" name="Forme libre : forme 3947">
                    <a:extLst>
                      <a:ext uri="{FF2B5EF4-FFF2-40B4-BE49-F238E27FC236}">
                        <a16:creationId xmlns:a16="http://schemas.microsoft.com/office/drawing/2014/main" id="{E878B163-CF49-4982-9A90-21A52122F5D3}"/>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rgbClr val="E52A29"/>
                    </a:solidFill>
                    <a:prstDash val="solid"/>
                    <a:round/>
                  </a:ln>
                </p:spPr>
                <p:txBody>
                  <a:bodyPr rtlCol="0" anchor="ctr"/>
                  <a:lstStyle/>
                  <a:p>
                    <a:endParaRPr lang="fr-FR" sz="1400"/>
                  </a:p>
                </p:txBody>
              </p:sp>
            </p:grpSp>
            <p:sp>
              <p:nvSpPr>
                <p:cNvPr id="89" name="Forme libre : forme 3948">
                  <a:extLst>
                    <a:ext uri="{FF2B5EF4-FFF2-40B4-BE49-F238E27FC236}">
                      <a16:creationId xmlns:a16="http://schemas.microsoft.com/office/drawing/2014/main" id="{95B57FD3-1924-43C5-A27E-CB92DFD61E26}"/>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rgbClr val="E52A29"/>
                  </a:solidFill>
                  <a:prstDash val="solid"/>
                  <a:round/>
                </a:ln>
              </p:spPr>
              <p:txBody>
                <a:bodyPr rtlCol="0" anchor="ctr"/>
                <a:lstStyle/>
                <a:p>
                  <a:endParaRPr lang="fr-FR" sz="1400"/>
                </a:p>
              </p:txBody>
            </p:sp>
            <p:sp>
              <p:nvSpPr>
                <p:cNvPr id="90" name="Forme libre : forme 3949">
                  <a:extLst>
                    <a:ext uri="{FF2B5EF4-FFF2-40B4-BE49-F238E27FC236}">
                      <a16:creationId xmlns:a16="http://schemas.microsoft.com/office/drawing/2014/main" id="{B5620431-1E28-4B7D-9A04-2D29EA4F74C3}"/>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rgbClr val="E52A29"/>
                  </a:solidFill>
                  <a:prstDash val="solid"/>
                  <a:round/>
                </a:ln>
              </p:spPr>
              <p:txBody>
                <a:bodyPr rtlCol="0" anchor="ctr"/>
                <a:lstStyle/>
                <a:p>
                  <a:endParaRPr lang="fr-FR" sz="1400"/>
                </a:p>
              </p:txBody>
            </p:sp>
          </p:grpSp>
          <p:sp>
            <p:nvSpPr>
              <p:cNvPr id="80" name="Forme libre : forme 3950">
                <a:extLst>
                  <a:ext uri="{FF2B5EF4-FFF2-40B4-BE49-F238E27FC236}">
                    <a16:creationId xmlns:a16="http://schemas.microsoft.com/office/drawing/2014/main" id="{E8F4FE36-82EB-44D2-B13B-A81E38AB48D4}"/>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rgbClr val="E52A29"/>
                </a:solidFill>
                <a:prstDash val="solid"/>
                <a:round/>
              </a:ln>
            </p:spPr>
            <p:txBody>
              <a:bodyPr rtlCol="0" anchor="ctr"/>
              <a:lstStyle/>
              <a:p>
                <a:endParaRPr lang="fr-FR" sz="1400"/>
              </a:p>
            </p:txBody>
          </p:sp>
        </p:grpSp>
        <p:sp>
          <p:nvSpPr>
            <p:cNvPr id="78" name="Forme libre : forme 3951">
              <a:extLst>
                <a:ext uri="{FF2B5EF4-FFF2-40B4-BE49-F238E27FC236}">
                  <a16:creationId xmlns:a16="http://schemas.microsoft.com/office/drawing/2014/main" id="{B3A28E8C-406A-4650-864B-C7D52D4D12D9}"/>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rgbClr val="E52A29"/>
              </a:solidFill>
              <a:prstDash val="solid"/>
              <a:round/>
            </a:ln>
          </p:spPr>
          <p:txBody>
            <a:bodyPr rtlCol="0" anchor="ctr"/>
            <a:lstStyle/>
            <a:p>
              <a:endParaRPr lang="fr-FR" sz="1400"/>
            </a:p>
          </p:txBody>
        </p:sp>
      </p:grpSp>
      <p:sp>
        <p:nvSpPr>
          <p:cNvPr id="197" name="ZoneTexte 196"/>
          <p:cNvSpPr txBox="1"/>
          <p:nvPr/>
        </p:nvSpPr>
        <p:spPr>
          <a:xfrm>
            <a:off x="10376772" y="3943134"/>
            <a:ext cx="1228634" cy="1323439"/>
          </a:xfrm>
          <a:prstGeom prst="rect">
            <a:avLst/>
          </a:prstGeom>
          <a:solidFill>
            <a:schemeClr val="bg1"/>
          </a:solidFill>
        </p:spPr>
        <p:txBody>
          <a:bodyPr wrap="square" rtlCol="0">
            <a:spAutoFit/>
          </a:bodyPr>
          <a:lstStyle/>
          <a:p>
            <a:pPr algn="just">
              <a:spcBef>
                <a:spcPct val="20000"/>
              </a:spcBef>
              <a:buClr>
                <a:srgbClr val="C00000"/>
              </a:buClr>
            </a:pPr>
            <a:r>
              <a:rPr lang="fr-FR" sz="1000" dirty="0" smtClean="0">
                <a:solidFill>
                  <a:schemeClr val="tx1">
                    <a:lumMod val="50000"/>
                    <a:lumOff val="50000"/>
                  </a:schemeClr>
                </a:solidFill>
              </a:rPr>
              <a:t>324 000 clients appétents</a:t>
            </a:r>
            <a:r>
              <a:rPr lang="fr-FR" sz="1000" dirty="0">
                <a:solidFill>
                  <a:schemeClr val="tx1">
                    <a:lumMod val="50000"/>
                    <a:lumOff val="50000"/>
                  </a:schemeClr>
                </a:solidFill>
              </a:rPr>
              <a:t> </a:t>
            </a:r>
            <a:r>
              <a:rPr lang="fr-FR" sz="1000" dirty="0" smtClean="0">
                <a:solidFill>
                  <a:schemeClr val="tx1">
                    <a:lumMod val="50000"/>
                    <a:lumOff val="50000"/>
                  </a:schemeClr>
                </a:solidFill>
              </a:rPr>
              <a:t>de la CEGEE, soit 82%, ne détiennent pas </a:t>
            </a:r>
            <a:r>
              <a:rPr lang="fr-FR" sz="1000" b="1" dirty="0" smtClean="0">
                <a:solidFill>
                  <a:srgbClr val="C00000"/>
                </a:solidFill>
              </a:rPr>
              <a:t>l’Univers Assurance</a:t>
            </a:r>
            <a:r>
              <a:rPr lang="fr-FR" sz="1000" dirty="0">
                <a:solidFill>
                  <a:schemeClr val="tx1">
                    <a:lumMod val="50000"/>
                    <a:lumOff val="50000"/>
                  </a:schemeClr>
                </a:solidFill>
              </a:rPr>
              <a:t> </a:t>
            </a:r>
            <a:r>
              <a:rPr lang="fr-FR" sz="1000" dirty="0" smtClean="0">
                <a:solidFill>
                  <a:schemeClr val="tx1">
                    <a:lumMod val="50000"/>
                    <a:lumOff val="50000"/>
                  </a:schemeClr>
                </a:solidFill>
              </a:rPr>
              <a:t>et n’ont pas été vus en 2021.</a:t>
            </a:r>
          </a:p>
        </p:txBody>
      </p:sp>
      <p:sp>
        <p:nvSpPr>
          <p:cNvPr id="236" name="Rectangle 235"/>
          <p:cNvSpPr/>
          <p:nvPr/>
        </p:nvSpPr>
        <p:spPr>
          <a:xfrm>
            <a:off x="2700018" y="4211972"/>
            <a:ext cx="4701563" cy="984885"/>
          </a:xfrm>
          <a:prstGeom prst="rect">
            <a:avLst/>
          </a:prstGeom>
        </p:spPr>
        <p:txBody>
          <a:bodyPr wrap="square">
            <a:spAutoFit/>
          </a:bodyPr>
          <a:lstStyle/>
          <a:p>
            <a:pPr marL="171450" indent="-171450">
              <a:lnSpc>
                <a:spcPct val="150000"/>
              </a:lnSpc>
              <a:buFont typeface="Wingdings" panose="05000000000000000000" pitchFamily="2" charset="2"/>
              <a:buChar char="§"/>
            </a:pPr>
            <a:r>
              <a:rPr lang="fr-FR" sz="1200" b="1" dirty="0" err="1" smtClean="0">
                <a:solidFill>
                  <a:schemeClr val="tx1">
                    <a:lumMod val="75000"/>
                    <a:lumOff val="25000"/>
                  </a:schemeClr>
                </a:solidFill>
              </a:rPr>
              <a:t>Sécur’Famille</a:t>
            </a:r>
            <a:r>
              <a:rPr lang="fr-FR" sz="1200" b="1" dirty="0" smtClean="0">
                <a:solidFill>
                  <a:schemeClr val="tx1">
                    <a:lumMod val="75000"/>
                    <a:lumOff val="25000"/>
                  </a:schemeClr>
                </a:solidFill>
              </a:rPr>
              <a:t> 2 : </a:t>
            </a:r>
            <a:r>
              <a:rPr lang="fr-FR" sz="1000" dirty="0">
                <a:solidFill>
                  <a:schemeClr val="tx1">
                    <a:lumMod val="50000"/>
                    <a:lumOff val="50000"/>
                  </a:schemeClr>
                </a:solidFill>
              </a:rPr>
              <a:t>2 mois offerts du </a:t>
            </a:r>
            <a:r>
              <a:rPr lang="fr-FR" sz="1000" dirty="0" smtClean="0">
                <a:solidFill>
                  <a:schemeClr val="tx1">
                    <a:lumMod val="50000"/>
                    <a:lumOff val="50000"/>
                  </a:schemeClr>
                </a:solidFill>
              </a:rPr>
              <a:t>1</a:t>
            </a:r>
            <a:r>
              <a:rPr lang="fr-FR" sz="1000" baseline="30000" dirty="0" smtClean="0">
                <a:solidFill>
                  <a:schemeClr val="tx1">
                    <a:lumMod val="50000"/>
                    <a:lumOff val="50000"/>
                  </a:schemeClr>
                </a:solidFill>
              </a:rPr>
              <a:t>er</a:t>
            </a:r>
            <a:r>
              <a:rPr lang="fr-FR" sz="1000" dirty="0" smtClean="0">
                <a:solidFill>
                  <a:schemeClr val="tx1">
                    <a:lumMod val="50000"/>
                    <a:lumOff val="50000"/>
                  </a:schemeClr>
                </a:solidFill>
              </a:rPr>
              <a:t> avril </a:t>
            </a:r>
            <a:r>
              <a:rPr lang="fr-FR" sz="1000" dirty="0">
                <a:solidFill>
                  <a:schemeClr val="tx1">
                    <a:lumMod val="50000"/>
                    <a:lumOff val="50000"/>
                  </a:schemeClr>
                </a:solidFill>
              </a:rPr>
              <a:t>au 31 mai </a:t>
            </a:r>
            <a:r>
              <a:rPr lang="fr-FR" sz="1000" dirty="0" smtClean="0">
                <a:solidFill>
                  <a:schemeClr val="tx1">
                    <a:lumMod val="50000"/>
                    <a:lumOff val="50000"/>
                  </a:schemeClr>
                </a:solidFill>
              </a:rPr>
              <a:t>2021</a:t>
            </a:r>
            <a:endParaRPr lang="fr-FR" sz="1000" dirty="0">
              <a:solidFill>
                <a:schemeClr val="tx1">
                  <a:lumMod val="50000"/>
                  <a:lumOff val="50000"/>
                </a:schemeClr>
              </a:solidFill>
            </a:endParaRPr>
          </a:p>
          <a:p>
            <a:pPr marL="171450" indent="-171450">
              <a:lnSpc>
                <a:spcPct val="150000"/>
              </a:lnSpc>
              <a:buFont typeface="Wingdings" panose="05000000000000000000" pitchFamily="2" charset="2"/>
              <a:buChar char="§"/>
            </a:pPr>
            <a:r>
              <a:rPr lang="fr-FR" sz="1200" b="1" dirty="0" smtClean="0">
                <a:solidFill>
                  <a:schemeClr val="tx1">
                    <a:lumMod val="75000"/>
                    <a:lumOff val="25000"/>
                  </a:schemeClr>
                </a:solidFill>
              </a:rPr>
              <a:t>Auto, MRH et GAV : </a:t>
            </a:r>
            <a:r>
              <a:rPr lang="fr-FR" sz="1000" dirty="0">
                <a:solidFill>
                  <a:schemeClr val="tx1">
                    <a:lumMod val="50000"/>
                    <a:lumOff val="50000"/>
                  </a:schemeClr>
                </a:solidFill>
              </a:rPr>
              <a:t>Remise </a:t>
            </a:r>
            <a:r>
              <a:rPr lang="fr-FR" sz="1000" dirty="0" smtClean="0">
                <a:solidFill>
                  <a:schemeClr val="tx1">
                    <a:lumMod val="50000"/>
                    <a:lumOff val="50000"/>
                  </a:schemeClr>
                </a:solidFill>
              </a:rPr>
              <a:t>fidélisation de 5 % </a:t>
            </a:r>
            <a:r>
              <a:rPr lang="fr-FR" sz="1000" dirty="0">
                <a:solidFill>
                  <a:schemeClr val="tx1">
                    <a:lumMod val="50000"/>
                    <a:lumOff val="50000"/>
                  </a:schemeClr>
                </a:solidFill>
              </a:rPr>
              <a:t>accordée à </a:t>
            </a:r>
            <a:r>
              <a:rPr lang="fr-FR" sz="1000" dirty="0" smtClean="0">
                <a:solidFill>
                  <a:schemeClr val="tx1">
                    <a:lumMod val="50000"/>
                    <a:lumOff val="50000"/>
                  </a:schemeClr>
                </a:solidFill>
              </a:rPr>
              <a:t>vie</a:t>
            </a:r>
            <a:endParaRPr lang="fr-FR" sz="1000" dirty="0">
              <a:solidFill>
                <a:schemeClr val="tx1">
                  <a:lumMod val="50000"/>
                  <a:lumOff val="50000"/>
                </a:schemeClr>
              </a:solidFill>
            </a:endParaRPr>
          </a:p>
          <a:p>
            <a:pPr marL="171450" indent="-171450">
              <a:buFont typeface="Wingdings" panose="05000000000000000000" pitchFamily="2" charset="2"/>
              <a:buChar char="§"/>
            </a:pPr>
            <a:r>
              <a:rPr lang="fr-FR" sz="1200" b="1" dirty="0" smtClean="0">
                <a:solidFill>
                  <a:schemeClr val="tx1">
                    <a:lumMod val="75000"/>
                    <a:lumOff val="25000"/>
                  </a:schemeClr>
                </a:solidFill>
              </a:rPr>
              <a:t>2 ROUES : </a:t>
            </a:r>
            <a:r>
              <a:rPr lang="fr-FR" sz="1000" dirty="0">
                <a:solidFill>
                  <a:schemeClr val="tx1">
                    <a:lumMod val="50000"/>
                    <a:lumOff val="50000"/>
                  </a:schemeClr>
                </a:solidFill>
              </a:rPr>
              <a:t>Remise de 15% si détention </a:t>
            </a:r>
            <a:r>
              <a:rPr lang="fr-FR" sz="1000" dirty="0" smtClean="0">
                <a:solidFill>
                  <a:schemeClr val="tx1">
                    <a:lumMod val="50000"/>
                    <a:lumOff val="50000"/>
                  </a:schemeClr>
                </a:solidFill>
              </a:rPr>
              <a:t>d’un contrat </a:t>
            </a:r>
            <a:r>
              <a:rPr lang="fr-FR" sz="1000" dirty="0">
                <a:solidFill>
                  <a:schemeClr val="tx1">
                    <a:lumMod val="50000"/>
                    <a:lumOff val="50000"/>
                  </a:schemeClr>
                </a:solidFill>
              </a:rPr>
              <a:t>AUTO (et pouvant aller jusqu’à 33% sur les cyclos ou scooter &lt; 50cm3</a:t>
            </a:r>
          </a:p>
        </p:txBody>
      </p:sp>
      <p:sp>
        <p:nvSpPr>
          <p:cNvPr id="237" name="Rectangle 236"/>
          <p:cNvSpPr/>
          <p:nvPr/>
        </p:nvSpPr>
        <p:spPr>
          <a:xfrm>
            <a:off x="2693863" y="5342618"/>
            <a:ext cx="4658714" cy="738664"/>
          </a:xfrm>
          <a:prstGeom prst="rect">
            <a:avLst/>
          </a:prstGeom>
          <a:noFill/>
        </p:spPr>
        <p:txBody>
          <a:bodyPr wrap="square">
            <a:spAutoFit/>
          </a:bodyPr>
          <a:lstStyle/>
          <a:p>
            <a:pPr marL="171450" indent="-171450">
              <a:buFont typeface="Wingdings" panose="05000000000000000000" pitchFamily="2" charset="2"/>
              <a:buChar char="§"/>
            </a:pPr>
            <a:r>
              <a:rPr lang="fr-FR" sz="1200" b="1" dirty="0" smtClean="0">
                <a:solidFill>
                  <a:schemeClr val="tx1">
                    <a:lumMod val="75000"/>
                    <a:lumOff val="25000"/>
                  </a:schemeClr>
                </a:solidFill>
              </a:rPr>
              <a:t>Jeunes – MRH et santé :  </a:t>
            </a:r>
            <a:r>
              <a:rPr lang="fr-FR" sz="1000" dirty="0">
                <a:solidFill>
                  <a:schemeClr val="tx1">
                    <a:lumMod val="50000"/>
                    <a:lumOff val="50000"/>
                  </a:schemeClr>
                </a:solidFill>
              </a:rPr>
              <a:t>2 mois offerts pour toute nouvelle souscription du 01/06 au 31/07/2021 inclus pour un assuré de moins de 29 ans d’un contrat Assurance Habitation en formule Initial ou d’un contrat Garantie Santé Côté JE (toutes les formules). </a:t>
            </a:r>
          </a:p>
        </p:txBody>
      </p:sp>
      <p:sp>
        <p:nvSpPr>
          <p:cNvPr id="238" name="ZoneTexte 237"/>
          <p:cNvSpPr txBox="1"/>
          <p:nvPr/>
        </p:nvSpPr>
        <p:spPr>
          <a:xfrm>
            <a:off x="2708725" y="2416040"/>
            <a:ext cx="4625875" cy="584775"/>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a:solidFill>
                  <a:schemeClr val="tx1">
                    <a:lumMod val="75000"/>
                    <a:lumOff val="25000"/>
                  </a:schemeClr>
                </a:solidFill>
              </a:rPr>
              <a:t>IARD Equipement GAV </a:t>
            </a:r>
            <a:r>
              <a:rPr lang="fr-FR" sz="1200" b="1" dirty="0" smtClean="0">
                <a:solidFill>
                  <a:schemeClr val="tx1">
                    <a:lumMod val="75000"/>
                    <a:lumOff val="25000"/>
                  </a:schemeClr>
                </a:solidFill>
              </a:rPr>
              <a:t>Sénior </a:t>
            </a:r>
            <a:r>
              <a:rPr lang="fr-FR" sz="1000" dirty="0">
                <a:solidFill>
                  <a:schemeClr val="tx1">
                    <a:lumMod val="50000"/>
                    <a:lumOff val="50000"/>
                  </a:schemeClr>
                </a:solidFill>
              </a:rPr>
              <a:t>(volume </a:t>
            </a:r>
            <a:r>
              <a:rPr lang="fr-FR" sz="1000" dirty="0" smtClean="0">
                <a:solidFill>
                  <a:schemeClr val="tx1">
                    <a:lumMod val="50000"/>
                    <a:lumOff val="50000"/>
                  </a:schemeClr>
                </a:solidFill>
              </a:rPr>
              <a:t>36 074 clients</a:t>
            </a:r>
            <a:r>
              <a:rPr lang="fr-FR" sz="1000" dirty="0" smtClean="0">
                <a:solidFill>
                  <a:schemeClr val="tx1">
                    <a:lumMod val="50000"/>
                    <a:lumOff val="50000"/>
                  </a:schemeClr>
                </a:solidFill>
              </a:rPr>
              <a:t>)</a:t>
            </a:r>
            <a:endParaRPr lang="fr-FR" sz="1000" dirty="0">
              <a:solidFill>
                <a:schemeClr val="tx1">
                  <a:lumMod val="50000"/>
                  <a:lumOff val="50000"/>
                </a:schemeClr>
              </a:solidFill>
              <a:latin typeface="+mj-lt"/>
            </a:endParaRPr>
          </a:p>
          <a:p>
            <a:pPr marL="179388" lvl="1" algn="just"/>
            <a:r>
              <a:rPr lang="fr-FR" sz="1000" dirty="0" smtClean="0">
                <a:solidFill>
                  <a:schemeClr val="tx1">
                    <a:lumMod val="50000"/>
                    <a:lumOff val="50000"/>
                  </a:schemeClr>
                </a:solidFill>
                <a:latin typeface="+mj-lt"/>
                <a:cs typeface="Arial" panose="020B0604020202020204" pitchFamily="34" charset="0"/>
              </a:rPr>
              <a:t>Ces clients sont âgés de 55 à 64 ans. Les séniors sont les 1</a:t>
            </a:r>
            <a:r>
              <a:rPr lang="fr-FR" sz="1000" baseline="30000" dirty="0" smtClean="0">
                <a:solidFill>
                  <a:schemeClr val="tx1">
                    <a:lumMod val="50000"/>
                    <a:lumOff val="50000"/>
                  </a:schemeClr>
                </a:solidFill>
                <a:latin typeface="+mj-lt"/>
                <a:cs typeface="Arial" panose="020B0604020202020204" pitchFamily="34" charset="0"/>
              </a:rPr>
              <a:t>ers</a:t>
            </a:r>
            <a:r>
              <a:rPr lang="fr-FR" sz="1000" dirty="0" smtClean="0">
                <a:solidFill>
                  <a:schemeClr val="tx1">
                    <a:lumMod val="50000"/>
                    <a:lumOff val="50000"/>
                  </a:schemeClr>
                </a:solidFill>
                <a:latin typeface="+mj-lt"/>
                <a:cs typeface="Arial" panose="020B0604020202020204" pitchFamily="34" charset="0"/>
              </a:rPr>
              <a:t> concernés par les accidents de la vie courante.</a:t>
            </a:r>
            <a:endParaRPr lang="fr-FR" sz="1000" dirty="0">
              <a:solidFill>
                <a:schemeClr val="tx1">
                  <a:lumMod val="50000"/>
                  <a:lumOff val="50000"/>
                </a:schemeClr>
              </a:solidFill>
              <a:latin typeface="+mj-lt"/>
              <a:cs typeface="Arial" panose="020B0604020202020204" pitchFamily="34" charset="0"/>
            </a:endParaRPr>
          </a:p>
        </p:txBody>
      </p:sp>
      <p:sp>
        <p:nvSpPr>
          <p:cNvPr id="239" name="ZoneTexte 238"/>
          <p:cNvSpPr txBox="1"/>
          <p:nvPr/>
        </p:nvSpPr>
        <p:spPr>
          <a:xfrm>
            <a:off x="2693843" y="2973509"/>
            <a:ext cx="4616693" cy="584775"/>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a:solidFill>
                  <a:schemeClr val="tx1">
                    <a:lumMod val="75000"/>
                    <a:lumOff val="25000"/>
                  </a:schemeClr>
                </a:solidFill>
              </a:rPr>
              <a:t>PREV Equipement </a:t>
            </a:r>
            <a:r>
              <a:rPr lang="fr-FR" sz="1200" b="1" dirty="0" err="1">
                <a:solidFill>
                  <a:schemeClr val="tx1">
                    <a:lumMod val="75000"/>
                    <a:lumOff val="25000"/>
                  </a:schemeClr>
                </a:solidFill>
              </a:rPr>
              <a:t>Sécur’Famille</a:t>
            </a:r>
            <a:r>
              <a:rPr lang="fr-FR" sz="1200" b="1" dirty="0">
                <a:solidFill>
                  <a:schemeClr val="tx1">
                    <a:lumMod val="75000"/>
                    <a:lumOff val="25000"/>
                  </a:schemeClr>
                </a:solidFill>
              </a:rPr>
              <a:t> </a:t>
            </a:r>
            <a:r>
              <a:rPr lang="fr-FR" sz="1200" b="1" dirty="0" smtClean="0">
                <a:solidFill>
                  <a:schemeClr val="tx1">
                    <a:lumMod val="75000"/>
                    <a:lumOff val="25000"/>
                  </a:schemeClr>
                </a:solidFill>
              </a:rPr>
              <a:t>2 </a:t>
            </a:r>
            <a:r>
              <a:rPr lang="fr-FR" sz="1000" dirty="0">
                <a:solidFill>
                  <a:schemeClr val="tx1">
                    <a:lumMod val="50000"/>
                    <a:lumOff val="50000"/>
                  </a:schemeClr>
                </a:solidFill>
              </a:rPr>
              <a:t>(volume </a:t>
            </a:r>
            <a:r>
              <a:rPr lang="fr-FR" sz="1000" dirty="0" smtClean="0">
                <a:solidFill>
                  <a:schemeClr val="tx1">
                    <a:lumMod val="50000"/>
                    <a:lumOff val="50000"/>
                  </a:schemeClr>
                </a:solidFill>
              </a:rPr>
              <a:t>6 210 clients</a:t>
            </a:r>
            <a:r>
              <a:rPr lang="fr-FR" sz="1000" dirty="0" smtClean="0">
                <a:solidFill>
                  <a:schemeClr val="tx1">
                    <a:lumMod val="50000"/>
                    <a:lumOff val="50000"/>
                  </a:schemeClr>
                </a:solidFill>
              </a:rPr>
              <a:t>)</a:t>
            </a:r>
            <a:endParaRPr lang="fr-FR" sz="1000" dirty="0">
              <a:solidFill>
                <a:schemeClr val="tx1">
                  <a:lumMod val="50000"/>
                  <a:lumOff val="50000"/>
                </a:schemeClr>
              </a:solidFill>
              <a:latin typeface="+mj-lt"/>
            </a:endParaRPr>
          </a:p>
          <a:p>
            <a:pPr marL="179388" lvl="1" algn="just"/>
            <a:r>
              <a:rPr lang="fr-FR" sz="1000" dirty="0">
                <a:solidFill>
                  <a:schemeClr val="tx1">
                    <a:lumMod val="50000"/>
                    <a:lumOff val="50000"/>
                  </a:schemeClr>
                </a:solidFill>
                <a:latin typeface="+mj-lt"/>
                <a:cs typeface="Arial" panose="020B0604020202020204" pitchFamily="34" charset="0"/>
              </a:rPr>
              <a:t>Ces clients </a:t>
            </a:r>
            <a:r>
              <a:rPr lang="fr-FR" sz="1000" dirty="0" smtClean="0">
                <a:solidFill>
                  <a:schemeClr val="tx1">
                    <a:lumMod val="50000"/>
                    <a:lumOff val="50000"/>
                  </a:schemeClr>
                </a:solidFill>
                <a:latin typeface="+mj-lt"/>
                <a:cs typeface="Arial" panose="020B0604020202020204" pitchFamily="34" charset="0"/>
              </a:rPr>
              <a:t>âgés </a:t>
            </a:r>
            <a:r>
              <a:rPr lang="fr-FR" sz="1000" dirty="0">
                <a:solidFill>
                  <a:schemeClr val="tx1">
                    <a:lumMod val="50000"/>
                    <a:lumOff val="50000"/>
                  </a:schemeClr>
                </a:solidFill>
                <a:latin typeface="+mj-lt"/>
                <a:cs typeface="Arial" panose="020B0604020202020204" pitchFamily="34" charset="0"/>
              </a:rPr>
              <a:t>de 30 à 50 </a:t>
            </a:r>
            <a:r>
              <a:rPr lang="fr-FR" sz="1000" dirty="0" smtClean="0">
                <a:solidFill>
                  <a:schemeClr val="tx1">
                    <a:lumMod val="50000"/>
                    <a:lumOff val="50000"/>
                  </a:schemeClr>
                </a:solidFill>
                <a:latin typeface="+mj-lt"/>
                <a:cs typeface="Arial" panose="020B0604020202020204" pitchFamily="34" charset="0"/>
              </a:rPr>
              <a:t>ans, sont </a:t>
            </a:r>
            <a:r>
              <a:rPr lang="fr-FR" sz="1000" dirty="0">
                <a:solidFill>
                  <a:schemeClr val="tx1">
                    <a:lumMod val="50000"/>
                    <a:lumOff val="50000"/>
                  </a:schemeClr>
                </a:solidFill>
                <a:latin typeface="+mj-lt"/>
                <a:cs typeface="Arial" panose="020B0604020202020204" pitchFamily="34" charset="0"/>
              </a:rPr>
              <a:t>des clients à potentiel ou </a:t>
            </a:r>
            <a:r>
              <a:rPr lang="fr-FR" sz="1000" dirty="0" smtClean="0">
                <a:solidFill>
                  <a:schemeClr val="tx1">
                    <a:lumMod val="50000"/>
                    <a:lumOff val="50000"/>
                  </a:schemeClr>
                </a:solidFill>
                <a:latin typeface="+mj-lt"/>
                <a:cs typeface="Arial" panose="020B0604020202020204" pitchFamily="34" charset="0"/>
              </a:rPr>
              <a:t>premium avec </a:t>
            </a:r>
            <a:r>
              <a:rPr lang="fr-FR" sz="1000" dirty="0">
                <a:solidFill>
                  <a:schemeClr val="tx1">
                    <a:lumMod val="50000"/>
                    <a:lumOff val="50000"/>
                  </a:schemeClr>
                </a:solidFill>
                <a:latin typeface="+mj-lt"/>
                <a:cs typeface="Arial" panose="020B0604020202020204" pitchFamily="34" charset="0"/>
              </a:rPr>
              <a:t>des enfants. Ils détiennent un contrat IARD mais pas de </a:t>
            </a:r>
            <a:r>
              <a:rPr lang="fr-FR" sz="1000" dirty="0" smtClean="0">
                <a:solidFill>
                  <a:schemeClr val="tx1">
                    <a:lumMod val="50000"/>
                    <a:lumOff val="50000"/>
                  </a:schemeClr>
                </a:solidFill>
                <a:latin typeface="+mj-lt"/>
                <a:cs typeface="Arial" panose="020B0604020202020204" pitchFamily="34" charset="0"/>
              </a:rPr>
              <a:t>prévoyance.</a:t>
            </a:r>
            <a:endParaRPr lang="fr-FR" sz="1000" dirty="0">
              <a:solidFill>
                <a:schemeClr val="tx1">
                  <a:lumMod val="50000"/>
                  <a:lumOff val="50000"/>
                </a:schemeClr>
              </a:solidFill>
              <a:latin typeface="+mj-lt"/>
              <a:cs typeface="Arial" panose="020B0604020202020204" pitchFamily="34" charset="0"/>
            </a:endParaRPr>
          </a:p>
        </p:txBody>
      </p:sp>
      <p:grpSp>
        <p:nvGrpSpPr>
          <p:cNvPr id="198" name="Graphique 47">
            <a:extLst>
              <a:ext uri="{FF2B5EF4-FFF2-40B4-BE49-F238E27FC236}">
                <a16:creationId xmlns:a16="http://schemas.microsoft.com/office/drawing/2014/main" id="{1F698A3D-A810-458A-B731-3A603BCA120B}"/>
              </a:ext>
            </a:extLst>
          </p:cNvPr>
          <p:cNvGrpSpPr/>
          <p:nvPr/>
        </p:nvGrpSpPr>
        <p:grpSpPr>
          <a:xfrm>
            <a:off x="7919229" y="3286207"/>
            <a:ext cx="421857" cy="451789"/>
            <a:chOff x="6685181" y="1466922"/>
            <a:chExt cx="345607" cy="508684"/>
          </a:xfrm>
          <a:noFill/>
        </p:grpSpPr>
        <p:sp>
          <p:nvSpPr>
            <p:cNvPr id="199" name="Forme libre : forme 316">
              <a:extLst>
                <a:ext uri="{FF2B5EF4-FFF2-40B4-BE49-F238E27FC236}">
                  <a16:creationId xmlns:a16="http://schemas.microsoft.com/office/drawing/2014/main" id="{3F6BFB5A-EB66-476E-BC51-95030783DB0A}"/>
                </a:ext>
              </a:extLst>
            </p:cNvPr>
            <p:cNvSpPr/>
            <p:nvPr/>
          </p:nvSpPr>
          <p:spPr>
            <a:xfrm>
              <a:off x="6685181" y="1727833"/>
              <a:ext cx="130466" cy="140135"/>
            </a:xfrm>
            <a:custGeom>
              <a:avLst/>
              <a:gdLst>
                <a:gd name="connsiteX0" fmla="*/ 130466 w 130466"/>
                <a:gd name="connsiteY0" fmla="*/ 0 h 140135"/>
                <a:gd name="connsiteX1" fmla="*/ 96606 w 130466"/>
                <a:gd name="connsiteY1" fmla="*/ 7542 h 140135"/>
                <a:gd name="connsiteX2" fmla="*/ 51673 w 130466"/>
                <a:gd name="connsiteY2" fmla="*/ 40761 h 140135"/>
                <a:gd name="connsiteX3" fmla="*/ 0 w 130466"/>
                <a:gd name="connsiteY3" fmla="*/ 138009 h 140135"/>
                <a:gd name="connsiteX4" fmla="*/ 29367 w 130466"/>
                <a:gd name="connsiteY4" fmla="*/ 128701 h 140135"/>
                <a:gd name="connsiteX5" fmla="*/ 35786 w 130466"/>
                <a:gd name="connsiteY5" fmla="*/ 116665 h 140135"/>
                <a:gd name="connsiteX6" fmla="*/ 63388 w 130466"/>
                <a:gd name="connsiteY6" fmla="*/ 84089 h 140135"/>
                <a:gd name="connsiteX7" fmla="*/ 102704 w 130466"/>
                <a:gd name="connsiteY7" fmla="*/ 66276 h 140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0466" h="140135">
                  <a:moveTo>
                    <a:pt x="130466" y="0"/>
                  </a:moveTo>
                  <a:lnTo>
                    <a:pt x="96606" y="7542"/>
                  </a:lnTo>
                  <a:cubicBezTo>
                    <a:pt x="77188" y="11715"/>
                    <a:pt x="60820" y="23911"/>
                    <a:pt x="51673" y="40761"/>
                  </a:cubicBezTo>
                  <a:lnTo>
                    <a:pt x="0" y="138009"/>
                  </a:lnTo>
                  <a:cubicBezTo>
                    <a:pt x="10591" y="142983"/>
                    <a:pt x="24071" y="138971"/>
                    <a:pt x="29367" y="128701"/>
                  </a:cubicBezTo>
                  <a:lnTo>
                    <a:pt x="35786" y="116665"/>
                  </a:lnTo>
                  <a:cubicBezTo>
                    <a:pt x="42686" y="103667"/>
                    <a:pt x="52154" y="92594"/>
                    <a:pt x="63388" y="84089"/>
                  </a:cubicBezTo>
                  <a:cubicBezTo>
                    <a:pt x="74781" y="75584"/>
                    <a:pt x="88261" y="69325"/>
                    <a:pt x="102704" y="66276"/>
                  </a:cubicBezTo>
                </a:path>
              </a:pathLst>
            </a:custGeom>
            <a:noFill/>
            <a:ln w="9612" cap="rnd">
              <a:solidFill>
                <a:srgbClr val="E52A29"/>
              </a:solidFill>
              <a:prstDash val="solid"/>
              <a:round/>
            </a:ln>
          </p:spPr>
          <p:txBody>
            <a:bodyPr rtlCol="0" anchor="ctr"/>
            <a:lstStyle/>
            <a:p>
              <a:endParaRPr lang="fr-FR" sz="1400"/>
            </a:p>
          </p:txBody>
        </p:sp>
        <p:sp>
          <p:nvSpPr>
            <p:cNvPr id="200" name="Forme libre : forme 317">
              <a:extLst>
                <a:ext uri="{FF2B5EF4-FFF2-40B4-BE49-F238E27FC236}">
                  <a16:creationId xmlns:a16="http://schemas.microsoft.com/office/drawing/2014/main" id="{01756DAF-6186-4DE2-9626-0B268B7D8650}"/>
                </a:ext>
              </a:extLst>
            </p:cNvPr>
            <p:cNvSpPr/>
            <p:nvPr/>
          </p:nvSpPr>
          <p:spPr>
            <a:xfrm>
              <a:off x="6877611" y="1789776"/>
              <a:ext cx="74976" cy="185830"/>
            </a:xfrm>
            <a:custGeom>
              <a:avLst/>
              <a:gdLst>
                <a:gd name="connsiteX0" fmla="*/ 72033 w 74976"/>
                <a:gd name="connsiteY0" fmla="*/ 36909 h 185830"/>
                <a:gd name="connsiteX1" fmla="*/ 67379 w 74976"/>
                <a:gd name="connsiteY1" fmla="*/ 86977 h 185830"/>
                <a:gd name="connsiteX2" fmla="*/ 14583 w 74976"/>
                <a:gd name="connsiteY2" fmla="*/ 185830 h 185830"/>
                <a:gd name="connsiteX3" fmla="*/ 13620 w 74976"/>
                <a:gd name="connsiteY3" fmla="*/ 185349 h 185830"/>
                <a:gd name="connsiteX4" fmla="*/ 1263 w 74976"/>
                <a:gd name="connsiteY4" fmla="*/ 171066 h 185830"/>
                <a:gd name="connsiteX5" fmla="*/ 2547 w 74976"/>
                <a:gd name="connsiteY5" fmla="*/ 152772 h 185830"/>
                <a:gd name="connsiteX6" fmla="*/ 8966 w 74976"/>
                <a:gd name="connsiteY6" fmla="*/ 140897 h 185830"/>
                <a:gd name="connsiteX7" fmla="*/ 12496 w 74976"/>
                <a:gd name="connsiteY7" fmla="*/ 60178 h 185830"/>
                <a:gd name="connsiteX8" fmla="*/ 6077 w 74976"/>
                <a:gd name="connsiteY8" fmla="*/ 46056 h 185830"/>
                <a:gd name="connsiteX9" fmla="*/ 56627 w 74976"/>
                <a:gd name="connsiteY9" fmla="*/ 0 h 185830"/>
                <a:gd name="connsiteX10" fmla="*/ 64330 w 74976"/>
                <a:gd name="connsiteY10" fmla="*/ 18455 h 185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976" h="185830">
                  <a:moveTo>
                    <a:pt x="72033" y="36909"/>
                  </a:moveTo>
                  <a:cubicBezTo>
                    <a:pt x="77168" y="53759"/>
                    <a:pt x="75563" y="71411"/>
                    <a:pt x="67379" y="86977"/>
                  </a:cubicBezTo>
                  <a:lnTo>
                    <a:pt x="14583" y="185830"/>
                  </a:lnTo>
                  <a:lnTo>
                    <a:pt x="13620" y="185349"/>
                  </a:lnTo>
                  <a:cubicBezTo>
                    <a:pt x="7682" y="182139"/>
                    <a:pt x="3189" y="177325"/>
                    <a:pt x="1263" y="171066"/>
                  </a:cubicBezTo>
                  <a:cubicBezTo>
                    <a:pt x="-662" y="164968"/>
                    <a:pt x="-502" y="158389"/>
                    <a:pt x="2547" y="152772"/>
                  </a:cubicBezTo>
                  <a:lnTo>
                    <a:pt x="8966" y="140897"/>
                  </a:lnTo>
                  <a:cubicBezTo>
                    <a:pt x="22285" y="115702"/>
                    <a:pt x="23569" y="86175"/>
                    <a:pt x="12496" y="60178"/>
                  </a:cubicBezTo>
                  <a:lnTo>
                    <a:pt x="6077" y="46056"/>
                  </a:lnTo>
                  <a:moveTo>
                    <a:pt x="56627" y="0"/>
                  </a:moveTo>
                  <a:lnTo>
                    <a:pt x="64330" y="18455"/>
                  </a:lnTo>
                </a:path>
              </a:pathLst>
            </a:custGeom>
            <a:noFill/>
            <a:ln w="9612" cap="rnd">
              <a:solidFill>
                <a:srgbClr val="E52A29"/>
              </a:solidFill>
              <a:prstDash val="solid"/>
              <a:round/>
            </a:ln>
          </p:spPr>
          <p:txBody>
            <a:bodyPr rtlCol="0" anchor="ctr"/>
            <a:lstStyle/>
            <a:p>
              <a:endParaRPr lang="fr-FR" sz="1400"/>
            </a:p>
          </p:txBody>
        </p:sp>
        <p:sp>
          <p:nvSpPr>
            <p:cNvPr id="201" name="Forme libre : forme 318">
              <a:extLst>
                <a:ext uri="{FF2B5EF4-FFF2-40B4-BE49-F238E27FC236}">
                  <a16:creationId xmlns:a16="http://schemas.microsoft.com/office/drawing/2014/main" id="{F02D5839-C11D-40A1-AC12-0421F45B908C}"/>
                </a:ext>
              </a:extLst>
            </p:cNvPr>
            <p:cNvSpPr/>
            <p:nvPr/>
          </p:nvSpPr>
          <p:spPr>
            <a:xfrm>
              <a:off x="6854642" y="1835351"/>
              <a:ext cx="29366" cy="55452"/>
            </a:xfrm>
            <a:custGeom>
              <a:avLst/>
              <a:gdLst>
                <a:gd name="connsiteX0" fmla="*/ 29367 w 29366"/>
                <a:gd name="connsiteY0" fmla="*/ 0 h 55452"/>
                <a:gd name="connsiteX1" fmla="*/ 12838 w 29366"/>
                <a:gd name="connsiteY1" fmla="*/ 48945 h 55452"/>
                <a:gd name="connsiteX2" fmla="*/ 0 w 29366"/>
                <a:gd name="connsiteY2" fmla="*/ 54241 h 55452"/>
              </a:gdLst>
              <a:ahLst/>
              <a:cxnLst>
                <a:cxn ang="0">
                  <a:pos x="connsiteX0" y="connsiteY0"/>
                </a:cxn>
                <a:cxn ang="0">
                  <a:pos x="connsiteX1" y="connsiteY1"/>
                </a:cxn>
                <a:cxn ang="0">
                  <a:pos x="connsiteX2" y="connsiteY2"/>
                </a:cxn>
              </a:cxnLst>
              <a:rect l="l" t="t" r="r" b="b"/>
              <a:pathLst>
                <a:path w="29366" h="55452">
                  <a:moveTo>
                    <a:pt x="29367" y="0"/>
                  </a:moveTo>
                  <a:cubicBezTo>
                    <a:pt x="11715" y="52154"/>
                    <a:pt x="12838" y="48945"/>
                    <a:pt x="12838" y="48945"/>
                  </a:cubicBezTo>
                  <a:cubicBezTo>
                    <a:pt x="11073" y="54241"/>
                    <a:pt x="5296" y="57290"/>
                    <a:pt x="0" y="54241"/>
                  </a:cubicBezTo>
                </a:path>
              </a:pathLst>
            </a:custGeom>
            <a:noFill/>
            <a:ln w="9612" cap="rnd">
              <a:solidFill>
                <a:srgbClr val="E52A29"/>
              </a:solidFill>
              <a:prstDash val="solid"/>
              <a:round/>
            </a:ln>
          </p:spPr>
          <p:txBody>
            <a:bodyPr rtlCol="0" anchor="ctr"/>
            <a:lstStyle/>
            <a:p>
              <a:endParaRPr lang="fr-FR" sz="1400"/>
            </a:p>
          </p:txBody>
        </p:sp>
        <p:sp>
          <p:nvSpPr>
            <p:cNvPr id="202" name="Forme libre : forme 319">
              <a:extLst>
                <a:ext uri="{FF2B5EF4-FFF2-40B4-BE49-F238E27FC236}">
                  <a16:creationId xmlns:a16="http://schemas.microsoft.com/office/drawing/2014/main" id="{CC4FE8C1-B9DA-4BBC-916E-5B6A7AB71767}"/>
                </a:ext>
              </a:extLst>
            </p:cNvPr>
            <p:cNvSpPr/>
            <p:nvPr/>
          </p:nvSpPr>
          <p:spPr>
            <a:xfrm>
              <a:off x="6773163" y="1792825"/>
              <a:ext cx="29325" cy="55524"/>
            </a:xfrm>
            <a:custGeom>
              <a:avLst/>
              <a:gdLst>
                <a:gd name="connsiteX0" fmla="*/ 4933 w 29325"/>
                <a:gd name="connsiteY0" fmla="*/ 55524 h 55524"/>
                <a:gd name="connsiteX1" fmla="*/ 1403 w 29325"/>
                <a:gd name="connsiteY1" fmla="*/ 41563 h 55524"/>
                <a:gd name="connsiteX2" fmla="*/ 29325 w 29325"/>
                <a:gd name="connsiteY2" fmla="*/ 0 h 55524"/>
              </a:gdLst>
              <a:ahLst/>
              <a:cxnLst>
                <a:cxn ang="0">
                  <a:pos x="connsiteX0" y="connsiteY0"/>
                </a:cxn>
                <a:cxn ang="0">
                  <a:pos x="connsiteX1" y="connsiteY1"/>
                </a:cxn>
                <a:cxn ang="0">
                  <a:pos x="connsiteX2" y="connsiteY2"/>
                </a:cxn>
              </a:cxnLst>
              <a:rect l="l" t="t" r="r" b="b"/>
              <a:pathLst>
                <a:path w="29325" h="55524">
                  <a:moveTo>
                    <a:pt x="4933" y="55524"/>
                  </a:moveTo>
                  <a:cubicBezTo>
                    <a:pt x="279" y="52957"/>
                    <a:pt x="-1486" y="46056"/>
                    <a:pt x="1403" y="41563"/>
                  </a:cubicBezTo>
                  <a:cubicBezTo>
                    <a:pt x="18413" y="16048"/>
                    <a:pt x="25153" y="6259"/>
                    <a:pt x="29325" y="0"/>
                  </a:cubicBezTo>
                </a:path>
              </a:pathLst>
            </a:custGeom>
            <a:noFill/>
            <a:ln w="9612" cap="rnd">
              <a:solidFill>
                <a:srgbClr val="E52A29"/>
              </a:solidFill>
              <a:prstDash val="solid"/>
              <a:round/>
            </a:ln>
          </p:spPr>
          <p:txBody>
            <a:bodyPr rtlCol="0" anchor="ctr"/>
            <a:lstStyle/>
            <a:p>
              <a:endParaRPr lang="fr-FR" sz="1400"/>
            </a:p>
          </p:txBody>
        </p:sp>
        <p:sp>
          <p:nvSpPr>
            <p:cNvPr id="203" name="Forme libre : forme 320">
              <a:extLst>
                <a:ext uri="{FF2B5EF4-FFF2-40B4-BE49-F238E27FC236}">
                  <a16:creationId xmlns:a16="http://schemas.microsoft.com/office/drawing/2014/main" id="{2554EDBA-2B54-4579-A5C8-C6BFF66DCC6E}"/>
                </a:ext>
              </a:extLst>
            </p:cNvPr>
            <p:cNvSpPr/>
            <p:nvPr/>
          </p:nvSpPr>
          <p:spPr>
            <a:xfrm>
              <a:off x="6799277" y="1466922"/>
              <a:ext cx="231510" cy="368460"/>
            </a:xfrm>
            <a:custGeom>
              <a:avLst/>
              <a:gdLst>
                <a:gd name="connsiteX0" fmla="*/ 69648 w 231510"/>
                <a:gd name="connsiteY0" fmla="*/ 365060 h 368460"/>
                <a:gd name="connsiteX1" fmla="*/ 107680 w 231510"/>
                <a:gd name="connsiteY1" fmla="*/ 357517 h 368460"/>
                <a:gd name="connsiteX2" fmla="*/ 171870 w 231510"/>
                <a:gd name="connsiteY2" fmla="*/ 257702 h 368460"/>
                <a:gd name="connsiteX3" fmla="*/ 225629 w 231510"/>
                <a:gd name="connsiteY3" fmla="*/ 90006 h 368460"/>
                <a:gd name="connsiteX4" fmla="*/ 226432 w 231510"/>
                <a:gd name="connsiteY4" fmla="*/ 460 h 368460"/>
                <a:gd name="connsiteX5" fmla="*/ 189362 w 231510"/>
                <a:gd name="connsiteY5" fmla="*/ 19076 h 368460"/>
                <a:gd name="connsiteX6" fmla="*/ 152453 w 231510"/>
                <a:gd name="connsiteY6" fmla="*/ 51492 h 368460"/>
                <a:gd name="connsiteX7" fmla="*/ 46539 w 231510"/>
                <a:gd name="connsiteY7" fmla="*/ 191586 h 368460"/>
                <a:gd name="connsiteX8" fmla="*/ 1125 w 231510"/>
                <a:gd name="connsiteY8" fmla="*/ 301512 h 368460"/>
                <a:gd name="connsiteX9" fmla="*/ 16530 w 231510"/>
                <a:gd name="connsiteY9" fmla="*/ 337137 h 368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1510" h="368460">
                  <a:moveTo>
                    <a:pt x="69648" y="365060"/>
                  </a:moveTo>
                  <a:cubicBezTo>
                    <a:pt x="82486" y="371639"/>
                    <a:pt x="98373" y="368430"/>
                    <a:pt x="107680" y="357517"/>
                  </a:cubicBezTo>
                  <a:cubicBezTo>
                    <a:pt x="129986" y="329755"/>
                    <a:pt x="152132" y="295253"/>
                    <a:pt x="171870" y="257702"/>
                  </a:cubicBezTo>
                  <a:cubicBezTo>
                    <a:pt x="205570" y="193351"/>
                    <a:pt x="220013" y="124989"/>
                    <a:pt x="225629" y="90006"/>
                  </a:cubicBezTo>
                  <a:cubicBezTo>
                    <a:pt x="234135" y="38814"/>
                    <a:pt x="232530" y="3670"/>
                    <a:pt x="226432" y="460"/>
                  </a:cubicBezTo>
                  <a:cubicBezTo>
                    <a:pt x="221938" y="-1786"/>
                    <a:pt x="208780" y="4151"/>
                    <a:pt x="189362" y="19076"/>
                  </a:cubicBezTo>
                  <a:cubicBezTo>
                    <a:pt x="178771" y="27260"/>
                    <a:pt x="166254" y="38012"/>
                    <a:pt x="152453" y="51492"/>
                  </a:cubicBezTo>
                  <a:cubicBezTo>
                    <a:pt x="110248" y="92573"/>
                    <a:pt x="71573" y="143604"/>
                    <a:pt x="46539" y="191586"/>
                  </a:cubicBezTo>
                  <a:cubicBezTo>
                    <a:pt x="26801" y="229137"/>
                    <a:pt x="11235" y="267330"/>
                    <a:pt x="1125" y="301512"/>
                  </a:cubicBezTo>
                  <a:cubicBezTo>
                    <a:pt x="-2727" y="315473"/>
                    <a:pt x="3532" y="330558"/>
                    <a:pt x="16530" y="337137"/>
                  </a:cubicBezTo>
                </a:path>
              </a:pathLst>
            </a:custGeom>
            <a:noFill/>
            <a:ln w="9612" cap="rnd">
              <a:solidFill>
                <a:srgbClr val="E52A29"/>
              </a:solidFill>
              <a:prstDash val="solid"/>
              <a:round/>
            </a:ln>
          </p:spPr>
          <p:txBody>
            <a:bodyPr rtlCol="0" anchor="ctr"/>
            <a:lstStyle/>
            <a:p>
              <a:endParaRPr lang="fr-FR" sz="1400"/>
            </a:p>
          </p:txBody>
        </p:sp>
        <p:sp>
          <p:nvSpPr>
            <p:cNvPr id="204" name="Forme libre : forme 321">
              <a:extLst>
                <a:ext uri="{FF2B5EF4-FFF2-40B4-BE49-F238E27FC236}">
                  <a16:creationId xmlns:a16="http://schemas.microsoft.com/office/drawing/2014/main" id="{0DB6ED46-DE3E-4700-876D-59659EA4EBDF}"/>
                </a:ext>
              </a:extLst>
            </p:cNvPr>
            <p:cNvSpPr/>
            <p:nvPr/>
          </p:nvSpPr>
          <p:spPr>
            <a:xfrm>
              <a:off x="6952532" y="1496268"/>
              <a:ext cx="55363" cy="45735"/>
            </a:xfrm>
            <a:custGeom>
              <a:avLst/>
              <a:gdLst>
                <a:gd name="connsiteX0" fmla="*/ 55364 w 55363"/>
                <a:gd name="connsiteY0" fmla="*/ 0 h 45735"/>
                <a:gd name="connsiteX1" fmla="*/ 0 w 55363"/>
                <a:gd name="connsiteY1" fmla="*/ 45735 h 45735"/>
              </a:gdLst>
              <a:ahLst/>
              <a:cxnLst>
                <a:cxn ang="0">
                  <a:pos x="connsiteX0" y="connsiteY0"/>
                </a:cxn>
                <a:cxn ang="0">
                  <a:pos x="connsiteX1" y="connsiteY1"/>
                </a:cxn>
              </a:cxnLst>
              <a:rect l="l" t="t" r="r" b="b"/>
              <a:pathLst>
                <a:path w="55363" h="45735">
                  <a:moveTo>
                    <a:pt x="55364" y="0"/>
                  </a:moveTo>
                  <a:cubicBezTo>
                    <a:pt x="43168" y="7061"/>
                    <a:pt x="25676" y="21183"/>
                    <a:pt x="0" y="45735"/>
                  </a:cubicBezTo>
                </a:path>
              </a:pathLst>
            </a:custGeom>
            <a:noFill/>
            <a:ln w="9612" cap="rnd">
              <a:solidFill>
                <a:srgbClr val="E52A29"/>
              </a:solidFill>
              <a:prstDash val="solid"/>
              <a:round/>
            </a:ln>
          </p:spPr>
          <p:txBody>
            <a:bodyPr rtlCol="0" anchor="ctr"/>
            <a:lstStyle/>
            <a:p>
              <a:endParaRPr lang="fr-FR" sz="1400"/>
            </a:p>
          </p:txBody>
        </p:sp>
        <p:sp>
          <p:nvSpPr>
            <p:cNvPr id="205" name="Forme libre : forme 322">
              <a:extLst>
                <a:ext uri="{FF2B5EF4-FFF2-40B4-BE49-F238E27FC236}">
                  <a16:creationId xmlns:a16="http://schemas.microsoft.com/office/drawing/2014/main" id="{88FACEB9-E180-49D8-92E0-4BE6DC0B38A4}"/>
                </a:ext>
              </a:extLst>
            </p:cNvPr>
            <p:cNvSpPr/>
            <p:nvPr/>
          </p:nvSpPr>
          <p:spPr>
            <a:xfrm>
              <a:off x="6867844" y="1616959"/>
              <a:ext cx="104266" cy="101070"/>
            </a:xfrm>
            <a:custGeom>
              <a:avLst/>
              <a:gdLst>
                <a:gd name="connsiteX0" fmla="*/ 103143 w 104266"/>
                <a:gd name="connsiteY0" fmla="*/ 41067 h 101070"/>
                <a:gd name="connsiteX1" fmla="*/ 98650 w 104266"/>
                <a:gd name="connsiteY1" fmla="*/ 74446 h 101070"/>
                <a:gd name="connsiteX2" fmla="*/ 28522 w 104266"/>
                <a:gd name="connsiteY2" fmla="*/ 94987 h 101070"/>
                <a:gd name="connsiteX3" fmla="*/ 5735 w 104266"/>
                <a:gd name="connsiteY3" fmla="*/ 26624 h 101070"/>
                <a:gd name="connsiteX4" fmla="*/ 75862 w 104266"/>
                <a:gd name="connsiteY4" fmla="*/ 6084 h 101070"/>
                <a:gd name="connsiteX5" fmla="*/ 90145 w 104266"/>
                <a:gd name="connsiteY5" fmla="*/ 16675 h 101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266" h="101070">
                  <a:moveTo>
                    <a:pt x="103143" y="41067"/>
                  </a:moveTo>
                  <a:cubicBezTo>
                    <a:pt x="105550" y="52140"/>
                    <a:pt x="104106" y="63855"/>
                    <a:pt x="98650" y="74446"/>
                  </a:cubicBezTo>
                  <a:cubicBezTo>
                    <a:pt x="85330" y="98999"/>
                    <a:pt x="54198" y="108306"/>
                    <a:pt x="28522" y="94987"/>
                  </a:cubicBezTo>
                  <a:cubicBezTo>
                    <a:pt x="2846" y="81667"/>
                    <a:pt x="-7424" y="51017"/>
                    <a:pt x="5735" y="26624"/>
                  </a:cubicBezTo>
                  <a:cubicBezTo>
                    <a:pt x="18894" y="2072"/>
                    <a:pt x="50186" y="-7236"/>
                    <a:pt x="75862" y="6084"/>
                  </a:cubicBezTo>
                  <a:cubicBezTo>
                    <a:pt x="81319" y="8812"/>
                    <a:pt x="86133" y="12503"/>
                    <a:pt x="90145" y="16675"/>
                  </a:cubicBezTo>
                </a:path>
              </a:pathLst>
            </a:custGeom>
            <a:noFill/>
            <a:ln w="9612" cap="rnd">
              <a:solidFill>
                <a:srgbClr val="E52A29"/>
              </a:solidFill>
              <a:prstDash val="solid"/>
              <a:round/>
            </a:ln>
          </p:spPr>
          <p:txBody>
            <a:bodyPr rtlCol="0" anchor="ctr"/>
            <a:lstStyle/>
            <a:p>
              <a:endParaRPr lang="fr-FR" sz="1400"/>
            </a:p>
          </p:txBody>
        </p:sp>
        <p:sp>
          <p:nvSpPr>
            <p:cNvPr id="206" name="Forme libre : forme 323">
              <a:extLst>
                <a:ext uri="{FF2B5EF4-FFF2-40B4-BE49-F238E27FC236}">
                  <a16:creationId xmlns:a16="http://schemas.microsoft.com/office/drawing/2014/main" id="{21D29AB4-D677-4B45-819A-F9F515C631BB}"/>
                </a:ext>
              </a:extLst>
            </p:cNvPr>
            <p:cNvSpPr/>
            <p:nvPr/>
          </p:nvSpPr>
          <p:spPr>
            <a:xfrm>
              <a:off x="6831694" y="1877717"/>
              <a:ext cx="22947" cy="29381"/>
            </a:xfrm>
            <a:custGeom>
              <a:avLst/>
              <a:gdLst>
                <a:gd name="connsiteX0" fmla="*/ 1444 w 22947"/>
                <a:gd name="connsiteY0" fmla="*/ 0 h 29381"/>
                <a:gd name="connsiteX1" fmla="*/ 22948 w 22947"/>
                <a:gd name="connsiteY1" fmla="*/ 10752 h 29381"/>
                <a:gd name="connsiteX2" fmla="*/ 15887 w 22947"/>
                <a:gd name="connsiteY2" fmla="*/ 23590 h 29381"/>
                <a:gd name="connsiteX3" fmla="*/ 0 w 22947"/>
                <a:gd name="connsiteY3" fmla="*/ 28083 h 29381"/>
              </a:gdLst>
              <a:ahLst/>
              <a:cxnLst>
                <a:cxn ang="0">
                  <a:pos x="connsiteX0" y="connsiteY0"/>
                </a:cxn>
                <a:cxn ang="0">
                  <a:pos x="connsiteX1" y="connsiteY1"/>
                </a:cxn>
                <a:cxn ang="0">
                  <a:pos x="connsiteX2" y="connsiteY2"/>
                </a:cxn>
                <a:cxn ang="0">
                  <a:pos x="connsiteX3" y="connsiteY3"/>
                </a:cxn>
              </a:cxnLst>
              <a:rect l="l" t="t" r="r" b="b"/>
              <a:pathLst>
                <a:path w="22947" h="29381">
                  <a:moveTo>
                    <a:pt x="1444" y="0"/>
                  </a:moveTo>
                  <a:lnTo>
                    <a:pt x="22948" y="10752"/>
                  </a:lnTo>
                  <a:lnTo>
                    <a:pt x="15887" y="23590"/>
                  </a:lnTo>
                  <a:cubicBezTo>
                    <a:pt x="12838" y="29206"/>
                    <a:pt x="6098" y="30811"/>
                    <a:pt x="0" y="28083"/>
                  </a:cubicBezTo>
                </a:path>
              </a:pathLst>
            </a:custGeom>
            <a:noFill/>
            <a:ln w="9612" cap="rnd">
              <a:solidFill>
                <a:srgbClr val="E52A29"/>
              </a:solidFill>
              <a:prstDash val="solid"/>
              <a:round/>
            </a:ln>
          </p:spPr>
          <p:txBody>
            <a:bodyPr rtlCol="0" anchor="ctr"/>
            <a:lstStyle/>
            <a:p>
              <a:endParaRPr lang="fr-FR" sz="1400"/>
            </a:p>
          </p:txBody>
        </p:sp>
        <p:sp>
          <p:nvSpPr>
            <p:cNvPr id="207" name="Forme libre : forme 324">
              <a:extLst>
                <a:ext uri="{FF2B5EF4-FFF2-40B4-BE49-F238E27FC236}">
                  <a16:creationId xmlns:a16="http://schemas.microsoft.com/office/drawing/2014/main" id="{68CF7BB6-826D-43B5-9431-E395E326B3A7}"/>
                </a:ext>
              </a:extLst>
            </p:cNvPr>
            <p:cNvSpPr/>
            <p:nvPr/>
          </p:nvSpPr>
          <p:spPr>
            <a:xfrm>
              <a:off x="6769881" y="1848510"/>
              <a:ext cx="39186" cy="25996"/>
            </a:xfrm>
            <a:custGeom>
              <a:avLst/>
              <a:gdLst>
                <a:gd name="connsiteX0" fmla="*/ 5808 w 39186"/>
                <a:gd name="connsiteY0" fmla="*/ 25997 h 25996"/>
                <a:gd name="connsiteX1" fmla="*/ 1314 w 39186"/>
                <a:gd name="connsiteY1" fmla="*/ 12196 h 25996"/>
                <a:gd name="connsiteX2" fmla="*/ 8054 w 39186"/>
                <a:gd name="connsiteY2" fmla="*/ 0 h 25996"/>
                <a:gd name="connsiteX3" fmla="*/ 39187 w 39186"/>
                <a:gd name="connsiteY3" fmla="*/ 14764 h 25996"/>
              </a:gdLst>
              <a:ahLst/>
              <a:cxnLst>
                <a:cxn ang="0">
                  <a:pos x="connsiteX0" y="connsiteY0"/>
                </a:cxn>
                <a:cxn ang="0">
                  <a:pos x="connsiteX1" y="connsiteY1"/>
                </a:cxn>
                <a:cxn ang="0">
                  <a:pos x="connsiteX2" y="connsiteY2"/>
                </a:cxn>
                <a:cxn ang="0">
                  <a:pos x="connsiteX3" y="connsiteY3"/>
                </a:cxn>
              </a:cxnLst>
              <a:rect l="l" t="t" r="r" b="b"/>
              <a:pathLst>
                <a:path w="39186" h="25996">
                  <a:moveTo>
                    <a:pt x="5808" y="25997"/>
                  </a:moveTo>
                  <a:cubicBezTo>
                    <a:pt x="833" y="23429"/>
                    <a:pt x="-1735" y="17492"/>
                    <a:pt x="1314" y="12196"/>
                  </a:cubicBezTo>
                  <a:lnTo>
                    <a:pt x="8054" y="0"/>
                  </a:lnTo>
                  <a:cubicBezTo>
                    <a:pt x="17843" y="4654"/>
                    <a:pt x="31644" y="11233"/>
                    <a:pt x="39187" y="14764"/>
                  </a:cubicBezTo>
                </a:path>
              </a:pathLst>
            </a:custGeom>
            <a:noFill/>
            <a:ln w="9612" cap="rnd">
              <a:solidFill>
                <a:srgbClr val="E52A29"/>
              </a:solidFill>
              <a:prstDash val="solid"/>
              <a:round/>
            </a:ln>
          </p:spPr>
          <p:txBody>
            <a:bodyPr rtlCol="0" anchor="ctr"/>
            <a:lstStyle/>
            <a:p>
              <a:endParaRPr lang="fr-FR" sz="1400"/>
            </a:p>
          </p:txBody>
        </p:sp>
      </p:grpSp>
      <p:graphicFrame>
        <p:nvGraphicFramePr>
          <p:cNvPr id="208" name="Graphique 207"/>
          <p:cNvGraphicFramePr/>
          <p:nvPr>
            <p:extLst/>
          </p:nvPr>
        </p:nvGraphicFramePr>
        <p:xfrm>
          <a:off x="8616013" y="3723938"/>
          <a:ext cx="1710170" cy="1850525"/>
        </p:xfrm>
        <a:graphic>
          <a:graphicData uri="http://schemas.openxmlformats.org/drawingml/2006/chart">
            <c:chart xmlns:c="http://schemas.openxmlformats.org/drawingml/2006/chart" xmlns:r="http://schemas.openxmlformats.org/officeDocument/2006/relationships" r:id="rId8"/>
          </a:graphicData>
        </a:graphic>
      </p:graphicFrame>
      <p:grpSp>
        <p:nvGrpSpPr>
          <p:cNvPr id="70" name="Groupe 69"/>
          <p:cNvGrpSpPr/>
          <p:nvPr/>
        </p:nvGrpSpPr>
        <p:grpSpPr>
          <a:xfrm>
            <a:off x="2700018" y="3522974"/>
            <a:ext cx="4698289" cy="441808"/>
            <a:chOff x="2712340" y="2939256"/>
            <a:chExt cx="4698289" cy="441808"/>
          </a:xfrm>
        </p:grpSpPr>
        <p:sp>
          <p:nvSpPr>
            <p:cNvPr id="74" name="ZoneTexte 73"/>
            <p:cNvSpPr txBox="1"/>
            <p:nvPr/>
          </p:nvSpPr>
          <p:spPr>
            <a:xfrm>
              <a:off x="2712340" y="2950177"/>
              <a:ext cx="4698289" cy="430887"/>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smtClean="0">
                  <a:solidFill>
                    <a:srgbClr val="C00000"/>
                  </a:solidFill>
                </a:rPr>
                <a:t>Vos clients sans Univers IARD :</a:t>
              </a:r>
            </a:p>
            <a:p>
              <a:pPr marL="179388"/>
              <a:r>
                <a:rPr lang="fr-FR" sz="1000" dirty="0" smtClean="0">
                  <a:solidFill>
                    <a:schemeClr val="tx1">
                      <a:lumMod val="50000"/>
                      <a:lumOff val="50000"/>
                    </a:schemeClr>
                  </a:solidFill>
                  <a:cs typeface="Arial" panose="020B0604020202020204" pitchFamily="34" charset="0"/>
                </a:rPr>
                <a:t>Vous pouvez filtrer et trier vos clients non en équipés en Assurance.</a:t>
              </a:r>
              <a:endParaRPr lang="fr-FR" sz="1000" dirty="0">
                <a:solidFill>
                  <a:srgbClr val="C00000"/>
                </a:solidFill>
                <a:latin typeface="+mj-lt"/>
                <a:cs typeface="Arial" panose="020B0604020202020204" pitchFamily="34" charset="0"/>
              </a:endParaRPr>
            </a:p>
          </p:txBody>
        </p:sp>
        <p:pic>
          <p:nvPicPr>
            <p:cNvPr id="71" name="Image 70"/>
            <p:cNvPicPr>
              <a:picLocks noChangeAspect="1"/>
            </p:cNvPicPr>
            <p:nvPr/>
          </p:nvPicPr>
          <p:blipFill rotWithShape="1">
            <a:blip r:embed="rId9"/>
            <a:srcRect b="24945"/>
            <a:stretch/>
          </p:blipFill>
          <p:spPr>
            <a:xfrm>
              <a:off x="5354666" y="2958603"/>
              <a:ext cx="1268375" cy="225418"/>
            </a:xfrm>
            <a:prstGeom prst="rect">
              <a:avLst/>
            </a:prstGeom>
          </p:spPr>
        </p:pic>
        <p:pic>
          <p:nvPicPr>
            <p:cNvPr id="72" name="Image 71"/>
            <p:cNvPicPr>
              <a:picLocks noChangeAspect="1"/>
            </p:cNvPicPr>
            <p:nvPr/>
          </p:nvPicPr>
          <p:blipFill>
            <a:blip r:embed="rId10">
              <a:clrChange>
                <a:clrFrom>
                  <a:srgbClr val="E2DFE0"/>
                </a:clrFrom>
                <a:clrTo>
                  <a:srgbClr val="E2DFE0">
                    <a:alpha val="0"/>
                  </a:srgbClr>
                </a:clrTo>
              </a:clrChange>
            </a:blip>
            <a:stretch>
              <a:fillRect/>
            </a:stretch>
          </p:blipFill>
          <p:spPr>
            <a:xfrm>
              <a:off x="6639681" y="2939256"/>
              <a:ext cx="767268" cy="306151"/>
            </a:xfrm>
            <a:prstGeom prst="rect">
              <a:avLst/>
            </a:prstGeom>
          </p:spPr>
        </p:pic>
      </p:grpSp>
      <p:sp>
        <p:nvSpPr>
          <p:cNvPr id="103" name="Rectangle 102"/>
          <p:cNvSpPr/>
          <p:nvPr/>
        </p:nvSpPr>
        <p:spPr>
          <a:xfrm>
            <a:off x="859906" y="3428239"/>
            <a:ext cx="1798533" cy="461665"/>
          </a:xfrm>
          <a:prstGeom prst="rect">
            <a:avLst/>
          </a:prstGeom>
        </p:spPr>
        <p:txBody>
          <a:bodyPr wrap="square">
            <a:spAutoFit/>
          </a:bodyPr>
          <a:lstStyle/>
          <a:p>
            <a:pPr>
              <a:spcBef>
                <a:spcPct val="20000"/>
              </a:spcBef>
            </a:pPr>
            <a:r>
              <a:rPr lang="fr-FR" sz="1200" i="1" dirty="0" smtClean="0">
                <a:solidFill>
                  <a:srgbClr val="C00000"/>
                </a:solidFill>
              </a:rPr>
              <a:t>Les clients en portefeuille</a:t>
            </a:r>
            <a:endParaRPr lang="fr-FR" sz="1200" i="1" dirty="0">
              <a:solidFill>
                <a:srgbClr val="C00000"/>
              </a:solidFill>
            </a:endParaRPr>
          </a:p>
        </p:txBody>
      </p:sp>
      <p:sp>
        <p:nvSpPr>
          <p:cNvPr id="106" name="Rectangle 105"/>
          <p:cNvSpPr/>
          <p:nvPr/>
        </p:nvSpPr>
        <p:spPr>
          <a:xfrm>
            <a:off x="786406" y="4286727"/>
            <a:ext cx="1884212" cy="492443"/>
          </a:xfrm>
          <a:prstGeom prst="rect">
            <a:avLst/>
          </a:prstGeom>
        </p:spPr>
        <p:txBody>
          <a:bodyPr wrap="square">
            <a:spAutoFit/>
          </a:bodyPr>
          <a:lstStyle/>
          <a:p>
            <a:pPr>
              <a:spcBef>
                <a:spcPct val="20000"/>
              </a:spcBef>
            </a:pPr>
            <a:r>
              <a:rPr lang="fr-FR" sz="1300" b="1" dirty="0" smtClean="0">
                <a:solidFill>
                  <a:schemeClr val="tx1">
                    <a:lumMod val="75000"/>
                    <a:lumOff val="25000"/>
                  </a:schemeClr>
                </a:solidFill>
              </a:rPr>
              <a:t>Les offres </a:t>
            </a:r>
            <a:r>
              <a:rPr lang="fr-FR" sz="1300" b="1" dirty="0">
                <a:solidFill>
                  <a:schemeClr val="tx1">
                    <a:lumMod val="75000"/>
                    <a:lumOff val="25000"/>
                  </a:schemeClr>
                </a:solidFill>
              </a:rPr>
              <a:t>du moment</a:t>
            </a:r>
          </a:p>
        </p:txBody>
      </p:sp>
      <p:pic>
        <p:nvPicPr>
          <p:cNvPr id="107" name="Picture 9" descr="C:\Users\A2173216\Desktop\offre.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24040" y="4326979"/>
            <a:ext cx="514939" cy="414197"/>
          </a:xfrm>
          <a:prstGeom prst="rect">
            <a:avLst/>
          </a:prstGeom>
          <a:noFill/>
          <a:extLst>
            <a:ext uri="{909E8E84-426E-40DD-AFC4-6F175D3DCCD1}">
              <a14:hiddenFill xmlns:a14="http://schemas.microsoft.com/office/drawing/2010/main">
                <a:solidFill>
                  <a:srgbClr val="FFFFFF"/>
                </a:solidFill>
              </a14:hiddenFill>
            </a:ext>
          </a:extLst>
        </p:spPr>
      </p:pic>
      <p:sp>
        <p:nvSpPr>
          <p:cNvPr id="110" name="Rectangle 109"/>
          <p:cNvSpPr/>
          <p:nvPr/>
        </p:nvSpPr>
        <p:spPr>
          <a:xfrm>
            <a:off x="8429385" y="1235235"/>
            <a:ext cx="2794713" cy="276999"/>
          </a:xfrm>
          <a:prstGeom prst="rect">
            <a:avLst/>
          </a:prstGeom>
        </p:spPr>
        <p:txBody>
          <a:bodyPr wrap="none">
            <a:spAutoFit/>
          </a:bodyPr>
          <a:lstStyle/>
          <a:p>
            <a:pPr>
              <a:spcBef>
                <a:spcPct val="20000"/>
              </a:spcBef>
            </a:pPr>
            <a:r>
              <a:rPr lang="fr-FR" sz="1200" b="1" dirty="0">
                <a:solidFill>
                  <a:srgbClr val="C00000"/>
                </a:solidFill>
              </a:rPr>
              <a:t>Des idées pour lancer la discussion</a:t>
            </a:r>
          </a:p>
        </p:txBody>
      </p:sp>
      <p:sp>
        <p:nvSpPr>
          <p:cNvPr id="111" name="Rectangle à coins arrondis 110"/>
          <p:cNvSpPr/>
          <p:nvPr/>
        </p:nvSpPr>
        <p:spPr>
          <a:xfrm>
            <a:off x="8500209" y="3346462"/>
            <a:ext cx="3105196" cy="26514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b="1" dirty="0" smtClean="0">
                <a:solidFill>
                  <a:srgbClr val="C00000"/>
                </a:solidFill>
                <a:latin typeface="+mj-lt"/>
                <a:cs typeface="Arial" panose="020B0604020202020204" pitchFamily="34" charset="0"/>
              </a:rPr>
              <a:t>A la conquête de nos clients </a:t>
            </a:r>
            <a:r>
              <a:rPr lang="fr-FR" sz="1200" b="1" dirty="0" err="1" smtClean="0">
                <a:solidFill>
                  <a:srgbClr val="C00000"/>
                </a:solidFill>
                <a:latin typeface="+mj-lt"/>
                <a:cs typeface="Arial" panose="020B0604020202020204" pitchFamily="34" charset="0"/>
              </a:rPr>
              <a:t>appétents</a:t>
            </a:r>
            <a:endParaRPr lang="fr-FR" sz="1200" b="1" dirty="0">
              <a:solidFill>
                <a:srgbClr val="C00000"/>
              </a:solidFill>
              <a:latin typeface="+mj-lt"/>
              <a:cs typeface="Arial" panose="020B0604020202020204" pitchFamily="34" charset="0"/>
            </a:endParaRPr>
          </a:p>
        </p:txBody>
      </p:sp>
      <p:pic>
        <p:nvPicPr>
          <p:cNvPr id="100" name="Image 9" descr="cid:image004.jpg@01D72190.68D0F190"/>
          <p:cNvPicPr>
            <a:picLocks noChangeAspect="1" noChangeArrowheads="1"/>
          </p:cNvPicPr>
          <p:nvPr/>
        </p:nvPicPr>
        <p:blipFill>
          <a:blip r:embed="rId12" r:link="rId1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36926" y="5353661"/>
            <a:ext cx="218003" cy="262235"/>
          </a:xfrm>
          <a:prstGeom prst="rect">
            <a:avLst/>
          </a:prstGeom>
          <a:noFill/>
          <a:extLst>
            <a:ext uri="{909E8E84-426E-40DD-AFC4-6F175D3DCCD1}">
              <a14:hiddenFill xmlns:a14="http://schemas.microsoft.com/office/drawing/2010/main">
                <a:solidFill>
                  <a:srgbClr val="FFFFFF"/>
                </a:solidFill>
              </a14:hiddenFill>
            </a:ext>
          </a:extLst>
        </p:spPr>
      </p:pic>
      <p:pic>
        <p:nvPicPr>
          <p:cNvPr id="104" name="Image 103"/>
          <p:cNvPicPr/>
          <p:nvPr/>
        </p:nvPicPr>
        <p:blipFill rotWithShape="1">
          <a:blip r:embed="rId14">
            <a:extLst/>
          </a:blip>
          <a:srcRect l="39848" t="44992" r="45767" b="32072"/>
          <a:stretch/>
        </p:blipFill>
        <p:spPr bwMode="auto">
          <a:xfrm>
            <a:off x="2502853" y="4298626"/>
            <a:ext cx="290250" cy="245429"/>
          </a:xfrm>
          <a:prstGeom prst="rect">
            <a:avLst/>
          </a:prstGeom>
          <a:ln>
            <a:noFill/>
          </a:ln>
          <a:extLst>
            <a:ext uri="{53640926-AAD7-44D8-BBD7-CCE9431645EC}">
              <a14:shadowObscured xmlns:a14="http://schemas.microsoft.com/office/drawing/2010/main"/>
            </a:ext>
          </a:extLst>
        </p:spPr>
      </p:pic>
      <p:pic>
        <p:nvPicPr>
          <p:cNvPr id="105" name="Image 104"/>
          <p:cNvPicPr/>
          <p:nvPr/>
        </p:nvPicPr>
        <p:blipFill rotWithShape="1">
          <a:blip r:embed="rId14">
            <a:extLst/>
          </a:blip>
          <a:srcRect l="39848" t="44992" r="45767" b="32072"/>
          <a:stretch/>
        </p:blipFill>
        <p:spPr bwMode="auto">
          <a:xfrm>
            <a:off x="2497949" y="4546479"/>
            <a:ext cx="290250" cy="245429"/>
          </a:xfrm>
          <a:prstGeom prst="rect">
            <a:avLst/>
          </a:prstGeom>
          <a:ln>
            <a:noFill/>
          </a:ln>
          <a:extLst>
            <a:ext uri="{53640926-AAD7-44D8-BBD7-CCE9431645EC}">
              <a14:shadowObscured xmlns:a14="http://schemas.microsoft.com/office/drawing/2010/main"/>
            </a:ext>
          </a:extLst>
        </p:spPr>
      </p:pic>
      <p:pic>
        <p:nvPicPr>
          <p:cNvPr id="112" name="Image 111"/>
          <p:cNvPicPr/>
          <p:nvPr/>
        </p:nvPicPr>
        <p:blipFill rotWithShape="1">
          <a:blip r:embed="rId14">
            <a:extLst/>
          </a:blip>
          <a:srcRect l="39848" t="44992" r="45767" b="32072"/>
          <a:stretch/>
        </p:blipFill>
        <p:spPr bwMode="auto">
          <a:xfrm>
            <a:off x="2497949" y="4790788"/>
            <a:ext cx="290250" cy="245429"/>
          </a:xfrm>
          <a:prstGeom prst="rect">
            <a:avLst/>
          </a:prstGeom>
          <a:ln>
            <a:noFill/>
          </a:ln>
          <a:extLst>
            <a:ext uri="{53640926-AAD7-44D8-BBD7-CCE9431645EC}">
              <a14:shadowObscured xmlns:a14="http://schemas.microsoft.com/office/drawing/2010/main"/>
            </a:ext>
          </a:extLst>
        </p:spPr>
      </p:pic>
      <p:pic>
        <p:nvPicPr>
          <p:cNvPr id="113" name="Image 112"/>
          <p:cNvPicPr/>
          <p:nvPr/>
        </p:nvPicPr>
        <p:blipFill rotWithShape="1">
          <a:blip r:embed="rId14">
            <a:extLst/>
          </a:blip>
          <a:srcRect l="39848" t="44992" r="45767" b="32072"/>
          <a:stretch/>
        </p:blipFill>
        <p:spPr bwMode="auto">
          <a:xfrm>
            <a:off x="2502366" y="5363029"/>
            <a:ext cx="290250" cy="24542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00411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Rectangle 101"/>
          <p:cNvSpPr/>
          <p:nvPr/>
        </p:nvSpPr>
        <p:spPr>
          <a:xfrm>
            <a:off x="171744" y="4014418"/>
            <a:ext cx="7283665" cy="218854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3" name="Rectangle 102"/>
          <p:cNvSpPr/>
          <p:nvPr/>
        </p:nvSpPr>
        <p:spPr>
          <a:xfrm>
            <a:off x="170472" y="1062192"/>
            <a:ext cx="7265734" cy="2888755"/>
          </a:xfrm>
          <a:prstGeom prst="rect">
            <a:avLst/>
          </a:prstGeom>
          <a:solidFill>
            <a:schemeClr val="bg1"/>
          </a:solidFill>
          <a:ln w="317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p:nvPr>
        </p:nvSpPr>
        <p:spPr/>
        <p:txBody>
          <a:bodyPr/>
          <a:lstStyle/>
          <a:p>
            <a:pPr>
              <a:spcBef>
                <a:spcPts val="0"/>
              </a:spcBef>
            </a:pPr>
            <a:r>
              <a:rPr lang="fr-FR" sz="1600" b="1" dirty="0" smtClean="0"/>
              <a:t>Univers</a:t>
            </a:r>
            <a:r>
              <a:rPr lang="fr-FR" sz="1600" b="1" dirty="0" smtClean="0">
                <a:solidFill>
                  <a:srgbClr val="C00000"/>
                </a:solidFill>
              </a:rPr>
              <a:t> Epargne de Placement</a:t>
            </a:r>
          </a:p>
          <a:p>
            <a:pPr>
              <a:spcBef>
                <a:spcPts val="0"/>
              </a:spcBef>
            </a:pPr>
            <a:r>
              <a:rPr lang="fr-FR" sz="1600" b="1" dirty="0" smtClean="0"/>
              <a:t>Les </a:t>
            </a:r>
            <a:r>
              <a:rPr lang="fr-FR" sz="1600" b="1" dirty="0"/>
              <a:t>moyens pour atteindre les objectifs</a:t>
            </a:r>
          </a:p>
        </p:txBody>
      </p:sp>
      <p:sp>
        <p:nvSpPr>
          <p:cNvPr id="5" name="Titre 4"/>
          <p:cNvSpPr>
            <a:spLocks noGrp="1"/>
          </p:cNvSpPr>
          <p:nvPr>
            <p:ph type="ctrTitle"/>
          </p:nvPr>
        </p:nvSpPr>
        <p:spPr/>
        <p:txBody>
          <a:bodyPr/>
          <a:lstStyle/>
          <a:p>
            <a:r>
              <a:rPr lang="fr-FR" sz="1300" dirty="0"/>
              <a:t>Moyens : Formation, Offres &amp; Cibles</a:t>
            </a:r>
          </a:p>
        </p:txBody>
      </p:sp>
      <p:grpSp>
        <p:nvGrpSpPr>
          <p:cNvPr id="6" name="Groupe 5"/>
          <p:cNvGrpSpPr/>
          <p:nvPr/>
        </p:nvGrpSpPr>
        <p:grpSpPr>
          <a:xfrm>
            <a:off x="-3425" y="1125048"/>
            <a:ext cx="12011414" cy="5186201"/>
            <a:chOff x="1095131" y="1001839"/>
            <a:chExt cx="10094976" cy="5186201"/>
          </a:xfrm>
        </p:grpSpPr>
        <p:sp>
          <p:nvSpPr>
            <p:cNvPr id="14" name="ZoneTexte 13"/>
            <p:cNvSpPr txBox="1"/>
            <p:nvPr/>
          </p:nvSpPr>
          <p:spPr>
            <a:xfrm>
              <a:off x="3367086" y="1001839"/>
              <a:ext cx="3883886" cy="738664"/>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a:solidFill>
                    <a:schemeClr val="tx1">
                      <a:lumMod val="75000"/>
                      <a:lumOff val="25000"/>
                    </a:schemeClr>
                  </a:solidFill>
                </a:rPr>
                <a:t>EPARGNE (e)mailing Vers AV 0</a:t>
              </a:r>
              <a:r>
                <a:rPr lang="fr-FR" sz="1200" b="1" dirty="0" smtClean="0">
                  <a:solidFill>
                    <a:schemeClr val="tx1">
                      <a:lumMod val="75000"/>
                      <a:lumOff val="25000"/>
                    </a:schemeClr>
                  </a:solidFill>
                </a:rPr>
                <a:t>% </a:t>
              </a:r>
              <a:r>
                <a:rPr lang="fr-FR" sz="1000" dirty="0" smtClean="0">
                  <a:solidFill>
                    <a:schemeClr val="tx1">
                      <a:lumMod val="50000"/>
                      <a:lumOff val="50000"/>
                    </a:schemeClr>
                  </a:solidFill>
                </a:rPr>
                <a:t>(</a:t>
              </a:r>
              <a:r>
                <a:rPr lang="fr-FR" sz="1000" dirty="0">
                  <a:solidFill>
                    <a:schemeClr val="tx1">
                      <a:lumMod val="50000"/>
                      <a:lumOff val="50000"/>
                    </a:schemeClr>
                  </a:solidFill>
                </a:rPr>
                <a:t>volume </a:t>
              </a:r>
              <a:r>
                <a:rPr lang="fr-FR" sz="1000" dirty="0" smtClean="0">
                  <a:solidFill>
                    <a:schemeClr val="tx1">
                      <a:lumMod val="50000"/>
                      <a:lumOff val="50000"/>
                    </a:schemeClr>
                  </a:solidFill>
                </a:rPr>
                <a:t>38 539 clients</a:t>
              </a:r>
              <a:r>
                <a:rPr lang="fr-FR" sz="1000" dirty="0" smtClean="0">
                  <a:solidFill>
                    <a:schemeClr val="tx1">
                      <a:lumMod val="50000"/>
                      <a:lumOff val="50000"/>
                    </a:schemeClr>
                  </a:solidFill>
                </a:rPr>
                <a:t>)</a:t>
              </a:r>
              <a:endParaRPr lang="fr-FR" sz="1000" dirty="0" smtClean="0">
                <a:solidFill>
                  <a:schemeClr val="tx1">
                    <a:lumMod val="50000"/>
                    <a:lumOff val="50000"/>
                  </a:schemeClr>
                </a:solidFill>
              </a:endParaRPr>
            </a:p>
            <a:p>
              <a:pPr marL="179388"/>
              <a:r>
                <a:rPr lang="fr-FR" sz="1000" dirty="0" smtClean="0">
                  <a:solidFill>
                    <a:schemeClr val="tx1">
                      <a:lumMod val="50000"/>
                      <a:lumOff val="50000"/>
                    </a:schemeClr>
                  </a:solidFill>
                  <a:latin typeface="+mj-lt"/>
                  <a:cs typeface="Arial" panose="020B0604020202020204" pitchFamily="34" charset="0"/>
                </a:rPr>
                <a:t>Ces clients ont un contrat d’Assurance Vie multi supports et n’ont pas encore profité des 0% de frais à partir de 30% d’UC. Inciter </a:t>
              </a:r>
              <a:r>
                <a:rPr lang="fr-FR" sz="1000" dirty="0">
                  <a:solidFill>
                    <a:schemeClr val="tx1">
                      <a:lumMod val="50000"/>
                      <a:lumOff val="50000"/>
                    </a:schemeClr>
                  </a:solidFill>
                  <a:latin typeface="+mj-lt"/>
                  <a:cs typeface="Arial" panose="020B0604020202020204" pitchFamily="34" charset="0"/>
                </a:rPr>
                <a:t>les clients à faire un versement sur leur </a:t>
              </a:r>
              <a:r>
                <a:rPr lang="fr-FR" sz="1000" dirty="0" smtClean="0">
                  <a:solidFill>
                    <a:schemeClr val="tx1">
                      <a:lumMod val="50000"/>
                      <a:lumOff val="50000"/>
                    </a:schemeClr>
                  </a:solidFill>
                  <a:latin typeface="+mj-lt"/>
                  <a:cs typeface="Arial" panose="020B0604020202020204" pitchFamily="34" charset="0"/>
                </a:rPr>
                <a:t>contrat </a:t>
              </a:r>
              <a:r>
                <a:rPr lang="fr-FR" sz="1000" dirty="0">
                  <a:solidFill>
                    <a:schemeClr val="tx1">
                      <a:lumMod val="50000"/>
                      <a:lumOff val="50000"/>
                    </a:schemeClr>
                  </a:solidFill>
                  <a:latin typeface="+mj-lt"/>
                  <a:cs typeface="Arial" panose="020B0604020202020204" pitchFamily="34" charset="0"/>
                </a:rPr>
                <a:t>ou à mettre en place un </a:t>
              </a:r>
              <a:r>
                <a:rPr lang="fr-FR" sz="1000" dirty="0" smtClean="0">
                  <a:solidFill>
                    <a:schemeClr val="tx1">
                      <a:lumMod val="50000"/>
                      <a:lumOff val="50000"/>
                    </a:schemeClr>
                  </a:solidFill>
                  <a:latin typeface="+mj-lt"/>
                  <a:cs typeface="Arial" panose="020B0604020202020204" pitchFamily="34" charset="0"/>
                </a:rPr>
                <a:t>abonnement. </a:t>
              </a:r>
              <a:endParaRPr lang="fr-FR" sz="1000" dirty="0">
                <a:solidFill>
                  <a:schemeClr val="tx1">
                    <a:lumMod val="50000"/>
                    <a:lumOff val="50000"/>
                  </a:schemeClr>
                </a:solidFill>
                <a:latin typeface="+mj-lt"/>
                <a:cs typeface="Arial" panose="020B0604020202020204" pitchFamily="34" charset="0"/>
              </a:endParaRPr>
            </a:p>
          </p:txBody>
        </p:sp>
        <p:sp>
          <p:nvSpPr>
            <p:cNvPr id="18" name="ZoneTexte 17"/>
            <p:cNvSpPr txBox="1"/>
            <p:nvPr/>
          </p:nvSpPr>
          <p:spPr>
            <a:xfrm>
              <a:off x="7691328" y="1472598"/>
              <a:ext cx="3498779" cy="1477328"/>
            </a:xfrm>
            <a:prstGeom prst="rect">
              <a:avLst/>
            </a:prstGeom>
            <a:solidFill>
              <a:schemeClr val="bg1">
                <a:lumMod val="95000"/>
              </a:schemeClr>
            </a:solidFill>
          </p:spPr>
          <p:txBody>
            <a:bodyPr wrap="square" rtlCol="0">
              <a:spAutoFit/>
            </a:bodyPr>
            <a:lstStyle/>
            <a:p>
              <a:pPr marL="171450" indent="-171450" algn="just">
                <a:spcBef>
                  <a:spcPct val="20000"/>
                </a:spcBef>
                <a:buClr>
                  <a:srgbClr val="C00000"/>
                </a:buClr>
                <a:buFont typeface="Wingdings" panose="05000000000000000000" pitchFamily="2" charset="2"/>
                <a:buChar char="§"/>
              </a:pPr>
              <a:r>
                <a:rPr lang="fr-FR" sz="1000" dirty="0">
                  <a:solidFill>
                    <a:schemeClr val="tx1">
                      <a:lumMod val="50000"/>
                      <a:lumOff val="50000"/>
                    </a:schemeClr>
                  </a:solidFill>
                </a:rPr>
                <a:t>Comment avez-vous prévu de préparer vos projets ?</a:t>
              </a:r>
            </a:p>
            <a:p>
              <a:pPr marL="628650" lvl="1" indent="-171450" algn="just">
                <a:spcBef>
                  <a:spcPct val="20000"/>
                </a:spcBef>
                <a:buClr>
                  <a:srgbClr val="C00000"/>
                </a:buClr>
                <a:buFont typeface="Courier New" panose="02070309020205020404" pitchFamily="49" charset="0"/>
                <a:buChar char="o"/>
              </a:pPr>
              <a:r>
                <a:rPr lang="fr-FR" sz="1000" dirty="0">
                  <a:solidFill>
                    <a:schemeClr val="tx1">
                      <a:lumMod val="50000"/>
                      <a:lumOff val="50000"/>
                    </a:schemeClr>
                  </a:solidFill>
                </a:rPr>
                <a:t>Les études de vos enfants (30/45 ans),</a:t>
              </a:r>
            </a:p>
            <a:p>
              <a:pPr marL="628650" lvl="1" indent="-171450" algn="just">
                <a:spcBef>
                  <a:spcPct val="20000"/>
                </a:spcBef>
                <a:buClr>
                  <a:srgbClr val="C00000"/>
                </a:buClr>
                <a:buFont typeface="Courier New" panose="02070309020205020404" pitchFamily="49" charset="0"/>
                <a:buChar char="o"/>
              </a:pPr>
              <a:r>
                <a:rPr lang="fr-FR" sz="1000" dirty="0">
                  <a:solidFill>
                    <a:schemeClr val="tx1">
                      <a:lumMod val="50000"/>
                      <a:lumOff val="50000"/>
                    </a:schemeClr>
                  </a:solidFill>
                </a:rPr>
                <a:t>Votre retraite (45/60 ans),</a:t>
              </a:r>
            </a:p>
            <a:p>
              <a:pPr marL="628650" lvl="1" indent="-171450" algn="just">
                <a:spcBef>
                  <a:spcPct val="20000"/>
                </a:spcBef>
                <a:buClr>
                  <a:srgbClr val="C00000"/>
                </a:buClr>
                <a:buFont typeface="Courier New" panose="02070309020205020404" pitchFamily="49" charset="0"/>
                <a:buChar char="o"/>
              </a:pPr>
              <a:r>
                <a:rPr lang="fr-FR" sz="1000" dirty="0">
                  <a:solidFill>
                    <a:schemeClr val="tx1">
                      <a:lumMod val="50000"/>
                      <a:lumOff val="50000"/>
                    </a:schemeClr>
                  </a:solidFill>
                </a:rPr>
                <a:t>La transmission de votre patrimoine (65 ans et +),</a:t>
              </a:r>
            </a:p>
            <a:p>
              <a:pPr marL="171450" indent="-171450" algn="just">
                <a:spcBef>
                  <a:spcPct val="20000"/>
                </a:spcBef>
                <a:buClr>
                  <a:srgbClr val="C00000"/>
                </a:buClr>
                <a:buFont typeface="Wingdings" panose="05000000000000000000" pitchFamily="2" charset="2"/>
                <a:buChar char="§"/>
              </a:pPr>
              <a:endParaRPr lang="fr-FR" sz="1000" dirty="0">
                <a:solidFill>
                  <a:schemeClr val="tx1">
                    <a:lumMod val="50000"/>
                    <a:lumOff val="50000"/>
                  </a:schemeClr>
                </a:solidFill>
              </a:endParaRPr>
            </a:p>
            <a:p>
              <a:pPr marL="171450" indent="-171450" algn="just">
                <a:spcBef>
                  <a:spcPct val="20000"/>
                </a:spcBef>
                <a:buClr>
                  <a:srgbClr val="C00000"/>
                </a:buClr>
                <a:buFont typeface="Wingdings" panose="05000000000000000000" pitchFamily="2" charset="2"/>
                <a:buChar char="§"/>
              </a:pPr>
              <a:r>
                <a:rPr lang="fr-FR" sz="1000" dirty="0">
                  <a:solidFill>
                    <a:schemeClr val="tx1">
                      <a:lumMod val="50000"/>
                      <a:lumOff val="50000"/>
                    </a:schemeClr>
                  </a:solidFill>
                </a:rPr>
                <a:t>Savez-vous que vous pouvez également dynamiser l’épargne de vos enfants ? (pour les parents des enfants qui ont l’univers E (ex : Livret A), mais pas P </a:t>
              </a:r>
              <a:r>
                <a:rPr lang="fr-FR" sz="1000" dirty="0" smtClean="0">
                  <a:solidFill>
                    <a:schemeClr val="tx1">
                      <a:lumMod val="50000"/>
                      <a:lumOff val="50000"/>
                    </a:schemeClr>
                  </a:solidFill>
                </a:rPr>
                <a:t>(MILLEVIE </a:t>
              </a:r>
              <a:r>
                <a:rPr lang="fr-FR" sz="1000" dirty="0">
                  <a:solidFill>
                    <a:schemeClr val="tx1">
                      <a:lumMod val="50000"/>
                      <a:lumOff val="50000"/>
                    </a:schemeClr>
                  </a:solidFill>
                </a:rPr>
                <a:t>Initial).</a:t>
              </a:r>
            </a:p>
          </p:txBody>
        </p:sp>
        <p:cxnSp>
          <p:nvCxnSpPr>
            <p:cNvPr id="27" name="Connecteur droit 26"/>
            <p:cNvCxnSpPr/>
            <p:nvPr/>
          </p:nvCxnSpPr>
          <p:spPr>
            <a:xfrm>
              <a:off x="7538765" y="1087501"/>
              <a:ext cx="2447" cy="510053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48" name="Rectangle 47"/>
            <p:cNvSpPr/>
            <p:nvPr/>
          </p:nvSpPr>
          <p:spPr>
            <a:xfrm>
              <a:off x="1817939" y="1109205"/>
              <a:ext cx="1511575" cy="938719"/>
            </a:xfrm>
            <a:prstGeom prst="rect">
              <a:avLst/>
            </a:prstGeom>
          </p:spPr>
          <p:txBody>
            <a:bodyPr wrap="square">
              <a:spAutoFit/>
            </a:bodyPr>
            <a:lstStyle/>
            <a:p>
              <a:pPr>
                <a:spcBef>
                  <a:spcPct val="20000"/>
                </a:spcBef>
              </a:pPr>
              <a:r>
                <a:rPr lang="fr-FR" sz="1300" b="1" dirty="0">
                  <a:solidFill>
                    <a:schemeClr val="tx1">
                      <a:lumMod val="75000"/>
                      <a:lumOff val="25000"/>
                    </a:schemeClr>
                  </a:solidFill>
                </a:rPr>
                <a:t>Qui contacter </a:t>
              </a:r>
              <a:r>
                <a:rPr lang="fr-FR" sz="1300" b="1" dirty="0" smtClean="0">
                  <a:solidFill>
                    <a:schemeClr val="tx1">
                      <a:lumMod val="75000"/>
                      <a:lumOff val="25000"/>
                    </a:schemeClr>
                  </a:solidFill>
                </a:rPr>
                <a:t>?</a:t>
              </a:r>
            </a:p>
            <a:p>
              <a:pPr>
                <a:spcBef>
                  <a:spcPct val="20000"/>
                </a:spcBef>
              </a:pPr>
              <a:endParaRPr lang="fr-FR" sz="1300" b="1" dirty="0">
                <a:solidFill>
                  <a:schemeClr val="tx1">
                    <a:lumMod val="75000"/>
                    <a:lumOff val="25000"/>
                  </a:schemeClr>
                </a:solidFill>
              </a:endParaRPr>
            </a:p>
            <a:p>
              <a:pPr>
                <a:spcBef>
                  <a:spcPct val="20000"/>
                </a:spcBef>
              </a:pPr>
              <a:r>
                <a:rPr lang="fr-FR" sz="1200" i="1" dirty="0">
                  <a:solidFill>
                    <a:schemeClr val="tx1">
                      <a:lumMod val="75000"/>
                      <a:lumOff val="25000"/>
                    </a:schemeClr>
                  </a:solidFill>
                </a:rPr>
                <a:t>Les cibles GERC prioritaires</a:t>
              </a:r>
            </a:p>
          </p:txBody>
        </p:sp>
        <p:pic>
          <p:nvPicPr>
            <p:cNvPr id="51" name="Image 50"/>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95131" y="1102253"/>
              <a:ext cx="815128" cy="531343"/>
            </a:xfrm>
            <a:prstGeom prst="rect">
              <a:avLst/>
            </a:prstGeom>
          </p:spPr>
        </p:pic>
        <p:sp>
          <p:nvSpPr>
            <p:cNvPr id="40" name="ZoneTexte 39"/>
            <p:cNvSpPr txBox="1"/>
            <p:nvPr/>
          </p:nvSpPr>
          <p:spPr>
            <a:xfrm>
              <a:off x="3371388" y="1767481"/>
              <a:ext cx="3870750" cy="738664"/>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smtClean="0">
                  <a:solidFill>
                    <a:schemeClr val="tx1">
                      <a:lumMod val="75000"/>
                      <a:lumOff val="25000"/>
                    </a:schemeClr>
                  </a:solidFill>
                </a:rPr>
                <a:t>EPARGNE </a:t>
              </a:r>
              <a:r>
                <a:rPr lang="fr-FR" sz="1200" b="1" dirty="0">
                  <a:solidFill>
                    <a:schemeClr val="tx1">
                      <a:lumMod val="75000"/>
                      <a:lumOff val="25000"/>
                    </a:schemeClr>
                  </a:solidFill>
                </a:rPr>
                <a:t>e-</a:t>
              </a:r>
              <a:r>
                <a:rPr lang="fr-FR" sz="1200" b="1" dirty="0" err="1">
                  <a:solidFill>
                    <a:schemeClr val="tx1">
                      <a:lumMod val="75000"/>
                      <a:lumOff val="25000"/>
                    </a:schemeClr>
                  </a:solidFill>
                </a:rPr>
                <a:t>Quest</a:t>
              </a:r>
              <a:r>
                <a:rPr lang="fr-FR" sz="1200" b="1" dirty="0">
                  <a:solidFill>
                    <a:schemeClr val="tx1">
                      <a:lumMod val="75000"/>
                      <a:lumOff val="25000"/>
                    </a:schemeClr>
                  </a:solidFill>
                </a:rPr>
                <a:t>. </a:t>
              </a:r>
              <a:r>
                <a:rPr lang="fr-FR" sz="1200" b="1" dirty="0" err="1">
                  <a:solidFill>
                    <a:schemeClr val="tx1">
                      <a:lumMod val="75000"/>
                      <a:lumOff val="25000"/>
                    </a:schemeClr>
                  </a:solidFill>
                </a:rPr>
                <a:t>Relat</a:t>
              </a:r>
              <a:r>
                <a:rPr lang="fr-FR" sz="1200" b="1" dirty="0">
                  <a:solidFill>
                    <a:schemeClr val="tx1">
                      <a:lumMod val="75000"/>
                      <a:lumOff val="25000"/>
                    </a:schemeClr>
                  </a:solidFill>
                </a:rPr>
                <a:t>. DAV sup </a:t>
              </a:r>
              <a:r>
                <a:rPr lang="fr-FR" sz="1200" b="1" dirty="0" smtClean="0">
                  <a:solidFill>
                    <a:schemeClr val="tx1">
                      <a:lumMod val="75000"/>
                      <a:lumOff val="25000"/>
                    </a:schemeClr>
                  </a:solidFill>
                </a:rPr>
                <a:t>5K </a:t>
              </a:r>
              <a:r>
                <a:rPr lang="fr-FR" sz="1000" dirty="0" smtClean="0">
                  <a:solidFill>
                    <a:schemeClr val="tx1">
                      <a:lumMod val="50000"/>
                      <a:lumOff val="50000"/>
                    </a:schemeClr>
                  </a:solidFill>
                </a:rPr>
                <a:t>(volume </a:t>
              </a:r>
              <a:r>
                <a:rPr lang="fr-FR" sz="1000" dirty="0" smtClean="0">
                  <a:solidFill>
                    <a:schemeClr val="tx1">
                      <a:lumMod val="50000"/>
                      <a:lumOff val="50000"/>
                    </a:schemeClr>
                  </a:solidFill>
                </a:rPr>
                <a:t>24 006 clients</a:t>
              </a:r>
              <a:r>
                <a:rPr lang="fr-FR" sz="1000" dirty="0" smtClean="0">
                  <a:solidFill>
                    <a:schemeClr val="tx1">
                      <a:lumMod val="50000"/>
                      <a:lumOff val="50000"/>
                    </a:schemeClr>
                  </a:solidFill>
                </a:rPr>
                <a:t>)</a:t>
              </a:r>
              <a:endParaRPr lang="fr-FR" sz="1000" dirty="0" smtClean="0">
                <a:solidFill>
                  <a:schemeClr val="tx1">
                    <a:lumMod val="50000"/>
                    <a:lumOff val="50000"/>
                  </a:schemeClr>
                </a:solidFill>
                <a:latin typeface="+mj-lt"/>
              </a:endParaRPr>
            </a:p>
            <a:p>
              <a:pPr marL="179388" lvl="1" algn="just"/>
              <a:r>
                <a:rPr lang="fr-FR" sz="1000" dirty="0" smtClean="0">
                  <a:solidFill>
                    <a:schemeClr val="tx1">
                      <a:lumMod val="50000"/>
                      <a:lumOff val="50000"/>
                    </a:schemeClr>
                  </a:solidFill>
                  <a:latin typeface="+mj-lt"/>
                  <a:cs typeface="Arial" panose="020B0604020202020204" pitchFamily="34" charset="0"/>
                </a:rPr>
                <a:t>Ces clients ont un solde moyen sur DAV de plus de 5000€ et sont destinataires du questionnaire Epargne. Présenter les différentes solutions d’assurance vie aux clients et les inciter à ouvrir un contrat.</a:t>
              </a:r>
              <a:endParaRPr lang="fr-FR" sz="1000" dirty="0">
                <a:solidFill>
                  <a:schemeClr val="tx1">
                    <a:lumMod val="50000"/>
                    <a:lumOff val="50000"/>
                  </a:schemeClr>
                </a:solidFill>
                <a:latin typeface="+mj-lt"/>
                <a:cs typeface="Arial" panose="020B0604020202020204" pitchFamily="34" charset="0"/>
              </a:endParaRPr>
            </a:p>
          </p:txBody>
        </p:sp>
        <p:sp>
          <p:nvSpPr>
            <p:cNvPr id="66" name="Rectangle à coins arrondis 65"/>
            <p:cNvSpPr/>
            <p:nvPr/>
          </p:nvSpPr>
          <p:spPr>
            <a:xfrm>
              <a:off x="7469137" y="4150127"/>
              <a:ext cx="3016980" cy="1830041"/>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200" dirty="0">
                <a:solidFill>
                  <a:schemeClr val="tx1">
                    <a:lumMod val="50000"/>
                    <a:lumOff val="50000"/>
                  </a:schemeClr>
                </a:solidFill>
              </a:endParaRPr>
            </a:p>
          </p:txBody>
        </p:sp>
      </p:grpSp>
      <p:sp>
        <p:nvSpPr>
          <p:cNvPr id="58" name="Rectangle 57">
            <a:hlinkClick r:id="rId3"/>
          </p:cNvPr>
          <p:cNvSpPr/>
          <p:nvPr/>
        </p:nvSpPr>
        <p:spPr>
          <a:xfrm>
            <a:off x="1931252" y="6448562"/>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Book GERC</a:t>
            </a:r>
          </a:p>
        </p:txBody>
      </p:sp>
      <p:sp>
        <p:nvSpPr>
          <p:cNvPr id="59" name="Rectangle 58">
            <a:hlinkClick r:id="rId4"/>
          </p:cNvPr>
          <p:cNvSpPr/>
          <p:nvPr/>
        </p:nvSpPr>
        <p:spPr>
          <a:xfrm>
            <a:off x="4158942" y="6448562"/>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ORCA</a:t>
            </a:r>
          </a:p>
        </p:txBody>
      </p:sp>
      <p:sp>
        <p:nvSpPr>
          <p:cNvPr id="61" name="Rectangle 60">
            <a:hlinkClick r:id="rId5"/>
          </p:cNvPr>
          <p:cNvSpPr/>
          <p:nvPr/>
        </p:nvSpPr>
        <p:spPr>
          <a:xfrm>
            <a:off x="6467756" y="6448562"/>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Offres promo</a:t>
            </a:r>
          </a:p>
        </p:txBody>
      </p:sp>
      <p:sp>
        <p:nvSpPr>
          <p:cNvPr id="64" name="Rectangle 63">
            <a:hlinkClick r:id="rId6" action="ppaction://hlinksldjump"/>
          </p:cNvPr>
          <p:cNvSpPr/>
          <p:nvPr/>
        </p:nvSpPr>
        <p:spPr>
          <a:xfrm>
            <a:off x="8700004" y="6448562"/>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Boîte à outils</a:t>
            </a:r>
          </a:p>
        </p:txBody>
      </p:sp>
      <p:pic>
        <p:nvPicPr>
          <p:cNvPr id="67" name="Picture 4"/>
          <p:cNvPicPr>
            <a:picLocks noChangeAspect="1" noChangeArrowheads="1"/>
          </p:cNvPicPr>
          <p:nvPr/>
        </p:nvPicPr>
        <p:blipFill rotWithShape="1">
          <a:blip r:embed="rId7">
            <a:extLst>
              <a:ext uri="{28A0092B-C50C-407E-A947-70E740481C1C}">
                <a14:useLocalDpi xmlns:a14="http://schemas.microsoft.com/office/drawing/2010/main" val="0"/>
              </a:ext>
            </a:extLst>
          </a:blip>
          <a:srcRect l="18889" t="19753" r="15034" b="23429"/>
          <a:stretch/>
        </p:blipFill>
        <p:spPr bwMode="auto">
          <a:xfrm>
            <a:off x="3587905" y="6429800"/>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4"/>
          <p:cNvPicPr>
            <a:picLocks noChangeAspect="1" noChangeArrowheads="1"/>
          </p:cNvPicPr>
          <p:nvPr/>
        </p:nvPicPr>
        <p:blipFill rotWithShape="1">
          <a:blip r:embed="rId7">
            <a:extLst>
              <a:ext uri="{28A0092B-C50C-407E-A947-70E740481C1C}">
                <a14:useLocalDpi xmlns:a14="http://schemas.microsoft.com/office/drawing/2010/main" val="0"/>
              </a:ext>
            </a:extLst>
          </a:blip>
          <a:srcRect l="18889" t="19753" r="15034" b="23429"/>
          <a:stretch/>
        </p:blipFill>
        <p:spPr bwMode="auto">
          <a:xfrm>
            <a:off x="5815126" y="6448564"/>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 name="Picture 4"/>
          <p:cNvPicPr>
            <a:picLocks noChangeAspect="1" noChangeArrowheads="1"/>
          </p:cNvPicPr>
          <p:nvPr/>
        </p:nvPicPr>
        <p:blipFill rotWithShape="1">
          <a:blip r:embed="rId7">
            <a:extLst>
              <a:ext uri="{28A0092B-C50C-407E-A947-70E740481C1C}">
                <a14:useLocalDpi xmlns:a14="http://schemas.microsoft.com/office/drawing/2010/main" val="0"/>
              </a:ext>
            </a:extLst>
          </a:blip>
          <a:srcRect l="18889" t="19753" r="15034" b="23429"/>
          <a:stretch/>
        </p:blipFill>
        <p:spPr bwMode="auto">
          <a:xfrm>
            <a:off x="8119382" y="6448564"/>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 name="Picture 4"/>
          <p:cNvPicPr>
            <a:picLocks noChangeAspect="1" noChangeArrowheads="1"/>
          </p:cNvPicPr>
          <p:nvPr/>
        </p:nvPicPr>
        <p:blipFill rotWithShape="1">
          <a:blip r:embed="rId7">
            <a:extLst>
              <a:ext uri="{28A0092B-C50C-407E-A947-70E740481C1C}">
                <a14:useLocalDpi xmlns:a14="http://schemas.microsoft.com/office/drawing/2010/main" val="0"/>
              </a:ext>
            </a:extLst>
          </a:blip>
          <a:srcRect l="18889" t="19753" r="15034" b="23429"/>
          <a:stretch/>
        </p:blipFill>
        <p:spPr bwMode="auto">
          <a:xfrm>
            <a:off x="10351630" y="6448564"/>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2" name="Groupe 51"/>
          <p:cNvGrpSpPr/>
          <p:nvPr/>
        </p:nvGrpSpPr>
        <p:grpSpPr>
          <a:xfrm>
            <a:off x="8335406" y="44251"/>
            <a:ext cx="3856593" cy="279660"/>
            <a:chOff x="3581398" y="6140166"/>
            <a:chExt cx="4444995" cy="223443"/>
          </a:xfrm>
          <a:noFill/>
        </p:grpSpPr>
        <p:sp>
          <p:nvSpPr>
            <p:cNvPr id="53" name="Rectangle 5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Professionnels</a:t>
              </a:r>
            </a:p>
          </p:txBody>
        </p:sp>
        <p:sp>
          <p:nvSpPr>
            <p:cNvPr id="56" name="Rectangle 55"/>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57" name="Rectangle 56"/>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Montserrat Black" panose="00000A00000000000000" pitchFamily="2" charset="0"/>
                </a:rPr>
                <a:t>Particuliers</a:t>
              </a:r>
            </a:p>
          </p:txBody>
        </p:sp>
      </p:grpSp>
      <p:grpSp>
        <p:nvGrpSpPr>
          <p:cNvPr id="55" name="Graphique 1813">
            <a:extLst>
              <a:ext uri="{FF2B5EF4-FFF2-40B4-BE49-F238E27FC236}">
                <a16:creationId xmlns:a16="http://schemas.microsoft.com/office/drawing/2014/main" id="{07E37D2F-C011-4C2B-8826-0AD3F44F15B3}"/>
              </a:ext>
            </a:extLst>
          </p:cNvPr>
          <p:cNvGrpSpPr/>
          <p:nvPr/>
        </p:nvGrpSpPr>
        <p:grpSpPr>
          <a:xfrm>
            <a:off x="7874449" y="1094152"/>
            <a:ext cx="426529" cy="398144"/>
            <a:chOff x="2279329" y="2853237"/>
            <a:chExt cx="426529" cy="398144"/>
          </a:xfrm>
          <a:noFill/>
        </p:grpSpPr>
        <p:grpSp>
          <p:nvGrpSpPr>
            <p:cNvPr id="73" name="Graphique 1813">
              <a:extLst>
                <a:ext uri="{FF2B5EF4-FFF2-40B4-BE49-F238E27FC236}">
                  <a16:creationId xmlns:a16="http://schemas.microsoft.com/office/drawing/2014/main" id="{07E37D2F-C011-4C2B-8826-0AD3F44F15B3}"/>
                </a:ext>
              </a:extLst>
            </p:cNvPr>
            <p:cNvGrpSpPr/>
            <p:nvPr/>
          </p:nvGrpSpPr>
          <p:grpSpPr>
            <a:xfrm>
              <a:off x="2279329" y="2853237"/>
              <a:ext cx="426529" cy="398144"/>
              <a:chOff x="2279329" y="2853237"/>
              <a:chExt cx="426529" cy="398144"/>
            </a:xfrm>
            <a:grpFill/>
          </p:grpSpPr>
          <p:grpSp>
            <p:nvGrpSpPr>
              <p:cNvPr id="79" name="Graphique 1813">
                <a:extLst>
                  <a:ext uri="{FF2B5EF4-FFF2-40B4-BE49-F238E27FC236}">
                    <a16:creationId xmlns:a16="http://schemas.microsoft.com/office/drawing/2014/main" id="{07E37D2F-C011-4C2B-8826-0AD3F44F15B3}"/>
                  </a:ext>
                </a:extLst>
              </p:cNvPr>
              <p:cNvGrpSpPr/>
              <p:nvPr/>
            </p:nvGrpSpPr>
            <p:grpSpPr>
              <a:xfrm>
                <a:off x="2279329" y="2853237"/>
                <a:ext cx="426529" cy="383857"/>
                <a:chOff x="2279329" y="2853237"/>
                <a:chExt cx="426529" cy="383857"/>
              </a:xfrm>
              <a:grpFill/>
            </p:grpSpPr>
            <p:grpSp>
              <p:nvGrpSpPr>
                <p:cNvPr id="83" name="Graphique 1813">
                  <a:extLst>
                    <a:ext uri="{FF2B5EF4-FFF2-40B4-BE49-F238E27FC236}">
                      <a16:creationId xmlns:a16="http://schemas.microsoft.com/office/drawing/2014/main" id="{07E37D2F-C011-4C2B-8826-0AD3F44F15B3}"/>
                    </a:ext>
                  </a:extLst>
                </p:cNvPr>
                <p:cNvGrpSpPr/>
                <p:nvPr/>
              </p:nvGrpSpPr>
              <p:grpSpPr>
                <a:xfrm>
                  <a:off x="2404487" y="2986968"/>
                  <a:ext cx="163258" cy="250126"/>
                  <a:chOff x="2404487" y="2986968"/>
                  <a:chExt cx="163258" cy="250126"/>
                </a:xfrm>
                <a:grpFill/>
              </p:grpSpPr>
              <p:sp>
                <p:nvSpPr>
                  <p:cNvPr id="97" name="Forme libre : forme 3935">
                    <a:extLst>
                      <a:ext uri="{FF2B5EF4-FFF2-40B4-BE49-F238E27FC236}">
                        <a16:creationId xmlns:a16="http://schemas.microsoft.com/office/drawing/2014/main" id="{77B2B181-2012-4CEB-859F-4713DF3C91E2}"/>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rgbClr val="E52A29"/>
                    </a:solidFill>
                    <a:prstDash val="solid"/>
                    <a:round/>
                  </a:ln>
                </p:spPr>
                <p:txBody>
                  <a:bodyPr rtlCol="0" anchor="ctr"/>
                  <a:lstStyle/>
                  <a:p>
                    <a:endParaRPr lang="fr-FR" sz="1400"/>
                  </a:p>
                </p:txBody>
              </p:sp>
              <p:sp>
                <p:nvSpPr>
                  <p:cNvPr id="98" name="Forme libre : forme 3936">
                    <a:extLst>
                      <a:ext uri="{FF2B5EF4-FFF2-40B4-BE49-F238E27FC236}">
                        <a16:creationId xmlns:a16="http://schemas.microsoft.com/office/drawing/2014/main" id="{0FF9D5DC-3214-42D5-9566-4A1D0AAFE9C7}"/>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rgbClr val="E52A29"/>
                    </a:solidFill>
                    <a:prstDash val="solid"/>
                    <a:round/>
                  </a:ln>
                </p:spPr>
                <p:txBody>
                  <a:bodyPr rtlCol="0" anchor="ctr"/>
                  <a:lstStyle/>
                  <a:p>
                    <a:endParaRPr lang="fr-FR" sz="1400"/>
                  </a:p>
                </p:txBody>
              </p:sp>
            </p:grpSp>
            <p:sp>
              <p:nvSpPr>
                <p:cNvPr id="84" name="Forme libre : forme 3937">
                  <a:extLst>
                    <a:ext uri="{FF2B5EF4-FFF2-40B4-BE49-F238E27FC236}">
                      <a16:creationId xmlns:a16="http://schemas.microsoft.com/office/drawing/2014/main" id="{1FE6259D-A017-4A8A-B3A1-DDC25F3FF3C2}"/>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rgbClr val="E52A29"/>
                  </a:solidFill>
                  <a:prstDash val="solid"/>
                  <a:round/>
                </a:ln>
              </p:spPr>
              <p:txBody>
                <a:bodyPr rtlCol="0" anchor="ctr"/>
                <a:lstStyle/>
                <a:p>
                  <a:endParaRPr lang="fr-FR" sz="1400"/>
                </a:p>
              </p:txBody>
            </p:sp>
            <p:sp>
              <p:nvSpPr>
                <p:cNvPr id="85" name="Forme libre : forme 3938">
                  <a:extLst>
                    <a:ext uri="{FF2B5EF4-FFF2-40B4-BE49-F238E27FC236}">
                      <a16:creationId xmlns:a16="http://schemas.microsoft.com/office/drawing/2014/main" id="{F30692CE-5DD8-4FD6-B1A7-F971DE3C0751}"/>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rgbClr val="E52A29"/>
                  </a:solidFill>
                  <a:prstDash val="solid"/>
                  <a:round/>
                </a:ln>
              </p:spPr>
              <p:txBody>
                <a:bodyPr rtlCol="0" anchor="ctr"/>
                <a:lstStyle/>
                <a:p>
                  <a:endParaRPr lang="fr-FR" sz="1400"/>
                </a:p>
              </p:txBody>
            </p:sp>
            <p:sp>
              <p:nvSpPr>
                <p:cNvPr id="86" name="Forme libre : forme 3939">
                  <a:extLst>
                    <a:ext uri="{FF2B5EF4-FFF2-40B4-BE49-F238E27FC236}">
                      <a16:creationId xmlns:a16="http://schemas.microsoft.com/office/drawing/2014/main" id="{979ACEC8-6525-42EB-9BE2-1985339F1186}"/>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rgbClr val="E52A29"/>
                  </a:solidFill>
                  <a:prstDash val="solid"/>
                  <a:round/>
                </a:ln>
              </p:spPr>
              <p:txBody>
                <a:bodyPr rtlCol="0" anchor="ctr"/>
                <a:lstStyle/>
                <a:p>
                  <a:endParaRPr lang="fr-FR" sz="1400"/>
                </a:p>
              </p:txBody>
            </p:sp>
            <p:grpSp>
              <p:nvGrpSpPr>
                <p:cNvPr id="87" name="Graphique 1813">
                  <a:extLst>
                    <a:ext uri="{FF2B5EF4-FFF2-40B4-BE49-F238E27FC236}">
                      <a16:creationId xmlns:a16="http://schemas.microsoft.com/office/drawing/2014/main" id="{07E37D2F-C011-4C2B-8826-0AD3F44F15B3}"/>
                    </a:ext>
                  </a:extLst>
                </p:cNvPr>
                <p:cNvGrpSpPr/>
                <p:nvPr/>
              </p:nvGrpSpPr>
              <p:grpSpPr>
                <a:xfrm>
                  <a:off x="2605465" y="2913530"/>
                  <a:ext cx="100393" cy="307943"/>
                  <a:chOff x="2605465" y="2913530"/>
                  <a:chExt cx="100393" cy="307943"/>
                </a:xfrm>
                <a:grpFill/>
              </p:grpSpPr>
              <p:sp>
                <p:nvSpPr>
                  <p:cNvPr id="94" name="Forme libre : forme 3941">
                    <a:extLst>
                      <a:ext uri="{FF2B5EF4-FFF2-40B4-BE49-F238E27FC236}">
                        <a16:creationId xmlns:a16="http://schemas.microsoft.com/office/drawing/2014/main" id="{825D0318-300E-4B15-BA1D-020D5EDE47B4}"/>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rgbClr val="E52A29"/>
                    </a:solidFill>
                    <a:prstDash val="solid"/>
                    <a:round/>
                  </a:ln>
                </p:spPr>
                <p:txBody>
                  <a:bodyPr rtlCol="0" anchor="ctr"/>
                  <a:lstStyle/>
                  <a:p>
                    <a:endParaRPr lang="fr-FR" sz="1400"/>
                  </a:p>
                </p:txBody>
              </p:sp>
              <p:sp>
                <p:nvSpPr>
                  <p:cNvPr id="95" name="Forme libre : forme 3942">
                    <a:extLst>
                      <a:ext uri="{FF2B5EF4-FFF2-40B4-BE49-F238E27FC236}">
                        <a16:creationId xmlns:a16="http://schemas.microsoft.com/office/drawing/2014/main" id="{A580D563-ECEB-4566-91EE-F86ABF24FDE0}"/>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rgbClr val="E52A29"/>
                    </a:solidFill>
                    <a:prstDash val="solid"/>
                    <a:round/>
                  </a:ln>
                </p:spPr>
                <p:txBody>
                  <a:bodyPr rtlCol="0" anchor="ctr"/>
                  <a:lstStyle/>
                  <a:p>
                    <a:endParaRPr lang="fr-FR" sz="1400"/>
                  </a:p>
                </p:txBody>
              </p:sp>
              <p:sp>
                <p:nvSpPr>
                  <p:cNvPr id="96" name="Forme libre : forme 3943">
                    <a:extLst>
                      <a:ext uri="{FF2B5EF4-FFF2-40B4-BE49-F238E27FC236}">
                        <a16:creationId xmlns:a16="http://schemas.microsoft.com/office/drawing/2014/main" id="{4DC013CF-0009-47B9-BF90-5324BEB8F676}"/>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rgbClr val="E52A29"/>
                    </a:solidFill>
                    <a:prstDash val="solid"/>
                    <a:round/>
                  </a:ln>
                </p:spPr>
                <p:txBody>
                  <a:bodyPr rtlCol="0" anchor="ctr"/>
                  <a:lstStyle/>
                  <a:p>
                    <a:endParaRPr lang="fr-FR" sz="1400"/>
                  </a:p>
                </p:txBody>
              </p:sp>
            </p:grpSp>
            <p:grpSp>
              <p:nvGrpSpPr>
                <p:cNvPr id="88" name="Graphique 1813">
                  <a:extLst>
                    <a:ext uri="{FF2B5EF4-FFF2-40B4-BE49-F238E27FC236}">
                      <a16:creationId xmlns:a16="http://schemas.microsoft.com/office/drawing/2014/main" id="{07E37D2F-C011-4C2B-8826-0AD3F44F15B3}"/>
                    </a:ext>
                  </a:extLst>
                </p:cNvPr>
                <p:cNvGrpSpPr/>
                <p:nvPr/>
              </p:nvGrpSpPr>
              <p:grpSpPr>
                <a:xfrm>
                  <a:off x="2279329" y="2915435"/>
                  <a:ext cx="100393" cy="307943"/>
                  <a:chOff x="2279329" y="2915435"/>
                  <a:chExt cx="100393" cy="307943"/>
                </a:xfrm>
                <a:grpFill/>
              </p:grpSpPr>
              <p:sp>
                <p:nvSpPr>
                  <p:cNvPr id="91" name="Forme libre : forme 3945">
                    <a:extLst>
                      <a:ext uri="{FF2B5EF4-FFF2-40B4-BE49-F238E27FC236}">
                        <a16:creationId xmlns:a16="http://schemas.microsoft.com/office/drawing/2014/main" id="{DDD481A8-B3BE-4969-9346-FF0F6CE7C0F1}"/>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rgbClr val="E52A29"/>
                    </a:solidFill>
                    <a:prstDash val="solid"/>
                    <a:round/>
                  </a:ln>
                </p:spPr>
                <p:txBody>
                  <a:bodyPr rtlCol="0" anchor="ctr"/>
                  <a:lstStyle/>
                  <a:p>
                    <a:endParaRPr lang="fr-FR" sz="1400"/>
                  </a:p>
                </p:txBody>
              </p:sp>
              <p:sp>
                <p:nvSpPr>
                  <p:cNvPr id="92" name="Forme libre : forme 3946">
                    <a:extLst>
                      <a:ext uri="{FF2B5EF4-FFF2-40B4-BE49-F238E27FC236}">
                        <a16:creationId xmlns:a16="http://schemas.microsoft.com/office/drawing/2014/main" id="{FA62D366-73C7-4352-8ECB-CE4933237370}"/>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rgbClr val="E52A29"/>
                    </a:solidFill>
                    <a:prstDash val="solid"/>
                    <a:round/>
                  </a:ln>
                </p:spPr>
                <p:txBody>
                  <a:bodyPr rtlCol="0" anchor="ctr"/>
                  <a:lstStyle/>
                  <a:p>
                    <a:endParaRPr lang="fr-FR" sz="1400"/>
                  </a:p>
                </p:txBody>
              </p:sp>
              <p:sp>
                <p:nvSpPr>
                  <p:cNvPr id="93" name="Forme libre : forme 3947">
                    <a:extLst>
                      <a:ext uri="{FF2B5EF4-FFF2-40B4-BE49-F238E27FC236}">
                        <a16:creationId xmlns:a16="http://schemas.microsoft.com/office/drawing/2014/main" id="{E878B163-CF49-4982-9A90-21A52122F5D3}"/>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rgbClr val="E52A29"/>
                    </a:solidFill>
                    <a:prstDash val="solid"/>
                    <a:round/>
                  </a:ln>
                </p:spPr>
                <p:txBody>
                  <a:bodyPr rtlCol="0" anchor="ctr"/>
                  <a:lstStyle/>
                  <a:p>
                    <a:endParaRPr lang="fr-FR" sz="1400"/>
                  </a:p>
                </p:txBody>
              </p:sp>
            </p:grpSp>
            <p:sp>
              <p:nvSpPr>
                <p:cNvPr id="89" name="Forme libre : forme 3948">
                  <a:extLst>
                    <a:ext uri="{FF2B5EF4-FFF2-40B4-BE49-F238E27FC236}">
                      <a16:creationId xmlns:a16="http://schemas.microsoft.com/office/drawing/2014/main" id="{95B57FD3-1924-43C5-A27E-CB92DFD61E26}"/>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rgbClr val="E52A29"/>
                  </a:solidFill>
                  <a:prstDash val="solid"/>
                  <a:round/>
                </a:ln>
              </p:spPr>
              <p:txBody>
                <a:bodyPr rtlCol="0" anchor="ctr"/>
                <a:lstStyle/>
                <a:p>
                  <a:endParaRPr lang="fr-FR" sz="1400"/>
                </a:p>
              </p:txBody>
            </p:sp>
            <p:sp>
              <p:nvSpPr>
                <p:cNvPr id="90" name="Forme libre : forme 3949">
                  <a:extLst>
                    <a:ext uri="{FF2B5EF4-FFF2-40B4-BE49-F238E27FC236}">
                      <a16:creationId xmlns:a16="http://schemas.microsoft.com/office/drawing/2014/main" id="{B5620431-1E28-4B7D-9A04-2D29EA4F74C3}"/>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rgbClr val="E52A29"/>
                  </a:solidFill>
                  <a:prstDash val="solid"/>
                  <a:round/>
                </a:ln>
              </p:spPr>
              <p:txBody>
                <a:bodyPr rtlCol="0" anchor="ctr"/>
                <a:lstStyle/>
                <a:p>
                  <a:endParaRPr lang="fr-FR" sz="1400"/>
                </a:p>
              </p:txBody>
            </p:sp>
          </p:grpSp>
          <p:sp>
            <p:nvSpPr>
              <p:cNvPr id="80" name="Forme libre : forme 3950">
                <a:extLst>
                  <a:ext uri="{FF2B5EF4-FFF2-40B4-BE49-F238E27FC236}">
                    <a16:creationId xmlns:a16="http://schemas.microsoft.com/office/drawing/2014/main" id="{E8F4FE36-82EB-44D2-B13B-A81E38AB48D4}"/>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rgbClr val="E52A29"/>
                </a:solidFill>
                <a:prstDash val="solid"/>
                <a:round/>
              </a:ln>
            </p:spPr>
            <p:txBody>
              <a:bodyPr rtlCol="0" anchor="ctr"/>
              <a:lstStyle/>
              <a:p>
                <a:endParaRPr lang="fr-FR" sz="1400"/>
              </a:p>
            </p:txBody>
          </p:sp>
        </p:grpSp>
        <p:sp>
          <p:nvSpPr>
            <p:cNvPr id="78" name="Forme libre : forme 3951">
              <a:extLst>
                <a:ext uri="{FF2B5EF4-FFF2-40B4-BE49-F238E27FC236}">
                  <a16:creationId xmlns:a16="http://schemas.microsoft.com/office/drawing/2014/main" id="{B3A28E8C-406A-4650-864B-C7D52D4D12D9}"/>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rgbClr val="E52A29"/>
              </a:solidFill>
              <a:prstDash val="solid"/>
              <a:round/>
            </a:ln>
          </p:spPr>
          <p:txBody>
            <a:bodyPr rtlCol="0" anchor="ctr"/>
            <a:lstStyle/>
            <a:p>
              <a:endParaRPr lang="fr-FR" sz="1400"/>
            </a:p>
          </p:txBody>
        </p:sp>
      </p:grpSp>
      <p:sp>
        <p:nvSpPr>
          <p:cNvPr id="197" name="ZoneTexte 196"/>
          <p:cNvSpPr txBox="1"/>
          <p:nvPr/>
        </p:nvSpPr>
        <p:spPr>
          <a:xfrm>
            <a:off x="10374433" y="3946309"/>
            <a:ext cx="1230971" cy="1323439"/>
          </a:xfrm>
          <a:prstGeom prst="rect">
            <a:avLst/>
          </a:prstGeom>
          <a:solidFill>
            <a:schemeClr val="bg1"/>
          </a:solidFill>
        </p:spPr>
        <p:txBody>
          <a:bodyPr wrap="square" rtlCol="0">
            <a:spAutoFit/>
          </a:bodyPr>
          <a:lstStyle/>
          <a:p>
            <a:pPr algn="just">
              <a:spcBef>
                <a:spcPct val="20000"/>
              </a:spcBef>
              <a:buClr>
                <a:srgbClr val="C00000"/>
              </a:buClr>
            </a:pPr>
            <a:r>
              <a:rPr lang="fr-FR" sz="1000" dirty="0" smtClean="0">
                <a:solidFill>
                  <a:schemeClr val="tx1">
                    <a:lumMod val="50000"/>
                    <a:lumOff val="50000"/>
                  </a:schemeClr>
                </a:solidFill>
              </a:rPr>
              <a:t>172 000 clients appétents</a:t>
            </a:r>
            <a:r>
              <a:rPr lang="fr-FR" sz="1000" dirty="0">
                <a:solidFill>
                  <a:schemeClr val="tx1">
                    <a:lumMod val="50000"/>
                    <a:lumOff val="50000"/>
                  </a:schemeClr>
                </a:solidFill>
              </a:rPr>
              <a:t> </a:t>
            </a:r>
            <a:r>
              <a:rPr lang="fr-FR" sz="1000" dirty="0" smtClean="0">
                <a:solidFill>
                  <a:schemeClr val="tx1">
                    <a:lumMod val="50000"/>
                    <a:lumOff val="50000"/>
                  </a:schemeClr>
                </a:solidFill>
              </a:rPr>
              <a:t>de la CEGEE, soit 44%, ne détiennent pas </a:t>
            </a:r>
            <a:r>
              <a:rPr lang="fr-FR" sz="1000" b="1" dirty="0" smtClean="0">
                <a:solidFill>
                  <a:srgbClr val="C00000"/>
                </a:solidFill>
              </a:rPr>
              <a:t>l’Univers Placement </a:t>
            </a:r>
            <a:r>
              <a:rPr lang="fr-FR" sz="1000" dirty="0">
                <a:solidFill>
                  <a:schemeClr val="tx1">
                    <a:lumMod val="50000"/>
                    <a:lumOff val="50000"/>
                  </a:schemeClr>
                </a:solidFill>
              </a:rPr>
              <a:t>et n’ont pas été vus en 2021.</a:t>
            </a:r>
          </a:p>
        </p:txBody>
      </p:sp>
      <p:sp>
        <p:nvSpPr>
          <p:cNvPr id="236" name="Rectangle 235"/>
          <p:cNvSpPr/>
          <p:nvPr/>
        </p:nvSpPr>
        <p:spPr>
          <a:xfrm>
            <a:off x="2703061" y="4188197"/>
            <a:ext cx="4838237" cy="738664"/>
          </a:xfrm>
          <a:prstGeom prst="rect">
            <a:avLst/>
          </a:prstGeom>
        </p:spPr>
        <p:txBody>
          <a:bodyPr wrap="square">
            <a:spAutoFit/>
          </a:bodyPr>
          <a:lstStyle/>
          <a:p>
            <a:pPr marL="171450" indent="-171450">
              <a:buFont typeface="Wingdings" panose="05000000000000000000" pitchFamily="2" charset="2"/>
              <a:buChar char="§"/>
            </a:pPr>
            <a:r>
              <a:rPr lang="fr-FR" sz="1200" b="1" dirty="0">
                <a:solidFill>
                  <a:schemeClr val="tx1">
                    <a:lumMod val="75000"/>
                    <a:lumOff val="25000"/>
                  </a:schemeClr>
                </a:solidFill>
              </a:rPr>
              <a:t>Assurance-Vie : </a:t>
            </a:r>
            <a:r>
              <a:rPr lang="fr-FR" sz="1000" dirty="0">
                <a:solidFill>
                  <a:schemeClr val="tx1">
                    <a:lumMod val="50000"/>
                    <a:lumOff val="50000"/>
                  </a:schemeClr>
                </a:solidFill>
              </a:rPr>
              <a:t>0% de frais d’entrée avec 30% d’UC jusqu’au 31/12/2021</a:t>
            </a:r>
          </a:p>
          <a:p>
            <a:pPr marL="171450" indent="-171450">
              <a:lnSpc>
                <a:spcPct val="150000"/>
              </a:lnSpc>
              <a:buFont typeface="Wingdings" panose="05000000000000000000" pitchFamily="2" charset="2"/>
              <a:buChar char="§"/>
            </a:pPr>
            <a:r>
              <a:rPr lang="fr-FR" sz="1200" b="1" dirty="0">
                <a:solidFill>
                  <a:schemeClr val="tx1">
                    <a:lumMod val="75000"/>
                    <a:lumOff val="25000"/>
                  </a:schemeClr>
                </a:solidFill>
              </a:rPr>
              <a:t>MILLEVIE 2  : </a:t>
            </a:r>
            <a:r>
              <a:rPr lang="fr-FR" sz="1000" dirty="0">
                <a:solidFill>
                  <a:schemeClr val="tx1">
                    <a:lumMod val="50000"/>
                    <a:lumOff val="50000"/>
                  </a:schemeClr>
                </a:solidFill>
              </a:rPr>
              <a:t>Lancement de la nouvelle gamme MILLEVIE</a:t>
            </a:r>
          </a:p>
          <a:p>
            <a:pPr marL="171450" indent="-171450">
              <a:buFont typeface="Wingdings" panose="05000000000000000000" pitchFamily="2" charset="2"/>
              <a:buChar char="§"/>
            </a:pPr>
            <a:r>
              <a:rPr lang="fr-FR" sz="1200" b="1" dirty="0">
                <a:solidFill>
                  <a:schemeClr val="tx1">
                    <a:lumMod val="75000"/>
                    <a:lumOff val="25000"/>
                  </a:schemeClr>
                </a:solidFill>
              </a:rPr>
              <a:t>Recyclage Fonds temporaires : </a:t>
            </a:r>
            <a:r>
              <a:rPr lang="fr-FR" sz="1000" dirty="0">
                <a:solidFill>
                  <a:schemeClr val="tx1">
                    <a:lumMod val="50000"/>
                    <a:lumOff val="50000"/>
                  </a:schemeClr>
                </a:solidFill>
              </a:rPr>
              <a:t>Gratuité des frais de recyclage en UC</a:t>
            </a:r>
          </a:p>
        </p:txBody>
      </p:sp>
      <p:sp>
        <p:nvSpPr>
          <p:cNvPr id="237" name="Rectangle 236"/>
          <p:cNvSpPr/>
          <p:nvPr/>
        </p:nvSpPr>
        <p:spPr>
          <a:xfrm>
            <a:off x="2706699" y="5329570"/>
            <a:ext cx="4658714" cy="892552"/>
          </a:xfrm>
          <a:prstGeom prst="rect">
            <a:avLst/>
          </a:prstGeom>
          <a:noFill/>
        </p:spPr>
        <p:txBody>
          <a:bodyPr wrap="square">
            <a:spAutoFit/>
          </a:bodyPr>
          <a:lstStyle/>
          <a:p>
            <a:pPr marL="171450" indent="-171450">
              <a:buFont typeface="Wingdings" panose="05000000000000000000" pitchFamily="2" charset="2"/>
              <a:buChar char="§"/>
            </a:pPr>
            <a:r>
              <a:rPr lang="fr-FR" sz="1200" b="1" dirty="0" smtClean="0">
                <a:solidFill>
                  <a:schemeClr val="tx1">
                    <a:lumMod val="75000"/>
                    <a:lumOff val="25000"/>
                  </a:schemeClr>
                </a:solidFill>
              </a:rPr>
              <a:t>Offre Jeunes :  </a:t>
            </a:r>
            <a:endParaRPr lang="fr-FR" sz="1200" b="1" dirty="0">
              <a:solidFill>
                <a:schemeClr val="tx1">
                  <a:lumMod val="75000"/>
                  <a:lumOff val="25000"/>
                </a:schemeClr>
              </a:solidFill>
            </a:endParaRPr>
          </a:p>
          <a:p>
            <a:pPr marL="628650" lvl="1" indent="-171450">
              <a:buFont typeface="Wingdings" panose="05000000000000000000" pitchFamily="2" charset="2"/>
              <a:buChar char="§"/>
            </a:pPr>
            <a:r>
              <a:rPr lang="fr-FR" sz="1000" dirty="0" smtClean="0">
                <a:solidFill>
                  <a:schemeClr val="tx1">
                    <a:lumMod val="50000"/>
                    <a:lumOff val="50000"/>
                  </a:schemeClr>
                </a:solidFill>
              </a:rPr>
              <a:t>20€ offerts pour l’ouverture d’un Livret A ou MILLEVIE Initiale pour les enfants de 0 à 1 an.</a:t>
            </a:r>
          </a:p>
          <a:p>
            <a:pPr marL="628650" lvl="1" indent="-171450">
              <a:buFont typeface="Wingdings" panose="05000000000000000000" pitchFamily="2" charset="2"/>
              <a:buChar char="§"/>
            </a:pPr>
            <a:r>
              <a:rPr lang="fr-FR" sz="1000" dirty="0" smtClean="0">
                <a:solidFill>
                  <a:schemeClr val="tx1">
                    <a:lumMod val="50000"/>
                    <a:lumOff val="50000"/>
                  </a:schemeClr>
                </a:solidFill>
              </a:rPr>
              <a:t>10€ offerts pour la mise en place d’un abonnement, offre réservée aux jeunes de 0 à 17 ans</a:t>
            </a:r>
            <a:endParaRPr lang="fr-FR" sz="1000" dirty="0">
              <a:solidFill>
                <a:schemeClr val="tx1">
                  <a:lumMod val="50000"/>
                  <a:lumOff val="50000"/>
                </a:schemeClr>
              </a:solidFill>
            </a:endParaRPr>
          </a:p>
        </p:txBody>
      </p:sp>
      <p:grpSp>
        <p:nvGrpSpPr>
          <p:cNvPr id="198" name="Graphique 47">
            <a:extLst>
              <a:ext uri="{FF2B5EF4-FFF2-40B4-BE49-F238E27FC236}">
                <a16:creationId xmlns:a16="http://schemas.microsoft.com/office/drawing/2014/main" id="{1F698A3D-A810-458A-B731-3A603BCA120B}"/>
              </a:ext>
            </a:extLst>
          </p:cNvPr>
          <p:cNvGrpSpPr/>
          <p:nvPr/>
        </p:nvGrpSpPr>
        <p:grpSpPr>
          <a:xfrm>
            <a:off x="7919229" y="3286207"/>
            <a:ext cx="421857" cy="451789"/>
            <a:chOff x="6685181" y="1466922"/>
            <a:chExt cx="345607" cy="508684"/>
          </a:xfrm>
          <a:noFill/>
        </p:grpSpPr>
        <p:sp>
          <p:nvSpPr>
            <p:cNvPr id="199" name="Forme libre : forme 316">
              <a:extLst>
                <a:ext uri="{FF2B5EF4-FFF2-40B4-BE49-F238E27FC236}">
                  <a16:creationId xmlns:a16="http://schemas.microsoft.com/office/drawing/2014/main" id="{3F6BFB5A-EB66-476E-BC51-95030783DB0A}"/>
                </a:ext>
              </a:extLst>
            </p:cNvPr>
            <p:cNvSpPr/>
            <p:nvPr/>
          </p:nvSpPr>
          <p:spPr>
            <a:xfrm>
              <a:off x="6685181" y="1727833"/>
              <a:ext cx="130466" cy="140135"/>
            </a:xfrm>
            <a:custGeom>
              <a:avLst/>
              <a:gdLst>
                <a:gd name="connsiteX0" fmla="*/ 130466 w 130466"/>
                <a:gd name="connsiteY0" fmla="*/ 0 h 140135"/>
                <a:gd name="connsiteX1" fmla="*/ 96606 w 130466"/>
                <a:gd name="connsiteY1" fmla="*/ 7542 h 140135"/>
                <a:gd name="connsiteX2" fmla="*/ 51673 w 130466"/>
                <a:gd name="connsiteY2" fmla="*/ 40761 h 140135"/>
                <a:gd name="connsiteX3" fmla="*/ 0 w 130466"/>
                <a:gd name="connsiteY3" fmla="*/ 138009 h 140135"/>
                <a:gd name="connsiteX4" fmla="*/ 29367 w 130466"/>
                <a:gd name="connsiteY4" fmla="*/ 128701 h 140135"/>
                <a:gd name="connsiteX5" fmla="*/ 35786 w 130466"/>
                <a:gd name="connsiteY5" fmla="*/ 116665 h 140135"/>
                <a:gd name="connsiteX6" fmla="*/ 63388 w 130466"/>
                <a:gd name="connsiteY6" fmla="*/ 84089 h 140135"/>
                <a:gd name="connsiteX7" fmla="*/ 102704 w 130466"/>
                <a:gd name="connsiteY7" fmla="*/ 66276 h 140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0466" h="140135">
                  <a:moveTo>
                    <a:pt x="130466" y="0"/>
                  </a:moveTo>
                  <a:lnTo>
                    <a:pt x="96606" y="7542"/>
                  </a:lnTo>
                  <a:cubicBezTo>
                    <a:pt x="77188" y="11715"/>
                    <a:pt x="60820" y="23911"/>
                    <a:pt x="51673" y="40761"/>
                  </a:cubicBezTo>
                  <a:lnTo>
                    <a:pt x="0" y="138009"/>
                  </a:lnTo>
                  <a:cubicBezTo>
                    <a:pt x="10591" y="142983"/>
                    <a:pt x="24071" y="138971"/>
                    <a:pt x="29367" y="128701"/>
                  </a:cubicBezTo>
                  <a:lnTo>
                    <a:pt x="35786" y="116665"/>
                  </a:lnTo>
                  <a:cubicBezTo>
                    <a:pt x="42686" y="103667"/>
                    <a:pt x="52154" y="92594"/>
                    <a:pt x="63388" y="84089"/>
                  </a:cubicBezTo>
                  <a:cubicBezTo>
                    <a:pt x="74781" y="75584"/>
                    <a:pt x="88261" y="69325"/>
                    <a:pt x="102704" y="66276"/>
                  </a:cubicBezTo>
                </a:path>
              </a:pathLst>
            </a:custGeom>
            <a:noFill/>
            <a:ln w="9612" cap="rnd">
              <a:solidFill>
                <a:srgbClr val="E52A29"/>
              </a:solidFill>
              <a:prstDash val="solid"/>
              <a:round/>
            </a:ln>
          </p:spPr>
          <p:txBody>
            <a:bodyPr rtlCol="0" anchor="ctr"/>
            <a:lstStyle/>
            <a:p>
              <a:endParaRPr lang="fr-FR" sz="1400"/>
            </a:p>
          </p:txBody>
        </p:sp>
        <p:sp>
          <p:nvSpPr>
            <p:cNvPr id="200" name="Forme libre : forme 317">
              <a:extLst>
                <a:ext uri="{FF2B5EF4-FFF2-40B4-BE49-F238E27FC236}">
                  <a16:creationId xmlns:a16="http://schemas.microsoft.com/office/drawing/2014/main" id="{01756DAF-6186-4DE2-9626-0B268B7D8650}"/>
                </a:ext>
              </a:extLst>
            </p:cNvPr>
            <p:cNvSpPr/>
            <p:nvPr/>
          </p:nvSpPr>
          <p:spPr>
            <a:xfrm>
              <a:off x="6877611" y="1789776"/>
              <a:ext cx="74976" cy="185830"/>
            </a:xfrm>
            <a:custGeom>
              <a:avLst/>
              <a:gdLst>
                <a:gd name="connsiteX0" fmla="*/ 72033 w 74976"/>
                <a:gd name="connsiteY0" fmla="*/ 36909 h 185830"/>
                <a:gd name="connsiteX1" fmla="*/ 67379 w 74976"/>
                <a:gd name="connsiteY1" fmla="*/ 86977 h 185830"/>
                <a:gd name="connsiteX2" fmla="*/ 14583 w 74976"/>
                <a:gd name="connsiteY2" fmla="*/ 185830 h 185830"/>
                <a:gd name="connsiteX3" fmla="*/ 13620 w 74976"/>
                <a:gd name="connsiteY3" fmla="*/ 185349 h 185830"/>
                <a:gd name="connsiteX4" fmla="*/ 1263 w 74976"/>
                <a:gd name="connsiteY4" fmla="*/ 171066 h 185830"/>
                <a:gd name="connsiteX5" fmla="*/ 2547 w 74976"/>
                <a:gd name="connsiteY5" fmla="*/ 152772 h 185830"/>
                <a:gd name="connsiteX6" fmla="*/ 8966 w 74976"/>
                <a:gd name="connsiteY6" fmla="*/ 140897 h 185830"/>
                <a:gd name="connsiteX7" fmla="*/ 12496 w 74976"/>
                <a:gd name="connsiteY7" fmla="*/ 60178 h 185830"/>
                <a:gd name="connsiteX8" fmla="*/ 6077 w 74976"/>
                <a:gd name="connsiteY8" fmla="*/ 46056 h 185830"/>
                <a:gd name="connsiteX9" fmla="*/ 56627 w 74976"/>
                <a:gd name="connsiteY9" fmla="*/ 0 h 185830"/>
                <a:gd name="connsiteX10" fmla="*/ 64330 w 74976"/>
                <a:gd name="connsiteY10" fmla="*/ 18455 h 185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976" h="185830">
                  <a:moveTo>
                    <a:pt x="72033" y="36909"/>
                  </a:moveTo>
                  <a:cubicBezTo>
                    <a:pt x="77168" y="53759"/>
                    <a:pt x="75563" y="71411"/>
                    <a:pt x="67379" y="86977"/>
                  </a:cubicBezTo>
                  <a:lnTo>
                    <a:pt x="14583" y="185830"/>
                  </a:lnTo>
                  <a:lnTo>
                    <a:pt x="13620" y="185349"/>
                  </a:lnTo>
                  <a:cubicBezTo>
                    <a:pt x="7682" y="182139"/>
                    <a:pt x="3189" y="177325"/>
                    <a:pt x="1263" y="171066"/>
                  </a:cubicBezTo>
                  <a:cubicBezTo>
                    <a:pt x="-662" y="164968"/>
                    <a:pt x="-502" y="158389"/>
                    <a:pt x="2547" y="152772"/>
                  </a:cubicBezTo>
                  <a:lnTo>
                    <a:pt x="8966" y="140897"/>
                  </a:lnTo>
                  <a:cubicBezTo>
                    <a:pt x="22285" y="115702"/>
                    <a:pt x="23569" y="86175"/>
                    <a:pt x="12496" y="60178"/>
                  </a:cubicBezTo>
                  <a:lnTo>
                    <a:pt x="6077" y="46056"/>
                  </a:lnTo>
                  <a:moveTo>
                    <a:pt x="56627" y="0"/>
                  </a:moveTo>
                  <a:lnTo>
                    <a:pt x="64330" y="18455"/>
                  </a:lnTo>
                </a:path>
              </a:pathLst>
            </a:custGeom>
            <a:noFill/>
            <a:ln w="9612" cap="rnd">
              <a:solidFill>
                <a:srgbClr val="E52A29"/>
              </a:solidFill>
              <a:prstDash val="solid"/>
              <a:round/>
            </a:ln>
          </p:spPr>
          <p:txBody>
            <a:bodyPr rtlCol="0" anchor="ctr"/>
            <a:lstStyle/>
            <a:p>
              <a:endParaRPr lang="fr-FR" sz="1400"/>
            </a:p>
          </p:txBody>
        </p:sp>
        <p:sp>
          <p:nvSpPr>
            <p:cNvPr id="201" name="Forme libre : forme 318">
              <a:extLst>
                <a:ext uri="{FF2B5EF4-FFF2-40B4-BE49-F238E27FC236}">
                  <a16:creationId xmlns:a16="http://schemas.microsoft.com/office/drawing/2014/main" id="{F02D5839-C11D-40A1-AC12-0421F45B908C}"/>
                </a:ext>
              </a:extLst>
            </p:cNvPr>
            <p:cNvSpPr/>
            <p:nvPr/>
          </p:nvSpPr>
          <p:spPr>
            <a:xfrm>
              <a:off x="6854642" y="1835351"/>
              <a:ext cx="29366" cy="55452"/>
            </a:xfrm>
            <a:custGeom>
              <a:avLst/>
              <a:gdLst>
                <a:gd name="connsiteX0" fmla="*/ 29367 w 29366"/>
                <a:gd name="connsiteY0" fmla="*/ 0 h 55452"/>
                <a:gd name="connsiteX1" fmla="*/ 12838 w 29366"/>
                <a:gd name="connsiteY1" fmla="*/ 48945 h 55452"/>
                <a:gd name="connsiteX2" fmla="*/ 0 w 29366"/>
                <a:gd name="connsiteY2" fmla="*/ 54241 h 55452"/>
              </a:gdLst>
              <a:ahLst/>
              <a:cxnLst>
                <a:cxn ang="0">
                  <a:pos x="connsiteX0" y="connsiteY0"/>
                </a:cxn>
                <a:cxn ang="0">
                  <a:pos x="connsiteX1" y="connsiteY1"/>
                </a:cxn>
                <a:cxn ang="0">
                  <a:pos x="connsiteX2" y="connsiteY2"/>
                </a:cxn>
              </a:cxnLst>
              <a:rect l="l" t="t" r="r" b="b"/>
              <a:pathLst>
                <a:path w="29366" h="55452">
                  <a:moveTo>
                    <a:pt x="29367" y="0"/>
                  </a:moveTo>
                  <a:cubicBezTo>
                    <a:pt x="11715" y="52154"/>
                    <a:pt x="12838" y="48945"/>
                    <a:pt x="12838" y="48945"/>
                  </a:cubicBezTo>
                  <a:cubicBezTo>
                    <a:pt x="11073" y="54241"/>
                    <a:pt x="5296" y="57290"/>
                    <a:pt x="0" y="54241"/>
                  </a:cubicBezTo>
                </a:path>
              </a:pathLst>
            </a:custGeom>
            <a:noFill/>
            <a:ln w="9612" cap="rnd">
              <a:solidFill>
                <a:srgbClr val="E52A29"/>
              </a:solidFill>
              <a:prstDash val="solid"/>
              <a:round/>
            </a:ln>
          </p:spPr>
          <p:txBody>
            <a:bodyPr rtlCol="0" anchor="ctr"/>
            <a:lstStyle/>
            <a:p>
              <a:endParaRPr lang="fr-FR" sz="1400"/>
            </a:p>
          </p:txBody>
        </p:sp>
        <p:sp>
          <p:nvSpPr>
            <p:cNvPr id="202" name="Forme libre : forme 319">
              <a:extLst>
                <a:ext uri="{FF2B5EF4-FFF2-40B4-BE49-F238E27FC236}">
                  <a16:creationId xmlns:a16="http://schemas.microsoft.com/office/drawing/2014/main" id="{CC4FE8C1-B9DA-4BBC-916E-5B6A7AB71767}"/>
                </a:ext>
              </a:extLst>
            </p:cNvPr>
            <p:cNvSpPr/>
            <p:nvPr/>
          </p:nvSpPr>
          <p:spPr>
            <a:xfrm>
              <a:off x="6773163" y="1792825"/>
              <a:ext cx="29325" cy="55524"/>
            </a:xfrm>
            <a:custGeom>
              <a:avLst/>
              <a:gdLst>
                <a:gd name="connsiteX0" fmla="*/ 4933 w 29325"/>
                <a:gd name="connsiteY0" fmla="*/ 55524 h 55524"/>
                <a:gd name="connsiteX1" fmla="*/ 1403 w 29325"/>
                <a:gd name="connsiteY1" fmla="*/ 41563 h 55524"/>
                <a:gd name="connsiteX2" fmla="*/ 29325 w 29325"/>
                <a:gd name="connsiteY2" fmla="*/ 0 h 55524"/>
              </a:gdLst>
              <a:ahLst/>
              <a:cxnLst>
                <a:cxn ang="0">
                  <a:pos x="connsiteX0" y="connsiteY0"/>
                </a:cxn>
                <a:cxn ang="0">
                  <a:pos x="connsiteX1" y="connsiteY1"/>
                </a:cxn>
                <a:cxn ang="0">
                  <a:pos x="connsiteX2" y="connsiteY2"/>
                </a:cxn>
              </a:cxnLst>
              <a:rect l="l" t="t" r="r" b="b"/>
              <a:pathLst>
                <a:path w="29325" h="55524">
                  <a:moveTo>
                    <a:pt x="4933" y="55524"/>
                  </a:moveTo>
                  <a:cubicBezTo>
                    <a:pt x="279" y="52957"/>
                    <a:pt x="-1486" y="46056"/>
                    <a:pt x="1403" y="41563"/>
                  </a:cubicBezTo>
                  <a:cubicBezTo>
                    <a:pt x="18413" y="16048"/>
                    <a:pt x="25153" y="6259"/>
                    <a:pt x="29325" y="0"/>
                  </a:cubicBezTo>
                </a:path>
              </a:pathLst>
            </a:custGeom>
            <a:noFill/>
            <a:ln w="9612" cap="rnd">
              <a:solidFill>
                <a:srgbClr val="E52A29"/>
              </a:solidFill>
              <a:prstDash val="solid"/>
              <a:round/>
            </a:ln>
          </p:spPr>
          <p:txBody>
            <a:bodyPr rtlCol="0" anchor="ctr"/>
            <a:lstStyle/>
            <a:p>
              <a:endParaRPr lang="fr-FR" sz="1400"/>
            </a:p>
          </p:txBody>
        </p:sp>
        <p:sp>
          <p:nvSpPr>
            <p:cNvPr id="203" name="Forme libre : forme 320">
              <a:extLst>
                <a:ext uri="{FF2B5EF4-FFF2-40B4-BE49-F238E27FC236}">
                  <a16:creationId xmlns:a16="http://schemas.microsoft.com/office/drawing/2014/main" id="{2554EDBA-2B54-4579-A5C8-C6BFF66DCC6E}"/>
                </a:ext>
              </a:extLst>
            </p:cNvPr>
            <p:cNvSpPr/>
            <p:nvPr/>
          </p:nvSpPr>
          <p:spPr>
            <a:xfrm>
              <a:off x="6799277" y="1466922"/>
              <a:ext cx="231510" cy="368460"/>
            </a:xfrm>
            <a:custGeom>
              <a:avLst/>
              <a:gdLst>
                <a:gd name="connsiteX0" fmla="*/ 69648 w 231510"/>
                <a:gd name="connsiteY0" fmla="*/ 365060 h 368460"/>
                <a:gd name="connsiteX1" fmla="*/ 107680 w 231510"/>
                <a:gd name="connsiteY1" fmla="*/ 357517 h 368460"/>
                <a:gd name="connsiteX2" fmla="*/ 171870 w 231510"/>
                <a:gd name="connsiteY2" fmla="*/ 257702 h 368460"/>
                <a:gd name="connsiteX3" fmla="*/ 225629 w 231510"/>
                <a:gd name="connsiteY3" fmla="*/ 90006 h 368460"/>
                <a:gd name="connsiteX4" fmla="*/ 226432 w 231510"/>
                <a:gd name="connsiteY4" fmla="*/ 460 h 368460"/>
                <a:gd name="connsiteX5" fmla="*/ 189362 w 231510"/>
                <a:gd name="connsiteY5" fmla="*/ 19076 h 368460"/>
                <a:gd name="connsiteX6" fmla="*/ 152453 w 231510"/>
                <a:gd name="connsiteY6" fmla="*/ 51492 h 368460"/>
                <a:gd name="connsiteX7" fmla="*/ 46539 w 231510"/>
                <a:gd name="connsiteY7" fmla="*/ 191586 h 368460"/>
                <a:gd name="connsiteX8" fmla="*/ 1125 w 231510"/>
                <a:gd name="connsiteY8" fmla="*/ 301512 h 368460"/>
                <a:gd name="connsiteX9" fmla="*/ 16530 w 231510"/>
                <a:gd name="connsiteY9" fmla="*/ 337137 h 368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1510" h="368460">
                  <a:moveTo>
                    <a:pt x="69648" y="365060"/>
                  </a:moveTo>
                  <a:cubicBezTo>
                    <a:pt x="82486" y="371639"/>
                    <a:pt x="98373" y="368430"/>
                    <a:pt x="107680" y="357517"/>
                  </a:cubicBezTo>
                  <a:cubicBezTo>
                    <a:pt x="129986" y="329755"/>
                    <a:pt x="152132" y="295253"/>
                    <a:pt x="171870" y="257702"/>
                  </a:cubicBezTo>
                  <a:cubicBezTo>
                    <a:pt x="205570" y="193351"/>
                    <a:pt x="220013" y="124989"/>
                    <a:pt x="225629" y="90006"/>
                  </a:cubicBezTo>
                  <a:cubicBezTo>
                    <a:pt x="234135" y="38814"/>
                    <a:pt x="232530" y="3670"/>
                    <a:pt x="226432" y="460"/>
                  </a:cubicBezTo>
                  <a:cubicBezTo>
                    <a:pt x="221938" y="-1786"/>
                    <a:pt x="208780" y="4151"/>
                    <a:pt x="189362" y="19076"/>
                  </a:cubicBezTo>
                  <a:cubicBezTo>
                    <a:pt x="178771" y="27260"/>
                    <a:pt x="166254" y="38012"/>
                    <a:pt x="152453" y="51492"/>
                  </a:cubicBezTo>
                  <a:cubicBezTo>
                    <a:pt x="110248" y="92573"/>
                    <a:pt x="71573" y="143604"/>
                    <a:pt x="46539" y="191586"/>
                  </a:cubicBezTo>
                  <a:cubicBezTo>
                    <a:pt x="26801" y="229137"/>
                    <a:pt x="11235" y="267330"/>
                    <a:pt x="1125" y="301512"/>
                  </a:cubicBezTo>
                  <a:cubicBezTo>
                    <a:pt x="-2727" y="315473"/>
                    <a:pt x="3532" y="330558"/>
                    <a:pt x="16530" y="337137"/>
                  </a:cubicBezTo>
                </a:path>
              </a:pathLst>
            </a:custGeom>
            <a:noFill/>
            <a:ln w="9612" cap="rnd">
              <a:solidFill>
                <a:srgbClr val="E52A29"/>
              </a:solidFill>
              <a:prstDash val="solid"/>
              <a:round/>
            </a:ln>
          </p:spPr>
          <p:txBody>
            <a:bodyPr rtlCol="0" anchor="ctr"/>
            <a:lstStyle/>
            <a:p>
              <a:endParaRPr lang="fr-FR" sz="1400"/>
            </a:p>
          </p:txBody>
        </p:sp>
        <p:sp>
          <p:nvSpPr>
            <p:cNvPr id="204" name="Forme libre : forme 321">
              <a:extLst>
                <a:ext uri="{FF2B5EF4-FFF2-40B4-BE49-F238E27FC236}">
                  <a16:creationId xmlns:a16="http://schemas.microsoft.com/office/drawing/2014/main" id="{0DB6ED46-DE3E-4700-876D-59659EA4EBDF}"/>
                </a:ext>
              </a:extLst>
            </p:cNvPr>
            <p:cNvSpPr/>
            <p:nvPr/>
          </p:nvSpPr>
          <p:spPr>
            <a:xfrm>
              <a:off x="6952532" y="1496268"/>
              <a:ext cx="55363" cy="45735"/>
            </a:xfrm>
            <a:custGeom>
              <a:avLst/>
              <a:gdLst>
                <a:gd name="connsiteX0" fmla="*/ 55364 w 55363"/>
                <a:gd name="connsiteY0" fmla="*/ 0 h 45735"/>
                <a:gd name="connsiteX1" fmla="*/ 0 w 55363"/>
                <a:gd name="connsiteY1" fmla="*/ 45735 h 45735"/>
              </a:gdLst>
              <a:ahLst/>
              <a:cxnLst>
                <a:cxn ang="0">
                  <a:pos x="connsiteX0" y="connsiteY0"/>
                </a:cxn>
                <a:cxn ang="0">
                  <a:pos x="connsiteX1" y="connsiteY1"/>
                </a:cxn>
              </a:cxnLst>
              <a:rect l="l" t="t" r="r" b="b"/>
              <a:pathLst>
                <a:path w="55363" h="45735">
                  <a:moveTo>
                    <a:pt x="55364" y="0"/>
                  </a:moveTo>
                  <a:cubicBezTo>
                    <a:pt x="43168" y="7061"/>
                    <a:pt x="25676" y="21183"/>
                    <a:pt x="0" y="45735"/>
                  </a:cubicBezTo>
                </a:path>
              </a:pathLst>
            </a:custGeom>
            <a:noFill/>
            <a:ln w="9612" cap="rnd">
              <a:solidFill>
                <a:srgbClr val="E52A29"/>
              </a:solidFill>
              <a:prstDash val="solid"/>
              <a:round/>
            </a:ln>
          </p:spPr>
          <p:txBody>
            <a:bodyPr rtlCol="0" anchor="ctr"/>
            <a:lstStyle/>
            <a:p>
              <a:endParaRPr lang="fr-FR" sz="1400"/>
            </a:p>
          </p:txBody>
        </p:sp>
        <p:sp>
          <p:nvSpPr>
            <p:cNvPr id="205" name="Forme libre : forme 322">
              <a:extLst>
                <a:ext uri="{FF2B5EF4-FFF2-40B4-BE49-F238E27FC236}">
                  <a16:creationId xmlns:a16="http://schemas.microsoft.com/office/drawing/2014/main" id="{88FACEB9-E180-49D8-92E0-4BE6DC0B38A4}"/>
                </a:ext>
              </a:extLst>
            </p:cNvPr>
            <p:cNvSpPr/>
            <p:nvPr/>
          </p:nvSpPr>
          <p:spPr>
            <a:xfrm>
              <a:off x="6867844" y="1616959"/>
              <a:ext cx="104266" cy="101070"/>
            </a:xfrm>
            <a:custGeom>
              <a:avLst/>
              <a:gdLst>
                <a:gd name="connsiteX0" fmla="*/ 103143 w 104266"/>
                <a:gd name="connsiteY0" fmla="*/ 41067 h 101070"/>
                <a:gd name="connsiteX1" fmla="*/ 98650 w 104266"/>
                <a:gd name="connsiteY1" fmla="*/ 74446 h 101070"/>
                <a:gd name="connsiteX2" fmla="*/ 28522 w 104266"/>
                <a:gd name="connsiteY2" fmla="*/ 94987 h 101070"/>
                <a:gd name="connsiteX3" fmla="*/ 5735 w 104266"/>
                <a:gd name="connsiteY3" fmla="*/ 26624 h 101070"/>
                <a:gd name="connsiteX4" fmla="*/ 75862 w 104266"/>
                <a:gd name="connsiteY4" fmla="*/ 6084 h 101070"/>
                <a:gd name="connsiteX5" fmla="*/ 90145 w 104266"/>
                <a:gd name="connsiteY5" fmla="*/ 16675 h 101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266" h="101070">
                  <a:moveTo>
                    <a:pt x="103143" y="41067"/>
                  </a:moveTo>
                  <a:cubicBezTo>
                    <a:pt x="105550" y="52140"/>
                    <a:pt x="104106" y="63855"/>
                    <a:pt x="98650" y="74446"/>
                  </a:cubicBezTo>
                  <a:cubicBezTo>
                    <a:pt x="85330" y="98999"/>
                    <a:pt x="54198" y="108306"/>
                    <a:pt x="28522" y="94987"/>
                  </a:cubicBezTo>
                  <a:cubicBezTo>
                    <a:pt x="2846" y="81667"/>
                    <a:pt x="-7424" y="51017"/>
                    <a:pt x="5735" y="26624"/>
                  </a:cubicBezTo>
                  <a:cubicBezTo>
                    <a:pt x="18894" y="2072"/>
                    <a:pt x="50186" y="-7236"/>
                    <a:pt x="75862" y="6084"/>
                  </a:cubicBezTo>
                  <a:cubicBezTo>
                    <a:pt x="81319" y="8812"/>
                    <a:pt x="86133" y="12503"/>
                    <a:pt x="90145" y="16675"/>
                  </a:cubicBezTo>
                </a:path>
              </a:pathLst>
            </a:custGeom>
            <a:noFill/>
            <a:ln w="9612" cap="rnd">
              <a:solidFill>
                <a:srgbClr val="E52A29"/>
              </a:solidFill>
              <a:prstDash val="solid"/>
              <a:round/>
            </a:ln>
          </p:spPr>
          <p:txBody>
            <a:bodyPr rtlCol="0" anchor="ctr"/>
            <a:lstStyle/>
            <a:p>
              <a:endParaRPr lang="fr-FR" sz="1400"/>
            </a:p>
          </p:txBody>
        </p:sp>
        <p:sp>
          <p:nvSpPr>
            <p:cNvPr id="206" name="Forme libre : forme 323">
              <a:extLst>
                <a:ext uri="{FF2B5EF4-FFF2-40B4-BE49-F238E27FC236}">
                  <a16:creationId xmlns:a16="http://schemas.microsoft.com/office/drawing/2014/main" id="{21D29AB4-D677-4B45-819A-F9F515C631BB}"/>
                </a:ext>
              </a:extLst>
            </p:cNvPr>
            <p:cNvSpPr/>
            <p:nvPr/>
          </p:nvSpPr>
          <p:spPr>
            <a:xfrm>
              <a:off x="6831694" y="1877717"/>
              <a:ext cx="22947" cy="29381"/>
            </a:xfrm>
            <a:custGeom>
              <a:avLst/>
              <a:gdLst>
                <a:gd name="connsiteX0" fmla="*/ 1444 w 22947"/>
                <a:gd name="connsiteY0" fmla="*/ 0 h 29381"/>
                <a:gd name="connsiteX1" fmla="*/ 22948 w 22947"/>
                <a:gd name="connsiteY1" fmla="*/ 10752 h 29381"/>
                <a:gd name="connsiteX2" fmla="*/ 15887 w 22947"/>
                <a:gd name="connsiteY2" fmla="*/ 23590 h 29381"/>
                <a:gd name="connsiteX3" fmla="*/ 0 w 22947"/>
                <a:gd name="connsiteY3" fmla="*/ 28083 h 29381"/>
              </a:gdLst>
              <a:ahLst/>
              <a:cxnLst>
                <a:cxn ang="0">
                  <a:pos x="connsiteX0" y="connsiteY0"/>
                </a:cxn>
                <a:cxn ang="0">
                  <a:pos x="connsiteX1" y="connsiteY1"/>
                </a:cxn>
                <a:cxn ang="0">
                  <a:pos x="connsiteX2" y="connsiteY2"/>
                </a:cxn>
                <a:cxn ang="0">
                  <a:pos x="connsiteX3" y="connsiteY3"/>
                </a:cxn>
              </a:cxnLst>
              <a:rect l="l" t="t" r="r" b="b"/>
              <a:pathLst>
                <a:path w="22947" h="29381">
                  <a:moveTo>
                    <a:pt x="1444" y="0"/>
                  </a:moveTo>
                  <a:lnTo>
                    <a:pt x="22948" y="10752"/>
                  </a:lnTo>
                  <a:lnTo>
                    <a:pt x="15887" y="23590"/>
                  </a:lnTo>
                  <a:cubicBezTo>
                    <a:pt x="12838" y="29206"/>
                    <a:pt x="6098" y="30811"/>
                    <a:pt x="0" y="28083"/>
                  </a:cubicBezTo>
                </a:path>
              </a:pathLst>
            </a:custGeom>
            <a:noFill/>
            <a:ln w="9612" cap="rnd">
              <a:solidFill>
                <a:srgbClr val="E52A29"/>
              </a:solidFill>
              <a:prstDash val="solid"/>
              <a:round/>
            </a:ln>
          </p:spPr>
          <p:txBody>
            <a:bodyPr rtlCol="0" anchor="ctr"/>
            <a:lstStyle/>
            <a:p>
              <a:endParaRPr lang="fr-FR" sz="1400"/>
            </a:p>
          </p:txBody>
        </p:sp>
        <p:sp>
          <p:nvSpPr>
            <p:cNvPr id="207" name="Forme libre : forme 324">
              <a:extLst>
                <a:ext uri="{FF2B5EF4-FFF2-40B4-BE49-F238E27FC236}">
                  <a16:creationId xmlns:a16="http://schemas.microsoft.com/office/drawing/2014/main" id="{68CF7BB6-826D-43B5-9431-E395E326B3A7}"/>
                </a:ext>
              </a:extLst>
            </p:cNvPr>
            <p:cNvSpPr/>
            <p:nvPr/>
          </p:nvSpPr>
          <p:spPr>
            <a:xfrm>
              <a:off x="6769881" y="1848510"/>
              <a:ext cx="39186" cy="25996"/>
            </a:xfrm>
            <a:custGeom>
              <a:avLst/>
              <a:gdLst>
                <a:gd name="connsiteX0" fmla="*/ 5808 w 39186"/>
                <a:gd name="connsiteY0" fmla="*/ 25997 h 25996"/>
                <a:gd name="connsiteX1" fmla="*/ 1314 w 39186"/>
                <a:gd name="connsiteY1" fmla="*/ 12196 h 25996"/>
                <a:gd name="connsiteX2" fmla="*/ 8054 w 39186"/>
                <a:gd name="connsiteY2" fmla="*/ 0 h 25996"/>
                <a:gd name="connsiteX3" fmla="*/ 39187 w 39186"/>
                <a:gd name="connsiteY3" fmla="*/ 14764 h 25996"/>
              </a:gdLst>
              <a:ahLst/>
              <a:cxnLst>
                <a:cxn ang="0">
                  <a:pos x="connsiteX0" y="connsiteY0"/>
                </a:cxn>
                <a:cxn ang="0">
                  <a:pos x="connsiteX1" y="connsiteY1"/>
                </a:cxn>
                <a:cxn ang="0">
                  <a:pos x="connsiteX2" y="connsiteY2"/>
                </a:cxn>
                <a:cxn ang="0">
                  <a:pos x="connsiteX3" y="connsiteY3"/>
                </a:cxn>
              </a:cxnLst>
              <a:rect l="l" t="t" r="r" b="b"/>
              <a:pathLst>
                <a:path w="39186" h="25996">
                  <a:moveTo>
                    <a:pt x="5808" y="25997"/>
                  </a:moveTo>
                  <a:cubicBezTo>
                    <a:pt x="833" y="23429"/>
                    <a:pt x="-1735" y="17492"/>
                    <a:pt x="1314" y="12196"/>
                  </a:cubicBezTo>
                  <a:lnTo>
                    <a:pt x="8054" y="0"/>
                  </a:lnTo>
                  <a:cubicBezTo>
                    <a:pt x="17843" y="4654"/>
                    <a:pt x="31644" y="11233"/>
                    <a:pt x="39187" y="14764"/>
                  </a:cubicBezTo>
                </a:path>
              </a:pathLst>
            </a:custGeom>
            <a:noFill/>
            <a:ln w="9612" cap="rnd">
              <a:solidFill>
                <a:srgbClr val="E52A29"/>
              </a:solidFill>
              <a:prstDash val="solid"/>
              <a:round/>
            </a:ln>
          </p:spPr>
          <p:txBody>
            <a:bodyPr rtlCol="0" anchor="ctr"/>
            <a:lstStyle/>
            <a:p>
              <a:endParaRPr lang="fr-FR" sz="1400"/>
            </a:p>
          </p:txBody>
        </p:sp>
      </p:grpSp>
      <p:grpSp>
        <p:nvGrpSpPr>
          <p:cNvPr id="10" name="Groupe 9"/>
          <p:cNvGrpSpPr/>
          <p:nvPr/>
        </p:nvGrpSpPr>
        <p:grpSpPr>
          <a:xfrm>
            <a:off x="2709481" y="3545142"/>
            <a:ext cx="4939611" cy="430887"/>
            <a:chOff x="2362946" y="2890257"/>
            <a:chExt cx="4939611" cy="430887"/>
          </a:xfrm>
        </p:grpSpPr>
        <p:sp>
          <p:nvSpPr>
            <p:cNvPr id="74" name="ZoneTexte 73"/>
            <p:cNvSpPr txBox="1"/>
            <p:nvPr/>
          </p:nvSpPr>
          <p:spPr>
            <a:xfrm>
              <a:off x="2362946" y="2890257"/>
              <a:ext cx="4698289" cy="430887"/>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smtClean="0">
                  <a:solidFill>
                    <a:srgbClr val="C00000"/>
                  </a:solidFill>
                </a:rPr>
                <a:t>Vos clients sans Univers Placement :</a:t>
              </a:r>
            </a:p>
            <a:p>
              <a:pPr marL="179388"/>
              <a:r>
                <a:rPr lang="fr-FR" sz="1000" dirty="0" smtClean="0">
                  <a:solidFill>
                    <a:schemeClr val="tx1">
                      <a:lumMod val="50000"/>
                      <a:lumOff val="50000"/>
                    </a:schemeClr>
                  </a:solidFill>
                  <a:cs typeface="Arial" panose="020B0604020202020204" pitchFamily="34" charset="0"/>
                </a:rPr>
                <a:t>Vous pouvez filtrer et trier vos clients non en équipés de placement.</a:t>
              </a:r>
              <a:endParaRPr lang="fr-FR" sz="1000" dirty="0">
                <a:solidFill>
                  <a:srgbClr val="C00000"/>
                </a:solidFill>
                <a:latin typeface="+mj-lt"/>
                <a:cs typeface="Arial" panose="020B0604020202020204" pitchFamily="34" charset="0"/>
              </a:endParaRPr>
            </a:p>
          </p:txBody>
        </p:sp>
        <p:pic>
          <p:nvPicPr>
            <p:cNvPr id="8" name="Image 7"/>
            <p:cNvPicPr>
              <a:picLocks noChangeAspect="1"/>
            </p:cNvPicPr>
            <p:nvPr/>
          </p:nvPicPr>
          <p:blipFill rotWithShape="1">
            <a:blip r:embed="rId8"/>
            <a:srcRect b="24945"/>
            <a:stretch/>
          </p:blipFill>
          <p:spPr>
            <a:xfrm>
              <a:off x="5333488" y="2938068"/>
              <a:ext cx="1268375" cy="225418"/>
            </a:xfrm>
            <a:prstGeom prst="rect">
              <a:avLst/>
            </a:prstGeom>
          </p:spPr>
        </p:pic>
        <p:pic>
          <p:nvPicPr>
            <p:cNvPr id="9" name="Image 8"/>
            <p:cNvPicPr>
              <a:picLocks noChangeAspect="1"/>
            </p:cNvPicPr>
            <p:nvPr/>
          </p:nvPicPr>
          <p:blipFill>
            <a:blip r:embed="rId9">
              <a:clrChange>
                <a:clrFrom>
                  <a:srgbClr val="E2DFE0"/>
                </a:clrFrom>
                <a:clrTo>
                  <a:srgbClr val="E2DFE0">
                    <a:alpha val="0"/>
                  </a:srgbClr>
                </a:clrTo>
              </a:clrChange>
            </a:blip>
            <a:stretch>
              <a:fillRect/>
            </a:stretch>
          </p:blipFill>
          <p:spPr>
            <a:xfrm>
              <a:off x="6535289" y="2908365"/>
              <a:ext cx="767268" cy="306151"/>
            </a:xfrm>
            <a:prstGeom prst="rect">
              <a:avLst/>
            </a:prstGeom>
          </p:spPr>
        </p:pic>
      </p:grpSp>
      <p:graphicFrame>
        <p:nvGraphicFramePr>
          <p:cNvPr id="100" name="Graphique 99"/>
          <p:cNvGraphicFramePr/>
          <p:nvPr>
            <p:extLst/>
          </p:nvPr>
        </p:nvGraphicFramePr>
        <p:xfrm>
          <a:off x="8619945" y="3737996"/>
          <a:ext cx="1728131" cy="1877449"/>
        </p:xfrm>
        <a:graphic>
          <a:graphicData uri="http://schemas.openxmlformats.org/drawingml/2006/chart">
            <c:chart xmlns:c="http://schemas.openxmlformats.org/drawingml/2006/chart" xmlns:r="http://schemas.openxmlformats.org/officeDocument/2006/relationships" r:id="rId10"/>
          </a:graphicData>
        </a:graphic>
      </p:graphicFrame>
      <p:sp>
        <p:nvSpPr>
          <p:cNvPr id="101" name="ZoneTexte 100"/>
          <p:cNvSpPr txBox="1"/>
          <p:nvPr/>
        </p:nvSpPr>
        <p:spPr>
          <a:xfrm>
            <a:off x="2703655" y="2672180"/>
            <a:ext cx="4605576" cy="892552"/>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smtClean="0">
                <a:solidFill>
                  <a:schemeClr val="tx1">
                    <a:lumMod val="75000"/>
                    <a:lumOff val="25000"/>
                  </a:schemeClr>
                </a:solidFill>
              </a:rPr>
              <a:t>EPARGNE </a:t>
            </a:r>
            <a:r>
              <a:rPr lang="fr-FR" sz="1200" b="1" dirty="0">
                <a:solidFill>
                  <a:schemeClr val="tx1">
                    <a:lumMod val="75000"/>
                    <a:lumOff val="25000"/>
                  </a:schemeClr>
                </a:solidFill>
              </a:rPr>
              <a:t>e-</a:t>
            </a:r>
            <a:r>
              <a:rPr lang="fr-FR" sz="1200" b="1" dirty="0" err="1">
                <a:solidFill>
                  <a:schemeClr val="tx1">
                    <a:lumMod val="75000"/>
                    <a:lumOff val="25000"/>
                  </a:schemeClr>
                </a:solidFill>
              </a:rPr>
              <a:t>Quest</a:t>
            </a:r>
            <a:r>
              <a:rPr lang="fr-FR" sz="1200" b="1" dirty="0">
                <a:solidFill>
                  <a:schemeClr val="tx1">
                    <a:lumMod val="75000"/>
                    <a:lumOff val="25000"/>
                  </a:schemeClr>
                </a:solidFill>
              </a:rPr>
              <a:t>. </a:t>
            </a:r>
            <a:r>
              <a:rPr lang="fr-FR" sz="1200" b="1" dirty="0" err="1">
                <a:solidFill>
                  <a:schemeClr val="tx1">
                    <a:lumMod val="75000"/>
                    <a:lumOff val="25000"/>
                  </a:schemeClr>
                </a:solidFill>
              </a:rPr>
              <a:t>Relat</a:t>
            </a:r>
            <a:r>
              <a:rPr lang="fr-FR" sz="1200" b="1" dirty="0">
                <a:solidFill>
                  <a:schemeClr val="tx1">
                    <a:lumMod val="75000"/>
                    <a:lumOff val="25000"/>
                  </a:schemeClr>
                </a:solidFill>
              </a:rPr>
              <a:t>. sans </a:t>
            </a:r>
            <a:r>
              <a:rPr lang="fr-FR" sz="1200" b="1" dirty="0" err="1">
                <a:solidFill>
                  <a:schemeClr val="tx1">
                    <a:lumMod val="75000"/>
                    <a:lumOff val="25000"/>
                  </a:schemeClr>
                </a:solidFill>
              </a:rPr>
              <a:t>univ</a:t>
            </a:r>
            <a:r>
              <a:rPr lang="fr-FR" sz="1200" b="1" dirty="0">
                <a:solidFill>
                  <a:schemeClr val="tx1">
                    <a:lumMod val="75000"/>
                    <a:lumOff val="25000"/>
                  </a:schemeClr>
                </a:solidFill>
              </a:rPr>
              <a:t> </a:t>
            </a:r>
            <a:r>
              <a:rPr lang="fr-FR" sz="1200" b="1" dirty="0" smtClean="0">
                <a:solidFill>
                  <a:schemeClr val="tx1">
                    <a:lumMod val="75000"/>
                    <a:lumOff val="25000"/>
                  </a:schemeClr>
                </a:solidFill>
              </a:rPr>
              <a:t>P </a:t>
            </a:r>
            <a:r>
              <a:rPr lang="fr-FR" sz="1100" dirty="0">
                <a:solidFill>
                  <a:schemeClr val="tx1">
                    <a:lumMod val="50000"/>
                    <a:lumOff val="50000"/>
                  </a:schemeClr>
                </a:solidFill>
              </a:rPr>
              <a:t>(</a:t>
            </a:r>
            <a:r>
              <a:rPr lang="fr-FR" sz="1100">
                <a:solidFill>
                  <a:schemeClr val="tx1">
                    <a:lumMod val="50000"/>
                    <a:lumOff val="50000"/>
                  </a:schemeClr>
                </a:solidFill>
              </a:rPr>
              <a:t>volume </a:t>
            </a:r>
            <a:r>
              <a:rPr lang="fr-FR" sz="1100" smtClean="0">
                <a:solidFill>
                  <a:schemeClr val="tx1">
                    <a:lumMod val="50000"/>
                    <a:lumOff val="50000"/>
                  </a:schemeClr>
                </a:solidFill>
              </a:rPr>
              <a:t>23 650 clients</a:t>
            </a:r>
            <a:r>
              <a:rPr lang="fr-FR" sz="1100" smtClean="0">
                <a:solidFill>
                  <a:schemeClr val="tx1">
                    <a:lumMod val="50000"/>
                    <a:lumOff val="50000"/>
                  </a:schemeClr>
                </a:solidFill>
              </a:rPr>
              <a:t>)</a:t>
            </a:r>
            <a:endParaRPr lang="fr-FR" sz="1100" dirty="0">
              <a:solidFill>
                <a:schemeClr val="tx1">
                  <a:lumMod val="50000"/>
                  <a:lumOff val="50000"/>
                </a:schemeClr>
              </a:solidFill>
              <a:latin typeface="+mj-lt"/>
            </a:endParaRPr>
          </a:p>
          <a:p>
            <a:pPr marL="179388" lvl="1" algn="just"/>
            <a:r>
              <a:rPr lang="fr-FR" sz="1000" dirty="0" smtClean="0">
                <a:solidFill>
                  <a:schemeClr val="tx1">
                    <a:lumMod val="50000"/>
                    <a:lumOff val="50000"/>
                  </a:schemeClr>
                </a:solidFill>
                <a:latin typeface="+mj-lt"/>
                <a:cs typeface="Arial" panose="020B0604020202020204" pitchFamily="34" charset="0"/>
              </a:rPr>
              <a:t>Ces clients sont bancarisés principaux ou détiennent un crédit immobilier. Ils ne détiennent pas d’épargne de placement et sont destinataires du questionnaire Epargne. Présenter </a:t>
            </a:r>
            <a:r>
              <a:rPr lang="fr-FR" sz="1000" dirty="0">
                <a:solidFill>
                  <a:schemeClr val="tx1">
                    <a:lumMod val="50000"/>
                    <a:lumOff val="50000"/>
                  </a:schemeClr>
                </a:solidFill>
                <a:latin typeface="+mj-lt"/>
                <a:cs typeface="Arial" panose="020B0604020202020204" pitchFamily="34" charset="0"/>
              </a:rPr>
              <a:t>les différentes solutions d’assurance vie aux clients et les inciter à ouvrir un </a:t>
            </a:r>
            <a:r>
              <a:rPr lang="fr-FR" sz="1000" dirty="0" smtClean="0">
                <a:solidFill>
                  <a:schemeClr val="tx1">
                    <a:lumMod val="50000"/>
                    <a:lumOff val="50000"/>
                  </a:schemeClr>
                </a:solidFill>
                <a:latin typeface="+mj-lt"/>
                <a:cs typeface="Arial" panose="020B0604020202020204" pitchFamily="34" charset="0"/>
              </a:rPr>
              <a:t>contrat.</a:t>
            </a:r>
            <a:endParaRPr lang="fr-FR" sz="1000" dirty="0">
              <a:solidFill>
                <a:schemeClr val="tx1">
                  <a:lumMod val="50000"/>
                  <a:lumOff val="50000"/>
                </a:schemeClr>
              </a:solidFill>
              <a:latin typeface="+mj-lt"/>
              <a:cs typeface="Arial" panose="020B0604020202020204" pitchFamily="34" charset="0"/>
            </a:endParaRPr>
          </a:p>
        </p:txBody>
      </p:sp>
      <p:sp>
        <p:nvSpPr>
          <p:cNvPr id="104" name="Rectangle 103"/>
          <p:cNvSpPr/>
          <p:nvPr/>
        </p:nvSpPr>
        <p:spPr>
          <a:xfrm>
            <a:off x="859906" y="3428239"/>
            <a:ext cx="1798533" cy="461665"/>
          </a:xfrm>
          <a:prstGeom prst="rect">
            <a:avLst/>
          </a:prstGeom>
        </p:spPr>
        <p:txBody>
          <a:bodyPr wrap="square">
            <a:spAutoFit/>
          </a:bodyPr>
          <a:lstStyle/>
          <a:p>
            <a:pPr>
              <a:spcBef>
                <a:spcPct val="20000"/>
              </a:spcBef>
            </a:pPr>
            <a:r>
              <a:rPr lang="fr-FR" sz="1200" i="1" dirty="0" smtClean="0">
                <a:solidFill>
                  <a:srgbClr val="C00000"/>
                </a:solidFill>
              </a:rPr>
              <a:t>Les clients en portefeuille</a:t>
            </a:r>
            <a:endParaRPr lang="fr-FR" sz="1200" i="1" dirty="0">
              <a:solidFill>
                <a:srgbClr val="C00000"/>
              </a:solidFill>
            </a:endParaRPr>
          </a:p>
        </p:txBody>
      </p:sp>
      <p:sp>
        <p:nvSpPr>
          <p:cNvPr id="105" name="Rectangle 104"/>
          <p:cNvSpPr/>
          <p:nvPr/>
        </p:nvSpPr>
        <p:spPr>
          <a:xfrm>
            <a:off x="786406" y="4286727"/>
            <a:ext cx="1884212" cy="492443"/>
          </a:xfrm>
          <a:prstGeom prst="rect">
            <a:avLst/>
          </a:prstGeom>
        </p:spPr>
        <p:txBody>
          <a:bodyPr wrap="square">
            <a:spAutoFit/>
          </a:bodyPr>
          <a:lstStyle/>
          <a:p>
            <a:pPr>
              <a:spcBef>
                <a:spcPct val="20000"/>
              </a:spcBef>
            </a:pPr>
            <a:r>
              <a:rPr lang="fr-FR" sz="1300" b="1" dirty="0" smtClean="0">
                <a:solidFill>
                  <a:schemeClr val="tx1">
                    <a:lumMod val="75000"/>
                    <a:lumOff val="25000"/>
                  </a:schemeClr>
                </a:solidFill>
              </a:rPr>
              <a:t>Les offres </a:t>
            </a:r>
            <a:r>
              <a:rPr lang="fr-FR" sz="1300" b="1" dirty="0">
                <a:solidFill>
                  <a:schemeClr val="tx1">
                    <a:lumMod val="75000"/>
                    <a:lumOff val="25000"/>
                  </a:schemeClr>
                </a:solidFill>
              </a:rPr>
              <a:t>du moment</a:t>
            </a:r>
          </a:p>
        </p:txBody>
      </p:sp>
      <p:pic>
        <p:nvPicPr>
          <p:cNvPr id="106" name="Picture 9" descr="C:\Users\A2173216\Desktop\offre.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24040" y="4326979"/>
            <a:ext cx="514939" cy="414197"/>
          </a:xfrm>
          <a:prstGeom prst="rect">
            <a:avLst/>
          </a:prstGeom>
          <a:noFill/>
          <a:extLst>
            <a:ext uri="{909E8E84-426E-40DD-AFC4-6F175D3DCCD1}">
              <a14:hiddenFill xmlns:a14="http://schemas.microsoft.com/office/drawing/2010/main">
                <a:solidFill>
                  <a:srgbClr val="FFFFFF"/>
                </a:solidFill>
              </a14:hiddenFill>
            </a:ext>
          </a:extLst>
        </p:spPr>
      </p:pic>
      <p:sp>
        <p:nvSpPr>
          <p:cNvPr id="109" name="Rectangle 108"/>
          <p:cNvSpPr/>
          <p:nvPr/>
        </p:nvSpPr>
        <p:spPr>
          <a:xfrm>
            <a:off x="8429385" y="1235235"/>
            <a:ext cx="2794713" cy="276999"/>
          </a:xfrm>
          <a:prstGeom prst="rect">
            <a:avLst/>
          </a:prstGeom>
        </p:spPr>
        <p:txBody>
          <a:bodyPr wrap="none">
            <a:spAutoFit/>
          </a:bodyPr>
          <a:lstStyle/>
          <a:p>
            <a:pPr>
              <a:spcBef>
                <a:spcPct val="20000"/>
              </a:spcBef>
            </a:pPr>
            <a:r>
              <a:rPr lang="fr-FR" sz="1200" b="1" dirty="0">
                <a:solidFill>
                  <a:srgbClr val="C00000"/>
                </a:solidFill>
              </a:rPr>
              <a:t>Des idées pour lancer la discussion</a:t>
            </a:r>
          </a:p>
        </p:txBody>
      </p:sp>
      <p:sp>
        <p:nvSpPr>
          <p:cNvPr id="110" name="Rectangle à coins arrondis 109"/>
          <p:cNvSpPr/>
          <p:nvPr/>
        </p:nvSpPr>
        <p:spPr>
          <a:xfrm>
            <a:off x="8500209" y="3346462"/>
            <a:ext cx="3105196" cy="26514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b="1" dirty="0" smtClean="0">
                <a:solidFill>
                  <a:srgbClr val="C00000"/>
                </a:solidFill>
                <a:latin typeface="+mj-lt"/>
                <a:cs typeface="Arial" panose="020B0604020202020204" pitchFamily="34" charset="0"/>
              </a:rPr>
              <a:t>A la conquête de nos clients </a:t>
            </a:r>
            <a:r>
              <a:rPr lang="fr-FR" sz="1200" b="1" dirty="0" err="1" smtClean="0">
                <a:solidFill>
                  <a:srgbClr val="C00000"/>
                </a:solidFill>
                <a:latin typeface="+mj-lt"/>
                <a:cs typeface="Arial" panose="020B0604020202020204" pitchFamily="34" charset="0"/>
              </a:rPr>
              <a:t>appétents</a:t>
            </a:r>
            <a:endParaRPr lang="fr-FR" sz="1200" b="1" dirty="0">
              <a:solidFill>
                <a:srgbClr val="C00000"/>
              </a:solidFill>
              <a:latin typeface="+mj-lt"/>
              <a:cs typeface="Arial" panose="020B0604020202020204" pitchFamily="34" charset="0"/>
            </a:endParaRPr>
          </a:p>
        </p:txBody>
      </p:sp>
      <p:pic>
        <p:nvPicPr>
          <p:cNvPr id="111" name="Image 9" descr="cid:image004.jpg@01D72190.68D0F190"/>
          <p:cNvPicPr>
            <a:picLocks noChangeAspect="1" noChangeArrowheads="1"/>
          </p:cNvPicPr>
          <p:nvPr/>
        </p:nvPicPr>
        <p:blipFill>
          <a:blip r:embed="rId12" r:link="rId1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36926" y="5343151"/>
            <a:ext cx="218003" cy="262235"/>
          </a:xfrm>
          <a:prstGeom prst="rect">
            <a:avLst/>
          </a:prstGeom>
          <a:noFill/>
          <a:extLst>
            <a:ext uri="{909E8E84-426E-40DD-AFC4-6F175D3DCCD1}">
              <a14:hiddenFill xmlns:a14="http://schemas.microsoft.com/office/drawing/2010/main">
                <a:solidFill>
                  <a:srgbClr val="FFFFFF"/>
                </a:solidFill>
              </a14:hiddenFill>
            </a:ext>
          </a:extLst>
        </p:spPr>
      </p:pic>
      <p:pic>
        <p:nvPicPr>
          <p:cNvPr id="114" name="Image 113"/>
          <p:cNvPicPr/>
          <p:nvPr/>
        </p:nvPicPr>
        <p:blipFill rotWithShape="1">
          <a:blip r:embed="rId14">
            <a:extLst/>
          </a:blip>
          <a:srcRect l="39848" t="44992" r="45767" b="32072"/>
          <a:stretch/>
        </p:blipFill>
        <p:spPr bwMode="auto">
          <a:xfrm>
            <a:off x="2497949" y="5347833"/>
            <a:ext cx="290250" cy="24542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18246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3"/>
          </p:nvPr>
        </p:nvSpPr>
        <p:spPr/>
        <p:txBody>
          <a:bodyPr/>
          <a:lstStyle/>
          <a:p>
            <a:pPr>
              <a:spcBef>
                <a:spcPts val="0"/>
              </a:spcBef>
            </a:pPr>
            <a:r>
              <a:rPr lang="fr-FR" sz="1600" b="1" dirty="0" smtClean="0"/>
              <a:t>Nous vous </a:t>
            </a:r>
            <a:r>
              <a:rPr lang="fr-FR" sz="1600" b="1" dirty="0" smtClean="0">
                <a:solidFill>
                  <a:srgbClr val="C00000"/>
                </a:solidFill>
              </a:rPr>
              <a:t>accompagnons</a:t>
            </a:r>
            <a:r>
              <a:rPr lang="fr-FR" sz="1600" b="1" dirty="0" smtClean="0"/>
              <a:t> avec la mise en place de plusieurs </a:t>
            </a:r>
            <a:r>
              <a:rPr lang="fr-FR" sz="1600" b="1" dirty="0" smtClean="0">
                <a:solidFill>
                  <a:srgbClr val="C00000"/>
                </a:solidFill>
              </a:rPr>
              <a:t>actions de marketing Direct</a:t>
            </a:r>
            <a:endParaRPr lang="fr-FR" sz="1600" b="1" dirty="0">
              <a:solidFill>
                <a:srgbClr val="C00000"/>
              </a:solidFill>
            </a:endParaRPr>
          </a:p>
        </p:txBody>
      </p:sp>
      <p:sp>
        <p:nvSpPr>
          <p:cNvPr id="5" name="Titre 4"/>
          <p:cNvSpPr>
            <a:spLocks noGrp="1"/>
          </p:cNvSpPr>
          <p:nvPr>
            <p:ph type="ctrTitle"/>
          </p:nvPr>
        </p:nvSpPr>
        <p:spPr/>
        <p:txBody>
          <a:bodyPr/>
          <a:lstStyle/>
          <a:p>
            <a:r>
              <a:rPr lang="fr-FR" sz="1300" dirty="0"/>
              <a:t>Moyens : Formation, Offres &amp; Cibles</a:t>
            </a:r>
          </a:p>
        </p:txBody>
      </p:sp>
      <p:grpSp>
        <p:nvGrpSpPr>
          <p:cNvPr id="18" name="Groupe 17"/>
          <p:cNvGrpSpPr/>
          <p:nvPr/>
        </p:nvGrpSpPr>
        <p:grpSpPr>
          <a:xfrm>
            <a:off x="8335406" y="44251"/>
            <a:ext cx="3856593" cy="279660"/>
            <a:chOff x="3581398" y="6140166"/>
            <a:chExt cx="4444995" cy="223443"/>
          </a:xfrm>
          <a:noFill/>
        </p:grpSpPr>
        <p:sp>
          <p:nvSpPr>
            <p:cNvPr id="23" name="Rectangle 2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Professionnels</a:t>
              </a:r>
            </a:p>
          </p:txBody>
        </p:sp>
        <p:sp>
          <p:nvSpPr>
            <p:cNvPr id="24" name="Rectangle 23"/>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25" name="Rectangle 24"/>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Montserrat Black" panose="00000A00000000000000" pitchFamily="2" charset="0"/>
                </a:rPr>
                <a:t>Particuliers</a:t>
              </a:r>
            </a:p>
          </p:txBody>
        </p:sp>
      </p:grpSp>
      <p:sp>
        <p:nvSpPr>
          <p:cNvPr id="52" name="Espace réservé du contenu 2"/>
          <p:cNvSpPr txBox="1">
            <a:spLocks/>
          </p:cNvSpPr>
          <p:nvPr/>
        </p:nvSpPr>
        <p:spPr>
          <a:xfrm>
            <a:off x="440045" y="1238949"/>
            <a:ext cx="11163376" cy="685834"/>
          </a:xfrm>
          <a:prstGeom prst="rect">
            <a:avLst/>
          </a:prstGeom>
        </p:spPr>
        <p:txBody>
          <a:bodyPr/>
          <a:lstStyle>
            <a:lvl1pPr marL="342900" indent="-342900" algn="l" defTabSz="914400" rtl="0" eaLnBrk="1" latinLnBrk="0" hangingPunct="1">
              <a:spcBef>
                <a:spcPct val="20000"/>
              </a:spcBef>
              <a:buClr>
                <a:srgbClr val="C00000"/>
              </a:buClr>
              <a:buFont typeface="Wingdings" panose="05000000000000000000" pitchFamily="2" charset="2"/>
              <a:buChar char="§"/>
              <a:defRPr sz="1400" kern="1200">
                <a:solidFill>
                  <a:schemeClr val="tx1">
                    <a:lumMod val="75000"/>
                    <a:lumOff val="25000"/>
                  </a:schemeClr>
                </a:solidFill>
                <a:latin typeface="Gill Sans MT" panose="020B0502020104020203" pitchFamily="34" charset="0"/>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1300" kern="1200">
                <a:solidFill>
                  <a:schemeClr val="tx1">
                    <a:lumMod val="75000"/>
                    <a:lumOff val="25000"/>
                  </a:schemeClr>
                </a:solidFill>
                <a:latin typeface="Gill Sans MT" panose="020B0502020104020203" pitchFamily="34" charset="0"/>
                <a:ea typeface="+mn-ea"/>
                <a:cs typeface="+mn-cs"/>
              </a:defRPr>
            </a:lvl2pPr>
            <a:lvl3pPr marL="914400" indent="0" algn="l" defTabSz="914400" rtl="0" eaLnBrk="1" latinLnBrk="0" hangingPunct="1">
              <a:spcBef>
                <a:spcPct val="20000"/>
              </a:spcBef>
              <a:buFontTx/>
              <a:buNone/>
              <a:defRPr sz="1200" kern="1200">
                <a:solidFill>
                  <a:schemeClr val="tx1">
                    <a:lumMod val="75000"/>
                    <a:lumOff val="25000"/>
                  </a:schemeClr>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13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13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9pPr>
          </a:lstStyle>
          <a:p>
            <a:pPr marL="0" indent="0">
              <a:buNone/>
              <a:defRPr/>
            </a:pPr>
            <a:r>
              <a:rPr lang="fr-FR" sz="1600" b="1" dirty="0" smtClean="0">
                <a:latin typeface="+mn-lt"/>
              </a:rPr>
              <a:t>Des actions de marketing direct sont déployées pour chaque univers afin de vous accompagner et vous aider à réussir le challenge :</a:t>
            </a:r>
            <a:endParaRPr lang="fr-FR" sz="1600" i="1" dirty="0">
              <a:latin typeface="+mn-lt"/>
            </a:endParaRPr>
          </a:p>
        </p:txBody>
      </p:sp>
      <p:sp>
        <p:nvSpPr>
          <p:cNvPr id="57" name="ZoneTexte 56"/>
          <p:cNvSpPr txBox="1"/>
          <p:nvPr/>
        </p:nvSpPr>
        <p:spPr>
          <a:xfrm>
            <a:off x="9281919" y="6611779"/>
            <a:ext cx="1622560" cy="246221"/>
          </a:xfrm>
          <a:prstGeom prst="rect">
            <a:avLst/>
          </a:prstGeom>
          <a:noFill/>
        </p:spPr>
        <p:txBody>
          <a:bodyPr wrap="none" rtlCol="0">
            <a:spAutoFit/>
          </a:bodyPr>
          <a:lstStyle/>
          <a:p>
            <a:r>
              <a:rPr lang="fr-FR" sz="1000" dirty="0" smtClean="0">
                <a:solidFill>
                  <a:schemeClr val="tx1">
                    <a:lumMod val="50000"/>
                    <a:lumOff val="50000"/>
                  </a:schemeClr>
                </a:solidFill>
              </a:rPr>
              <a:t>* Cible : en attente critère</a:t>
            </a:r>
            <a:endParaRPr lang="fr-FR" sz="1000" dirty="0">
              <a:solidFill>
                <a:schemeClr val="tx1">
                  <a:lumMod val="50000"/>
                  <a:lumOff val="50000"/>
                </a:schemeClr>
              </a:solidFill>
            </a:endParaRPr>
          </a:p>
        </p:txBody>
      </p:sp>
      <p:graphicFrame>
        <p:nvGraphicFramePr>
          <p:cNvPr id="35" name="Tableau 34"/>
          <p:cNvGraphicFramePr>
            <a:graphicFrameLocks noGrp="1"/>
          </p:cNvGraphicFramePr>
          <p:nvPr>
            <p:extLst>
              <p:ext uri="{D42A27DB-BD31-4B8C-83A1-F6EECF244321}">
                <p14:modId xmlns:p14="http://schemas.microsoft.com/office/powerpoint/2010/main" val="424960937"/>
              </p:ext>
            </p:extLst>
          </p:nvPr>
        </p:nvGraphicFramePr>
        <p:xfrm>
          <a:off x="440045" y="1814437"/>
          <a:ext cx="11408520" cy="4597759"/>
        </p:xfrm>
        <a:graphic>
          <a:graphicData uri="http://schemas.openxmlformats.org/drawingml/2006/table">
            <a:tbl>
              <a:tblPr/>
              <a:tblGrid>
                <a:gridCol w="1002413">
                  <a:extLst>
                    <a:ext uri="{9D8B030D-6E8A-4147-A177-3AD203B41FA5}">
                      <a16:colId xmlns:a16="http://schemas.microsoft.com/office/drawing/2014/main" val="820929263"/>
                    </a:ext>
                  </a:extLst>
                </a:gridCol>
                <a:gridCol w="3039414">
                  <a:extLst>
                    <a:ext uri="{9D8B030D-6E8A-4147-A177-3AD203B41FA5}">
                      <a16:colId xmlns:a16="http://schemas.microsoft.com/office/drawing/2014/main" val="589079546"/>
                    </a:ext>
                  </a:extLst>
                </a:gridCol>
                <a:gridCol w="4950993">
                  <a:extLst>
                    <a:ext uri="{9D8B030D-6E8A-4147-A177-3AD203B41FA5}">
                      <a16:colId xmlns:a16="http://schemas.microsoft.com/office/drawing/2014/main" val="476932331"/>
                    </a:ext>
                  </a:extLst>
                </a:gridCol>
                <a:gridCol w="566180">
                  <a:extLst>
                    <a:ext uri="{9D8B030D-6E8A-4147-A177-3AD203B41FA5}">
                      <a16:colId xmlns:a16="http://schemas.microsoft.com/office/drawing/2014/main" val="951385606"/>
                    </a:ext>
                  </a:extLst>
                </a:gridCol>
                <a:gridCol w="587413">
                  <a:extLst>
                    <a:ext uri="{9D8B030D-6E8A-4147-A177-3AD203B41FA5}">
                      <a16:colId xmlns:a16="http://schemas.microsoft.com/office/drawing/2014/main" val="3777127790"/>
                    </a:ext>
                  </a:extLst>
                </a:gridCol>
                <a:gridCol w="1262107">
                  <a:extLst>
                    <a:ext uri="{9D8B030D-6E8A-4147-A177-3AD203B41FA5}">
                      <a16:colId xmlns:a16="http://schemas.microsoft.com/office/drawing/2014/main" val="3703222120"/>
                    </a:ext>
                  </a:extLst>
                </a:gridCol>
              </a:tblGrid>
              <a:tr h="562227">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200" b="1" i="0" u="none" strike="noStrike" dirty="0">
                          <a:solidFill>
                            <a:srgbClr val="FFFFFF"/>
                          </a:solidFill>
                          <a:effectLst/>
                          <a:latin typeface="Arial" panose="020B0604020202020204" pitchFamily="34" charset="0"/>
                        </a:rPr>
                        <a:t>Domaine</a:t>
                      </a:r>
                    </a:p>
                  </a:txBody>
                  <a:tcPr marL="8753" marR="8753" marT="8753" marB="0" anchor="ctr">
                    <a:lnL>
                      <a:noFill/>
                    </a:lnL>
                    <a:lnR w="1270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200" b="1" i="0" u="none" strike="noStrike" dirty="0">
                          <a:solidFill>
                            <a:srgbClr val="FFFFFF"/>
                          </a:solidFill>
                          <a:effectLst/>
                          <a:latin typeface="Arial" panose="020B0604020202020204" pitchFamily="34" charset="0"/>
                        </a:rPr>
                        <a:t>Action</a:t>
                      </a:r>
                    </a:p>
                  </a:txBody>
                  <a:tcPr marL="8753" marR="8753" marT="875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200" b="1" i="0" u="none" strike="noStrike" dirty="0">
                          <a:solidFill>
                            <a:srgbClr val="FFFFFF"/>
                          </a:solidFill>
                          <a:effectLst/>
                          <a:latin typeface="Arial" panose="020B0604020202020204" pitchFamily="34" charset="0"/>
                        </a:rPr>
                        <a:t>Cible</a:t>
                      </a:r>
                    </a:p>
                  </a:txBody>
                  <a:tcPr marL="8753" marR="8753" marT="875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200" b="1" i="0" u="none" strike="noStrike" dirty="0">
                          <a:solidFill>
                            <a:srgbClr val="FFFFFF"/>
                          </a:solidFill>
                          <a:effectLst/>
                          <a:latin typeface="Arial" panose="020B0604020202020204" pitchFamily="34" charset="0"/>
                        </a:rPr>
                        <a:t>Date</a:t>
                      </a:r>
                    </a:p>
                  </a:txBody>
                  <a:tcPr marL="8753" marR="8753" marT="875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200" b="1" i="0" u="none" strike="noStrike" dirty="0">
                          <a:solidFill>
                            <a:srgbClr val="FFFFFF"/>
                          </a:solidFill>
                          <a:effectLst/>
                          <a:latin typeface="Arial" panose="020B0604020202020204" pitchFamily="34" charset="0"/>
                        </a:rPr>
                        <a:t>Volume</a:t>
                      </a:r>
                    </a:p>
                  </a:txBody>
                  <a:tcPr marL="8753" marR="8753" marT="875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200" b="1" i="0" u="none" strike="noStrike" dirty="0">
                          <a:solidFill>
                            <a:srgbClr val="FFFFFF"/>
                          </a:solidFill>
                          <a:effectLst/>
                          <a:latin typeface="Arial" panose="020B0604020202020204" pitchFamily="34" charset="0"/>
                        </a:rPr>
                        <a:t>Relance</a:t>
                      </a:r>
                    </a:p>
                  </a:txBody>
                  <a:tcPr marL="8753" marR="8753" marT="8753" marB="0" anchor="ctr">
                    <a:lnL w="12700" cap="flat" cmpd="sng" algn="ctr">
                      <a:solidFill>
                        <a:srgbClr val="FFFFFF"/>
                      </a:solidFill>
                      <a:prstDash val="solid"/>
                      <a:round/>
                      <a:headEnd type="none" w="med" len="med"/>
                      <a:tailEnd type="none" w="med" len="med"/>
                    </a:lnL>
                    <a:lnR>
                      <a:noFill/>
                    </a:lnR>
                    <a:lnT>
                      <a:noFill/>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val="4122837214"/>
                  </a:ext>
                </a:extLst>
              </a:tr>
              <a:tr h="48726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100" b="1" i="0" u="none" strike="noStrike">
                          <a:solidFill>
                            <a:srgbClr val="C00000"/>
                          </a:solidFill>
                          <a:effectLst/>
                          <a:latin typeface="Arial" panose="020B0604020202020204" pitchFamily="34" charset="0"/>
                        </a:rPr>
                        <a:t>BANCA</a:t>
                      </a:r>
                    </a:p>
                  </a:txBody>
                  <a:tcPr marL="8753" marR="8753" marT="8753" marB="0" anchor="ctr">
                    <a:lnL>
                      <a:noFill/>
                    </a:lnL>
                    <a:lnR w="12700" cap="flat" cmpd="sng" algn="ctr">
                      <a:solidFill>
                        <a:srgbClr val="44546A">
                          <a:lumMod val="20000"/>
                          <a:lumOff val="80000"/>
                        </a:srgbClr>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ACB9CA"/>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lvl="0" algn="l" fontAlgn="ctr"/>
                      <a:r>
                        <a:rPr lang="fr-FR" sz="1000" b="1" i="0" u="none" strike="noStrike" dirty="0">
                          <a:solidFill>
                            <a:srgbClr val="595959"/>
                          </a:solidFill>
                          <a:effectLst/>
                          <a:latin typeface="Arial" panose="020B0604020202020204" pitchFamily="34" charset="0"/>
                        </a:rPr>
                        <a:t>E-mailing clients sans réserve IZICARTE</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algn="l" fontAlgn="ctr"/>
                      <a:r>
                        <a:rPr lang="fr-FR" sz="1000" b="0" i="0" u="none" strike="noStrike" dirty="0">
                          <a:solidFill>
                            <a:srgbClr val="595959"/>
                          </a:solidFill>
                          <a:effectLst/>
                          <a:latin typeface="Arial" panose="020B0604020202020204" pitchFamily="34" charset="0"/>
                        </a:rPr>
                        <a:t>Clients détenteurs d’une IZICARTE sans réserve</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000" b="0" i="0" u="none" strike="noStrike" dirty="0">
                          <a:solidFill>
                            <a:srgbClr val="595959"/>
                          </a:solidFill>
                          <a:effectLst/>
                          <a:latin typeface="Arial" panose="020B0604020202020204" pitchFamily="34" charset="0"/>
                        </a:rPr>
                        <a:t>mai-21</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000" b="0" i="0" u="none" strike="noStrike">
                          <a:solidFill>
                            <a:srgbClr val="595959"/>
                          </a:solidFill>
                          <a:effectLst/>
                          <a:latin typeface="Arial" panose="020B0604020202020204" pitchFamily="34" charset="0"/>
                        </a:rPr>
                        <a:t>à venir</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36000" algn="l" fontAlgn="ctr"/>
                      <a:r>
                        <a:rPr lang="fr-FR" sz="1000" b="1" i="0" u="none" strike="noStrike" dirty="0" smtClean="0">
                          <a:solidFill>
                            <a:srgbClr val="595959"/>
                          </a:solidFill>
                          <a:effectLst/>
                          <a:latin typeface="Arial" panose="020B0604020202020204" pitchFamily="34" charset="0"/>
                        </a:rPr>
                        <a:t>Agence</a:t>
                      </a:r>
                      <a:endParaRPr lang="fr-FR" sz="1000" b="1" i="0" u="none" strike="noStrike" dirty="0">
                        <a:solidFill>
                          <a:srgbClr val="595959"/>
                        </a:solidFill>
                        <a:effectLst/>
                        <a:latin typeface="Arial" panose="020B0604020202020204" pitchFamily="34" charset="0"/>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04700033"/>
                  </a:ext>
                </a:extLst>
              </a:tr>
              <a:tr h="510168">
                <a:tc row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100" b="1" i="0" u="none" strike="noStrike">
                          <a:solidFill>
                            <a:srgbClr val="C00000"/>
                          </a:solidFill>
                          <a:effectLst/>
                          <a:latin typeface="Arial" panose="020B0604020202020204" pitchFamily="34" charset="0"/>
                        </a:rPr>
                        <a:t>CREDIT</a:t>
                      </a:r>
                    </a:p>
                  </a:txBody>
                  <a:tcPr marL="8753" marR="8753" marT="8753" marB="0" anchor="ctr">
                    <a:lnL>
                      <a:noFill/>
                    </a:lnL>
                    <a:lnR w="12700" cap="flat" cmpd="sng" algn="ctr">
                      <a:solidFill>
                        <a:srgbClr val="44546A">
                          <a:lumMod val="20000"/>
                          <a:lumOff val="80000"/>
                        </a:srgbClr>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ACB9CA"/>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lvl="0" algn="l" fontAlgn="ctr"/>
                      <a:r>
                        <a:rPr lang="fr-FR" sz="1000" b="1" i="0" u="none" strike="noStrike" dirty="0">
                          <a:solidFill>
                            <a:srgbClr val="595959"/>
                          </a:solidFill>
                          <a:effectLst/>
                          <a:latin typeface="Arial" panose="020B0604020202020204" pitchFamily="34" charset="0"/>
                        </a:rPr>
                        <a:t>E-mailing Equipement </a:t>
                      </a:r>
                      <a:r>
                        <a:rPr lang="fr-FR" sz="1000" b="1" i="0" u="none" strike="noStrike" dirty="0" err="1">
                          <a:solidFill>
                            <a:srgbClr val="595959"/>
                          </a:solidFill>
                          <a:effectLst/>
                          <a:latin typeface="Arial" panose="020B0604020202020204" pitchFamily="34" charset="0"/>
                        </a:rPr>
                        <a:t>Izicarte</a:t>
                      </a:r>
                      <a:r>
                        <a:rPr lang="fr-FR" sz="1000" b="1" i="0" u="none" strike="noStrike" dirty="0">
                          <a:solidFill>
                            <a:srgbClr val="595959"/>
                          </a:solidFill>
                          <a:effectLst/>
                          <a:latin typeface="Arial" panose="020B0604020202020204" pitchFamily="34" charset="0"/>
                        </a:rPr>
                        <a:t> + PP trésorerie</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algn="l" fontAlgn="ctr"/>
                      <a:r>
                        <a:rPr lang="fr-FR" sz="1000" b="0" i="0" u="none" strike="noStrike" dirty="0">
                          <a:solidFill>
                            <a:srgbClr val="595959"/>
                          </a:solidFill>
                          <a:effectLst/>
                          <a:latin typeface="Arial" panose="020B0604020202020204" pitchFamily="34" charset="0"/>
                        </a:rPr>
                        <a:t>Clients ayant souscrit un Crédit Conso à M-6 ou détenteurs Visa </a:t>
                      </a:r>
                      <a:r>
                        <a:rPr lang="fr-FR" sz="1000" b="0" i="0" u="none" strike="noStrike" dirty="0" err="1">
                          <a:solidFill>
                            <a:srgbClr val="595959"/>
                          </a:solidFill>
                          <a:effectLst/>
                          <a:latin typeface="Arial" panose="020B0604020202020204" pitchFamily="34" charset="0"/>
                        </a:rPr>
                        <a:t>Classic</a:t>
                      </a:r>
                      <a:r>
                        <a:rPr lang="fr-FR" sz="1000" b="0" i="0" u="none" strike="noStrike" dirty="0">
                          <a:solidFill>
                            <a:srgbClr val="595959"/>
                          </a:solidFill>
                          <a:effectLst/>
                          <a:latin typeface="Arial" panose="020B0604020202020204" pitchFamily="34" charset="0"/>
                        </a:rPr>
                        <a:t> ou clients de 25 à 60 ans classés non risqués</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000" b="0" i="0" u="none" strike="noStrike">
                          <a:solidFill>
                            <a:srgbClr val="595959"/>
                          </a:solidFill>
                          <a:effectLst/>
                          <a:latin typeface="Arial" panose="020B0604020202020204" pitchFamily="34" charset="0"/>
                        </a:rPr>
                        <a:t>mai-21</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000" b="0" i="0" u="none" strike="noStrike">
                          <a:solidFill>
                            <a:srgbClr val="595959"/>
                          </a:solidFill>
                          <a:effectLst/>
                          <a:latin typeface="Arial" panose="020B0604020202020204" pitchFamily="34" charset="0"/>
                        </a:rPr>
                        <a:t>à venir</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36000" algn="l" fontAlgn="ctr"/>
                      <a:endParaRPr lang="fr-FR" sz="1000" b="1" i="0" u="none" strike="noStrike" dirty="0">
                        <a:solidFill>
                          <a:srgbClr val="595959"/>
                        </a:solidFill>
                        <a:effectLst/>
                        <a:latin typeface="Arial" panose="020B0604020202020204" pitchFamily="34" charset="0"/>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5193130"/>
                  </a:ext>
                </a:extLst>
              </a:tr>
              <a:tr h="510168">
                <a:tc vMerge="1">
                  <a:txBody>
                    <a:bodyPr/>
                    <a:lstStyle/>
                    <a:p>
                      <a:endParaRPr lang="fr-FR"/>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lvl="0" algn="l" fontAlgn="ctr"/>
                      <a:r>
                        <a:rPr lang="fr-FR" sz="1000" b="1" i="0" u="none" strike="noStrike" dirty="0">
                          <a:solidFill>
                            <a:srgbClr val="595959"/>
                          </a:solidFill>
                          <a:effectLst/>
                          <a:latin typeface="Arial" panose="020B0604020202020204" pitchFamily="34" charset="0"/>
                        </a:rPr>
                        <a:t>E-mailing Rénovation énergétique</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algn="l" fontAlgn="ctr"/>
                      <a:r>
                        <a:rPr lang="fr-FR" sz="1000" b="0" i="0" u="none" strike="noStrike" dirty="0">
                          <a:solidFill>
                            <a:srgbClr val="595959"/>
                          </a:solidFill>
                          <a:effectLst/>
                          <a:latin typeface="Arial" panose="020B0604020202020204" pitchFamily="34" charset="0"/>
                        </a:rPr>
                        <a:t>Clients détenteurs de prêts </a:t>
                      </a:r>
                      <a:r>
                        <a:rPr lang="fr-FR" sz="1000" b="0" i="0" u="none" strike="noStrike" dirty="0" err="1">
                          <a:solidFill>
                            <a:srgbClr val="595959"/>
                          </a:solidFill>
                          <a:effectLst/>
                          <a:latin typeface="Arial" panose="020B0604020202020204" pitchFamily="34" charset="0"/>
                        </a:rPr>
                        <a:t>immo</a:t>
                      </a:r>
                      <a:r>
                        <a:rPr lang="fr-FR" sz="1000" b="0" i="0" u="none" strike="noStrike" dirty="0">
                          <a:solidFill>
                            <a:srgbClr val="595959"/>
                          </a:solidFill>
                          <a:effectLst/>
                          <a:latin typeface="Arial" panose="020B0604020202020204" pitchFamily="34" charset="0"/>
                        </a:rPr>
                        <a:t> avec info sur DPE (entre E et G) et clients propriétaires en maison individuelle et chauffée au fioul</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000" b="0" i="0" u="none" strike="noStrike">
                          <a:solidFill>
                            <a:srgbClr val="595959"/>
                          </a:solidFill>
                          <a:effectLst/>
                          <a:latin typeface="Arial" panose="020B0604020202020204" pitchFamily="34" charset="0"/>
                        </a:rPr>
                        <a:t>mai-21</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000" b="0" i="0" u="none" strike="noStrike" dirty="0">
                          <a:solidFill>
                            <a:srgbClr val="595959"/>
                          </a:solidFill>
                          <a:effectLst/>
                          <a:latin typeface="Arial" panose="020B0604020202020204" pitchFamily="34" charset="0"/>
                        </a:rPr>
                        <a:t>à venir</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36000" algn="l" fontAlgn="ctr"/>
                      <a:endParaRPr lang="fr-FR" sz="1000" b="1" i="0" u="none" strike="noStrike" dirty="0">
                        <a:solidFill>
                          <a:srgbClr val="595959"/>
                        </a:solidFill>
                        <a:effectLst/>
                        <a:latin typeface="Arial" panose="020B0604020202020204" pitchFamily="34" charset="0"/>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60788840"/>
                  </a:ext>
                </a:extLst>
              </a:tr>
              <a:tr h="510168">
                <a:tc rowSpan="3">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100" b="1" i="0" u="none" strike="noStrike" dirty="0">
                          <a:solidFill>
                            <a:srgbClr val="C00000"/>
                          </a:solidFill>
                          <a:effectLst/>
                          <a:latin typeface="Arial" panose="020B0604020202020204" pitchFamily="34" charset="0"/>
                        </a:rPr>
                        <a:t>IARD</a:t>
                      </a:r>
                    </a:p>
                  </a:txBody>
                  <a:tcPr marL="8753" marR="8753" marT="8753" marB="0" anchor="ctr">
                    <a:lnL>
                      <a:noFill/>
                    </a:lnL>
                    <a:lnR w="12700" cap="flat" cmpd="sng" algn="ctr">
                      <a:solidFill>
                        <a:srgbClr val="44546A">
                          <a:lumMod val="20000"/>
                          <a:lumOff val="80000"/>
                        </a:srgbClr>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ACB9CA"/>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lvl="0" algn="l" fontAlgn="ctr"/>
                      <a:r>
                        <a:rPr lang="fr-FR" sz="1000" b="1" i="0" u="none" strike="noStrike" dirty="0">
                          <a:solidFill>
                            <a:srgbClr val="595959"/>
                          </a:solidFill>
                          <a:effectLst/>
                          <a:latin typeface="Arial" panose="020B0604020202020204" pitchFamily="34" charset="0"/>
                        </a:rPr>
                        <a:t>E-mailing Multi équipement AUTO </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algn="l" fontAlgn="ctr"/>
                      <a:r>
                        <a:rPr lang="fr-FR" sz="1000" b="0" i="0" u="none" strike="noStrike" dirty="0">
                          <a:solidFill>
                            <a:srgbClr val="595959"/>
                          </a:solidFill>
                          <a:effectLst/>
                          <a:latin typeface="Arial" panose="020B0604020202020204" pitchFamily="34" charset="0"/>
                        </a:rPr>
                        <a:t>Clients de 26 à 70 ans détenteurs d’un contrat MRH sans AUTO</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000" b="0" i="0" u="none" strike="noStrike" dirty="0">
                          <a:solidFill>
                            <a:srgbClr val="595959"/>
                          </a:solidFill>
                          <a:effectLst/>
                          <a:latin typeface="Arial" panose="020B0604020202020204" pitchFamily="34" charset="0"/>
                        </a:rPr>
                        <a:t>mai-21</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000" b="0" i="0" u="none" strike="noStrike">
                          <a:solidFill>
                            <a:srgbClr val="595959"/>
                          </a:solidFill>
                          <a:effectLst/>
                          <a:latin typeface="Arial" panose="020B0604020202020204" pitchFamily="34" charset="0"/>
                        </a:rPr>
                        <a:t>5 100</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36000" algn="l" fontAlgn="ctr"/>
                      <a:endParaRPr lang="fr-FR" sz="1000" b="1" i="0" u="none" strike="noStrike" dirty="0">
                        <a:solidFill>
                          <a:srgbClr val="595959"/>
                        </a:solidFill>
                        <a:effectLst/>
                        <a:latin typeface="Arial" panose="020B0604020202020204" pitchFamily="34" charset="0"/>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89068010"/>
                  </a:ext>
                </a:extLst>
              </a:tr>
              <a:tr h="510168">
                <a:tc vMerge="1">
                  <a:txBody>
                    <a:bodyPr/>
                    <a:lstStyle/>
                    <a:p>
                      <a:endParaRPr lang="fr-FR"/>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lvl="0" algn="l" fontAlgn="ctr"/>
                      <a:r>
                        <a:rPr lang="fr-FR" sz="1000" b="1" i="0" u="none" strike="noStrike" dirty="0">
                          <a:solidFill>
                            <a:srgbClr val="595959"/>
                          </a:solidFill>
                          <a:effectLst/>
                          <a:latin typeface="Arial" panose="020B0604020202020204" pitchFamily="34" charset="0"/>
                        </a:rPr>
                        <a:t> E-mailing </a:t>
                      </a:r>
                      <a:r>
                        <a:rPr lang="fr-FR" sz="1000" b="1" i="0" u="none" strike="noStrike" dirty="0" err="1">
                          <a:solidFill>
                            <a:srgbClr val="595959"/>
                          </a:solidFill>
                          <a:effectLst/>
                          <a:latin typeface="Arial" panose="020B0604020202020204" pitchFamily="34" charset="0"/>
                        </a:rPr>
                        <a:t>Selfcare</a:t>
                      </a:r>
                      <a:r>
                        <a:rPr lang="fr-FR" sz="1000" b="1" i="0" u="none" strike="noStrike" dirty="0">
                          <a:solidFill>
                            <a:srgbClr val="595959"/>
                          </a:solidFill>
                          <a:effectLst/>
                          <a:latin typeface="Arial" panose="020B0604020202020204" pitchFamily="34" charset="0"/>
                        </a:rPr>
                        <a:t> MRH (nouveaux parcours devis et souscription en ligne)</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algn="l" fontAlgn="ctr"/>
                      <a:r>
                        <a:rPr lang="fr-FR" sz="1000" b="0" i="0" u="none" strike="noStrike" dirty="0">
                          <a:solidFill>
                            <a:srgbClr val="595959"/>
                          </a:solidFill>
                          <a:effectLst/>
                          <a:latin typeface="Arial" panose="020B0604020202020204" pitchFamily="34" charset="0"/>
                        </a:rPr>
                        <a:t>Clients propriétaires, détenteurs d’un crédit ou locataires </a:t>
                      </a:r>
                      <a:r>
                        <a:rPr lang="fr-FR" sz="1000" b="0" i="0" u="none" strike="noStrike" dirty="0" err="1">
                          <a:solidFill>
                            <a:srgbClr val="595959"/>
                          </a:solidFill>
                          <a:effectLst/>
                          <a:latin typeface="Arial" panose="020B0604020202020204" pitchFamily="34" charset="0"/>
                        </a:rPr>
                        <a:t>appétents</a:t>
                      </a:r>
                      <a:r>
                        <a:rPr lang="fr-FR" sz="1000" b="0" i="0" u="none" strike="noStrike" dirty="0">
                          <a:solidFill>
                            <a:srgbClr val="595959"/>
                          </a:solidFill>
                          <a:effectLst/>
                          <a:latin typeface="Arial" panose="020B0604020202020204" pitchFamily="34" charset="0"/>
                        </a:rPr>
                        <a:t> sans MRH </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000" b="0" i="0" u="none" strike="noStrike" dirty="0">
                          <a:solidFill>
                            <a:srgbClr val="595959"/>
                          </a:solidFill>
                          <a:effectLst/>
                          <a:latin typeface="Arial" panose="020B0604020202020204" pitchFamily="34" charset="0"/>
                        </a:rPr>
                        <a:t>juin-21</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000" b="0" i="0" u="none" strike="noStrike" dirty="0">
                          <a:solidFill>
                            <a:srgbClr val="595959"/>
                          </a:solidFill>
                          <a:effectLst/>
                          <a:latin typeface="Arial" panose="020B0604020202020204" pitchFamily="34" charset="0"/>
                        </a:rPr>
                        <a:t>12 900</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36000" algn="l" fontAlgn="ctr"/>
                      <a:endParaRPr lang="fr-FR" sz="1000" b="1" i="0" u="none" strike="noStrike" dirty="0">
                        <a:solidFill>
                          <a:srgbClr val="595959"/>
                        </a:solidFill>
                        <a:effectLst/>
                        <a:latin typeface="Arial" panose="020B0604020202020204" pitchFamily="34" charset="0"/>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40213915"/>
                  </a:ext>
                </a:extLst>
              </a:tr>
              <a:tr h="510168">
                <a:tc vMerge="1">
                  <a:txBody>
                    <a:bodyPr/>
                    <a:lstStyle/>
                    <a:p>
                      <a:endParaRPr lang="fr-FR"/>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lvl="0" algn="l" fontAlgn="ctr"/>
                      <a:r>
                        <a:rPr lang="fr-FR" sz="1000" b="1" i="0" u="none" strike="noStrike" dirty="0">
                          <a:solidFill>
                            <a:srgbClr val="595959"/>
                          </a:solidFill>
                          <a:effectLst/>
                          <a:latin typeface="Arial" panose="020B0604020202020204" pitchFamily="34" charset="0"/>
                        </a:rPr>
                        <a:t> E-mailing Questionnaire Relationnel IARD "Dois-je le quitter?"</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algn="l" fontAlgn="ctr"/>
                      <a:r>
                        <a:rPr lang="fr-FR" sz="1000" b="0" i="0" u="none" strike="noStrike" dirty="0">
                          <a:solidFill>
                            <a:srgbClr val="595959"/>
                          </a:solidFill>
                          <a:effectLst/>
                          <a:latin typeface="Arial" panose="020B0604020202020204" pitchFamily="34" charset="0"/>
                        </a:rPr>
                        <a:t>Clients Distanciés couvert par l’univers Epargne de Placement uniquement ou sont équipés d’au moins 2 univers (De) mais non détenteurs d'IARD</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000" b="0" i="0" u="none" strike="noStrike" dirty="0" smtClean="0">
                          <a:solidFill>
                            <a:srgbClr val="595959"/>
                          </a:solidFill>
                          <a:effectLst/>
                          <a:latin typeface="Arial" panose="020B0604020202020204" pitchFamily="34" charset="0"/>
                        </a:rPr>
                        <a:t>juin-21</a:t>
                      </a:r>
                      <a:endParaRPr lang="fr-FR" sz="1000" b="0" i="0" u="none" strike="noStrike" dirty="0">
                        <a:solidFill>
                          <a:srgbClr val="595959"/>
                        </a:solidFill>
                        <a:effectLst/>
                        <a:latin typeface="Arial" panose="020B0604020202020204" pitchFamily="34" charset="0"/>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000" b="0" i="0" u="none" strike="noStrike" dirty="0">
                          <a:solidFill>
                            <a:srgbClr val="595959"/>
                          </a:solidFill>
                          <a:effectLst/>
                          <a:latin typeface="Arial" panose="020B0604020202020204" pitchFamily="34" charset="0"/>
                        </a:rPr>
                        <a:t>3</a:t>
                      </a:r>
                      <a:r>
                        <a:rPr lang="fr-FR" sz="1000" b="0" i="0" u="none" strike="noStrike" dirty="0" smtClean="0">
                          <a:solidFill>
                            <a:srgbClr val="595959"/>
                          </a:solidFill>
                          <a:effectLst/>
                          <a:latin typeface="Arial" panose="020B0604020202020204" pitchFamily="34" charset="0"/>
                        </a:rPr>
                        <a:t>0 </a:t>
                      </a:r>
                      <a:r>
                        <a:rPr lang="fr-FR" sz="1000" b="0" i="0" u="none" strike="noStrike" dirty="0">
                          <a:solidFill>
                            <a:srgbClr val="595959"/>
                          </a:solidFill>
                          <a:effectLst/>
                          <a:latin typeface="Arial" panose="020B0604020202020204" pitchFamily="34" charset="0"/>
                        </a:rPr>
                        <a:t>000</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36000" algn="l" fontAlgn="ctr"/>
                      <a:r>
                        <a:rPr lang="fr-FR" sz="1000" b="1" i="0" u="none" strike="noStrike" dirty="0" smtClean="0">
                          <a:solidFill>
                            <a:srgbClr val="595959"/>
                          </a:solidFill>
                          <a:effectLst/>
                          <a:latin typeface="Arial" panose="020B0604020202020204" pitchFamily="34" charset="0"/>
                        </a:rPr>
                        <a:t>AVISO </a:t>
                      </a:r>
                      <a:endParaRPr lang="fr-FR" sz="1000" b="1" i="0" u="none" strike="noStrike" dirty="0">
                        <a:solidFill>
                          <a:srgbClr val="595959"/>
                        </a:solidFill>
                        <a:effectLst/>
                        <a:latin typeface="Arial" panose="020B0604020202020204" pitchFamily="34" charset="0"/>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68741960"/>
                  </a:ext>
                </a:extLst>
              </a:tr>
              <a:tr h="48726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100" b="1" i="0" u="none" strike="noStrike" dirty="0">
                          <a:solidFill>
                            <a:srgbClr val="C00000"/>
                          </a:solidFill>
                          <a:effectLst/>
                          <a:latin typeface="Arial" panose="020B0604020202020204" pitchFamily="34" charset="0"/>
                        </a:rPr>
                        <a:t>EPARGNE</a:t>
                      </a:r>
                    </a:p>
                  </a:txBody>
                  <a:tcPr marL="8753" marR="8753" marT="8753" marB="0" anchor="ctr">
                    <a:lnL>
                      <a:noFill/>
                    </a:lnL>
                    <a:lnR w="12700" cap="flat" cmpd="sng" algn="ctr">
                      <a:solidFill>
                        <a:srgbClr val="44546A">
                          <a:lumMod val="20000"/>
                          <a:lumOff val="80000"/>
                        </a:srgbClr>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CB9CA"/>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lvl="0" algn="l" fontAlgn="ctr"/>
                      <a:r>
                        <a:rPr lang="fr-FR" sz="1000" b="1" i="0" u="none" strike="noStrike" dirty="0">
                          <a:solidFill>
                            <a:srgbClr val="595959"/>
                          </a:solidFill>
                          <a:effectLst/>
                          <a:latin typeface="Arial" panose="020B0604020202020204" pitchFamily="34" charset="0"/>
                        </a:rPr>
                        <a:t> E-mailing avec envoi questionnaire relationnel « Donnez de la personnalité à votre épargne ! »</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algn="l" fontAlgn="ctr"/>
                      <a:r>
                        <a:rPr lang="fr-FR" sz="1000" b="0" i="0" u="none" strike="noStrike" dirty="0">
                          <a:solidFill>
                            <a:srgbClr val="595959"/>
                          </a:solidFill>
                          <a:effectLst/>
                          <a:latin typeface="Arial" panose="020B0604020202020204" pitchFamily="34" charset="0"/>
                        </a:rPr>
                        <a:t>Clients avec DAV &gt; 5000€ ou sans Univers P</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000" b="0" i="0" u="none" strike="noStrike" dirty="0">
                          <a:solidFill>
                            <a:srgbClr val="595959"/>
                          </a:solidFill>
                          <a:effectLst/>
                          <a:latin typeface="Arial" panose="020B0604020202020204" pitchFamily="34" charset="0"/>
                        </a:rPr>
                        <a:t>juin-21</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000" b="0" i="0" u="none" strike="noStrike" dirty="0">
                          <a:solidFill>
                            <a:srgbClr val="595959"/>
                          </a:solidFill>
                          <a:effectLst/>
                          <a:latin typeface="Arial" panose="020B0604020202020204" pitchFamily="34" charset="0"/>
                        </a:rPr>
                        <a:t>47 000</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36000" algn="l" fontAlgn="ctr"/>
                      <a:r>
                        <a:rPr lang="fr-FR" sz="1000" b="1" i="0" u="none" strike="noStrike" dirty="0" smtClean="0">
                          <a:solidFill>
                            <a:srgbClr val="595959"/>
                          </a:solidFill>
                          <a:effectLst/>
                          <a:latin typeface="Arial" panose="020B0604020202020204" pitchFamily="34" charset="0"/>
                        </a:rPr>
                        <a:t>Agence</a:t>
                      </a:r>
                      <a:endParaRPr lang="fr-FR" sz="1000" b="1" i="0" u="none" strike="noStrike" dirty="0">
                        <a:solidFill>
                          <a:srgbClr val="595959"/>
                        </a:solidFill>
                        <a:effectLst/>
                        <a:latin typeface="Arial" panose="020B0604020202020204" pitchFamily="34" charset="0"/>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07893967"/>
                  </a:ext>
                </a:extLst>
              </a:tr>
              <a:tr h="510168">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100" b="1" i="0" u="none" strike="noStrike" dirty="0">
                          <a:solidFill>
                            <a:srgbClr val="C00000"/>
                          </a:solidFill>
                          <a:effectLst/>
                          <a:latin typeface="Arial" panose="020B0604020202020204" pitchFamily="34" charset="0"/>
                        </a:rPr>
                        <a:t>JEUNES</a:t>
                      </a:r>
                    </a:p>
                  </a:txBody>
                  <a:tcPr marL="8753" marR="8753" marT="8753" marB="0" anchor="ctr">
                    <a:lnL>
                      <a:noFill/>
                    </a:lnL>
                    <a:lnR w="12700" cap="flat" cmpd="sng" algn="ctr">
                      <a:solidFill>
                        <a:srgbClr val="44546A">
                          <a:lumMod val="20000"/>
                          <a:lumOff val="80000"/>
                        </a:srgbClr>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a:noFill/>
                    </a:lnB>
                    <a:lnTlToBr w="12700" cmpd="sng">
                      <a:noFill/>
                      <a:prstDash val="solid"/>
                    </a:lnTlToBr>
                    <a:lnBlToTr w="12700" cmpd="sng">
                      <a:noFill/>
                      <a:prstDash val="solid"/>
                    </a:lnBlToTr>
                    <a:solidFill>
                      <a:srgbClr val="ACB9CA"/>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lvl="0" algn="l" fontAlgn="ctr"/>
                      <a:r>
                        <a:rPr lang="fr-FR" sz="1000" b="1" i="0" u="none" strike="noStrike" dirty="0">
                          <a:solidFill>
                            <a:srgbClr val="595959"/>
                          </a:solidFill>
                          <a:effectLst/>
                          <a:latin typeface="Arial" panose="020B0604020202020204" pitchFamily="34" charset="0"/>
                        </a:rPr>
                        <a:t> E-mailing Jeunes avec envoi du questionnaire relationnel « Être bien accompagné ! » </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2000" algn="l" fontAlgn="ctr"/>
                      <a:r>
                        <a:rPr lang="fr-FR" sz="1000" b="0" i="0" u="none" strike="noStrike" dirty="0">
                          <a:solidFill>
                            <a:srgbClr val="595959"/>
                          </a:solidFill>
                          <a:effectLst/>
                          <a:latin typeface="Arial" panose="020B0604020202020204" pitchFamily="34" charset="0"/>
                        </a:rPr>
                        <a:t>Clients âgés de 18 à 28 ans *</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000" b="0" i="0" u="none" strike="noStrike" dirty="0">
                          <a:solidFill>
                            <a:srgbClr val="595959"/>
                          </a:solidFill>
                          <a:effectLst/>
                          <a:latin typeface="Arial" panose="020B0604020202020204" pitchFamily="34" charset="0"/>
                        </a:rPr>
                        <a:t>mai-21</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fr-FR" sz="1000" b="0" i="0" u="none" strike="noStrike" dirty="0">
                          <a:solidFill>
                            <a:srgbClr val="595959"/>
                          </a:solidFill>
                          <a:effectLst/>
                          <a:latin typeface="Arial" panose="020B0604020202020204" pitchFamily="34" charset="0"/>
                        </a:rPr>
                        <a:t>à venir</a:t>
                      </a: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36000" algn="l" fontAlgn="ctr"/>
                      <a:r>
                        <a:rPr lang="fr-FR" sz="1000" b="1" i="0" u="none" strike="noStrike" dirty="0">
                          <a:solidFill>
                            <a:srgbClr val="595959"/>
                          </a:solidFill>
                          <a:effectLst/>
                          <a:latin typeface="Arial" panose="020B0604020202020204" pitchFamily="34" charset="0"/>
                        </a:rPr>
                        <a:t/>
                      </a:r>
                      <a:br>
                        <a:rPr lang="fr-FR" sz="1000" b="1" i="0" u="none" strike="noStrike" dirty="0">
                          <a:solidFill>
                            <a:srgbClr val="595959"/>
                          </a:solidFill>
                          <a:effectLst/>
                          <a:latin typeface="Arial" panose="020B0604020202020204" pitchFamily="34" charset="0"/>
                        </a:rPr>
                      </a:br>
                      <a:endParaRPr lang="fr-FR" sz="1000" b="1" i="0" u="none" strike="noStrike" dirty="0">
                        <a:solidFill>
                          <a:srgbClr val="595959"/>
                        </a:solidFill>
                        <a:effectLst/>
                        <a:latin typeface="Arial" panose="020B0604020202020204" pitchFamily="34" charset="0"/>
                      </a:endParaRPr>
                    </a:p>
                  </a:txBody>
                  <a:tcPr marL="8753" marR="8753" marT="8753" marB="0" anchor="ctr">
                    <a:lnL w="12700" cap="flat" cmpd="sng" algn="ctr">
                      <a:solidFill>
                        <a:srgbClr val="44546A">
                          <a:lumMod val="20000"/>
                          <a:lumOff val="80000"/>
                        </a:srgbClr>
                      </a:solidFill>
                      <a:prstDash val="solid"/>
                      <a:round/>
                      <a:headEnd type="none" w="med" len="med"/>
                      <a:tailEnd type="none" w="med" len="med"/>
                    </a:lnL>
                    <a:lnR w="12700" cap="flat" cmpd="sng" algn="ctr">
                      <a:solidFill>
                        <a:srgbClr val="44546A">
                          <a:lumMod val="20000"/>
                          <a:lumOff val="80000"/>
                        </a:srgbClr>
                      </a:solidFill>
                      <a:prstDash val="solid"/>
                      <a:round/>
                      <a:headEnd type="none" w="med" len="med"/>
                      <a:tailEnd type="none" w="med" len="med"/>
                    </a:lnR>
                    <a:lnT w="12700" cap="flat" cmpd="sng" algn="ctr">
                      <a:solidFill>
                        <a:srgbClr val="44546A">
                          <a:lumMod val="20000"/>
                          <a:lumOff val="80000"/>
                        </a:srgbClr>
                      </a:solidFill>
                      <a:prstDash val="solid"/>
                      <a:round/>
                      <a:headEnd type="none" w="med" len="med"/>
                      <a:tailEnd type="none" w="med" len="med"/>
                    </a:lnT>
                    <a:lnB w="12700" cap="flat" cmpd="sng" algn="ctr">
                      <a:solidFill>
                        <a:srgbClr val="44546A">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36202826"/>
                  </a:ext>
                </a:extLst>
              </a:tr>
            </a:tbl>
          </a:graphicData>
        </a:graphic>
      </p:graphicFrame>
      <p:pic>
        <p:nvPicPr>
          <p:cNvPr id="36" name="Image 35"/>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216322" y="4984280"/>
            <a:ext cx="318111" cy="334089"/>
          </a:xfrm>
          <a:prstGeom prst="rect">
            <a:avLst/>
          </a:prstGeom>
        </p:spPr>
      </p:pic>
      <p:pic>
        <p:nvPicPr>
          <p:cNvPr id="37" name="Image 36"/>
          <p:cNvPicPr>
            <a:picLocks noChangeAspect="1"/>
          </p:cNvPicPr>
          <p:nvPr/>
        </p:nvPicPr>
        <p:blipFill>
          <a:blip r:embed="rId3" cstate="print">
            <a:duotone>
              <a:prstClr val="black"/>
              <a:srgbClr val="44546A">
                <a:tint val="45000"/>
                <a:satMod val="400000"/>
              </a:srgbClr>
            </a:duotone>
            <a:extLst>
              <a:ext uri="{28A0092B-C50C-407E-A947-70E740481C1C}">
                <a14:useLocalDpi xmlns:a14="http://schemas.microsoft.com/office/drawing/2010/main" val="0"/>
              </a:ext>
            </a:extLst>
          </a:blip>
          <a:stretch>
            <a:fillRect/>
          </a:stretch>
        </p:blipFill>
        <p:spPr>
          <a:xfrm>
            <a:off x="11111690" y="3460673"/>
            <a:ext cx="378853" cy="378853"/>
          </a:xfrm>
          <a:prstGeom prst="rect">
            <a:avLst/>
          </a:prstGeom>
        </p:spPr>
      </p:pic>
      <p:pic>
        <p:nvPicPr>
          <p:cNvPr id="38" name="Image 37"/>
          <p:cNvPicPr>
            <a:picLocks noChangeAspect="1"/>
          </p:cNvPicPr>
          <p:nvPr/>
        </p:nvPicPr>
        <p:blipFill>
          <a:blip r:embed="rId4" cstate="print">
            <a:clrChange>
              <a:clrFrom>
                <a:srgbClr val="FFFFFF"/>
              </a:clrFrom>
              <a:clrTo>
                <a:srgbClr val="FFFFFF">
                  <a:alpha val="0"/>
                </a:srgbClr>
              </a:clrTo>
            </a:clrChange>
            <a:duotone>
              <a:srgbClr val="A5A5A5">
                <a:shade val="45000"/>
                <a:satMod val="135000"/>
              </a:srgbClr>
              <a:prstClr val="white"/>
            </a:duotone>
            <a:extLst>
              <a:ext uri="{28A0092B-C50C-407E-A947-70E740481C1C}">
                <a14:useLocalDpi xmlns:a14="http://schemas.microsoft.com/office/drawing/2010/main" val="0"/>
              </a:ext>
            </a:extLst>
          </a:blip>
          <a:stretch>
            <a:fillRect/>
          </a:stretch>
        </p:blipFill>
        <p:spPr>
          <a:xfrm>
            <a:off x="11215530" y="2455180"/>
            <a:ext cx="262278" cy="285456"/>
          </a:xfrm>
          <a:prstGeom prst="rect">
            <a:avLst/>
          </a:prstGeom>
        </p:spPr>
      </p:pic>
      <p:pic>
        <p:nvPicPr>
          <p:cNvPr id="39" name="Image 38"/>
          <p:cNvPicPr>
            <a:picLocks noChangeAspect="1"/>
          </p:cNvPicPr>
          <p:nvPr/>
        </p:nvPicPr>
        <p:blipFill>
          <a:blip r:embed="rId4" cstate="print">
            <a:clrChange>
              <a:clrFrom>
                <a:srgbClr val="FFFFFF"/>
              </a:clrFrom>
              <a:clrTo>
                <a:srgbClr val="FFFFFF">
                  <a:alpha val="0"/>
                </a:srgbClr>
              </a:clrTo>
            </a:clrChange>
            <a:duotone>
              <a:srgbClr val="A5A5A5">
                <a:shade val="45000"/>
                <a:satMod val="135000"/>
              </a:srgbClr>
              <a:prstClr val="white"/>
            </a:duotone>
            <a:extLst>
              <a:ext uri="{28A0092B-C50C-407E-A947-70E740481C1C}">
                <a14:useLocalDpi xmlns:a14="http://schemas.microsoft.com/office/drawing/2010/main" val="0"/>
              </a:ext>
            </a:extLst>
          </a:blip>
          <a:stretch>
            <a:fillRect/>
          </a:stretch>
        </p:blipFill>
        <p:spPr>
          <a:xfrm>
            <a:off x="11178543" y="5544508"/>
            <a:ext cx="262278" cy="285456"/>
          </a:xfrm>
          <a:prstGeom prst="rect">
            <a:avLst/>
          </a:prstGeom>
        </p:spPr>
      </p:pic>
      <p:pic>
        <p:nvPicPr>
          <p:cNvPr id="40" name="Image 39"/>
          <p:cNvPicPr>
            <a:picLocks noChangeAspect="1"/>
          </p:cNvPicPr>
          <p:nvPr/>
        </p:nvPicPr>
        <p:blipFill>
          <a:blip r:embed="rId3" cstate="print">
            <a:duotone>
              <a:prstClr val="black"/>
              <a:srgbClr val="44546A">
                <a:tint val="45000"/>
                <a:satMod val="400000"/>
              </a:srgbClr>
            </a:duotone>
            <a:extLst>
              <a:ext uri="{28A0092B-C50C-407E-A947-70E740481C1C}">
                <a14:useLocalDpi xmlns:a14="http://schemas.microsoft.com/office/drawing/2010/main" val="0"/>
              </a:ext>
            </a:extLst>
          </a:blip>
          <a:stretch>
            <a:fillRect/>
          </a:stretch>
        </p:blipFill>
        <p:spPr>
          <a:xfrm>
            <a:off x="11115577" y="2930698"/>
            <a:ext cx="378853" cy="378853"/>
          </a:xfrm>
          <a:prstGeom prst="rect">
            <a:avLst/>
          </a:prstGeom>
        </p:spPr>
      </p:pic>
      <p:pic>
        <p:nvPicPr>
          <p:cNvPr id="41" name="Image 40"/>
          <p:cNvPicPr>
            <a:picLocks noChangeAspect="1"/>
          </p:cNvPicPr>
          <p:nvPr/>
        </p:nvPicPr>
        <p:blipFill>
          <a:blip r:embed="rId3" cstate="print">
            <a:duotone>
              <a:prstClr val="black"/>
              <a:srgbClr val="44546A">
                <a:tint val="45000"/>
                <a:satMod val="400000"/>
              </a:srgbClr>
            </a:duotone>
            <a:extLst>
              <a:ext uri="{28A0092B-C50C-407E-A947-70E740481C1C}">
                <a14:useLocalDpi xmlns:a14="http://schemas.microsoft.com/office/drawing/2010/main" val="0"/>
              </a:ext>
            </a:extLst>
          </a:blip>
          <a:stretch>
            <a:fillRect/>
          </a:stretch>
        </p:blipFill>
        <p:spPr>
          <a:xfrm>
            <a:off x="11120257" y="3951631"/>
            <a:ext cx="378853" cy="378853"/>
          </a:xfrm>
          <a:prstGeom prst="rect">
            <a:avLst/>
          </a:prstGeom>
        </p:spPr>
      </p:pic>
      <p:pic>
        <p:nvPicPr>
          <p:cNvPr id="42" name="Image 41"/>
          <p:cNvPicPr>
            <a:picLocks noChangeAspect="1"/>
          </p:cNvPicPr>
          <p:nvPr/>
        </p:nvPicPr>
        <p:blipFill>
          <a:blip r:embed="rId3" cstate="print">
            <a:duotone>
              <a:prstClr val="black"/>
              <a:srgbClr val="44546A">
                <a:tint val="45000"/>
                <a:satMod val="400000"/>
              </a:srgbClr>
            </a:duotone>
            <a:extLst>
              <a:ext uri="{28A0092B-C50C-407E-A947-70E740481C1C}">
                <a14:useLocalDpi xmlns:a14="http://schemas.microsoft.com/office/drawing/2010/main" val="0"/>
              </a:ext>
            </a:extLst>
          </a:blip>
          <a:stretch>
            <a:fillRect/>
          </a:stretch>
        </p:blipFill>
        <p:spPr>
          <a:xfrm>
            <a:off x="11120256" y="4445197"/>
            <a:ext cx="378853" cy="378853"/>
          </a:xfrm>
          <a:prstGeom prst="rect">
            <a:avLst/>
          </a:prstGeom>
        </p:spPr>
      </p:pic>
      <p:pic>
        <p:nvPicPr>
          <p:cNvPr id="43" name="Image 42"/>
          <p:cNvPicPr>
            <a:picLocks noChangeAspect="1"/>
          </p:cNvPicPr>
          <p:nvPr/>
        </p:nvPicPr>
        <p:blipFill>
          <a:blip r:embed="rId3" cstate="print">
            <a:duotone>
              <a:prstClr val="black"/>
              <a:srgbClr val="44546A">
                <a:tint val="45000"/>
                <a:satMod val="400000"/>
              </a:srgbClr>
            </a:duotone>
            <a:extLst>
              <a:ext uri="{28A0092B-C50C-407E-A947-70E740481C1C}">
                <a14:useLocalDpi xmlns:a14="http://schemas.microsoft.com/office/drawing/2010/main" val="0"/>
              </a:ext>
            </a:extLst>
          </a:blip>
          <a:stretch>
            <a:fillRect/>
          </a:stretch>
        </p:blipFill>
        <p:spPr>
          <a:xfrm>
            <a:off x="11120255" y="5941016"/>
            <a:ext cx="378853" cy="378853"/>
          </a:xfrm>
          <a:prstGeom prst="rect">
            <a:avLst/>
          </a:prstGeom>
        </p:spPr>
      </p:pic>
    </p:spTree>
    <p:extLst>
      <p:ext uri="{BB962C8B-B14F-4D97-AF65-F5344CB8AC3E}">
        <p14:creationId xmlns:p14="http://schemas.microsoft.com/office/powerpoint/2010/main" val="1223006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3"/>
          </p:nvPr>
        </p:nvSpPr>
        <p:spPr/>
        <p:txBody>
          <a:bodyPr/>
          <a:lstStyle/>
          <a:p>
            <a:pPr>
              <a:spcBef>
                <a:spcPts val="0"/>
              </a:spcBef>
            </a:pPr>
            <a:r>
              <a:rPr lang="fr-FR" sz="1600" b="1" dirty="0" smtClean="0"/>
              <a:t>Des campagnes innovantes pour provoquer </a:t>
            </a:r>
            <a:r>
              <a:rPr lang="fr-FR" sz="1600" b="1" dirty="0" smtClean="0">
                <a:solidFill>
                  <a:srgbClr val="C00000"/>
                </a:solidFill>
              </a:rPr>
              <a:t>la relation</a:t>
            </a:r>
            <a:r>
              <a:rPr lang="fr-FR" sz="1600" b="1" dirty="0" smtClean="0"/>
              <a:t> et générer de l’</a:t>
            </a:r>
            <a:r>
              <a:rPr lang="fr-FR" sz="1600" b="1" dirty="0" smtClean="0">
                <a:solidFill>
                  <a:srgbClr val="C00000"/>
                </a:solidFill>
              </a:rPr>
              <a:t>activité commerciale</a:t>
            </a:r>
            <a:endParaRPr lang="fr-FR" sz="1600" b="1" dirty="0">
              <a:solidFill>
                <a:srgbClr val="C00000"/>
              </a:solidFill>
            </a:endParaRPr>
          </a:p>
        </p:txBody>
      </p:sp>
      <p:sp>
        <p:nvSpPr>
          <p:cNvPr id="5" name="Titre 4"/>
          <p:cNvSpPr>
            <a:spLocks noGrp="1"/>
          </p:cNvSpPr>
          <p:nvPr>
            <p:ph type="ctrTitle"/>
          </p:nvPr>
        </p:nvSpPr>
        <p:spPr/>
        <p:txBody>
          <a:bodyPr/>
          <a:lstStyle/>
          <a:p>
            <a:r>
              <a:rPr lang="fr-FR" sz="1300" dirty="0"/>
              <a:t>Moyens : Formation, Offres &amp; Cibles</a:t>
            </a:r>
          </a:p>
        </p:txBody>
      </p:sp>
      <p:grpSp>
        <p:nvGrpSpPr>
          <p:cNvPr id="18" name="Groupe 17"/>
          <p:cNvGrpSpPr/>
          <p:nvPr/>
        </p:nvGrpSpPr>
        <p:grpSpPr>
          <a:xfrm>
            <a:off x="8335406" y="44251"/>
            <a:ext cx="3856593" cy="279660"/>
            <a:chOff x="3581398" y="6140166"/>
            <a:chExt cx="4444995" cy="223443"/>
          </a:xfrm>
          <a:noFill/>
        </p:grpSpPr>
        <p:sp>
          <p:nvSpPr>
            <p:cNvPr id="23" name="Rectangle 2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Professionnels</a:t>
              </a:r>
            </a:p>
          </p:txBody>
        </p:sp>
        <p:sp>
          <p:nvSpPr>
            <p:cNvPr id="24" name="Rectangle 23"/>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25" name="Rectangle 24"/>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Montserrat Black" panose="00000A00000000000000" pitchFamily="2" charset="0"/>
                </a:rPr>
                <a:t>Particuliers</a:t>
              </a:r>
            </a:p>
          </p:txBody>
        </p:sp>
      </p:grpSp>
      <p:sp>
        <p:nvSpPr>
          <p:cNvPr id="73" name="Espace réservé du contenu 4"/>
          <p:cNvSpPr txBox="1">
            <a:spLocks/>
          </p:cNvSpPr>
          <p:nvPr/>
        </p:nvSpPr>
        <p:spPr>
          <a:xfrm>
            <a:off x="1078390" y="1314292"/>
            <a:ext cx="10355479" cy="1800000"/>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
            </a:pPr>
            <a:r>
              <a:rPr lang="fr-FR" sz="1400" b="1" dirty="0"/>
              <a:t>Les questionnaires relationnels vous permettent de </a:t>
            </a:r>
            <a:r>
              <a:rPr lang="fr-FR" sz="1400" b="1" dirty="0">
                <a:solidFill>
                  <a:srgbClr val="C00000"/>
                </a:solidFill>
              </a:rPr>
              <a:t>contacter les clients qui ont des univers à activer </a:t>
            </a:r>
            <a:r>
              <a:rPr lang="fr-FR" sz="1400" b="1" dirty="0"/>
              <a:t>et de trouver des </a:t>
            </a:r>
            <a:r>
              <a:rPr lang="fr-FR" sz="1400" b="1" dirty="0">
                <a:solidFill>
                  <a:srgbClr val="C00000"/>
                </a:solidFill>
              </a:rPr>
              <a:t>points d’accroches </a:t>
            </a:r>
            <a:r>
              <a:rPr lang="fr-FR" sz="1400" b="1" dirty="0"/>
              <a:t>pour initier la </a:t>
            </a:r>
            <a:r>
              <a:rPr lang="fr-FR" sz="1400" b="1" dirty="0" smtClean="0"/>
              <a:t>vente.</a:t>
            </a:r>
          </a:p>
          <a:p>
            <a:endParaRPr lang="fr-FR" sz="1400" b="1" dirty="0" smtClean="0">
              <a:solidFill>
                <a:schemeClr val="tx1">
                  <a:lumMod val="50000"/>
                  <a:lumOff val="50000"/>
                </a:schemeClr>
              </a:solidFill>
            </a:endParaRPr>
          </a:p>
          <a:p>
            <a:pPr marL="285750" indent="-285750">
              <a:buFont typeface="Wingdings" panose="05000000000000000000" pitchFamily="2" charset="2"/>
              <a:buChar char="§"/>
            </a:pPr>
            <a:r>
              <a:rPr lang="fr-FR" sz="1400" b="1" dirty="0" smtClean="0"/>
              <a:t>3 questionnaires sont à votre disposition :</a:t>
            </a:r>
            <a:endParaRPr lang="fr-FR" sz="1400" b="1" dirty="0"/>
          </a:p>
        </p:txBody>
      </p:sp>
      <p:grpSp>
        <p:nvGrpSpPr>
          <p:cNvPr id="13" name="Groupe 12"/>
          <p:cNvGrpSpPr/>
          <p:nvPr/>
        </p:nvGrpSpPr>
        <p:grpSpPr>
          <a:xfrm>
            <a:off x="252248" y="2541591"/>
            <a:ext cx="2683042" cy="4283241"/>
            <a:chOff x="0" y="0"/>
            <a:chExt cx="4846100" cy="6858000"/>
          </a:xfrm>
        </p:grpSpPr>
        <p:sp>
          <p:nvSpPr>
            <p:cNvPr id="14" name="Rectangle 13"/>
            <p:cNvSpPr/>
            <p:nvPr/>
          </p:nvSpPr>
          <p:spPr>
            <a:xfrm>
              <a:off x="0" y="0"/>
              <a:ext cx="48461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p:cNvSpPr/>
            <p:nvPr/>
          </p:nvSpPr>
          <p:spPr>
            <a:xfrm>
              <a:off x="86670" y="68734"/>
              <a:ext cx="4665803" cy="216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p:nvSpPr>
          <p:spPr>
            <a:xfrm>
              <a:off x="86670" y="2315689"/>
              <a:ext cx="4665803" cy="216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p:cNvSpPr/>
            <p:nvPr/>
          </p:nvSpPr>
          <p:spPr>
            <a:xfrm>
              <a:off x="86670" y="4562644"/>
              <a:ext cx="4665803" cy="216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9" name="Image 18"/>
            <p:cNvPicPr>
              <a:picLocks noChangeAspect="1"/>
            </p:cNvPicPr>
            <p:nvPr/>
          </p:nvPicPr>
          <p:blipFill rotWithShape="1">
            <a:blip r:embed="rId2"/>
            <a:srcRect l="10159" r="15153"/>
            <a:stretch/>
          </p:blipFill>
          <p:spPr>
            <a:xfrm>
              <a:off x="730346" y="75395"/>
              <a:ext cx="3300234" cy="2143992"/>
            </a:xfrm>
            <a:prstGeom prst="rect">
              <a:avLst/>
            </a:prstGeom>
          </p:spPr>
        </p:pic>
        <p:pic>
          <p:nvPicPr>
            <p:cNvPr id="20" name="Image 19"/>
            <p:cNvPicPr>
              <a:picLocks noChangeAspect="1"/>
            </p:cNvPicPr>
            <p:nvPr/>
          </p:nvPicPr>
          <p:blipFill>
            <a:blip r:embed="rId3"/>
            <a:stretch>
              <a:fillRect/>
            </a:stretch>
          </p:blipFill>
          <p:spPr>
            <a:xfrm>
              <a:off x="704983" y="2306342"/>
              <a:ext cx="3350960" cy="2169347"/>
            </a:xfrm>
            <a:prstGeom prst="rect">
              <a:avLst/>
            </a:prstGeom>
          </p:spPr>
        </p:pic>
        <p:pic>
          <p:nvPicPr>
            <p:cNvPr id="21" name="Image 20"/>
            <p:cNvPicPr>
              <a:picLocks noChangeAspect="1"/>
            </p:cNvPicPr>
            <p:nvPr/>
          </p:nvPicPr>
          <p:blipFill>
            <a:blip r:embed="rId4"/>
            <a:stretch>
              <a:fillRect/>
            </a:stretch>
          </p:blipFill>
          <p:spPr>
            <a:xfrm>
              <a:off x="1257667" y="4590684"/>
              <a:ext cx="2245592" cy="2160569"/>
            </a:xfrm>
            <a:prstGeom prst="rect">
              <a:avLst/>
            </a:prstGeom>
          </p:spPr>
        </p:pic>
      </p:grpSp>
      <p:sp>
        <p:nvSpPr>
          <p:cNvPr id="22" name="Espace réservé du contenu 4"/>
          <p:cNvSpPr txBox="1">
            <a:spLocks/>
          </p:cNvSpPr>
          <p:nvPr/>
        </p:nvSpPr>
        <p:spPr>
          <a:xfrm>
            <a:off x="2445670" y="2821263"/>
            <a:ext cx="4111541" cy="779807"/>
          </a:xfrm>
          <a:prstGeom prst="rect">
            <a:avLst/>
          </a:prstGeom>
        </p:spPr>
        <p:txBody>
          <a:bodyPr>
            <a:no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fr-FR" sz="1200" dirty="0" smtClean="0"/>
              <a:t>Le questionnaire   </a:t>
            </a:r>
            <a:r>
              <a:rPr lang="fr-FR" sz="1200" b="1" dirty="0">
                <a:solidFill>
                  <a:srgbClr val="C00000"/>
                </a:solidFill>
              </a:rPr>
              <a:t>« Dois-je le quitter </a:t>
            </a:r>
            <a:r>
              <a:rPr lang="fr-FR" sz="1200" b="1" dirty="0" smtClean="0">
                <a:solidFill>
                  <a:srgbClr val="C00000"/>
                </a:solidFill>
              </a:rPr>
              <a:t>?»   </a:t>
            </a:r>
            <a:r>
              <a:rPr lang="fr-FR" sz="1200" dirty="0"/>
              <a:t>pour activer </a:t>
            </a:r>
            <a:r>
              <a:rPr lang="fr-FR" sz="1200" b="1" dirty="0">
                <a:solidFill>
                  <a:srgbClr val="C00000"/>
                </a:solidFill>
              </a:rPr>
              <a:t>l’univers </a:t>
            </a:r>
            <a:r>
              <a:rPr lang="fr-FR" sz="1200" b="1" dirty="0" smtClean="0">
                <a:solidFill>
                  <a:srgbClr val="C00000"/>
                </a:solidFill>
              </a:rPr>
              <a:t>Assurances</a:t>
            </a:r>
            <a:endParaRPr lang="fr-FR" sz="1200" b="1" dirty="0">
              <a:solidFill>
                <a:srgbClr val="C00000"/>
              </a:solidFill>
            </a:endParaRPr>
          </a:p>
        </p:txBody>
      </p:sp>
      <p:sp>
        <p:nvSpPr>
          <p:cNvPr id="26" name="Espace réservé du contenu 4"/>
          <p:cNvSpPr txBox="1">
            <a:spLocks/>
          </p:cNvSpPr>
          <p:nvPr/>
        </p:nvSpPr>
        <p:spPr>
          <a:xfrm>
            <a:off x="2435161" y="4022188"/>
            <a:ext cx="4322991" cy="1322048"/>
          </a:xfrm>
          <a:prstGeom prst="rect">
            <a:avLst/>
          </a:prstGeom>
        </p:spPr>
        <p:txBody>
          <a:bodyPr>
            <a:no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fr-FR" sz="1200" dirty="0" smtClean="0"/>
              <a:t>Le questionnaire   </a:t>
            </a:r>
            <a:r>
              <a:rPr lang="fr-FR" sz="1200" b="1" dirty="0">
                <a:solidFill>
                  <a:srgbClr val="C00000"/>
                </a:solidFill>
              </a:rPr>
              <a:t>« Etre bien accompagné !? »   </a:t>
            </a:r>
            <a:r>
              <a:rPr lang="fr-FR" sz="1200" dirty="0"/>
              <a:t>pour activer tous les univers auprès </a:t>
            </a:r>
            <a:r>
              <a:rPr lang="fr-FR" sz="1200" b="1" dirty="0">
                <a:solidFill>
                  <a:srgbClr val="C00000"/>
                </a:solidFill>
              </a:rPr>
              <a:t>des Jeunes </a:t>
            </a:r>
            <a:r>
              <a:rPr lang="fr-FR" sz="1200" dirty="0"/>
              <a:t>: </a:t>
            </a:r>
            <a:r>
              <a:rPr lang="fr-FR" sz="1200" dirty="0" smtClean="0"/>
              <a:t>Bancarisation, </a:t>
            </a:r>
            <a:r>
              <a:rPr lang="fr-FR" sz="1200" dirty="0"/>
              <a:t>Epargne, Placement, Crédit et Assurance.</a:t>
            </a:r>
          </a:p>
        </p:txBody>
      </p:sp>
      <p:sp>
        <p:nvSpPr>
          <p:cNvPr id="27" name="Espace réservé du contenu 4"/>
          <p:cNvSpPr txBox="1">
            <a:spLocks/>
          </p:cNvSpPr>
          <p:nvPr/>
        </p:nvSpPr>
        <p:spPr>
          <a:xfrm>
            <a:off x="2435161" y="5606035"/>
            <a:ext cx="4219824" cy="1024529"/>
          </a:xfrm>
          <a:prstGeom prst="rect">
            <a:avLst/>
          </a:prstGeom>
        </p:spPr>
        <p:txBody>
          <a:bodyPr>
            <a:no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fr-FR" sz="1200" dirty="0" smtClean="0"/>
              <a:t>Le questionnaire   </a:t>
            </a:r>
            <a:r>
              <a:rPr lang="fr-FR" sz="1200" b="1" dirty="0">
                <a:solidFill>
                  <a:srgbClr val="C00000"/>
                </a:solidFill>
              </a:rPr>
              <a:t>« </a:t>
            </a:r>
            <a:r>
              <a:rPr lang="fr-FR" sz="1200" b="1" dirty="0" smtClean="0">
                <a:solidFill>
                  <a:srgbClr val="C00000"/>
                </a:solidFill>
              </a:rPr>
              <a:t>Donnez de la personnalité à votre épargne ! »   </a:t>
            </a:r>
            <a:r>
              <a:rPr lang="fr-FR" sz="1200" dirty="0"/>
              <a:t>pour activer </a:t>
            </a:r>
            <a:r>
              <a:rPr lang="fr-FR" sz="1200" b="1" dirty="0"/>
              <a:t>l’univers </a:t>
            </a:r>
            <a:r>
              <a:rPr lang="fr-FR" sz="1200" b="1" dirty="0" smtClean="0"/>
              <a:t>Epargne de Placement.</a:t>
            </a:r>
            <a:endParaRPr lang="fr-FR" sz="1200" b="1" dirty="0"/>
          </a:p>
        </p:txBody>
      </p:sp>
      <p:sp>
        <p:nvSpPr>
          <p:cNvPr id="28" name="Rectangle à coins arrondis 27"/>
          <p:cNvSpPr/>
          <p:nvPr/>
        </p:nvSpPr>
        <p:spPr>
          <a:xfrm>
            <a:off x="8895723" y="2075379"/>
            <a:ext cx="1287147" cy="35057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srgbClr val="C00000"/>
                </a:solidFill>
                <a:cs typeface="Arial" panose="020B0604020202020204" pitchFamily="34" charset="0"/>
              </a:rPr>
              <a:t>Bon à savoir</a:t>
            </a:r>
            <a:endParaRPr lang="fr-FR" sz="1200" b="1" dirty="0">
              <a:solidFill>
                <a:srgbClr val="C00000"/>
              </a:solidFill>
              <a:cs typeface="Arial" panose="020B0604020202020204" pitchFamily="34" charset="0"/>
            </a:endParaRPr>
          </a:p>
        </p:txBody>
      </p:sp>
      <p:sp>
        <p:nvSpPr>
          <p:cNvPr id="29" name="Cœur 28"/>
          <p:cNvSpPr/>
          <p:nvPr/>
        </p:nvSpPr>
        <p:spPr>
          <a:xfrm>
            <a:off x="8565535" y="2077547"/>
            <a:ext cx="330188" cy="291966"/>
          </a:xfrm>
          <a:prstGeom prst="heart">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30" name="Rectangle 29"/>
          <p:cNvSpPr/>
          <p:nvPr/>
        </p:nvSpPr>
        <p:spPr>
          <a:xfrm>
            <a:off x="7062952" y="2574757"/>
            <a:ext cx="4980235" cy="3910126"/>
          </a:xfrm>
          <a:prstGeom prst="rect">
            <a:avLst/>
          </a:prstGeom>
          <a:solidFill>
            <a:schemeClr val="accent4">
              <a:lumMod val="20000"/>
              <a:lumOff val="80000"/>
            </a:schemeClr>
          </a:solidFill>
        </p:spPr>
        <p:txBody>
          <a:bodyPr wrap="square">
            <a:noAutofit/>
          </a:bodyPr>
          <a:lstStyle/>
          <a:p>
            <a:r>
              <a:rPr lang="fr-FR" sz="1200" b="1" dirty="0" smtClean="0">
                <a:solidFill>
                  <a:schemeClr val="tx1">
                    <a:lumMod val="75000"/>
                    <a:lumOff val="25000"/>
                  </a:schemeClr>
                </a:solidFill>
              </a:rPr>
              <a:t>Ces questionnaires sont totalement à votre disposition et vous pouvez les utiliser de différentes manières :</a:t>
            </a:r>
          </a:p>
          <a:p>
            <a:endParaRPr lang="fr-FR" sz="1100" dirty="0">
              <a:solidFill>
                <a:schemeClr val="tx1">
                  <a:lumMod val="75000"/>
                  <a:lumOff val="25000"/>
                </a:schemeClr>
              </a:solidFill>
            </a:endParaRPr>
          </a:p>
          <a:p>
            <a:pPr marL="171450" indent="-171450">
              <a:buFont typeface="Wingdings" panose="05000000000000000000" pitchFamily="2" charset="2"/>
              <a:buChar char="§"/>
            </a:pPr>
            <a:r>
              <a:rPr lang="fr-FR" sz="1200" dirty="0" smtClean="0">
                <a:solidFill>
                  <a:schemeClr val="tx1">
                    <a:lumMod val="75000"/>
                    <a:lumOff val="25000"/>
                  </a:schemeClr>
                </a:solidFill>
              </a:rPr>
              <a:t>Envoi par e-mail à vos clients (avec </a:t>
            </a:r>
            <a:r>
              <a:rPr lang="fr-FR" sz="1200" dirty="0" err="1" smtClean="0">
                <a:solidFill>
                  <a:schemeClr val="tx1">
                    <a:lumMod val="75000"/>
                    <a:lumOff val="25000"/>
                  </a:schemeClr>
                </a:solidFill>
              </a:rPr>
              <a:t>opt’in</a:t>
            </a:r>
            <a:r>
              <a:rPr lang="fr-FR" sz="1200" dirty="0" smtClean="0">
                <a:solidFill>
                  <a:schemeClr val="tx1">
                    <a:lumMod val="75000"/>
                    <a:lumOff val="25000"/>
                  </a:schemeClr>
                </a:solidFill>
              </a:rPr>
              <a:t>) à partir de votre bibliothèque Outlook,</a:t>
            </a:r>
          </a:p>
          <a:p>
            <a:endParaRPr lang="fr-FR" sz="1200" dirty="0" smtClean="0">
              <a:solidFill>
                <a:schemeClr val="tx1">
                  <a:lumMod val="75000"/>
                  <a:lumOff val="25000"/>
                </a:schemeClr>
              </a:solidFill>
            </a:endParaRPr>
          </a:p>
          <a:p>
            <a:pPr marL="171450" indent="-171450">
              <a:buFont typeface="Wingdings" panose="05000000000000000000" pitchFamily="2" charset="2"/>
              <a:buChar char="§"/>
            </a:pPr>
            <a:r>
              <a:rPr lang="fr-FR" sz="1200" dirty="0" smtClean="0">
                <a:solidFill>
                  <a:schemeClr val="tx1">
                    <a:lumMod val="75000"/>
                    <a:lumOff val="25000"/>
                  </a:schemeClr>
                </a:solidFill>
              </a:rPr>
              <a:t>Ajout en lien avec la signature de vos e-mails clients.</a:t>
            </a:r>
          </a:p>
          <a:p>
            <a:endParaRPr lang="fr-FR" sz="1100" dirty="0" smtClean="0">
              <a:solidFill>
                <a:schemeClr val="tx1">
                  <a:lumMod val="75000"/>
                  <a:lumOff val="25000"/>
                </a:schemeClr>
              </a:solidFill>
            </a:endParaRPr>
          </a:p>
          <a:p>
            <a:pPr marL="171450" indent="-171450">
              <a:buFont typeface="Wingdings" panose="05000000000000000000" pitchFamily="2" charset="2"/>
              <a:buChar char="à"/>
            </a:pPr>
            <a:r>
              <a:rPr lang="fr-FR" sz="1200" dirty="0" smtClean="0">
                <a:solidFill>
                  <a:schemeClr val="tx1">
                    <a:lumMod val="75000"/>
                    <a:lumOff val="25000"/>
                  </a:schemeClr>
                </a:solidFill>
                <a:sym typeface="Wingdings" panose="05000000000000000000" pitchFamily="2" charset="2"/>
                <a:hlinkClick r:id="rId5"/>
              </a:rPr>
              <a:t>Cliquez ici </a:t>
            </a:r>
            <a:r>
              <a:rPr lang="fr-FR" sz="1200" dirty="0" smtClean="0">
                <a:solidFill>
                  <a:schemeClr val="tx1">
                    <a:lumMod val="75000"/>
                    <a:lumOff val="25000"/>
                  </a:schemeClr>
                </a:solidFill>
                <a:sym typeface="Wingdings" panose="05000000000000000000" pitchFamily="2" charset="2"/>
              </a:rPr>
              <a:t>pour tout savoir.</a:t>
            </a:r>
          </a:p>
          <a:p>
            <a:pPr marL="171450" indent="-171450">
              <a:buFont typeface="Wingdings" panose="05000000000000000000" pitchFamily="2" charset="2"/>
              <a:buChar char="à"/>
            </a:pPr>
            <a:endParaRPr lang="fr-FR" sz="1100" dirty="0">
              <a:solidFill>
                <a:srgbClr val="C00000"/>
              </a:solidFill>
              <a:sym typeface="Wingdings" panose="05000000000000000000" pitchFamily="2" charset="2"/>
            </a:endParaRPr>
          </a:p>
          <a:p>
            <a:r>
              <a:rPr lang="fr-FR" sz="1200" b="1" dirty="0" smtClean="0">
                <a:solidFill>
                  <a:schemeClr val="tx1">
                    <a:lumMod val="75000"/>
                    <a:lumOff val="25000"/>
                  </a:schemeClr>
                </a:solidFill>
                <a:sym typeface="Wingdings" panose="05000000000000000000" pitchFamily="2" charset="2"/>
              </a:rPr>
              <a:t>Des dépliants en version papier ont été livrés en agence. Vous pouvez :</a:t>
            </a:r>
          </a:p>
          <a:p>
            <a:endParaRPr lang="fr-FR" sz="1200" dirty="0">
              <a:solidFill>
                <a:schemeClr val="tx1">
                  <a:lumMod val="75000"/>
                  <a:lumOff val="25000"/>
                </a:schemeClr>
              </a:solidFill>
              <a:sym typeface="Wingdings" panose="05000000000000000000" pitchFamily="2" charset="2"/>
            </a:endParaRPr>
          </a:p>
          <a:p>
            <a:pPr marL="171450" indent="-171450">
              <a:buFont typeface="Wingdings" panose="05000000000000000000" pitchFamily="2" charset="2"/>
              <a:buChar char="§"/>
            </a:pPr>
            <a:r>
              <a:rPr lang="fr-FR" sz="1200" dirty="0" smtClean="0">
                <a:solidFill>
                  <a:schemeClr val="tx1">
                    <a:lumMod val="75000"/>
                    <a:lumOff val="25000"/>
                  </a:schemeClr>
                </a:solidFill>
                <a:sym typeface="Wingdings" panose="05000000000000000000" pitchFamily="2" charset="2"/>
              </a:rPr>
              <a:t>Remettre un dépliant lors d’un entretien en agence ou lorsque le cliente patiente pour aborder le thème souhaité,</a:t>
            </a:r>
          </a:p>
          <a:p>
            <a:endParaRPr lang="fr-FR" sz="1200" dirty="0" smtClean="0">
              <a:solidFill>
                <a:schemeClr val="tx1">
                  <a:lumMod val="75000"/>
                  <a:lumOff val="25000"/>
                </a:schemeClr>
              </a:solidFill>
              <a:sym typeface="Wingdings" panose="05000000000000000000" pitchFamily="2" charset="2"/>
            </a:endParaRPr>
          </a:p>
          <a:p>
            <a:pPr marL="171450" indent="-171450">
              <a:buFont typeface="Wingdings" panose="05000000000000000000" pitchFamily="2" charset="2"/>
              <a:buChar char="§"/>
            </a:pPr>
            <a:r>
              <a:rPr lang="fr-FR" sz="1200" dirty="0" smtClean="0">
                <a:solidFill>
                  <a:schemeClr val="tx1">
                    <a:lumMod val="75000"/>
                    <a:lumOff val="25000"/>
                  </a:schemeClr>
                </a:solidFill>
                <a:sym typeface="Wingdings" panose="05000000000000000000" pitchFamily="2" charset="2"/>
              </a:rPr>
              <a:t>L’envoyer à un client qui ne vous a pas communiqué son adresse e-mail.</a:t>
            </a:r>
          </a:p>
          <a:p>
            <a:endParaRPr lang="fr-FR" sz="1200" dirty="0" smtClean="0">
              <a:solidFill>
                <a:schemeClr val="tx1">
                  <a:lumMod val="75000"/>
                  <a:lumOff val="25000"/>
                </a:schemeClr>
              </a:solidFill>
              <a:sym typeface="Wingdings" panose="05000000000000000000" pitchFamily="2" charset="2"/>
            </a:endParaRPr>
          </a:p>
          <a:p>
            <a:pPr marL="171450" indent="-171450">
              <a:buFont typeface="Wingdings" panose="05000000000000000000" pitchFamily="2" charset="2"/>
              <a:buChar char="§"/>
            </a:pPr>
            <a:r>
              <a:rPr lang="fr-FR" sz="1200" dirty="0" smtClean="0">
                <a:solidFill>
                  <a:schemeClr val="tx1">
                    <a:lumMod val="75000"/>
                    <a:lumOff val="25000"/>
                  </a:schemeClr>
                </a:solidFill>
                <a:sym typeface="Wingdings" panose="05000000000000000000" pitchFamily="2" charset="2"/>
              </a:rPr>
              <a:t>Commander des dépliants sur FIDUCIAL.</a:t>
            </a:r>
            <a:endParaRPr lang="fr-FR" sz="1200" dirty="0">
              <a:solidFill>
                <a:schemeClr val="tx1">
                  <a:lumMod val="75000"/>
                  <a:lumOff val="25000"/>
                </a:schemeClr>
              </a:solidFill>
            </a:endParaRPr>
          </a:p>
        </p:txBody>
      </p:sp>
    </p:spTree>
    <p:extLst>
      <p:ext uri="{BB962C8B-B14F-4D97-AF65-F5344CB8AC3E}">
        <p14:creationId xmlns:p14="http://schemas.microsoft.com/office/powerpoint/2010/main" val="1058056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3"/>
          </p:nvPr>
        </p:nvSpPr>
        <p:spPr/>
        <p:txBody>
          <a:bodyPr/>
          <a:lstStyle/>
          <a:p>
            <a:pPr>
              <a:spcBef>
                <a:spcPts val="0"/>
              </a:spcBef>
            </a:pPr>
            <a:r>
              <a:rPr lang="fr-FR" sz="1600" b="1" dirty="0" smtClean="0"/>
              <a:t>Questionnaire</a:t>
            </a:r>
            <a:r>
              <a:rPr lang="fr-FR" sz="1600" b="1" dirty="0" smtClean="0">
                <a:solidFill>
                  <a:srgbClr val="C00000"/>
                </a:solidFill>
              </a:rPr>
              <a:t> IARD </a:t>
            </a:r>
            <a:r>
              <a:rPr lang="fr-FR" sz="1600" b="1" dirty="0" smtClean="0"/>
              <a:t>: L’accroche </a:t>
            </a:r>
            <a:r>
              <a:rPr lang="fr-FR" sz="1600" b="1" dirty="0"/>
              <a:t>a été pensée </a:t>
            </a:r>
            <a:r>
              <a:rPr lang="fr-FR" sz="1600" b="1" dirty="0">
                <a:solidFill>
                  <a:srgbClr val="C00000"/>
                </a:solidFill>
              </a:rPr>
              <a:t>pour interpeller, faire réfléchir…</a:t>
            </a:r>
          </a:p>
        </p:txBody>
      </p:sp>
      <p:sp>
        <p:nvSpPr>
          <p:cNvPr id="5" name="Titre 4"/>
          <p:cNvSpPr>
            <a:spLocks noGrp="1"/>
          </p:cNvSpPr>
          <p:nvPr>
            <p:ph type="ctrTitle"/>
          </p:nvPr>
        </p:nvSpPr>
        <p:spPr/>
        <p:txBody>
          <a:bodyPr/>
          <a:lstStyle/>
          <a:p>
            <a:r>
              <a:rPr lang="fr-FR" sz="1300" dirty="0"/>
              <a:t>Moyens : Formation, Offres &amp; Cibles</a:t>
            </a:r>
          </a:p>
        </p:txBody>
      </p:sp>
      <p:grpSp>
        <p:nvGrpSpPr>
          <p:cNvPr id="18" name="Groupe 17"/>
          <p:cNvGrpSpPr/>
          <p:nvPr/>
        </p:nvGrpSpPr>
        <p:grpSpPr>
          <a:xfrm>
            <a:off x="8335406" y="44251"/>
            <a:ext cx="3856593" cy="279660"/>
            <a:chOff x="3581398" y="6140166"/>
            <a:chExt cx="4444995" cy="223443"/>
          </a:xfrm>
          <a:noFill/>
        </p:grpSpPr>
        <p:sp>
          <p:nvSpPr>
            <p:cNvPr id="23" name="Rectangle 2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Professionnels</a:t>
              </a:r>
            </a:p>
          </p:txBody>
        </p:sp>
        <p:sp>
          <p:nvSpPr>
            <p:cNvPr id="24" name="Rectangle 23"/>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25" name="Rectangle 24"/>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Montserrat Black" panose="00000A00000000000000" pitchFamily="2" charset="0"/>
                </a:rPr>
                <a:t>Particuliers</a:t>
              </a:r>
            </a:p>
          </p:txBody>
        </p:sp>
      </p:grpSp>
      <p:sp>
        <p:nvSpPr>
          <p:cNvPr id="73" name="Espace réservé du contenu 4"/>
          <p:cNvSpPr txBox="1">
            <a:spLocks/>
          </p:cNvSpPr>
          <p:nvPr/>
        </p:nvSpPr>
        <p:spPr>
          <a:xfrm>
            <a:off x="3849308" y="1407734"/>
            <a:ext cx="4579990" cy="1287966"/>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q"/>
            </a:pPr>
            <a:r>
              <a:rPr lang="fr-FR" sz="1400" b="1" dirty="0" smtClean="0">
                <a:solidFill>
                  <a:srgbClr val="C00000"/>
                </a:solidFill>
              </a:rPr>
              <a:t>Comment est construit ce questionnaire ?</a:t>
            </a:r>
          </a:p>
          <a:p>
            <a:pPr lvl="1"/>
            <a:r>
              <a:rPr lang="fr-FR" sz="1200" dirty="0" smtClean="0">
                <a:solidFill>
                  <a:schemeClr val="tx1">
                    <a:lumMod val="50000"/>
                    <a:lumOff val="50000"/>
                  </a:schemeClr>
                </a:solidFill>
              </a:rPr>
              <a:t>5 questions sur les points forts de nos contrats IARD,</a:t>
            </a:r>
          </a:p>
          <a:p>
            <a:pPr lvl="1"/>
            <a:r>
              <a:rPr lang="fr-FR" sz="1200" dirty="0" smtClean="0">
                <a:solidFill>
                  <a:schemeClr val="tx1">
                    <a:lumMod val="50000"/>
                    <a:lumOff val="50000"/>
                  </a:schemeClr>
                </a:solidFill>
              </a:rPr>
              <a:t>5 réponses avec des explications, des conseils.</a:t>
            </a:r>
          </a:p>
          <a:p>
            <a:pPr lvl="1"/>
            <a:r>
              <a:rPr lang="fr-FR" sz="1200" dirty="0" smtClean="0">
                <a:solidFill>
                  <a:schemeClr val="tx1">
                    <a:lumMod val="50000"/>
                    <a:lumOff val="50000"/>
                  </a:schemeClr>
                </a:solidFill>
              </a:rPr>
              <a:t>1 bilan ludique et des liens pour réaliser de suite un devis ou prendre RDV avec son conseiller.</a:t>
            </a:r>
          </a:p>
        </p:txBody>
      </p:sp>
      <p:sp>
        <p:nvSpPr>
          <p:cNvPr id="15" name="Rectangle à coins arrondis 14"/>
          <p:cNvSpPr/>
          <p:nvPr/>
        </p:nvSpPr>
        <p:spPr>
          <a:xfrm>
            <a:off x="10182748" y="1621015"/>
            <a:ext cx="1287147" cy="35057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srgbClr val="C00000"/>
                </a:solidFill>
                <a:cs typeface="Arial" panose="020B0604020202020204" pitchFamily="34" charset="0"/>
              </a:rPr>
              <a:t>Bon à savoir</a:t>
            </a:r>
            <a:endParaRPr lang="fr-FR" sz="1200" b="1" dirty="0">
              <a:solidFill>
                <a:srgbClr val="C00000"/>
              </a:solidFill>
              <a:cs typeface="Arial" panose="020B0604020202020204" pitchFamily="34" charset="0"/>
            </a:endParaRPr>
          </a:p>
        </p:txBody>
      </p:sp>
      <p:sp>
        <p:nvSpPr>
          <p:cNvPr id="16" name="Cœur 15"/>
          <p:cNvSpPr/>
          <p:nvPr/>
        </p:nvSpPr>
        <p:spPr>
          <a:xfrm>
            <a:off x="9852560" y="1650320"/>
            <a:ext cx="330188" cy="291966"/>
          </a:xfrm>
          <a:prstGeom prst="heart">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C00000"/>
              </a:solidFill>
            </a:endParaRPr>
          </a:p>
        </p:txBody>
      </p:sp>
      <p:sp>
        <p:nvSpPr>
          <p:cNvPr id="17" name="Rectangle 16"/>
          <p:cNvSpPr/>
          <p:nvPr/>
        </p:nvSpPr>
        <p:spPr>
          <a:xfrm>
            <a:off x="9101959" y="2069161"/>
            <a:ext cx="2980562" cy="3564384"/>
          </a:xfrm>
          <a:prstGeom prst="rect">
            <a:avLst/>
          </a:prstGeom>
          <a:solidFill>
            <a:schemeClr val="accent4">
              <a:lumMod val="20000"/>
              <a:lumOff val="80000"/>
            </a:schemeClr>
          </a:solidFill>
        </p:spPr>
        <p:txBody>
          <a:bodyPr wrap="square">
            <a:noAutofit/>
          </a:bodyPr>
          <a:lstStyle/>
          <a:p>
            <a:pPr algn="ctr"/>
            <a:r>
              <a:rPr lang="fr-FR" sz="1200" b="1" dirty="0" smtClean="0">
                <a:solidFill>
                  <a:schemeClr val="tx1">
                    <a:lumMod val="75000"/>
                    <a:lumOff val="25000"/>
                  </a:schemeClr>
                </a:solidFill>
              </a:rPr>
              <a:t>Ce questionnaire INTRIGUE </a:t>
            </a:r>
          </a:p>
          <a:p>
            <a:pPr algn="ctr"/>
            <a:r>
              <a:rPr lang="fr-FR" sz="1200" b="1" dirty="0" smtClean="0">
                <a:solidFill>
                  <a:schemeClr val="tx1">
                    <a:lumMod val="75000"/>
                    <a:lumOff val="25000"/>
                  </a:schemeClr>
                </a:solidFill>
              </a:rPr>
              <a:t>nos clients !</a:t>
            </a:r>
          </a:p>
          <a:p>
            <a:endParaRPr lang="fr-FR" sz="1200" dirty="0">
              <a:solidFill>
                <a:schemeClr val="tx1">
                  <a:lumMod val="75000"/>
                  <a:lumOff val="25000"/>
                </a:schemeClr>
              </a:solidFill>
            </a:endParaRPr>
          </a:p>
          <a:p>
            <a:pPr algn="just"/>
            <a:r>
              <a:rPr lang="fr-FR" sz="1200" dirty="0" smtClean="0">
                <a:solidFill>
                  <a:schemeClr val="tx1">
                    <a:lumMod val="75000"/>
                    <a:lumOff val="25000"/>
                  </a:schemeClr>
                </a:solidFill>
              </a:rPr>
              <a:t>Le questionnaire a été envoyé en 2020 par e-mail à plus de 20.000 clients avec l’objet suivant :</a:t>
            </a:r>
          </a:p>
          <a:p>
            <a:endParaRPr lang="fr-FR" sz="1200" dirty="0" smtClean="0">
              <a:solidFill>
                <a:schemeClr val="tx1">
                  <a:lumMod val="75000"/>
                  <a:lumOff val="25000"/>
                </a:schemeClr>
              </a:solidFill>
            </a:endParaRPr>
          </a:p>
          <a:p>
            <a:r>
              <a:rPr lang="fr-FR" sz="1200" b="1" dirty="0" smtClean="0">
                <a:solidFill>
                  <a:schemeClr val="tx1">
                    <a:lumMod val="75000"/>
                    <a:lumOff val="25000"/>
                  </a:schemeClr>
                </a:solidFill>
              </a:rPr>
              <a:t>« Madame </a:t>
            </a:r>
            <a:r>
              <a:rPr lang="fr-FR" sz="1200" i="1" dirty="0" smtClean="0">
                <a:solidFill>
                  <a:schemeClr val="tx1">
                    <a:lumMod val="75000"/>
                    <a:lumOff val="25000"/>
                  </a:schemeClr>
                </a:solidFill>
              </a:rPr>
              <a:t>« Nom de la cliente »</a:t>
            </a:r>
            <a:r>
              <a:rPr lang="fr-FR" sz="1200" b="1" dirty="0" smtClean="0">
                <a:solidFill>
                  <a:schemeClr val="tx1">
                    <a:lumMod val="75000"/>
                    <a:lumOff val="25000"/>
                  </a:schemeClr>
                </a:solidFill>
              </a:rPr>
              <a:t>, devez-vous le quitter ? »</a:t>
            </a:r>
          </a:p>
          <a:p>
            <a:endParaRPr lang="fr-FR" sz="1200" b="1" dirty="0" smtClean="0">
              <a:solidFill>
                <a:schemeClr val="tx1">
                  <a:lumMod val="75000"/>
                  <a:lumOff val="25000"/>
                </a:schemeClr>
              </a:solidFill>
            </a:endParaRPr>
          </a:p>
          <a:p>
            <a:pPr marL="228600" indent="-228600">
              <a:buFont typeface="Wingdings" panose="05000000000000000000" pitchFamily="2" charset="2"/>
              <a:buChar char="§"/>
            </a:pPr>
            <a:r>
              <a:rPr lang="fr-FR" sz="1200" dirty="0" smtClean="0">
                <a:solidFill>
                  <a:schemeClr val="tx1">
                    <a:lumMod val="75000"/>
                    <a:lumOff val="25000"/>
                  </a:schemeClr>
                </a:solidFill>
              </a:rPr>
              <a:t>le taux d’ouverture de l’envoi du questionnaire est exceptionnel !</a:t>
            </a:r>
          </a:p>
          <a:p>
            <a:pPr marL="171450" indent="-171450">
              <a:buFont typeface="Wingdings" panose="05000000000000000000" pitchFamily="2" charset="2"/>
              <a:buChar char="§"/>
            </a:pPr>
            <a:r>
              <a:rPr lang="fr-FR" sz="1200" b="1" dirty="0" smtClean="0">
                <a:solidFill>
                  <a:schemeClr val="tx1">
                    <a:lumMod val="75000"/>
                    <a:lumOff val="25000"/>
                  </a:schemeClr>
                </a:solidFill>
              </a:rPr>
              <a:t>44% de nos clients ont ouvert cet e-mail ! </a:t>
            </a:r>
            <a:r>
              <a:rPr lang="fr-FR" sz="1200" dirty="0" smtClean="0">
                <a:solidFill>
                  <a:schemeClr val="tx1">
                    <a:lumMod val="75000"/>
                    <a:lumOff val="25000"/>
                  </a:schemeClr>
                </a:solidFill>
              </a:rPr>
              <a:t>Le taux moyen des campagnes IARD est au mieux de 26% et au niveau national, seulement de 4%*.</a:t>
            </a:r>
          </a:p>
          <a:p>
            <a:endParaRPr lang="fr-FR" sz="1200" dirty="0" smtClean="0">
              <a:solidFill>
                <a:schemeClr val="tx1">
                  <a:lumMod val="75000"/>
                  <a:lumOff val="25000"/>
                </a:schemeClr>
              </a:solidFill>
            </a:endParaRPr>
          </a:p>
          <a:p>
            <a:pPr algn="ctr"/>
            <a:r>
              <a:rPr lang="fr-FR" sz="1200" b="1" dirty="0" smtClean="0">
                <a:solidFill>
                  <a:schemeClr val="tx1">
                    <a:lumMod val="75000"/>
                    <a:lumOff val="25000"/>
                  </a:schemeClr>
                </a:solidFill>
              </a:rPr>
              <a:t>A vous de tester ! </a:t>
            </a:r>
            <a:endParaRPr lang="fr-FR" sz="1200" b="1" dirty="0">
              <a:solidFill>
                <a:schemeClr val="tx1">
                  <a:lumMod val="75000"/>
                  <a:lumOff val="25000"/>
                </a:schemeClr>
              </a:solidFill>
            </a:endParaRPr>
          </a:p>
        </p:txBody>
      </p:sp>
      <p:sp>
        <p:nvSpPr>
          <p:cNvPr id="19" name="Rectangle 18"/>
          <p:cNvSpPr/>
          <p:nvPr/>
        </p:nvSpPr>
        <p:spPr>
          <a:xfrm>
            <a:off x="1975091" y="6604777"/>
            <a:ext cx="7751345" cy="230832"/>
          </a:xfrm>
          <a:prstGeom prst="rect">
            <a:avLst/>
          </a:prstGeom>
        </p:spPr>
        <p:txBody>
          <a:bodyPr wrap="square">
            <a:spAutoFit/>
          </a:bodyPr>
          <a:lstStyle/>
          <a:p>
            <a:r>
              <a:rPr lang="fr-FR" sz="900" dirty="0">
                <a:solidFill>
                  <a:schemeClr val="tx1">
                    <a:lumMod val="65000"/>
                    <a:lumOff val="35000"/>
                  </a:schemeClr>
                </a:solidFill>
              </a:rPr>
              <a:t>*analyse basée sur plus de 360 millions d'emails envoyés via Newsletter2Go du 30 juin 2017 au 30 juin 2018.</a:t>
            </a:r>
          </a:p>
        </p:txBody>
      </p:sp>
      <p:sp>
        <p:nvSpPr>
          <p:cNvPr id="8" name="Rectangle à coins arrondis 7"/>
          <p:cNvSpPr/>
          <p:nvPr/>
        </p:nvSpPr>
        <p:spPr>
          <a:xfrm>
            <a:off x="9479231" y="5655573"/>
            <a:ext cx="2356083" cy="709863"/>
          </a:xfrm>
          <a:prstGeom prst="wedgeRoundRectCallout">
            <a:avLst>
              <a:gd name="adj1" fmla="val 42303"/>
              <a:gd name="adj2" fmla="val 7944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t>Et vous, combien avez eu </a:t>
            </a:r>
          </a:p>
          <a:p>
            <a:pPr algn="ctr"/>
            <a:r>
              <a:rPr lang="fr-FR" sz="1200" b="1" dirty="0" smtClean="0"/>
              <a:t>de bonnes réponses  ?</a:t>
            </a:r>
            <a:endParaRPr lang="fr-FR" sz="1200" b="1" dirty="0"/>
          </a:p>
        </p:txBody>
      </p:sp>
      <p:sp>
        <p:nvSpPr>
          <p:cNvPr id="20" name="Espace réservé du contenu 4"/>
          <p:cNvSpPr txBox="1">
            <a:spLocks/>
          </p:cNvSpPr>
          <p:nvPr/>
        </p:nvSpPr>
        <p:spPr>
          <a:xfrm>
            <a:off x="3849307" y="2754621"/>
            <a:ext cx="4821727" cy="1057436"/>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q"/>
            </a:pPr>
            <a:r>
              <a:rPr lang="fr-FR" sz="1400" b="1" dirty="0" smtClean="0">
                <a:solidFill>
                  <a:srgbClr val="C00000"/>
                </a:solidFill>
              </a:rPr>
              <a:t>Pourquoi ce questionnaire ?</a:t>
            </a:r>
          </a:p>
          <a:p>
            <a:pPr lvl="1"/>
            <a:r>
              <a:rPr lang="fr-FR" sz="1200" dirty="0" smtClean="0">
                <a:solidFill>
                  <a:schemeClr val="tx1">
                    <a:lumMod val="50000"/>
                    <a:lumOff val="50000"/>
                  </a:schemeClr>
                </a:solidFill>
              </a:rPr>
              <a:t>Intriguer et susciter l’intérêt,</a:t>
            </a:r>
          </a:p>
          <a:p>
            <a:pPr lvl="1"/>
            <a:r>
              <a:rPr lang="fr-FR" sz="1200" dirty="0" smtClean="0">
                <a:solidFill>
                  <a:schemeClr val="tx1">
                    <a:lumMod val="50000"/>
                    <a:lumOff val="50000"/>
                  </a:schemeClr>
                </a:solidFill>
              </a:rPr>
              <a:t>Questionner le client sur des situations réelles et l’amener à douter de la qualité de ses contrats concurrents.</a:t>
            </a:r>
          </a:p>
        </p:txBody>
      </p:sp>
      <p:sp>
        <p:nvSpPr>
          <p:cNvPr id="21" name="Espace réservé du contenu 4"/>
          <p:cNvSpPr txBox="1">
            <a:spLocks/>
          </p:cNvSpPr>
          <p:nvPr/>
        </p:nvSpPr>
        <p:spPr>
          <a:xfrm>
            <a:off x="3849307" y="3870978"/>
            <a:ext cx="4933750" cy="2849215"/>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q"/>
            </a:pPr>
            <a:r>
              <a:rPr lang="fr-FR" sz="1400" b="1" dirty="0" smtClean="0">
                <a:solidFill>
                  <a:srgbClr val="C00000"/>
                </a:solidFill>
              </a:rPr>
              <a:t>Comment utiliser ce questionnaire ?</a:t>
            </a:r>
          </a:p>
          <a:p>
            <a:pPr lvl="1"/>
            <a:r>
              <a:rPr lang="fr-FR" sz="1200" dirty="0" smtClean="0">
                <a:solidFill>
                  <a:schemeClr val="tx1">
                    <a:lumMod val="50000"/>
                    <a:lumOff val="50000"/>
                  </a:schemeClr>
                </a:solidFill>
              </a:rPr>
              <a:t>Diffuser sans modération le questionnaire (voir page précédente),</a:t>
            </a:r>
          </a:p>
          <a:p>
            <a:pPr lvl="1"/>
            <a:r>
              <a:rPr lang="fr-FR" sz="1200" dirty="0" smtClean="0">
                <a:solidFill>
                  <a:schemeClr val="tx1">
                    <a:lumMod val="50000"/>
                    <a:lumOff val="50000"/>
                  </a:schemeClr>
                </a:solidFill>
              </a:rPr>
              <a:t>Relancer quelques jours après le client et l’interroger :</a:t>
            </a:r>
          </a:p>
          <a:p>
            <a:pPr lvl="2"/>
            <a:r>
              <a:rPr lang="fr-FR" sz="1000" dirty="0">
                <a:solidFill>
                  <a:schemeClr val="tx1">
                    <a:lumMod val="50000"/>
                    <a:lumOff val="50000"/>
                  </a:schemeClr>
                </a:solidFill>
              </a:rPr>
              <a:t>« Combien de bonnes réponses avez-vous eues ? »</a:t>
            </a:r>
          </a:p>
          <a:p>
            <a:pPr lvl="2"/>
            <a:r>
              <a:rPr lang="fr-FR" sz="1000" dirty="0" smtClean="0">
                <a:solidFill>
                  <a:schemeClr val="tx1">
                    <a:lumMod val="50000"/>
                    <a:lumOff val="50000"/>
                  </a:schemeClr>
                </a:solidFill>
              </a:rPr>
              <a:t>«</a:t>
            </a:r>
            <a:r>
              <a:rPr lang="fr-FR" sz="1000" dirty="0">
                <a:solidFill>
                  <a:schemeClr val="tx1">
                    <a:lumMod val="50000"/>
                    <a:lumOff val="50000"/>
                  </a:schemeClr>
                </a:solidFill>
              </a:rPr>
              <a:t> … d’ailleurs, à quand remonte votre dernière mise à jour de vos contrats d’assurance ? »</a:t>
            </a:r>
          </a:p>
          <a:p>
            <a:pPr lvl="2"/>
            <a:r>
              <a:rPr lang="fr-FR" sz="1000" dirty="0" smtClean="0">
                <a:solidFill>
                  <a:schemeClr val="tx1">
                    <a:lumMod val="50000"/>
                    <a:lumOff val="50000"/>
                  </a:schemeClr>
                </a:solidFill>
              </a:rPr>
              <a:t>«</a:t>
            </a:r>
            <a:r>
              <a:rPr lang="fr-FR" sz="1000" dirty="0">
                <a:solidFill>
                  <a:schemeClr val="tx1">
                    <a:lumMod val="50000"/>
                    <a:lumOff val="50000"/>
                  </a:schemeClr>
                </a:solidFill>
              </a:rPr>
              <a:t> Connaissez-vous les contrats d’assurance de la Caisse d’Epargne ? »</a:t>
            </a:r>
          </a:p>
          <a:p>
            <a:pPr lvl="2"/>
            <a:r>
              <a:rPr lang="fr-FR" sz="1000" dirty="0" smtClean="0">
                <a:solidFill>
                  <a:schemeClr val="tx1">
                    <a:lumMod val="50000"/>
                    <a:lumOff val="50000"/>
                  </a:schemeClr>
                </a:solidFill>
              </a:rPr>
              <a:t>«</a:t>
            </a:r>
            <a:r>
              <a:rPr lang="fr-FR" sz="1000" dirty="0">
                <a:solidFill>
                  <a:schemeClr val="tx1">
                    <a:lumMod val="50000"/>
                    <a:lumOff val="50000"/>
                  </a:schemeClr>
                </a:solidFill>
              </a:rPr>
              <a:t> Je vous propose un bilan comparatif, qu’en pensez vous ? » </a:t>
            </a:r>
          </a:p>
          <a:p>
            <a:pPr lvl="2"/>
            <a:endParaRPr lang="fr-FR" sz="1000" dirty="0" smtClean="0">
              <a:solidFill>
                <a:schemeClr val="tx1">
                  <a:lumMod val="50000"/>
                  <a:lumOff val="50000"/>
                </a:schemeClr>
              </a:solidFill>
            </a:endParaRPr>
          </a:p>
        </p:txBody>
      </p:sp>
      <p:grpSp>
        <p:nvGrpSpPr>
          <p:cNvPr id="27" name="Groupe 26"/>
          <p:cNvGrpSpPr/>
          <p:nvPr/>
        </p:nvGrpSpPr>
        <p:grpSpPr>
          <a:xfrm>
            <a:off x="176540" y="1411226"/>
            <a:ext cx="3586163" cy="4005005"/>
            <a:chOff x="1294146" y="1841333"/>
            <a:chExt cx="3323223" cy="4210051"/>
          </a:xfrm>
        </p:grpSpPr>
        <p:pic>
          <p:nvPicPr>
            <p:cNvPr id="28" name="Image 27">
              <a:hlinkClick r:id="rId2"/>
            </p:cNvPr>
            <p:cNvPicPr>
              <a:picLocks noChangeAspect="1"/>
            </p:cNvPicPr>
            <p:nvPr/>
          </p:nvPicPr>
          <p:blipFill>
            <a:blip r:embed="rId3"/>
            <a:stretch>
              <a:fillRect/>
            </a:stretch>
          </p:blipFill>
          <p:spPr>
            <a:xfrm>
              <a:off x="1655094" y="1841333"/>
              <a:ext cx="2962275" cy="4210051"/>
            </a:xfrm>
            <a:prstGeom prst="rect">
              <a:avLst/>
            </a:prstGeom>
            <a:ln>
              <a:solidFill>
                <a:schemeClr val="bg1">
                  <a:lumMod val="85000"/>
                </a:schemeClr>
              </a:solidFill>
            </a:ln>
          </p:spPr>
        </p:pic>
        <p:sp>
          <p:nvSpPr>
            <p:cNvPr id="29" name="Rectangle 28"/>
            <p:cNvSpPr/>
            <p:nvPr/>
          </p:nvSpPr>
          <p:spPr>
            <a:xfrm rot="16200000">
              <a:off x="-630405" y="3765884"/>
              <a:ext cx="4210050" cy="3609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Questionnaire IARD</a:t>
              </a:r>
              <a:endParaRPr lang="fr-FR" b="1" dirty="0"/>
            </a:p>
          </p:txBody>
        </p:sp>
      </p:grpSp>
      <p:pic>
        <p:nvPicPr>
          <p:cNvPr id="30" name="Image 29">
            <a:hlinkClick r:id="rId2"/>
          </p:cNvPr>
          <p:cNvPicPr>
            <a:picLocks noChangeAspect="1"/>
          </p:cNvPicPr>
          <p:nvPr/>
        </p:nvPicPr>
        <p:blipFill rotWithShape="1">
          <a:blip r:embed="rId4" cstate="print">
            <a:duotone>
              <a:schemeClr val="accent5">
                <a:shade val="45000"/>
                <a:satMod val="135000"/>
              </a:schemeClr>
              <a:prstClr val="white"/>
            </a:duotone>
            <a:extLst>
              <a:ext uri="{28A0092B-C50C-407E-A947-70E740481C1C}">
                <a14:useLocalDpi xmlns:a14="http://schemas.microsoft.com/office/drawing/2010/main" val="0"/>
              </a:ext>
            </a:extLst>
          </a:blip>
          <a:srcRect l="68536" t="66654" r="4846" b="6727"/>
          <a:stretch/>
        </p:blipFill>
        <p:spPr>
          <a:xfrm>
            <a:off x="2932875" y="5079347"/>
            <a:ext cx="673768" cy="673768"/>
          </a:xfrm>
          <a:prstGeom prst="ellipse">
            <a:avLst/>
          </a:prstGeom>
          <a:ln w="28575">
            <a:solidFill>
              <a:srgbClr val="C00000"/>
            </a:solidFill>
          </a:ln>
        </p:spPr>
      </p:pic>
    </p:spTree>
    <p:extLst>
      <p:ext uri="{BB962C8B-B14F-4D97-AF65-F5344CB8AC3E}">
        <p14:creationId xmlns:p14="http://schemas.microsoft.com/office/powerpoint/2010/main" val="2484689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9101960" y="2069161"/>
            <a:ext cx="2980560" cy="3564384"/>
          </a:xfrm>
          <a:prstGeom prst="rect">
            <a:avLst/>
          </a:prstGeom>
          <a:solidFill>
            <a:schemeClr val="accent4">
              <a:lumMod val="20000"/>
              <a:lumOff val="80000"/>
            </a:schemeClr>
          </a:solidFill>
        </p:spPr>
        <p:txBody>
          <a:bodyPr wrap="square">
            <a:noAutofit/>
          </a:bodyPr>
          <a:lstStyle/>
          <a:p>
            <a:pPr algn="ctr"/>
            <a:r>
              <a:rPr lang="fr-FR" sz="1200" b="1" dirty="0" smtClean="0">
                <a:solidFill>
                  <a:schemeClr val="tx1">
                    <a:lumMod val="75000"/>
                    <a:lumOff val="25000"/>
                  </a:schemeClr>
                </a:solidFill>
              </a:rPr>
              <a:t>Les jeunes kiffent ce questionnaire !</a:t>
            </a:r>
          </a:p>
          <a:p>
            <a:pPr algn="ctr"/>
            <a:endParaRPr lang="fr-FR" sz="1200" b="1" dirty="0">
              <a:solidFill>
                <a:schemeClr val="tx1">
                  <a:lumMod val="75000"/>
                  <a:lumOff val="25000"/>
                </a:schemeClr>
              </a:solidFill>
            </a:endParaRPr>
          </a:p>
          <a:p>
            <a:pPr marL="171450" indent="-171450" algn="just">
              <a:buFont typeface="Wingdings" panose="05000000000000000000" pitchFamily="2" charset="2"/>
              <a:buChar char="§"/>
            </a:pPr>
            <a:r>
              <a:rPr lang="fr-FR" sz="1200" dirty="0" smtClean="0">
                <a:solidFill>
                  <a:schemeClr val="tx1">
                    <a:lumMod val="75000"/>
                    <a:lumOff val="25000"/>
                  </a:schemeClr>
                </a:solidFill>
              </a:rPr>
              <a:t>Cet e-mail </a:t>
            </a:r>
            <a:r>
              <a:rPr lang="fr-FR" sz="1200" dirty="0">
                <a:solidFill>
                  <a:schemeClr val="tx1">
                    <a:lumMod val="75000"/>
                    <a:lumOff val="25000"/>
                  </a:schemeClr>
                </a:solidFill>
              </a:rPr>
              <a:t>Questionnaire Relationnel Jeunes a été envoyé à 69 400 </a:t>
            </a:r>
            <a:r>
              <a:rPr lang="fr-FR" sz="1200" dirty="0" smtClean="0">
                <a:solidFill>
                  <a:schemeClr val="tx1">
                    <a:lumMod val="75000"/>
                    <a:lumOff val="25000"/>
                  </a:schemeClr>
                </a:solidFill>
              </a:rPr>
              <a:t>jeunes clients</a:t>
            </a:r>
            <a:r>
              <a:rPr lang="fr-FR" sz="1200" dirty="0">
                <a:solidFill>
                  <a:schemeClr val="tx1">
                    <a:lumMod val="75000"/>
                    <a:lumOff val="25000"/>
                  </a:schemeClr>
                </a:solidFill>
              </a:rPr>
              <a:t>.</a:t>
            </a:r>
          </a:p>
          <a:p>
            <a:pPr marL="171450" indent="-171450" algn="just">
              <a:buFont typeface="Wingdings" panose="05000000000000000000" pitchFamily="2" charset="2"/>
              <a:buChar char="§"/>
            </a:pPr>
            <a:r>
              <a:rPr lang="fr-FR" sz="1200" dirty="0">
                <a:solidFill>
                  <a:schemeClr val="tx1">
                    <a:lumMod val="75000"/>
                    <a:lumOff val="25000"/>
                  </a:schemeClr>
                </a:solidFill>
              </a:rPr>
              <a:t>Le taux d’ouvertures est de 39% et le taux de clics de 6.3</a:t>
            </a:r>
            <a:r>
              <a:rPr lang="fr-FR" sz="1200" dirty="0" smtClean="0">
                <a:solidFill>
                  <a:schemeClr val="tx1">
                    <a:lumMod val="75000"/>
                    <a:lumOff val="25000"/>
                  </a:schemeClr>
                </a:solidFill>
              </a:rPr>
              <a:t>%.</a:t>
            </a:r>
          </a:p>
          <a:p>
            <a:pPr marL="171450" indent="-171450" algn="just">
              <a:buFont typeface="Wingdings" panose="05000000000000000000" pitchFamily="2" charset="2"/>
              <a:buChar char="§"/>
            </a:pPr>
            <a:r>
              <a:rPr lang="fr-FR" sz="1200" dirty="0" smtClean="0">
                <a:solidFill>
                  <a:schemeClr val="tx1">
                    <a:lumMod val="75000"/>
                    <a:lumOff val="25000"/>
                  </a:schemeClr>
                </a:solidFill>
              </a:rPr>
              <a:t>C’est un excellent résultat !</a:t>
            </a:r>
          </a:p>
          <a:p>
            <a:endParaRPr lang="fr-FR" sz="1200" dirty="0">
              <a:solidFill>
                <a:schemeClr val="tx1">
                  <a:lumMod val="75000"/>
                  <a:lumOff val="25000"/>
                </a:schemeClr>
              </a:solidFill>
            </a:endParaRPr>
          </a:p>
          <a:p>
            <a:pPr algn="ctr"/>
            <a:r>
              <a:rPr lang="fr-FR" sz="1200" b="1" dirty="0" smtClean="0">
                <a:solidFill>
                  <a:schemeClr val="tx1">
                    <a:lumMod val="75000"/>
                    <a:lumOff val="25000"/>
                  </a:schemeClr>
                </a:solidFill>
              </a:rPr>
              <a:t>Et ça c’est du lourd ! </a:t>
            </a:r>
          </a:p>
          <a:p>
            <a:pPr algn="ctr"/>
            <a:r>
              <a:rPr lang="fr-FR" sz="1200" b="1" dirty="0" smtClean="0">
                <a:solidFill>
                  <a:schemeClr val="tx1">
                    <a:lumMod val="75000"/>
                    <a:lumOff val="25000"/>
                  </a:schemeClr>
                </a:solidFill>
              </a:rPr>
              <a:t>Car la campagne Jeunes vient juste de démarrer ! </a:t>
            </a:r>
          </a:p>
          <a:p>
            <a:pPr algn="ctr"/>
            <a:r>
              <a:rPr lang="fr-FR" sz="1200" b="1" dirty="0" smtClean="0">
                <a:solidFill>
                  <a:schemeClr val="tx1">
                    <a:lumMod val="75000"/>
                    <a:lumOff val="25000"/>
                  </a:schemeClr>
                </a:solidFill>
              </a:rPr>
              <a:t>Un truc de Ouf !</a:t>
            </a:r>
          </a:p>
          <a:p>
            <a:endParaRPr lang="fr-FR" sz="1200" b="1" dirty="0">
              <a:solidFill>
                <a:schemeClr val="tx1">
                  <a:lumMod val="75000"/>
                  <a:lumOff val="25000"/>
                </a:schemeClr>
              </a:solidFill>
            </a:endParaRPr>
          </a:p>
        </p:txBody>
      </p:sp>
      <p:sp>
        <p:nvSpPr>
          <p:cNvPr id="4" name="Espace réservé du texte 3"/>
          <p:cNvSpPr>
            <a:spLocks noGrp="1"/>
          </p:cNvSpPr>
          <p:nvPr>
            <p:ph type="body" sz="quarter" idx="13"/>
          </p:nvPr>
        </p:nvSpPr>
        <p:spPr/>
        <p:txBody>
          <a:bodyPr/>
          <a:lstStyle/>
          <a:p>
            <a:pPr>
              <a:spcBef>
                <a:spcPts val="0"/>
              </a:spcBef>
            </a:pPr>
            <a:r>
              <a:rPr lang="fr-FR" sz="1600" b="1" dirty="0" smtClean="0"/>
              <a:t>Questionnaire </a:t>
            </a:r>
            <a:r>
              <a:rPr lang="fr-FR" sz="1600" b="1" dirty="0" smtClean="0">
                <a:solidFill>
                  <a:srgbClr val="C00000"/>
                </a:solidFill>
              </a:rPr>
              <a:t>Jeunes</a:t>
            </a:r>
            <a:r>
              <a:rPr lang="fr-FR" sz="1600" b="1" dirty="0" smtClean="0"/>
              <a:t> : Tous </a:t>
            </a:r>
            <a:r>
              <a:rPr lang="fr-FR" sz="1600" b="1" dirty="0"/>
              <a:t>les jeunes ont des </a:t>
            </a:r>
            <a:r>
              <a:rPr lang="fr-FR" sz="1600" b="1" dirty="0">
                <a:solidFill>
                  <a:srgbClr val="C00000"/>
                </a:solidFill>
              </a:rPr>
              <a:t>besoins et des projets </a:t>
            </a:r>
            <a:r>
              <a:rPr lang="fr-FR" sz="1600" b="1" dirty="0" smtClean="0"/>
              <a:t>…  A nous de les </a:t>
            </a:r>
            <a:r>
              <a:rPr lang="fr-FR" sz="1600" b="1" dirty="0" smtClean="0">
                <a:solidFill>
                  <a:srgbClr val="C00000"/>
                </a:solidFill>
              </a:rPr>
              <a:t>accompagner !</a:t>
            </a:r>
            <a:endParaRPr lang="fr-FR" sz="1600" b="1" dirty="0">
              <a:solidFill>
                <a:srgbClr val="C00000"/>
              </a:solidFill>
            </a:endParaRPr>
          </a:p>
        </p:txBody>
      </p:sp>
      <p:sp>
        <p:nvSpPr>
          <p:cNvPr id="5" name="Titre 4"/>
          <p:cNvSpPr>
            <a:spLocks noGrp="1"/>
          </p:cNvSpPr>
          <p:nvPr>
            <p:ph type="ctrTitle"/>
          </p:nvPr>
        </p:nvSpPr>
        <p:spPr/>
        <p:txBody>
          <a:bodyPr/>
          <a:lstStyle/>
          <a:p>
            <a:r>
              <a:rPr lang="fr-FR" sz="1300" dirty="0"/>
              <a:t>Moyens : Formation, Offres &amp; Cibles</a:t>
            </a:r>
          </a:p>
        </p:txBody>
      </p:sp>
      <p:grpSp>
        <p:nvGrpSpPr>
          <p:cNvPr id="18" name="Groupe 17"/>
          <p:cNvGrpSpPr/>
          <p:nvPr/>
        </p:nvGrpSpPr>
        <p:grpSpPr>
          <a:xfrm>
            <a:off x="8335406" y="44251"/>
            <a:ext cx="3856593" cy="279660"/>
            <a:chOff x="3581398" y="6140166"/>
            <a:chExt cx="4444995" cy="223443"/>
          </a:xfrm>
          <a:noFill/>
        </p:grpSpPr>
        <p:sp>
          <p:nvSpPr>
            <p:cNvPr id="23" name="Rectangle 2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Professionnels</a:t>
              </a:r>
            </a:p>
          </p:txBody>
        </p:sp>
        <p:sp>
          <p:nvSpPr>
            <p:cNvPr id="24" name="Rectangle 23"/>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25" name="Rectangle 24"/>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Montserrat Black" panose="00000A00000000000000" pitchFamily="2" charset="0"/>
                </a:rPr>
                <a:t>Particuliers</a:t>
              </a:r>
            </a:p>
          </p:txBody>
        </p:sp>
      </p:grpSp>
      <p:sp>
        <p:nvSpPr>
          <p:cNvPr id="73" name="Espace réservé du contenu 4"/>
          <p:cNvSpPr txBox="1">
            <a:spLocks/>
          </p:cNvSpPr>
          <p:nvPr/>
        </p:nvSpPr>
        <p:spPr>
          <a:xfrm>
            <a:off x="3851877" y="1238945"/>
            <a:ext cx="5063038" cy="1612196"/>
          </a:xfrm>
          <a:prstGeom prst="rect">
            <a:avLst/>
          </a:prstGeom>
        </p:spPr>
        <p:txBody>
          <a:bodyPr>
            <a:normAutofit lnSpcReduction="10000"/>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q"/>
            </a:pPr>
            <a:r>
              <a:rPr lang="fr-FR" sz="1400" b="1" dirty="0" smtClean="0">
                <a:solidFill>
                  <a:srgbClr val="C00000"/>
                </a:solidFill>
              </a:rPr>
              <a:t>Comment est construit ce questionnaire ?</a:t>
            </a:r>
          </a:p>
          <a:p>
            <a:pPr lvl="1"/>
            <a:r>
              <a:rPr lang="fr-FR" sz="1200" dirty="0" smtClean="0">
                <a:solidFill>
                  <a:schemeClr val="tx1">
                    <a:lumMod val="50000"/>
                    <a:lumOff val="50000"/>
                  </a:schemeClr>
                </a:solidFill>
              </a:rPr>
              <a:t>5 questions relatives à la vie quotidienne des jeunes, des situations parfois cocasses et délicates,</a:t>
            </a:r>
          </a:p>
          <a:p>
            <a:pPr lvl="1"/>
            <a:r>
              <a:rPr lang="fr-FR" sz="1200" dirty="0" smtClean="0">
                <a:solidFill>
                  <a:schemeClr val="tx1">
                    <a:lumMod val="50000"/>
                    <a:lumOff val="50000"/>
                  </a:schemeClr>
                </a:solidFill>
              </a:rPr>
              <a:t>1 profil avec les réponses est établi et des conseils sont présentés pour être bien accompagné par la CEGEE</a:t>
            </a:r>
          </a:p>
          <a:p>
            <a:pPr lvl="1"/>
            <a:r>
              <a:rPr lang="fr-FR" sz="1200" dirty="0" smtClean="0">
                <a:solidFill>
                  <a:schemeClr val="tx1">
                    <a:lumMod val="50000"/>
                    <a:lumOff val="50000"/>
                  </a:schemeClr>
                </a:solidFill>
              </a:rPr>
              <a:t>des liens pour en savoir plus ou  prendre RDV avec son conseiller.</a:t>
            </a:r>
          </a:p>
        </p:txBody>
      </p:sp>
      <p:sp>
        <p:nvSpPr>
          <p:cNvPr id="20" name="Espace réservé du contenu 4"/>
          <p:cNvSpPr txBox="1">
            <a:spLocks/>
          </p:cNvSpPr>
          <p:nvPr/>
        </p:nvSpPr>
        <p:spPr>
          <a:xfrm>
            <a:off x="3851877" y="2807170"/>
            <a:ext cx="4850690" cy="1228924"/>
          </a:xfrm>
          <a:prstGeom prst="rect">
            <a:avLst/>
          </a:prstGeom>
        </p:spPr>
        <p:txBody>
          <a:bodyPr>
            <a:normAutofit fontScale="70000" lnSpcReduction="20000"/>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q"/>
            </a:pPr>
            <a:r>
              <a:rPr lang="fr-FR" b="1" dirty="0" smtClean="0">
                <a:solidFill>
                  <a:srgbClr val="C00000"/>
                </a:solidFill>
              </a:rPr>
              <a:t>Pourquoi ce questionnaire ?</a:t>
            </a:r>
          </a:p>
          <a:p>
            <a:pPr lvl="1"/>
            <a:r>
              <a:rPr lang="fr-FR" sz="1700" dirty="0" smtClean="0">
                <a:solidFill>
                  <a:schemeClr val="tx1">
                    <a:lumMod val="50000"/>
                    <a:lumOff val="50000"/>
                  </a:schemeClr>
                </a:solidFill>
              </a:rPr>
              <a:t>Eveiller la curiosité du jeune client et l’amener à cliquer et ouvrir le test,</a:t>
            </a:r>
          </a:p>
          <a:p>
            <a:pPr lvl="1"/>
            <a:r>
              <a:rPr lang="fr-FR" sz="1700" dirty="0">
                <a:solidFill>
                  <a:schemeClr val="tx1">
                    <a:lumMod val="50000"/>
                    <a:lumOff val="50000"/>
                  </a:schemeClr>
                </a:solidFill>
              </a:rPr>
              <a:t>Faire </a:t>
            </a:r>
            <a:r>
              <a:rPr lang="fr-FR" sz="1700" dirty="0" smtClean="0">
                <a:solidFill>
                  <a:schemeClr val="tx1">
                    <a:lumMod val="50000"/>
                    <a:lumOff val="50000"/>
                  </a:schemeClr>
                </a:solidFill>
              </a:rPr>
              <a:t>réfléchir le jeune client et lui faire </a:t>
            </a:r>
            <a:r>
              <a:rPr lang="fr-FR" sz="1700" dirty="0">
                <a:solidFill>
                  <a:schemeClr val="tx1">
                    <a:lumMod val="50000"/>
                    <a:lumOff val="50000"/>
                  </a:schemeClr>
                </a:solidFill>
              </a:rPr>
              <a:t>prendre conscience </a:t>
            </a:r>
            <a:r>
              <a:rPr lang="fr-FR" sz="1700" dirty="0" smtClean="0">
                <a:solidFill>
                  <a:schemeClr val="tx1">
                    <a:lumMod val="50000"/>
                    <a:lumOff val="50000"/>
                  </a:schemeClr>
                </a:solidFill>
              </a:rPr>
              <a:t>que </a:t>
            </a:r>
            <a:r>
              <a:rPr lang="fr-FR" sz="1700" dirty="0">
                <a:solidFill>
                  <a:schemeClr val="tx1">
                    <a:lumMod val="50000"/>
                    <a:lumOff val="50000"/>
                  </a:schemeClr>
                </a:solidFill>
              </a:rPr>
              <a:t>la banque peut lui être encore plus utile. </a:t>
            </a:r>
          </a:p>
          <a:p>
            <a:pPr lvl="1"/>
            <a:r>
              <a:rPr lang="fr-FR" sz="1700" dirty="0" smtClean="0">
                <a:solidFill>
                  <a:schemeClr val="tx1">
                    <a:lumMod val="50000"/>
                    <a:lumOff val="50000"/>
                  </a:schemeClr>
                </a:solidFill>
              </a:rPr>
              <a:t>Générer de l’activité sur ce segment essentiel</a:t>
            </a:r>
          </a:p>
        </p:txBody>
      </p:sp>
      <p:sp>
        <p:nvSpPr>
          <p:cNvPr id="21" name="Espace réservé du contenu 4"/>
          <p:cNvSpPr txBox="1">
            <a:spLocks/>
          </p:cNvSpPr>
          <p:nvPr/>
        </p:nvSpPr>
        <p:spPr>
          <a:xfrm>
            <a:off x="3862387" y="4188090"/>
            <a:ext cx="4933750" cy="2609754"/>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q"/>
            </a:pPr>
            <a:r>
              <a:rPr lang="fr-FR" sz="1400" b="1" dirty="0" smtClean="0">
                <a:solidFill>
                  <a:srgbClr val="C00000"/>
                </a:solidFill>
              </a:rPr>
              <a:t>Comment utiliser ce questionnaire ?</a:t>
            </a:r>
          </a:p>
          <a:p>
            <a:pPr lvl="1"/>
            <a:r>
              <a:rPr lang="fr-FR" sz="1200" dirty="0" smtClean="0">
                <a:solidFill>
                  <a:schemeClr val="tx1">
                    <a:lumMod val="50000"/>
                    <a:lumOff val="50000"/>
                  </a:schemeClr>
                </a:solidFill>
              </a:rPr>
              <a:t>Diffuser sans modération le questionnaire (voir page d’introduction),</a:t>
            </a:r>
          </a:p>
          <a:p>
            <a:pPr lvl="1"/>
            <a:r>
              <a:rPr lang="fr-FR" sz="1200" dirty="0" smtClean="0">
                <a:solidFill>
                  <a:schemeClr val="tx1">
                    <a:lumMod val="50000"/>
                    <a:lumOff val="50000"/>
                  </a:schemeClr>
                </a:solidFill>
              </a:rPr>
              <a:t>Relancer quelques jours après le jeune client et l’interroger :</a:t>
            </a:r>
          </a:p>
          <a:p>
            <a:pPr lvl="2"/>
            <a:r>
              <a:rPr lang="fr-FR" sz="1000" dirty="0">
                <a:solidFill>
                  <a:schemeClr val="tx1">
                    <a:lumMod val="50000"/>
                    <a:lumOff val="50000"/>
                  </a:schemeClr>
                </a:solidFill>
              </a:rPr>
              <a:t>« Quel est votre </a:t>
            </a:r>
            <a:r>
              <a:rPr lang="fr-FR" sz="1000" dirty="0" smtClean="0">
                <a:solidFill>
                  <a:schemeClr val="tx1">
                    <a:lumMod val="50000"/>
                    <a:lumOff val="50000"/>
                  </a:schemeClr>
                </a:solidFill>
              </a:rPr>
              <a:t>profil après avoir réalisé le test </a:t>
            </a:r>
            <a:r>
              <a:rPr lang="fr-FR" sz="1000" dirty="0">
                <a:solidFill>
                  <a:schemeClr val="tx1">
                    <a:lumMod val="50000"/>
                    <a:lumOff val="50000"/>
                  </a:schemeClr>
                </a:solidFill>
              </a:rPr>
              <a:t>? »</a:t>
            </a:r>
          </a:p>
          <a:p>
            <a:pPr lvl="2"/>
            <a:r>
              <a:rPr lang="fr-FR" sz="1000" dirty="0" smtClean="0">
                <a:solidFill>
                  <a:schemeClr val="tx1">
                    <a:lumMod val="50000"/>
                    <a:lumOff val="50000"/>
                  </a:schemeClr>
                </a:solidFill>
              </a:rPr>
              <a:t>«</a:t>
            </a:r>
            <a:r>
              <a:rPr lang="fr-FR" sz="1000" dirty="0">
                <a:solidFill>
                  <a:schemeClr val="tx1">
                    <a:lumMod val="50000"/>
                    <a:lumOff val="50000"/>
                  </a:schemeClr>
                </a:solidFill>
              </a:rPr>
              <a:t> connaissez-vous le paiement par mobile, </a:t>
            </a:r>
            <a:r>
              <a:rPr lang="fr-FR" sz="1000" dirty="0" err="1" smtClean="0">
                <a:solidFill>
                  <a:schemeClr val="tx1">
                    <a:lumMod val="50000"/>
                    <a:lumOff val="50000"/>
                  </a:schemeClr>
                </a:solidFill>
              </a:rPr>
              <a:t>Paylib</a:t>
            </a:r>
            <a:r>
              <a:rPr lang="fr-FR" sz="1000" dirty="0" smtClean="0">
                <a:solidFill>
                  <a:schemeClr val="tx1">
                    <a:lumMod val="50000"/>
                    <a:lumOff val="50000"/>
                  </a:schemeClr>
                </a:solidFill>
              </a:rPr>
              <a:t> </a:t>
            </a:r>
            <a:r>
              <a:rPr lang="fr-FR" sz="1000" dirty="0">
                <a:solidFill>
                  <a:schemeClr val="tx1">
                    <a:lumMod val="50000"/>
                    <a:lumOff val="50000"/>
                  </a:schemeClr>
                </a:solidFill>
              </a:rPr>
              <a:t>entre amis, le retrait par SMS ? »</a:t>
            </a:r>
          </a:p>
          <a:p>
            <a:pPr lvl="2"/>
            <a:r>
              <a:rPr lang="fr-FR" sz="1000" dirty="0" smtClean="0">
                <a:solidFill>
                  <a:schemeClr val="tx1">
                    <a:lumMod val="50000"/>
                    <a:lumOff val="50000"/>
                  </a:schemeClr>
                </a:solidFill>
              </a:rPr>
              <a:t>«</a:t>
            </a:r>
            <a:r>
              <a:rPr lang="fr-FR" sz="1000" dirty="0">
                <a:solidFill>
                  <a:schemeClr val="tx1">
                    <a:lumMod val="50000"/>
                    <a:lumOff val="50000"/>
                  </a:schemeClr>
                </a:solidFill>
              </a:rPr>
              <a:t> quels sont vos projets et comment avez-vous prévu de les préparer ? »</a:t>
            </a:r>
          </a:p>
          <a:p>
            <a:pPr lvl="2"/>
            <a:r>
              <a:rPr lang="fr-FR" sz="1000" dirty="0" smtClean="0">
                <a:solidFill>
                  <a:schemeClr val="tx1">
                    <a:lumMod val="50000"/>
                    <a:lumOff val="50000"/>
                  </a:schemeClr>
                </a:solidFill>
              </a:rPr>
              <a:t>«</a:t>
            </a:r>
            <a:r>
              <a:rPr lang="fr-FR" sz="1000" dirty="0">
                <a:solidFill>
                  <a:schemeClr val="tx1">
                    <a:lumMod val="50000"/>
                    <a:lumOff val="50000"/>
                  </a:schemeClr>
                </a:solidFill>
              </a:rPr>
              <a:t> Alors, vous préférez dormir dans votre voiture ou rentrer gratuitement en taxi grâce à votre assurance auto ? » </a:t>
            </a:r>
          </a:p>
          <a:p>
            <a:pPr lvl="2"/>
            <a:endParaRPr lang="fr-FR" sz="1000" dirty="0" smtClean="0">
              <a:solidFill>
                <a:schemeClr val="tx1">
                  <a:lumMod val="50000"/>
                  <a:lumOff val="50000"/>
                </a:schemeClr>
              </a:solidFill>
            </a:endParaRPr>
          </a:p>
        </p:txBody>
      </p:sp>
      <p:grpSp>
        <p:nvGrpSpPr>
          <p:cNvPr id="9" name="Groupe 8"/>
          <p:cNvGrpSpPr/>
          <p:nvPr/>
        </p:nvGrpSpPr>
        <p:grpSpPr>
          <a:xfrm>
            <a:off x="191344" y="1411228"/>
            <a:ext cx="3573500" cy="4006110"/>
            <a:chOff x="317385" y="1485364"/>
            <a:chExt cx="3299747" cy="4459129"/>
          </a:xfrm>
        </p:grpSpPr>
        <p:grpSp>
          <p:nvGrpSpPr>
            <p:cNvPr id="22" name="Groupe 21"/>
            <p:cNvGrpSpPr/>
            <p:nvPr/>
          </p:nvGrpSpPr>
          <p:grpSpPr>
            <a:xfrm>
              <a:off x="680069" y="1485364"/>
              <a:ext cx="2937063" cy="4459128"/>
              <a:chOff x="429799" y="1201833"/>
              <a:chExt cx="3324054" cy="4705672"/>
            </a:xfrm>
          </p:grpSpPr>
          <p:pic>
            <p:nvPicPr>
              <p:cNvPr id="26" name="Image 25">
                <a:hlinkClick r:id="rId2"/>
              </p:cNvPr>
              <p:cNvPicPr>
                <a:picLocks noChangeAspect="1"/>
              </p:cNvPicPr>
              <p:nvPr/>
            </p:nvPicPr>
            <p:blipFill rotWithShape="1">
              <a:blip r:embed="rId3"/>
              <a:srcRect r="53067"/>
              <a:stretch/>
            </p:blipFill>
            <p:spPr>
              <a:xfrm>
                <a:off x="429799" y="1201833"/>
                <a:ext cx="3324054" cy="2990396"/>
              </a:xfrm>
              <a:prstGeom prst="rect">
                <a:avLst/>
              </a:prstGeom>
              <a:ln>
                <a:solidFill>
                  <a:schemeClr val="bg1">
                    <a:lumMod val="85000"/>
                  </a:schemeClr>
                </a:solidFill>
              </a:ln>
            </p:spPr>
          </p:pic>
          <p:pic>
            <p:nvPicPr>
              <p:cNvPr id="27" name="Image 26">
                <a:hlinkClick r:id="rId2"/>
              </p:cNvPr>
              <p:cNvPicPr>
                <a:picLocks noChangeAspect="1"/>
              </p:cNvPicPr>
              <p:nvPr/>
            </p:nvPicPr>
            <p:blipFill rotWithShape="1">
              <a:blip r:embed="rId3"/>
              <a:srcRect l="47876" r="2690" b="42641"/>
              <a:stretch/>
            </p:blipFill>
            <p:spPr>
              <a:xfrm>
                <a:off x="429799" y="4192229"/>
                <a:ext cx="3324054" cy="1715276"/>
              </a:xfrm>
              <a:prstGeom prst="rect">
                <a:avLst/>
              </a:prstGeom>
              <a:ln>
                <a:solidFill>
                  <a:schemeClr val="bg1">
                    <a:lumMod val="85000"/>
                  </a:schemeClr>
                </a:solidFill>
              </a:ln>
            </p:spPr>
          </p:pic>
        </p:grpSp>
        <p:sp>
          <p:nvSpPr>
            <p:cNvPr id="28" name="Rectangle 27"/>
            <p:cNvSpPr/>
            <p:nvPr/>
          </p:nvSpPr>
          <p:spPr>
            <a:xfrm rot="16200000">
              <a:off x="-1739439" y="3542188"/>
              <a:ext cx="4459129" cy="3454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Questionnaire Jeunes</a:t>
              </a:r>
              <a:endParaRPr lang="fr-FR" b="1" dirty="0"/>
            </a:p>
          </p:txBody>
        </p:sp>
      </p:grpSp>
      <p:pic>
        <p:nvPicPr>
          <p:cNvPr id="38" name="Image 37">
            <a:hlinkClick r:id="rId4"/>
          </p:cNvPr>
          <p:cNvPicPr>
            <a:picLocks noChangeAspect="1"/>
          </p:cNvPicPr>
          <p:nvPr/>
        </p:nvPicPr>
        <p:blipFill rotWithShape="1">
          <a:blip r:embed="rId5" cstate="print">
            <a:duotone>
              <a:schemeClr val="accent5">
                <a:shade val="45000"/>
                <a:satMod val="135000"/>
              </a:schemeClr>
              <a:prstClr val="white"/>
            </a:duotone>
            <a:extLst>
              <a:ext uri="{28A0092B-C50C-407E-A947-70E740481C1C}">
                <a14:useLocalDpi xmlns:a14="http://schemas.microsoft.com/office/drawing/2010/main" val="0"/>
              </a:ext>
            </a:extLst>
          </a:blip>
          <a:srcRect l="68536" t="66654" r="4846" b="6727"/>
          <a:stretch/>
        </p:blipFill>
        <p:spPr>
          <a:xfrm>
            <a:off x="2932875" y="5079347"/>
            <a:ext cx="673768" cy="673768"/>
          </a:xfrm>
          <a:prstGeom prst="ellipse">
            <a:avLst/>
          </a:prstGeom>
          <a:ln w="28575">
            <a:solidFill>
              <a:srgbClr val="C00000"/>
            </a:solidFill>
          </a:ln>
        </p:spPr>
      </p:pic>
      <p:sp>
        <p:nvSpPr>
          <p:cNvPr id="40" name="Rectangle à coins arrondis 39"/>
          <p:cNvSpPr/>
          <p:nvPr/>
        </p:nvSpPr>
        <p:spPr>
          <a:xfrm>
            <a:off x="10182748" y="1621015"/>
            <a:ext cx="1287147" cy="35057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srgbClr val="C00000"/>
                </a:solidFill>
                <a:cs typeface="Arial" panose="020B0604020202020204" pitchFamily="34" charset="0"/>
              </a:rPr>
              <a:t>Bon à savoir</a:t>
            </a:r>
            <a:endParaRPr lang="fr-FR" sz="1200" b="1" dirty="0">
              <a:solidFill>
                <a:srgbClr val="C00000"/>
              </a:solidFill>
              <a:cs typeface="Arial" panose="020B0604020202020204" pitchFamily="34" charset="0"/>
            </a:endParaRPr>
          </a:p>
        </p:txBody>
      </p:sp>
      <p:sp>
        <p:nvSpPr>
          <p:cNvPr id="41" name="Cœur 40"/>
          <p:cNvSpPr/>
          <p:nvPr/>
        </p:nvSpPr>
        <p:spPr>
          <a:xfrm>
            <a:off x="9852560" y="1650320"/>
            <a:ext cx="330188" cy="291966"/>
          </a:xfrm>
          <a:prstGeom prst="heart">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C00000"/>
              </a:solidFill>
            </a:endParaRPr>
          </a:p>
        </p:txBody>
      </p:sp>
      <p:sp>
        <p:nvSpPr>
          <p:cNvPr id="43" name="Rectangle à coins arrondis 42"/>
          <p:cNvSpPr/>
          <p:nvPr/>
        </p:nvSpPr>
        <p:spPr>
          <a:xfrm>
            <a:off x="9479231" y="5655573"/>
            <a:ext cx="2356083" cy="709863"/>
          </a:xfrm>
          <a:prstGeom prst="wedgeRoundRectCallout">
            <a:avLst>
              <a:gd name="adj1" fmla="val 42303"/>
              <a:gd name="adj2" fmla="val 7944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t>Et vous, quel est votre profil?</a:t>
            </a:r>
            <a:endParaRPr lang="fr-FR" sz="1200" b="1" dirty="0"/>
          </a:p>
        </p:txBody>
      </p:sp>
    </p:spTree>
    <p:extLst>
      <p:ext uri="{BB962C8B-B14F-4D97-AF65-F5344CB8AC3E}">
        <p14:creationId xmlns:p14="http://schemas.microsoft.com/office/powerpoint/2010/main" val="2547163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9101961" y="2069161"/>
            <a:ext cx="2980558" cy="3564384"/>
          </a:xfrm>
          <a:prstGeom prst="rect">
            <a:avLst/>
          </a:prstGeom>
          <a:solidFill>
            <a:schemeClr val="accent4">
              <a:lumMod val="20000"/>
              <a:lumOff val="80000"/>
            </a:schemeClr>
          </a:solidFill>
        </p:spPr>
        <p:txBody>
          <a:bodyPr wrap="square">
            <a:noAutofit/>
          </a:bodyPr>
          <a:lstStyle/>
          <a:p>
            <a:pPr algn="ctr"/>
            <a:r>
              <a:rPr lang="fr-FR" sz="1200" b="1" dirty="0" smtClean="0">
                <a:solidFill>
                  <a:schemeClr val="tx1">
                    <a:lumMod val="75000"/>
                    <a:lumOff val="25000"/>
                  </a:schemeClr>
                </a:solidFill>
              </a:rPr>
              <a:t>La CEGEE voit </a:t>
            </a:r>
          </a:p>
          <a:p>
            <a:pPr algn="ctr"/>
            <a:r>
              <a:rPr lang="fr-FR" sz="1200" b="1" dirty="0" smtClean="0">
                <a:solidFill>
                  <a:schemeClr val="tx1">
                    <a:lumMod val="75000"/>
                    <a:lumOff val="25000"/>
                  </a:schemeClr>
                </a:solidFill>
              </a:rPr>
              <a:t>les choses en grand !</a:t>
            </a:r>
          </a:p>
          <a:p>
            <a:endParaRPr lang="fr-FR" sz="1200" dirty="0">
              <a:solidFill>
                <a:schemeClr val="tx1">
                  <a:lumMod val="75000"/>
                  <a:lumOff val="25000"/>
                </a:schemeClr>
              </a:solidFill>
            </a:endParaRPr>
          </a:p>
          <a:p>
            <a:pPr marL="171450" indent="-171450">
              <a:buFont typeface="Wingdings" panose="05000000000000000000" pitchFamily="2" charset="2"/>
              <a:buChar char="§"/>
            </a:pPr>
            <a:r>
              <a:rPr lang="fr-FR" sz="1200" dirty="0" smtClean="0">
                <a:solidFill>
                  <a:schemeClr val="tx1">
                    <a:lumMod val="75000"/>
                    <a:lumOff val="25000"/>
                  </a:schemeClr>
                </a:solidFill>
              </a:rPr>
              <a:t>Une Heure du Jeudi spéciale a été diffusée le 22 avril dernier.</a:t>
            </a:r>
          </a:p>
          <a:p>
            <a:pPr marL="171450" indent="-171450">
              <a:buFont typeface="Wingdings" panose="05000000000000000000" pitchFamily="2" charset="2"/>
              <a:buChar char="§"/>
            </a:pPr>
            <a:endParaRPr lang="fr-FR" sz="1200" dirty="0" smtClean="0">
              <a:solidFill>
                <a:schemeClr val="tx1">
                  <a:lumMod val="75000"/>
                  <a:lumOff val="25000"/>
                </a:schemeClr>
              </a:solidFill>
            </a:endParaRPr>
          </a:p>
          <a:p>
            <a:pPr marL="171450" indent="-171450">
              <a:buFont typeface="Wingdings" panose="05000000000000000000" pitchFamily="2" charset="2"/>
              <a:buChar char="§"/>
            </a:pPr>
            <a:r>
              <a:rPr lang="fr-FR" sz="1200" dirty="0" smtClean="0">
                <a:solidFill>
                  <a:schemeClr val="tx1">
                    <a:lumMod val="75000"/>
                    <a:lumOff val="25000"/>
                  </a:schemeClr>
                </a:solidFill>
              </a:rPr>
              <a:t>50.000 e-mails ont été envoyés à des clients ayant un solde moyen supérieur à 5.000€ sur leurs compte chèques ou à des clients sans Univers Placement,</a:t>
            </a:r>
          </a:p>
          <a:p>
            <a:pPr marL="171450" indent="-171450">
              <a:buFont typeface="Wingdings" panose="05000000000000000000" pitchFamily="2" charset="2"/>
              <a:buChar char="§"/>
            </a:pPr>
            <a:endParaRPr lang="fr-FR" sz="1200" dirty="0" smtClean="0">
              <a:solidFill>
                <a:schemeClr val="tx1">
                  <a:lumMod val="75000"/>
                  <a:lumOff val="25000"/>
                </a:schemeClr>
              </a:solidFill>
            </a:endParaRPr>
          </a:p>
          <a:p>
            <a:pPr marL="171450" indent="-171450">
              <a:buFont typeface="Wingdings" panose="05000000000000000000" pitchFamily="2" charset="2"/>
              <a:buChar char="§"/>
            </a:pPr>
            <a:r>
              <a:rPr lang="fr-FR" sz="1200" dirty="0" smtClean="0">
                <a:solidFill>
                  <a:schemeClr val="tx1">
                    <a:lumMod val="75000"/>
                    <a:lumOff val="25000"/>
                  </a:schemeClr>
                </a:solidFill>
              </a:rPr>
              <a:t>10.000 dépliants papier ont été livrés en agence.</a:t>
            </a:r>
          </a:p>
          <a:p>
            <a:pPr marL="171450" indent="-171450">
              <a:buFont typeface="Wingdings" panose="05000000000000000000" pitchFamily="2" charset="2"/>
              <a:buChar char="§"/>
            </a:pPr>
            <a:endParaRPr lang="fr-FR" sz="1200" dirty="0" smtClean="0">
              <a:solidFill>
                <a:schemeClr val="tx1">
                  <a:lumMod val="75000"/>
                  <a:lumOff val="25000"/>
                </a:schemeClr>
              </a:solidFill>
            </a:endParaRPr>
          </a:p>
          <a:p>
            <a:pPr marL="171450" indent="-171450">
              <a:buFont typeface="Wingdings" panose="05000000000000000000" pitchFamily="2" charset="2"/>
              <a:buChar char="§"/>
            </a:pPr>
            <a:r>
              <a:rPr lang="fr-FR" sz="1200" dirty="0" smtClean="0">
                <a:solidFill>
                  <a:schemeClr val="tx1">
                    <a:lumMod val="75000"/>
                    <a:lumOff val="25000"/>
                  </a:schemeClr>
                </a:solidFill>
              </a:rPr>
              <a:t>400.000 envois sont prévus, en papier ou en digital, sur ces prochains mois.</a:t>
            </a:r>
            <a:endParaRPr lang="fr-FR" sz="1200" dirty="0">
              <a:solidFill>
                <a:schemeClr val="tx1">
                  <a:lumMod val="75000"/>
                  <a:lumOff val="25000"/>
                </a:schemeClr>
              </a:solidFill>
            </a:endParaRPr>
          </a:p>
        </p:txBody>
      </p:sp>
      <p:sp>
        <p:nvSpPr>
          <p:cNvPr id="4" name="Espace réservé du texte 3"/>
          <p:cNvSpPr>
            <a:spLocks noGrp="1"/>
          </p:cNvSpPr>
          <p:nvPr>
            <p:ph type="body" sz="quarter" idx="13"/>
          </p:nvPr>
        </p:nvSpPr>
        <p:spPr/>
        <p:txBody>
          <a:bodyPr/>
          <a:lstStyle/>
          <a:p>
            <a:pPr>
              <a:spcBef>
                <a:spcPts val="0"/>
              </a:spcBef>
            </a:pPr>
            <a:r>
              <a:rPr lang="fr-FR" sz="1600" b="1" dirty="0" smtClean="0"/>
              <a:t>Questionnaire </a:t>
            </a:r>
            <a:r>
              <a:rPr lang="fr-FR" sz="1600" b="1" dirty="0" smtClean="0">
                <a:solidFill>
                  <a:srgbClr val="C00000"/>
                </a:solidFill>
              </a:rPr>
              <a:t>Épargne</a:t>
            </a:r>
            <a:r>
              <a:rPr lang="fr-FR" sz="1600" b="1" dirty="0" smtClean="0"/>
              <a:t> : Ce questionnaire est </a:t>
            </a:r>
            <a:r>
              <a:rPr lang="fr-FR" sz="1600" b="1" dirty="0" smtClean="0">
                <a:solidFill>
                  <a:srgbClr val="C00000"/>
                </a:solidFill>
              </a:rPr>
              <a:t>utile</a:t>
            </a:r>
            <a:r>
              <a:rPr lang="fr-FR" sz="1600" b="1" dirty="0" smtClean="0"/>
              <a:t>, au </a:t>
            </a:r>
            <a:r>
              <a:rPr lang="fr-FR" sz="1600" b="1" dirty="0"/>
              <a:t>travers des explications apportées </a:t>
            </a:r>
            <a:r>
              <a:rPr lang="fr-FR" sz="1600" b="1" dirty="0" smtClean="0"/>
              <a:t>et </a:t>
            </a:r>
            <a:r>
              <a:rPr lang="fr-FR" sz="1600" b="1" dirty="0"/>
              <a:t>des </a:t>
            </a:r>
            <a:r>
              <a:rPr lang="fr-FR" sz="1600" b="1" dirty="0">
                <a:solidFill>
                  <a:srgbClr val="C00000"/>
                </a:solidFill>
              </a:rPr>
              <a:t>conseils +</a:t>
            </a:r>
            <a:r>
              <a:rPr lang="fr-FR" sz="1600" b="1" dirty="0"/>
              <a:t>, </a:t>
            </a:r>
            <a:r>
              <a:rPr lang="fr-FR" sz="1600" b="1" dirty="0" smtClean="0"/>
              <a:t>nos clients pourront </a:t>
            </a:r>
            <a:r>
              <a:rPr lang="fr-FR" sz="1600" b="1" dirty="0"/>
              <a:t>étoffer </a:t>
            </a:r>
            <a:r>
              <a:rPr lang="fr-FR" sz="1600" b="1" dirty="0" smtClean="0"/>
              <a:t>leurs </a:t>
            </a:r>
            <a:r>
              <a:rPr lang="fr-FR" sz="1600" b="1" dirty="0" smtClean="0">
                <a:solidFill>
                  <a:srgbClr val="C00000"/>
                </a:solidFill>
              </a:rPr>
              <a:t>connaissances </a:t>
            </a:r>
            <a:r>
              <a:rPr lang="fr-FR" sz="1600" b="1" dirty="0" smtClean="0"/>
              <a:t>en épargne.</a:t>
            </a:r>
            <a:endParaRPr lang="fr-FR" sz="1600" b="1" dirty="0"/>
          </a:p>
        </p:txBody>
      </p:sp>
      <p:sp>
        <p:nvSpPr>
          <p:cNvPr id="5" name="Titre 4"/>
          <p:cNvSpPr>
            <a:spLocks noGrp="1"/>
          </p:cNvSpPr>
          <p:nvPr>
            <p:ph type="ctrTitle"/>
          </p:nvPr>
        </p:nvSpPr>
        <p:spPr/>
        <p:txBody>
          <a:bodyPr/>
          <a:lstStyle/>
          <a:p>
            <a:r>
              <a:rPr lang="fr-FR" sz="1300" dirty="0"/>
              <a:t>Moyens : Formation, Offres &amp; Cibles</a:t>
            </a:r>
          </a:p>
        </p:txBody>
      </p:sp>
      <p:grpSp>
        <p:nvGrpSpPr>
          <p:cNvPr id="18" name="Groupe 17"/>
          <p:cNvGrpSpPr/>
          <p:nvPr/>
        </p:nvGrpSpPr>
        <p:grpSpPr>
          <a:xfrm>
            <a:off x="8335406" y="44251"/>
            <a:ext cx="3856593" cy="279660"/>
            <a:chOff x="3581398" y="6140166"/>
            <a:chExt cx="4444995" cy="223443"/>
          </a:xfrm>
          <a:noFill/>
        </p:grpSpPr>
        <p:sp>
          <p:nvSpPr>
            <p:cNvPr id="23" name="Rectangle 2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Professionnels</a:t>
              </a:r>
            </a:p>
          </p:txBody>
        </p:sp>
        <p:sp>
          <p:nvSpPr>
            <p:cNvPr id="24" name="Rectangle 23"/>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25" name="Rectangle 24"/>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Montserrat Black" panose="00000A00000000000000" pitchFamily="2" charset="0"/>
                </a:rPr>
                <a:t>Particuliers</a:t>
              </a:r>
            </a:p>
          </p:txBody>
        </p:sp>
      </p:grpSp>
      <p:sp>
        <p:nvSpPr>
          <p:cNvPr id="73" name="Espace réservé du contenu 4"/>
          <p:cNvSpPr txBox="1">
            <a:spLocks/>
          </p:cNvSpPr>
          <p:nvPr/>
        </p:nvSpPr>
        <p:spPr>
          <a:xfrm>
            <a:off x="3848938" y="1305613"/>
            <a:ext cx="5065976" cy="1750414"/>
          </a:xfrm>
          <a:prstGeom prst="rect">
            <a:avLst/>
          </a:prstGeom>
        </p:spPr>
        <p:txBody>
          <a:bodyPr>
            <a:normAutofit lnSpcReduction="10000"/>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q"/>
            </a:pPr>
            <a:r>
              <a:rPr lang="fr-FR" sz="1400" b="1" dirty="0" smtClean="0">
                <a:solidFill>
                  <a:srgbClr val="C00000"/>
                </a:solidFill>
              </a:rPr>
              <a:t>Comment est construit ce questionnaire ?</a:t>
            </a:r>
          </a:p>
          <a:p>
            <a:pPr lvl="1"/>
            <a:r>
              <a:rPr lang="fr-FR" sz="1200" dirty="0" smtClean="0">
                <a:solidFill>
                  <a:schemeClr val="tx1">
                    <a:lumMod val="50000"/>
                    <a:lumOff val="50000"/>
                  </a:schemeClr>
                </a:solidFill>
              </a:rPr>
              <a:t>5 questions sur des situations financières qui portent à réflexion : des dépenses imprévues, la valorisation de son épargne, la sensibilité écologique…</a:t>
            </a:r>
          </a:p>
          <a:p>
            <a:pPr lvl="1"/>
            <a:r>
              <a:rPr lang="fr-FR" sz="1200" dirty="0" smtClean="0">
                <a:solidFill>
                  <a:schemeClr val="tx1">
                    <a:lumMod val="50000"/>
                    <a:lumOff val="50000"/>
                  </a:schemeClr>
                </a:solidFill>
              </a:rPr>
              <a:t>5 réponses qui peuvent toutes être bonnes avec des recommandations et des conseils.</a:t>
            </a:r>
          </a:p>
          <a:p>
            <a:pPr lvl="1"/>
            <a:r>
              <a:rPr lang="fr-FR" sz="1200" dirty="0" smtClean="0">
                <a:solidFill>
                  <a:schemeClr val="tx1">
                    <a:lumMod val="50000"/>
                    <a:lumOff val="50000"/>
                  </a:schemeClr>
                </a:solidFill>
              </a:rPr>
              <a:t>1 verdict ludique qui va proposer au client de découvrir nos solutions d’épargne ou prendre RDV avec son conseiller.</a:t>
            </a:r>
          </a:p>
        </p:txBody>
      </p:sp>
      <p:sp>
        <p:nvSpPr>
          <p:cNvPr id="20" name="Espace réservé du contenu 4"/>
          <p:cNvSpPr txBox="1">
            <a:spLocks/>
          </p:cNvSpPr>
          <p:nvPr/>
        </p:nvSpPr>
        <p:spPr>
          <a:xfrm>
            <a:off x="3848937" y="3056026"/>
            <a:ext cx="5150073" cy="1335505"/>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q"/>
            </a:pPr>
            <a:r>
              <a:rPr lang="fr-FR" sz="1400" b="1" dirty="0" smtClean="0">
                <a:solidFill>
                  <a:srgbClr val="C00000"/>
                </a:solidFill>
              </a:rPr>
              <a:t>Pourquoi ce questionnaire ?</a:t>
            </a:r>
          </a:p>
          <a:p>
            <a:pPr lvl="1"/>
            <a:r>
              <a:rPr lang="fr-FR" sz="1200" dirty="0" smtClean="0">
                <a:solidFill>
                  <a:schemeClr val="tx1">
                    <a:lumMod val="50000"/>
                    <a:lumOff val="50000"/>
                  </a:schemeClr>
                </a:solidFill>
              </a:rPr>
              <a:t>Interpeller le client sur son épargne d’une manière différente,</a:t>
            </a:r>
          </a:p>
          <a:p>
            <a:pPr lvl="1"/>
            <a:r>
              <a:rPr lang="fr-FR" sz="1200" dirty="0" smtClean="0">
                <a:solidFill>
                  <a:schemeClr val="tx1">
                    <a:lumMod val="50000"/>
                    <a:lumOff val="50000"/>
                  </a:schemeClr>
                </a:solidFill>
              </a:rPr>
              <a:t>Etre pédagogue car toutes les situations présentées peuvent être réelles.</a:t>
            </a:r>
          </a:p>
          <a:p>
            <a:pPr lvl="1"/>
            <a:r>
              <a:rPr lang="fr-FR" sz="1200" dirty="0" smtClean="0">
                <a:solidFill>
                  <a:schemeClr val="tx1">
                    <a:lumMod val="50000"/>
                    <a:lumOff val="50000"/>
                  </a:schemeClr>
                </a:solidFill>
              </a:rPr>
              <a:t>Etoffer les connaissances du client en matière d’épargne.</a:t>
            </a:r>
          </a:p>
        </p:txBody>
      </p:sp>
      <p:sp>
        <p:nvSpPr>
          <p:cNvPr id="21" name="Espace réservé du contenu 4"/>
          <p:cNvSpPr txBox="1">
            <a:spLocks/>
          </p:cNvSpPr>
          <p:nvPr/>
        </p:nvSpPr>
        <p:spPr>
          <a:xfrm>
            <a:off x="3859445" y="4476385"/>
            <a:ext cx="4933750" cy="2201147"/>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q"/>
            </a:pPr>
            <a:r>
              <a:rPr lang="fr-FR" sz="1400" b="1" dirty="0" smtClean="0">
                <a:solidFill>
                  <a:srgbClr val="C00000"/>
                </a:solidFill>
              </a:rPr>
              <a:t>Comment utiliser ce questionnaire ?</a:t>
            </a:r>
          </a:p>
          <a:p>
            <a:pPr lvl="1"/>
            <a:r>
              <a:rPr lang="fr-FR" sz="1200" dirty="0" smtClean="0">
                <a:solidFill>
                  <a:schemeClr val="tx1">
                    <a:lumMod val="50000"/>
                    <a:lumOff val="50000"/>
                  </a:schemeClr>
                </a:solidFill>
              </a:rPr>
              <a:t>Diffuser sans modération le questionnaire (voir page d’introduction),</a:t>
            </a:r>
          </a:p>
          <a:p>
            <a:pPr lvl="1"/>
            <a:r>
              <a:rPr lang="fr-FR" sz="1200" dirty="0" smtClean="0">
                <a:solidFill>
                  <a:schemeClr val="tx1">
                    <a:lumMod val="50000"/>
                    <a:lumOff val="50000"/>
                  </a:schemeClr>
                </a:solidFill>
              </a:rPr>
              <a:t>Relancer quelques jours après le client et l’interroger :</a:t>
            </a:r>
          </a:p>
          <a:p>
            <a:pPr lvl="2"/>
            <a:r>
              <a:rPr lang="fr-FR" sz="1000" dirty="0">
                <a:solidFill>
                  <a:schemeClr val="tx1">
                    <a:lumMod val="50000"/>
                    <a:lumOff val="50000"/>
                  </a:schemeClr>
                </a:solidFill>
              </a:rPr>
              <a:t>« </a:t>
            </a:r>
            <a:r>
              <a:rPr lang="fr-FR" sz="1000" dirty="0" smtClean="0">
                <a:solidFill>
                  <a:schemeClr val="tx1">
                    <a:lumMod val="50000"/>
                    <a:lumOff val="50000"/>
                  </a:schemeClr>
                </a:solidFill>
              </a:rPr>
              <a:t>Avez-vous réalisé le test, quelle est votre personnalité ?</a:t>
            </a:r>
            <a:r>
              <a:rPr lang="fr-FR" sz="1000" dirty="0">
                <a:solidFill>
                  <a:schemeClr val="tx1">
                    <a:lumMod val="50000"/>
                    <a:lumOff val="50000"/>
                  </a:schemeClr>
                </a:solidFill>
              </a:rPr>
              <a:t> »</a:t>
            </a:r>
          </a:p>
          <a:p>
            <a:pPr lvl="2"/>
            <a:r>
              <a:rPr lang="fr-FR" sz="1000" dirty="0" smtClean="0">
                <a:solidFill>
                  <a:schemeClr val="tx1">
                    <a:lumMod val="50000"/>
                    <a:lumOff val="50000"/>
                  </a:schemeClr>
                </a:solidFill>
              </a:rPr>
              <a:t>«</a:t>
            </a:r>
            <a:r>
              <a:rPr lang="fr-FR" sz="1000" dirty="0">
                <a:solidFill>
                  <a:schemeClr val="tx1">
                    <a:lumMod val="50000"/>
                    <a:lumOff val="50000"/>
                  </a:schemeClr>
                </a:solidFill>
              </a:rPr>
              <a:t> </a:t>
            </a:r>
            <a:r>
              <a:rPr lang="fr-FR" sz="1000" dirty="0" smtClean="0">
                <a:solidFill>
                  <a:schemeClr val="tx1">
                    <a:lumMod val="50000"/>
                    <a:lumOff val="50000"/>
                  </a:schemeClr>
                </a:solidFill>
              </a:rPr>
              <a:t>Que pensez-vous de dynamiser votre épargne ?</a:t>
            </a:r>
            <a:r>
              <a:rPr lang="fr-FR" sz="1000" dirty="0">
                <a:solidFill>
                  <a:schemeClr val="tx1">
                    <a:lumMod val="50000"/>
                    <a:lumOff val="50000"/>
                  </a:schemeClr>
                </a:solidFill>
              </a:rPr>
              <a:t> »</a:t>
            </a:r>
          </a:p>
          <a:p>
            <a:pPr lvl="2"/>
            <a:r>
              <a:rPr lang="fr-FR" sz="1000" dirty="0" smtClean="0">
                <a:solidFill>
                  <a:schemeClr val="tx1">
                    <a:lumMod val="50000"/>
                    <a:lumOff val="50000"/>
                  </a:schemeClr>
                </a:solidFill>
              </a:rPr>
              <a:t>«</a:t>
            </a:r>
            <a:r>
              <a:rPr lang="fr-FR" sz="1000" dirty="0">
                <a:solidFill>
                  <a:schemeClr val="tx1">
                    <a:lumMod val="50000"/>
                    <a:lumOff val="50000"/>
                  </a:schemeClr>
                </a:solidFill>
              </a:rPr>
              <a:t> </a:t>
            </a:r>
            <a:r>
              <a:rPr lang="fr-FR" sz="1000" dirty="0" smtClean="0">
                <a:solidFill>
                  <a:schemeClr val="tx1">
                    <a:lumMod val="50000"/>
                    <a:lumOff val="50000"/>
                  </a:schemeClr>
                </a:solidFill>
              </a:rPr>
              <a:t>Pour vous c’est quoi un bon taux ?</a:t>
            </a:r>
            <a:r>
              <a:rPr lang="fr-FR" sz="1000" dirty="0">
                <a:solidFill>
                  <a:schemeClr val="tx1">
                    <a:lumMod val="50000"/>
                    <a:lumOff val="50000"/>
                  </a:schemeClr>
                </a:solidFill>
              </a:rPr>
              <a:t> »</a:t>
            </a:r>
          </a:p>
          <a:p>
            <a:pPr lvl="2"/>
            <a:r>
              <a:rPr lang="fr-FR" sz="1000" dirty="0" smtClean="0">
                <a:solidFill>
                  <a:schemeClr val="tx1">
                    <a:lumMod val="50000"/>
                    <a:lumOff val="50000"/>
                  </a:schemeClr>
                </a:solidFill>
              </a:rPr>
              <a:t>«</a:t>
            </a:r>
            <a:r>
              <a:rPr lang="fr-FR" sz="1000" dirty="0">
                <a:solidFill>
                  <a:schemeClr val="tx1">
                    <a:lumMod val="50000"/>
                    <a:lumOff val="50000"/>
                  </a:schemeClr>
                </a:solidFill>
              </a:rPr>
              <a:t> </a:t>
            </a:r>
            <a:r>
              <a:rPr lang="fr-FR" sz="1000" dirty="0" smtClean="0">
                <a:solidFill>
                  <a:schemeClr val="tx1">
                    <a:lumMod val="50000"/>
                    <a:lumOff val="50000"/>
                  </a:schemeClr>
                </a:solidFill>
              </a:rPr>
              <a:t>Si je vous parle de marchés financiers, qu’en pensez-vous ?</a:t>
            </a:r>
            <a:r>
              <a:rPr lang="fr-FR" sz="1000" dirty="0">
                <a:solidFill>
                  <a:schemeClr val="tx1">
                    <a:lumMod val="50000"/>
                    <a:lumOff val="50000"/>
                  </a:schemeClr>
                </a:solidFill>
              </a:rPr>
              <a:t> » </a:t>
            </a:r>
          </a:p>
          <a:p>
            <a:pPr lvl="2"/>
            <a:endParaRPr lang="fr-FR" sz="1000" dirty="0" smtClean="0">
              <a:solidFill>
                <a:schemeClr val="tx1">
                  <a:lumMod val="50000"/>
                  <a:lumOff val="50000"/>
                </a:schemeClr>
              </a:solidFill>
            </a:endParaRPr>
          </a:p>
        </p:txBody>
      </p:sp>
      <p:grpSp>
        <p:nvGrpSpPr>
          <p:cNvPr id="3" name="Groupe 2"/>
          <p:cNvGrpSpPr/>
          <p:nvPr/>
        </p:nvGrpSpPr>
        <p:grpSpPr>
          <a:xfrm>
            <a:off x="191341" y="1407733"/>
            <a:ext cx="3573501" cy="4009602"/>
            <a:chOff x="82287" y="1693783"/>
            <a:chExt cx="3598574" cy="3973091"/>
          </a:xfrm>
        </p:grpSpPr>
        <p:sp>
          <p:nvSpPr>
            <p:cNvPr id="29" name="Rectangle 28"/>
            <p:cNvSpPr/>
            <p:nvPr/>
          </p:nvSpPr>
          <p:spPr>
            <a:xfrm rot="16200000">
              <a:off x="-1720121" y="3496191"/>
              <a:ext cx="3973091" cy="3682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Questionnaire Epargne</a:t>
              </a:r>
              <a:endParaRPr lang="fr-FR" b="1" dirty="0"/>
            </a:p>
          </p:txBody>
        </p:sp>
        <p:pic>
          <p:nvPicPr>
            <p:cNvPr id="2" name="Image 1">
              <a:hlinkClick r:id="rId2"/>
            </p:cNvPr>
            <p:cNvPicPr>
              <a:picLocks noChangeAspect="1"/>
            </p:cNvPicPr>
            <p:nvPr/>
          </p:nvPicPr>
          <p:blipFill>
            <a:blip r:embed="rId3"/>
            <a:stretch>
              <a:fillRect/>
            </a:stretch>
          </p:blipFill>
          <p:spPr>
            <a:xfrm>
              <a:off x="461498" y="1693784"/>
              <a:ext cx="3219363" cy="3973090"/>
            </a:xfrm>
            <a:prstGeom prst="rect">
              <a:avLst/>
            </a:prstGeom>
            <a:ln>
              <a:solidFill>
                <a:schemeClr val="bg1">
                  <a:lumMod val="85000"/>
                </a:schemeClr>
              </a:solidFill>
            </a:ln>
          </p:spPr>
        </p:pic>
      </p:grpSp>
      <p:pic>
        <p:nvPicPr>
          <p:cNvPr id="31" name="Image 30">
            <a:hlinkClick r:id="rId4"/>
          </p:cNvPr>
          <p:cNvPicPr>
            <a:picLocks noChangeAspect="1"/>
          </p:cNvPicPr>
          <p:nvPr/>
        </p:nvPicPr>
        <p:blipFill rotWithShape="1">
          <a:blip r:embed="rId5" cstate="print">
            <a:duotone>
              <a:schemeClr val="accent5">
                <a:shade val="45000"/>
                <a:satMod val="135000"/>
              </a:schemeClr>
              <a:prstClr val="white"/>
            </a:duotone>
            <a:extLst>
              <a:ext uri="{28A0092B-C50C-407E-A947-70E740481C1C}">
                <a14:useLocalDpi xmlns:a14="http://schemas.microsoft.com/office/drawing/2010/main" val="0"/>
              </a:ext>
            </a:extLst>
          </a:blip>
          <a:srcRect l="68536" t="66654" r="4846" b="6727"/>
          <a:stretch/>
        </p:blipFill>
        <p:spPr>
          <a:xfrm>
            <a:off x="2932875" y="5079347"/>
            <a:ext cx="673768" cy="673768"/>
          </a:xfrm>
          <a:prstGeom prst="ellipse">
            <a:avLst/>
          </a:prstGeom>
          <a:ln w="28575">
            <a:solidFill>
              <a:srgbClr val="C00000"/>
            </a:solidFill>
          </a:ln>
        </p:spPr>
      </p:pic>
      <p:sp>
        <p:nvSpPr>
          <p:cNvPr id="33" name="Rectangle à coins arrondis 32"/>
          <p:cNvSpPr/>
          <p:nvPr/>
        </p:nvSpPr>
        <p:spPr>
          <a:xfrm>
            <a:off x="10182748" y="1621015"/>
            <a:ext cx="1287147" cy="35057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srgbClr val="C00000"/>
                </a:solidFill>
                <a:cs typeface="Arial" panose="020B0604020202020204" pitchFamily="34" charset="0"/>
              </a:rPr>
              <a:t>Bon à savoir</a:t>
            </a:r>
            <a:endParaRPr lang="fr-FR" sz="1200" b="1" dirty="0">
              <a:solidFill>
                <a:srgbClr val="C00000"/>
              </a:solidFill>
              <a:cs typeface="Arial" panose="020B0604020202020204" pitchFamily="34" charset="0"/>
            </a:endParaRPr>
          </a:p>
        </p:txBody>
      </p:sp>
      <p:sp>
        <p:nvSpPr>
          <p:cNvPr id="34" name="Cœur 33"/>
          <p:cNvSpPr/>
          <p:nvPr/>
        </p:nvSpPr>
        <p:spPr>
          <a:xfrm>
            <a:off x="9852560" y="1650320"/>
            <a:ext cx="330188" cy="291966"/>
          </a:xfrm>
          <a:prstGeom prst="heart">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C00000"/>
              </a:solidFill>
            </a:endParaRPr>
          </a:p>
        </p:txBody>
      </p:sp>
      <p:sp>
        <p:nvSpPr>
          <p:cNvPr id="36" name="Rectangle à coins arrondis 35"/>
          <p:cNvSpPr/>
          <p:nvPr/>
        </p:nvSpPr>
        <p:spPr>
          <a:xfrm>
            <a:off x="9479231" y="5655573"/>
            <a:ext cx="2356083" cy="709863"/>
          </a:xfrm>
          <a:prstGeom prst="wedgeRoundRectCallout">
            <a:avLst>
              <a:gd name="adj1" fmla="val 42303"/>
              <a:gd name="adj2" fmla="val 7944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t>Et vous, quelle est votre personnalité ?</a:t>
            </a:r>
            <a:endParaRPr lang="fr-FR" sz="1200" b="1" dirty="0"/>
          </a:p>
        </p:txBody>
      </p:sp>
    </p:spTree>
    <p:extLst>
      <p:ext uri="{BB962C8B-B14F-4D97-AF65-F5344CB8AC3E}">
        <p14:creationId xmlns:p14="http://schemas.microsoft.com/office/powerpoint/2010/main" val="3980770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56411" y="6430046"/>
            <a:ext cx="2289259" cy="4279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p:nvPr>
        </p:nvSpPr>
        <p:spPr/>
        <p:txBody>
          <a:bodyPr/>
          <a:lstStyle/>
          <a:p>
            <a:pPr>
              <a:spcBef>
                <a:spcPts val="0"/>
              </a:spcBef>
            </a:pPr>
            <a:r>
              <a:rPr lang="fr-FR" sz="1600" b="1" dirty="0" smtClean="0"/>
              <a:t>Explorez votre portefeuille pour accentuer </a:t>
            </a:r>
            <a:r>
              <a:rPr lang="fr-FR" sz="1600" b="1" dirty="0"/>
              <a:t>la </a:t>
            </a:r>
            <a:r>
              <a:rPr lang="fr-FR" sz="1600" b="1" dirty="0" smtClean="0"/>
              <a:t>relation avec des clients déjà actifs, </a:t>
            </a:r>
            <a:r>
              <a:rPr lang="fr-FR" sz="1600" b="1" dirty="0"/>
              <a:t>mais aussi </a:t>
            </a:r>
            <a:r>
              <a:rPr lang="fr-FR" sz="1600" b="1" dirty="0" smtClean="0"/>
              <a:t>pour conquérir </a:t>
            </a:r>
            <a:r>
              <a:rPr lang="fr-FR" sz="1600" b="1" dirty="0"/>
              <a:t>et équiper </a:t>
            </a:r>
            <a:r>
              <a:rPr lang="fr-FR" sz="1600" b="1" dirty="0" smtClean="0"/>
              <a:t>vos </a:t>
            </a:r>
            <a:r>
              <a:rPr lang="fr-FR" sz="1600" b="1" dirty="0"/>
              <a:t>clients les plus </a:t>
            </a:r>
            <a:r>
              <a:rPr lang="fr-FR" sz="1600" b="1" dirty="0" smtClean="0"/>
              <a:t>distanciés.</a:t>
            </a:r>
            <a:endParaRPr lang="fr-FR" sz="1600" b="1" dirty="0"/>
          </a:p>
        </p:txBody>
      </p:sp>
      <p:sp>
        <p:nvSpPr>
          <p:cNvPr id="5" name="Titre 4"/>
          <p:cNvSpPr>
            <a:spLocks noGrp="1"/>
          </p:cNvSpPr>
          <p:nvPr>
            <p:ph type="ctrTitle"/>
          </p:nvPr>
        </p:nvSpPr>
        <p:spPr/>
        <p:txBody>
          <a:bodyPr/>
          <a:lstStyle/>
          <a:p>
            <a:r>
              <a:rPr lang="fr-FR" sz="1300" dirty="0"/>
              <a:t>Moyens : Formation, Offres &amp; Cibles</a:t>
            </a:r>
          </a:p>
        </p:txBody>
      </p:sp>
      <p:grpSp>
        <p:nvGrpSpPr>
          <p:cNvPr id="18" name="Groupe 17"/>
          <p:cNvGrpSpPr/>
          <p:nvPr/>
        </p:nvGrpSpPr>
        <p:grpSpPr>
          <a:xfrm>
            <a:off x="8335406" y="44251"/>
            <a:ext cx="3856593" cy="279660"/>
            <a:chOff x="3581398" y="6140166"/>
            <a:chExt cx="4444995" cy="223443"/>
          </a:xfrm>
          <a:noFill/>
        </p:grpSpPr>
        <p:sp>
          <p:nvSpPr>
            <p:cNvPr id="23" name="Rectangle 2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Professionnels</a:t>
              </a:r>
            </a:p>
          </p:txBody>
        </p:sp>
        <p:sp>
          <p:nvSpPr>
            <p:cNvPr id="24" name="Rectangle 23"/>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25" name="Rectangle 24"/>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Montserrat Black" panose="00000A00000000000000" pitchFamily="2" charset="0"/>
                </a:rPr>
                <a:t>Particuliers</a:t>
              </a:r>
            </a:p>
          </p:txBody>
        </p:sp>
      </p:grpSp>
      <p:sp>
        <p:nvSpPr>
          <p:cNvPr id="73" name="Espace réservé du contenu 4"/>
          <p:cNvSpPr txBox="1">
            <a:spLocks/>
          </p:cNvSpPr>
          <p:nvPr/>
        </p:nvSpPr>
        <p:spPr>
          <a:xfrm>
            <a:off x="462499" y="2824799"/>
            <a:ext cx="5370238" cy="1207125"/>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buFont typeface="Wingdings" panose="05000000000000000000" pitchFamily="2" charset="2"/>
              <a:buChar char="§"/>
            </a:pPr>
            <a:r>
              <a:rPr lang="fr-FR" sz="1200" b="1" dirty="0" smtClean="0"/>
              <a:t>Cet outil </a:t>
            </a:r>
            <a:r>
              <a:rPr lang="fr-FR" sz="1200" b="1" dirty="0"/>
              <a:t>présente des informations sur le profil de </a:t>
            </a:r>
            <a:r>
              <a:rPr lang="fr-FR" sz="1200" b="1" dirty="0" smtClean="0"/>
              <a:t>vos </a:t>
            </a:r>
            <a:r>
              <a:rPr lang="fr-FR" sz="1200" b="1" dirty="0"/>
              <a:t>clients, leur activité, leurs opportunités de contact etc... </a:t>
            </a:r>
          </a:p>
          <a:p>
            <a:pPr marL="171450" indent="-171450">
              <a:buFont typeface="Wingdings" panose="05000000000000000000" pitchFamily="2" charset="2"/>
              <a:buChar char="§"/>
            </a:pPr>
            <a:r>
              <a:rPr lang="fr-FR" sz="1200" dirty="0"/>
              <a:t>L’outil est mis à jour tous les </a:t>
            </a:r>
            <a:r>
              <a:rPr lang="fr-FR" sz="1200" dirty="0" smtClean="0"/>
              <a:t>lundis,</a:t>
            </a:r>
          </a:p>
          <a:p>
            <a:pPr marL="171450" indent="-171450">
              <a:buFont typeface="Wingdings" panose="05000000000000000000" pitchFamily="2" charset="2"/>
              <a:buChar char="§"/>
            </a:pPr>
            <a:r>
              <a:rPr lang="fr-FR" sz="1200" dirty="0" smtClean="0"/>
              <a:t>Le </a:t>
            </a:r>
            <a:r>
              <a:rPr lang="fr-FR" sz="1200" dirty="0"/>
              <a:t>périmètre des clients est le suivant : clients particuliers, non décédés, avec au minimum 1 produit ouvert.</a:t>
            </a:r>
          </a:p>
        </p:txBody>
      </p:sp>
      <p:grpSp>
        <p:nvGrpSpPr>
          <p:cNvPr id="2" name="Groupe 1"/>
          <p:cNvGrpSpPr/>
          <p:nvPr/>
        </p:nvGrpSpPr>
        <p:grpSpPr>
          <a:xfrm>
            <a:off x="462499" y="1619232"/>
            <a:ext cx="5370239" cy="477717"/>
            <a:chOff x="563317" y="1531369"/>
            <a:chExt cx="4725852" cy="477717"/>
          </a:xfrm>
        </p:grpSpPr>
        <p:sp>
          <p:nvSpPr>
            <p:cNvPr id="19" name="Rectangle 18"/>
            <p:cNvSpPr/>
            <p:nvPr/>
          </p:nvSpPr>
          <p:spPr>
            <a:xfrm>
              <a:off x="563317" y="1531369"/>
              <a:ext cx="4725852" cy="477717"/>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Image 9"/>
            <p:cNvPicPr>
              <a:picLocks noChangeAspect="1"/>
            </p:cNvPicPr>
            <p:nvPr/>
          </p:nvPicPr>
          <p:blipFill rotWithShape="1">
            <a:blip r:embed="rId2">
              <a:clrChange>
                <a:clrFrom>
                  <a:srgbClr val="FFFFFF"/>
                </a:clrFrom>
                <a:clrTo>
                  <a:srgbClr val="FFFFFF">
                    <a:alpha val="0"/>
                  </a:srgbClr>
                </a:clrTo>
              </a:clrChange>
            </a:blip>
            <a:srcRect b="24945"/>
            <a:stretch/>
          </p:blipFill>
          <p:spPr>
            <a:xfrm>
              <a:off x="1834355" y="1576952"/>
              <a:ext cx="1905292" cy="338612"/>
            </a:xfrm>
            <a:prstGeom prst="rect">
              <a:avLst/>
            </a:prstGeom>
            <a:ln>
              <a:noFill/>
            </a:ln>
          </p:spPr>
        </p:pic>
      </p:grpSp>
      <p:grpSp>
        <p:nvGrpSpPr>
          <p:cNvPr id="7" name="Groupe 6"/>
          <p:cNvGrpSpPr/>
          <p:nvPr/>
        </p:nvGrpSpPr>
        <p:grpSpPr>
          <a:xfrm>
            <a:off x="6051880" y="1619232"/>
            <a:ext cx="5586148" cy="466489"/>
            <a:chOff x="6394226" y="1595262"/>
            <a:chExt cx="5375395" cy="477717"/>
          </a:xfrm>
        </p:grpSpPr>
        <p:sp>
          <p:nvSpPr>
            <p:cNvPr id="17" name="Rectangle 16"/>
            <p:cNvSpPr/>
            <p:nvPr/>
          </p:nvSpPr>
          <p:spPr>
            <a:xfrm>
              <a:off x="6394226" y="1595262"/>
              <a:ext cx="5375395" cy="47771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Image 10"/>
            <p:cNvPicPr>
              <a:picLocks noChangeAspect="1"/>
            </p:cNvPicPr>
            <p:nvPr/>
          </p:nvPicPr>
          <p:blipFill>
            <a:blip r:embed="rId3">
              <a:clrChange>
                <a:clrFrom>
                  <a:srgbClr val="E2DFE0"/>
                </a:clrFrom>
                <a:clrTo>
                  <a:srgbClr val="E2DFE0">
                    <a:alpha val="0"/>
                  </a:srgbClr>
                </a:clrTo>
              </a:clrChange>
            </a:blip>
            <a:stretch>
              <a:fillRect/>
            </a:stretch>
          </p:blipFill>
          <p:spPr>
            <a:xfrm>
              <a:off x="8505646" y="1595262"/>
              <a:ext cx="1152553" cy="459885"/>
            </a:xfrm>
            <a:prstGeom prst="rect">
              <a:avLst/>
            </a:prstGeom>
          </p:spPr>
        </p:pic>
      </p:grpSp>
      <p:sp>
        <p:nvSpPr>
          <p:cNvPr id="12" name="Espace réservé du contenu 4"/>
          <p:cNvSpPr txBox="1">
            <a:spLocks/>
          </p:cNvSpPr>
          <p:nvPr/>
        </p:nvSpPr>
        <p:spPr>
          <a:xfrm>
            <a:off x="462500" y="1108538"/>
            <a:ext cx="9653337" cy="306100"/>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b="1" dirty="0" smtClean="0"/>
              <a:t>Pilotez vous-même vos portefeuille avec                                    et </a:t>
            </a:r>
            <a:endParaRPr lang="fr-FR" sz="1200" dirty="0"/>
          </a:p>
        </p:txBody>
      </p:sp>
      <p:pic>
        <p:nvPicPr>
          <p:cNvPr id="13" name="Image 12"/>
          <p:cNvPicPr>
            <a:picLocks noChangeAspect="1"/>
          </p:cNvPicPr>
          <p:nvPr/>
        </p:nvPicPr>
        <p:blipFill rotWithShape="1">
          <a:blip r:embed="rId2"/>
          <a:srcRect b="24945"/>
          <a:stretch/>
        </p:blipFill>
        <p:spPr>
          <a:xfrm>
            <a:off x="4050280" y="1150322"/>
            <a:ext cx="1500873" cy="266738"/>
          </a:xfrm>
          <a:prstGeom prst="rect">
            <a:avLst/>
          </a:prstGeom>
          <a:ln>
            <a:solidFill>
              <a:schemeClr val="bg1">
                <a:lumMod val="75000"/>
              </a:schemeClr>
            </a:solidFill>
          </a:ln>
        </p:spPr>
      </p:pic>
      <p:pic>
        <p:nvPicPr>
          <p:cNvPr id="14" name="Image 13"/>
          <p:cNvPicPr>
            <a:picLocks noChangeAspect="1"/>
          </p:cNvPicPr>
          <p:nvPr/>
        </p:nvPicPr>
        <p:blipFill>
          <a:blip r:embed="rId3">
            <a:clrChange>
              <a:clrFrom>
                <a:srgbClr val="E2DFE0"/>
              </a:clrFrom>
              <a:clrTo>
                <a:srgbClr val="E2DFE0">
                  <a:alpha val="0"/>
                </a:srgbClr>
              </a:clrTo>
            </a:clrChange>
          </a:blip>
          <a:stretch>
            <a:fillRect/>
          </a:stretch>
        </p:blipFill>
        <p:spPr>
          <a:xfrm>
            <a:off x="6298630" y="1111405"/>
            <a:ext cx="907911" cy="362270"/>
          </a:xfrm>
          <a:prstGeom prst="rect">
            <a:avLst/>
          </a:prstGeom>
          <a:ln>
            <a:solidFill>
              <a:schemeClr val="bg1">
                <a:lumMod val="75000"/>
              </a:schemeClr>
            </a:solidFill>
          </a:ln>
        </p:spPr>
      </p:pic>
      <p:sp>
        <p:nvSpPr>
          <p:cNvPr id="15" name="Espace réservé du contenu 4"/>
          <p:cNvSpPr txBox="1">
            <a:spLocks/>
          </p:cNvSpPr>
          <p:nvPr/>
        </p:nvSpPr>
        <p:spPr>
          <a:xfrm>
            <a:off x="462499" y="5859048"/>
            <a:ext cx="5370238" cy="900000"/>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
            </a:pPr>
            <a:r>
              <a:rPr lang="fr-FR" sz="1200" b="1" dirty="0" smtClean="0"/>
              <a:t>Pour tout savoir et y accéder :</a:t>
            </a:r>
          </a:p>
          <a:p>
            <a:pPr lvl="1">
              <a:buFont typeface="Wingdings" panose="05000000000000000000" pitchFamily="2" charset="2"/>
              <a:buChar char="ü"/>
            </a:pPr>
            <a:r>
              <a:rPr lang="fr-FR" sz="1200" dirty="0" smtClean="0"/>
              <a:t>Pour accéder au Guide utilisateur, </a:t>
            </a:r>
            <a:r>
              <a:rPr lang="fr-FR" sz="1200" dirty="0" smtClean="0">
                <a:hlinkClick r:id="rId4"/>
              </a:rPr>
              <a:t>cliquez ici,</a:t>
            </a:r>
            <a:endParaRPr lang="fr-FR" sz="1200" dirty="0" smtClean="0"/>
          </a:p>
          <a:p>
            <a:pPr lvl="1">
              <a:buFont typeface="Wingdings" panose="05000000000000000000" pitchFamily="2" charset="2"/>
              <a:buChar char="ü"/>
            </a:pPr>
            <a:r>
              <a:rPr lang="fr-FR" sz="1200" dirty="0" smtClean="0"/>
              <a:t>Pour accéder à l’outil « Mon Portfolio », </a:t>
            </a:r>
            <a:r>
              <a:rPr lang="fr-FR" sz="1200" dirty="0" smtClean="0">
                <a:hlinkClick r:id="rId5"/>
              </a:rPr>
              <a:t>cliquez ici</a:t>
            </a:r>
            <a:r>
              <a:rPr lang="fr-FR" sz="1200" dirty="0" smtClean="0">
                <a:solidFill>
                  <a:schemeClr val="tx1">
                    <a:lumMod val="50000"/>
                    <a:lumOff val="50000"/>
                  </a:schemeClr>
                </a:solidFill>
                <a:hlinkClick r:id="rId5"/>
              </a:rPr>
              <a:t>.</a:t>
            </a:r>
            <a:endParaRPr lang="fr-FR" sz="1200" dirty="0">
              <a:solidFill>
                <a:schemeClr val="tx1">
                  <a:lumMod val="50000"/>
                  <a:lumOff val="50000"/>
                </a:schemeClr>
              </a:solidFill>
            </a:endParaRPr>
          </a:p>
        </p:txBody>
      </p:sp>
      <p:sp>
        <p:nvSpPr>
          <p:cNvPr id="3" name="Rectangle 2"/>
          <p:cNvSpPr/>
          <p:nvPr/>
        </p:nvSpPr>
        <p:spPr>
          <a:xfrm>
            <a:off x="462500" y="2085721"/>
            <a:ext cx="5372816" cy="67891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solidFill>
                  <a:schemeClr val="tx1">
                    <a:lumMod val="75000"/>
                    <a:lumOff val="25000"/>
                  </a:schemeClr>
                </a:solidFill>
              </a:rPr>
              <a:t>Faites vos propres ciblages dans votre portefeuille</a:t>
            </a:r>
            <a:endParaRPr lang="fr-FR" sz="1600" b="1" dirty="0">
              <a:solidFill>
                <a:schemeClr val="tx1">
                  <a:lumMod val="75000"/>
                  <a:lumOff val="25000"/>
                </a:schemeClr>
              </a:solidFill>
            </a:endParaRPr>
          </a:p>
        </p:txBody>
      </p:sp>
      <p:sp>
        <p:nvSpPr>
          <p:cNvPr id="20" name="Espace réservé du contenu 4"/>
          <p:cNvSpPr txBox="1">
            <a:spLocks/>
          </p:cNvSpPr>
          <p:nvPr/>
        </p:nvSpPr>
        <p:spPr>
          <a:xfrm>
            <a:off x="462500" y="4055728"/>
            <a:ext cx="5370238" cy="1759817"/>
          </a:xfrm>
          <a:prstGeom prst="rect">
            <a:avLst/>
          </a:prstGeom>
          <a:solidFill>
            <a:schemeClr val="bg1">
              <a:lumMod val="95000"/>
            </a:schemeClr>
          </a:solidFill>
        </p:spPr>
        <p:txBody>
          <a:bodyPr>
            <a:no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
            </a:pPr>
            <a:r>
              <a:rPr lang="fr-FR" sz="1200" b="1" dirty="0" smtClean="0"/>
              <a:t>Les filtres à appliquer sur vos clients-cibles </a:t>
            </a:r>
            <a:r>
              <a:rPr lang="fr-FR" sz="1200" b="1" dirty="0"/>
              <a:t>pour réussir le challenge :</a:t>
            </a:r>
          </a:p>
          <a:p>
            <a:pPr lvl="1">
              <a:buFont typeface="Wingdings" panose="05000000000000000000" pitchFamily="2" charset="2"/>
              <a:buChar char="ü"/>
            </a:pPr>
            <a:r>
              <a:rPr lang="fr-FR" sz="1200" b="1" dirty="0" smtClean="0"/>
              <a:t>Le segment Activation avec le nombre d’Univers détenus.</a:t>
            </a:r>
          </a:p>
          <a:p>
            <a:pPr marL="714375" lvl="2" indent="0">
              <a:buNone/>
            </a:pPr>
            <a:r>
              <a:rPr lang="fr-FR" sz="1200" dirty="0" smtClean="0">
                <a:solidFill>
                  <a:schemeClr val="bg1">
                    <a:lumMod val="50000"/>
                  </a:schemeClr>
                </a:solidFill>
              </a:rPr>
              <a:t>Par exemple, pour des opportunités en IARD, filtrez vos clients sans l’univers A.</a:t>
            </a:r>
            <a:endParaRPr lang="fr-FR" sz="1200" dirty="0">
              <a:solidFill>
                <a:schemeClr val="bg1">
                  <a:lumMod val="50000"/>
                </a:schemeClr>
              </a:solidFill>
            </a:endParaRPr>
          </a:p>
          <a:p>
            <a:pPr lvl="1">
              <a:buFont typeface="Wingdings" panose="05000000000000000000" pitchFamily="2" charset="2"/>
              <a:buChar char="ü"/>
            </a:pPr>
            <a:r>
              <a:rPr lang="fr-FR" sz="1200" b="1" dirty="0"/>
              <a:t>Le nombre </a:t>
            </a:r>
            <a:r>
              <a:rPr lang="fr-FR" sz="1200" b="1" dirty="0" smtClean="0"/>
              <a:t>d’entretiens sur les 12 derniers mois : </a:t>
            </a:r>
            <a:r>
              <a:rPr lang="fr-FR" sz="1200" dirty="0" smtClean="0">
                <a:solidFill>
                  <a:schemeClr val="tx1">
                    <a:lumMod val="50000"/>
                    <a:lumOff val="50000"/>
                  </a:schemeClr>
                </a:solidFill>
              </a:rPr>
              <a:t>1 client doit être vu 1 fois par an </a:t>
            </a:r>
            <a:r>
              <a:rPr lang="fr-FR" sz="1200" dirty="0" smtClean="0">
                <a:solidFill>
                  <a:schemeClr val="tx1">
                    <a:lumMod val="50000"/>
                    <a:lumOff val="50000"/>
                  </a:schemeClr>
                </a:solidFill>
                <a:sym typeface="Wingdings" panose="05000000000000000000" pitchFamily="2" charset="2"/>
              </a:rPr>
              <a:t> </a:t>
            </a:r>
            <a:r>
              <a:rPr lang="fr-FR" sz="1200" dirty="0" smtClean="0">
                <a:solidFill>
                  <a:schemeClr val="bg1">
                    <a:lumMod val="50000"/>
                  </a:schemeClr>
                </a:solidFill>
                <a:sym typeface="Wingdings" panose="05000000000000000000" pitchFamily="2" charset="2"/>
              </a:rPr>
              <a:t>privilégiez les clients non vus depuis 12 mois.</a:t>
            </a:r>
            <a:endParaRPr lang="fr-FR" sz="1200" dirty="0">
              <a:solidFill>
                <a:schemeClr val="bg1">
                  <a:lumMod val="50000"/>
                </a:schemeClr>
              </a:solidFill>
            </a:endParaRPr>
          </a:p>
        </p:txBody>
      </p:sp>
      <p:sp>
        <p:nvSpPr>
          <p:cNvPr id="26" name="Espace réservé du contenu 4"/>
          <p:cNvSpPr txBox="1">
            <a:spLocks/>
          </p:cNvSpPr>
          <p:nvPr/>
        </p:nvSpPr>
        <p:spPr>
          <a:xfrm>
            <a:off x="6050264" y="5904426"/>
            <a:ext cx="5370238" cy="900000"/>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
            </a:pPr>
            <a:r>
              <a:rPr lang="fr-FR" sz="1200" b="1" dirty="0" smtClean="0"/>
              <a:t>Pour tout savoir et y accéder :</a:t>
            </a:r>
          </a:p>
          <a:p>
            <a:pPr lvl="1">
              <a:buFont typeface="Wingdings" panose="05000000000000000000" pitchFamily="2" charset="2"/>
              <a:buChar char="ü"/>
            </a:pPr>
            <a:r>
              <a:rPr lang="fr-FR" sz="1200" dirty="0" smtClean="0"/>
              <a:t>Pour accéder au Guide utilisateur, </a:t>
            </a:r>
            <a:r>
              <a:rPr lang="fr-FR" sz="1200" dirty="0" smtClean="0">
                <a:hlinkClick r:id="rId6"/>
              </a:rPr>
              <a:t>cliquez ici,</a:t>
            </a:r>
            <a:endParaRPr lang="fr-FR" sz="1200" dirty="0" smtClean="0"/>
          </a:p>
          <a:p>
            <a:pPr lvl="1">
              <a:buFont typeface="Wingdings" panose="05000000000000000000" pitchFamily="2" charset="2"/>
              <a:buChar char="ü"/>
            </a:pPr>
            <a:r>
              <a:rPr lang="fr-FR" sz="1200" dirty="0" smtClean="0"/>
              <a:t>Pour accéder à l’outil « ORCA », </a:t>
            </a:r>
            <a:r>
              <a:rPr lang="fr-FR" sz="1200" dirty="0" smtClean="0">
                <a:hlinkClick r:id="rId7"/>
              </a:rPr>
              <a:t>cliquez ici.</a:t>
            </a:r>
            <a:endParaRPr lang="fr-FR" sz="1200" dirty="0"/>
          </a:p>
        </p:txBody>
      </p:sp>
      <p:sp>
        <p:nvSpPr>
          <p:cNvPr id="27" name="Rectangle 26"/>
          <p:cNvSpPr/>
          <p:nvPr/>
        </p:nvSpPr>
        <p:spPr>
          <a:xfrm>
            <a:off x="6056384" y="2085721"/>
            <a:ext cx="5581644" cy="67891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tx1">
                    <a:lumMod val="75000"/>
                    <a:lumOff val="25000"/>
                  </a:schemeClr>
                </a:solidFill>
              </a:rPr>
              <a:t>Sélectionnez</a:t>
            </a:r>
            <a:r>
              <a:rPr lang="fr-FR" sz="1600" dirty="0" smtClean="0">
                <a:solidFill>
                  <a:schemeClr val="tx1">
                    <a:lumMod val="75000"/>
                    <a:lumOff val="25000"/>
                  </a:schemeClr>
                </a:solidFill>
              </a:rPr>
              <a:t> </a:t>
            </a:r>
            <a:r>
              <a:rPr lang="fr-FR" sz="1600" b="1" dirty="0">
                <a:solidFill>
                  <a:schemeClr val="tx1">
                    <a:lumMod val="75000"/>
                    <a:lumOff val="25000"/>
                  </a:schemeClr>
                </a:solidFill>
              </a:rPr>
              <a:t>vos</a:t>
            </a:r>
            <a:r>
              <a:rPr lang="fr-FR" sz="1600" dirty="0" smtClean="0">
                <a:solidFill>
                  <a:schemeClr val="tx1">
                    <a:lumMod val="75000"/>
                    <a:lumOff val="25000"/>
                  </a:schemeClr>
                </a:solidFill>
              </a:rPr>
              <a:t> </a:t>
            </a:r>
            <a:r>
              <a:rPr lang="fr-FR" sz="1600" b="1" dirty="0">
                <a:solidFill>
                  <a:schemeClr val="tx1">
                    <a:lumMod val="75000"/>
                    <a:lumOff val="25000"/>
                  </a:schemeClr>
                </a:solidFill>
              </a:rPr>
              <a:t>actions</a:t>
            </a:r>
            <a:r>
              <a:rPr lang="fr-FR" sz="1600" dirty="0" smtClean="0">
                <a:solidFill>
                  <a:schemeClr val="tx1">
                    <a:lumMod val="75000"/>
                    <a:lumOff val="25000"/>
                  </a:schemeClr>
                </a:solidFill>
              </a:rPr>
              <a:t> </a:t>
            </a:r>
            <a:r>
              <a:rPr lang="fr-FR" sz="1600" b="1" dirty="0">
                <a:solidFill>
                  <a:schemeClr val="tx1">
                    <a:lumMod val="75000"/>
                    <a:lumOff val="25000"/>
                  </a:schemeClr>
                </a:solidFill>
              </a:rPr>
              <a:t>et</a:t>
            </a:r>
            <a:r>
              <a:rPr lang="fr-FR" sz="1600" dirty="0" smtClean="0">
                <a:solidFill>
                  <a:schemeClr val="tx1">
                    <a:lumMod val="75000"/>
                    <a:lumOff val="25000"/>
                  </a:schemeClr>
                </a:solidFill>
              </a:rPr>
              <a:t> </a:t>
            </a:r>
            <a:r>
              <a:rPr lang="fr-FR" sz="1600" b="1" dirty="0">
                <a:solidFill>
                  <a:schemeClr val="tx1">
                    <a:lumMod val="75000"/>
                    <a:lumOff val="25000"/>
                  </a:schemeClr>
                </a:solidFill>
              </a:rPr>
              <a:t>clients</a:t>
            </a:r>
          </a:p>
        </p:txBody>
      </p:sp>
      <p:sp>
        <p:nvSpPr>
          <p:cNvPr id="28" name="Espace réservé du contenu 4"/>
          <p:cNvSpPr txBox="1">
            <a:spLocks/>
          </p:cNvSpPr>
          <p:nvPr/>
        </p:nvSpPr>
        <p:spPr>
          <a:xfrm>
            <a:off x="6050264" y="2787095"/>
            <a:ext cx="5587764" cy="1650950"/>
          </a:xfrm>
          <a:prstGeom prst="rect">
            <a:avLst/>
          </a:prstGeom>
        </p:spPr>
        <p:txBody>
          <a:bodyPr>
            <a:no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buFont typeface="Wingdings" panose="05000000000000000000" pitchFamily="2" charset="2"/>
              <a:buChar char="§"/>
            </a:pPr>
            <a:r>
              <a:rPr lang="fr-FR" sz="1200" b="1" dirty="0"/>
              <a:t>ORCA est un outil de requête et une plateforme de stockage de fichiers clients élaborés, sur critères </a:t>
            </a:r>
            <a:r>
              <a:rPr lang="fr-FR" sz="1200" b="1" dirty="0" smtClean="0"/>
              <a:t>prédéfinis : Epargne à échéance, mono détenteurs IARD...</a:t>
            </a:r>
            <a:endParaRPr lang="fr-FR" sz="1200" b="1" dirty="0"/>
          </a:p>
          <a:p>
            <a:pPr marL="171450" indent="-171450">
              <a:buFont typeface="Wingdings" panose="05000000000000000000" pitchFamily="2" charset="2"/>
              <a:buChar char="§"/>
            </a:pPr>
            <a:r>
              <a:rPr lang="fr-FR" sz="1200" dirty="0"/>
              <a:t>Des critères de recherche </a:t>
            </a:r>
            <a:r>
              <a:rPr lang="fr-FR" sz="1200" dirty="0" smtClean="0"/>
              <a:t>dans chaque rapport sont </a:t>
            </a:r>
            <a:r>
              <a:rPr lang="fr-FR" sz="1200" dirty="0"/>
              <a:t>disponibles et </a:t>
            </a:r>
            <a:r>
              <a:rPr lang="fr-FR" sz="1200" dirty="0" smtClean="0"/>
              <a:t>vous permettent de </a:t>
            </a:r>
            <a:r>
              <a:rPr lang="fr-FR" sz="1200" dirty="0"/>
              <a:t>filtrer les résultats</a:t>
            </a:r>
            <a:r>
              <a:rPr lang="fr-FR" sz="1200" dirty="0" smtClean="0"/>
              <a:t>.</a:t>
            </a:r>
          </a:p>
          <a:p>
            <a:pPr marL="171450" indent="-171450">
              <a:buFont typeface="Wingdings" panose="05000000000000000000" pitchFamily="2" charset="2"/>
              <a:buChar char="§"/>
            </a:pPr>
            <a:r>
              <a:rPr lang="fr-FR" sz="1200" dirty="0" smtClean="0"/>
              <a:t>A l’ouverture d’un rapport, une fiche info        est à votre disposition.</a:t>
            </a:r>
          </a:p>
          <a:p>
            <a:pPr marL="171450" indent="-171450">
              <a:buFont typeface="Wingdings" panose="05000000000000000000" pitchFamily="2" charset="2"/>
              <a:buChar char="§"/>
            </a:pPr>
            <a:r>
              <a:rPr lang="fr-FR" sz="1200" dirty="0"/>
              <a:t>Les rapports couvrent tous les Univers (B, </a:t>
            </a:r>
            <a:r>
              <a:rPr lang="fr-FR" sz="1200" dirty="0" smtClean="0"/>
              <a:t>E, P, C </a:t>
            </a:r>
            <a:r>
              <a:rPr lang="fr-FR" sz="1200" dirty="0"/>
              <a:t>et A</a:t>
            </a:r>
            <a:r>
              <a:rPr lang="fr-FR" sz="1200" dirty="0" smtClean="0"/>
              <a:t>).</a:t>
            </a:r>
          </a:p>
          <a:p>
            <a:pPr marL="171450" indent="-171450">
              <a:buFont typeface="Wingdings" panose="05000000000000000000" pitchFamily="2" charset="2"/>
              <a:buChar char="§"/>
            </a:pPr>
            <a:r>
              <a:rPr lang="fr-FR" sz="1200" dirty="0" smtClean="0"/>
              <a:t>Vous avez la possibilité d’exporter vos requêtes sur un fichier Excel (à partir de Chrome)</a:t>
            </a:r>
            <a:endParaRPr lang="fr-FR" sz="1200" dirty="0"/>
          </a:p>
        </p:txBody>
      </p:sp>
      <p:sp>
        <p:nvSpPr>
          <p:cNvPr id="30" name="Espace réservé du contenu 4"/>
          <p:cNvSpPr txBox="1">
            <a:spLocks/>
          </p:cNvSpPr>
          <p:nvPr/>
        </p:nvSpPr>
        <p:spPr>
          <a:xfrm>
            <a:off x="6057679" y="4417914"/>
            <a:ext cx="5577995" cy="1483216"/>
          </a:xfrm>
          <a:prstGeom prst="rect">
            <a:avLst/>
          </a:prstGeom>
          <a:solidFill>
            <a:schemeClr val="bg1">
              <a:lumMod val="95000"/>
            </a:schemeClr>
          </a:solidFill>
        </p:spPr>
        <p:txBody>
          <a:bodyPr>
            <a:no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
            </a:pPr>
            <a:r>
              <a:rPr lang="fr-FR" sz="1200" b="1" dirty="0" smtClean="0"/>
              <a:t>Les filtres à appliquer sur vos clients </a:t>
            </a:r>
            <a:r>
              <a:rPr lang="fr-FR" sz="1200" b="1" dirty="0"/>
              <a:t>pour réussir le challenge :</a:t>
            </a:r>
          </a:p>
          <a:p>
            <a:pPr lvl="1">
              <a:buFont typeface="Wingdings" panose="05000000000000000000" pitchFamily="2" charset="2"/>
              <a:buChar char="ü"/>
            </a:pPr>
            <a:r>
              <a:rPr lang="fr-FR" sz="1200" b="1" dirty="0" smtClean="0"/>
              <a:t>Le </a:t>
            </a:r>
            <a:r>
              <a:rPr lang="fr-FR" sz="1200" b="1" dirty="0"/>
              <a:t>segment Activation </a:t>
            </a:r>
            <a:r>
              <a:rPr lang="fr-FR" sz="1200" dirty="0" smtClean="0"/>
              <a:t>est présent sur quasiment tous les rapports : posez des filtres </a:t>
            </a:r>
            <a:r>
              <a:rPr lang="fr-FR" sz="1200" dirty="0" err="1" smtClean="0"/>
              <a:t>BPe</a:t>
            </a:r>
            <a:r>
              <a:rPr lang="fr-FR" sz="1200" dirty="0" smtClean="0"/>
              <a:t>, </a:t>
            </a:r>
            <a:r>
              <a:rPr lang="fr-FR" sz="1200" dirty="0" err="1" smtClean="0"/>
              <a:t>BPne</a:t>
            </a:r>
            <a:r>
              <a:rPr lang="fr-FR" sz="1200" dirty="0" smtClean="0"/>
              <a:t> etc.</a:t>
            </a:r>
          </a:p>
          <a:p>
            <a:pPr lvl="1">
              <a:buFont typeface="Wingdings" panose="05000000000000000000" pitchFamily="2" charset="2"/>
              <a:buChar char="ü"/>
            </a:pPr>
            <a:r>
              <a:rPr lang="fr-FR" sz="1200" b="1" dirty="0" smtClean="0"/>
              <a:t>Les filtres produits : </a:t>
            </a:r>
            <a:r>
              <a:rPr lang="fr-FR" sz="1200" dirty="0" smtClean="0">
                <a:solidFill>
                  <a:schemeClr val="bg1">
                    <a:lumMod val="50000"/>
                  </a:schemeClr>
                </a:solidFill>
              </a:rPr>
              <a:t>par </a:t>
            </a:r>
            <a:r>
              <a:rPr lang="fr-FR" sz="1200" dirty="0">
                <a:solidFill>
                  <a:schemeClr val="bg1">
                    <a:lumMod val="50000"/>
                  </a:schemeClr>
                </a:solidFill>
              </a:rPr>
              <a:t>exemple, </a:t>
            </a:r>
            <a:r>
              <a:rPr lang="fr-FR" sz="1200" dirty="0" smtClean="0">
                <a:solidFill>
                  <a:schemeClr val="bg1">
                    <a:lumMod val="50000"/>
                  </a:schemeClr>
                </a:solidFill>
              </a:rPr>
              <a:t>pour un ciblage crédit conso travaux, vous pouvez utiliser le fichier « Clients détenteurs d’un crédit </a:t>
            </a:r>
            <a:r>
              <a:rPr lang="fr-FR" sz="1200" dirty="0" err="1" smtClean="0">
                <a:solidFill>
                  <a:schemeClr val="bg1">
                    <a:lumMod val="50000"/>
                  </a:schemeClr>
                </a:solidFill>
              </a:rPr>
              <a:t>immo</a:t>
            </a:r>
            <a:r>
              <a:rPr lang="fr-FR" sz="1200" dirty="0" smtClean="0">
                <a:solidFill>
                  <a:schemeClr val="bg1">
                    <a:lumMod val="50000"/>
                  </a:schemeClr>
                </a:solidFill>
              </a:rPr>
              <a:t> » et filtre la rubrique « CRD Conso ». Vous ne sélectionnez que les clients avec un CRD à 0, donc sans crédit conso en CEGEE.</a:t>
            </a:r>
            <a:endParaRPr lang="fr-FR" sz="1200" dirty="0">
              <a:solidFill>
                <a:schemeClr val="bg1">
                  <a:lumMod val="50000"/>
                </a:schemeClr>
              </a:solidFill>
            </a:endParaRPr>
          </a:p>
          <a:p>
            <a:pPr lvl="1">
              <a:buFont typeface="Wingdings" panose="05000000000000000000" pitchFamily="2" charset="2"/>
              <a:buChar char="ü"/>
            </a:pPr>
            <a:endParaRPr lang="fr-FR" sz="1200" dirty="0"/>
          </a:p>
        </p:txBody>
      </p:sp>
      <p:pic>
        <p:nvPicPr>
          <p:cNvPr id="8" name="Image 7"/>
          <p:cNvPicPr>
            <a:picLocks noChangeAspect="1"/>
          </p:cNvPicPr>
          <p:nvPr/>
        </p:nvPicPr>
        <p:blipFill rotWithShape="1">
          <a:blip r:embed="rId8"/>
          <a:srcRect l="20734" t="18658" r="28193" b="26410"/>
          <a:stretch/>
        </p:blipFill>
        <p:spPr>
          <a:xfrm>
            <a:off x="9069182" y="3899883"/>
            <a:ext cx="189346" cy="196629"/>
          </a:xfrm>
          <a:prstGeom prst="ellipse">
            <a:avLst/>
          </a:prstGeom>
        </p:spPr>
      </p:pic>
      <p:sp>
        <p:nvSpPr>
          <p:cNvPr id="31" name="Rectangle 30"/>
          <p:cNvSpPr/>
          <p:nvPr/>
        </p:nvSpPr>
        <p:spPr>
          <a:xfrm>
            <a:off x="6050488" y="1626516"/>
            <a:ext cx="5587540" cy="5075073"/>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p:cNvSpPr/>
          <p:nvPr/>
        </p:nvSpPr>
        <p:spPr>
          <a:xfrm>
            <a:off x="459921" y="1619232"/>
            <a:ext cx="5372816" cy="5082357"/>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63893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156155" y="2121017"/>
            <a:ext cx="8519908" cy="4424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p:cNvSpPr/>
          <p:nvPr/>
        </p:nvSpPr>
        <p:spPr>
          <a:xfrm>
            <a:off x="3156155" y="2905433"/>
            <a:ext cx="8519908" cy="4424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1"/>
          <p:cNvSpPr>
            <a:spLocks noGrp="1"/>
          </p:cNvSpPr>
          <p:nvPr>
            <p:ph type="body" sz="quarter" idx="13"/>
          </p:nvPr>
        </p:nvSpPr>
        <p:spPr/>
        <p:txBody>
          <a:bodyPr/>
          <a:lstStyle/>
          <a:p>
            <a:r>
              <a:rPr lang="fr-FR" sz="2000" b="1" dirty="0" smtClean="0">
                <a:latin typeface="Montserrat Black" panose="00000A00000000000000" pitchFamily="2" charset="0"/>
              </a:rPr>
              <a:t>Point d’étape et Challenge</a:t>
            </a:r>
          </a:p>
          <a:p>
            <a:r>
              <a:rPr lang="fr-FR" sz="2000" b="1" dirty="0" smtClean="0">
                <a:latin typeface="Montserrat Black" panose="00000A00000000000000" pitchFamily="2" charset="0"/>
              </a:rPr>
              <a:t>Moyens : Formations, offres et cibles</a:t>
            </a:r>
          </a:p>
          <a:p>
            <a:pPr lvl="1"/>
            <a:r>
              <a:rPr lang="fr-FR" dirty="0"/>
              <a:t>Marché des particuliers</a:t>
            </a:r>
          </a:p>
          <a:p>
            <a:pPr lvl="1"/>
            <a:r>
              <a:rPr lang="fr-FR" dirty="0"/>
              <a:t>Marché de la Gestion Privée</a:t>
            </a:r>
          </a:p>
          <a:p>
            <a:pPr lvl="1"/>
            <a:r>
              <a:rPr lang="fr-FR" dirty="0"/>
              <a:t>Marché des </a:t>
            </a:r>
            <a:r>
              <a:rPr lang="fr-FR" dirty="0" smtClean="0"/>
              <a:t>Professionnels</a:t>
            </a:r>
            <a:endParaRPr lang="fr-FR" sz="2000" b="1" dirty="0" smtClean="0">
              <a:latin typeface="Montserrat Black" panose="00000A00000000000000" pitchFamily="2" charset="0"/>
            </a:endParaRPr>
          </a:p>
          <a:p>
            <a:r>
              <a:rPr lang="fr-FR" sz="2000" b="1" dirty="0" smtClean="0">
                <a:latin typeface="Montserrat Black" panose="00000A00000000000000" pitchFamily="2" charset="0"/>
              </a:rPr>
              <a:t>Boîte à outils</a:t>
            </a:r>
            <a:endParaRPr lang="fr-FR" sz="2000" b="1" dirty="0">
              <a:latin typeface="Montserrat Black" panose="00000A00000000000000" pitchFamily="2" charset="0"/>
            </a:endParaRPr>
          </a:p>
        </p:txBody>
      </p:sp>
    </p:spTree>
    <p:extLst>
      <p:ext uri="{BB962C8B-B14F-4D97-AF65-F5344CB8AC3E}">
        <p14:creationId xmlns:p14="http://schemas.microsoft.com/office/powerpoint/2010/main" val="344373731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3"/>
          </p:nvPr>
        </p:nvSpPr>
        <p:spPr/>
        <p:txBody>
          <a:bodyPr/>
          <a:lstStyle/>
          <a:p>
            <a:pPr>
              <a:spcBef>
                <a:spcPts val="0"/>
              </a:spcBef>
            </a:pPr>
            <a:r>
              <a:rPr lang="fr-FR" sz="1600" b="1" dirty="0"/>
              <a:t>De nombreuses </a:t>
            </a:r>
            <a:r>
              <a:rPr lang="fr-FR" sz="1600" b="1" dirty="0">
                <a:solidFill>
                  <a:srgbClr val="C00000"/>
                </a:solidFill>
              </a:rPr>
              <a:t>offres et actions </a:t>
            </a:r>
            <a:r>
              <a:rPr lang="fr-FR" sz="1600" b="1" dirty="0"/>
              <a:t>sont mises en place pour vous accompagner dans la </a:t>
            </a:r>
            <a:r>
              <a:rPr lang="fr-FR" sz="1600" b="1" dirty="0">
                <a:solidFill>
                  <a:srgbClr val="C00000"/>
                </a:solidFill>
              </a:rPr>
              <a:t>réussite de ce challenge</a:t>
            </a:r>
          </a:p>
        </p:txBody>
      </p:sp>
      <p:sp>
        <p:nvSpPr>
          <p:cNvPr id="5" name="Titre 4"/>
          <p:cNvSpPr>
            <a:spLocks noGrp="1"/>
          </p:cNvSpPr>
          <p:nvPr>
            <p:ph type="ctrTitle"/>
          </p:nvPr>
        </p:nvSpPr>
        <p:spPr/>
        <p:txBody>
          <a:bodyPr/>
          <a:lstStyle/>
          <a:p>
            <a:r>
              <a:rPr lang="fr-FR" sz="1300" dirty="0"/>
              <a:t>Moyens : Formation, Offres &amp; Cibles</a:t>
            </a:r>
            <a:endParaRPr lang="fr-FR" sz="900" dirty="0">
              <a:solidFill>
                <a:prstClr val="black">
                  <a:lumMod val="75000"/>
                  <a:lumOff val="25000"/>
                </a:prstClr>
              </a:solidFill>
              <a:ea typeface="+mn-ea"/>
              <a:cs typeface="+mn-cs"/>
            </a:endParaRPr>
          </a:p>
        </p:txBody>
      </p:sp>
      <p:grpSp>
        <p:nvGrpSpPr>
          <p:cNvPr id="18" name="Groupe 17"/>
          <p:cNvGrpSpPr/>
          <p:nvPr/>
        </p:nvGrpSpPr>
        <p:grpSpPr>
          <a:xfrm>
            <a:off x="8335406" y="44251"/>
            <a:ext cx="3856593" cy="279660"/>
            <a:chOff x="3581398" y="6140166"/>
            <a:chExt cx="4444995" cy="223443"/>
          </a:xfrm>
          <a:noFill/>
        </p:grpSpPr>
        <p:sp>
          <p:nvSpPr>
            <p:cNvPr id="23" name="Rectangle 2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prstClr val="black">
                      <a:lumMod val="65000"/>
                      <a:lumOff val="35000"/>
                    </a:prstClr>
                  </a:solidFill>
                  <a:effectLst/>
                  <a:uLnTx/>
                  <a:uFillTx/>
                  <a:latin typeface="Arial"/>
                  <a:ea typeface="+mn-ea"/>
                  <a:cs typeface="+mn-cs"/>
                </a:rPr>
                <a:t>Professionnels</a:t>
              </a:r>
            </a:p>
          </p:txBody>
        </p:sp>
        <p:sp>
          <p:nvSpPr>
            <p:cNvPr id="24" name="Rectangle 23"/>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900" b="1" dirty="0">
                  <a:solidFill>
                    <a:prstClr val="black">
                      <a:lumMod val="75000"/>
                      <a:lumOff val="25000"/>
                    </a:prstClr>
                  </a:solidFill>
                  <a:latin typeface="Montserrat Black" panose="00000A00000000000000" pitchFamily="2" charset="0"/>
                </a:rPr>
                <a:t>Gestion</a:t>
              </a:r>
              <a:r>
                <a:rPr kumimoji="0" lang="fr-FR" sz="900" b="0" i="0" u="none" strike="noStrike" kern="1200" cap="none" spc="0" normalizeH="0" baseline="0" noProof="0" dirty="0">
                  <a:ln>
                    <a:noFill/>
                  </a:ln>
                  <a:solidFill>
                    <a:prstClr val="black">
                      <a:lumMod val="65000"/>
                      <a:lumOff val="35000"/>
                    </a:prstClr>
                  </a:solidFill>
                  <a:effectLst/>
                  <a:uLnTx/>
                  <a:uFillTx/>
                  <a:latin typeface="Arial"/>
                  <a:ea typeface="+mn-ea"/>
                  <a:cs typeface="+mn-cs"/>
                </a:rPr>
                <a:t> </a:t>
              </a:r>
              <a:r>
                <a:rPr lang="fr-FR" sz="900" b="1" dirty="0">
                  <a:solidFill>
                    <a:prstClr val="black">
                      <a:lumMod val="75000"/>
                      <a:lumOff val="25000"/>
                    </a:prstClr>
                  </a:solidFill>
                  <a:latin typeface="Montserrat Black" panose="00000A00000000000000" pitchFamily="2" charset="0"/>
                </a:rPr>
                <a:t>Privée</a:t>
              </a:r>
            </a:p>
          </p:txBody>
        </p:sp>
        <p:sp>
          <p:nvSpPr>
            <p:cNvPr id="25" name="Rectangle 24"/>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900" dirty="0">
                  <a:solidFill>
                    <a:prstClr val="black">
                      <a:lumMod val="65000"/>
                      <a:lumOff val="35000"/>
                    </a:prstClr>
                  </a:solidFill>
                  <a:latin typeface="Arial"/>
                </a:rPr>
                <a:t>Particuliers</a:t>
              </a:r>
            </a:p>
          </p:txBody>
        </p:sp>
      </p:grpSp>
      <p:graphicFrame>
        <p:nvGraphicFramePr>
          <p:cNvPr id="19" name="Tableau 18">
            <a:extLst>
              <a:ext uri="{FF2B5EF4-FFF2-40B4-BE49-F238E27FC236}">
                <a16:creationId xmlns:a16="http://schemas.microsoft.com/office/drawing/2014/main" id="{66228F19-C875-4C20-A4DD-F8B74D824207}"/>
              </a:ext>
            </a:extLst>
          </p:cNvPr>
          <p:cNvGraphicFramePr>
            <a:graphicFrameLocks noGrp="1"/>
          </p:cNvGraphicFramePr>
          <p:nvPr>
            <p:extLst/>
          </p:nvPr>
        </p:nvGraphicFramePr>
        <p:xfrm>
          <a:off x="1110001" y="1257707"/>
          <a:ext cx="10566061" cy="4597930"/>
        </p:xfrm>
        <a:graphic>
          <a:graphicData uri="http://schemas.openxmlformats.org/drawingml/2006/table">
            <a:tbl>
              <a:tblPr firstRow="1" bandRow="1"/>
              <a:tblGrid>
                <a:gridCol w="621533">
                  <a:extLst>
                    <a:ext uri="{9D8B030D-6E8A-4147-A177-3AD203B41FA5}">
                      <a16:colId xmlns:a16="http://schemas.microsoft.com/office/drawing/2014/main" val="1007629107"/>
                    </a:ext>
                  </a:extLst>
                </a:gridCol>
                <a:gridCol w="621533">
                  <a:extLst>
                    <a:ext uri="{9D8B030D-6E8A-4147-A177-3AD203B41FA5}">
                      <a16:colId xmlns:a16="http://schemas.microsoft.com/office/drawing/2014/main" val="39464569"/>
                    </a:ext>
                  </a:extLst>
                </a:gridCol>
                <a:gridCol w="621533">
                  <a:extLst>
                    <a:ext uri="{9D8B030D-6E8A-4147-A177-3AD203B41FA5}">
                      <a16:colId xmlns:a16="http://schemas.microsoft.com/office/drawing/2014/main" val="85701573"/>
                    </a:ext>
                  </a:extLst>
                </a:gridCol>
                <a:gridCol w="621533">
                  <a:extLst>
                    <a:ext uri="{9D8B030D-6E8A-4147-A177-3AD203B41FA5}">
                      <a16:colId xmlns:a16="http://schemas.microsoft.com/office/drawing/2014/main" val="2729718663"/>
                    </a:ext>
                  </a:extLst>
                </a:gridCol>
                <a:gridCol w="621533">
                  <a:extLst>
                    <a:ext uri="{9D8B030D-6E8A-4147-A177-3AD203B41FA5}">
                      <a16:colId xmlns:a16="http://schemas.microsoft.com/office/drawing/2014/main" val="1465173605"/>
                    </a:ext>
                  </a:extLst>
                </a:gridCol>
                <a:gridCol w="621533">
                  <a:extLst>
                    <a:ext uri="{9D8B030D-6E8A-4147-A177-3AD203B41FA5}">
                      <a16:colId xmlns:a16="http://schemas.microsoft.com/office/drawing/2014/main" val="3573686244"/>
                    </a:ext>
                  </a:extLst>
                </a:gridCol>
                <a:gridCol w="621533">
                  <a:extLst>
                    <a:ext uri="{9D8B030D-6E8A-4147-A177-3AD203B41FA5}">
                      <a16:colId xmlns:a16="http://schemas.microsoft.com/office/drawing/2014/main" val="2639583721"/>
                    </a:ext>
                  </a:extLst>
                </a:gridCol>
                <a:gridCol w="621533">
                  <a:extLst>
                    <a:ext uri="{9D8B030D-6E8A-4147-A177-3AD203B41FA5}">
                      <a16:colId xmlns:a16="http://schemas.microsoft.com/office/drawing/2014/main" val="847930319"/>
                    </a:ext>
                  </a:extLst>
                </a:gridCol>
                <a:gridCol w="621533">
                  <a:extLst>
                    <a:ext uri="{9D8B030D-6E8A-4147-A177-3AD203B41FA5}">
                      <a16:colId xmlns:a16="http://schemas.microsoft.com/office/drawing/2014/main" val="295057206"/>
                    </a:ext>
                  </a:extLst>
                </a:gridCol>
                <a:gridCol w="621533">
                  <a:extLst>
                    <a:ext uri="{9D8B030D-6E8A-4147-A177-3AD203B41FA5}">
                      <a16:colId xmlns:a16="http://schemas.microsoft.com/office/drawing/2014/main" val="782910129"/>
                    </a:ext>
                  </a:extLst>
                </a:gridCol>
                <a:gridCol w="621533">
                  <a:extLst>
                    <a:ext uri="{9D8B030D-6E8A-4147-A177-3AD203B41FA5}">
                      <a16:colId xmlns:a16="http://schemas.microsoft.com/office/drawing/2014/main" val="734715384"/>
                    </a:ext>
                  </a:extLst>
                </a:gridCol>
                <a:gridCol w="621533">
                  <a:extLst>
                    <a:ext uri="{9D8B030D-6E8A-4147-A177-3AD203B41FA5}">
                      <a16:colId xmlns:a16="http://schemas.microsoft.com/office/drawing/2014/main" val="2959216378"/>
                    </a:ext>
                  </a:extLst>
                </a:gridCol>
                <a:gridCol w="621533">
                  <a:extLst>
                    <a:ext uri="{9D8B030D-6E8A-4147-A177-3AD203B41FA5}">
                      <a16:colId xmlns:a16="http://schemas.microsoft.com/office/drawing/2014/main" val="2492747305"/>
                    </a:ext>
                  </a:extLst>
                </a:gridCol>
                <a:gridCol w="621533">
                  <a:extLst>
                    <a:ext uri="{9D8B030D-6E8A-4147-A177-3AD203B41FA5}">
                      <a16:colId xmlns:a16="http://schemas.microsoft.com/office/drawing/2014/main" val="3759836971"/>
                    </a:ext>
                  </a:extLst>
                </a:gridCol>
                <a:gridCol w="621533">
                  <a:extLst>
                    <a:ext uri="{9D8B030D-6E8A-4147-A177-3AD203B41FA5}">
                      <a16:colId xmlns:a16="http://schemas.microsoft.com/office/drawing/2014/main" val="4166156566"/>
                    </a:ext>
                  </a:extLst>
                </a:gridCol>
                <a:gridCol w="621533">
                  <a:extLst>
                    <a:ext uri="{9D8B030D-6E8A-4147-A177-3AD203B41FA5}">
                      <a16:colId xmlns:a16="http://schemas.microsoft.com/office/drawing/2014/main" val="1395811910"/>
                    </a:ext>
                  </a:extLst>
                </a:gridCol>
                <a:gridCol w="621533">
                  <a:extLst>
                    <a:ext uri="{9D8B030D-6E8A-4147-A177-3AD203B41FA5}">
                      <a16:colId xmlns:a16="http://schemas.microsoft.com/office/drawing/2014/main" val="1736381042"/>
                    </a:ext>
                  </a:extLst>
                </a:gridCol>
              </a:tblGrid>
              <a:tr h="263055">
                <a:tc gridSpan="17">
                  <a:txBody>
                    <a:bodyPr/>
                    <a:lstStyle>
                      <a:lvl1pPr marL="0" algn="l" defTabSz="914400" rtl="0" eaLnBrk="1" latinLnBrk="0" hangingPunct="1">
                        <a:defRPr sz="1800" b="1" kern="1200">
                          <a:solidFill>
                            <a:schemeClr val="lt1"/>
                          </a:solidFill>
                          <a:latin typeface="Open Sans Light"/>
                        </a:defRPr>
                      </a:lvl1pPr>
                      <a:lvl2pPr marL="457200" algn="l" defTabSz="914400" rtl="0" eaLnBrk="1" latinLnBrk="0" hangingPunct="1">
                        <a:defRPr sz="1800" b="1" kern="1200">
                          <a:solidFill>
                            <a:schemeClr val="lt1"/>
                          </a:solidFill>
                          <a:latin typeface="Open Sans Light"/>
                        </a:defRPr>
                      </a:lvl2pPr>
                      <a:lvl3pPr marL="914400" algn="l" defTabSz="914400" rtl="0" eaLnBrk="1" latinLnBrk="0" hangingPunct="1">
                        <a:defRPr sz="1800" b="1" kern="1200">
                          <a:solidFill>
                            <a:schemeClr val="lt1"/>
                          </a:solidFill>
                          <a:latin typeface="Open Sans Light"/>
                        </a:defRPr>
                      </a:lvl3pPr>
                      <a:lvl4pPr marL="1371600" algn="l" defTabSz="914400" rtl="0" eaLnBrk="1" latinLnBrk="0" hangingPunct="1">
                        <a:defRPr sz="1800" b="1" kern="1200">
                          <a:solidFill>
                            <a:schemeClr val="lt1"/>
                          </a:solidFill>
                          <a:latin typeface="Open Sans Light"/>
                        </a:defRPr>
                      </a:lvl4pPr>
                      <a:lvl5pPr marL="1828800" algn="l" defTabSz="914400" rtl="0" eaLnBrk="1" latinLnBrk="0" hangingPunct="1">
                        <a:defRPr sz="1800" b="1" kern="1200">
                          <a:solidFill>
                            <a:schemeClr val="lt1"/>
                          </a:solidFill>
                          <a:latin typeface="Open Sans Light"/>
                        </a:defRPr>
                      </a:lvl5pPr>
                      <a:lvl6pPr marL="2286000" algn="l" defTabSz="914400" rtl="0" eaLnBrk="1" latinLnBrk="0" hangingPunct="1">
                        <a:defRPr sz="1800" b="1" kern="1200">
                          <a:solidFill>
                            <a:schemeClr val="lt1"/>
                          </a:solidFill>
                          <a:latin typeface="Open Sans Light"/>
                        </a:defRPr>
                      </a:lvl6pPr>
                      <a:lvl7pPr marL="2743200" algn="l" defTabSz="914400" rtl="0" eaLnBrk="1" latinLnBrk="0" hangingPunct="1">
                        <a:defRPr sz="1800" b="1" kern="1200">
                          <a:solidFill>
                            <a:schemeClr val="lt1"/>
                          </a:solidFill>
                          <a:latin typeface="Open Sans Light"/>
                        </a:defRPr>
                      </a:lvl7pPr>
                      <a:lvl8pPr marL="3200400" algn="l" defTabSz="914400" rtl="0" eaLnBrk="1" latinLnBrk="0" hangingPunct="1">
                        <a:defRPr sz="1800" b="1" kern="1200">
                          <a:solidFill>
                            <a:schemeClr val="lt1"/>
                          </a:solidFill>
                          <a:latin typeface="Open Sans Light"/>
                        </a:defRPr>
                      </a:lvl8pPr>
                      <a:lvl9pPr marL="3657600" algn="l" defTabSz="914400" rtl="0" eaLnBrk="1" latinLnBrk="0" hangingPunct="1">
                        <a:defRPr sz="1800" b="1" kern="1200">
                          <a:solidFill>
                            <a:schemeClr val="lt1"/>
                          </a:solidFill>
                          <a:latin typeface="Open Sans Light"/>
                        </a:defRPr>
                      </a:lvl9pPr>
                    </a:lstStyle>
                    <a:p>
                      <a:pPr algn="ctr"/>
                      <a:r>
                        <a:rPr lang="fr-FR" sz="1100" dirty="0" smtClean="0">
                          <a:solidFill>
                            <a:schemeClr val="tx1">
                              <a:lumMod val="75000"/>
                              <a:lumOff val="25000"/>
                            </a:schemeClr>
                          </a:solidFill>
                          <a:latin typeface="+mj-lt"/>
                          <a:cs typeface="Segoe UI Light" panose="020B0502040204020203" pitchFamily="34" charset="0"/>
                        </a:rPr>
                        <a:t>2021</a:t>
                      </a:r>
                      <a:endParaRPr lang="fr-FR" sz="1100" dirty="0">
                        <a:solidFill>
                          <a:schemeClr val="tx1">
                            <a:lumMod val="75000"/>
                            <a:lumOff val="25000"/>
                          </a:schemeClr>
                        </a:solidFill>
                        <a:latin typeface="+mj-lt"/>
                        <a:cs typeface="Segoe UI Light" panose="020B0502040204020203" pitchFamily="34" charset="0"/>
                      </a:endParaRPr>
                    </a:p>
                  </a:txBody>
                  <a:tcPr marL="32006" marR="32006" marT="32006" marB="32006"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extLst>
                  <a:ext uri="{0D108BD9-81ED-4DB2-BD59-A6C34878D82A}">
                    <a16:rowId xmlns:a16="http://schemas.microsoft.com/office/drawing/2014/main" val="2783511463"/>
                  </a:ext>
                </a:extLst>
              </a:tr>
              <a:tr h="263055">
                <a:tc gridSpan="4">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1100" b="1" dirty="0" smtClean="0">
                          <a:solidFill>
                            <a:schemeClr val="bg1"/>
                          </a:solidFill>
                          <a:latin typeface="+mj-lt"/>
                          <a:cs typeface="Segoe UI Light" panose="020B0502040204020203" pitchFamily="34" charset="0"/>
                        </a:rPr>
                        <a:t>Mai</a:t>
                      </a:r>
                      <a:endParaRPr lang="fr-FR" sz="1100" b="1" dirty="0">
                        <a:solidFill>
                          <a:schemeClr val="bg1"/>
                        </a:solidFill>
                        <a:latin typeface="+mj-lt"/>
                        <a:cs typeface="Segoe UI Light" panose="020B0502040204020203" pitchFamily="34" charset="0"/>
                      </a:endParaRPr>
                    </a:p>
                  </a:txBody>
                  <a:tcPr marL="32006" marR="32006" marT="32006" marB="32006"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schemeClr>
                    </a:solidFill>
                  </a:tcPr>
                </a:tc>
                <a:tc hMerge="1">
                  <a:txBody>
                    <a:bodyPr/>
                    <a:lstStyle/>
                    <a:p>
                      <a:endParaRPr lang="fr-FR"/>
                    </a:p>
                  </a:txBody>
                  <a:tcPr/>
                </a:tc>
                <a:tc hMerge="1">
                  <a:txBody>
                    <a:bodyPr/>
                    <a:lstStyle/>
                    <a:p>
                      <a:endParaRPr lang="fr-FR"/>
                    </a:p>
                  </a:txBody>
                  <a:tcPr/>
                </a:tc>
                <a:tc hMerge="1">
                  <a:txBody>
                    <a:bodyPr/>
                    <a:lstStyle/>
                    <a:p>
                      <a:endParaRPr lang="fr-FR" dirty="0"/>
                    </a:p>
                  </a:txBody>
                  <a:tcPr/>
                </a:tc>
                <a:tc gridSpan="4">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1100" b="1" dirty="0" smtClean="0">
                          <a:solidFill>
                            <a:schemeClr val="bg1"/>
                          </a:solidFill>
                          <a:latin typeface="+mj-lt"/>
                          <a:cs typeface="Segoe UI Light" panose="020B0502040204020203" pitchFamily="34" charset="0"/>
                        </a:rPr>
                        <a:t>Juin</a:t>
                      </a:r>
                      <a:endParaRPr lang="fr-FR" sz="1100" b="1" dirty="0">
                        <a:solidFill>
                          <a:schemeClr val="bg1"/>
                        </a:solidFill>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schemeClr>
                    </a:solidFill>
                  </a:tcPr>
                </a:tc>
                <a:tc hMerge="1">
                  <a:txBody>
                    <a:bodyPr/>
                    <a:lstStyle/>
                    <a:p>
                      <a:endParaRPr lang="fr-FR"/>
                    </a:p>
                  </a:txBody>
                  <a:tcPr/>
                </a:tc>
                <a:tc hMerge="1">
                  <a:txBody>
                    <a:bodyPr/>
                    <a:lstStyle/>
                    <a:p>
                      <a:endParaRPr lang="fr-FR"/>
                    </a:p>
                  </a:txBody>
                  <a:tcPr/>
                </a:tc>
                <a:tc hMerge="1">
                  <a:txBody>
                    <a:bodyPr/>
                    <a:lstStyle/>
                    <a:p>
                      <a:endParaRPr lang="fr-FR" dirty="0"/>
                    </a:p>
                  </a:txBody>
                  <a:tcPr/>
                </a:tc>
                <a:tc gridSpan="4">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1100" b="1" dirty="0" smtClean="0">
                          <a:solidFill>
                            <a:schemeClr val="bg1"/>
                          </a:solidFill>
                          <a:latin typeface="+mj-lt"/>
                          <a:cs typeface="Segoe UI Light" panose="020B0502040204020203" pitchFamily="34" charset="0"/>
                        </a:rPr>
                        <a:t>Juillet</a:t>
                      </a:r>
                      <a:endParaRPr lang="fr-FR" sz="1100" b="1" dirty="0">
                        <a:solidFill>
                          <a:schemeClr val="bg1"/>
                        </a:solidFill>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schemeClr>
                    </a:solidFill>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gridSpan="5">
                  <a:txBody>
                    <a:bodyPr/>
                    <a:lstStyle/>
                    <a:p>
                      <a:pPr algn="ctr"/>
                      <a:r>
                        <a:rPr lang="fr-FR" sz="1100" b="1" dirty="0" smtClean="0">
                          <a:solidFill>
                            <a:schemeClr val="bg1"/>
                          </a:solidFill>
                          <a:latin typeface="+mj-lt"/>
                          <a:cs typeface="Segoe UI Light" panose="020B0502040204020203" pitchFamily="34" charset="0"/>
                        </a:rPr>
                        <a:t>Août</a:t>
                      </a:r>
                      <a:endParaRPr lang="fr-FR" sz="1100" b="1" dirty="0">
                        <a:solidFill>
                          <a:schemeClr val="bg1"/>
                        </a:solidFill>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schemeClr>
                    </a:solidFill>
                  </a:tcPr>
                </a:tc>
                <a:tc hMerge="1">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1100" b="1" dirty="0">
                        <a:solidFill>
                          <a:schemeClr val="bg1"/>
                        </a:solidFill>
                        <a:latin typeface="Arial Narrow" panose="020B0606020202030204" pitchFamily="34" charset="0"/>
                        <a:cs typeface="Segoe UI Light" panose="020B0502040204020203" pitchFamily="34" charset="0"/>
                      </a:endParaRPr>
                    </a:p>
                  </a:txBody>
                  <a:tcPr marL="32006" marR="32006" marT="32006" marB="32006" anchor="ctr">
                    <a:lnL w="12700" cap="flat" cmpd="sng" algn="ctr">
                      <a:noFill/>
                      <a:prstDash val="sysDash"/>
                      <a:round/>
                      <a:headEnd type="none" w="med" len="med"/>
                      <a:tailEnd type="none" w="med" len="med"/>
                    </a:lnL>
                    <a:lnR w="12700" cap="flat" cmpd="sng" algn="ctr">
                      <a:solidFill>
                        <a:schemeClr val="bg1">
                          <a:lumMod val="75000"/>
                        </a:schemeClr>
                      </a:solidFill>
                      <a:prstDash val="sysDash"/>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schemeClr>
                    </a:solidFill>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extLst>
                  <a:ext uri="{0D108BD9-81ED-4DB2-BD59-A6C34878D82A}">
                    <a16:rowId xmlns:a16="http://schemas.microsoft.com/office/drawing/2014/main" val="3261286258"/>
                  </a:ext>
                </a:extLst>
              </a:tr>
              <a:tr h="267385">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18</a:t>
                      </a:r>
                      <a:endParaRPr lang="fr-FR" sz="700" dirty="0">
                        <a:latin typeface="+mj-lt"/>
                        <a:cs typeface="Segoe UI Light" panose="020B0502040204020203" pitchFamily="34" charset="0"/>
                      </a:endParaRPr>
                    </a:p>
                  </a:txBody>
                  <a:tcPr marL="32006" marR="32006" marT="32006" marB="32006"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19</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20</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21</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22</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23</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24</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25</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26</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27</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28</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29</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30</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31</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32</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33</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34</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extLst>
                  <a:ext uri="{0D108BD9-81ED-4DB2-BD59-A6C34878D82A}">
                    <a16:rowId xmlns:a16="http://schemas.microsoft.com/office/drawing/2014/main" val="1897451381"/>
                  </a:ext>
                </a:extLst>
              </a:tr>
              <a:tr h="3804435">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28575" cap="flat" cmpd="sng" algn="ctr">
                      <a:no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ap="flat" cmpd="sng" algn="ctr">
                      <a:solidFill>
                        <a:schemeClr val="bg1">
                          <a:lumMod val="75000"/>
                        </a:schemeClr>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ap="flat" cmpd="sng" algn="ctr">
                      <a:solidFill>
                        <a:schemeClr val="bg1">
                          <a:lumMod val="75000"/>
                        </a:schemeClr>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ap="flat" cmpd="sng" algn="ctr">
                      <a:solidFill>
                        <a:schemeClr val="bg1">
                          <a:lumMod val="75000"/>
                        </a:schemeClr>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ap="flat" cmpd="sng" algn="ctr">
                      <a:solidFill>
                        <a:schemeClr val="bg1">
                          <a:lumMod val="75000"/>
                        </a:schemeClr>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ap="flat" cmpd="sng" algn="ctr">
                      <a:solidFill>
                        <a:srgbClr val="FFFFFF"/>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ap="flat" cmpd="sng" algn="ctr">
                      <a:solidFill>
                        <a:schemeClr val="bg1">
                          <a:lumMod val="75000"/>
                        </a:schemeClr>
                      </a:solidFill>
                      <a:prstDash val="solid"/>
                      <a:round/>
                      <a:headEnd type="none" w="med" len="med"/>
                      <a:tailEnd type="none" w="med" len="med"/>
                    </a:lnL>
                    <a:lnR w="12700" cap="flat" cmpd="sng" algn="ctr">
                      <a:noFill/>
                      <a:prstDash val="sysDash"/>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ap="flat" cmpd="sng" algn="ctr">
                      <a:noFill/>
                      <a:prstDash val="sysDash"/>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28575" cap="flat" cmpd="sng" algn="ctr">
                      <a:no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2041090730"/>
                  </a:ext>
                </a:extLst>
              </a:tr>
            </a:tbl>
          </a:graphicData>
        </a:graphic>
      </p:graphicFrame>
      <p:sp>
        <p:nvSpPr>
          <p:cNvPr id="20" name="Rectangle 19">
            <a:extLst>
              <a:ext uri="{FF2B5EF4-FFF2-40B4-BE49-F238E27FC236}">
                <a16:creationId xmlns:a16="http://schemas.microsoft.com/office/drawing/2014/main" id="{37460C0D-B061-4167-A12F-58C5A35AC23C}"/>
              </a:ext>
            </a:extLst>
          </p:cNvPr>
          <p:cNvSpPr/>
          <p:nvPr/>
        </p:nvSpPr>
        <p:spPr>
          <a:xfrm>
            <a:off x="6428453" y="2086829"/>
            <a:ext cx="2124531" cy="3828969"/>
          </a:xfrm>
          <a:prstGeom prst="rect">
            <a:avLst/>
          </a:prstGeom>
          <a:pattFill prst="smConfetti">
            <a:fgClr>
              <a:srgbClr val="FFFFFF">
                <a:lumMod val="75000"/>
              </a:srgbClr>
            </a:fgClr>
            <a:bgClr>
              <a:srgbClr val="FFFFFF"/>
            </a:bgClr>
          </a:pattFill>
          <a:ln w="9525" cap="flat" cmpd="sng" algn="ctr">
            <a:noFill/>
            <a:prstDash val="solid"/>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2400" b="0" i="0" u="none" strike="noStrike" kern="0" cap="none" spc="0" normalizeH="0" baseline="0" noProof="0">
              <a:ln>
                <a:noFill/>
              </a:ln>
              <a:solidFill>
                <a:srgbClr val="FFFFFF"/>
              </a:solidFill>
              <a:effectLst/>
              <a:uLnTx/>
              <a:uFillTx/>
              <a:latin typeface="Arial Narrow" panose="020B0606020202030204" pitchFamily="34" charset="0"/>
              <a:ea typeface="+mn-ea"/>
              <a:cs typeface="+mn-cs"/>
            </a:endParaRPr>
          </a:p>
        </p:txBody>
      </p:sp>
      <p:sp>
        <p:nvSpPr>
          <p:cNvPr id="21" name="Rectangle 20">
            <a:extLst>
              <a:ext uri="{FF2B5EF4-FFF2-40B4-BE49-F238E27FC236}">
                <a16:creationId xmlns:a16="http://schemas.microsoft.com/office/drawing/2014/main" id="{37460C0D-B061-4167-A12F-58C5A35AC23C}"/>
              </a:ext>
            </a:extLst>
          </p:cNvPr>
          <p:cNvSpPr/>
          <p:nvPr/>
        </p:nvSpPr>
        <p:spPr>
          <a:xfrm>
            <a:off x="8604039" y="2098861"/>
            <a:ext cx="3072023" cy="3828970"/>
          </a:xfrm>
          <a:prstGeom prst="rect">
            <a:avLst/>
          </a:prstGeom>
          <a:pattFill prst="smConfetti">
            <a:fgClr>
              <a:srgbClr val="FFFFFF">
                <a:lumMod val="75000"/>
              </a:srgbClr>
            </a:fgClr>
            <a:bgClr>
              <a:srgbClr val="FFFFFF"/>
            </a:bgClr>
          </a:pattFill>
          <a:ln w="9525" cap="flat" cmpd="sng" algn="ctr">
            <a:noFill/>
            <a:prstDash val="solid"/>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2400" b="0" i="0" u="none" strike="noStrike" kern="0" cap="none" spc="0" normalizeH="0" baseline="0" noProof="0">
              <a:ln>
                <a:noFill/>
              </a:ln>
              <a:solidFill>
                <a:srgbClr val="FFFFFF"/>
              </a:solidFill>
              <a:effectLst/>
              <a:uLnTx/>
              <a:uFillTx/>
              <a:latin typeface="Arial Narrow" panose="020B0606020202030204" pitchFamily="34" charset="0"/>
              <a:ea typeface="+mn-ea"/>
              <a:cs typeface="+mn-cs"/>
            </a:endParaRPr>
          </a:p>
        </p:txBody>
      </p:sp>
      <p:sp>
        <p:nvSpPr>
          <p:cNvPr id="22" name="Flèche : chevron 21">
            <a:extLst>
              <a:ext uri="{FF2B5EF4-FFF2-40B4-BE49-F238E27FC236}">
                <a16:creationId xmlns:a16="http://schemas.microsoft.com/office/drawing/2014/main" id="{2CD04765-B547-487C-B9D1-C0BDF5C5B72F}"/>
              </a:ext>
            </a:extLst>
          </p:cNvPr>
          <p:cNvSpPr/>
          <p:nvPr/>
        </p:nvSpPr>
        <p:spPr>
          <a:xfrm>
            <a:off x="3596721" y="4806204"/>
            <a:ext cx="8079339" cy="320056"/>
          </a:xfrm>
          <a:prstGeom prst="homePlate">
            <a:avLst/>
          </a:prstGeom>
          <a:solidFill>
            <a:srgbClr val="9D9D9D"/>
          </a:solidFill>
          <a:ln w="9525" cap="flat" cmpd="sng" algn="ctr">
            <a:noFill/>
            <a:prstDash val="solid"/>
          </a:ln>
          <a:effectLst/>
        </p:spPr>
        <p:txBody>
          <a:bodyPr lIns="36000" tIns="36000" rIns="36000" bIns="36000"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dirty="0">
                <a:ln>
                  <a:noFill/>
                </a:ln>
                <a:solidFill>
                  <a:prstClr val="white"/>
                </a:solidFill>
                <a:effectLst/>
                <a:uLnTx/>
                <a:uFillTx/>
                <a:latin typeface="Arial"/>
                <a:ea typeface="+mn-ea"/>
                <a:cs typeface="Segoe UI Light" panose="020B0502040204020203" pitchFamily="34" charset="0"/>
              </a:rPr>
              <a:t>Assurance-Vie : 0% </a:t>
            </a:r>
            <a:r>
              <a:rPr kumimoji="0" lang="fr-FR" sz="1050" b="1" i="0" u="none" strike="noStrike" kern="0" cap="none" spc="0" normalizeH="0" baseline="0" noProof="0" dirty="0">
                <a:ln>
                  <a:noFill/>
                </a:ln>
                <a:solidFill>
                  <a:srgbClr val="FFFFFF"/>
                </a:solidFill>
                <a:effectLst/>
                <a:uLnTx/>
                <a:uFillTx/>
                <a:latin typeface="Arial"/>
                <a:ea typeface="+mn-ea"/>
                <a:cs typeface="Segoe UI Light" panose="020B0502040204020203" pitchFamily="34" charset="0"/>
              </a:rPr>
              <a:t>de frais d’entrée avec 30% d’UC jusqu’au 31/12/2021</a:t>
            </a:r>
          </a:p>
        </p:txBody>
      </p:sp>
      <p:sp>
        <p:nvSpPr>
          <p:cNvPr id="27" name="Flèche : chevron 21">
            <a:extLst>
              <a:ext uri="{FF2B5EF4-FFF2-40B4-BE49-F238E27FC236}">
                <a16:creationId xmlns:a16="http://schemas.microsoft.com/office/drawing/2014/main" id="{2CD04765-B547-487C-B9D1-C0BDF5C5B72F}"/>
              </a:ext>
            </a:extLst>
          </p:cNvPr>
          <p:cNvSpPr/>
          <p:nvPr/>
        </p:nvSpPr>
        <p:spPr>
          <a:xfrm>
            <a:off x="6074853" y="5267952"/>
            <a:ext cx="5601207" cy="320056"/>
          </a:xfrm>
          <a:prstGeom prst="homePlate">
            <a:avLst/>
          </a:prstGeom>
          <a:solidFill>
            <a:srgbClr val="9D9D9D"/>
          </a:solidFill>
          <a:ln w="9525" cap="flat" cmpd="sng" algn="ctr">
            <a:noFill/>
            <a:prstDash val="solid"/>
          </a:ln>
          <a:effectLst/>
        </p:spPr>
        <p:txBody>
          <a:bodyPr lIns="36000" tIns="36000" rIns="36000" bIns="36000"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dirty="0">
                <a:ln>
                  <a:noFill/>
                </a:ln>
                <a:solidFill>
                  <a:srgbClr val="FFFFFF"/>
                </a:solidFill>
                <a:effectLst/>
                <a:uLnTx/>
                <a:uFillTx/>
                <a:latin typeface="Arial"/>
                <a:ea typeface="+mn-ea"/>
                <a:cs typeface="Segoe UI Light" panose="020B0502040204020203" pitchFamily="34" charset="0"/>
              </a:rPr>
              <a:t>Nouvelle Offre BPCE Vie  : </a:t>
            </a:r>
            <a:r>
              <a:rPr kumimoji="0" lang="fr-FR" sz="1050" b="1" i="0" u="none" strike="noStrike" kern="0" cap="none" spc="0" normalizeH="0" baseline="0" noProof="0" dirty="0" err="1">
                <a:ln>
                  <a:noFill/>
                </a:ln>
                <a:solidFill>
                  <a:srgbClr val="FFFFFF"/>
                </a:solidFill>
                <a:effectLst/>
                <a:uLnTx/>
                <a:uFillTx/>
                <a:latin typeface="Arial"/>
                <a:ea typeface="+mn-ea"/>
                <a:cs typeface="Segoe UI Light" panose="020B0502040204020203" pitchFamily="34" charset="0"/>
              </a:rPr>
              <a:t>Millevie</a:t>
            </a:r>
            <a:r>
              <a:rPr kumimoji="0" lang="fr-FR" sz="1050" b="1" i="0" u="none" strike="noStrike" kern="0" cap="none" spc="0" normalizeH="0" baseline="0" noProof="0" dirty="0">
                <a:ln>
                  <a:noFill/>
                </a:ln>
                <a:solidFill>
                  <a:srgbClr val="FFFFFF"/>
                </a:solidFill>
                <a:effectLst/>
                <a:uLnTx/>
                <a:uFillTx/>
                <a:latin typeface="Arial"/>
                <a:ea typeface="+mn-ea"/>
                <a:cs typeface="Segoe UI Light" panose="020B0502040204020203" pitchFamily="34" charset="0"/>
              </a:rPr>
              <a:t> 2</a:t>
            </a:r>
          </a:p>
        </p:txBody>
      </p:sp>
      <p:sp>
        <p:nvSpPr>
          <p:cNvPr id="31" name="Flèche : chevron 21">
            <a:extLst>
              <a:ext uri="{FF2B5EF4-FFF2-40B4-BE49-F238E27FC236}">
                <a16:creationId xmlns:a16="http://schemas.microsoft.com/office/drawing/2014/main" id="{2CD04765-B547-487C-B9D1-C0BDF5C5B72F}"/>
              </a:ext>
            </a:extLst>
          </p:cNvPr>
          <p:cNvSpPr/>
          <p:nvPr/>
        </p:nvSpPr>
        <p:spPr>
          <a:xfrm>
            <a:off x="2353362" y="2785848"/>
            <a:ext cx="7006298" cy="275488"/>
          </a:xfrm>
          <a:prstGeom prst="homePlate">
            <a:avLst/>
          </a:prstGeom>
          <a:solidFill>
            <a:schemeClr val="accent1">
              <a:lumMod val="60000"/>
              <a:lumOff val="40000"/>
            </a:schemeClr>
          </a:solidFill>
          <a:ln w="9525" cap="flat" cmpd="sng" algn="ctr">
            <a:noFill/>
            <a:prstDash val="solid"/>
          </a:ln>
          <a:effectLst/>
        </p:spPr>
        <p:txBody>
          <a:bodyPr lIns="36000" tIns="36000" rIns="36000" bIns="36000"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dirty="0" smtClean="0">
                <a:ln>
                  <a:noFill/>
                </a:ln>
                <a:solidFill>
                  <a:srgbClr val="FFFFFF"/>
                </a:solidFill>
                <a:effectLst/>
                <a:uLnTx/>
                <a:uFillTx/>
                <a:latin typeface="Arial"/>
                <a:ea typeface="+mn-ea"/>
                <a:cs typeface="Segoe UI Light" panose="020B0502040204020203" pitchFamily="34" charset="0"/>
              </a:rPr>
              <a:t>Option Transmission</a:t>
            </a:r>
            <a:endParaRPr kumimoji="0" lang="fr-FR" sz="1050" b="1" i="0" u="none" strike="noStrike" kern="0" cap="none" spc="0" normalizeH="0" baseline="0" noProof="0" dirty="0">
              <a:ln>
                <a:noFill/>
              </a:ln>
              <a:solidFill>
                <a:srgbClr val="FFFFFF"/>
              </a:solidFill>
              <a:effectLst/>
              <a:uLnTx/>
              <a:uFillTx/>
              <a:latin typeface="Arial"/>
              <a:ea typeface="+mn-ea"/>
              <a:cs typeface="Segoe UI Light" panose="020B0502040204020203" pitchFamily="34" charset="0"/>
            </a:endParaRPr>
          </a:p>
        </p:txBody>
      </p:sp>
      <p:pic>
        <p:nvPicPr>
          <p:cNvPr id="35" name="Image 3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21999" y="5252747"/>
            <a:ext cx="369169" cy="369169"/>
          </a:xfrm>
          <a:prstGeom prst="rect">
            <a:avLst/>
          </a:prstGeom>
        </p:spPr>
      </p:pic>
      <p:sp>
        <p:nvSpPr>
          <p:cNvPr id="36" name="Flèche : chevron 21">
            <a:extLst>
              <a:ext uri="{FF2B5EF4-FFF2-40B4-BE49-F238E27FC236}">
                <a16:creationId xmlns:a16="http://schemas.microsoft.com/office/drawing/2014/main" id="{2CD04765-B547-487C-B9D1-C0BDF5C5B72F}"/>
              </a:ext>
            </a:extLst>
          </p:cNvPr>
          <p:cNvSpPr/>
          <p:nvPr/>
        </p:nvSpPr>
        <p:spPr>
          <a:xfrm>
            <a:off x="2316835" y="4311330"/>
            <a:ext cx="7079352" cy="329398"/>
          </a:xfrm>
          <a:prstGeom prst="homePlate">
            <a:avLst/>
          </a:prstGeom>
          <a:solidFill>
            <a:schemeClr val="accent1">
              <a:lumMod val="60000"/>
              <a:lumOff val="40000"/>
            </a:schemeClr>
          </a:solidFill>
          <a:ln w="9525" cap="flat" cmpd="sng" algn="ctr">
            <a:noFill/>
            <a:prstDash val="solid"/>
          </a:ln>
          <a:effectLst/>
        </p:spPr>
        <p:txBody>
          <a:bodyPr lIns="36000" tIns="36000" rIns="36000" bIns="36000"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dirty="0" smtClean="0">
                <a:ln>
                  <a:noFill/>
                </a:ln>
                <a:solidFill>
                  <a:prstClr val="white"/>
                </a:solidFill>
                <a:effectLst/>
                <a:uLnTx/>
                <a:uFillTx/>
                <a:latin typeface="Arial"/>
                <a:ea typeface="+mn-ea"/>
                <a:cs typeface="Segoe UI Light" panose="020B0502040204020203" pitchFamily="34" charset="0"/>
              </a:rPr>
              <a:t>Diversification Epargne Financière</a:t>
            </a:r>
            <a:endParaRPr kumimoji="0" lang="fr-FR" sz="1050" b="1" i="0" u="none" strike="noStrike" kern="0" cap="none" spc="0" normalizeH="0" baseline="0" noProof="0" dirty="0">
              <a:ln>
                <a:noFill/>
              </a:ln>
              <a:solidFill>
                <a:prstClr val="white"/>
              </a:solidFill>
              <a:effectLst/>
              <a:uLnTx/>
              <a:uFillTx/>
              <a:latin typeface="Arial"/>
              <a:ea typeface="+mn-ea"/>
              <a:cs typeface="Segoe UI Light" panose="020B0502040204020203" pitchFamily="34" charset="0"/>
            </a:endParaRPr>
          </a:p>
        </p:txBody>
      </p:sp>
      <p:sp>
        <p:nvSpPr>
          <p:cNvPr id="41" name="Flèche : chevron 21">
            <a:extLst>
              <a:ext uri="{FF2B5EF4-FFF2-40B4-BE49-F238E27FC236}">
                <a16:creationId xmlns:a16="http://schemas.microsoft.com/office/drawing/2014/main" id="{2CD04765-B547-487C-B9D1-C0BDF5C5B72F}"/>
              </a:ext>
            </a:extLst>
          </p:cNvPr>
          <p:cNvSpPr/>
          <p:nvPr/>
        </p:nvSpPr>
        <p:spPr>
          <a:xfrm>
            <a:off x="338652" y="4188202"/>
            <a:ext cx="869045" cy="673338"/>
          </a:xfrm>
          <a:prstGeom prst="homePlate">
            <a:avLst/>
          </a:prstGeom>
          <a:solidFill>
            <a:schemeClr val="bg1"/>
          </a:solidFill>
          <a:ln w="9525" cap="flat" cmpd="sng" algn="ctr">
            <a:solidFill>
              <a:schemeClr val="bg1">
                <a:lumMod val="50000"/>
              </a:schemeClr>
            </a:solidFill>
            <a:prstDash val="solid"/>
          </a:ln>
          <a:effectLst/>
        </p:spPr>
        <p:txBody>
          <a:bodyPr lIns="36000" tIns="36000" rIns="36000" bIns="36000"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800" b="1" i="0" u="none" strike="noStrike" kern="0" cap="none" spc="0" normalizeH="0" baseline="0" noProof="0" dirty="0" smtClean="0">
                <a:ln>
                  <a:noFill/>
                </a:ln>
                <a:solidFill>
                  <a:prstClr val="black">
                    <a:lumMod val="50000"/>
                    <a:lumOff val="50000"/>
                  </a:prstClr>
                </a:solidFill>
                <a:effectLst/>
                <a:uLnTx/>
                <a:uFillTx/>
                <a:latin typeface="Arial"/>
                <a:ea typeface="+mn-ea"/>
                <a:cs typeface="Segoe UI Light" panose="020B0502040204020203" pitchFamily="34" charset="0"/>
              </a:rPr>
              <a:t>EPARGNE</a:t>
            </a:r>
            <a:endParaRPr kumimoji="0" lang="fr-FR" sz="800" b="1" i="0" u="none" strike="noStrike" kern="0" cap="none" spc="0" normalizeH="0" baseline="0" noProof="0" dirty="0">
              <a:ln>
                <a:noFill/>
              </a:ln>
              <a:solidFill>
                <a:prstClr val="black">
                  <a:lumMod val="50000"/>
                  <a:lumOff val="50000"/>
                </a:prstClr>
              </a:solidFill>
              <a:effectLst/>
              <a:uLnTx/>
              <a:uFillTx/>
              <a:latin typeface="Arial"/>
              <a:ea typeface="+mn-ea"/>
              <a:cs typeface="Segoe UI Light" panose="020B0502040204020203" pitchFamily="34" charset="0"/>
            </a:endParaRPr>
          </a:p>
        </p:txBody>
      </p:sp>
      <p:sp>
        <p:nvSpPr>
          <p:cNvPr id="42" name="Rectangle 41">
            <a:extLst>
              <a:ext uri="{FF2B5EF4-FFF2-40B4-BE49-F238E27FC236}">
                <a16:creationId xmlns:a16="http://schemas.microsoft.com/office/drawing/2014/main" id="{325BE1A5-0AB6-4794-B94A-5E87D78A95AC}"/>
              </a:ext>
            </a:extLst>
          </p:cNvPr>
          <p:cNvSpPr/>
          <p:nvPr/>
        </p:nvSpPr>
        <p:spPr>
          <a:xfrm>
            <a:off x="9568772" y="6270266"/>
            <a:ext cx="288000" cy="180000"/>
          </a:xfrm>
          <a:prstGeom prst="rect">
            <a:avLst/>
          </a:prstGeom>
          <a:pattFill prst="smConfetti">
            <a:fgClr>
              <a:schemeClr val="bg1">
                <a:lumMod val="75000"/>
              </a:schemeClr>
            </a:fgClr>
            <a:bgClr>
              <a:schemeClr val="bg1"/>
            </a:bgClr>
          </a:patt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43" name="ZoneTexte 42">
            <a:extLst>
              <a:ext uri="{FF2B5EF4-FFF2-40B4-BE49-F238E27FC236}">
                <a16:creationId xmlns:a16="http://schemas.microsoft.com/office/drawing/2014/main" id="{2F049AA0-C129-4F78-B7D4-AE8B0F554C7B}"/>
              </a:ext>
            </a:extLst>
          </p:cNvPr>
          <p:cNvSpPr txBox="1"/>
          <p:nvPr/>
        </p:nvSpPr>
        <p:spPr>
          <a:xfrm>
            <a:off x="9885535" y="6266815"/>
            <a:ext cx="1110779"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dirty="0">
                <a:ln>
                  <a:noFill/>
                </a:ln>
                <a:solidFill>
                  <a:prstClr val="black">
                    <a:lumMod val="75000"/>
                    <a:lumOff val="25000"/>
                  </a:prstClr>
                </a:solidFill>
                <a:effectLst/>
                <a:uLnTx/>
                <a:uFillTx/>
                <a:latin typeface="Arial"/>
                <a:ea typeface="+mn-ea"/>
                <a:cs typeface="Segoe UI Light" panose="020B0502040204020203" pitchFamily="34" charset="0"/>
              </a:rPr>
              <a:t>Congés scolaires</a:t>
            </a:r>
          </a:p>
        </p:txBody>
      </p:sp>
      <p:sp>
        <p:nvSpPr>
          <p:cNvPr id="50" name="Flèche : chevron 21">
            <a:extLst>
              <a:ext uri="{FF2B5EF4-FFF2-40B4-BE49-F238E27FC236}">
                <a16:creationId xmlns:a16="http://schemas.microsoft.com/office/drawing/2014/main" id="{2CD04765-B547-487C-B9D1-C0BDF5C5B72F}"/>
              </a:ext>
            </a:extLst>
          </p:cNvPr>
          <p:cNvSpPr/>
          <p:nvPr/>
        </p:nvSpPr>
        <p:spPr>
          <a:xfrm>
            <a:off x="338652" y="2664652"/>
            <a:ext cx="929430" cy="679222"/>
          </a:xfrm>
          <a:prstGeom prst="homePlate">
            <a:avLst/>
          </a:prstGeom>
          <a:solidFill>
            <a:schemeClr val="bg1"/>
          </a:solidFill>
          <a:ln w="9525" cap="flat" cmpd="sng" algn="ctr">
            <a:solidFill>
              <a:schemeClr val="accent1">
                <a:lumMod val="60000"/>
                <a:lumOff val="40000"/>
              </a:schemeClr>
            </a:solidFill>
            <a:prstDash val="solid"/>
          </a:ln>
          <a:effectLst/>
        </p:spPr>
        <p:txBody>
          <a:bodyPr lIns="36000" tIns="36000" rIns="36000" bIns="36000"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FR" sz="800" b="1" kern="0" noProof="0" dirty="0" smtClean="0">
                <a:solidFill>
                  <a:srgbClr val="C31632">
                    <a:lumMod val="60000"/>
                    <a:lumOff val="40000"/>
                  </a:srgbClr>
                </a:solidFill>
                <a:latin typeface="Arial"/>
                <a:cs typeface="Segoe UI Light" panose="020B0502040204020203" pitchFamily="34" charset="0"/>
              </a:rPr>
              <a:t>EQUIPEMENT</a:t>
            </a:r>
            <a:endParaRPr kumimoji="0" lang="fr-FR" sz="800" b="1" i="0" u="none" strike="noStrike" kern="0" cap="none" spc="0" normalizeH="0" baseline="0" noProof="0" dirty="0">
              <a:ln>
                <a:noFill/>
              </a:ln>
              <a:solidFill>
                <a:srgbClr val="C31632">
                  <a:lumMod val="60000"/>
                  <a:lumOff val="40000"/>
                </a:srgbClr>
              </a:solidFill>
              <a:effectLst/>
              <a:uLnTx/>
              <a:uFillTx/>
              <a:latin typeface="Arial"/>
              <a:ea typeface="+mn-ea"/>
              <a:cs typeface="Segoe UI Light" panose="020B0502040204020203" pitchFamily="34" charset="0"/>
            </a:endParaRPr>
          </a:p>
        </p:txBody>
      </p:sp>
      <p:sp>
        <p:nvSpPr>
          <p:cNvPr id="56" name="Flèche : chevron 21">
            <a:extLst>
              <a:ext uri="{FF2B5EF4-FFF2-40B4-BE49-F238E27FC236}">
                <a16:creationId xmlns:a16="http://schemas.microsoft.com/office/drawing/2014/main" id="{2CD04765-B547-487C-B9D1-C0BDF5C5B72F}"/>
              </a:ext>
            </a:extLst>
          </p:cNvPr>
          <p:cNvSpPr/>
          <p:nvPr/>
        </p:nvSpPr>
        <p:spPr>
          <a:xfrm>
            <a:off x="2353362" y="2086309"/>
            <a:ext cx="4989886" cy="320056"/>
          </a:xfrm>
          <a:prstGeom prst="homePlate">
            <a:avLst/>
          </a:prstGeom>
          <a:solidFill>
            <a:srgbClr val="C00000"/>
          </a:solidFill>
          <a:ln w="9525" cap="flat" cmpd="sng" algn="ctr">
            <a:noFill/>
            <a:prstDash val="solid"/>
          </a:ln>
          <a:effectLst/>
        </p:spPr>
        <p:txBody>
          <a:bodyPr lIns="36000" tIns="36000" rIns="36000" bIns="36000"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dirty="0">
                <a:ln>
                  <a:noFill/>
                </a:ln>
                <a:solidFill>
                  <a:srgbClr val="C00000"/>
                </a:solidFill>
                <a:effectLst/>
                <a:uLnTx/>
                <a:uFillTx/>
                <a:latin typeface="Arial"/>
                <a:ea typeface="+mn-ea"/>
                <a:cs typeface="Segoe UI Light" panose="020B0502040204020203" pitchFamily="34" charset="0"/>
              </a:rPr>
              <a:t>Assurance-Vie : </a:t>
            </a:r>
            <a:r>
              <a:rPr kumimoji="0" lang="fr-FR" sz="1050" b="1" i="0" u="none" strike="noStrike" kern="0" cap="none" spc="0" normalizeH="0" baseline="0" noProof="0" dirty="0" smtClean="0">
                <a:ln>
                  <a:noFill/>
                </a:ln>
                <a:solidFill>
                  <a:srgbClr val="FFFFFF"/>
                </a:solidFill>
                <a:effectLst/>
                <a:uLnTx/>
                <a:uFillTx/>
                <a:latin typeface="Arial"/>
                <a:ea typeface="+mn-ea"/>
                <a:cs typeface="Segoe UI Light" panose="020B0502040204020203" pitchFamily="34" charset="0"/>
              </a:rPr>
              <a:t>CHALLENGE RÉUSSIR ENSEMBLE</a:t>
            </a:r>
            <a:endParaRPr kumimoji="0" lang="fr-FR" sz="1050" b="1" i="0" u="none" strike="noStrike" kern="0" cap="none" spc="0" normalizeH="0" baseline="0" noProof="0" dirty="0">
              <a:ln>
                <a:noFill/>
              </a:ln>
              <a:solidFill>
                <a:srgbClr val="FFFFFF"/>
              </a:solidFill>
              <a:effectLst/>
              <a:uLnTx/>
              <a:uFillTx/>
              <a:latin typeface="Arial"/>
              <a:ea typeface="+mn-ea"/>
              <a:cs typeface="Segoe UI Light" panose="020B0502040204020203" pitchFamily="34" charset="0"/>
            </a:endParaRPr>
          </a:p>
        </p:txBody>
      </p:sp>
      <p:pic>
        <p:nvPicPr>
          <p:cNvPr id="57" name="Image 5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36918" y="2020292"/>
            <a:ext cx="516444" cy="388582"/>
          </a:xfrm>
          <a:prstGeom prst="rect">
            <a:avLst/>
          </a:prstGeom>
        </p:spPr>
      </p:pic>
      <p:sp>
        <p:nvSpPr>
          <p:cNvPr id="58" name="Flèche : chevron 21">
            <a:extLst>
              <a:ext uri="{FF2B5EF4-FFF2-40B4-BE49-F238E27FC236}">
                <a16:creationId xmlns:a16="http://schemas.microsoft.com/office/drawing/2014/main" id="{2CD04765-B547-487C-B9D1-C0BDF5C5B72F}"/>
              </a:ext>
            </a:extLst>
          </p:cNvPr>
          <p:cNvSpPr/>
          <p:nvPr/>
        </p:nvSpPr>
        <p:spPr>
          <a:xfrm>
            <a:off x="338653" y="2086309"/>
            <a:ext cx="696424" cy="320056"/>
          </a:xfrm>
          <a:prstGeom prst="homePlate">
            <a:avLst/>
          </a:prstGeom>
          <a:solidFill>
            <a:srgbClr val="C00000"/>
          </a:solidFill>
          <a:ln w="9525" cap="flat" cmpd="sng" algn="ctr">
            <a:solidFill>
              <a:srgbClr val="C00000"/>
            </a:solidFill>
            <a:prstDash val="solid"/>
          </a:ln>
          <a:effectLst/>
        </p:spPr>
        <p:txBody>
          <a:bodyPr lIns="36000" tIns="36000" rIns="36000" bIns="36000"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600" b="1" i="0" u="none" strike="noStrike" kern="0" cap="none" spc="0" normalizeH="0" baseline="0" noProof="0" dirty="0" smtClean="0">
                <a:ln>
                  <a:noFill/>
                </a:ln>
                <a:solidFill>
                  <a:prstClr val="white"/>
                </a:solidFill>
                <a:effectLst/>
                <a:uLnTx/>
                <a:uFillTx/>
                <a:latin typeface="Arial"/>
                <a:ea typeface="+mn-ea"/>
                <a:cs typeface="Segoe UI Light" panose="020B0502040204020203" pitchFamily="34" charset="0"/>
              </a:rPr>
              <a:t>CHALLENGE</a:t>
            </a:r>
            <a:endParaRPr kumimoji="0" lang="fr-FR" sz="600" b="1" i="0" u="none" strike="noStrike" kern="0" cap="none" spc="0" normalizeH="0" baseline="0" noProof="0" dirty="0">
              <a:ln>
                <a:noFill/>
              </a:ln>
              <a:solidFill>
                <a:prstClr val="white"/>
              </a:solidFill>
              <a:effectLst/>
              <a:uLnTx/>
              <a:uFillTx/>
              <a:latin typeface="Arial"/>
              <a:ea typeface="+mn-ea"/>
              <a:cs typeface="Segoe UI Light" panose="020B0502040204020203" pitchFamily="34" charset="0"/>
            </a:endParaRPr>
          </a:p>
        </p:txBody>
      </p:sp>
      <p:pic>
        <p:nvPicPr>
          <p:cNvPr id="55" name="Image 5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57841" y="2005097"/>
            <a:ext cx="516444" cy="388582"/>
          </a:xfrm>
          <a:prstGeom prst="rect">
            <a:avLst/>
          </a:prstGeom>
        </p:spPr>
      </p:pic>
    </p:spTree>
    <p:extLst>
      <p:ext uri="{BB962C8B-B14F-4D97-AF65-F5344CB8AC3E}">
        <p14:creationId xmlns:p14="http://schemas.microsoft.com/office/powerpoint/2010/main" val="333951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500" fill="hold"/>
                                        <p:tgtEl>
                                          <p:spTgt spid="58"/>
                                        </p:tgtEl>
                                        <p:attrNameLst>
                                          <p:attrName>ppt_x</p:attrName>
                                        </p:attrNameLst>
                                      </p:cBhvr>
                                      <p:tavLst>
                                        <p:tav tm="0">
                                          <p:val>
                                            <p:strVal val="0-#ppt_w/2"/>
                                          </p:val>
                                        </p:tav>
                                        <p:tav tm="100000">
                                          <p:val>
                                            <p:strVal val="#ppt_x"/>
                                          </p:val>
                                        </p:tav>
                                      </p:tavLst>
                                    </p:anim>
                                    <p:anim calcmode="lin" valueType="num">
                                      <p:cBhvr additive="base">
                                        <p:cTn id="8" dur="500" fill="hold"/>
                                        <p:tgtEl>
                                          <p:spTgt spid="58"/>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57"/>
                                        </p:tgtEl>
                                        <p:attrNameLst>
                                          <p:attrName>style.visibility</p:attrName>
                                        </p:attrNameLst>
                                      </p:cBhvr>
                                      <p:to>
                                        <p:strVal val="visible"/>
                                      </p:to>
                                    </p:set>
                                    <p:anim calcmode="lin" valueType="num">
                                      <p:cBhvr additive="base">
                                        <p:cTn id="11" dur="500" fill="hold"/>
                                        <p:tgtEl>
                                          <p:spTgt spid="57"/>
                                        </p:tgtEl>
                                        <p:attrNameLst>
                                          <p:attrName>ppt_x</p:attrName>
                                        </p:attrNameLst>
                                      </p:cBhvr>
                                      <p:tavLst>
                                        <p:tav tm="0">
                                          <p:val>
                                            <p:strVal val="0-#ppt_w/2"/>
                                          </p:val>
                                        </p:tav>
                                        <p:tav tm="100000">
                                          <p:val>
                                            <p:strVal val="#ppt_x"/>
                                          </p:val>
                                        </p:tav>
                                      </p:tavLst>
                                    </p:anim>
                                    <p:anim calcmode="lin" valueType="num">
                                      <p:cBhvr additive="base">
                                        <p:cTn id="12" dur="500" fill="hold"/>
                                        <p:tgtEl>
                                          <p:spTgt spid="5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56"/>
                                        </p:tgtEl>
                                        <p:attrNameLst>
                                          <p:attrName>style.visibility</p:attrName>
                                        </p:attrNameLst>
                                      </p:cBhvr>
                                      <p:to>
                                        <p:strVal val="visible"/>
                                      </p:to>
                                    </p:set>
                                    <p:anim calcmode="lin" valueType="num">
                                      <p:cBhvr additive="base">
                                        <p:cTn id="15" dur="500" fill="hold"/>
                                        <p:tgtEl>
                                          <p:spTgt spid="56"/>
                                        </p:tgtEl>
                                        <p:attrNameLst>
                                          <p:attrName>ppt_x</p:attrName>
                                        </p:attrNameLst>
                                      </p:cBhvr>
                                      <p:tavLst>
                                        <p:tav tm="0">
                                          <p:val>
                                            <p:strVal val="0-#ppt_w/2"/>
                                          </p:val>
                                        </p:tav>
                                        <p:tav tm="100000">
                                          <p:val>
                                            <p:strVal val="#ppt_x"/>
                                          </p:val>
                                        </p:tav>
                                      </p:tavLst>
                                    </p:anim>
                                    <p:anim calcmode="lin" valueType="num">
                                      <p:cBhvr additive="base">
                                        <p:cTn id="16" dur="500" fill="hold"/>
                                        <p:tgtEl>
                                          <p:spTgt spid="56"/>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55"/>
                                        </p:tgtEl>
                                        <p:attrNameLst>
                                          <p:attrName>style.visibility</p:attrName>
                                        </p:attrNameLst>
                                      </p:cBhvr>
                                      <p:to>
                                        <p:strVal val="visible"/>
                                      </p:to>
                                    </p:set>
                                    <p:anim calcmode="lin" valueType="num">
                                      <p:cBhvr additive="base">
                                        <p:cTn id="19" dur="500" fill="hold"/>
                                        <p:tgtEl>
                                          <p:spTgt spid="55"/>
                                        </p:tgtEl>
                                        <p:attrNameLst>
                                          <p:attrName>ppt_x</p:attrName>
                                        </p:attrNameLst>
                                      </p:cBhvr>
                                      <p:tavLst>
                                        <p:tav tm="0">
                                          <p:val>
                                            <p:strVal val="0-#ppt_w/2"/>
                                          </p:val>
                                        </p:tav>
                                        <p:tav tm="100000">
                                          <p:val>
                                            <p:strVal val="#ppt_x"/>
                                          </p:val>
                                        </p:tav>
                                      </p:tavLst>
                                    </p:anim>
                                    <p:anim calcmode="lin" valueType="num">
                                      <p:cBhvr additive="base">
                                        <p:cTn id="20" dur="500" fill="hold"/>
                                        <p:tgtEl>
                                          <p:spTgt spid="5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50"/>
                                        </p:tgtEl>
                                        <p:attrNameLst>
                                          <p:attrName>style.visibility</p:attrName>
                                        </p:attrNameLst>
                                      </p:cBhvr>
                                      <p:to>
                                        <p:strVal val="visible"/>
                                      </p:to>
                                    </p:set>
                                    <p:anim calcmode="lin" valueType="num">
                                      <p:cBhvr additive="base">
                                        <p:cTn id="25" dur="500" fill="hold"/>
                                        <p:tgtEl>
                                          <p:spTgt spid="50"/>
                                        </p:tgtEl>
                                        <p:attrNameLst>
                                          <p:attrName>ppt_x</p:attrName>
                                        </p:attrNameLst>
                                      </p:cBhvr>
                                      <p:tavLst>
                                        <p:tav tm="0">
                                          <p:val>
                                            <p:strVal val="0-#ppt_w/2"/>
                                          </p:val>
                                        </p:tav>
                                        <p:tav tm="100000">
                                          <p:val>
                                            <p:strVal val="#ppt_x"/>
                                          </p:val>
                                        </p:tav>
                                      </p:tavLst>
                                    </p:anim>
                                    <p:anim calcmode="lin" valueType="num">
                                      <p:cBhvr additive="base">
                                        <p:cTn id="26" dur="500" fill="hold"/>
                                        <p:tgtEl>
                                          <p:spTgt spid="50"/>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anim calcmode="lin" valueType="num">
                                      <p:cBhvr additive="base">
                                        <p:cTn id="29" dur="500" fill="hold"/>
                                        <p:tgtEl>
                                          <p:spTgt spid="31"/>
                                        </p:tgtEl>
                                        <p:attrNameLst>
                                          <p:attrName>ppt_x</p:attrName>
                                        </p:attrNameLst>
                                      </p:cBhvr>
                                      <p:tavLst>
                                        <p:tav tm="0">
                                          <p:val>
                                            <p:strVal val="0-#ppt_w/2"/>
                                          </p:val>
                                        </p:tav>
                                        <p:tav tm="100000">
                                          <p:val>
                                            <p:strVal val="#ppt_x"/>
                                          </p:val>
                                        </p:tav>
                                      </p:tavLst>
                                    </p:anim>
                                    <p:anim calcmode="lin" valueType="num">
                                      <p:cBhvr additive="base">
                                        <p:cTn id="30" dur="500" fill="hold"/>
                                        <p:tgtEl>
                                          <p:spTgt spid="31"/>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36"/>
                                        </p:tgtEl>
                                        <p:attrNameLst>
                                          <p:attrName>style.visibility</p:attrName>
                                        </p:attrNameLst>
                                      </p:cBhvr>
                                      <p:to>
                                        <p:strVal val="visible"/>
                                      </p:to>
                                    </p:set>
                                    <p:anim calcmode="lin" valueType="num">
                                      <p:cBhvr additive="base">
                                        <p:cTn id="33" dur="500" fill="hold"/>
                                        <p:tgtEl>
                                          <p:spTgt spid="36"/>
                                        </p:tgtEl>
                                        <p:attrNameLst>
                                          <p:attrName>ppt_x</p:attrName>
                                        </p:attrNameLst>
                                      </p:cBhvr>
                                      <p:tavLst>
                                        <p:tav tm="0">
                                          <p:val>
                                            <p:strVal val="0-#ppt_w/2"/>
                                          </p:val>
                                        </p:tav>
                                        <p:tav tm="100000">
                                          <p:val>
                                            <p:strVal val="#ppt_x"/>
                                          </p:val>
                                        </p:tav>
                                      </p:tavLst>
                                    </p:anim>
                                    <p:anim calcmode="lin" valueType="num">
                                      <p:cBhvr additive="base">
                                        <p:cTn id="34" dur="500" fill="hold"/>
                                        <p:tgtEl>
                                          <p:spTgt spid="36"/>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grpId="0" nodeType="clickEffect">
                                  <p:stCondLst>
                                    <p:cond delay="0"/>
                                  </p:stCondLst>
                                  <p:childTnLst>
                                    <p:set>
                                      <p:cBhvr>
                                        <p:cTn id="38" dur="1" fill="hold">
                                          <p:stCondLst>
                                            <p:cond delay="0"/>
                                          </p:stCondLst>
                                        </p:cTn>
                                        <p:tgtEl>
                                          <p:spTgt spid="41"/>
                                        </p:tgtEl>
                                        <p:attrNameLst>
                                          <p:attrName>style.visibility</p:attrName>
                                        </p:attrNameLst>
                                      </p:cBhvr>
                                      <p:to>
                                        <p:strVal val="visible"/>
                                      </p:to>
                                    </p:set>
                                    <p:anim calcmode="lin" valueType="num">
                                      <p:cBhvr additive="base">
                                        <p:cTn id="39" dur="500" fill="hold"/>
                                        <p:tgtEl>
                                          <p:spTgt spid="41"/>
                                        </p:tgtEl>
                                        <p:attrNameLst>
                                          <p:attrName>ppt_x</p:attrName>
                                        </p:attrNameLst>
                                      </p:cBhvr>
                                      <p:tavLst>
                                        <p:tav tm="0">
                                          <p:val>
                                            <p:strVal val="0-#ppt_w/2"/>
                                          </p:val>
                                        </p:tav>
                                        <p:tav tm="100000">
                                          <p:val>
                                            <p:strVal val="#ppt_x"/>
                                          </p:val>
                                        </p:tav>
                                      </p:tavLst>
                                    </p:anim>
                                    <p:anim calcmode="lin" valueType="num">
                                      <p:cBhvr additive="base">
                                        <p:cTn id="40" dur="500" fill="hold"/>
                                        <p:tgtEl>
                                          <p:spTgt spid="41"/>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500" fill="hold"/>
                                        <p:tgtEl>
                                          <p:spTgt spid="22"/>
                                        </p:tgtEl>
                                        <p:attrNameLst>
                                          <p:attrName>ppt_x</p:attrName>
                                        </p:attrNameLst>
                                      </p:cBhvr>
                                      <p:tavLst>
                                        <p:tav tm="0">
                                          <p:val>
                                            <p:strVal val="0-#ppt_w/2"/>
                                          </p:val>
                                        </p:tav>
                                        <p:tav tm="100000">
                                          <p:val>
                                            <p:strVal val="#ppt_x"/>
                                          </p:val>
                                        </p:tav>
                                      </p:tavLst>
                                    </p:anim>
                                    <p:anim calcmode="lin" valueType="num">
                                      <p:cBhvr additive="base">
                                        <p:cTn id="44" dur="500" fill="hold"/>
                                        <p:tgtEl>
                                          <p:spTgt spid="22"/>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500" fill="hold"/>
                                        <p:tgtEl>
                                          <p:spTgt spid="27"/>
                                        </p:tgtEl>
                                        <p:attrNameLst>
                                          <p:attrName>ppt_x</p:attrName>
                                        </p:attrNameLst>
                                      </p:cBhvr>
                                      <p:tavLst>
                                        <p:tav tm="0">
                                          <p:val>
                                            <p:strVal val="0-#ppt_w/2"/>
                                          </p:val>
                                        </p:tav>
                                        <p:tav tm="100000">
                                          <p:val>
                                            <p:strVal val="#ppt_x"/>
                                          </p:val>
                                        </p:tav>
                                      </p:tavLst>
                                    </p:anim>
                                    <p:anim calcmode="lin" valueType="num">
                                      <p:cBhvr additive="base">
                                        <p:cTn id="48" dur="500" fill="hold"/>
                                        <p:tgtEl>
                                          <p:spTgt spid="27"/>
                                        </p:tgtEl>
                                        <p:attrNameLst>
                                          <p:attrName>ppt_y</p:attrName>
                                        </p:attrNameLst>
                                      </p:cBhvr>
                                      <p:tavLst>
                                        <p:tav tm="0">
                                          <p:val>
                                            <p:strVal val="#ppt_y"/>
                                          </p:val>
                                        </p:tav>
                                        <p:tav tm="100000">
                                          <p:val>
                                            <p:strVal val="#ppt_y"/>
                                          </p:val>
                                        </p:tav>
                                      </p:tavLst>
                                    </p:anim>
                                  </p:childTnLst>
                                </p:cTn>
                              </p:par>
                              <p:par>
                                <p:cTn id="49" presetID="2" presetClass="entr" presetSubtype="8" fill="hold" nodeType="withEffect">
                                  <p:stCondLst>
                                    <p:cond delay="0"/>
                                  </p:stCondLst>
                                  <p:childTnLst>
                                    <p:set>
                                      <p:cBhvr>
                                        <p:cTn id="50" dur="1" fill="hold">
                                          <p:stCondLst>
                                            <p:cond delay="0"/>
                                          </p:stCondLst>
                                        </p:cTn>
                                        <p:tgtEl>
                                          <p:spTgt spid="35"/>
                                        </p:tgtEl>
                                        <p:attrNameLst>
                                          <p:attrName>style.visibility</p:attrName>
                                        </p:attrNameLst>
                                      </p:cBhvr>
                                      <p:to>
                                        <p:strVal val="visible"/>
                                      </p:to>
                                    </p:set>
                                    <p:anim calcmode="lin" valueType="num">
                                      <p:cBhvr additive="base">
                                        <p:cTn id="51" dur="500" fill="hold"/>
                                        <p:tgtEl>
                                          <p:spTgt spid="35"/>
                                        </p:tgtEl>
                                        <p:attrNameLst>
                                          <p:attrName>ppt_x</p:attrName>
                                        </p:attrNameLst>
                                      </p:cBhvr>
                                      <p:tavLst>
                                        <p:tav tm="0">
                                          <p:val>
                                            <p:strVal val="0-#ppt_w/2"/>
                                          </p:val>
                                        </p:tav>
                                        <p:tav tm="100000">
                                          <p:val>
                                            <p:strVal val="#ppt_x"/>
                                          </p:val>
                                        </p:tav>
                                      </p:tavLst>
                                    </p:anim>
                                    <p:anim calcmode="lin" valueType="num">
                                      <p:cBhvr additive="base">
                                        <p:cTn id="52"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7" grpId="0" animBg="1"/>
      <p:bldP spid="31" grpId="0" animBg="1"/>
      <p:bldP spid="36" grpId="0" animBg="1"/>
      <p:bldP spid="41" grpId="0" animBg="1"/>
      <p:bldP spid="50" grpId="0" animBg="1"/>
      <p:bldP spid="56" grpId="0" animBg="1"/>
      <p:bldP spid="58"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Rectangle 101"/>
          <p:cNvSpPr/>
          <p:nvPr/>
        </p:nvSpPr>
        <p:spPr>
          <a:xfrm>
            <a:off x="171744" y="4014418"/>
            <a:ext cx="7283665" cy="218854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103" name="Rectangle 102"/>
          <p:cNvSpPr/>
          <p:nvPr/>
        </p:nvSpPr>
        <p:spPr>
          <a:xfrm>
            <a:off x="170472" y="1062192"/>
            <a:ext cx="7265734" cy="2888755"/>
          </a:xfrm>
          <a:prstGeom prst="rect">
            <a:avLst/>
          </a:prstGeom>
          <a:solidFill>
            <a:schemeClr val="bg1"/>
          </a:solidFill>
          <a:ln w="317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4" name="Espace réservé du texte 3"/>
          <p:cNvSpPr>
            <a:spLocks noGrp="1"/>
          </p:cNvSpPr>
          <p:nvPr>
            <p:ph type="body" sz="quarter" idx="13"/>
          </p:nvPr>
        </p:nvSpPr>
        <p:spPr/>
        <p:txBody>
          <a:bodyPr/>
          <a:lstStyle/>
          <a:p>
            <a:pPr>
              <a:spcBef>
                <a:spcPts val="0"/>
              </a:spcBef>
            </a:pPr>
            <a:r>
              <a:rPr lang="fr-FR" sz="1600" b="1" dirty="0" smtClean="0"/>
              <a:t>Univers</a:t>
            </a:r>
            <a:r>
              <a:rPr lang="fr-FR" sz="1600" b="1" dirty="0" smtClean="0">
                <a:solidFill>
                  <a:srgbClr val="C00000"/>
                </a:solidFill>
              </a:rPr>
              <a:t> Epargne de Placement</a:t>
            </a:r>
          </a:p>
          <a:p>
            <a:pPr>
              <a:spcBef>
                <a:spcPts val="0"/>
              </a:spcBef>
            </a:pPr>
            <a:r>
              <a:rPr lang="fr-FR" sz="1600" b="1" dirty="0" smtClean="0"/>
              <a:t>Les </a:t>
            </a:r>
            <a:r>
              <a:rPr lang="fr-FR" sz="1600" b="1" dirty="0"/>
              <a:t>moyens pour atteindre les objectifs</a:t>
            </a:r>
          </a:p>
        </p:txBody>
      </p:sp>
      <p:sp>
        <p:nvSpPr>
          <p:cNvPr id="5" name="Titre 4"/>
          <p:cNvSpPr>
            <a:spLocks noGrp="1"/>
          </p:cNvSpPr>
          <p:nvPr>
            <p:ph type="ctrTitle"/>
          </p:nvPr>
        </p:nvSpPr>
        <p:spPr/>
        <p:txBody>
          <a:bodyPr/>
          <a:lstStyle/>
          <a:p>
            <a:r>
              <a:rPr lang="fr-FR" sz="1300" dirty="0"/>
              <a:t>Moyens : Formation, Offres &amp; Cibles</a:t>
            </a:r>
            <a:endParaRPr lang="fr-FR" sz="900" dirty="0">
              <a:solidFill>
                <a:prstClr val="black">
                  <a:lumMod val="75000"/>
                  <a:lumOff val="25000"/>
                </a:prstClr>
              </a:solidFill>
              <a:ea typeface="+mn-ea"/>
              <a:cs typeface="+mn-cs"/>
            </a:endParaRPr>
          </a:p>
        </p:txBody>
      </p:sp>
      <p:grpSp>
        <p:nvGrpSpPr>
          <p:cNvPr id="6" name="Groupe 5"/>
          <p:cNvGrpSpPr/>
          <p:nvPr/>
        </p:nvGrpSpPr>
        <p:grpSpPr>
          <a:xfrm>
            <a:off x="-3425" y="1125048"/>
            <a:ext cx="12011414" cy="5186201"/>
            <a:chOff x="1095131" y="1001839"/>
            <a:chExt cx="10094976" cy="5186201"/>
          </a:xfrm>
        </p:grpSpPr>
        <p:sp>
          <p:nvSpPr>
            <p:cNvPr id="14" name="ZoneTexte 13"/>
            <p:cNvSpPr txBox="1"/>
            <p:nvPr/>
          </p:nvSpPr>
          <p:spPr>
            <a:xfrm>
              <a:off x="3367086" y="1001839"/>
              <a:ext cx="3883886" cy="738664"/>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EPARGNE (e)mailing Vers AV 0</a:t>
              </a:r>
              <a:r>
                <a:rPr kumimoji="0" lang="fr-FR" sz="1200" b="1"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 </a:t>
              </a:r>
              <a:r>
                <a:rPr kumimoji="0" lang="fr-FR" sz="1000" b="0" i="0" u="none" strike="noStrike" kern="1200" cap="none" spc="0" normalizeH="0" baseline="0" noProof="0" dirty="0" smtClean="0">
                  <a:ln>
                    <a:noFill/>
                  </a:ln>
                  <a:solidFill>
                    <a:prstClr val="black">
                      <a:lumMod val="50000"/>
                      <a:lumOff val="50000"/>
                    </a:prstClr>
                  </a:solidFill>
                  <a:effectLst/>
                  <a:uLnTx/>
                  <a:uFillTx/>
                  <a:latin typeface="Arial"/>
                  <a:ea typeface="+mn-ea"/>
                  <a:cs typeface="+mn-cs"/>
                </a:rPr>
                <a:t>(</a:t>
              </a:r>
              <a:r>
                <a:rPr kumimoji="0" lang="fr-FR" sz="1000" b="0" i="0" u="none" strike="noStrike" kern="1200" cap="none" spc="0" normalizeH="0" baseline="0" noProof="0" dirty="0">
                  <a:ln>
                    <a:noFill/>
                  </a:ln>
                  <a:solidFill>
                    <a:prstClr val="black">
                      <a:lumMod val="50000"/>
                      <a:lumOff val="50000"/>
                    </a:prstClr>
                  </a:solidFill>
                  <a:effectLst/>
                  <a:uLnTx/>
                  <a:uFillTx/>
                  <a:latin typeface="Arial"/>
                  <a:ea typeface="+mn-ea"/>
                  <a:cs typeface="+mn-cs"/>
                </a:rPr>
                <a:t>volume à venir</a:t>
              </a:r>
              <a:r>
                <a:rPr kumimoji="0" lang="fr-FR" sz="1000" b="0" i="0" u="none" strike="noStrike" kern="1200" cap="none" spc="0" normalizeH="0" baseline="0" noProof="0" dirty="0" smtClean="0">
                  <a:ln>
                    <a:noFill/>
                  </a:ln>
                  <a:solidFill>
                    <a:prstClr val="black">
                      <a:lumMod val="50000"/>
                      <a:lumOff val="50000"/>
                    </a:prstClr>
                  </a:solidFill>
                  <a:effectLst/>
                  <a:uLnTx/>
                  <a:uFillTx/>
                  <a:latin typeface="Arial"/>
                  <a:ea typeface="+mn-ea"/>
                  <a:cs typeface="+mn-cs"/>
                </a:rPr>
                <a:t>)</a:t>
              </a:r>
            </a:p>
            <a:p>
              <a:pPr marL="179388" marR="0" lvl="0" indent="0" algn="l"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smtClean="0">
                  <a:ln>
                    <a:noFill/>
                  </a:ln>
                  <a:solidFill>
                    <a:prstClr val="black">
                      <a:lumMod val="50000"/>
                      <a:lumOff val="50000"/>
                    </a:prstClr>
                  </a:solidFill>
                  <a:effectLst/>
                  <a:uLnTx/>
                  <a:uFillTx/>
                  <a:latin typeface="Arial"/>
                  <a:ea typeface="+mn-ea"/>
                  <a:cs typeface="Arial" panose="020B0604020202020204" pitchFamily="34" charset="0"/>
                </a:rPr>
                <a:t>Ces clients ont un contrat d’Assurance Vie multi supports et n’ont pas encore profité des 0% de frais à partir de 30% d’UC. Inciter </a:t>
              </a:r>
              <a:r>
                <a:rPr kumimoji="0" lang="fr-FR" sz="1000" b="0" i="0" u="none" strike="noStrike" kern="1200" cap="none" spc="0" normalizeH="0" baseline="0" noProof="0" dirty="0">
                  <a:ln>
                    <a:noFill/>
                  </a:ln>
                  <a:solidFill>
                    <a:prstClr val="black">
                      <a:lumMod val="50000"/>
                      <a:lumOff val="50000"/>
                    </a:prstClr>
                  </a:solidFill>
                  <a:effectLst/>
                  <a:uLnTx/>
                  <a:uFillTx/>
                  <a:latin typeface="Arial"/>
                  <a:ea typeface="+mn-ea"/>
                  <a:cs typeface="Arial" panose="020B0604020202020204" pitchFamily="34" charset="0"/>
                </a:rPr>
                <a:t>les clients à faire un versement sur leur </a:t>
              </a:r>
              <a:r>
                <a:rPr kumimoji="0" lang="fr-FR" sz="1000" b="0" i="0" u="none" strike="noStrike" kern="1200" cap="none" spc="0" normalizeH="0" baseline="0" noProof="0" dirty="0" smtClean="0">
                  <a:ln>
                    <a:noFill/>
                  </a:ln>
                  <a:solidFill>
                    <a:prstClr val="black">
                      <a:lumMod val="50000"/>
                      <a:lumOff val="50000"/>
                    </a:prstClr>
                  </a:solidFill>
                  <a:effectLst/>
                  <a:uLnTx/>
                  <a:uFillTx/>
                  <a:latin typeface="Arial"/>
                  <a:ea typeface="+mn-ea"/>
                  <a:cs typeface="Arial" panose="020B0604020202020204" pitchFamily="34" charset="0"/>
                </a:rPr>
                <a:t>contrat </a:t>
              </a:r>
              <a:r>
                <a:rPr kumimoji="0" lang="fr-FR" sz="1000" b="0" i="0" u="none" strike="noStrike" kern="1200" cap="none" spc="0" normalizeH="0" baseline="0" noProof="0" dirty="0">
                  <a:ln>
                    <a:noFill/>
                  </a:ln>
                  <a:solidFill>
                    <a:prstClr val="black">
                      <a:lumMod val="50000"/>
                      <a:lumOff val="50000"/>
                    </a:prstClr>
                  </a:solidFill>
                  <a:effectLst/>
                  <a:uLnTx/>
                  <a:uFillTx/>
                  <a:latin typeface="Arial"/>
                  <a:ea typeface="+mn-ea"/>
                  <a:cs typeface="Arial" panose="020B0604020202020204" pitchFamily="34" charset="0"/>
                </a:rPr>
                <a:t>ou à mettre en place un </a:t>
              </a:r>
              <a:r>
                <a:rPr kumimoji="0" lang="fr-FR" sz="1000" b="0" i="0" u="none" strike="noStrike" kern="1200" cap="none" spc="0" normalizeH="0" baseline="0" noProof="0" dirty="0" smtClean="0">
                  <a:ln>
                    <a:noFill/>
                  </a:ln>
                  <a:solidFill>
                    <a:prstClr val="black">
                      <a:lumMod val="50000"/>
                      <a:lumOff val="50000"/>
                    </a:prstClr>
                  </a:solidFill>
                  <a:effectLst/>
                  <a:uLnTx/>
                  <a:uFillTx/>
                  <a:latin typeface="Arial"/>
                  <a:ea typeface="+mn-ea"/>
                  <a:cs typeface="Arial" panose="020B0604020202020204" pitchFamily="34" charset="0"/>
                </a:rPr>
                <a:t>abonnement. </a:t>
              </a:r>
              <a:endParaRPr kumimoji="0" lang="fr-FR" sz="1000" b="0" i="0" u="none" strike="noStrike" kern="1200" cap="none" spc="0" normalizeH="0" baseline="0" noProof="0" dirty="0">
                <a:ln>
                  <a:noFill/>
                </a:ln>
                <a:solidFill>
                  <a:prstClr val="black">
                    <a:lumMod val="50000"/>
                    <a:lumOff val="50000"/>
                  </a:prstClr>
                </a:solidFill>
                <a:effectLst/>
                <a:uLnTx/>
                <a:uFillTx/>
                <a:latin typeface="Arial"/>
                <a:ea typeface="+mn-ea"/>
                <a:cs typeface="Arial" panose="020B0604020202020204" pitchFamily="34" charset="0"/>
              </a:endParaRPr>
            </a:p>
          </p:txBody>
        </p:sp>
        <p:sp>
          <p:nvSpPr>
            <p:cNvPr id="18" name="ZoneTexte 17"/>
            <p:cNvSpPr txBox="1"/>
            <p:nvPr/>
          </p:nvSpPr>
          <p:spPr>
            <a:xfrm>
              <a:off x="7691328" y="1472598"/>
              <a:ext cx="3498779" cy="1323439"/>
            </a:xfrm>
            <a:prstGeom prst="rect">
              <a:avLst/>
            </a:prstGeom>
            <a:solidFill>
              <a:schemeClr val="bg1">
                <a:lumMod val="95000"/>
              </a:schemeClr>
            </a:solidFill>
          </p:spPr>
          <p:txBody>
            <a:bodyPr wrap="square" rtlCol="0">
              <a:spAutoFit/>
            </a:bodyPr>
            <a:lstStyle/>
            <a:p>
              <a:pPr marL="171450" indent="-171450">
                <a:buFont typeface="Wingdings" panose="05000000000000000000" pitchFamily="2" charset="2"/>
                <a:buChar char="§"/>
              </a:pPr>
              <a:r>
                <a:rPr lang="fr-FR" sz="1000" dirty="0">
                  <a:solidFill>
                    <a:prstClr val="black">
                      <a:lumMod val="50000"/>
                      <a:lumOff val="50000"/>
                    </a:prstClr>
                  </a:solidFill>
                  <a:latin typeface="Arial"/>
                </a:rPr>
                <a:t>Un taux d’épargne des épargnants français </a:t>
              </a:r>
              <a:r>
                <a:rPr lang="fr-FR" sz="1000" dirty="0" smtClean="0">
                  <a:solidFill>
                    <a:prstClr val="black">
                      <a:lumMod val="50000"/>
                      <a:lumOff val="50000"/>
                    </a:prstClr>
                  </a:solidFill>
                  <a:latin typeface="Arial"/>
                </a:rPr>
                <a:t>renforcé.</a:t>
              </a:r>
              <a:endParaRPr lang="fr-FR" sz="1000" dirty="0">
                <a:solidFill>
                  <a:prstClr val="black">
                    <a:lumMod val="50000"/>
                    <a:lumOff val="50000"/>
                  </a:prstClr>
                </a:solidFill>
                <a:latin typeface="Arial"/>
              </a:endParaRPr>
            </a:p>
            <a:p>
              <a:r>
                <a:rPr lang="fr-FR" sz="1000" dirty="0">
                  <a:solidFill>
                    <a:prstClr val="black">
                      <a:lumMod val="50000"/>
                      <a:lumOff val="50000"/>
                    </a:prstClr>
                  </a:solidFill>
                  <a:latin typeface="Arial"/>
                </a:rPr>
                <a:t>Une épargne massivement investie sur les DAV et les livrets en raison du besoin de protection du </a:t>
              </a:r>
              <a:r>
                <a:rPr lang="fr-FR" sz="1000" dirty="0" smtClean="0">
                  <a:solidFill>
                    <a:prstClr val="black">
                      <a:lumMod val="50000"/>
                      <a:lumOff val="50000"/>
                    </a:prstClr>
                  </a:solidFill>
                  <a:latin typeface="Arial"/>
                </a:rPr>
                <a:t>capital</a:t>
              </a:r>
            </a:p>
            <a:p>
              <a:endParaRPr lang="fr-FR" sz="1000" dirty="0">
                <a:solidFill>
                  <a:prstClr val="black">
                    <a:lumMod val="50000"/>
                    <a:lumOff val="50000"/>
                  </a:prstClr>
                </a:solidFill>
                <a:latin typeface="Arial"/>
              </a:endParaRPr>
            </a:p>
            <a:p>
              <a:pPr marL="171450" indent="-171450">
                <a:buFont typeface="Wingdings" panose="05000000000000000000" pitchFamily="2" charset="2"/>
                <a:buChar char="§"/>
              </a:pPr>
              <a:r>
                <a:rPr lang="fr-FR" sz="1000" dirty="0">
                  <a:solidFill>
                    <a:prstClr val="black">
                      <a:lumMod val="50000"/>
                      <a:lumOff val="50000"/>
                    </a:prstClr>
                  </a:solidFill>
                  <a:latin typeface="Arial"/>
                </a:rPr>
                <a:t>Les épargnants acceptent plus facilement de prendre une part </a:t>
              </a:r>
              <a:r>
                <a:rPr lang="fr-FR" sz="1000" dirty="0" smtClean="0">
                  <a:solidFill>
                    <a:prstClr val="black">
                      <a:lumMod val="50000"/>
                      <a:lumOff val="50000"/>
                    </a:prstClr>
                  </a:solidFill>
                  <a:latin typeface="Arial"/>
                </a:rPr>
                <a:t>de risque </a:t>
              </a:r>
              <a:r>
                <a:rPr lang="fr-FR" sz="1000" dirty="0">
                  <a:solidFill>
                    <a:prstClr val="black">
                      <a:lumMod val="50000"/>
                      <a:lumOff val="50000"/>
                    </a:prstClr>
                  </a:solidFill>
                  <a:latin typeface="Arial"/>
                </a:rPr>
                <a:t>quand leur investissement s’appuie sur </a:t>
              </a:r>
              <a:r>
                <a:rPr lang="fr-FR" sz="1000" dirty="0" smtClean="0">
                  <a:solidFill>
                    <a:prstClr val="black">
                      <a:lumMod val="50000"/>
                      <a:lumOff val="50000"/>
                    </a:prstClr>
                  </a:solidFill>
                  <a:latin typeface="Arial"/>
                </a:rPr>
                <a:t>des thématiques </a:t>
              </a:r>
              <a:r>
                <a:rPr lang="fr-FR" sz="1000" dirty="0">
                  <a:solidFill>
                    <a:prstClr val="black">
                      <a:lumMod val="50000"/>
                      <a:lumOff val="50000"/>
                    </a:prstClr>
                  </a:solidFill>
                  <a:latin typeface="Arial"/>
                </a:rPr>
                <a:t>auxquelles ils sont </a:t>
              </a:r>
              <a:r>
                <a:rPr lang="fr-FR" sz="1000" dirty="0" smtClean="0">
                  <a:solidFill>
                    <a:prstClr val="black">
                      <a:lumMod val="50000"/>
                      <a:lumOff val="50000"/>
                    </a:prstClr>
                  </a:solidFill>
                  <a:latin typeface="Arial"/>
                </a:rPr>
                <a:t>sensibles</a:t>
              </a:r>
              <a:endParaRPr lang="fr-FR" sz="1000" dirty="0">
                <a:solidFill>
                  <a:prstClr val="black">
                    <a:lumMod val="50000"/>
                    <a:lumOff val="50000"/>
                  </a:prstClr>
                </a:solidFill>
                <a:latin typeface="Arial"/>
              </a:endParaRPr>
            </a:p>
            <a:p>
              <a:pPr marL="171450" indent="-171450">
                <a:buFont typeface="Arial" panose="020B0604020202020204" pitchFamily="34" charset="0"/>
                <a:buChar char="•"/>
              </a:pPr>
              <a:endParaRPr lang="fr-FR" sz="1000" dirty="0">
                <a:solidFill>
                  <a:prstClr val="black">
                    <a:lumMod val="50000"/>
                    <a:lumOff val="50000"/>
                  </a:prstClr>
                </a:solidFill>
                <a:latin typeface="Arial"/>
              </a:endParaRPr>
            </a:p>
          </p:txBody>
        </p:sp>
        <p:cxnSp>
          <p:nvCxnSpPr>
            <p:cNvPr id="27" name="Connecteur droit 26"/>
            <p:cNvCxnSpPr/>
            <p:nvPr/>
          </p:nvCxnSpPr>
          <p:spPr>
            <a:xfrm>
              <a:off x="7538765" y="1087501"/>
              <a:ext cx="2447" cy="510053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48" name="Rectangle 47"/>
            <p:cNvSpPr/>
            <p:nvPr/>
          </p:nvSpPr>
          <p:spPr>
            <a:xfrm>
              <a:off x="1817939" y="1109205"/>
              <a:ext cx="1511575" cy="1123384"/>
            </a:xfrm>
            <a:prstGeom prst="rect">
              <a:avLst/>
            </a:prstGeom>
          </p:spPr>
          <p:txBody>
            <a:bodyPr wrap="square">
              <a:spAutoFit/>
            </a:bodyPr>
            <a:lstStyle/>
            <a:p>
              <a:pPr marL="0" marR="0" lvl="0" indent="0" algn="l" defTabSz="914400" rtl="0" eaLnBrk="1" fontAlgn="auto" latinLnBrk="0" hangingPunct="1">
                <a:lnSpc>
                  <a:spcPct val="100000"/>
                </a:lnSpc>
                <a:spcBef>
                  <a:spcPct val="20000"/>
                </a:spcBef>
                <a:spcAft>
                  <a:spcPts val="0"/>
                </a:spcAft>
                <a:buClrTx/>
                <a:buSzTx/>
                <a:buFontTx/>
                <a:buNone/>
                <a:tabLst/>
                <a:defRPr/>
              </a:pPr>
              <a:r>
                <a:rPr kumimoji="0" lang="fr-FR" sz="1300" b="1" i="0" u="none" strike="noStrike" kern="1200" cap="none" spc="0" normalizeH="0" baseline="0" noProof="0" dirty="0">
                  <a:ln>
                    <a:noFill/>
                  </a:ln>
                  <a:solidFill>
                    <a:prstClr val="black">
                      <a:lumMod val="75000"/>
                      <a:lumOff val="25000"/>
                    </a:prstClr>
                  </a:solidFill>
                  <a:effectLst/>
                  <a:uLnTx/>
                  <a:uFillTx/>
                  <a:latin typeface="Arial"/>
                  <a:ea typeface="+mn-ea"/>
                  <a:cs typeface="+mn-cs"/>
                </a:rPr>
                <a:t>Qui contacter </a:t>
              </a:r>
              <a:r>
                <a:rPr kumimoji="0" lang="fr-FR" sz="1300" b="1"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a:t>
              </a:r>
            </a:p>
            <a:p>
              <a:pPr marL="0" marR="0" lvl="0" indent="0" algn="l" defTabSz="914400" rtl="0" eaLnBrk="1" fontAlgn="auto" latinLnBrk="0" hangingPunct="1">
                <a:lnSpc>
                  <a:spcPct val="100000"/>
                </a:lnSpc>
                <a:spcBef>
                  <a:spcPct val="20000"/>
                </a:spcBef>
                <a:spcAft>
                  <a:spcPts val="0"/>
                </a:spcAft>
                <a:buClrTx/>
                <a:buSzTx/>
                <a:buFontTx/>
                <a:buNone/>
                <a:tabLst/>
                <a:defRPr/>
              </a:pPr>
              <a:endParaRPr kumimoji="0" lang="fr-FR" sz="1300" b="1"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0" marR="0" lvl="0" indent="0" algn="l" defTabSz="914400" rtl="0" eaLnBrk="1" fontAlgn="auto" latinLnBrk="0" hangingPunct="1">
                <a:lnSpc>
                  <a:spcPct val="100000"/>
                </a:lnSpc>
                <a:spcBef>
                  <a:spcPct val="20000"/>
                </a:spcBef>
                <a:spcAft>
                  <a:spcPts val="0"/>
                </a:spcAft>
                <a:buClrTx/>
                <a:buSzTx/>
                <a:buFontTx/>
                <a:buNone/>
                <a:tabLst/>
                <a:defRPr/>
              </a:pPr>
              <a:r>
                <a:rPr kumimoji="0" lang="fr-FR" sz="1200" b="0" i="1" u="none" strike="noStrike" kern="1200" cap="none" spc="0" normalizeH="0" baseline="0" noProof="0" dirty="0">
                  <a:ln>
                    <a:noFill/>
                  </a:ln>
                  <a:solidFill>
                    <a:prstClr val="black">
                      <a:lumMod val="75000"/>
                      <a:lumOff val="25000"/>
                    </a:prstClr>
                  </a:solidFill>
                  <a:effectLst/>
                  <a:uLnTx/>
                  <a:uFillTx/>
                  <a:latin typeface="Arial"/>
                  <a:ea typeface="+mn-ea"/>
                  <a:cs typeface="+mn-cs"/>
                </a:rPr>
                <a:t>Les cibles GERC </a:t>
              </a:r>
              <a:r>
                <a:rPr kumimoji="0" lang="fr-FR" sz="1200" b="0" i="1"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prioritaires et listing clients</a:t>
              </a:r>
              <a:endParaRPr kumimoji="0" lang="fr-FR" sz="1200" b="0" i="1"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pic>
          <p:nvPicPr>
            <p:cNvPr id="51" name="Image 50"/>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95131" y="1102253"/>
              <a:ext cx="815128" cy="531343"/>
            </a:xfrm>
            <a:prstGeom prst="rect">
              <a:avLst/>
            </a:prstGeom>
          </p:spPr>
        </p:pic>
        <p:sp>
          <p:nvSpPr>
            <p:cNvPr id="40" name="ZoneTexte 39"/>
            <p:cNvSpPr txBox="1"/>
            <p:nvPr/>
          </p:nvSpPr>
          <p:spPr>
            <a:xfrm>
              <a:off x="3371388" y="1767481"/>
              <a:ext cx="3870750" cy="584775"/>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200" b="1"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EPARGNE FONDS REFUGE Assurance Vie </a:t>
              </a:r>
              <a:r>
                <a:rPr kumimoji="0" lang="fr-FR" sz="1000" b="0" i="0" u="none" strike="noStrike" kern="1200" cap="none" spc="0" normalizeH="0" baseline="0" noProof="0" dirty="0" smtClean="0">
                  <a:ln>
                    <a:noFill/>
                  </a:ln>
                  <a:solidFill>
                    <a:prstClr val="black">
                      <a:lumMod val="50000"/>
                      <a:lumOff val="50000"/>
                    </a:prstClr>
                  </a:solidFill>
                  <a:effectLst/>
                  <a:uLnTx/>
                  <a:uFillTx/>
                  <a:latin typeface="Arial"/>
                  <a:ea typeface="+mn-ea"/>
                  <a:cs typeface="+mn-cs"/>
                </a:rPr>
                <a:t>(1322 clients)</a:t>
              </a:r>
            </a:p>
            <a:p>
              <a:pPr marL="179388" marR="0" lvl="1" indent="0" algn="just"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smtClean="0">
                  <a:ln>
                    <a:noFill/>
                  </a:ln>
                  <a:solidFill>
                    <a:prstClr val="black">
                      <a:lumMod val="50000"/>
                      <a:lumOff val="50000"/>
                    </a:prstClr>
                  </a:solidFill>
                  <a:effectLst/>
                  <a:uLnTx/>
                  <a:uFillTx/>
                  <a:latin typeface="Arial"/>
                  <a:ea typeface="+mn-ea"/>
                  <a:cs typeface="Arial" panose="020B0604020202020204" pitchFamily="34" charset="0"/>
                </a:rPr>
                <a:t>Ces clients disposent</a:t>
              </a:r>
              <a:r>
                <a:rPr kumimoji="0" lang="fr-FR" sz="1000" b="0" i="0" u="none" strike="noStrike" kern="1200" cap="none" spc="0" normalizeH="0" noProof="0" dirty="0" smtClean="0">
                  <a:ln>
                    <a:noFill/>
                  </a:ln>
                  <a:solidFill>
                    <a:prstClr val="black">
                      <a:lumMod val="50000"/>
                      <a:lumOff val="50000"/>
                    </a:prstClr>
                  </a:solidFill>
                  <a:effectLst/>
                  <a:uLnTx/>
                  <a:uFillTx/>
                  <a:latin typeface="Arial"/>
                  <a:ea typeface="+mn-ea"/>
                  <a:cs typeface="Arial" panose="020B0604020202020204" pitchFamily="34" charset="0"/>
                </a:rPr>
                <a:t> d’au moins 10 000€ investis sur des fonds refuges au sein de </a:t>
              </a:r>
              <a:r>
                <a:rPr lang="fr-FR" sz="1000" noProof="0" dirty="0" smtClean="0">
                  <a:solidFill>
                    <a:prstClr val="black">
                      <a:lumMod val="50000"/>
                      <a:lumOff val="50000"/>
                    </a:prstClr>
                  </a:solidFill>
                  <a:latin typeface="Arial"/>
                  <a:cs typeface="Arial" panose="020B0604020202020204" pitchFamily="34" charset="0"/>
                </a:rPr>
                <a:t>leurs contrats d’assurance vie, à la suite de l’échéance d’un FAF</a:t>
              </a:r>
              <a:r>
                <a:rPr kumimoji="0" lang="fr-FR" sz="1000" b="0" i="0" u="none" strike="noStrike" kern="1200" cap="none" spc="0" normalizeH="0" baseline="0" noProof="0" dirty="0" smtClean="0">
                  <a:ln>
                    <a:noFill/>
                  </a:ln>
                  <a:solidFill>
                    <a:prstClr val="black">
                      <a:lumMod val="50000"/>
                      <a:lumOff val="50000"/>
                    </a:prstClr>
                  </a:solidFill>
                  <a:effectLst/>
                  <a:uLnTx/>
                  <a:uFillTx/>
                  <a:latin typeface="Arial"/>
                  <a:ea typeface="+mn-ea"/>
                  <a:cs typeface="Arial" panose="020B0604020202020204" pitchFamily="34" charset="0"/>
                </a:rPr>
                <a:t>.</a:t>
              </a:r>
              <a:endParaRPr kumimoji="0" lang="fr-FR" sz="1000" b="0" i="0" u="none" strike="noStrike" kern="1200" cap="none" spc="0" normalizeH="0" baseline="0" noProof="0" dirty="0">
                <a:ln>
                  <a:noFill/>
                </a:ln>
                <a:solidFill>
                  <a:prstClr val="black">
                    <a:lumMod val="50000"/>
                    <a:lumOff val="50000"/>
                  </a:prstClr>
                </a:solidFill>
                <a:effectLst/>
                <a:uLnTx/>
                <a:uFillTx/>
                <a:latin typeface="Arial"/>
                <a:ea typeface="+mn-ea"/>
                <a:cs typeface="Arial" panose="020B0604020202020204" pitchFamily="34" charset="0"/>
              </a:endParaRPr>
            </a:p>
          </p:txBody>
        </p:sp>
        <p:sp>
          <p:nvSpPr>
            <p:cNvPr id="66" name="Rectangle à coins arrondis 65"/>
            <p:cNvSpPr/>
            <p:nvPr/>
          </p:nvSpPr>
          <p:spPr>
            <a:xfrm>
              <a:off x="7469137" y="4150127"/>
              <a:ext cx="3016980" cy="1830041"/>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prstClr val="black">
                    <a:lumMod val="50000"/>
                    <a:lumOff val="50000"/>
                  </a:prstClr>
                </a:solidFill>
                <a:effectLst/>
                <a:uLnTx/>
                <a:uFillTx/>
                <a:latin typeface="Arial"/>
                <a:ea typeface="+mn-ea"/>
                <a:cs typeface="+mn-cs"/>
              </a:endParaRPr>
            </a:p>
          </p:txBody>
        </p:sp>
      </p:grpSp>
      <p:sp>
        <p:nvSpPr>
          <p:cNvPr id="58" name="Rectangle 57">
            <a:hlinkClick r:id="rId3"/>
          </p:cNvPr>
          <p:cNvSpPr/>
          <p:nvPr/>
        </p:nvSpPr>
        <p:spPr>
          <a:xfrm>
            <a:off x="1931252" y="6448562"/>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1200" cap="none" spc="0" normalizeH="0" baseline="0" noProof="0" dirty="0">
                <a:ln>
                  <a:noFill/>
                </a:ln>
                <a:solidFill>
                  <a:prstClr val="black">
                    <a:lumMod val="75000"/>
                    <a:lumOff val="25000"/>
                  </a:prstClr>
                </a:solidFill>
                <a:effectLst/>
                <a:uLnTx/>
                <a:uFillTx/>
                <a:latin typeface="Arial"/>
                <a:ea typeface="+mn-ea"/>
                <a:cs typeface="+mn-cs"/>
              </a:rPr>
              <a:t>Book GERC</a:t>
            </a:r>
          </a:p>
        </p:txBody>
      </p:sp>
      <p:sp>
        <p:nvSpPr>
          <p:cNvPr id="59" name="Rectangle 58">
            <a:hlinkClick r:id="rId4"/>
          </p:cNvPr>
          <p:cNvSpPr/>
          <p:nvPr/>
        </p:nvSpPr>
        <p:spPr>
          <a:xfrm>
            <a:off x="4158942" y="6448562"/>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1200" cap="none" spc="0" normalizeH="0" baseline="0" noProof="0" dirty="0">
                <a:ln>
                  <a:noFill/>
                </a:ln>
                <a:solidFill>
                  <a:prstClr val="black">
                    <a:lumMod val="75000"/>
                    <a:lumOff val="25000"/>
                  </a:prstClr>
                </a:solidFill>
                <a:effectLst/>
                <a:uLnTx/>
                <a:uFillTx/>
                <a:latin typeface="Arial"/>
                <a:ea typeface="+mn-ea"/>
                <a:cs typeface="+mn-cs"/>
              </a:rPr>
              <a:t>ORCA</a:t>
            </a:r>
          </a:p>
        </p:txBody>
      </p:sp>
      <p:sp>
        <p:nvSpPr>
          <p:cNvPr id="61" name="Rectangle 60">
            <a:hlinkClick r:id="rId5"/>
          </p:cNvPr>
          <p:cNvSpPr/>
          <p:nvPr/>
        </p:nvSpPr>
        <p:spPr>
          <a:xfrm>
            <a:off x="6467756" y="6448562"/>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1200" cap="none" spc="0" normalizeH="0" baseline="0" noProof="0" dirty="0">
                <a:ln>
                  <a:noFill/>
                </a:ln>
                <a:solidFill>
                  <a:prstClr val="black">
                    <a:lumMod val="75000"/>
                    <a:lumOff val="25000"/>
                  </a:prstClr>
                </a:solidFill>
                <a:effectLst/>
                <a:uLnTx/>
                <a:uFillTx/>
                <a:latin typeface="Arial"/>
                <a:ea typeface="+mn-ea"/>
                <a:cs typeface="+mn-cs"/>
              </a:rPr>
              <a:t>Offres promo</a:t>
            </a:r>
          </a:p>
        </p:txBody>
      </p:sp>
      <p:sp>
        <p:nvSpPr>
          <p:cNvPr id="64" name="Rectangle 63">
            <a:hlinkClick r:id="" action="ppaction://noaction"/>
          </p:cNvPr>
          <p:cNvSpPr/>
          <p:nvPr/>
        </p:nvSpPr>
        <p:spPr>
          <a:xfrm>
            <a:off x="8700004" y="6448562"/>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1200" cap="none" spc="0" normalizeH="0" baseline="0" noProof="0" dirty="0">
                <a:ln>
                  <a:noFill/>
                </a:ln>
                <a:solidFill>
                  <a:prstClr val="black">
                    <a:lumMod val="75000"/>
                    <a:lumOff val="25000"/>
                  </a:prstClr>
                </a:solidFill>
                <a:effectLst/>
                <a:uLnTx/>
                <a:uFillTx/>
                <a:latin typeface="Arial"/>
                <a:ea typeface="+mn-ea"/>
                <a:cs typeface="+mn-cs"/>
              </a:rPr>
              <a:t>Boîte à outils</a:t>
            </a:r>
          </a:p>
        </p:txBody>
      </p:sp>
      <p:pic>
        <p:nvPicPr>
          <p:cNvPr id="67" name="Picture 4"/>
          <p:cNvPicPr>
            <a:picLocks noChangeAspect="1" noChangeArrowheads="1"/>
          </p:cNvPicPr>
          <p:nvPr/>
        </p:nvPicPr>
        <p:blipFill rotWithShape="1">
          <a:blip r:embed="rId6">
            <a:extLst>
              <a:ext uri="{28A0092B-C50C-407E-A947-70E740481C1C}">
                <a14:useLocalDpi xmlns:a14="http://schemas.microsoft.com/office/drawing/2010/main" val="0"/>
              </a:ext>
            </a:extLst>
          </a:blip>
          <a:srcRect l="18889" t="19753" r="15034" b="23429"/>
          <a:stretch/>
        </p:blipFill>
        <p:spPr bwMode="auto">
          <a:xfrm>
            <a:off x="3587905" y="6429800"/>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4"/>
          <p:cNvPicPr>
            <a:picLocks noChangeAspect="1" noChangeArrowheads="1"/>
          </p:cNvPicPr>
          <p:nvPr/>
        </p:nvPicPr>
        <p:blipFill rotWithShape="1">
          <a:blip r:embed="rId6">
            <a:extLst>
              <a:ext uri="{28A0092B-C50C-407E-A947-70E740481C1C}">
                <a14:useLocalDpi xmlns:a14="http://schemas.microsoft.com/office/drawing/2010/main" val="0"/>
              </a:ext>
            </a:extLst>
          </a:blip>
          <a:srcRect l="18889" t="19753" r="15034" b="23429"/>
          <a:stretch/>
        </p:blipFill>
        <p:spPr bwMode="auto">
          <a:xfrm>
            <a:off x="5815126" y="6448564"/>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 name="Picture 4"/>
          <p:cNvPicPr>
            <a:picLocks noChangeAspect="1" noChangeArrowheads="1"/>
          </p:cNvPicPr>
          <p:nvPr/>
        </p:nvPicPr>
        <p:blipFill rotWithShape="1">
          <a:blip r:embed="rId6">
            <a:extLst>
              <a:ext uri="{28A0092B-C50C-407E-A947-70E740481C1C}">
                <a14:useLocalDpi xmlns:a14="http://schemas.microsoft.com/office/drawing/2010/main" val="0"/>
              </a:ext>
            </a:extLst>
          </a:blip>
          <a:srcRect l="18889" t="19753" r="15034" b="23429"/>
          <a:stretch/>
        </p:blipFill>
        <p:spPr bwMode="auto">
          <a:xfrm>
            <a:off x="8119382" y="6448564"/>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 name="Picture 4"/>
          <p:cNvPicPr>
            <a:picLocks noChangeAspect="1" noChangeArrowheads="1"/>
          </p:cNvPicPr>
          <p:nvPr/>
        </p:nvPicPr>
        <p:blipFill rotWithShape="1">
          <a:blip r:embed="rId6">
            <a:extLst>
              <a:ext uri="{28A0092B-C50C-407E-A947-70E740481C1C}">
                <a14:useLocalDpi xmlns:a14="http://schemas.microsoft.com/office/drawing/2010/main" val="0"/>
              </a:ext>
            </a:extLst>
          </a:blip>
          <a:srcRect l="18889" t="19753" r="15034" b="23429"/>
          <a:stretch/>
        </p:blipFill>
        <p:spPr bwMode="auto">
          <a:xfrm>
            <a:off x="10351630" y="6448564"/>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2" name="Groupe 51"/>
          <p:cNvGrpSpPr/>
          <p:nvPr/>
        </p:nvGrpSpPr>
        <p:grpSpPr>
          <a:xfrm>
            <a:off x="8335406" y="44251"/>
            <a:ext cx="3856593" cy="279660"/>
            <a:chOff x="3581398" y="6140166"/>
            <a:chExt cx="4444995" cy="223443"/>
          </a:xfrm>
          <a:noFill/>
        </p:grpSpPr>
        <p:sp>
          <p:nvSpPr>
            <p:cNvPr id="53" name="Rectangle 5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prstClr val="black">
                      <a:lumMod val="65000"/>
                      <a:lumOff val="35000"/>
                    </a:prstClr>
                  </a:solidFill>
                  <a:effectLst/>
                  <a:uLnTx/>
                  <a:uFillTx/>
                  <a:latin typeface="Arial"/>
                  <a:ea typeface="+mn-ea"/>
                  <a:cs typeface="+mn-cs"/>
                </a:rPr>
                <a:t>Professionnels</a:t>
              </a:r>
            </a:p>
          </p:txBody>
        </p:sp>
        <p:sp>
          <p:nvSpPr>
            <p:cNvPr id="56" name="Rectangle 55"/>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900" b="1" dirty="0">
                  <a:solidFill>
                    <a:prstClr val="black">
                      <a:lumMod val="75000"/>
                      <a:lumOff val="25000"/>
                    </a:prstClr>
                  </a:solidFill>
                  <a:latin typeface="Montserrat Black" panose="00000A00000000000000" pitchFamily="2" charset="0"/>
                </a:rPr>
                <a:t>Gestion</a:t>
              </a:r>
              <a:r>
                <a:rPr kumimoji="0" lang="fr-FR" sz="900" b="0" i="0" u="none" strike="noStrike" kern="1200" cap="none" spc="0" normalizeH="0" baseline="0" noProof="0" dirty="0">
                  <a:ln>
                    <a:noFill/>
                  </a:ln>
                  <a:solidFill>
                    <a:prstClr val="black">
                      <a:lumMod val="65000"/>
                      <a:lumOff val="35000"/>
                    </a:prstClr>
                  </a:solidFill>
                  <a:effectLst/>
                  <a:uLnTx/>
                  <a:uFillTx/>
                  <a:latin typeface="Arial"/>
                  <a:ea typeface="+mn-ea"/>
                  <a:cs typeface="+mn-cs"/>
                </a:rPr>
                <a:t> </a:t>
              </a:r>
              <a:r>
                <a:rPr lang="fr-FR" sz="900" b="1" dirty="0">
                  <a:solidFill>
                    <a:prstClr val="black">
                      <a:lumMod val="75000"/>
                      <a:lumOff val="25000"/>
                    </a:prstClr>
                  </a:solidFill>
                  <a:latin typeface="Montserrat Black" panose="00000A00000000000000" pitchFamily="2" charset="0"/>
                </a:rPr>
                <a:t>Privée</a:t>
              </a:r>
            </a:p>
          </p:txBody>
        </p:sp>
        <p:sp>
          <p:nvSpPr>
            <p:cNvPr id="57" name="Rectangle 56"/>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900" dirty="0">
                  <a:solidFill>
                    <a:prstClr val="black">
                      <a:lumMod val="65000"/>
                      <a:lumOff val="35000"/>
                    </a:prstClr>
                  </a:solidFill>
                  <a:latin typeface="Arial"/>
                </a:rPr>
                <a:t>Particuliers</a:t>
              </a:r>
            </a:p>
          </p:txBody>
        </p:sp>
      </p:grpSp>
      <p:grpSp>
        <p:nvGrpSpPr>
          <p:cNvPr id="55" name="Graphique 1813">
            <a:extLst>
              <a:ext uri="{FF2B5EF4-FFF2-40B4-BE49-F238E27FC236}">
                <a16:creationId xmlns:a16="http://schemas.microsoft.com/office/drawing/2014/main" id="{07E37D2F-C011-4C2B-8826-0AD3F44F15B3}"/>
              </a:ext>
            </a:extLst>
          </p:cNvPr>
          <p:cNvGrpSpPr/>
          <p:nvPr/>
        </p:nvGrpSpPr>
        <p:grpSpPr>
          <a:xfrm>
            <a:off x="7874449" y="1094152"/>
            <a:ext cx="426529" cy="398144"/>
            <a:chOff x="2279329" y="2853237"/>
            <a:chExt cx="426529" cy="398144"/>
          </a:xfrm>
          <a:noFill/>
        </p:grpSpPr>
        <p:grpSp>
          <p:nvGrpSpPr>
            <p:cNvPr id="73" name="Graphique 1813">
              <a:extLst>
                <a:ext uri="{FF2B5EF4-FFF2-40B4-BE49-F238E27FC236}">
                  <a16:creationId xmlns:a16="http://schemas.microsoft.com/office/drawing/2014/main" id="{07E37D2F-C011-4C2B-8826-0AD3F44F15B3}"/>
                </a:ext>
              </a:extLst>
            </p:cNvPr>
            <p:cNvGrpSpPr/>
            <p:nvPr/>
          </p:nvGrpSpPr>
          <p:grpSpPr>
            <a:xfrm>
              <a:off x="2279329" y="2853237"/>
              <a:ext cx="426529" cy="398144"/>
              <a:chOff x="2279329" y="2853237"/>
              <a:chExt cx="426529" cy="398144"/>
            </a:xfrm>
            <a:grpFill/>
          </p:grpSpPr>
          <p:grpSp>
            <p:nvGrpSpPr>
              <p:cNvPr id="79" name="Graphique 1813">
                <a:extLst>
                  <a:ext uri="{FF2B5EF4-FFF2-40B4-BE49-F238E27FC236}">
                    <a16:creationId xmlns:a16="http://schemas.microsoft.com/office/drawing/2014/main" id="{07E37D2F-C011-4C2B-8826-0AD3F44F15B3}"/>
                  </a:ext>
                </a:extLst>
              </p:cNvPr>
              <p:cNvGrpSpPr/>
              <p:nvPr/>
            </p:nvGrpSpPr>
            <p:grpSpPr>
              <a:xfrm>
                <a:off x="2279329" y="2853237"/>
                <a:ext cx="426529" cy="383857"/>
                <a:chOff x="2279329" y="2853237"/>
                <a:chExt cx="426529" cy="383857"/>
              </a:xfrm>
              <a:grpFill/>
            </p:grpSpPr>
            <p:grpSp>
              <p:nvGrpSpPr>
                <p:cNvPr id="83" name="Graphique 1813">
                  <a:extLst>
                    <a:ext uri="{FF2B5EF4-FFF2-40B4-BE49-F238E27FC236}">
                      <a16:creationId xmlns:a16="http://schemas.microsoft.com/office/drawing/2014/main" id="{07E37D2F-C011-4C2B-8826-0AD3F44F15B3}"/>
                    </a:ext>
                  </a:extLst>
                </p:cNvPr>
                <p:cNvGrpSpPr/>
                <p:nvPr/>
              </p:nvGrpSpPr>
              <p:grpSpPr>
                <a:xfrm>
                  <a:off x="2404487" y="2986968"/>
                  <a:ext cx="163258" cy="250126"/>
                  <a:chOff x="2404487" y="2986968"/>
                  <a:chExt cx="163258" cy="250126"/>
                </a:xfrm>
                <a:grpFill/>
              </p:grpSpPr>
              <p:sp>
                <p:nvSpPr>
                  <p:cNvPr id="97" name="Forme libre : forme 3935">
                    <a:extLst>
                      <a:ext uri="{FF2B5EF4-FFF2-40B4-BE49-F238E27FC236}">
                        <a16:creationId xmlns:a16="http://schemas.microsoft.com/office/drawing/2014/main" id="{77B2B181-2012-4CEB-859F-4713DF3C91E2}"/>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rgbClr val="E52A29"/>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8" name="Forme libre : forme 3936">
                    <a:extLst>
                      <a:ext uri="{FF2B5EF4-FFF2-40B4-BE49-F238E27FC236}">
                        <a16:creationId xmlns:a16="http://schemas.microsoft.com/office/drawing/2014/main" id="{0FF9D5DC-3214-42D5-9566-4A1D0AAFE9C7}"/>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rgbClr val="E52A29"/>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84" name="Forme libre : forme 3937">
                  <a:extLst>
                    <a:ext uri="{FF2B5EF4-FFF2-40B4-BE49-F238E27FC236}">
                      <a16:creationId xmlns:a16="http://schemas.microsoft.com/office/drawing/2014/main" id="{1FE6259D-A017-4A8A-B3A1-DDC25F3FF3C2}"/>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rgbClr val="E52A29"/>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85" name="Forme libre : forme 3938">
                  <a:extLst>
                    <a:ext uri="{FF2B5EF4-FFF2-40B4-BE49-F238E27FC236}">
                      <a16:creationId xmlns:a16="http://schemas.microsoft.com/office/drawing/2014/main" id="{F30692CE-5DD8-4FD6-B1A7-F971DE3C0751}"/>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rgbClr val="E52A29"/>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86" name="Forme libre : forme 3939">
                  <a:extLst>
                    <a:ext uri="{FF2B5EF4-FFF2-40B4-BE49-F238E27FC236}">
                      <a16:creationId xmlns:a16="http://schemas.microsoft.com/office/drawing/2014/main" id="{979ACEC8-6525-42EB-9BE2-1985339F1186}"/>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rgbClr val="E52A29"/>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nvGrpSpPr>
                <p:cNvPr id="87" name="Graphique 1813">
                  <a:extLst>
                    <a:ext uri="{FF2B5EF4-FFF2-40B4-BE49-F238E27FC236}">
                      <a16:creationId xmlns:a16="http://schemas.microsoft.com/office/drawing/2014/main" id="{07E37D2F-C011-4C2B-8826-0AD3F44F15B3}"/>
                    </a:ext>
                  </a:extLst>
                </p:cNvPr>
                <p:cNvGrpSpPr/>
                <p:nvPr/>
              </p:nvGrpSpPr>
              <p:grpSpPr>
                <a:xfrm>
                  <a:off x="2605465" y="2913530"/>
                  <a:ext cx="100393" cy="307943"/>
                  <a:chOff x="2605465" y="2913530"/>
                  <a:chExt cx="100393" cy="307943"/>
                </a:xfrm>
                <a:grpFill/>
              </p:grpSpPr>
              <p:sp>
                <p:nvSpPr>
                  <p:cNvPr id="94" name="Forme libre : forme 3941">
                    <a:extLst>
                      <a:ext uri="{FF2B5EF4-FFF2-40B4-BE49-F238E27FC236}">
                        <a16:creationId xmlns:a16="http://schemas.microsoft.com/office/drawing/2014/main" id="{825D0318-300E-4B15-BA1D-020D5EDE47B4}"/>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rgbClr val="E52A29"/>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5" name="Forme libre : forme 3942">
                    <a:extLst>
                      <a:ext uri="{FF2B5EF4-FFF2-40B4-BE49-F238E27FC236}">
                        <a16:creationId xmlns:a16="http://schemas.microsoft.com/office/drawing/2014/main" id="{A580D563-ECEB-4566-91EE-F86ABF24FDE0}"/>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rgbClr val="E52A29"/>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6" name="Forme libre : forme 3943">
                    <a:extLst>
                      <a:ext uri="{FF2B5EF4-FFF2-40B4-BE49-F238E27FC236}">
                        <a16:creationId xmlns:a16="http://schemas.microsoft.com/office/drawing/2014/main" id="{4DC013CF-0009-47B9-BF90-5324BEB8F676}"/>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rgbClr val="E52A29"/>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88" name="Graphique 1813">
                  <a:extLst>
                    <a:ext uri="{FF2B5EF4-FFF2-40B4-BE49-F238E27FC236}">
                      <a16:creationId xmlns:a16="http://schemas.microsoft.com/office/drawing/2014/main" id="{07E37D2F-C011-4C2B-8826-0AD3F44F15B3}"/>
                    </a:ext>
                  </a:extLst>
                </p:cNvPr>
                <p:cNvGrpSpPr/>
                <p:nvPr/>
              </p:nvGrpSpPr>
              <p:grpSpPr>
                <a:xfrm>
                  <a:off x="2279329" y="2915435"/>
                  <a:ext cx="100393" cy="307943"/>
                  <a:chOff x="2279329" y="2915435"/>
                  <a:chExt cx="100393" cy="307943"/>
                </a:xfrm>
                <a:grpFill/>
              </p:grpSpPr>
              <p:sp>
                <p:nvSpPr>
                  <p:cNvPr id="91" name="Forme libre : forme 3945">
                    <a:extLst>
                      <a:ext uri="{FF2B5EF4-FFF2-40B4-BE49-F238E27FC236}">
                        <a16:creationId xmlns:a16="http://schemas.microsoft.com/office/drawing/2014/main" id="{DDD481A8-B3BE-4969-9346-FF0F6CE7C0F1}"/>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rgbClr val="E52A29"/>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2" name="Forme libre : forme 3946">
                    <a:extLst>
                      <a:ext uri="{FF2B5EF4-FFF2-40B4-BE49-F238E27FC236}">
                        <a16:creationId xmlns:a16="http://schemas.microsoft.com/office/drawing/2014/main" id="{FA62D366-73C7-4352-8ECB-CE4933237370}"/>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rgbClr val="E52A29"/>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3" name="Forme libre : forme 3947">
                    <a:extLst>
                      <a:ext uri="{FF2B5EF4-FFF2-40B4-BE49-F238E27FC236}">
                        <a16:creationId xmlns:a16="http://schemas.microsoft.com/office/drawing/2014/main" id="{E878B163-CF49-4982-9A90-21A52122F5D3}"/>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rgbClr val="E52A29"/>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89" name="Forme libre : forme 3948">
                  <a:extLst>
                    <a:ext uri="{FF2B5EF4-FFF2-40B4-BE49-F238E27FC236}">
                      <a16:creationId xmlns:a16="http://schemas.microsoft.com/office/drawing/2014/main" id="{95B57FD3-1924-43C5-A27E-CB92DFD61E26}"/>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rgbClr val="E52A29"/>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sp>
              <p:nvSpPr>
                <p:cNvPr id="90" name="Forme libre : forme 3949">
                  <a:extLst>
                    <a:ext uri="{FF2B5EF4-FFF2-40B4-BE49-F238E27FC236}">
                      <a16:creationId xmlns:a16="http://schemas.microsoft.com/office/drawing/2014/main" id="{B5620431-1E28-4B7D-9A04-2D29EA4F74C3}"/>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rgbClr val="E52A29"/>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80" name="Forme libre : forme 3950">
                <a:extLst>
                  <a:ext uri="{FF2B5EF4-FFF2-40B4-BE49-F238E27FC236}">
                    <a16:creationId xmlns:a16="http://schemas.microsoft.com/office/drawing/2014/main" id="{E8F4FE36-82EB-44D2-B13B-A81E38AB48D4}"/>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rgbClr val="E52A29"/>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78" name="Forme libre : forme 3951">
              <a:extLst>
                <a:ext uri="{FF2B5EF4-FFF2-40B4-BE49-F238E27FC236}">
                  <a16:creationId xmlns:a16="http://schemas.microsoft.com/office/drawing/2014/main" id="{B3A28E8C-406A-4650-864B-C7D52D4D12D9}"/>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rgbClr val="E52A29"/>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236" name="Rectangle 235"/>
          <p:cNvSpPr/>
          <p:nvPr/>
        </p:nvSpPr>
        <p:spPr>
          <a:xfrm>
            <a:off x="2703061" y="4188197"/>
            <a:ext cx="4838237" cy="738664"/>
          </a:xfrm>
          <a:prstGeom prst="rect">
            <a:avLst/>
          </a:prstGeom>
        </p:spPr>
        <p:txBody>
          <a:bodyPr wrap="square">
            <a:spAutoFit/>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Assurance-Vie : </a:t>
            </a:r>
            <a:r>
              <a:rPr kumimoji="0" lang="fr-FR" sz="1000" b="0" i="0" u="none" strike="noStrike" kern="1200" cap="none" spc="0" normalizeH="0" baseline="0" noProof="0" dirty="0">
                <a:ln>
                  <a:noFill/>
                </a:ln>
                <a:solidFill>
                  <a:prstClr val="black">
                    <a:lumMod val="50000"/>
                    <a:lumOff val="50000"/>
                  </a:prstClr>
                </a:solidFill>
                <a:effectLst/>
                <a:uLnTx/>
                <a:uFillTx/>
                <a:latin typeface="Arial"/>
                <a:ea typeface="+mn-ea"/>
                <a:cs typeface="+mn-cs"/>
              </a:rPr>
              <a:t>0% de frais d’entrée avec 30% d’UC jusqu’au 31/12/2021</a:t>
            </a:r>
          </a:p>
          <a:p>
            <a:pPr marL="171450" marR="0" lvl="0" indent="-171450"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MILLEVIE 2  : </a:t>
            </a:r>
            <a:r>
              <a:rPr kumimoji="0" lang="fr-FR" sz="1000" b="0" i="0" u="none" strike="noStrike" kern="1200" cap="none" spc="0" normalizeH="0" baseline="0" noProof="0" dirty="0">
                <a:ln>
                  <a:noFill/>
                </a:ln>
                <a:solidFill>
                  <a:prstClr val="black">
                    <a:lumMod val="50000"/>
                    <a:lumOff val="50000"/>
                  </a:prstClr>
                </a:solidFill>
                <a:effectLst/>
                <a:uLnTx/>
                <a:uFillTx/>
                <a:latin typeface="Arial"/>
                <a:ea typeface="+mn-ea"/>
                <a:cs typeface="+mn-cs"/>
              </a:rPr>
              <a:t>Lancement de la nouvelle gamme MILLEVIE</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Recyclage Fonds temporaires : </a:t>
            </a:r>
            <a:r>
              <a:rPr kumimoji="0" lang="fr-FR" sz="1000" b="0" i="0" u="none" strike="noStrike" kern="1200" cap="none" spc="0" normalizeH="0" baseline="0" noProof="0" dirty="0">
                <a:ln>
                  <a:noFill/>
                </a:ln>
                <a:solidFill>
                  <a:prstClr val="black">
                    <a:lumMod val="50000"/>
                    <a:lumOff val="50000"/>
                  </a:prstClr>
                </a:solidFill>
                <a:effectLst/>
                <a:uLnTx/>
                <a:uFillTx/>
                <a:latin typeface="Arial"/>
                <a:ea typeface="+mn-ea"/>
                <a:cs typeface="+mn-cs"/>
              </a:rPr>
              <a:t>Gratuité des frais de recyclage en UC</a:t>
            </a:r>
          </a:p>
        </p:txBody>
      </p:sp>
      <p:sp>
        <p:nvSpPr>
          <p:cNvPr id="101" name="ZoneTexte 100"/>
          <p:cNvSpPr txBox="1"/>
          <p:nvPr/>
        </p:nvSpPr>
        <p:spPr>
          <a:xfrm>
            <a:off x="2724675" y="2593247"/>
            <a:ext cx="4605576" cy="584775"/>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200" b="1"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EQUIPEMENT</a:t>
            </a:r>
            <a:r>
              <a:rPr kumimoji="0" lang="fr-FR" sz="1200" b="1" i="0" u="none" strike="noStrike" kern="1200" cap="none" spc="0" normalizeH="0" noProof="0" dirty="0" smtClean="0">
                <a:ln>
                  <a:noFill/>
                </a:ln>
                <a:solidFill>
                  <a:prstClr val="black">
                    <a:lumMod val="75000"/>
                    <a:lumOff val="25000"/>
                  </a:prstClr>
                </a:solidFill>
                <a:effectLst/>
                <a:uLnTx/>
                <a:uFillTx/>
                <a:latin typeface="Arial"/>
                <a:ea typeface="+mn-ea"/>
                <a:cs typeface="+mn-cs"/>
              </a:rPr>
              <a:t> OPTION TRANSMISSION</a:t>
            </a:r>
            <a:r>
              <a:rPr kumimoji="0" lang="fr-FR" sz="1200" b="1"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 </a:t>
            </a:r>
            <a:r>
              <a:rPr kumimoji="0" lang="fr-FR" sz="1100" b="0" i="0" u="none" strike="noStrike" kern="1200" cap="none" spc="0" normalizeH="0" baseline="0" noProof="0" dirty="0">
                <a:ln>
                  <a:noFill/>
                </a:ln>
                <a:solidFill>
                  <a:prstClr val="black">
                    <a:lumMod val="50000"/>
                    <a:lumOff val="50000"/>
                  </a:prstClr>
                </a:solidFill>
                <a:effectLst/>
                <a:uLnTx/>
                <a:uFillTx/>
                <a:latin typeface="Arial"/>
                <a:ea typeface="+mn-ea"/>
                <a:cs typeface="+mn-cs"/>
              </a:rPr>
              <a:t>(volume à venir</a:t>
            </a:r>
            <a:r>
              <a:rPr kumimoji="0" lang="fr-FR" sz="1100" b="0" i="0" u="none" strike="noStrike" kern="1200" cap="none" spc="0" normalizeH="0" baseline="0" noProof="0" dirty="0" smtClean="0">
                <a:ln>
                  <a:noFill/>
                </a:ln>
                <a:solidFill>
                  <a:prstClr val="black">
                    <a:lumMod val="50000"/>
                    <a:lumOff val="50000"/>
                  </a:prstClr>
                </a:solidFill>
                <a:effectLst/>
                <a:uLnTx/>
                <a:uFillTx/>
                <a:latin typeface="Arial"/>
                <a:ea typeface="+mn-ea"/>
                <a:cs typeface="+mn-cs"/>
              </a:rPr>
              <a:t>)</a:t>
            </a:r>
            <a:endParaRPr kumimoji="0" lang="fr-FR" sz="1100" b="0" i="0" u="none" strike="noStrike" kern="1200" cap="none" spc="0" normalizeH="0" baseline="0" noProof="0" dirty="0">
              <a:ln>
                <a:noFill/>
              </a:ln>
              <a:solidFill>
                <a:prstClr val="black">
                  <a:lumMod val="50000"/>
                  <a:lumOff val="50000"/>
                </a:prstClr>
              </a:solidFill>
              <a:effectLst/>
              <a:uLnTx/>
              <a:uFillTx/>
              <a:latin typeface="Arial"/>
              <a:ea typeface="+mn-ea"/>
              <a:cs typeface="+mn-cs"/>
            </a:endParaRPr>
          </a:p>
          <a:p>
            <a:pPr marL="179388" marR="0" lvl="1" indent="0" algn="just"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smtClean="0">
                <a:ln>
                  <a:noFill/>
                </a:ln>
                <a:solidFill>
                  <a:prstClr val="black">
                    <a:lumMod val="50000"/>
                    <a:lumOff val="50000"/>
                  </a:prstClr>
                </a:solidFill>
                <a:effectLst/>
                <a:uLnTx/>
                <a:uFillTx/>
                <a:latin typeface="Arial"/>
                <a:ea typeface="+mn-ea"/>
                <a:cs typeface="Arial" panose="020B0604020202020204" pitchFamily="34" charset="0"/>
              </a:rPr>
              <a:t>Ces clients Premium en portefeuille</a:t>
            </a:r>
            <a:r>
              <a:rPr kumimoji="0" lang="fr-FR" sz="1000" b="0" i="0" u="none" strike="noStrike" kern="1200" cap="none" spc="0" normalizeH="0" noProof="0" dirty="0" smtClean="0">
                <a:ln>
                  <a:noFill/>
                </a:ln>
                <a:solidFill>
                  <a:prstClr val="black">
                    <a:lumMod val="50000"/>
                    <a:lumOff val="50000"/>
                  </a:prstClr>
                </a:solidFill>
                <a:effectLst/>
                <a:uLnTx/>
                <a:uFillTx/>
                <a:latin typeface="Arial"/>
                <a:ea typeface="+mn-ea"/>
                <a:cs typeface="Arial" panose="020B0604020202020204" pitchFamily="34" charset="0"/>
              </a:rPr>
              <a:t> CAGP et hors portefeuille, disposent d’un contrat d’assurance vie PREMIUM valorisé à 30 000€ minimum.</a:t>
            </a:r>
            <a:endParaRPr kumimoji="0" lang="fr-FR" sz="1000" b="0" i="0" u="none" strike="noStrike" kern="1200" cap="none" spc="0" normalizeH="0" baseline="0" noProof="0" dirty="0">
              <a:ln>
                <a:noFill/>
              </a:ln>
              <a:solidFill>
                <a:prstClr val="black">
                  <a:lumMod val="50000"/>
                  <a:lumOff val="50000"/>
                </a:prstClr>
              </a:solidFill>
              <a:effectLst/>
              <a:uLnTx/>
              <a:uFillTx/>
              <a:latin typeface="Arial"/>
              <a:ea typeface="+mn-ea"/>
              <a:cs typeface="Arial" panose="020B0604020202020204" pitchFamily="34" charset="0"/>
            </a:endParaRPr>
          </a:p>
        </p:txBody>
      </p:sp>
      <p:sp>
        <p:nvSpPr>
          <p:cNvPr id="105" name="Rectangle 104"/>
          <p:cNvSpPr/>
          <p:nvPr/>
        </p:nvSpPr>
        <p:spPr>
          <a:xfrm>
            <a:off x="786406" y="4286727"/>
            <a:ext cx="1884212" cy="492443"/>
          </a:xfrm>
          <a:prstGeom prst="rect">
            <a:avLst/>
          </a:prstGeom>
        </p:spPr>
        <p:txBody>
          <a:bodyPr wrap="square">
            <a:spAutoFit/>
          </a:bodyPr>
          <a:lstStyle/>
          <a:p>
            <a:pPr marL="0" marR="0" lvl="0" indent="0" algn="l" defTabSz="914400" rtl="0" eaLnBrk="1" fontAlgn="auto" latinLnBrk="0" hangingPunct="1">
              <a:lnSpc>
                <a:spcPct val="100000"/>
              </a:lnSpc>
              <a:spcBef>
                <a:spcPct val="20000"/>
              </a:spcBef>
              <a:spcAft>
                <a:spcPts val="0"/>
              </a:spcAft>
              <a:buClrTx/>
              <a:buSzTx/>
              <a:buFontTx/>
              <a:buNone/>
              <a:tabLst/>
              <a:defRPr/>
            </a:pPr>
            <a:r>
              <a:rPr kumimoji="0" lang="fr-FR" sz="1300" b="1"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Les offres </a:t>
            </a:r>
            <a:r>
              <a:rPr kumimoji="0" lang="fr-FR" sz="1300" b="1" i="0" u="none" strike="noStrike" kern="1200" cap="none" spc="0" normalizeH="0" baseline="0" noProof="0" dirty="0">
                <a:ln>
                  <a:noFill/>
                </a:ln>
                <a:solidFill>
                  <a:prstClr val="black">
                    <a:lumMod val="75000"/>
                    <a:lumOff val="25000"/>
                  </a:prstClr>
                </a:solidFill>
                <a:effectLst/>
                <a:uLnTx/>
                <a:uFillTx/>
                <a:latin typeface="Arial"/>
                <a:ea typeface="+mn-ea"/>
                <a:cs typeface="+mn-cs"/>
              </a:rPr>
              <a:t>du moment</a:t>
            </a:r>
          </a:p>
        </p:txBody>
      </p:sp>
      <p:pic>
        <p:nvPicPr>
          <p:cNvPr id="106" name="Picture 9" descr="C:\Users\A2173216\Desktop\offre.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24040" y="4326979"/>
            <a:ext cx="514939" cy="414197"/>
          </a:xfrm>
          <a:prstGeom prst="rect">
            <a:avLst/>
          </a:prstGeom>
          <a:noFill/>
          <a:extLst>
            <a:ext uri="{909E8E84-426E-40DD-AFC4-6F175D3DCCD1}">
              <a14:hiddenFill xmlns:a14="http://schemas.microsoft.com/office/drawing/2010/main">
                <a:solidFill>
                  <a:srgbClr val="FFFFFF"/>
                </a:solidFill>
              </a14:hiddenFill>
            </a:ext>
          </a:extLst>
        </p:spPr>
      </p:pic>
      <p:sp>
        <p:nvSpPr>
          <p:cNvPr id="109" name="Rectangle 108"/>
          <p:cNvSpPr/>
          <p:nvPr/>
        </p:nvSpPr>
        <p:spPr>
          <a:xfrm>
            <a:off x="8429385" y="1235235"/>
            <a:ext cx="2794713" cy="276999"/>
          </a:xfrm>
          <a:prstGeom prst="rect">
            <a:avLst/>
          </a:prstGeom>
        </p:spPr>
        <p:txBody>
          <a:bodyPr wrap="none">
            <a:spAutoFit/>
          </a:bodyPr>
          <a:lstStyle/>
          <a:p>
            <a:pPr marL="0" marR="0" lvl="0" indent="0" algn="l" defTabSz="914400" rtl="0" eaLnBrk="1" fontAlgn="auto" latinLnBrk="0" hangingPunct="1">
              <a:lnSpc>
                <a:spcPct val="100000"/>
              </a:lnSpc>
              <a:spcBef>
                <a:spcPct val="20000"/>
              </a:spcBef>
              <a:spcAft>
                <a:spcPts val="0"/>
              </a:spcAft>
              <a:buClrTx/>
              <a:buSzTx/>
              <a:buFontTx/>
              <a:buNone/>
              <a:tabLst/>
              <a:defRPr/>
            </a:pPr>
            <a:r>
              <a:rPr kumimoji="0" lang="fr-FR" sz="1200" b="1" i="0" u="none" strike="noStrike" kern="1200" cap="none" spc="0" normalizeH="0" baseline="0" noProof="0" dirty="0">
                <a:ln>
                  <a:noFill/>
                </a:ln>
                <a:solidFill>
                  <a:srgbClr val="C00000"/>
                </a:solidFill>
                <a:effectLst/>
                <a:uLnTx/>
                <a:uFillTx/>
                <a:latin typeface="Arial"/>
                <a:ea typeface="+mn-ea"/>
                <a:cs typeface="+mn-cs"/>
              </a:rPr>
              <a:t>Des idées pour lancer la discussion</a:t>
            </a:r>
          </a:p>
        </p:txBody>
      </p:sp>
      <p:sp>
        <p:nvSpPr>
          <p:cNvPr id="75" name="ZoneTexte 74"/>
          <p:cNvSpPr txBox="1"/>
          <p:nvPr/>
        </p:nvSpPr>
        <p:spPr>
          <a:xfrm>
            <a:off x="2714221" y="3306842"/>
            <a:ext cx="4605576" cy="584775"/>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200" b="1"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EPARGNE Excèdent Trésorerie </a:t>
            </a:r>
            <a:r>
              <a:rPr kumimoji="0" lang="fr-FR" sz="1100" b="0" i="0" u="none" strike="noStrike" kern="1200" cap="none" spc="0" normalizeH="0" baseline="0" noProof="0" dirty="0" smtClean="0">
                <a:ln>
                  <a:noFill/>
                </a:ln>
                <a:solidFill>
                  <a:prstClr val="black">
                    <a:lumMod val="50000"/>
                    <a:lumOff val="50000"/>
                  </a:prstClr>
                </a:solidFill>
                <a:effectLst/>
                <a:uLnTx/>
                <a:uFillTx/>
                <a:latin typeface="Arial"/>
                <a:ea typeface="+mn-ea"/>
                <a:cs typeface="+mn-cs"/>
              </a:rPr>
              <a:t>(687)</a:t>
            </a:r>
            <a:endParaRPr kumimoji="0" lang="fr-FR" sz="1100" b="0" i="0" u="none" strike="noStrike" kern="1200" cap="none" spc="0" normalizeH="0" baseline="0" noProof="0" dirty="0">
              <a:ln>
                <a:noFill/>
              </a:ln>
              <a:solidFill>
                <a:prstClr val="black">
                  <a:lumMod val="50000"/>
                  <a:lumOff val="50000"/>
                </a:prstClr>
              </a:solidFill>
              <a:effectLst/>
              <a:uLnTx/>
              <a:uFillTx/>
              <a:latin typeface="Arial"/>
              <a:ea typeface="+mn-ea"/>
              <a:cs typeface="+mn-cs"/>
            </a:endParaRPr>
          </a:p>
          <a:p>
            <a:pPr marL="179388" marR="0" lvl="1" indent="0" algn="just"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smtClean="0">
                <a:ln>
                  <a:noFill/>
                </a:ln>
                <a:solidFill>
                  <a:prstClr val="black">
                    <a:lumMod val="50000"/>
                    <a:lumOff val="50000"/>
                  </a:prstClr>
                </a:solidFill>
                <a:effectLst/>
                <a:uLnTx/>
                <a:uFillTx/>
                <a:latin typeface="Arial"/>
                <a:ea typeface="+mn-ea"/>
                <a:cs typeface="Arial" panose="020B0604020202020204" pitchFamily="34" charset="0"/>
              </a:rPr>
              <a:t>Ces clients Premium en portefeuille CAGP, disposent d’au moins 5 000€ sur leur</a:t>
            </a:r>
            <a:r>
              <a:rPr kumimoji="0" lang="fr-FR" sz="1000" b="0" i="0" u="none" strike="noStrike" kern="1200" cap="none" spc="0" normalizeH="0" noProof="0" dirty="0" smtClean="0">
                <a:ln>
                  <a:noFill/>
                </a:ln>
                <a:solidFill>
                  <a:prstClr val="black">
                    <a:lumMod val="50000"/>
                    <a:lumOff val="50000"/>
                  </a:prstClr>
                </a:solidFill>
                <a:effectLst/>
                <a:uLnTx/>
                <a:uFillTx/>
                <a:latin typeface="Arial"/>
                <a:ea typeface="+mn-ea"/>
                <a:cs typeface="Arial" panose="020B0604020202020204" pitchFamily="34" charset="0"/>
              </a:rPr>
              <a:t> compte courant.</a:t>
            </a:r>
            <a:endParaRPr kumimoji="0" lang="fr-FR" sz="1000" b="0" i="0" u="none" strike="noStrike" kern="1200" cap="none" spc="0" normalizeH="0" baseline="0" noProof="0" dirty="0">
              <a:ln>
                <a:noFill/>
              </a:ln>
              <a:solidFill>
                <a:prstClr val="black">
                  <a:lumMod val="50000"/>
                  <a:lumOff val="50000"/>
                </a:prstClr>
              </a:solidFill>
              <a:effectLst/>
              <a:uLnTx/>
              <a:uFillTx/>
              <a:latin typeface="Arial"/>
              <a:ea typeface="+mn-ea"/>
              <a:cs typeface="Arial" panose="020B0604020202020204" pitchFamily="34" charset="0"/>
            </a:endParaRPr>
          </a:p>
        </p:txBody>
      </p:sp>
    </p:spTree>
    <p:extLst>
      <p:ext uri="{BB962C8B-B14F-4D97-AF65-F5344CB8AC3E}">
        <p14:creationId xmlns:p14="http://schemas.microsoft.com/office/powerpoint/2010/main" val="2250100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56411" y="6430046"/>
            <a:ext cx="2289259" cy="4279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4" name="Espace réservé du texte 3"/>
          <p:cNvSpPr>
            <a:spLocks noGrp="1"/>
          </p:cNvSpPr>
          <p:nvPr>
            <p:ph type="body" sz="quarter" idx="13"/>
          </p:nvPr>
        </p:nvSpPr>
        <p:spPr/>
        <p:txBody>
          <a:bodyPr/>
          <a:lstStyle/>
          <a:p>
            <a:pPr>
              <a:spcBef>
                <a:spcPts val="0"/>
              </a:spcBef>
            </a:pPr>
            <a:r>
              <a:rPr lang="fr-FR" sz="1600" b="1" dirty="0" smtClean="0"/>
              <a:t>Explorez votre portefeuille pour accentuer </a:t>
            </a:r>
            <a:r>
              <a:rPr lang="fr-FR" sz="1600" b="1" dirty="0"/>
              <a:t>la </a:t>
            </a:r>
            <a:r>
              <a:rPr lang="fr-FR" sz="1600" b="1" dirty="0" smtClean="0"/>
              <a:t>relation avec des clients déjà actifs, </a:t>
            </a:r>
            <a:r>
              <a:rPr lang="fr-FR" sz="1600" b="1" dirty="0"/>
              <a:t>mais aussi </a:t>
            </a:r>
            <a:r>
              <a:rPr lang="fr-FR" sz="1600" b="1" dirty="0" smtClean="0"/>
              <a:t>pour conquérir </a:t>
            </a:r>
            <a:r>
              <a:rPr lang="fr-FR" sz="1600" b="1" dirty="0"/>
              <a:t>et équiper </a:t>
            </a:r>
            <a:r>
              <a:rPr lang="fr-FR" sz="1600" b="1" dirty="0" smtClean="0"/>
              <a:t>vos </a:t>
            </a:r>
            <a:r>
              <a:rPr lang="fr-FR" sz="1600" b="1" dirty="0"/>
              <a:t>clients les plus </a:t>
            </a:r>
            <a:r>
              <a:rPr lang="fr-FR" sz="1600" b="1" dirty="0" smtClean="0"/>
              <a:t>distanciés.</a:t>
            </a:r>
            <a:endParaRPr lang="fr-FR" sz="1600" b="1" dirty="0"/>
          </a:p>
        </p:txBody>
      </p:sp>
      <p:sp>
        <p:nvSpPr>
          <p:cNvPr id="5" name="Titre 4"/>
          <p:cNvSpPr>
            <a:spLocks noGrp="1"/>
          </p:cNvSpPr>
          <p:nvPr>
            <p:ph type="ctrTitle"/>
          </p:nvPr>
        </p:nvSpPr>
        <p:spPr/>
        <p:txBody>
          <a:bodyPr/>
          <a:lstStyle/>
          <a:p>
            <a:r>
              <a:rPr lang="fr-FR" sz="1300" dirty="0"/>
              <a:t>Moyens : Formation, Offres &amp; Cibles</a:t>
            </a:r>
          </a:p>
        </p:txBody>
      </p:sp>
      <p:grpSp>
        <p:nvGrpSpPr>
          <p:cNvPr id="18" name="Groupe 17"/>
          <p:cNvGrpSpPr/>
          <p:nvPr/>
        </p:nvGrpSpPr>
        <p:grpSpPr>
          <a:xfrm>
            <a:off x="8335406" y="44251"/>
            <a:ext cx="3856593" cy="279660"/>
            <a:chOff x="3581398" y="6140166"/>
            <a:chExt cx="4444995" cy="223443"/>
          </a:xfrm>
          <a:noFill/>
        </p:grpSpPr>
        <p:sp>
          <p:nvSpPr>
            <p:cNvPr id="23" name="Rectangle 2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prstClr val="black">
                      <a:lumMod val="65000"/>
                      <a:lumOff val="35000"/>
                    </a:prstClr>
                  </a:solidFill>
                  <a:effectLst/>
                  <a:uLnTx/>
                  <a:uFillTx/>
                  <a:latin typeface="Arial"/>
                  <a:ea typeface="+mn-ea"/>
                  <a:cs typeface="+mn-cs"/>
                </a:rPr>
                <a:t>Professionnels</a:t>
              </a:r>
            </a:p>
          </p:txBody>
        </p:sp>
        <p:sp>
          <p:nvSpPr>
            <p:cNvPr id="24" name="Rectangle 23"/>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900" b="1" dirty="0">
                  <a:solidFill>
                    <a:prstClr val="black">
                      <a:lumMod val="75000"/>
                      <a:lumOff val="25000"/>
                    </a:prstClr>
                  </a:solidFill>
                  <a:latin typeface="Montserrat Black" panose="00000A00000000000000" pitchFamily="2" charset="0"/>
                </a:rPr>
                <a:t>Gestion</a:t>
              </a:r>
              <a:r>
                <a:rPr kumimoji="0" lang="fr-FR" sz="900" b="0" i="0" u="none" strike="noStrike" kern="1200" cap="none" spc="0" normalizeH="0" baseline="0" noProof="0" dirty="0">
                  <a:ln>
                    <a:noFill/>
                  </a:ln>
                  <a:solidFill>
                    <a:prstClr val="black">
                      <a:lumMod val="65000"/>
                      <a:lumOff val="35000"/>
                    </a:prstClr>
                  </a:solidFill>
                  <a:effectLst/>
                  <a:uLnTx/>
                  <a:uFillTx/>
                  <a:latin typeface="Arial"/>
                  <a:ea typeface="+mn-ea"/>
                  <a:cs typeface="+mn-cs"/>
                </a:rPr>
                <a:t> </a:t>
              </a:r>
              <a:r>
                <a:rPr lang="fr-FR" sz="900" b="1" dirty="0">
                  <a:solidFill>
                    <a:prstClr val="black">
                      <a:lumMod val="75000"/>
                      <a:lumOff val="25000"/>
                    </a:prstClr>
                  </a:solidFill>
                  <a:latin typeface="Montserrat Black" panose="00000A00000000000000" pitchFamily="2" charset="0"/>
                </a:rPr>
                <a:t>Privée</a:t>
              </a:r>
            </a:p>
          </p:txBody>
        </p:sp>
        <p:sp>
          <p:nvSpPr>
            <p:cNvPr id="25" name="Rectangle 24"/>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900" dirty="0">
                  <a:solidFill>
                    <a:prstClr val="black">
                      <a:lumMod val="65000"/>
                      <a:lumOff val="35000"/>
                    </a:prstClr>
                  </a:solidFill>
                  <a:latin typeface="Arial"/>
                </a:rPr>
                <a:t>Particuliers</a:t>
              </a:r>
            </a:p>
          </p:txBody>
        </p:sp>
      </p:grpSp>
      <p:sp>
        <p:nvSpPr>
          <p:cNvPr id="73" name="Espace réservé du contenu 4"/>
          <p:cNvSpPr txBox="1">
            <a:spLocks/>
          </p:cNvSpPr>
          <p:nvPr/>
        </p:nvSpPr>
        <p:spPr>
          <a:xfrm>
            <a:off x="462499" y="2824799"/>
            <a:ext cx="5370238" cy="1207125"/>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marR="0" lvl="0" indent="-171450" algn="l" defTabSz="914400" rtl="0" eaLnBrk="1" fontAlgn="auto" latinLnBrk="0" hangingPunct="1">
              <a:lnSpc>
                <a:spcPct val="100000"/>
              </a:lnSpc>
              <a:spcBef>
                <a:spcPts val="600"/>
              </a:spcBef>
              <a:spcAft>
                <a:spcPts val="0"/>
              </a:spcAft>
              <a:buClr>
                <a:srgbClr val="EA4E55"/>
              </a:buClr>
              <a:buSzTx/>
              <a:buFont typeface="Wingdings" panose="05000000000000000000" pitchFamily="2" charset="2"/>
              <a:buChar char="§"/>
              <a:tabLst/>
              <a:defRPr/>
            </a:pPr>
            <a:r>
              <a:rPr kumimoji="0" lang="fr-FR" sz="1200" b="1"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Cet outil </a:t>
            </a: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présente des informations sur le profil de </a:t>
            </a:r>
            <a:r>
              <a:rPr kumimoji="0" lang="fr-FR" sz="1200" b="1"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vos </a:t>
            </a: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clients, leur activité, leurs opportunités de contact etc... </a:t>
            </a:r>
          </a:p>
          <a:p>
            <a:pPr marL="171450" marR="0" lvl="0" indent="-171450" algn="l" defTabSz="914400" rtl="0" eaLnBrk="1" fontAlgn="auto" latinLnBrk="0" hangingPunct="1">
              <a:lnSpc>
                <a:spcPct val="100000"/>
              </a:lnSpc>
              <a:spcBef>
                <a:spcPts val="600"/>
              </a:spcBef>
              <a:spcAft>
                <a:spcPts val="0"/>
              </a:spcAft>
              <a:buClr>
                <a:srgbClr val="EA4E55"/>
              </a:buClr>
              <a:buSzTx/>
              <a:buFont typeface="Wingdings" panose="05000000000000000000" pitchFamily="2" charset="2"/>
              <a:buChar char="§"/>
              <a:tabLst/>
              <a:defRPr/>
            </a:pP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L’outil est mis à jour tous les </a:t>
            </a:r>
            <a:r>
              <a:rPr kumimoji="0" lang="fr-FR" sz="12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lundis,</a:t>
            </a:r>
          </a:p>
          <a:p>
            <a:pPr marL="171450" marR="0" lvl="0" indent="-171450" algn="l" defTabSz="914400" rtl="0" eaLnBrk="1" fontAlgn="auto" latinLnBrk="0" hangingPunct="1">
              <a:lnSpc>
                <a:spcPct val="100000"/>
              </a:lnSpc>
              <a:spcBef>
                <a:spcPts val="600"/>
              </a:spcBef>
              <a:spcAft>
                <a:spcPts val="0"/>
              </a:spcAft>
              <a:buClr>
                <a:srgbClr val="EA4E55"/>
              </a:buClr>
              <a:buSzTx/>
              <a:buFont typeface="Wingdings" panose="05000000000000000000" pitchFamily="2" charset="2"/>
              <a:buChar char="§"/>
              <a:tabLst/>
              <a:defRPr/>
            </a:pPr>
            <a:r>
              <a:rPr kumimoji="0" lang="fr-FR" sz="12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Le </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périmètre des clients est le suivant : clients particuliers, non décédés, avec au minimum 1 produit ouvert.</a:t>
            </a:r>
          </a:p>
        </p:txBody>
      </p:sp>
      <p:grpSp>
        <p:nvGrpSpPr>
          <p:cNvPr id="2" name="Groupe 1"/>
          <p:cNvGrpSpPr/>
          <p:nvPr/>
        </p:nvGrpSpPr>
        <p:grpSpPr>
          <a:xfrm>
            <a:off x="462499" y="1619232"/>
            <a:ext cx="5370239" cy="477717"/>
            <a:chOff x="563317" y="1531369"/>
            <a:chExt cx="4725852" cy="477717"/>
          </a:xfrm>
        </p:grpSpPr>
        <p:sp>
          <p:nvSpPr>
            <p:cNvPr id="19" name="Rectangle 18"/>
            <p:cNvSpPr/>
            <p:nvPr/>
          </p:nvSpPr>
          <p:spPr>
            <a:xfrm>
              <a:off x="563317" y="1531369"/>
              <a:ext cx="4725852" cy="477717"/>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pic>
          <p:nvPicPr>
            <p:cNvPr id="10" name="Image 9"/>
            <p:cNvPicPr>
              <a:picLocks noChangeAspect="1"/>
            </p:cNvPicPr>
            <p:nvPr/>
          </p:nvPicPr>
          <p:blipFill rotWithShape="1">
            <a:blip r:embed="rId2">
              <a:clrChange>
                <a:clrFrom>
                  <a:srgbClr val="FFFFFF"/>
                </a:clrFrom>
                <a:clrTo>
                  <a:srgbClr val="FFFFFF">
                    <a:alpha val="0"/>
                  </a:srgbClr>
                </a:clrTo>
              </a:clrChange>
            </a:blip>
            <a:srcRect b="24945"/>
            <a:stretch/>
          </p:blipFill>
          <p:spPr>
            <a:xfrm>
              <a:off x="1834355" y="1576952"/>
              <a:ext cx="1905292" cy="338612"/>
            </a:xfrm>
            <a:prstGeom prst="rect">
              <a:avLst/>
            </a:prstGeom>
            <a:ln>
              <a:noFill/>
            </a:ln>
          </p:spPr>
        </p:pic>
      </p:grpSp>
      <p:grpSp>
        <p:nvGrpSpPr>
          <p:cNvPr id="7" name="Groupe 6"/>
          <p:cNvGrpSpPr/>
          <p:nvPr/>
        </p:nvGrpSpPr>
        <p:grpSpPr>
          <a:xfrm>
            <a:off x="6051880" y="1619232"/>
            <a:ext cx="5586148" cy="466489"/>
            <a:chOff x="6394226" y="1595262"/>
            <a:chExt cx="5375395" cy="477717"/>
          </a:xfrm>
        </p:grpSpPr>
        <p:sp>
          <p:nvSpPr>
            <p:cNvPr id="17" name="Rectangle 16"/>
            <p:cNvSpPr/>
            <p:nvPr/>
          </p:nvSpPr>
          <p:spPr>
            <a:xfrm>
              <a:off x="6394226" y="1595262"/>
              <a:ext cx="5375395" cy="47771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pic>
          <p:nvPicPr>
            <p:cNvPr id="11" name="Image 10"/>
            <p:cNvPicPr>
              <a:picLocks noChangeAspect="1"/>
            </p:cNvPicPr>
            <p:nvPr/>
          </p:nvPicPr>
          <p:blipFill>
            <a:blip r:embed="rId3">
              <a:clrChange>
                <a:clrFrom>
                  <a:srgbClr val="E2DFE0"/>
                </a:clrFrom>
                <a:clrTo>
                  <a:srgbClr val="E2DFE0">
                    <a:alpha val="0"/>
                  </a:srgbClr>
                </a:clrTo>
              </a:clrChange>
            </a:blip>
            <a:stretch>
              <a:fillRect/>
            </a:stretch>
          </p:blipFill>
          <p:spPr>
            <a:xfrm>
              <a:off x="8505646" y="1595262"/>
              <a:ext cx="1152553" cy="459885"/>
            </a:xfrm>
            <a:prstGeom prst="rect">
              <a:avLst/>
            </a:prstGeom>
          </p:spPr>
        </p:pic>
      </p:grpSp>
      <p:sp>
        <p:nvSpPr>
          <p:cNvPr id="12" name="Espace réservé du contenu 4"/>
          <p:cNvSpPr txBox="1">
            <a:spLocks/>
          </p:cNvSpPr>
          <p:nvPr/>
        </p:nvSpPr>
        <p:spPr>
          <a:xfrm>
            <a:off x="462500" y="1108538"/>
            <a:ext cx="9653337" cy="306100"/>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
                <a:srgbClr val="EA4E55"/>
              </a:buClr>
              <a:buSzTx/>
              <a:buFont typeface="Arial" panose="020B0604020202020204" pitchFamily="34" charset="0"/>
              <a:buNone/>
              <a:tabLst/>
              <a:defRPr/>
            </a:pPr>
            <a:r>
              <a:rPr kumimoji="0" lang="fr-FR" sz="1400" b="1"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Pilotez vous-même vos portefeuille avec                                    et </a:t>
            </a: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pic>
        <p:nvPicPr>
          <p:cNvPr id="13" name="Image 12"/>
          <p:cNvPicPr>
            <a:picLocks noChangeAspect="1"/>
          </p:cNvPicPr>
          <p:nvPr/>
        </p:nvPicPr>
        <p:blipFill rotWithShape="1">
          <a:blip r:embed="rId2"/>
          <a:srcRect b="24945"/>
          <a:stretch/>
        </p:blipFill>
        <p:spPr>
          <a:xfrm>
            <a:off x="4071933" y="1145119"/>
            <a:ext cx="1500873" cy="266738"/>
          </a:xfrm>
          <a:prstGeom prst="rect">
            <a:avLst/>
          </a:prstGeom>
          <a:ln>
            <a:solidFill>
              <a:schemeClr val="bg1">
                <a:lumMod val="75000"/>
              </a:schemeClr>
            </a:solidFill>
          </a:ln>
        </p:spPr>
      </p:pic>
      <p:pic>
        <p:nvPicPr>
          <p:cNvPr id="14" name="Image 13"/>
          <p:cNvPicPr>
            <a:picLocks noChangeAspect="1"/>
          </p:cNvPicPr>
          <p:nvPr/>
        </p:nvPicPr>
        <p:blipFill>
          <a:blip r:embed="rId3">
            <a:clrChange>
              <a:clrFrom>
                <a:srgbClr val="E2DFE0"/>
              </a:clrFrom>
              <a:clrTo>
                <a:srgbClr val="E2DFE0">
                  <a:alpha val="0"/>
                </a:srgbClr>
              </a:clrTo>
            </a:clrChange>
          </a:blip>
          <a:stretch>
            <a:fillRect/>
          </a:stretch>
        </p:blipFill>
        <p:spPr>
          <a:xfrm>
            <a:off x="6309781" y="1145119"/>
            <a:ext cx="907911" cy="362270"/>
          </a:xfrm>
          <a:prstGeom prst="rect">
            <a:avLst/>
          </a:prstGeom>
          <a:ln>
            <a:solidFill>
              <a:schemeClr val="bg1">
                <a:lumMod val="75000"/>
              </a:schemeClr>
            </a:solidFill>
          </a:ln>
        </p:spPr>
      </p:pic>
      <p:sp>
        <p:nvSpPr>
          <p:cNvPr id="15" name="Espace réservé du contenu 4"/>
          <p:cNvSpPr txBox="1">
            <a:spLocks/>
          </p:cNvSpPr>
          <p:nvPr/>
        </p:nvSpPr>
        <p:spPr>
          <a:xfrm>
            <a:off x="462499" y="5859048"/>
            <a:ext cx="5370238" cy="900000"/>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marR="0" lvl="0" indent="-285750" algn="l" defTabSz="914400" rtl="0" eaLnBrk="1" fontAlgn="auto" latinLnBrk="0" hangingPunct="1">
              <a:lnSpc>
                <a:spcPct val="100000"/>
              </a:lnSpc>
              <a:spcBef>
                <a:spcPts val="600"/>
              </a:spcBef>
              <a:spcAft>
                <a:spcPts val="0"/>
              </a:spcAft>
              <a:buClr>
                <a:srgbClr val="EA4E55"/>
              </a:buClr>
              <a:buSzTx/>
              <a:buFont typeface="Wingdings" panose="05000000000000000000" pitchFamily="2" charset="2"/>
              <a:buChar char="§"/>
              <a:tabLst/>
              <a:defRPr/>
            </a:pPr>
            <a:r>
              <a:rPr kumimoji="0" lang="fr-FR" sz="1200" b="1"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Pour tout savoir et y accéder :</a:t>
            </a:r>
          </a:p>
          <a:p>
            <a:pPr marL="685800" marR="0" lvl="1" indent="-228600" algn="l" defTabSz="914400" rtl="0" eaLnBrk="1" fontAlgn="auto" latinLnBrk="0" hangingPunct="1">
              <a:lnSpc>
                <a:spcPct val="100000"/>
              </a:lnSpc>
              <a:spcBef>
                <a:spcPts val="600"/>
              </a:spcBef>
              <a:spcAft>
                <a:spcPts val="0"/>
              </a:spcAft>
              <a:buClr>
                <a:srgbClr val="EA4E55"/>
              </a:buClr>
              <a:buSzTx/>
              <a:buFont typeface="Wingdings" panose="05000000000000000000" pitchFamily="2" charset="2"/>
              <a:buChar char="ü"/>
              <a:tabLst/>
              <a:defRPr/>
            </a:pPr>
            <a:r>
              <a:rPr kumimoji="0" lang="fr-FR" sz="12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Pour accéder au Guide utilisateur, </a:t>
            </a:r>
            <a:r>
              <a:rPr kumimoji="0" lang="fr-FR" sz="12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hlinkClick r:id="rId4"/>
              </a:rPr>
              <a:t>cliquez ici,</a:t>
            </a:r>
            <a:endParaRPr kumimoji="0" lang="fr-FR" sz="12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endParaRPr>
          </a:p>
          <a:p>
            <a:pPr marL="685800" marR="0" lvl="1" indent="-228600" algn="l" defTabSz="914400" rtl="0" eaLnBrk="1" fontAlgn="auto" latinLnBrk="0" hangingPunct="1">
              <a:lnSpc>
                <a:spcPct val="100000"/>
              </a:lnSpc>
              <a:spcBef>
                <a:spcPts val="600"/>
              </a:spcBef>
              <a:spcAft>
                <a:spcPts val="0"/>
              </a:spcAft>
              <a:buClr>
                <a:srgbClr val="EA4E55"/>
              </a:buClr>
              <a:buSzTx/>
              <a:buFont typeface="Wingdings" panose="05000000000000000000" pitchFamily="2" charset="2"/>
              <a:buChar char="ü"/>
              <a:tabLst/>
              <a:defRPr/>
            </a:pPr>
            <a:r>
              <a:rPr kumimoji="0" lang="fr-FR" sz="12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Pour accéder à l’outil « Mon Portfolio », </a:t>
            </a:r>
            <a:r>
              <a:rPr kumimoji="0" lang="fr-FR" sz="12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hlinkClick r:id="rId5"/>
              </a:rPr>
              <a:t>cliquez ici</a:t>
            </a:r>
            <a:r>
              <a:rPr kumimoji="0" lang="fr-FR" sz="1200" b="0" i="0" u="none" strike="noStrike" kern="1200" cap="none" spc="0" normalizeH="0" baseline="0" noProof="0" dirty="0" smtClean="0">
                <a:ln>
                  <a:noFill/>
                </a:ln>
                <a:solidFill>
                  <a:prstClr val="black">
                    <a:lumMod val="50000"/>
                    <a:lumOff val="50000"/>
                  </a:prstClr>
                </a:solidFill>
                <a:effectLst/>
                <a:uLnTx/>
                <a:uFillTx/>
                <a:latin typeface="Arial"/>
                <a:ea typeface="+mn-ea"/>
                <a:cs typeface="+mn-cs"/>
                <a:hlinkClick r:id="rId5"/>
              </a:rPr>
              <a:t>.</a:t>
            </a:r>
            <a:endParaRPr kumimoji="0" lang="fr-FR" sz="1200" b="0" i="0" u="none" strike="noStrike" kern="1200" cap="none" spc="0" normalizeH="0" baseline="0" noProof="0" dirty="0">
              <a:ln>
                <a:noFill/>
              </a:ln>
              <a:solidFill>
                <a:prstClr val="black">
                  <a:lumMod val="50000"/>
                  <a:lumOff val="50000"/>
                </a:prstClr>
              </a:solidFill>
              <a:effectLst/>
              <a:uLnTx/>
              <a:uFillTx/>
              <a:latin typeface="Arial"/>
              <a:ea typeface="+mn-ea"/>
              <a:cs typeface="+mn-cs"/>
            </a:endParaRPr>
          </a:p>
        </p:txBody>
      </p:sp>
      <p:sp>
        <p:nvSpPr>
          <p:cNvPr id="3" name="Rectangle 2"/>
          <p:cNvSpPr/>
          <p:nvPr/>
        </p:nvSpPr>
        <p:spPr>
          <a:xfrm>
            <a:off x="462500" y="2085721"/>
            <a:ext cx="5372816" cy="67891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Faites vos propres ciblages dans votre portefeuille</a:t>
            </a:r>
            <a:endParaRPr kumimoji="0" lang="fr-FR" sz="1600" b="1"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sp>
        <p:nvSpPr>
          <p:cNvPr id="20" name="Espace réservé du contenu 4"/>
          <p:cNvSpPr txBox="1">
            <a:spLocks/>
          </p:cNvSpPr>
          <p:nvPr/>
        </p:nvSpPr>
        <p:spPr>
          <a:xfrm>
            <a:off x="462500" y="4055728"/>
            <a:ext cx="5370238" cy="1759817"/>
          </a:xfrm>
          <a:prstGeom prst="rect">
            <a:avLst/>
          </a:prstGeom>
          <a:solidFill>
            <a:schemeClr val="bg1">
              <a:lumMod val="95000"/>
            </a:schemeClr>
          </a:solidFill>
        </p:spPr>
        <p:txBody>
          <a:bodyPr>
            <a:no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marR="0" lvl="0" indent="-285750" algn="l" defTabSz="914400" rtl="0" eaLnBrk="1" fontAlgn="auto" latinLnBrk="0" hangingPunct="1">
              <a:lnSpc>
                <a:spcPct val="100000"/>
              </a:lnSpc>
              <a:spcBef>
                <a:spcPts val="600"/>
              </a:spcBef>
              <a:spcAft>
                <a:spcPts val="0"/>
              </a:spcAft>
              <a:buClr>
                <a:srgbClr val="EA4E55"/>
              </a:buClr>
              <a:buSzTx/>
              <a:buFont typeface="Wingdings" panose="05000000000000000000" pitchFamily="2" charset="2"/>
              <a:buChar char="§"/>
              <a:tabLst/>
              <a:defRPr/>
            </a:pPr>
            <a:r>
              <a:rPr kumimoji="0" lang="fr-FR" sz="1200" b="1"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Les filtres à appliquer sur vos clients-cibles </a:t>
            </a: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pour réussir le challenge :</a:t>
            </a:r>
          </a:p>
          <a:p>
            <a:pPr marL="685800" marR="0" lvl="1" indent="-228600" algn="l" defTabSz="914400" rtl="0" eaLnBrk="1" fontAlgn="auto" latinLnBrk="0" hangingPunct="1">
              <a:lnSpc>
                <a:spcPct val="100000"/>
              </a:lnSpc>
              <a:spcBef>
                <a:spcPts val="600"/>
              </a:spcBef>
              <a:spcAft>
                <a:spcPts val="0"/>
              </a:spcAft>
              <a:buClr>
                <a:srgbClr val="EA4E55"/>
              </a:buClr>
              <a:buSzTx/>
              <a:buFont typeface="Wingdings" panose="05000000000000000000" pitchFamily="2" charset="2"/>
              <a:buChar char="ü"/>
              <a:tabLst/>
              <a:defRPr/>
            </a:pPr>
            <a:r>
              <a:rPr kumimoji="0" lang="fr-FR" sz="1200" b="1"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Le segment Activation avec le nombre d’Univers détenus.</a:t>
            </a:r>
          </a:p>
          <a:p>
            <a:pPr marL="714375" marR="0" lvl="2" indent="0" algn="l" defTabSz="914400" rtl="0" eaLnBrk="1" fontAlgn="auto" latinLnBrk="0" hangingPunct="1">
              <a:lnSpc>
                <a:spcPct val="100000"/>
              </a:lnSpc>
              <a:spcBef>
                <a:spcPts val="600"/>
              </a:spcBef>
              <a:spcAft>
                <a:spcPts val="0"/>
              </a:spcAft>
              <a:buClr>
                <a:srgbClr val="EA4E55"/>
              </a:buClr>
              <a:buSzTx/>
              <a:buFont typeface="Wingdings" panose="05000000000000000000" pitchFamily="2" charset="2"/>
              <a:buNone/>
              <a:tabLst/>
              <a:defRPr/>
            </a:pPr>
            <a:r>
              <a:rPr kumimoji="0" lang="fr-FR" sz="1200" b="0" i="0" u="none" strike="noStrike" kern="1200" cap="none" spc="0" normalizeH="0" baseline="0" noProof="0" dirty="0" smtClean="0">
                <a:ln>
                  <a:noFill/>
                </a:ln>
                <a:solidFill>
                  <a:prstClr val="white">
                    <a:lumMod val="50000"/>
                  </a:prstClr>
                </a:solidFill>
                <a:effectLst/>
                <a:uLnTx/>
                <a:uFillTx/>
                <a:latin typeface="Arial"/>
                <a:ea typeface="+mn-ea"/>
                <a:cs typeface="+mn-cs"/>
              </a:rPr>
              <a:t>Par exemple, pour des opportunités en IARD, filtrez vos clients sans l’univers A.</a:t>
            </a:r>
            <a:endParaRPr kumimoji="0" lang="fr-FR" sz="1200" b="0" i="0" u="none" strike="noStrike" kern="1200" cap="none" spc="0" normalizeH="0" baseline="0" noProof="0" dirty="0">
              <a:ln>
                <a:noFill/>
              </a:ln>
              <a:solidFill>
                <a:prstClr val="white">
                  <a:lumMod val="50000"/>
                </a:prstClr>
              </a:solidFill>
              <a:effectLst/>
              <a:uLnTx/>
              <a:uFillTx/>
              <a:latin typeface="Arial"/>
              <a:ea typeface="+mn-ea"/>
              <a:cs typeface="+mn-cs"/>
            </a:endParaRPr>
          </a:p>
          <a:p>
            <a:pPr marL="685800" marR="0" lvl="1" indent="-228600" algn="l" defTabSz="914400" rtl="0" eaLnBrk="1" fontAlgn="auto" latinLnBrk="0" hangingPunct="1">
              <a:lnSpc>
                <a:spcPct val="100000"/>
              </a:lnSpc>
              <a:spcBef>
                <a:spcPts val="600"/>
              </a:spcBef>
              <a:spcAft>
                <a:spcPts val="0"/>
              </a:spcAft>
              <a:buClr>
                <a:srgbClr val="EA4E55"/>
              </a:buClr>
              <a:buSzTx/>
              <a:buFont typeface="Wingdings" panose="05000000000000000000" pitchFamily="2" charset="2"/>
              <a:buChar char="ü"/>
              <a:tabLst/>
              <a:defRPr/>
            </a:pP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Le nombre </a:t>
            </a:r>
            <a:r>
              <a:rPr kumimoji="0" lang="fr-FR" sz="1200" b="1"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d’entretiens sur les 12 derniers mois : </a:t>
            </a:r>
            <a:r>
              <a:rPr kumimoji="0" lang="fr-FR" sz="1200" b="0" i="0" u="none" strike="noStrike" kern="1200" cap="none" spc="0" normalizeH="0" baseline="0" noProof="0" dirty="0" smtClean="0">
                <a:ln>
                  <a:noFill/>
                </a:ln>
                <a:solidFill>
                  <a:prstClr val="black">
                    <a:lumMod val="50000"/>
                    <a:lumOff val="50000"/>
                  </a:prstClr>
                </a:solidFill>
                <a:effectLst/>
                <a:uLnTx/>
                <a:uFillTx/>
                <a:latin typeface="Arial"/>
                <a:ea typeface="+mn-ea"/>
                <a:cs typeface="+mn-cs"/>
              </a:rPr>
              <a:t>1 client doit être vu 1 fois par an </a:t>
            </a:r>
            <a:r>
              <a:rPr kumimoji="0" lang="fr-FR" sz="1200" b="0" i="0" u="none" strike="noStrike" kern="1200" cap="none" spc="0" normalizeH="0" baseline="0" noProof="0" dirty="0" smtClean="0">
                <a:ln>
                  <a:noFill/>
                </a:ln>
                <a:solidFill>
                  <a:prstClr val="black">
                    <a:lumMod val="50000"/>
                    <a:lumOff val="50000"/>
                  </a:prstClr>
                </a:solidFill>
                <a:effectLst/>
                <a:uLnTx/>
                <a:uFillTx/>
                <a:latin typeface="Arial"/>
                <a:ea typeface="+mn-ea"/>
                <a:cs typeface="+mn-cs"/>
                <a:sym typeface="Wingdings" panose="05000000000000000000" pitchFamily="2" charset="2"/>
              </a:rPr>
              <a:t> </a:t>
            </a:r>
            <a:r>
              <a:rPr kumimoji="0" lang="fr-FR" sz="1200" b="0" i="0" u="none" strike="noStrike" kern="1200" cap="none" spc="0" normalizeH="0" baseline="0" noProof="0" dirty="0" smtClean="0">
                <a:ln>
                  <a:noFill/>
                </a:ln>
                <a:solidFill>
                  <a:prstClr val="white">
                    <a:lumMod val="50000"/>
                  </a:prstClr>
                </a:solidFill>
                <a:effectLst/>
                <a:uLnTx/>
                <a:uFillTx/>
                <a:latin typeface="Arial"/>
                <a:ea typeface="+mn-ea"/>
                <a:cs typeface="+mn-cs"/>
                <a:sym typeface="Wingdings" panose="05000000000000000000" pitchFamily="2" charset="2"/>
              </a:rPr>
              <a:t>privilégiez les clients non vus depuis 12 mois.</a:t>
            </a:r>
            <a:endParaRPr kumimoji="0" lang="fr-FR" sz="1200" b="0" i="0" u="none" strike="noStrike" kern="1200" cap="none" spc="0" normalizeH="0" baseline="0" noProof="0" dirty="0">
              <a:ln>
                <a:noFill/>
              </a:ln>
              <a:solidFill>
                <a:prstClr val="white">
                  <a:lumMod val="50000"/>
                </a:prstClr>
              </a:solidFill>
              <a:effectLst/>
              <a:uLnTx/>
              <a:uFillTx/>
              <a:latin typeface="Arial"/>
              <a:ea typeface="+mn-ea"/>
              <a:cs typeface="+mn-cs"/>
            </a:endParaRPr>
          </a:p>
        </p:txBody>
      </p:sp>
      <p:sp>
        <p:nvSpPr>
          <p:cNvPr id="26" name="Espace réservé du contenu 4"/>
          <p:cNvSpPr txBox="1">
            <a:spLocks/>
          </p:cNvSpPr>
          <p:nvPr/>
        </p:nvSpPr>
        <p:spPr>
          <a:xfrm>
            <a:off x="6050264" y="5904426"/>
            <a:ext cx="5370238" cy="900000"/>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marR="0" lvl="0" indent="-285750" algn="l" defTabSz="914400" rtl="0" eaLnBrk="1" fontAlgn="auto" latinLnBrk="0" hangingPunct="1">
              <a:lnSpc>
                <a:spcPct val="100000"/>
              </a:lnSpc>
              <a:spcBef>
                <a:spcPts val="600"/>
              </a:spcBef>
              <a:spcAft>
                <a:spcPts val="0"/>
              </a:spcAft>
              <a:buClr>
                <a:srgbClr val="EA4E55"/>
              </a:buClr>
              <a:buSzTx/>
              <a:buFont typeface="Wingdings" panose="05000000000000000000" pitchFamily="2" charset="2"/>
              <a:buChar char="§"/>
              <a:tabLst/>
              <a:defRPr/>
            </a:pPr>
            <a:r>
              <a:rPr kumimoji="0" lang="fr-FR" sz="1200" b="1"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Pour tout savoir et y accéder :</a:t>
            </a:r>
          </a:p>
          <a:p>
            <a:pPr marL="685800" marR="0" lvl="1" indent="-228600" algn="l" defTabSz="914400" rtl="0" eaLnBrk="1" fontAlgn="auto" latinLnBrk="0" hangingPunct="1">
              <a:lnSpc>
                <a:spcPct val="100000"/>
              </a:lnSpc>
              <a:spcBef>
                <a:spcPts val="600"/>
              </a:spcBef>
              <a:spcAft>
                <a:spcPts val="0"/>
              </a:spcAft>
              <a:buClr>
                <a:srgbClr val="EA4E55"/>
              </a:buClr>
              <a:buSzTx/>
              <a:buFont typeface="Wingdings" panose="05000000000000000000" pitchFamily="2" charset="2"/>
              <a:buChar char="ü"/>
              <a:tabLst/>
              <a:defRPr/>
            </a:pPr>
            <a:r>
              <a:rPr kumimoji="0" lang="fr-FR" sz="12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Pour accéder au Guide utilisateur, </a:t>
            </a:r>
            <a:r>
              <a:rPr kumimoji="0" lang="fr-FR" sz="12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hlinkClick r:id="rId6"/>
              </a:rPr>
              <a:t>cliquez ici,</a:t>
            </a:r>
            <a:endParaRPr kumimoji="0" lang="fr-FR" sz="12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endParaRPr>
          </a:p>
          <a:p>
            <a:pPr marL="685800" marR="0" lvl="1" indent="-228600" algn="l" defTabSz="914400" rtl="0" eaLnBrk="1" fontAlgn="auto" latinLnBrk="0" hangingPunct="1">
              <a:lnSpc>
                <a:spcPct val="100000"/>
              </a:lnSpc>
              <a:spcBef>
                <a:spcPts val="600"/>
              </a:spcBef>
              <a:spcAft>
                <a:spcPts val="0"/>
              </a:spcAft>
              <a:buClr>
                <a:srgbClr val="EA4E55"/>
              </a:buClr>
              <a:buSzTx/>
              <a:buFont typeface="Wingdings" panose="05000000000000000000" pitchFamily="2" charset="2"/>
              <a:buChar char="ü"/>
              <a:tabLst/>
              <a:defRPr/>
            </a:pPr>
            <a:r>
              <a:rPr kumimoji="0" lang="fr-FR" sz="12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Pour accéder à l’outil « ORCA », </a:t>
            </a:r>
            <a:r>
              <a:rPr kumimoji="0" lang="fr-FR" sz="12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hlinkClick r:id="rId7"/>
              </a:rPr>
              <a:t>cliquez ici.</a:t>
            </a: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sp>
        <p:nvSpPr>
          <p:cNvPr id="27" name="Rectangle 26"/>
          <p:cNvSpPr/>
          <p:nvPr/>
        </p:nvSpPr>
        <p:spPr>
          <a:xfrm>
            <a:off x="6056384" y="2085721"/>
            <a:ext cx="5581644" cy="67891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black">
                    <a:lumMod val="75000"/>
                    <a:lumOff val="25000"/>
                  </a:prstClr>
                </a:solidFill>
                <a:effectLst/>
                <a:uLnTx/>
                <a:uFillTx/>
                <a:latin typeface="Arial"/>
                <a:ea typeface="+mn-ea"/>
                <a:cs typeface="+mn-cs"/>
              </a:rPr>
              <a:t>Sélectionnez</a:t>
            </a:r>
            <a:r>
              <a:rPr kumimoji="0" lang="fr-FR" sz="16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 </a:t>
            </a:r>
            <a:r>
              <a:rPr kumimoji="0" lang="fr-FR" sz="1600" b="1" i="0" u="none" strike="noStrike" kern="1200" cap="none" spc="0" normalizeH="0" baseline="0" noProof="0" dirty="0">
                <a:ln>
                  <a:noFill/>
                </a:ln>
                <a:solidFill>
                  <a:prstClr val="black">
                    <a:lumMod val="75000"/>
                    <a:lumOff val="25000"/>
                  </a:prstClr>
                </a:solidFill>
                <a:effectLst/>
                <a:uLnTx/>
                <a:uFillTx/>
                <a:latin typeface="Arial"/>
                <a:ea typeface="+mn-ea"/>
                <a:cs typeface="+mn-cs"/>
              </a:rPr>
              <a:t>vos</a:t>
            </a:r>
            <a:r>
              <a:rPr kumimoji="0" lang="fr-FR" sz="16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 </a:t>
            </a:r>
            <a:r>
              <a:rPr kumimoji="0" lang="fr-FR" sz="1600" b="1" i="0" u="none" strike="noStrike" kern="1200" cap="none" spc="0" normalizeH="0" baseline="0" noProof="0" dirty="0">
                <a:ln>
                  <a:noFill/>
                </a:ln>
                <a:solidFill>
                  <a:prstClr val="black">
                    <a:lumMod val="75000"/>
                    <a:lumOff val="25000"/>
                  </a:prstClr>
                </a:solidFill>
                <a:effectLst/>
                <a:uLnTx/>
                <a:uFillTx/>
                <a:latin typeface="Arial"/>
                <a:ea typeface="+mn-ea"/>
                <a:cs typeface="+mn-cs"/>
              </a:rPr>
              <a:t>actions</a:t>
            </a:r>
            <a:r>
              <a:rPr kumimoji="0" lang="fr-FR" sz="16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 </a:t>
            </a:r>
            <a:r>
              <a:rPr kumimoji="0" lang="fr-FR" sz="1600" b="1" i="0" u="none" strike="noStrike" kern="1200" cap="none" spc="0" normalizeH="0" baseline="0" noProof="0" dirty="0">
                <a:ln>
                  <a:noFill/>
                </a:ln>
                <a:solidFill>
                  <a:prstClr val="black">
                    <a:lumMod val="75000"/>
                    <a:lumOff val="25000"/>
                  </a:prstClr>
                </a:solidFill>
                <a:effectLst/>
                <a:uLnTx/>
                <a:uFillTx/>
                <a:latin typeface="Arial"/>
                <a:ea typeface="+mn-ea"/>
                <a:cs typeface="+mn-cs"/>
              </a:rPr>
              <a:t>et</a:t>
            </a:r>
            <a:r>
              <a:rPr kumimoji="0" lang="fr-FR" sz="16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 </a:t>
            </a:r>
            <a:r>
              <a:rPr kumimoji="0" lang="fr-FR" sz="1600" b="1" i="0" u="none" strike="noStrike" kern="1200" cap="none" spc="0" normalizeH="0" baseline="0" noProof="0" dirty="0">
                <a:ln>
                  <a:noFill/>
                </a:ln>
                <a:solidFill>
                  <a:prstClr val="black">
                    <a:lumMod val="75000"/>
                    <a:lumOff val="25000"/>
                  </a:prstClr>
                </a:solidFill>
                <a:effectLst/>
                <a:uLnTx/>
                <a:uFillTx/>
                <a:latin typeface="Arial"/>
                <a:ea typeface="+mn-ea"/>
                <a:cs typeface="+mn-cs"/>
              </a:rPr>
              <a:t>clients</a:t>
            </a:r>
          </a:p>
        </p:txBody>
      </p:sp>
      <p:sp>
        <p:nvSpPr>
          <p:cNvPr id="28" name="Espace réservé du contenu 4"/>
          <p:cNvSpPr txBox="1">
            <a:spLocks/>
          </p:cNvSpPr>
          <p:nvPr/>
        </p:nvSpPr>
        <p:spPr>
          <a:xfrm>
            <a:off x="6050264" y="2787095"/>
            <a:ext cx="5587764" cy="1650950"/>
          </a:xfrm>
          <a:prstGeom prst="rect">
            <a:avLst/>
          </a:prstGeom>
        </p:spPr>
        <p:txBody>
          <a:bodyPr>
            <a:no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marR="0" lvl="0" indent="-171450" algn="l" defTabSz="914400" rtl="0" eaLnBrk="1" fontAlgn="auto" latinLnBrk="0" hangingPunct="1">
              <a:lnSpc>
                <a:spcPct val="100000"/>
              </a:lnSpc>
              <a:spcBef>
                <a:spcPts val="600"/>
              </a:spcBef>
              <a:spcAft>
                <a:spcPts val="0"/>
              </a:spcAft>
              <a:buClr>
                <a:srgbClr val="EA4E55"/>
              </a:buClr>
              <a:buSzTx/>
              <a:buFont typeface="Wingdings" panose="05000000000000000000" pitchFamily="2" charset="2"/>
              <a:buChar char="§"/>
              <a:tabLst/>
              <a:defRPr/>
            </a:pP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ORCA est un outil de requête et une plateforme de stockage de fichiers clients élaborés, sur critères </a:t>
            </a:r>
            <a:r>
              <a:rPr kumimoji="0" lang="fr-FR" sz="1200" b="1"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prédéfinis : Epargne à échéance, mono détenteurs IARD...</a:t>
            </a:r>
            <a:endPar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a:p>
            <a:pPr marL="171450" marR="0" lvl="0" indent="-171450" algn="l" defTabSz="914400" rtl="0" eaLnBrk="1" fontAlgn="auto" latinLnBrk="0" hangingPunct="1">
              <a:lnSpc>
                <a:spcPct val="100000"/>
              </a:lnSpc>
              <a:spcBef>
                <a:spcPts val="600"/>
              </a:spcBef>
              <a:spcAft>
                <a:spcPts val="0"/>
              </a:spcAft>
              <a:buClr>
                <a:srgbClr val="EA4E55"/>
              </a:buClr>
              <a:buSzTx/>
              <a:buFont typeface="Wingdings" panose="05000000000000000000" pitchFamily="2" charset="2"/>
              <a:buChar char="§"/>
              <a:tabLst/>
              <a:defRPr/>
            </a:pP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Des critères de recherche </a:t>
            </a:r>
            <a:r>
              <a:rPr kumimoji="0" lang="fr-FR" sz="12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dans chaque rapport sont </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disponibles et </a:t>
            </a:r>
            <a:r>
              <a:rPr kumimoji="0" lang="fr-FR" sz="12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vous permettent de </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filtrer les résultats</a:t>
            </a:r>
            <a:r>
              <a:rPr kumimoji="0" lang="fr-FR" sz="12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a:t>
            </a:r>
          </a:p>
          <a:p>
            <a:pPr marL="171450" marR="0" lvl="0" indent="-171450" algn="l" defTabSz="914400" rtl="0" eaLnBrk="1" fontAlgn="auto" latinLnBrk="0" hangingPunct="1">
              <a:lnSpc>
                <a:spcPct val="100000"/>
              </a:lnSpc>
              <a:spcBef>
                <a:spcPts val="600"/>
              </a:spcBef>
              <a:spcAft>
                <a:spcPts val="0"/>
              </a:spcAft>
              <a:buClr>
                <a:srgbClr val="EA4E55"/>
              </a:buClr>
              <a:buSzTx/>
              <a:buFont typeface="Wingdings" panose="05000000000000000000" pitchFamily="2" charset="2"/>
              <a:buChar char="§"/>
              <a:tabLst/>
              <a:defRPr/>
            </a:pPr>
            <a:r>
              <a:rPr kumimoji="0" lang="fr-FR" sz="12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A l’ouverture d’un rapport, une fiche info        est à votre disposition.</a:t>
            </a:r>
          </a:p>
          <a:p>
            <a:pPr marL="171450" marR="0" lvl="0" indent="-171450" algn="l" defTabSz="914400" rtl="0" eaLnBrk="1" fontAlgn="auto" latinLnBrk="0" hangingPunct="1">
              <a:lnSpc>
                <a:spcPct val="100000"/>
              </a:lnSpc>
              <a:spcBef>
                <a:spcPts val="600"/>
              </a:spcBef>
              <a:spcAft>
                <a:spcPts val="0"/>
              </a:spcAft>
              <a:buClr>
                <a:srgbClr val="EA4E55"/>
              </a:buClr>
              <a:buSzTx/>
              <a:buFont typeface="Wingdings" panose="05000000000000000000" pitchFamily="2" charset="2"/>
              <a:buChar char="§"/>
              <a:tabLst/>
              <a:defRPr/>
            </a:pP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Les rapports couvrent tous les Univers (B, </a:t>
            </a:r>
            <a:r>
              <a:rPr kumimoji="0" lang="fr-FR" sz="12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E, P, C </a:t>
            </a:r>
            <a:r>
              <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rPr>
              <a:t>et A</a:t>
            </a:r>
            <a:r>
              <a:rPr kumimoji="0" lang="fr-FR" sz="12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a:t>
            </a:r>
          </a:p>
          <a:p>
            <a:pPr marL="171450" marR="0" lvl="0" indent="-171450" algn="l" defTabSz="914400" rtl="0" eaLnBrk="1" fontAlgn="auto" latinLnBrk="0" hangingPunct="1">
              <a:lnSpc>
                <a:spcPct val="100000"/>
              </a:lnSpc>
              <a:spcBef>
                <a:spcPts val="600"/>
              </a:spcBef>
              <a:spcAft>
                <a:spcPts val="0"/>
              </a:spcAft>
              <a:buClr>
                <a:srgbClr val="EA4E55"/>
              </a:buClr>
              <a:buSzTx/>
              <a:buFont typeface="Wingdings" panose="05000000000000000000" pitchFamily="2" charset="2"/>
              <a:buChar char="§"/>
              <a:tabLst/>
              <a:defRPr/>
            </a:pPr>
            <a:r>
              <a:rPr kumimoji="0" lang="fr-FR" sz="12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Vous avez la possibilité d’exporter vos requêtes sur un fichier Excel (à partir de Chrome)</a:t>
            </a: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sp>
        <p:nvSpPr>
          <p:cNvPr id="30" name="Espace réservé du contenu 4"/>
          <p:cNvSpPr txBox="1">
            <a:spLocks/>
          </p:cNvSpPr>
          <p:nvPr/>
        </p:nvSpPr>
        <p:spPr>
          <a:xfrm>
            <a:off x="6057679" y="4417914"/>
            <a:ext cx="5577995" cy="1483216"/>
          </a:xfrm>
          <a:prstGeom prst="rect">
            <a:avLst/>
          </a:prstGeom>
          <a:solidFill>
            <a:schemeClr val="bg1">
              <a:lumMod val="95000"/>
            </a:schemeClr>
          </a:solidFill>
        </p:spPr>
        <p:txBody>
          <a:bodyPr>
            <a:no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marR="0" lvl="0" indent="-285750" algn="l" defTabSz="914400" rtl="0" eaLnBrk="1" fontAlgn="auto" latinLnBrk="0" hangingPunct="1">
              <a:lnSpc>
                <a:spcPct val="100000"/>
              </a:lnSpc>
              <a:spcBef>
                <a:spcPts val="600"/>
              </a:spcBef>
              <a:spcAft>
                <a:spcPts val="0"/>
              </a:spcAft>
              <a:buClr>
                <a:srgbClr val="EA4E55"/>
              </a:buClr>
              <a:buSzTx/>
              <a:buFont typeface="Wingdings" panose="05000000000000000000" pitchFamily="2" charset="2"/>
              <a:buChar char="§"/>
              <a:tabLst/>
              <a:defRPr/>
            </a:pPr>
            <a:r>
              <a:rPr kumimoji="0" lang="fr-FR" sz="1200" b="1"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Les filtres à appliquer sur vos clients </a:t>
            </a: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pour réussir le challenge :</a:t>
            </a:r>
          </a:p>
          <a:p>
            <a:pPr marL="685800" marR="0" lvl="1" indent="-228600" algn="l" defTabSz="914400" rtl="0" eaLnBrk="1" fontAlgn="auto" latinLnBrk="0" hangingPunct="1">
              <a:lnSpc>
                <a:spcPct val="100000"/>
              </a:lnSpc>
              <a:spcBef>
                <a:spcPts val="600"/>
              </a:spcBef>
              <a:spcAft>
                <a:spcPts val="0"/>
              </a:spcAft>
              <a:buClr>
                <a:srgbClr val="EA4E55"/>
              </a:buClr>
              <a:buSzTx/>
              <a:buFont typeface="Wingdings" panose="05000000000000000000" pitchFamily="2" charset="2"/>
              <a:buChar char="ü"/>
              <a:tabLst/>
              <a:defRPr/>
            </a:pPr>
            <a:r>
              <a:rPr kumimoji="0" lang="fr-FR" sz="1200" b="1"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Le </a:t>
            </a:r>
            <a:r>
              <a:rPr kumimoji="0" lang="fr-FR" sz="1200" b="1" i="0" u="none" strike="noStrike" kern="1200" cap="none" spc="0" normalizeH="0" baseline="0" noProof="0" dirty="0">
                <a:ln>
                  <a:noFill/>
                </a:ln>
                <a:solidFill>
                  <a:prstClr val="black">
                    <a:lumMod val="75000"/>
                    <a:lumOff val="25000"/>
                  </a:prstClr>
                </a:solidFill>
                <a:effectLst/>
                <a:uLnTx/>
                <a:uFillTx/>
                <a:latin typeface="Arial"/>
                <a:ea typeface="+mn-ea"/>
                <a:cs typeface="+mn-cs"/>
              </a:rPr>
              <a:t>segment Activation </a:t>
            </a:r>
            <a:r>
              <a:rPr kumimoji="0" lang="fr-FR" sz="12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est présent sur quasiment tous les rapports : posez des filtres </a:t>
            </a:r>
            <a:r>
              <a:rPr kumimoji="0" lang="fr-FR" sz="1200" b="0" i="0" u="none" strike="noStrike" kern="1200" cap="none" spc="0" normalizeH="0" baseline="0" noProof="0" dirty="0" err="1" smtClean="0">
                <a:ln>
                  <a:noFill/>
                </a:ln>
                <a:solidFill>
                  <a:prstClr val="black">
                    <a:lumMod val="75000"/>
                    <a:lumOff val="25000"/>
                  </a:prstClr>
                </a:solidFill>
                <a:effectLst/>
                <a:uLnTx/>
                <a:uFillTx/>
                <a:latin typeface="Arial"/>
                <a:ea typeface="+mn-ea"/>
                <a:cs typeface="+mn-cs"/>
              </a:rPr>
              <a:t>BPe</a:t>
            </a:r>
            <a:r>
              <a:rPr kumimoji="0" lang="fr-FR" sz="12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 </a:t>
            </a:r>
            <a:r>
              <a:rPr kumimoji="0" lang="fr-FR" sz="1200" b="0" i="0" u="none" strike="noStrike" kern="1200" cap="none" spc="0" normalizeH="0" baseline="0" noProof="0" dirty="0" err="1" smtClean="0">
                <a:ln>
                  <a:noFill/>
                </a:ln>
                <a:solidFill>
                  <a:prstClr val="black">
                    <a:lumMod val="75000"/>
                    <a:lumOff val="25000"/>
                  </a:prstClr>
                </a:solidFill>
                <a:effectLst/>
                <a:uLnTx/>
                <a:uFillTx/>
                <a:latin typeface="Arial"/>
                <a:ea typeface="+mn-ea"/>
                <a:cs typeface="+mn-cs"/>
              </a:rPr>
              <a:t>BPne</a:t>
            </a:r>
            <a:r>
              <a:rPr kumimoji="0" lang="fr-FR" sz="1200" b="0"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 etc.</a:t>
            </a:r>
          </a:p>
          <a:p>
            <a:pPr marL="685800" marR="0" lvl="1" indent="-228600" algn="l" defTabSz="914400" rtl="0" eaLnBrk="1" fontAlgn="auto" latinLnBrk="0" hangingPunct="1">
              <a:lnSpc>
                <a:spcPct val="100000"/>
              </a:lnSpc>
              <a:spcBef>
                <a:spcPts val="600"/>
              </a:spcBef>
              <a:spcAft>
                <a:spcPts val="0"/>
              </a:spcAft>
              <a:buClr>
                <a:srgbClr val="EA4E55"/>
              </a:buClr>
              <a:buSzTx/>
              <a:buFont typeface="Wingdings" panose="05000000000000000000" pitchFamily="2" charset="2"/>
              <a:buChar char="ü"/>
              <a:tabLst/>
              <a:defRPr/>
            </a:pPr>
            <a:r>
              <a:rPr kumimoji="0" lang="fr-FR" sz="1200" b="1"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Les filtres produits : </a:t>
            </a:r>
            <a:r>
              <a:rPr kumimoji="0" lang="fr-FR" sz="1200" b="0" i="0" u="none" strike="noStrike" kern="1200" cap="none" spc="0" normalizeH="0" baseline="0" noProof="0" dirty="0" smtClean="0">
                <a:ln>
                  <a:noFill/>
                </a:ln>
                <a:solidFill>
                  <a:prstClr val="white">
                    <a:lumMod val="50000"/>
                  </a:prstClr>
                </a:solidFill>
                <a:effectLst/>
                <a:uLnTx/>
                <a:uFillTx/>
                <a:latin typeface="Arial"/>
                <a:ea typeface="+mn-ea"/>
                <a:cs typeface="+mn-cs"/>
              </a:rPr>
              <a:t>par </a:t>
            </a:r>
            <a:r>
              <a:rPr kumimoji="0" lang="fr-FR" sz="1200" b="0" i="0" u="none" strike="noStrike" kern="1200" cap="none" spc="0" normalizeH="0" baseline="0" noProof="0" dirty="0">
                <a:ln>
                  <a:noFill/>
                </a:ln>
                <a:solidFill>
                  <a:prstClr val="white">
                    <a:lumMod val="50000"/>
                  </a:prstClr>
                </a:solidFill>
                <a:effectLst/>
                <a:uLnTx/>
                <a:uFillTx/>
                <a:latin typeface="Arial"/>
                <a:ea typeface="+mn-ea"/>
                <a:cs typeface="+mn-cs"/>
              </a:rPr>
              <a:t>exemple, </a:t>
            </a:r>
            <a:r>
              <a:rPr kumimoji="0" lang="fr-FR" sz="1200" b="0" i="0" u="none" strike="noStrike" kern="1200" cap="none" spc="0" normalizeH="0" baseline="0" noProof="0" dirty="0" smtClean="0">
                <a:ln>
                  <a:noFill/>
                </a:ln>
                <a:solidFill>
                  <a:prstClr val="white">
                    <a:lumMod val="50000"/>
                  </a:prstClr>
                </a:solidFill>
                <a:effectLst/>
                <a:uLnTx/>
                <a:uFillTx/>
                <a:latin typeface="Arial"/>
                <a:ea typeface="+mn-ea"/>
                <a:cs typeface="+mn-cs"/>
              </a:rPr>
              <a:t>pour un ciblage crédit conso travaux, vous pouvez utiliser le fichier « Clients détenteurs d’un crédit </a:t>
            </a:r>
            <a:r>
              <a:rPr kumimoji="0" lang="fr-FR" sz="1200" b="0" i="0" u="none" strike="noStrike" kern="1200" cap="none" spc="0" normalizeH="0" baseline="0" noProof="0" dirty="0" err="1" smtClean="0">
                <a:ln>
                  <a:noFill/>
                </a:ln>
                <a:solidFill>
                  <a:prstClr val="white">
                    <a:lumMod val="50000"/>
                  </a:prstClr>
                </a:solidFill>
                <a:effectLst/>
                <a:uLnTx/>
                <a:uFillTx/>
                <a:latin typeface="Arial"/>
                <a:ea typeface="+mn-ea"/>
                <a:cs typeface="+mn-cs"/>
              </a:rPr>
              <a:t>immo</a:t>
            </a:r>
            <a:r>
              <a:rPr kumimoji="0" lang="fr-FR" sz="1200" b="0" i="0" u="none" strike="noStrike" kern="1200" cap="none" spc="0" normalizeH="0" baseline="0" noProof="0" dirty="0" smtClean="0">
                <a:ln>
                  <a:noFill/>
                </a:ln>
                <a:solidFill>
                  <a:prstClr val="white">
                    <a:lumMod val="50000"/>
                  </a:prstClr>
                </a:solidFill>
                <a:effectLst/>
                <a:uLnTx/>
                <a:uFillTx/>
                <a:latin typeface="Arial"/>
                <a:ea typeface="+mn-ea"/>
                <a:cs typeface="+mn-cs"/>
              </a:rPr>
              <a:t> » et filtre la rubrique « CRD Conso ». Vous ne sélectionnez que les clients avec un CRD à 0, donc sans crédit conso en CEGEE.</a:t>
            </a:r>
            <a:endParaRPr kumimoji="0" lang="fr-FR" sz="1200" b="0" i="0" u="none" strike="noStrike" kern="1200" cap="none" spc="0" normalizeH="0" baseline="0" noProof="0" dirty="0">
              <a:ln>
                <a:noFill/>
              </a:ln>
              <a:solidFill>
                <a:prstClr val="white">
                  <a:lumMod val="50000"/>
                </a:prstClr>
              </a:solidFill>
              <a:effectLst/>
              <a:uLnTx/>
              <a:uFillTx/>
              <a:latin typeface="Arial"/>
              <a:ea typeface="+mn-ea"/>
              <a:cs typeface="+mn-cs"/>
            </a:endParaRPr>
          </a:p>
          <a:p>
            <a:pPr marL="685800" marR="0" lvl="1" indent="-228600" algn="l" defTabSz="914400" rtl="0" eaLnBrk="1" fontAlgn="auto" latinLnBrk="0" hangingPunct="1">
              <a:lnSpc>
                <a:spcPct val="100000"/>
              </a:lnSpc>
              <a:spcBef>
                <a:spcPts val="600"/>
              </a:spcBef>
              <a:spcAft>
                <a:spcPts val="0"/>
              </a:spcAft>
              <a:buClr>
                <a:srgbClr val="EA4E55"/>
              </a:buClr>
              <a:buSzTx/>
              <a:buFont typeface="Wingdings" panose="05000000000000000000" pitchFamily="2" charset="2"/>
              <a:buChar char="ü"/>
              <a:tabLst/>
              <a:defRPr/>
            </a:pPr>
            <a:endParaRPr kumimoji="0" lang="fr-FR" sz="1200" b="0"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pic>
        <p:nvPicPr>
          <p:cNvPr id="8" name="Image 7"/>
          <p:cNvPicPr>
            <a:picLocks noChangeAspect="1"/>
          </p:cNvPicPr>
          <p:nvPr/>
        </p:nvPicPr>
        <p:blipFill rotWithShape="1">
          <a:blip r:embed="rId8"/>
          <a:srcRect l="20734" t="18658" r="28193" b="26410"/>
          <a:stretch/>
        </p:blipFill>
        <p:spPr>
          <a:xfrm>
            <a:off x="9069182" y="3899883"/>
            <a:ext cx="189346" cy="196629"/>
          </a:xfrm>
          <a:prstGeom prst="ellipse">
            <a:avLst/>
          </a:prstGeom>
        </p:spPr>
      </p:pic>
      <p:sp>
        <p:nvSpPr>
          <p:cNvPr id="31" name="Rectangle 30"/>
          <p:cNvSpPr/>
          <p:nvPr/>
        </p:nvSpPr>
        <p:spPr>
          <a:xfrm>
            <a:off x="6050488" y="1626516"/>
            <a:ext cx="5587540" cy="5075073"/>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6" name="Rectangle 5"/>
          <p:cNvSpPr/>
          <p:nvPr/>
        </p:nvSpPr>
        <p:spPr>
          <a:xfrm>
            <a:off x="459921" y="1619232"/>
            <a:ext cx="5372816" cy="5082357"/>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1856537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156155" y="2121017"/>
            <a:ext cx="8519908" cy="4424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p:cNvSpPr/>
          <p:nvPr/>
        </p:nvSpPr>
        <p:spPr>
          <a:xfrm>
            <a:off x="3156155" y="3232440"/>
            <a:ext cx="8519908" cy="4424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1"/>
          <p:cNvSpPr>
            <a:spLocks noGrp="1"/>
          </p:cNvSpPr>
          <p:nvPr>
            <p:ph type="body" sz="quarter" idx="13"/>
          </p:nvPr>
        </p:nvSpPr>
        <p:spPr/>
        <p:txBody>
          <a:bodyPr/>
          <a:lstStyle/>
          <a:p>
            <a:r>
              <a:rPr lang="fr-FR" sz="2000" b="1" dirty="0" smtClean="0">
                <a:latin typeface="Montserrat Black" panose="00000A00000000000000" pitchFamily="2" charset="0"/>
              </a:rPr>
              <a:t>Point d’étape et Challenge</a:t>
            </a:r>
          </a:p>
          <a:p>
            <a:r>
              <a:rPr lang="fr-FR" sz="2000" b="1" dirty="0" smtClean="0">
                <a:latin typeface="Montserrat Black" panose="00000A00000000000000" pitchFamily="2" charset="0"/>
              </a:rPr>
              <a:t>Moyens : Formations, offres et cibles</a:t>
            </a:r>
          </a:p>
          <a:p>
            <a:pPr lvl="1"/>
            <a:r>
              <a:rPr lang="fr-FR" dirty="0"/>
              <a:t>Marché des particuliers</a:t>
            </a:r>
          </a:p>
          <a:p>
            <a:pPr lvl="1"/>
            <a:r>
              <a:rPr lang="fr-FR" dirty="0"/>
              <a:t>Marché de la Gestion Privée</a:t>
            </a:r>
          </a:p>
          <a:p>
            <a:pPr lvl="1"/>
            <a:r>
              <a:rPr lang="fr-FR" dirty="0"/>
              <a:t>Marché des </a:t>
            </a:r>
            <a:r>
              <a:rPr lang="fr-FR" dirty="0" smtClean="0"/>
              <a:t>Professionnels</a:t>
            </a:r>
            <a:endParaRPr lang="fr-FR" sz="2000" b="1" dirty="0" smtClean="0">
              <a:latin typeface="Montserrat Black" panose="00000A00000000000000" pitchFamily="2" charset="0"/>
            </a:endParaRPr>
          </a:p>
          <a:p>
            <a:r>
              <a:rPr lang="fr-FR" sz="2000" b="1" dirty="0" smtClean="0">
                <a:latin typeface="Montserrat Black" panose="00000A00000000000000" pitchFamily="2" charset="0"/>
              </a:rPr>
              <a:t>Boîte à outils</a:t>
            </a:r>
            <a:endParaRPr lang="fr-FR" sz="2000" b="1" dirty="0">
              <a:latin typeface="Montserrat Black" panose="00000A00000000000000" pitchFamily="2" charset="0"/>
            </a:endParaRPr>
          </a:p>
        </p:txBody>
      </p:sp>
    </p:spTree>
    <p:extLst>
      <p:ext uri="{BB962C8B-B14F-4D97-AF65-F5344CB8AC3E}">
        <p14:creationId xmlns:p14="http://schemas.microsoft.com/office/powerpoint/2010/main" val="11073947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3"/>
          </p:nvPr>
        </p:nvSpPr>
        <p:spPr/>
        <p:txBody>
          <a:bodyPr/>
          <a:lstStyle/>
          <a:p>
            <a:pPr>
              <a:spcBef>
                <a:spcPts val="0"/>
              </a:spcBef>
            </a:pPr>
            <a:r>
              <a:rPr lang="fr-FR" sz="1600" b="1" dirty="0"/>
              <a:t>De nombreuses </a:t>
            </a:r>
            <a:r>
              <a:rPr lang="fr-FR" sz="1600" b="1" dirty="0">
                <a:solidFill>
                  <a:srgbClr val="C00000"/>
                </a:solidFill>
              </a:rPr>
              <a:t>offres et actions </a:t>
            </a:r>
            <a:r>
              <a:rPr lang="fr-FR" sz="1600" b="1" dirty="0"/>
              <a:t>sont mises en place pour vous accompagner dans la </a:t>
            </a:r>
            <a:r>
              <a:rPr lang="fr-FR" sz="1600" b="1" dirty="0">
                <a:solidFill>
                  <a:srgbClr val="C00000"/>
                </a:solidFill>
              </a:rPr>
              <a:t>réussite de ce challenge</a:t>
            </a:r>
          </a:p>
        </p:txBody>
      </p:sp>
      <p:sp>
        <p:nvSpPr>
          <p:cNvPr id="5" name="Titre 4"/>
          <p:cNvSpPr>
            <a:spLocks noGrp="1"/>
          </p:cNvSpPr>
          <p:nvPr>
            <p:ph type="ctrTitle"/>
          </p:nvPr>
        </p:nvSpPr>
        <p:spPr/>
        <p:txBody>
          <a:bodyPr/>
          <a:lstStyle/>
          <a:p>
            <a:r>
              <a:rPr lang="fr-FR" sz="1300" dirty="0"/>
              <a:t>Moyens : Formation, Offres &amp; Cibles</a:t>
            </a:r>
          </a:p>
        </p:txBody>
      </p:sp>
      <p:grpSp>
        <p:nvGrpSpPr>
          <p:cNvPr id="18" name="Groupe 17"/>
          <p:cNvGrpSpPr/>
          <p:nvPr/>
        </p:nvGrpSpPr>
        <p:grpSpPr>
          <a:xfrm>
            <a:off x="8335406" y="44251"/>
            <a:ext cx="3856593" cy="279660"/>
            <a:chOff x="3581398" y="6140166"/>
            <a:chExt cx="4444995" cy="223443"/>
          </a:xfrm>
          <a:noFill/>
        </p:grpSpPr>
        <p:sp>
          <p:nvSpPr>
            <p:cNvPr id="23" name="Rectangle 2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1200" cap="none" spc="0" normalizeH="0" baseline="0" noProof="0" dirty="0">
                  <a:ln>
                    <a:noFill/>
                  </a:ln>
                  <a:solidFill>
                    <a:prstClr val="black">
                      <a:lumMod val="75000"/>
                      <a:lumOff val="25000"/>
                    </a:prstClr>
                  </a:solidFill>
                  <a:effectLst/>
                  <a:uLnTx/>
                  <a:uFillTx/>
                  <a:latin typeface="Montserrat Black" panose="00000A00000000000000" pitchFamily="2" charset="0"/>
                  <a:ea typeface="+mn-ea"/>
                  <a:cs typeface="+mn-cs"/>
                </a:rPr>
                <a:t>Professionnels</a:t>
              </a:r>
            </a:p>
          </p:txBody>
        </p:sp>
        <p:sp>
          <p:nvSpPr>
            <p:cNvPr id="24" name="Rectangle 23"/>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prstClr val="black">
                      <a:lumMod val="65000"/>
                      <a:lumOff val="35000"/>
                    </a:prstClr>
                  </a:solidFill>
                  <a:effectLst/>
                  <a:uLnTx/>
                  <a:uFillTx/>
                  <a:latin typeface="Arial"/>
                  <a:ea typeface="+mn-ea"/>
                  <a:cs typeface="+mn-cs"/>
                </a:rPr>
                <a:t>Gestion Privée</a:t>
              </a:r>
            </a:p>
          </p:txBody>
        </p:sp>
        <p:sp>
          <p:nvSpPr>
            <p:cNvPr id="25" name="Rectangle 24"/>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prstClr val="black">
                      <a:lumMod val="75000"/>
                      <a:lumOff val="25000"/>
                    </a:prstClr>
                  </a:solidFill>
                  <a:effectLst/>
                  <a:uLnTx/>
                  <a:uFillTx/>
                  <a:latin typeface="Arial"/>
                  <a:ea typeface="+mn-ea"/>
                  <a:cs typeface="+mn-cs"/>
                </a:rPr>
                <a:t>Particuliers</a:t>
              </a:r>
            </a:p>
          </p:txBody>
        </p:sp>
      </p:grpSp>
      <p:graphicFrame>
        <p:nvGraphicFramePr>
          <p:cNvPr id="19" name="Tableau 18">
            <a:extLst>
              <a:ext uri="{FF2B5EF4-FFF2-40B4-BE49-F238E27FC236}">
                <a16:creationId xmlns:a16="http://schemas.microsoft.com/office/drawing/2014/main" id="{66228F19-C875-4C20-A4DD-F8B74D824207}"/>
              </a:ext>
            </a:extLst>
          </p:cNvPr>
          <p:cNvGraphicFramePr>
            <a:graphicFrameLocks noGrp="1"/>
          </p:cNvGraphicFramePr>
          <p:nvPr>
            <p:extLst/>
          </p:nvPr>
        </p:nvGraphicFramePr>
        <p:xfrm>
          <a:off x="1110001" y="1257707"/>
          <a:ext cx="10566061" cy="4597930"/>
        </p:xfrm>
        <a:graphic>
          <a:graphicData uri="http://schemas.openxmlformats.org/drawingml/2006/table">
            <a:tbl>
              <a:tblPr firstRow="1" bandRow="1"/>
              <a:tblGrid>
                <a:gridCol w="621533">
                  <a:extLst>
                    <a:ext uri="{9D8B030D-6E8A-4147-A177-3AD203B41FA5}">
                      <a16:colId xmlns:a16="http://schemas.microsoft.com/office/drawing/2014/main" val="1007629107"/>
                    </a:ext>
                  </a:extLst>
                </a:gridCol>
                <a:gridCol w="621533">
                  <a:extLst>
                    <a:ext uri="{9D8B030D-6E8A-4147-A177-3AD203B41FA5}">
                      <a16:colId xmlns:a16="http://schemas.microsoft.com/office/drawing/2014/main" val="39464569"/>
                    </a:ext>
                  </a:extLst>
                </a:gridCol>
                <a:gridCol w="621533">
                  <a:extLst>
                    <a:ext uri="{9D8B030D-6E8A-4147-A177-3AD203B41FA5}">
                      <a16:colId xmlns:a16="http://schemas.microsoft.com/office/drawing/2014/main" val="85701573"/>
                    </a:ext>
                  </a:extLst>
                </a:gridCol>
                <a:gridCol w="621533">
                  <a:extLst>
                    <a:ext uri="{9D8B030D-6E8A-4147-A177-3AD203B41FA5}">
                      <a16:colId xmlns:a16="http://schemas.microsoft.com/office/drawing/2014/main" val="2729718663"/>
                    </a:ext>
                  </a:extLst>
                </a:gridCol>
                <a:gridCol w="621533">
                  <a:extLst>
                    <a:ext uri="{9D8B030D-6E8A-4147-A177-3AD203B41FA5}">
                      <a16:colId xmlns:a16="http://schemas.microsoft.com/office/drawing/2014/main" val="1465173605"/>
                    </a:ext>
                  </a:extLst>
                </a:gridCol>
                <a:gridCol w="621533">
                  <a:extLst>
                    <a:ext uri="{9D8B030D-6E8A-4147-A177-3AD203B41FA5}">
                      <a16:colId xmlns:a16="http://schemas.microsoft.com/office/drawing/2014/main" val="3573686244"/>
                    </a:ext>
                  </a:extLst>
                </a:gridCol>
                <a:gridCol w="621533">
                  <a:extLst>
                    <a:ext uri="{9D8B030D-6E8A-4147-A177-3AD203B41FA5}">
                      <a16:colId xmlns:a16="http://schemas.microsoft.com/office/drawing/2014/main" val="2639583721"/>
                    </a:ext>
                  </a:extLst>
                </a:gridCol>
                <a:gridCol w="621533">
                  <a:extLst>
                    <a:ext uri="{9D8B030D-6E8A-4147-A177-3AD203B41FA5}">
                      <a16:colId xmlns:a16="http://schemas.microsoft.com/office/drawing/2014/main" val="847930319"/>
                    </a:ext>
                  </a:extLst>
                </a:gridCol>
                <a:gridCol w="621533">
                  <a:extLst>
                    <a:ext uri="{9D8B030D-6E8A-4147-A177-3AD203B41FA5}">
                      <a16:colId xmlns:a16="http://schemas.microsoft.com/office/drawing/2014/main" val="295057206"/>
                    </a:ext>
                  </a:extLst>
                </a:gridCol>
                <a:gridCol w="621533">
                  <a:extLst>
                    <a:ext uri="{9D8B030D-6E8A-4147-A177-3AD203B41FA5}">
                      <a16:colId xmlns:a16="http://schemas.microsoft.com/office/drawing/2014/main" val="782910129"/>
                    </a:ext>
                  </a:extLst>
                </a:gridCol>
                <a:gridCol w="621533">
                  <a:extLst>
                    <a:ext uri="{9D8B030D-6E8A-4147-A177-3AD203B41FA5}">
                      <a16:colId xmlns:a16="http://schemas.microsoft.com/office/drawing/2014/main" val="734715384"/>
                    </a:ext>
                  </a:extLst>
                </a:gridCol>
                <a:gridCol w="621533">
                  <a:extLst>
                    <a:ext uri="{9D8B030D-6E8A-4147-A177-3AD203B41FA5}">
                      <a16:colId xmlns:a16="http://schemas.microsoft.com/office/drawing/2014/main" val="2959216378"/>
                    </a:ext>
                  </a:extLst>
                </a:gridCol>
                <a:gridCol w="621533">
                  <a:extLst>
                    <a:ext uri="{9D8B030D-6E8A-4147-A177-3AD203B41FA5}">
                      <a16:colId xmlns:a16="http://schemas.microsoft.com/office/drawing/2014/main" val="2492747305"/>
                    </a:ext>
                  </a:extLst>
                </a:gridCol>
                <a:gridCol w="621533">
                  <a:extLst>
                    <a:ext uri="{9D8B030D-6E8A-4147-A177-3AD203B41FA5}">
                      <a16:colId xmlns:a16="http://schemas.microsoft.com/office/drawing/2014/main" val="3759836971"/>
                    </a:ext>
                  </a:extLst>
                </a:gridCol>
                <a:gridCol w="621533">
                  <a:extLst>
                    <a:ext uri="{9D8B030D-6E8A-4147-A177-3AD203B41FA5}">
                      <a16:colId xmlns:a16="http://schemas.microsoft.com/office/drawing/2014/main" val="4166156566"/>
                    </a:ext>
                  </a:extLst>
                </a:gridCol>
                <a:gridCol w="621533">
                  <a:extLst>
                    <a:ext uri="{9D8B030D-6E8A-4147-A177-3AD203B41FA5}">
                      <a16:colId xmlns:a16="http://schemas.microsoft.com/office/drawing/2014/main" val="1395811910"/>
                    </a:ext>
                  </a:extLst>
                </a:gridCol>
                <a:gridCol w="621533">
                  <a:extLst>
                    <a:ext uri="{9D8B030D-6E8A-4147-A177-3AD203B41FA5}">
                      <a16:colId xmlns:a16="http://schemas.microsoft.com/office/drawing/2014/main" val="1736381042"/>
                    </a:ext>
                  </a:extLst>
                </a:gridCol>
              </a:tblGrid>
              <a:tr h="263055">
                <a:tc gridSpan="17">
                  <a:txBody>
                    <a:bodyPr/>
                    <a:lstStyle>
                      <a:lvl1pPr marL="0" algn="l" defTabSz="914400" rtl="0" eaLnBrk="1" latinLnBrk="0" hangingPunct="1">
                        <a:defRPr sz="1800" b="1" kern="1200">
                          <a:solidFill>
                            <a:schemeClr val="lt1"/>
                          </a:solidFill>
                          <a:latin typeface="Open Sans Light"/>
                        </a:defRPr>
                      </a:lvl1pPr>
                      <a:lvl2pPr marL="457200" algn="l" defTabSz="914400" rtl="0" eaLnBrk="1" latinLnBrk="0" hangingPunct="1">
                        <a:defRPr sz="1800" b="1" kern="1200">
                          <a:solidFill>
                            <a:schemeClr val="lt1"/>
                          </a:solidFill>
                          <a:latin typeface="Open Sans Light"/>
                        </a:defRPr>
                      </a:lvl2pPr>
                      <a:lvl3pPr marL="914400" algn="l" defTabSz="914400" rtl="0" eaLnBrk="1" latinLnBrk="0" hangingPunct="1">
                        <a:defRPr sz="1800" b="1" kern="1200">
                          <a:solidFill>
                            <a:schemeClr val="lt1"/>
                          </a:solidFill>
                          <a:latin typeface="Open Sans Light"/>
                        </a:defRPr>
                      </a:lvl3pPr>
                      <a:lvl4pPr marL="1371600" algn="l" defTabSz="914400" rtl="0" eaLnBrk="1" latinLnBrk="0" hangingPunct="1">
                        <a:defRPr sz="1800" b="1" kern="1200">
                          <a:solidFill>
                            <a:schemeClr val="lt1"/>
                          </a:solidFill>
                          <a:latin typeface="Open Sans Light"/>
                        </a:defRPr>
                      </a:lvl4pPr>
                      <a:lvl5pPr marL="1828800" algn="l" defTabSz="914400" rtl="0" eaLnBrk="1" latinLnBrk="0" hangingPunct="1">
                        <a:defRPr sz="1800" b="1" kern="1200">
                          <a:solidFill>
                            <a:schemeClr val="lt1"/>
                          </a:solidFill>
                          <a:latin typeface="Open Sans Light"/>
                        </a:defRPr>
                      </a:lvl5pPr>
                      <a:lvl6pPr marL="2286000" algn="l" defTabSz="914400" rtl="0" eaLnBrk="1" latinLnBrk="0" hangingPunct="1">
                        <a:defRPr sz="1800" b="1" kern="1200">
                          <a:solidFill>
                            <a:schemeClr val="lt1"/>
                          </a:solidFill>
                          <a:latin typeface="Open Sans Light"/>
                        </a:defRPr>
                      </a:lvl6pPr>
                      <a:lvl7pPr marL="2743200" algn="l" defTabSz="914400" rtl="0" eaLnBrk="1" latinLnBrk="0" hangingPunct="1">
                        <a:defRPr sz="1800" b="1" kern="1200">
                          <a:solidFill>
                            <a:schemeClr val="lt1"/>
                          </a:solidFill>
                          <a:latin typeface="Open Sans Light"/>
                        </a:defRPr>
                      </a:lvl7pPr>
                      <a:lvl8pPr marL="3200400" algn="l" defTabSz="914400" rtl="0" eaLnBrk="1" latinLnBrk="0" hangingPunct="1">
                        <a:defRPr sz="1800" b="1" kern="1200">
                          <a:solidFill>
                            <a:schemeClr val="lt1"/>
                          </a:solidFill>
                          <a:latin typeface="Open Sans Light"/>
                        </a:defRPr>
                      </a:lvl8pPr>
                      <a:lvl9pPr marL="3657600" algn="l" defTabSz="914400" rtl="0" eaLnBrk="1" latinLnBrk="0" hangingPunct="1">
                        <a:defRPr sz="1800" b="1" kern="1200">
                          <a:solidFill>
                            <a:schemeClr val="lt1"/>
                          </a:solidFill>
                          <a:latin typeface="Open Sans Light"/>
                        </a:defRPr>
                      </a:lvl9pPr>
                    </a:lstStyle>
                    <a:p>
                      <a:pPr algn="ctr"/>
                      <a:r>
                        <a:rPr lang="fr-FR" sz="1100" dirty="0" smtClean="0">
                          <a:solidFill>
                            <a:schemeClr val="tx1">
                              <a:lumMod val="75000"/>
                              <a:lumOff val="25000"/>
                            </a:schemeClr>
                          </a:solidFill>
                          <a:latin typeface="+mj-lt"/>
                          <a:cs typeface="Segoe UI Light" panose="020B0502040204020203" pitchFamily="34" charset="0"/>
                        </a:rPr>
                        <a:t>2021</a:t>
                      </a:r>
                      <a:endParaRPr lang="fr-FR" sz="1100" dirty="0">
                        <a:solidFill>
                          <a:schemeClr val="tx1">
                            <a:lumMod val="75000"/>
                            <a:lumOff val="25000"/>
                          </a:schemeClr>
                        </a:solidFill>
                        <a:latin typeface="+mj-lt"/>
                        <a:cs typeface="Segoe UI Light" panose="020B0502040204020203" pitchFamily="34" charset="0"/>
                      </a:endParaRPr>
                    </a:p>
                  </a:txBody>
                  <a:tcPr marL="32006" marR="32006" marT="32006" marB="32006"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extLst>
                  <a:ext uri="{0D108BD9-81ED-4DB2-BD59-A6C34878D82A}">
                    <a16:rowId xmlns:a16="http://schemas.microsoft.com/office/drawing/2014/main" val="2783511463"/>
                  </a:ext>
                </a:extLst>
              </a:tr>
              <a:tr h="263055">
                <a:tc gridSpan="4">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1100" b="1" dirty="0" smtClean="0">
                          <a:solidFill>
                            <a:schemeClr val="bg1"/>
                          </a:solidFill>
                          <a:latin typeface="+mj-lt"/>
                          <a:cs typeface="Segoe UI Light" panose="020B0502040204020203" pitchFamily="34" charset="0"/>
                        </a:rPr>
                        <a:t>Mai</a:t>
                      </a:r>
                      <a:endParaRPr lang="fr-FR" sz="1100" b="1" dirty="0">
                        <a:solidFill>
                          <a:schemeClr val="bg1"/>
                        </a:solidFill>
                        <a:latin typeface="+mj-lt"/>
                        <a:cs typeface="Segoe UI Light" panose="020B0502040204020203" pitchFamily="34" charset="0"/>
                      </a:endParaRPr>
                    </a:p>
                  </a:txBody>
                  <a:tcPr marL="32006" marR="32006" marT="32006" marB="32006"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schemeClr>
                    </a:solidFill>
                  </a:tcPr>
                </a:tc>
                <a:tc hMerge="1">
                  <a:txBody>
                    <a:bodyPr/>
                    <a:lstStyle/>
                    <a:p>
                      <a:endParaRPr lang="fr-FR"/>
                    </a:p>
                  </a:txBody>
                  <a:tcPr/>
                </a:tc>
                <a:tc hMerge="1">
                  <a:txBody>
                    <a:bodyPr/>
                    <a:lstStyle/>
                    <a:p>
                      <a:endParaRPr lang="fr-FR"/>
                    </a:p>
                  </a:txBody>
                  <a:tcPr/>
                </a:tc>
                <a:tc hMerge="1">
                  <a:txBody>
                    <a:bodyPr/>
                    <a:lstStyle/>
                    <a:p>
                      <a:endParaRPr lang="fr-FR" dirty="0"/>
                    </a:p>
                  </a:txBody>
                  <a:tcPr/>
                </a:tc>
                <a:tc gridSpan="4">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1100" b="1" dirty="0" smtClean="0">
                          <a:solidFill>
                            <a:schemeClr val="bg1"/>
                          </a:solidFill>
                          <a:latin typeface="+mj-lt"/>
                          <a:cs typeface="Segoe UI Light" panose="020B0502040204020203" pitchFamily="34" charset="0"/>
                        </a:rPr>
                        <a:t>Juin</a:t>
                      </a:r>
                      <a:endParaRPr lang="fr-FR" sz="1100" b="1" dirty="0">
                        <a:solidFill>
                          <a:schemeClr val="bg1"/>
                        </a:solidFill>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schemeClr>
                    </a:solidFill>
                  </a:tcPr>
                </a:tc>
                <a:tc hMerge="1">
                  <a:txBody>
                    <a:bodyPr/>
                    <a:lstStyle/>
                    <a:p>
                      <a:endParaRPr lang="fr-FR"/>
                    </a:p>
                  </a:txBody>
                  <a:tcPr/>
                </a:tc>
                <a:tc hMerge="1">
                  <a:txBody>
                    <a:bodyPr/>
                    <a:lstStyle/>
                    <a:p>
                      <a:endParaRPr lang="fr-FR"/>
                    </a:p>
                  </a:txBody>
                  <a:tcPr/>
                </a:tc>
                <a:tc hMerge="1">
                  <a:txBody>
                    <a:bodyPr/>
                    <a:lstStyle/>
                    <a:p>
                      <a:endParaRPr lang="fr-FR" dirty="0"/>
                    </a:p>
                  </a:txBody>
                  <a:tcPr/>
                </a:tc>
                <a:tc gridSpan="4">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1100" b="1" dirty="0" smtClean="0">
                          <a:solidFill>
                            <a:schemeClr val="bg1"/>
                          </a:solidFill>
                          <a:latin typeface="+mj-lt"/>
                          <a:cs typeface="Segoe UI Light" panose="020B0502040204020203" pitchFamily="34" charset="0"/>
                        </a:rPr>
                        <a:t>Juillet</a:t>
                      </a:r>
                      <a:endParaRPr lang="fr-FR" sz="1100" b="1" dirty="0">
                        <a:solidFill>
                          <a:schemeClr val="bg1"/>
                        </a:solidFill>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schemeClr>
                    </a:solidFill>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gridSpan="5">
                  <a:txBody>
                    <a:bodyPr/>
                    <a:lstStyle/>
                    <a:p>
                      <a:pPr algn="ctr"/>
                      <a:r>
                        <a:rPr lang="fr-FR" sz="1100" b="1" dirty="0" smtClean="0">
                          <a:solidFill>
                            <a:schemeClr val="bg1"/>
                          </a:solidFill>
                          <a:latin typeface="+mj-lt"/>
                          <a:cs typeface="Segoe UI Light" panose="020B0502040204020203" pitchFamily="34" charset="0"/>
                        </a:rPr>
                        <a:t>Août</a:t>
                      </a:r>
                      <a:endParaRPr lang="fr-FR" sz="1100" b="1" dirty="0">
                        <a:solidFill>
                          <a:schemeClr val="bg1"/>
                        </a:solidFill>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schemeClr>
                    </a:solidFill>
                  </a:tcPr>
                </a:tc>
                <a:tc hMerge="1">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1100" b="1" dirty="0">
                        <a:solidFill>
                          <a:schemeClr val="bg1"/>
                        </a:solidFill>
                        <a:latin typeface="Arial Narrow" panose="020B0606020202030204" pitchFamily="34" charset="0"/>
                        <a:cs typeface="Segoe UI Light" panose="020B0502040204020203" pitchFamily="34" charset="0"/>
                      </a:endParaRPr>
                    </a:p>
                  </a:txBody>
                  <a:tcPr marL="32006" marR="32006" marT="32006" marB="32006" anchor="ctr">
                    <a:lnL w="12700" cap="flat" cmpd="sng" algn="ctr">
                      <a:noFill/>
                      <a:prstDash val="sysDash"/>
                      <a:round/>
                      <a:headEnd type="none" w="med" len="med"/>
                      <a:tailEnd type="none" w="med" len="med"/>
                    </a:lnL>
                    <a:lnR w="12700" cap="flat" cmpd="sng" algn="ctr">
                      <a:solidFill>
                        <a:schemeClr val="bg1">
                          <a:lumMod val="75000"/>
                        </a:schemeClr>
                      </a:solidFill>
                      <a:prstDash val="sysDash"/>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schemeClr>
                    </a:solidFill>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extLst>
                  <a:ext uri="{0D108BD9-81ED-4DB2-BD59-A6C34878D82A}">
                    <a16:rowId xmlns:a16="http://schemas.microsoft.com/office/drawing/2014/main" val="3261286258"/>
                  </a:ext>
                </a:extLst>
              </a:tr>
              <a:tr h="267385">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18</a:t>
                      </a:r>
                      <a:endParaRPr lang="fr-FR" sz="700" dirty="0">
                        <a:latin typeface="+mj-lt"/>
                        <a:cs typeface="Segoe UI Light" panose="020B0502040204020203" pitchFamily="34" charset="0"/>
                      </a:endParaRPr>
                    </a:p>
                  </a:txBody>
                  <a:tcPr marL="32006" marR="32006" marT="32006" marB="32006"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19</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20</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21</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22</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23</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24</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25</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26</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27</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28</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29</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30</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31</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32</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33</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r>
                        <a:rPr lang="fr-FR" sz="700" dirty="0" smtClean="0">
                          <a:latin typeface="+mj-lt"/>
                          <a:cs typeface="Segoe UI Light" panose="020B0502040204020203" pitchFamily="34" charset="0"/>
                        </a:rPr>
                        <a:t>34</a:t>
                      </a:r>
                      <a:endParaRPr lang="fr-FR" sz="700" dirty="0">
                        <a:latin typeface="+mj-lt"/>
                        <a:cs typeface="Segoe UI Light" panose="020B0502040204020203" pitchFamily="34" charset="0"/>
                      </a:endParaRPr>
                    </a:p>
                  </a:txBody>
                  <a:tcPr marL="32006" marR="32006" marT="32006" marB="32006"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FFFF">
                        <a:lumMod val="85000"/>
                      </a:srgbClr>
                    </a:solidFill>
                  </a:tcPr>
                </a:tc>
                <a:extLst>
                  <a:ext uri="{0D108BD9-81ED-4DB2-BD59-A6C34878D82A}">
                    <a16:rowId xmlns:a16="http://schemas.microsoft.com/office/drawing/2014/main" val="1897451381"/>
                  </a:ext>
                </a:extLst>
              </a:tr>
              <a:tr h="3804435">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28575" cap="flat" cmpd="sng" algn="ctr">
                      <a:no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ap="flat" cmpd="sng" algn="ctr">
                      <a:solidFill>
                        <a:schemeClr val="bg1">
                          <a:lumMod val="75000"/>
                        </a:schemeClr>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ap="flat" cmpd="sng" algn="ctr">
                      <a:solidFill>
                        <a:schemeClr val="bg1">
                          <a:lumMod val="75000"/>
                        </a:schemeClr>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ap="flat" cmpd="sng" algn="ctr">
                      <a:solidFill>
                        <a:schemeClr val="bg1">
                          <a:lumMod val="75000"/>
                        </a:schemeClr>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ap="flat" cmpd="sng" algn="ctr">
                      <a:solidFill>
                        <a:schemeClr val="bg1">
                          <a:lumMod val="75000"/>
                        </a:schemeClr>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ap="flat" cmpd="sng" algn="ctr">
                      <a:solidFill>
                        <a:srgbClr val="FFFFFF"/>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ap="flat" cmpd="sng" algn="ctr">
                      <a:solidFill>
                        <a:schemeClr val="bg1">
                          <a:lumMod val="75000"/>
                        </a:schemeClr>
                      </a:solidFill>
                      <a:prstDash val="solid"/>
                      <a:round/>
                      <a:headEnd type="none" w="med" len="med"/>
                      <a:tailEnd type="none" w="med" len="med"/>
                    </a:lnL>
                    <a:lnR w="12700" cap="flat" cmpd="sng" algn="ctr">
                      <a:noFill/>
                      <a:prstDash val="sysDash"/>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ap="flat" cmpd="sng" algn="ctr">
                      <a:noFill/>
                      <a:prstDash val="sysDash"/>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Open Sans Light"/>
                        </a:defRPr>
                      </a:lvl1pPr>
                      <a:lvl2pPr marL="457200" algn="l" defTabSz="914400" rtl="0" eaLnBrk="1" latinLnBrk="0" hangingPunct="1">
                        <a:defRPr sz="1800" kern="1200">
                          <a:solidFill>
                            <a:schemeClr val="dk1"/>
                          </a:solidFill>
                          <a:latin typeface="Open Sans Light"/>
                        </a:defRPr>
                      </a:lvl2pPr>
                      <a:lvl3pPr marL="914400" algn="l" defTabSz="914400" rtl="0" eaLnBrk="1" latinLnBrk="0" hangingPunct="1">
                        <a:defRPr sz="1800" kern="1200">
                          <a:solidFill>
                            <a:schemeClr val="dk1"/>
                          </a:solidFill>
                          <a:latin typeface="Open Sans Light"/>
                        </a:defRPr>
                      </a:lvl3pPr>
                      <a:lvl4pPr marL="1371600" algn="l" defTabSz="914400" rtl="0" eaLnBrk="1" latinLnBrk="0" hangingPunct="1">
                        <a:defRPr sz="1800" kern="1200">
                          <a:solidFill>
                            <a:schemeClr val="dk1"/>
                          </a:solidFill>
                          <a:latin typeface="Open Sans Light"/>
                        </a:defRPr>
                      </a:lvl4pPr>
                      <a:lvl5pPr marL="1828800" algn="l" defTabSz="914400" rtl="0" eaLnBrk="1" latinLnBrk="0" hangingPunct="1">
                        <a:defRPr sz="1800" kern="1200">
                          <a:solidFill>
                            <a:schemeClr val="dk1"/>
                          </a:solidFill>
                          <a:latin typeface="Open Sans Light"/>
                        </a:defRPr>
                      </a:lvl5pPr>
                      <a:lvl6pPr marL="2286000" algn="l" defTabSz="914400" rtl="0" eaLnBrk="1" latinLnBrk="0" hangingPunct="1">
                        <a:defRPr sz="1800" kern="1200">
                          <a:solidFill>
                            <a:schemeClr val="dk1"/>
                          </a:solidFill>
                          <a:latin typeface="Open Sans Light"/>
                        </a:defRPr>
                      </a:lvl6pPr>
                      <a:lvl7pPr marL="2743200" algn="l" defTabSz="914400" rtl="0" eaLnBrk="1" latinLnBrk="0" hangingPunct="1">
                        <a:defRPr sz="1800" kern="1200">
                          <a:solidFill>
                            <a:schemeClr val="dk1"/>
                          </a:solidFill>
                          <a:latin typeface="Open Sans Light"/>
                        </a:defRPr>
                      </a:lvl7pPr>
                      <a:lvl8pPr marL="3200400" algn="l" defTabSz="914400" rtl="0" eaLnBrk="1" latinLnBrk="0" hangingPunct="1">
                        <a:defRPr sz="1800" kern="1200">
                          <a:solidFill>
                            <a:schemeClr val="dk1"/>
                          </a:solidFill>
                          <a:latin typeface="Open Sans Light"/>
                        </a:defRPr>
                      </a:lvl8pPr>
                      <a:lvl9pPr marL="3657600" algn="l" defTabSz="914400" rtl="0" eaLnBrk="1" latinLnBrk="0" hangingPunct="1">
                        <a:defRPr sz="1800" kern="1200">
                          <a:solidFill>
                            <a:schemeClr val="dk1"/>
                          </a:solidFill>
                          <a:latin typeface="Open Sans Light"/>
                        </a:defRPr>
                      </a:lvl9pPr>
                    </a:lstStyle>
                    <a:p>
                      <a:pPr algn="ctr"/>
                      <a:endParaRPr lang="fr-FR" sz="700" dirty="0">
                        <a:latin typeface="+mj-lt"/>
                        <a:cs typeface="Segoe UI Light" panose="020B0502040204020203" pitchFamily="34" charset="0"/>
                      </a:endParaRPr>
                    </a:p>
                  </a:txBody>
                  <a:tcPr marL="32006" marR="32006" marT="32006" marB="32006">
                    <a:lnL w="12700" cmpd="sng">
                      <a:solidFill>
                        <a:srgbClr val="FFFFFF"/>
                      </a:solidFill>
                    </a:lnL>
                    <a:lnR w="28575" cap="flat" cmpd="sng" algn="ctr">
                      <a:no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noFill/>
                  </a:tcPr>
                </a:tc>
                <a:extLst>
                  <a:ext uri="{0D108BD9-81ED-4DB2-BD59-A6C34878D82A}">
                    <a16:rowId xmlns:a16="http://schemas.microsoft.com/office/drawing/2014/main" val="2041090730"/>
                  </a:ext>
                </a:extLst>
              </a:tr>
            </a:tbl>
          </a:graphicData>
        </a:graphic>
      </p:graphicFrame>
      <p:sp>
        <p:nvSpPr>
          <p:cNvPr id="20" name="Rectangle 19">
            <a:extLst>
              <a:ext uri="{FF2B5EF4-FFF2-40B4-BE49-F238E27FC236}">
                <a16:creationId xmlns:a16="http://schemas.microsoft.com/office/drawing/2014/main" id="{37460C0D-B061-4167-A12F-58C5A35AC23C}"/>
              </a:ext>
            </a:extLst>
          </p:cNvPr>
          <p:cNvSpPr/>
          <p:nvPr/>
        </p:nvSpPr>
        <p:spPr>
          <a:xfrm>
            <a:off x="6428453" y="2086829"/>
            <a:ext cx="2124531" cy="3828969"/>
          </a:xfrm>
          <a:prstGeom prst="rect">
            <a:avLst/>
          </a:prstGeom>
          <a:pattFill prst="smConfetti">
            <a:fgClr>
              <a:srgbClr val="FFFFFF">
                <a:lumMod val="75000"/>
              </a:srgbClr>
            </a:fgClr>
            <a:bgClr>
              <a:srgbClr val="FFFFFF"/>
            </a:bgClr>
          </a:pattFill>
          <a:ln w="9525" cap="flat" cmpd="sng" algn="ctr">
            <a:noFill/>
            <a:prstDash val="solid"/>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2400" b="0" i="0" u="none" strike="noStrike" kern="0" cap="none" spc="0" normalizeH="0" baseline="0" noProof="0">
              <a:ln>
                <a:noFill/>
              </a:ln>
              <a:solidFill>
                <a:srgbClr val="FFFFFF"/>
              </a:solidFill>
              <a:effectLst/>
              <a:uLnTx/>
              <a:uFillTx/>
              <a:latin typeface="Arial Narrow" panose="020B0606020202030204" pitchFamily="34" charset="0"/>
              <a:ea typeface="+mn-ea"/>
              <a:cs typeface="+mn-cs"/>
            </a:endParaRPr>
          </a:p>
        </p:txBody>
      </p:sp>
      <p:sp>
        <p:nvSpPr>
          <p:cNvPr id="21" name="Rectangle 20">
            <a:extLst>
              <a:ext uri="{FF2B5EF4-FFF2-40B4-BE49-F238E27FC236}">
                <a16:creationId xmlns:a16="http://schemas.microsoft.com/office/drawing/2014/main" id="{37460C0D-B061-4167-A12F-58C5A35AC23C}"/>
              </a:ext>
            </a:extLst>
          </p:cNvPr>
          <p:cNvSpPr/>
          <p:nvPr/>
        </p:nvSpPr>
        <p:spPr>
          <a:xfrm>
            <a:off x="8604039" y="2098861"/>
            <a:ext cx="3072023" cy="3828970"/>
          </a:xfrm>
          <a:prstGeom prst="rect">
            <a:avLst/>
          </a:prstGeom>
          <a:pattFill prst="smConfetti">
            <a:fgClr>
              <a:srgbClr val="FFFFFF">
                <a:lumMod val="75000"/>
              </a:srgbClr>
            </a:fgClr>
            <a:bgClr>
              <a:srgbClr val="FFFFFF"/>
            </a:bgClr>
          </a:pattFill>
          <a:ln w="9525" cap="flat" cmpd="sng" algn="ctr">
            <a:noFill/>
            <a:prstDash val="solid"/>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2400" b="0" i="0" u="none" strike="noStrike" kern="0" cap="none" spc="0" normalizeH="0" baseline="0" noProof="0">
              <a:ln>
                <a:noFill/>
              </a:ln>
              <a:solidFill>
                <a:srgbClr val="FFFFFF"/>
              </a:solidFill>
              <a:effectLst/>
              <a:uLnTx/>
              <a:uFillTx/>
              <a:latin typeface="Arial Narrow" panose="020B0606020202030204" pitchFamily="34" charset="0"/>
              <a:ea typeface="+mn-ea"/>
              <a:cs typeface="+mn-cs"/>
            </a:endParaRPr>
          </a:p>
        </p:txBody>
      </p:sp>
      <p:sp>
        <p:nvSpPr>
          <p:cNvPr id="31" name="Flèche : chevron 21">
            <a:extLst>
              <a:ext uri="{FF2B5EF4-FFF2-40B4-BE49-F238E27FC236}">
                <a16:creationId xmlns:a16="http://schemas.microsoft.com/office/drawing/2014/main" id="{2CD04765-B547-487C-B9D1-C0BDF5C5B72F}"/>
              </a:ext>
            </a:extLst>
          </p:cNvPr>
          <p:cNvSpPr/>
          <p:nvPr/>
        </p:nvSpPr>
        <p:spPr>
          <a:xfrm>
            <a:off x="1233712" y="2546119"/>
            <a:ext cx="10442350" cy="275488"/>
          </a:xfrm>
          <a:prstGeom prst="homePlate">
            <a:avLst/>
          </a:prstGeom>
          <a:solidFill>
            <a:schemeClr val="accent1">
              <a:lumMod val="60000"/>
              <a:lumOff val="40000"/>
            </a:schemeClr>
          </a:solidFill>
          <a:ln w="9525" cap="flat" cmpd="sng" algn="ctr">
            <a:noFill/>
            <a:prstDash val="solid"/>
          </a:ln>
          <a:effectLst/>
        </p:spPr>
        <p:txBody>
          <a:bodyPr lIns="36000" tIns="36000" rIns="36000" bIns="36000"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dirty="0">
                <a:ln>
                  <a:noFill/>
                </a:ln>
                <a:solidFill>
                  <a:srgbClr val="FFFFFF"/>
                </a:solidFill>
                <a:effectLst/>
                <a:uLnTx/>
                <a:uFillTx/>
                <a:latin typeface="Arial"/>
                <a:ea typeface="+mn-ea"/>
                <a:cs typeface="Segoe UI Light" panose="020B0502040204020203" pitchFamily="34" charset="0"/>
              </a:rPr>
              <a:t>Offre de bienvenue sur </a:t>
            </a:r>
            <a:r>
              <a:rPr kumimoji="0" lang="fr-FR" sz="1050" b="1" i="0" u="none" strike="noStrike" kern="0" cap="none" spc="0" normalizeH="0" baseline="0" noProof="0" dirty="0" smtClean="0">
                <a:ln>
                  <a:noFill/>
                </a:ln>
                <a:solidFill>
                  <a:srgbClr val="FFFFFF"/>
                </a:solidFill>
                <a:effectLst/>
                <a:uLnTx/>
                <a:uFillTx/>
                <a:latin typeface="Arial"/>
                <a:ea typeface="+mn-ea"/>
                <a:cs typeface="Segoe UI Light" panose="020B0502040204020203" pitchFamily="34" charset="0"/>
              </a:rPr>
              <a:t>LES FORFAITS  LABELLIS, LABELIS SANTE, FRANCHISE ET VOUS, AGRILIS, LIBRE CONVERGERNCE, SCI PRO</a:t>
            </a:r>
            <a:endParaRPr kumimoji="0" lang="fr-FR" sz="1050" b="1" i="0" u="none" strike="noStrike" kern="0" cap="none" spc="0" normalizeH="0" baseline="0" noProof="0" dirty="0">
              <a:ln>
                <a:noFill/>
              </a:ln>
              <a:solidFill>
                <a:srgbClr val="FFFFFF"/>
              </a:solidFill>
              <a:effectLst/>
              <a:uLnTx/>
              <a:uFillTx/>
              <a:latin typeface="Arial"/>
              <a:ea typeface="+mn-ea"/>
              <a:cs typeface="Segoe UI Light" panose="020B0502040204020203" pitchFamily="34" charset="0"/>
            </a:endParaRPr>
          </a:p>
        </p:txBody>
      </p:sp>
      <p:pic>
        <p:nvPicPr>
          <p:cNvPr id="35" name="Image 3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34221" y="5331512"/>
            <a:ext cx="506065" cy="506065"/>
          </a:xfrm>
          <a:prstGeom prst="rect">
            <a:avLst/>
          </a:prstGeom>
        </p:spPr>
      </p:pic>
      <p:sp>
        <p:nvSpPr>
          <p:cNvPr id="36" name="Flèche : chevron 21">
            <a:extLst>
              <a:ext uri="{FF2B5EF4-FFF2-40B4-BE49-F238E27FC236}">
                <a16:creationId xmlns:a16="http://schemas.microsoft.com/office/drawing/2014/main" id="{2CD04765-B547-487C-B9D1-C0BDF5C5B72F}"/>
              </a:ext>
            </a:extLst>
          </p:cNvPr>
          <p:cNvSpPr/>
          <p:nvPr/>
        </p:nvSpPr>
        <p:spPr>
          <a:xfrm>
            <a:off x="1233712" y="2900255"/>
            <a:ext cx="10442348" cy="329398"/>
          </a:xfrm>
          <a:prstGeom prst="homePlate">
            <a:avLst/>
          </a:prstGeom>
          <a:solidFill>
            <a:schemeClr val="accent1">
              <a:lumMod val="60000"/>
              <a:lumOff val="40000"/>
            </a:schemeClr>
          </a:solidFill>
          <a:ln w="9525" cap="flat" cmpd="sng" algn="ctr">
            <a:noFill/>
            <a:prstDash val="solid"/>
          </a:ln>
          <a:effectLst/>
        </p:spPr>
        <p:txBody>
          <a:bodyPr lIns="36000" tIns="36000" rIns="36000" bIns="36000"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dirty="0" smtClean="0">
                <a:ln>
                  <a:noFill/>
                </a:ln>
                <a:solidFill>
                  <a:prstClr val="white"/>
                </a:solidFill>
                <a:effectLst/>
                <a:uLnTx/>
                <a:uFillTx/>
                <a:latin typeface="Arial"/>
                <a:ea typeface="+mn-ea"/>
                <a:cs typeface="Segoe UI Light" panose="020B0502040204020203" pitchFamily="34" charset="0"/>
              </a:rPr>
              <a:t>BL ASSOCIATIONS avec Carte Visa Business au prix du Forfait de Services Association pendant un 1an</a:t>
            </a:r>
            <a:endParaRPr kumimoji="0" lang="fr-FR" sz="1050" b="1" i="0" u="none" strike="noStrike" kern="0" cap="none" spc="0" normalizeH="0" baseline="0" noProof="0" dirty="0">
              <a:ln>
                <a:noFill/>
              </a:ln>
              <a:solidFill>
                <a:prstClr val="white"/>
              </a:solidFill>
              <a:effectLst/>
              <a:uLnTx/>
              <a:uFillTx/>
              <a:latin typeface="Arial"/>
              <a:ea typeface="+mn-ea"/>
              <a:cs typeface="Segoe UI Light" panose="020B0502040204020203" pitchFamily="34" charset="0"/>
            </a:endParaRPr>
          </a:p>
        </p:txBody>
      </p:sp>
      <p:sp>
        <p:nvSpPr>
          <p:cNvPr id="42" name="Rectangle 41">
            <a:extLst>
              <a:ext uri="{FF2B5EF4-FFF2-40B4-BE49-F238E27FC236}">
                <a16:creationId xmlns:a16="http://schemas.microsoft.com/office/drawing/2014/main" id="{325BE1A5-0AB6-4794-B94A-5E87D78A95AC}"/>
              </a:ext>
            </a:extLst>
          </p:cNvPr>
          <p:cNvSpPr/>
          <p:nvPr/>
        </p:nvSpPr>
        <p:spPr>
          <a:xfrm>
            <a:off x="9568772" y="6270266"/>
            <a:ext cx="288000" cy="180000"/>
          </a:xfrm>
          <a:prstGeom prst="rect">
            <a:avLst/>
          </a:prstGeom>
          <a:pattFill prst="smConfetti">
            <a:fgClr>
              <a:schemeClr val="bg1">
                <a:lumMod val="75000"/>
              </a:schemeClr>
            </a:fgClr>
            <a:bgClr>
              <a:schemeClr val="bg1"/>
            </a:bgClr>
          </a:patt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44" name="Flèche : chevron 21">
            <a:extLst>
              <a:ext uri="{FF2B5EF4-FFF2-40B4-BE49-F238E27FC236}">
                <a16:creationId xmlns:a16="http://schemas.microsoft.com/office/drawing/2014/main" id="{2CD04765-B547-487C-B9D1-C0BDF5C5B72F}"/>
              </a:ext>
            </a:extLst>
          </p:cNvPr>
          <p:cNvSpPr/>
          <p:nvPr/>
        </p:nvSpPr>
        <p:spPr>
          <a:xfrm>
            <a:off x="1252919" y="4041123"/>
            <a:ext cx="6117738" cy="315640"/>
          </a:xfrm>
          <a:prstGeom prst="homePlate">
            <a:avLst/>
          </a:prstGeom>
          <a:solidFill>
            <a:schemeClr val="tx1">
              <a:lumMod val="50000"/>
              <a:lumOff val="50000"/>
            </a:schemeClr>
          </a:solidFill>
          <a:ln w="9525" cap="flat" cmpd="sng" algn="ctr">
            <a:noFill/>
            <a:prstDash val="solid"/>
          </a:ln>
          <a:effectLst/>
        </p:spPr>
        <p:txBody>
          <a:bodyPr lIns="36000" tIns="36000" rIns="36000" bIns="36000"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050" b="1" i="0" u="none" strike="noStrike" kern="0" cap="none" spc="0" normalizeH="0" baseline="0" noProof="0" dirty="0" smtClean="0">
              <a:ln>
                <a:noFill/>
              </a:ln>
              <a:solidFill>
                <a:srgbClr val="FFFFFF"/>
              </a:solidFill>
              <a:effectLst/>
              <a:uLnTx/>
              <a:uFillTx/>
              <a:latin typeface="Arial"/>
              <a:ea typeface="+mn-ea"/>
              <a:cs typeface="Segoe UI Light" panose="020B0502040204020203" pitchFamily="34"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dirty="0" err="1" smtClean="0">
                <a:ln>
                  <a:noFill/>
                </a:ln>
                <a:solidFill>
                  <a:srgbClr val="FFFFFF"/>
                </a:solidFill>
                <a:effectLst/>
                <a:uLnTx/>
                <a:uFillTx/>
                <a:latin typeface="Arial"/>
                <a:ea typeface="+mn-ea"/>
                <a:cs typeface="Segoe UI Light" panose="020B0502040204020203" pitchFamily="34" charset="0"/>
              </a:rPr>
              <a:t>Pay</a:t>
            </a:r>
            <a:r>
              <a:rPr kumimoji="0" lang="fr-FR" sz="1050" b="1" i="0" u="none" strike="noStrike" kern="0" cap="none" spc="0" normalizeH="0" baseline="0" noProof="0" dirty="0" smtClean="0">
                <a:ln>
                  <a:noFill/>
                </a:ln>
                <a:solidFill>
                  <a:srgbClr val="FFFFFF"/>
                </a:solidFill>
                <a:effectLst/>
                <a:uLnTx/>
                <a:uFillTx/>
                <a:latin typeface="Arial"/>
                <a:ea typeface="+mn-ea"/>
                <a:cs typeface="Segoe UI Light" panose="020B0502040204020203" pitchFamily="34" charset="0"/>
              </a:rPr>
              <a:t> Plug et SP+ : 6</a:t>
            </a:r>
            <a:r>
              <a:rPr kumimoji="0" lang="fr-FR" sz="1050" b="1" i="0" u="none" strike="noStrike" kern="0" cap="none" spc="0" normalizeH="0" noProof="0" dirty="0" smtClean="0">
                <a:ln>
                  <a:noFill/>
                </a:ln>
                <a:solidFill>
                  <a:srgbClr val="FFFFFF"/>
                </a:solidFill>
                <a:effectLst/>
                <a:uLnTx/>
                <a:uFillTx/>
                <a:latin typeface="Arial"/>
                <a:ea typeface="+mn-ea"/>
                <a:cs typeface="Segoe UI Light" panose="020B0502040204020203" pitchFamily="34" charset="0"/>
              </a:rPr>
              <a:t> </a:t>
            </a:r>
            <a:r>
              <a:rPr kumimoji="0" lang="fr-FR" sz="1050" b="1" i="0" u="none" strike="noStrike" kern="0" cap="none" spc="0" normalizeH="0" baseline="0" noProof="0" dirty="0" smtClean="0">
                <a:ln>
                  <a:noFill/>
                </a:ln>
                <a:solidFill>
                  <a:srgbClr val="FFFFFF"/>
                </a:solidFill>
                <a:effectLst/>
                <a:uLnTx/>
                <a:uFillTx/>
                <a:latin typeface="Arial"/>
                <a:ea typeface="+mn-ea"/>
                <a:cs typeface="Segoe UI Light" panose="020B0502040204020203" pitchFamily="34" charset="0"/>
              </a:rPr>
              <a:t>mois d’abonnement offerts</a:t>
            </a:r>
            <a:endParaRPr kumimoji="0" lang="fr-FR" sz="1050" b="1" i="0" u="none" strike="noStrike" kern="0" cap="none" spc="0" normalizeH="0" baseline="0" noProof="0" dirty="0">
              <a:ln>
                <a:noFill/>
              </a:ln>
              <a:solidFill>
                <a:srgbClr val="FFFFFF"/>
              </a:solidFill>
              <a:effectLst/>
              <a:uLnTx/>
              <a:uFillTx/>
              <a:latin typeface="Arial"/>
              <a:ea typeface="+mn-ea"/>
              <a:cs typeface="Segoe UI Light" panose="020B0502040204020203" pitchFamily="34"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dirty="0">
                <a:ln>
                  <a:noFill/>
                </a:ln>
                <a:solidFill>
                  <a:srgbClr val="FFFFFF"/>
                </a:solidFill>
                <a:effectLst/>
                <a:uLnTx/>
                <a:uFillTx/>
                <a:latin typeface="Arial"/>
                <a:ea typeface="+mn-ea"/>
                <a:cs typeface="Segoe UI Light" panose="020B0502040204020203" pitchFamily="34" charset="0"/>
              </a:rPr>
              <a:t> </a:t>
            </a:r>
          </a:p>
        </p:txBody>
      </p:sp>
      <p:sp>
        <p:nvSpPr>
          <p:cNvPr id="50" name="Flèche : chevron 21">
            <a:extLst>
              <a:ext uri="{FF2B5EF4-FFF2-40B4-BE49-F238E27FC236}">
                <a16:creationId xmlns:a16="http://schemas.microsoft.com/office/drawing/2014/main" id="{2CD04765-B547-487C-B9D1-C0BDF5C5B72F}"/>
              </a:ext>
            </a:extLst>
          </p:cNvPr>
          <p:cNvSpPr/>
          <p:nvPr/>
        </p:nvSpPr>
        <p:spPr>
          <a:xfrm>
            <a:off x="338653" y="2725343"/>
            <a:ext cx="771348" cy="679222"/>
          </a:xfrm>
          <a:prstGeom prst="homePlate">
            <a:avLst/>
          </a:prstGeom>
          <a:solidFill>
            <a:schemeClr val="bg1"/>
          </a:solidFill>
          <a:ln w="9525" cap="flat" cmpd="sng" algn="ctr">
            <a:solidFill>
              <a:schemeClr val="accent1">
                <a:lumMod val="60000"/>
                <a:lumOff val="40000"/>
              </a:schemeClr>
            </a:solidFill>
            <a:prstDash val="solid"/>
          </a:ln>
          <a:effectLst/>
        </p:spPr>
        <p:txBody>
          <a:bodyPr lIns="36000" tIns="36000" rIns="36000" bIns="36000"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800" b="1" i="0" u="none" strike="noStrike" kern="0" cap="none" spc="0" normalizeH="0" baseline="0" noProof="0" dirty="0" smtClean="0">
                <a:ln>
                  <a:noFill/>
                </a:ln>
                <a:solidFill>
                  <a:srgbClr val="C31632">
                    <a:lumMod val="60000"/>
                    <a:lumOff val="40000"/>
                  </a:srgbClr>
                </a:solidFill>
                <a:effectLst/>
                <a:uLnTx/>
                <a:uFillTx/>
                <a:latin typeface="Arial"/>
                <a:ea typeface="+mn-ea"/>
                <a:cs typeface="Segoe UI Light" panose="020B0502040204020203" pitchFamily="34" charset="0"/>
              </a:rPr>
              <a:t>BANCA</a:t>
            </a:r>
            <a:endParaRPr kumimoji="0" lang="fr-FR" sz="800" b="1" i="0" u="none" strike="noStrike" kern="0" cap="none" spc="0" normalizeH="0" baseline="0" noProof="0" dirty="0">
              <a:ln>
                <a:noFill/>
              </a:ln>
              <a:solidFill>
                <a:srgbClr val="C31632">
                  <a:lumMod val="60000"/>
                  <a:lumOff val="40000"/>
                </a:srgbClr>
              </a:solidFill>
              <a:effectLst/>
              <a:uLnTx/>
              <a:uFillTx/>
              <a:latin typeface="Arial"/>
              <a:ea typeface="+mn-ea"/>
              <a:cs typeface="Segoe UI Light" panose="020B0502040204020203" pitchFamily="34" charset="0"/>
            </a:endParaRPr>
          </a:p>
        </p:txBody>
      </p:sp>
      <p:sp>
        <p:nvSpPr>
          <p:cNvPr id="51" name="Flèche : chevron 21">
            <a:extLst>
              <a:ext uri="{FF2B5EF4-FFF2-40B4-BE49-F238E27FC236}">
                <a16:creationId xmlns:a16="http://schemas.microsoft.com/office/drawing/2014/main" id="{2CD04765-B547-487C-B9D1-C0BDF5C5B72F}"/>
              </a:ext>
            </a:extLst>
          </p:cNvPr>
          <p:cNvSpPr/>
          <p:nvPr/>
        </p:nvSpPr>
        <p:spPr>
          <a:xfrm>
            <a:off x="330451" y="4006700"/>
            <a:ext cx="771348" cy="720478"/>
          </a:xfrm>
          <a:prstGeom prst="homePlate">
            <a:avLst/>
          </a:prstGeom>
          <a:solidFill>
            <a:schemeClr val="bg1"/>
          </a:solidFill>
          <a:ln w="9525" cap="flat" cmpd="sng" algn="ctr">
            <a:solidFill>
              <a:schemeClr val="tx1">
                <a:lumMod val="85000"/>
                <a:lumOff val="15000"/>
              </a:schemeClr>
            </a:solidFill>
            <a:prstDash val="solid"/>
          </a:ln>
          <a:effectLst/>
        </p:spPr>
        <p:txBody>
          <a:bodyPr lIns="36000" tIns="36000" rIns="36000" bIns="36000"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800" b="1" i="0" u="none" strike="noStrike" kern="0" cap="none" spc="0" normalizeH="0" baseline="0" noProof="0" dirty="0" smtClean="0">
                <a:ln>
                  <a:noFill/>
                </a:ln>
                <a:solidFill>
                  <a:prstClr val="black">
                    <a:lumMod val="75000"/>
                    <a:lumOff val="25000"/>
                  </a:prstClr>
                </a:solidFill>
                <a:effectLst/>
                <a:uLnTx/>
                <a:uFillTx/>
                <a:latin typeface="Arial"/>
                <a:ea typeface="+mn-ea"/>
                <a:cs typeface="Segoe UI Light" panose="020B0502040204020203" pitchFamily="34" charset="0"/>
              </a:rPr>
              <a:t>MONE</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800" b="1" i="0" u="none" strike="noStrike" kern="0" cap="none" spc="0" normalizeH="0" baseline="0" noProof="0" dirty="0" smtClean="0">
                <a:ln>
                  <a:noFill/>
                </a:ln>
                <a:solidFill>
                  <a:prstClr val="black">
                    <a:lumMod val="75000"/>
                    <a:lumOff val="25000"/>
                  </a:prstClr>
                </a:solidFill>
                <a:effectLst/>
                <a:uLnTx/>
                <a:uFillTx/>
                <a:latin typeface="Arial"/>
                <a:ea typeface="+mn-ea"/>
                <a:cs typeface="Segoe UI Light" panose="020B0502040204020203" pitchFamily="34" charset="0"/>
              </a:rPr>
              <a:t>TIQUE</a:t>
            </a:r>
            <a:endParaRPr kumimoji="0" lang="fr-FR" sz="800" b="1" i="0" u="none" strike="noStrike" kern="0" cap="none" spc="0" normalizeH="0" baseline="0" noProof="0" dirty="0">
              <a:ln>
                <a:noFill/>
              </a:ln>
              <a:solidFill>
                <a:prstClr val="black">
                  <a:lumMod val="75000"/>
                  <a:lumOff val="25000"/>
                </a:prstClr>
              </a:solidFill>
              <a:effectLst/>
              <a:uLnTx/>
              <a:uFillTx/>
              <a:latin typeface="Arial"/>
              <a:ea typeface="+mn-ea"/>
              <a:cs typeface="Segoe UI Light" panose="020B0502040204020203" pitchFamily="34" charset="0"/>
            </a:endParaRPr>
          </a:p>
        </p:txBody>
      </p:sp>
      <p:sp>
        <p:nvSpPr>
          <p:cNvPr id="56" name="Flèche : chevron 21">
            <a:extLst>
              <a:ext uri="{FF2B5EF4-FFF2-40B4-BE49-F238E27FC236}">
                <a16:creationId xmlns:a16="http://schemas.microsoft.com/office/drawing/2014/main" id="{2CD04765-B547-487C-B9D1-C0BDF5C5B72F}"/>
              </a:ext>
            </a:extLst>
          </p:cNvPr>
          <p:cNvSpPr/>
          <p:nvPr/>
        </p:nvSpPr>
        <p:spPr>
          <a:xfrm>
            <a:off x="2353362" y="2086309"/>
            <a:ext cx="4989886" cy="320056"/>
          </a:xfrm>
          <a:prstGeom prst="homePlate">
            <a:avLst/>
          </a:prstGeom>
          <a:solidFill>
            <a:srgbClr val="C00000"/>
          </a:solidFill>
          <a:ln w="9525" cap="flat" cmpd="sng" algn="ctr">
            <a:noFill/>
            <a:prstDash val="solid"/>
          </a:ln>
          <a:effectLst/>
        </p:spPr>
        <p:txBody>
          <a:bodyPr lIns="36000" tIns="36000" rIns="36000" bIns="36000"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dirty="0">
                <a:ln>
                  <a:noFill/>
                </a:ln>
                <a:solidFill>
                  <a:srgbClr val="C00000"/>
                </a:solidFill>
                <a:effectLst/>
                <a:uLnTx/>
                <a:uFillTx/>
                <a:latin typeface="Arial"/>
                <a:ea typeface="+mn-ea"/>
                <a:cs typeface="Segoe UI Light" panose="020B0502040204020203" pitchFamily="34" charset="0"/>
              </a:rPr>
              <a:t>Assurance-Vie : </a:t>
            </a:r>
            <a:r>
              <a:rPr kumimoji="0" lang="fr-FR" sz="1050" b="1" i="0" u="none" strike="noStrike" kern="0" cap="none" spc="0" normalizeH="0" baseline="0" noProof="0" dirty="0" smtClean="0">
                <a:ln>
                  <a:noFill/>
                </a:ln>
                <a:solidFill>
                  <a:srgbClr val="FFFFFF"/>
                </a:solidFill>
                <a:effectLst/>
                <a:uLnTx/>
                <a:uFillTx/>
                <a:latin typeface="Arial"/>
                <a:ea typeface="+mn-ea"/>
                <a:cs typeface="Segoe UI Light" panose="020B0502040204020203" pitchFamily="34" charset="0"/>
              </a:rPr>
              <a:t>CHALLENGE RÉUSSIR ENSEMBLE</a:t>
            </a:r>
            <a:endParaRPr kumimoji="0" lang="fr-FR" sz="1050" b="1" i="0" u="none" strike="noStrike" kern="0" cap="none" spc="0" normalizeH="0" baseline="0" noProof="0" dirty="0">
              <a:ln>
                <a:noFill/>
              </a:ln>
              <a:solidFill>
                <a:srgbClr val="FFFFFF"/>
              </a:solidFill>
              <a:effectLst/>
              <a:uLnTx/>
              <a:uFillTx/>
              <a:latin typeface="Arial"/>
              <a:ea typeface="+mn-ea"/>
              <a:cs typeface="Segoe UI Light" panose="020B0502040204020203" pitchFamily="34" charset="0"/>
            </a:endParaRPr>
          </a:p>
        </p:txBody>
      </p:sp>
      <p:pic>
        <p:nvPicPr>
          <p:cNvPr id="57" name="Image 5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36918" y="2020292"/>
            <a:ext cx="516444" cy="388582"/>
          </a:xfrm>
          <a:prstGeom prst="rect">
            <a:avLst/>
          </a:prstGeom>
        </p:spPr>
      </p:pic>
      <p:sp>
        <p:nvSpPr>
          <p:cNvPr id="58" name="Flèche : chevron 21">
            <a:extLst>
              <a:ext uri="{FF2B5EF4-FFF2-40B4-BE49-F238E27FC236}">
                <a16:creationId xmlns:a16="http://schemas.microsoft.com/office/drawing/2014/main" id="{2CD04765-B547-487C-B9D1-C0BDF5C5B72F}"/>
              </a:ext>
            </a:extLst>
          </p:cNvPr>
          <p:cNvSpPr/>
          <p:nvPr/>
        </p:nvSpPr>
        <p:spPr>
          <a:xfrm>
            <a:off x="338653" y="2086309"/>
            <a:ext cx="696424" cy="320056"/>
          </a:xfrm>
          <a:prstGeom prst="homePlate">
            <a:avLst/>
          </a:prstGeom>
          <a:solidFill>
            <a:srgbClr val="C00000"/>
          </a:solidFill>
          <a:ln w="9525" cap="flat" cmpd="sng" algn="ctr">
            <a:solidFill>
              <a:srgbClr val="C00000"/>
            </a:solidFill>
            <a:prstDash val="solid"/>
          </a:ln>
          <a:effectLst/>
        </p:spPr>
        <p:txBody>
          <a:bodyPr lIns="36000" tIns="36000" rIns="36000" bIns="36000"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600" b="1" i="0" u="none" strike="noStrike" kern="0" cap="none" spc="0" normalizeH="0" baseline="0" noProof="0" dirty="0" smtClean="0">
                <a:ln>
                  <a:noFill/>
                </a:ln>
                <a:solidFill>
                  <a:prstClr val="white"/>
                </a:solidFill>
                <a:effectLst/>
                <a:uLnTx/>
                <a:uFillTx/>
                <a:latin typeface="Arial"/>
                <a:ea typeface="+mn-ea"/>
                <a:cs typeface="Segoe UI Light" panose="020B0502040204020203" pitchFamily="34" charset="0"/>
              </a:rPr>
              <a:t>CHALLENGE</a:t>
            </a:r>
            <a:endParaRPr kumimoji="0" lang="fr-FR" sz="600" b="1" i="0" u="none" strike="noStrike" kern="0" cap="none" spc="0" normalizeH="0" baseline="0" noProof="0" dirty="0">
              <a:ln>
                <a:noFill/>
              </a:ln>
              <a:solidFill>
                <a:prstClr val="white"/>
              </a:solidFill>
              <a:effectLst/>
              <a:uLnTx/>
              <a:uFillTx/>
              <a:latin typeface="Arial"/>
              <a:ea typeface="+mn-ea"/>
              <a:cs typeface="Segoe UI Light" panose="020B0502040204020203" pitchFamily="34" charset="0"/>
            </a:endParaRPr>
          </a:p>
        </p:txBody>
      </p:sp>
      <p:pic>
        <p:nvPicPr>
          <p:cNvPr id="55" name="Image 5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57841" y="2005097"/>
            <a:ext cx="516444" cy="388582"/>
          </a:xfrm>
          <a:prstGeom prst="rect">
            <a:avLst/>
          </a:prstGeom>
        </p:spPr>
      </p:pic>
      <p:sp>
        <p:nvSpPr>
          <p:cNvPr id="33" name="Flèche : chevron 21">
            <a:extLst>
              <a:ext uri="{FF2B5EF4-FFF2-40B4-BE49-F238E27FC236}">
                <a16:creationId xmlns:a16="http://schemas.microsoft.com/office/drawing/2014/main" id="{2CD04765-B547-487C-B9D1-C0BDF5C5B72F}"/>
              </a:ext>
            </a:extLst>
          </p:cNvPr>
          <p:cNvSpPr/>
          <p:nvPr/>
        </p:nvSpPr>
        <p:spPr>
          <a:xfrm>
            <a:off x="1246661" y="4444053"/>
            <a:ext cx="6117738" cy="297438"/>
          </a:xfrm>
          <a:prstGeom prst="homePlate">
            <a:avLst/>
          </a:prstGeom>
          <a:solidFill>
            <a:schemeClr val="tx1">
              <a:lumMod val="50000"/>
              <a:lumOff val="50000"/>
            </a:schemeClr>
          </a:solidFill>
          <a:ln w="9525" cap="flat" cmpd="sng" algn="ctr">
            <a:noFill/>
            <a:prstDash val="solid"/>
          </a:ln>
          <a:effectLst/>
        </p:spPr>
        <p:txBody>
          <a:bodyPr lIns="36000" tIns="36000" rIns="36000" bIns="36000"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dirty="0" smtClean="0">
                <a:ln>
                  <a:noFill/>
                </a:ln>
                <a:solidFill>
                  <a:prstClr val="white"/>
                </a:solidFill>
                <a:effectLst/>
                <a:uLnTx/>
                <a:uFillTx/>
                <a:latin typeface="Arial"/>
                <a:ea typeface="+mn-ea"/>
                <a:cs typeface="Segoe UI Light" panose="020B0502040204020203" pitchFamily="34" charset="0"/>
              </a:rPr>
              <a:t>TPE  :</a:t>
            </a:r>
            <a:r>
              <a:rPr kumimoji="0" lang="fr-FR" sz="1050" b="1" i="0" u="none" strike="noStrike" kern="0" cap="none" spc="0" normalizeH="0" noProof="0" dirty="0" smtClean="0">
                <a:ln>
                  <a:noFill/>
                </a:ln>
                <a:solidFill>
                  <a:prstClr val="white"/>
                </a:solidFill>
                <a:effectLst/>
                <a:uLnTx/>
                <a:uFillTx/>
                <a:latin typeface="Arial"/>
                <a:ea typeface="+mn-ea"/>
                <a:cs typeface="Segoe UI Light" panose="020B0502040204020203" pitchFamily="34" charset="0"/>
              </a:rPr>
              <a:t> Jusqu’à 7 mois de location offerts</a:t>
            </a:r>
            <a:endParaRPr kumimoji="0" lang="fr-FR" sz="1050" b="1" i="0" u="none" strike="noStrike" kern="0" cap="none" spc="0" normalizeH="0" baseline="0" noProof="0" dirty="0">
              <a:ln>
                <a:noFill/>
              </a:ln>
              <a:solidFill>
                <a:prstClr val="white"/>
              </a:solidFill>
              <a:effectLst/>
              <a:uLnTx/>
              <a:uFillTx/>
              <a:latin typeface="Arial"/>
              <a:ea typeface="+mn-ea"/>
              <a:cs typeface="Segoe UI Light" panose="020B0502040204020203" pitchFamily="34" charset="0"/>
            </a:endParaRPr>
          </a:p>
        </p:txBody>
      </p:sp>
      <p:sp>
        <p:nvSpPr>
          <p:cNvPr id="34" name="Flèche : chevron 21">
            <a:extLst>
              <a:ext uri="{FF2B5EF4-FFF2-40B4-BE49-F238E27FC236}">
                <a16:creationId xmlns:a16="http://schemas.microsoft.com/office/drawing/2014/main" id="{2CD04765-B547-487C-B9D1-C0BDF5C5B72F}"/>
              </a:ext>
            </a:extLst>
          </p:cNvPr>
          <p:cNvSpPr/>
          <p:nvPr/>
        </p:nvSpPr>
        <p:spPr>
          <a:xfrm>
            <a:off x="1233712" y="3297948"/>
            <a:ext cx="10442348" cy="329398"/>
          </a:xfrm>
          <a:prstGeom prst="homePlate">
            <a:avLst/>
          </a:prstGeom>
          <a:solidFill>
            <a:schemeClr val="accent1">
              <a:lumMod val="60000"/>
              <a:lumOff val="40000"/>
            </a:schemeClr>
          </a:solidFill>
          <a:ln w="9525" cap="flat" cmpd="sng" algn="ctr">
            <a:noFill/>
            <a:prstDash val="solid"/>
          </a:ln>
          <a:effectLst/>
        </p:spPr>
        <p:txBody>
          <a:bodyPr lIns="36000" tIns="36000" rIns="36000" bIns="36000"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dirty="0" smtClean="0">
                <a:ln>
                  <a:noFill/>
                </a:ln>
                <a:solidFill>
                  <a:prstClr val="white"/>
                </a:solidFill>
                <a:effectLst/>
                <a:uLnTx/>
                <a:uFillTx/>
                <a:latin typeface="Arial"/>
                <a:ea typeface="+mn-ea"/>
                <a:cs typeface="Segoe UI Light" panose="020B0502040204020203" pitchFamily="34" charset="0"/>
              </a:rPr>
              <a:t>Avec les formules Individuelles ou Famille, 50% sur le forfait Part si le client détient un Forfait  Pro</a:t>
            </a:r>
            <a:endParaRPr kumimoji="0" lang="fr-FR" sz="1050" b="1" i="0" u="none" strike="noStrike" kern="0" cap="none" spc="0" normalizeH="0" baseline="0" noProof="0" dirty="0">
              <a:ln>
                <a:noFill/>
              </a:ln>
              <a:solidFill>
                <a:prstClr val="white"/>
              </a:solidFill>
              <a:effectLst/>
              <a:uLnTx/>
              <a:uFillTx/>
              <a:latin typeface="Arial"/>
              <a:ea typeface="+mn-ea"/>
              <a:cs typeface="Segoe UI Light" panose="020B0502040204020203" pitchFamily="34" charset="0"/>
            </a:endParaRPr>
          </a:p>
        </p:txBody>
      </p:sp>
      <p:sp>
        <p:nvSpPr>
          <p:cNvPr id="26" name="Flèche : chevron 21">
            <a:extLst>
              <a:ext uri="{FF2B5EF4-FFF2-40B4-BE49-F238E27FC236}">
                <a16:creationId xmlns:a16="http://schemas.microsoft.com/office/drawing/2014/main" id="{2CD04765-B547-487C-B9D1-C0BDF5C5B72F}"/>
              </a:ext>
            </a:extLst>
          </p:cNvPr>
          <p:cNvSpPr/>
          <p:nvPr/>
        </p:nvSpPr>
        <p:spPr>
          <a:xfrm>
            <a:off x="338653" y="5193894"/>
            <a:ext cx="771348" cy="720478"/>
          </a:xfrm>
          <a:prstGeom prst="homePlate">
            <a:avLst/>
          </a:prstGeom>
          <a:solidFill>
            <a:schemeClr val="bg1"/>
          </a:solidFill>
          <a:ln w="9525" cap="flat" cmpd="sng" algn="ctr">
            <a:solidFill>
              <a:schemeClr val="tx1">
                <a:lumMod val="85000"/>
                <a:lumOff val="15000"/>
              </a:schemeClr>
            </a:solidFill>
            <a:prstDash val="solid"/>
          </a:ln>
          <a:effectLst/>
        </p:spPr>
        <p:txBody>
          <a:bodyPr lIns="36000" tIns="36000" rIns="36000" bIns="36000"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800" b="1" i="0" u="none" strike="noStrike" kern="0" cap="none" spc="0" normalizeH="0" baseline="0" noProof="0" dirty="0" smtClean="0">
                <a:ln>
                  <a:noFill/>
                </a:ln>
                <a:solidFill>
                  <a:prstClr val="black">
                    <a:lumMod val="75000"/>
                    <a:lumOff val="25000"/>
                  </a:prstClr>
                </a:solidFill>
                <a:effectLst/>
                <a:uLnTx/>
                <a:uFillTx/>
                <a:latin typeface="Arial"/>
                <a:ea typeface="+mn-ea"/>
                <a:cs typeface="Segoe UI Light" panose="020B0502040204020203" pitchFamily="34" charset="0"/>
              </a:rPr>
              <a:t> IARD</a:t>
            </a:r>
            <a:endParaRPr kumimoji="0" lang="fr-FR" sz="800" b="1" i="0" u="none" strike="noStrike" kern="0" cap="none" spc="0" normalizeH="0" baseline="0" noProof="0" dirty="0">
              <a:ln>
                <a:noFill/>
              </a:ln>
              <a:solidFill>
                <a:prstClr val="black">
                  <a:lumMod val="75000"/>
                  <a:lumOff val="25000"/>
                </a:prstClr>
              </a:solidFill>
              <a:effectLst/>
              <a:uLnTx/>
              <a:uFillTx/>
              <a:latin typeface="Arial"/>
              <a:ea typeface="+mn-ea"/>
              <a:cs typeface="Segoe UI Light" panose="020B0502040204020203" pitchFamily="34" charset="0"/>
            </a:endParaRPr>
          </a:p>
        </p:txBody>
      </p:sp>
      <p:sp>
        <p:nvSpPr>
          <p:cNvPr id="27" name="Flèche : chevron 21">
            <a:extLst>
              <a:ext uri="{FF2B5EF4-FFF2-40B4-BE49-F238E27FC236}">
                <a16:creationId xmlns:a16="http://schemas.microsoft.com/office/drawing/2014/main" id="{2CD04765-B547-487C-B9D1-C0BDF5C5B72F}"/>
              </a:ext>
            </a:extLst>
          </p:cNvPr>
          <p:cNvSpPr/>
          <p:nvPr/>
        </p:nvSpPr>
        <p:spPr>
          <a:xfrm>
            <a:off x="1233712" y="5274790"/>
            <a:ext cx="4875887" cy="546012"/>
          </a:xfrm>
          <a:prstGeom prst="homePlate">
            <a:avLst/>
          </a:prstGeom>
          <a:solidFill>
            <a:schemeClr val="accent1">
              <a:lumMod val="60000"/>
              <a:lumOff val="40000"/>
            </a:schemeClr>
          </a:solidFill>
          <a:ln w="9525" cap="flat" cmpd="sng" algn="ctr">
            <a:noFill/>
            <a:prstDash val="solid"/>
          </a:ln>
          <a:effectLst/>
        </p:spPr>
        <p:txBody>
          <a:bodyPr lIns="36000" tIns="36000" rIns="36000" bIns="36000"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dirty="0" smtClean="0">
                <a:ln>
                  <a:noFill/>
                </a:ln>
                <a:solidFill>
                  <a:prstClr val="white"/>
                </a:solidFill>
                <a:effectLst/>
                <a:uLnTx/>
                <a:uFillTx/>
                <a:latin typeface="Arial"/>
                <a:ea typeface="+mn-ea"/>
                <a:cs typeface="Segoe UI Light" panose="020B0502040204020203" pitchFamily="34" charset="0"/>
              </a:rPr>
              <a:t>2 mois de cotisations offerts. Offre limitée aux 54 premiers contrats AUTO PRO limité au 30/06 </a:t>
            </a:r>
            <a:r>
              <a:rPr kumimoji="0" lang="fr-FR" sz="1050" b="0" i="0" u="none" strike="noStrike" kern="1200" cap="none" spc="0" normalizeH="0" baseline="0" noProof="0" dirty="0">
                <a:ln>
                  <a:noFill/>
                </a:ln>
                <a:solidFill>
                  <a:prstClr val="black"/>
                </a:solidFill>
                <a:effectLst/>
                <a:uLnTx/>
                <a:uFillTx/>
                <a:latin typeface="Arial"/>
                <a:ea typeface="+mn-ea"/>
                <a:cs typeface="+mn-cs"/>
              </a:rPr>
              <a:t>Libellé de l’offre promo dans l’outil BPCE IARD :  </a:t>
            </a:r>
            <a:r>
              <a:rPr kumimoji="0" lang="fr-FR" sz="1050" b="1" i="0" u="none" strike="noStrike" kern="1200" cap="none" spc="0" normalizeH="0" baseline="0" noProof="0" dirty="0">
                <a:ln>
                  <a:noFill/>
                </a:ln>
                <a:solidFill>
                  <a:prstClr val="black"/>
                </a:solidFill>
                <a:effectLst/>
                <a:uLnTx/>
                <a:uFillTx/>
                <a:latin typeface="Arial"/>
                <a:ea typeface="+mn-ea"/>
                <a:cs typeface="+mn-cs"/>
              </a:rPr>
              <a:t>« PROMO AUTOPRO </a:t>
            </a:r>
            <a:r>
              <a:rPr kumimoji="0" lang="fr-FR" sz="1050" b="1" i="0" u="none" strike="noStrike" kern="1200" cap="none" spc="0" normalizeH="0" baseline="0" noProof="0" dirty="0" smtClean="0">
                <a:ln>
                  <a:noFill/>
                </a:ln>
                <a:solidFill>
                  <a:prstClr val="black"/>
                </a:solidFill>
                <a:effectLst/>
                <a:uLnTx/>
                <a:uFillTx/>
                <a:latin typeface="Arial"/>
                <a:ea typeface="+mn-ea"/>
                <a:cs typeface="+mn-cs"/>
              </a:rPr>
              <a:t>»</a:t>
            </a:r>
            <a:endParaRPr kumimoji="0" lang="fr-FR" sz="1050" b="1" i="0" u="none" strike="noStrike" kern="0" cap="none" spc="0" normalizeH="0" baseline="0" noProof="0" dirty="0">
              <a:ln>
                <a:noFill/>
              </a:ln>
              <a:solidFill>
                <a:prstClr val="white"/>
              </a:solidFill>
              <a:effectLst/>
              <a:uLnTx/>
              <a:uFillTx/>
              <a:latin typeface="Arial"/>
              <a:ea typeface="+mn-ea"/>
              <a:cs typeface="Segoe UI Light" panose="020B0502040204020203" pitchFamily="34" charset="0"/>
            </a:endParaRPr>
          </a:p>
        </p:txBody>
      </p:sp>
      <p:pic>
        <p:nvPicPr>
          <p:cNvPr id="28" name="Image 2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44385" y="3935069"/>
            <a:ext cx="506065" cy="506065"/>
          </a:xfrm>
          <a:prstGeom prst="rect">
            <a:avLst/>
          </a:prstGeom>
        </p:spPr>
      </p:pic>
      <p:pic>
        <p:nvPicPr>
          <p:cNvPr id="29" name="Image 2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28608" y="4441134"/>
            <a:ext cx="506065" cy="506065"/>
          </a:xfrm>
          <a:prstGeom prst="rect">
            <a:avLst/>
          </a:prstGeom>
        </p:spPr>
      </p:pic>
    </p:spTree>
    <p:extLst>
      <p:ext uri="{BB962C8B-B14F-4D97-AF65-F5344CB8AC3E}">
        <p14:creationId xmlns:p14="http://schemas.microsoft.com/office/powerpoint/2010/main" val="4273751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500" fill="hold"/>
                                        <p:tgtEl>
                                          <p:spTgt spid="58"/>
                                        </p:tgtEl>
                                        <p:attrNameLst>
                                          <p:attrName>ppt_x</p:attrName>
                                        </p:attrNameLst>
                                      </p:cBhvr>
                                      <p:tavLst>
                                        <p:tav tm="0">
                                          <p:val>
                                            <p:strVal val="0-#ppt_w/2"/>
                                          </p:val>
                                        </p:tav>
                                        <p:tav tm="100000">
                                          <p:val>
                                            <p:strVal val="#ppt_x"/>
                                          </p:val>
                                        </p:tav>
                                      </p:tavLst>
                                    </p:anim>
                                    <p:anim calcmode="lin" valueType="num">
                                      <p:cBhvr additive="base">
                                        <p:cTn id="8" dur="500" fill="hold"/>
                                        <p:tgtEl>
                                          <p:spTgt spid="58"/>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57"/>
                                        </p:tgtEl>
                                        <p:attrNameLst>
                                          <p:attrName>style.visibility</p:attrName>
                                        </p:attrNameLst>
                                      </p:cBhvr>
                                      <p:to>
                                        <p:strVal val="visible"/>
                                      </p:to>
                                    </p:set>
                                    <p:anim calcmode="lin" valueType="num">
                                      <p:cBhvr additive="base">
                                        <p:cTn id="11" dur="500" fill="hold"/>
                                        <p:tgtEl>
                                          <p:spTgt spid="57"/>
                                        </p:tgtEl>
                                        <p:attrNameLst>
                                          <p:attrName>ppt_x</p:attrName>
                                        </p:attrNameLst>
                                      </p:cBhvr>
                                      <p:tavLst>
                                        <p:tav tm="0">
                                          <p:val>
                                            <p:strVal val="0-#ppt_w/2"/>
                                          </p:val>
                                        </p:tav>
                                        <p:tav tm="100000">
                                          <p:val>
                                            <p:strVal val="#ppt_x"/>
                                          </p:val>
                                        </p:tav>
                                      </p:tavLst>
                                    </p:anim>
                                    <p:anim calcmode="lin" valueType="num">
                                      <p:cBhvr additive="base">
                                        <p:cTn id="12" dur="500" fill="hold"/>
                                        <p:tgtEl>
                                          <p:spTgt spid="5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56"/>
                                        </p:tgtEl>
                                        <p:attrNameLst>
                                          <p:attrName>style.visibility</p:attrName>
                                        </p:attrNameLst>
                                      </p:cBhvr>
                                      <p:to>
                                        <p:strVal val="visible"/>
                                      </p:to>
                                    </p:set>
                                    <p:anim calcmode="lin" valueType="num">
                                      <p:cBhvr additive="base">
                                        <p:cTn id="15" dur="500" fill="hold"/>
                                        <p:tgtEl>
                                          <p:spTgt spid="56"/>
                                        </p:tgtEl>
                                        <p:attrNameLst>
                                          <p:attrName>ppt_x</p:attrName>
                                        </p:attrNameLst>
                                      </p:cBhvr>
                                      <p:tavLst>
                                        <p:tav tm="0">
                                          <p:val>
                                            <p:strVal val="0-#ppt_w/2"/>
                                          </p:val>
                                        </p:tav>
                                        <p:tav tm="100000">
                                          <p:val>
                                            <p:strVal val="#ppt_x"/>
                                          </p:val>
                                        </p:tav>
                                      </p:tavLst>
                                    </p:anim>
                                    <p:anim calcmode="lin" valueType="num">
                                      <p:cBhvr additive="base">
                                        <p:cTn id="16" dur="500" fill="hold"/>
                                        <p:tgtEl>
                                          <p:spTgt spid="56"/>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55"/>
                                        </p:tgtEl>
                                        <p:attrNameLst>
                                          <p:attrName>style.visibility</p:attrName>
                                        </p:attrNameLst>
                                      </p:cBhvr>
                                      <p:to>
                                        <p:strVal val="visible"/>
                                      </p:to>
                                    </p:set>
                                    <p:anim calcmode="lin" valueType="num">
                                      <p:cBhvr additive="base">
                                        <p:cTn id="19" dur="500" fill="hold"/>
                                        <p:tgtEl>
                                          <p:spTgt spid="55"/>
                                        </p:tgtEl>
                                        <p:attrNameLst>
                                          <p:attrName>ppt_x</p:attrName>
                                        </p:attrNameLst>
                                      </p:cBhvr>
                                      <p:tavLst>
                                        <p:tav tm="0">
                                          <p:val>
                                            <p:strVal val="0-#ppt_w/2"/>
                                          </p:val>
                                        </p:tav>
                                        <p:tav tm="100000">
                                          <p:val>
                                            <p:strVal val="#ppt_x"/>
                                          </p:val>
                                        </p:tav>
                                      </p:tavLst>
                                    </p:anim>
                                    <p:anim calcmode="lin" valueType="num">
                                      <p:cBhvr additive="base">
                                        <p:cTn id="20" dur="500" fill="hold"/>
                                        <p:tgtEl>
                                          <p:spTgt spid="5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50"/>
                                        </p:tgtEl>
                                        <p:attrNameLst>
                                          <p:attrName>style.visibility</p:attrName>
                                        </p:attrNameLst>
                                      </p:cBhvr>
                                      <p:to>
                                        <p:strVal val="visible"/>
                                      </p:to>
                                    </p:set>
                                    <p:anim calcmode="lin" valueType="num">
                                      <p:cBhvr additive="base">
                                        <p:cTn id="25" dur="500" fill="hold"/>
                                        <p:tgtEl>
                                          <p:spTgt spid="50"/>
                                        </p:tgtEl>
                                        <p:attrNameLst>
                                          <p:attrName>ppt_x</p:attrName>
                                        </p:attrNameLst>
                                      </p:cBhvr>
                                      <p:tavLst>
                                        <p:tav tm="0">
                                          <p:val>
                                            <p:strVal val="0-#ppt_w/2"/>
                                          </p:val>
                                        </p:tav>
                                        <p:tav tm="100000">
                                          <p:val>
                                            <p:strVal val="#ppt_x"/>
                                          </p:val>
                                        </p:tav>
                                      </p:tavLst>
                                    </p:anim>
                                    <p:anim calcmode="lin" valueType="num">
                                      <p:cBhvr additive="base">
                                        <p:cTn id="26" dur="500" fill="hold"/>
                                        <p:tgtEl>
                                          <p:spTgt spid="50"/>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anim calcmode="lin" valueType="num">
                                      <p:cBhvr additive="base">
                                        <p:cTn id="29" dur="500" fill="hold"/>
                                        <p:tgtEl>
                                          <p:spTgt spid="31"/>
                                        </p:tgtEl>
                                        <p:attrNameLst>
                                          <p:attrName>ppt_x</p:attrName>
                                        </p:attrNameLst>
                                      </p:cBhvr>
                                      <p:tavLst>
                                        <p:tav tm="0">
                                          <p:val>
                                            <p:strVal val="0-#ppt_w/2"/>
                                          </p:val>
                                        </p:tav>
                                        <p:tav tm="100000">
                                          <p:val>
                                            <p:strVal val="#ppt_x"/>
                                          </p:val>
                                        </p:tav>
                                      </p:tavLst>
                                    </p:anim>
                                    <p:anim calcmode="lin" valueType="num">
                                      <p:cBhvr additive="base">
                                        <p:cTn id="30" dur="500" fill="hold"/>
                                        <p:tgtEl>
                                          <p:spTgt spid="31"/>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36"/>
                                        </p:tgtEl>
                                        <p:attrNameLst>
                                          <p:attrName>style.visibility</p:attrName>
                                        </p:attrNameLst>
                                      </p:cBhvr>
                                      <p:to>
                                        <p:strVal val="visible"/>
                                      </p:to>
                                    </p:set>
                                    <p:anim calcmode="lin" valueType="num">
                                      <p:cBhvr additive="base">
                                        <p:cTn id="33" dur="500" fill="hold"/>
                                        <p:tgtEl>
                                          <p:spTgt spid="36"/>
                                        </p:tgtEl>
                                        <p:attrNameLst>
                                          <p:attrName>ppt_x</p:attrName>
                                        </p:attrNameLst>
                                      </p:cBhvr>
                                      <p:tavLst>
                                        <p:tav tm="0">
                                          <p:val>
                                            <p:strVal val="0-#ppt_w/2"/>
                                          </p:val>
                                        </p:tav>
                                        <p:tav tm="100000">
                                          <p:val>
                                            <p:strVal val="#ppt_x"/>
                                          </p:val>
                                        </p:tav>
                                      </p:tavLst>
                                    </p:anim>
                                    <p:anim calcmode="lin" valueType="num">
                                      <p:cBhvr additive="base">
                                        <p:cTn id="34" dur="500" fill="hold"/>
                                        <p:tgtEl>
                                          <p:spTgt spid="36"/>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grpId="0" nodeType="clickEffect">
                                  <p:stCondLst>
                                    <p:cond delay="0"/>
                                  </p:stCondLst>
                                  <p:childTnLst>
                                    <p:set>
                                      <p:cBhvr>
                                        <p:cTn id="38" dur="1" fill="hold">
                                          <p:stCondLst>
                                            <p:cond delay="0"/>
                                          </p:stCondLst>
                                        </p:cTn>
                                        <p:tgtEl>
                                          <p:spTgt spid="51"/>
                                        </p:tgtEl>
                                        <p:attrNameLst>
                                          <p:attrName>style.visibility</p:attrName>
                                        </p:attrNameLst>
                                      </p:cBhvr>
                                      <p:to>
                                        <p:strVal val="visible"/>
                                      </p:to>
                                    </p:set>
                                    <p:anim calcmode="lin" valueType="num">
                                      <p:cBhvr additive="base">
                                        <p:cTn id="39" dur="500" fill="hold"/>
                                        <p:tgtEl>
                                          <p:spTgt spid="51"/>
                                        </p:tgtEl>
                                        <p:attrNameLst>
                                          <p:attrName>ppt_x</p:attrName>
                                        </p:attrNameLst>
                                      </p:cBhvr>
                                      <p:tavLst>
                                        <p:tav tm="0">
                                          <p:val>
                                            <p:strVal val="0-#ppt_w/2"/>
                                          </p:val>
                                        </p:tav>
                                        <p:tav tm="100000">
                                          <p:val>
                                            <p:strVal val="#ppt_x"/>
                                          </p:val>
                                        </p:tav>
                                      </p:tavLst>
                                    </p:anim>
                                    <p:anim calcmode="lin" valueType="num">
                                      <p:cBhvr additive="base">
                                        <p:cTn id="40" dur="500" fill="hold"/>
                                        <p:tgtEl>
                                          <p:spTgt spid="51"/>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44"/>
                                        </p:tgtEl>
                                        <p:attrNameLst>
                                          <p:attrName>style.visibility</p:attrName>
                                        </p:attrNameLst>
                                      </p:cBhvr>
                                      <p:to>
                                        <p:strVal val="visible"/>
                                      </p:to>
                                    </p:set>
                                    <p:anim calcmode="lin" valueType="num">
                                      <p:cBhvr additive="base">
                                        <p:cTn id="43" dur="500" fill="hold"/>
                                        <p:tgtEl>
                                          <p:spTgt spid="44"/>
                                        </p:tgtEl>
                                        <p:attrNameLst>
                                          <p:attrName>ppt_x</p:attrName>
                                        </p:attrNameLst>
                                      </p:cBhvr>
                                      <p:tavLst>
                                        <p:tav tm="0">
                                          <p:val>
                                            <p:strVal val="0-#ppt_w/2"/>
                                          </p:val>
                                        </p:tav>
                                        <p:tav tm="100000">
                                          <p:val>
                                            <p:strVal val="#ppt_x"/>
                                          </p:val>
                                        </p:tav>
                                      </p:tavLst>
                                    </p:anim>
                                    <p:anim calcmode="lin" valueType="num">
                                      <p:cBhvr additive="base">
                                        <p:cTn id="44" dur="500" fill="hold"/>
                                        <p:tgtEl>
                                          <p:spTgt spid="44"/>
                                        </p:tgtEl>
                                        <p:attrNameLst>
                                          <p:attrName>ppt_y</p:attrName>
                                        </p:attrNameLst>
                                      </p:cBhvr>
                                      <p:tavLst>
                                        <p:tav tm="0">
                                          <p:val>
                                            <p:strVal val="#ppt_y"/>
                                          </p:val>
                                        </p:tav>
                                        <p:tav tm="100000">
                                          <p:val>
                                            <p:strVal val="#ppt_y"/>
                                          </p:val>
                                        </p:tav>
                                      </p:tavLst>
                                    </p:anim>
                                  </p:childTnLst>
                                </p:cTn>
                              </p:par>
                              <p:par>
                                <p:cTn id="45" presetID="2" presetClass="entr" presetSubtype="8" fill="hold" nodeType="withEffect">
                                  <p:stCondLst>
                                    <p:cond delay="0"/>
                                  </p:stCondLst>
                                  <p:childTnLst>
                                    <p:set>
                                      <p:cBhvr>
                                        <p:cTn id="46" dur="1" fill="hold">
                                          <p:stCondLst>
                                            <p:cond delay="0"/>
                                          </p:stCondLst>
                                        </p:cTn>
                                        <p:tgtEl>
                                          <p:spTgt spid="35"/>
                                        </p:tgtEl>
                                        <p:attrNameLst>
                                          <p:attrName>style.visibility</p:attrName>
                                        </p:attrNameLst>
                                      </p:cBhvr>
                                      <p:to>
                                        <p:strVal val="visible"/>
                                      </p:to>
                                    </p:set>
                                    <p:anim calcmode="lin" valueType="num">
                                      <p:cBhvr additive="base">
                                        <p:cTn id="47" dur="500" fill="hold"/>
                                        <p:tgtEl>
                                          <p:spTgt spid="35"/>
                                        </p:tgtEl>
                                        <p:attrNameLst>
                                          <p:attrName>ppt_x</p:attrName>
                                        </p:attrNameLst>
                                      </p:cBhvr>
                                      <p:tavLst>
                                        <p:tav tm="0">
                                          <p:val>
                                            <p:strVal val="0-#ppt_w/2"/>
                                          </p:val>
                                        </p:tav>
                                        <p:tav tm="100000">
                                          <p:val>
                                            <p:strVal val="#ppt_x"/>
                                          </p:val>
                                        </p:tav>
                                      </p:tavLst>
                                    </p:anim>
                                    <p:anim calcmode="lin" valueType="num">
                                      <p:cBhvr additive="base">
                                        <p:cTn id="48" dur="500" fill="hold"/>
                                        <p:tgtEl>
                                          <p:spTgt spid="35"/>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33"/>
                                        </p:tgtEl>
                                        <p:attrNameLst>
                                          <p:attrName>style.visibility</p:attrName>
                                        </p:attrNameLst>
                                      </p:cBhvr>
                                      <p:to>
                                        <p:strVal val="visible"/>
                                      </p:to>
                                    </p:set>
                                    <p:anim calcmode="lin" valueType="num">
                                      <p:cBhvr additive="base">
                                        <p:cTn id="51" dur="500" fill="hold"/>
                                        <p:tgtEl>
                                          <p:spTgt spid="33"/>
                                        </p:tgtEl>
                                        <p:attrNameLst>
                                          <p:attrName>ppt_x</p:attrName>
                                        </p:attrNameLst>
                                      </p:cBhvr>
                                      <p:tavLst>
                                        <p:tav tm="0">
                                          <p:val>
                                            <p:strVal val="0-#ppt_w/2"/>
                                          </p:val>
                                        </p:tav>
                                        <p:tav tm="100000">
                                          <p:val>
                                            <p:strVal val="#ppt_x"/>
                                          </p:val>
                                        </p:tav>
                                      </p:tavLst>
                                    </p:anim>
                                    <p:anim calcmode="lin" valueType="num">
                                      <p:cBhvr additive="base">
                                        <p:cTn id="52" dur="500" fill="hold"/>
                                        <p:tgtEl>
                                          <p:spTgt spid="33"/>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34"/>
                                        </p:tgtEl>
                                        <p:attrNameLst>
                                          <p:attrName>style.visibility</p:attrName>
                                        </p:attrNameLst>
                                      </p:cBhvr>
                                      <p:to>
                                        <p:strVal val="visible"/>
                                      </p:to>
                                    </p:set>
                                    <p:anim calcmode="lin" valueType="num">
                                      <p:cBhvr additive="base">
                                        <p:cTn id="55" dur="500" fill="hold"/>
                                        <p:tgtEl>
                                          <p:spTgt spid="34"/>
                                        </p:tgtEl>
                                        <p:attrNameLst>
                                          <p:attrName>ppt_x</p:attrName>
                                        </p:attrNameLst>
                                      </p:cBhvr>
                                      <p:tavLst>
                                        <p:tav tm="0">
                                          <p:val>
                                            <p:strVal val="0-#ppt_w/2"/>
                                          </p:val>
                                        </p:tav>
                                        <p:tav tm="100000">
                                          <p:val>
                                            <p:strVal val="#ppt_x"/>
                                          </p:val>
                                        </p:tav>
                                      </p:tavLst>
                                    </p:anim>
                                    <p:anim calcmode="lin" valueType="num">
                                      <p:cBhvr additive="base">
                                        <p:cTn id="56" dur="500" fill="hold"/>
                                        <p:tgtEl>
                                          <p:spTgt spid="34"/>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26"/>
                                        </p:tgtEl>
                                        <p:attrNameLst>
                                          <p:attrName>style.visibility</p:attrName>
                                        </p:attrNameLst>
                                      </p:cBhvr>
                                      <p:to>
                                        <p:strVal val="visible"/>
                                      </p:to>
                                    </p:set>
                                    <p:anim calcmode="lin" valueType="num">
                                      <p:cBhvr additive="base">
                                        <p:cTn id="61" dur="500" fill="hold"/>
                                        <p:tgtEl>
                                          <p:spTgt spid="26"/>
                                        </p:tgtEl>
                                        <p:attrNameLst>
                                          <p:attrName>ppt_x</p:attrName>
                                        </p:attrNameLst>
                                      </p:cBhvr>
                                      <p:tavLst>
                                        <p:tav tm="0">
                                          <p:val>
                                            <p:strVal val="0-#ppt_w/2"/>
                                          </p:val>
                                        </p:tav>
                                        <p:tav tm="100000">
                                          <p:val>
                                            <p:strVal val="#ppt_x"/>
                                          </p:val>
                                        </p:tav>
                                      </p:tavLst>
                                    </p:anim>
                                    <p:anim calcmode="lin" valueType="num">
                                      <p:cBhvr additive="base">
                                        <p:cTn id="62" dur="500" fill="hold"/>
                                        <p:tgtEl>
                                          <p:spTgt spid="26"/>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0"/>
                                  </p:stCondLst>
                                  <p:childTnLst>
                                    <p:set>
                                      <p:cBhvr>
                                        <p:cTn id="64" dur="1" fill="hold">
                                          <p:stCondLst>
                                            <p:cond delay="0"/>
                                          </p:stCondLst>
                                        </p:cTn>
                                        <p:tgtEl>
                                          <p:spTgt spid="27"/>
                                        </p:tgtEl>
                                        <p:attrNameLst>
                                          <p:attrName>style.visibility</p:attrName>
                                        </p:attrNameLst>
                                      </p:cBhvr>
                                      <p:to>
                                        <p:strVal val="visible"/>
                                      </p:to>
                                    </p:set>
                                    <p:anim calcmode="lin" valueType="num">
                                      <p:cBhvr additive="base">
                                        <p:cTn id="65" dur="500" fill="hold"/>
                                        <p:tgtEl>
                                          <p:spTgt spid="27"/>
                                        </p:tgtEl>
                                        <p:attrNameLst>
                                          <p:attrName>ppt_x</p:attrName>
                                        </p:attrNameLst>
                                      </p:cBhvr>
                                      <p:tavLst>
                                        <p:tav tm="0">
                                          <p:val>
                                            <p:strVal val="0-#ppt_w/2"/>
                                          </p:val>
                                        </p:tav>
                                        <p:tav tm="100000">
                                          <p:val>
                                            <p:strVal val="#ppt_x"/>
                                          </p:val>
                                        </p:tav>
                                      </p:tavLst>
                                    </p:anim>
                                    <p:anim calcmode="lin" valueType="num">
                                      <p:cBhvr additive="base">
                                        <p:cTn id="66" dur="500" fill="hold"/>
                                        <p:tgtEl>
                                          <p:spTgt spid="27"/>
                                        </p:tgtEl>
                                        <p:attrNameLst>
                                          <p:attrName>ppt_y</p:attrName>
                                        </p:attrNameLst>
                                      </p:cBhvr>
                                      <p:tavLst>
                                        <p:tav tm="0">
                                          <p:val>
                                            <p:strVal val="#ppt_y"/>
                                          </p:val>
                                        </p:tav>
                                        <p:tav tm="100000">
                                          <p:val>
                                            <p:strVal val="#ppt_y"/>
                                          </p:val>
                                        </p:tav>
                                      </p:tavLst>
                                    </p:anim>
                                  </p:childTnLst>
                                </p:cTn>
                              </p:par>
                              <p:par>
                                <p:cTn id="67" presetID="2" presetClass="entr" presetSubtype="8" fill="hold" nodeType="withEffect">
                                  <p:stCondLst>
                                    <p:cond delay="0"/>
                                  </p:stCondLst>
                                  <p:childTnLst>
                                    <p:set>
                                      <p:cBhvr>
                                        <p:cTn id="68" dur="1" fill="hold">
                                          <p:stCondLst>
                                            <p:cond delay="0"/>
                                          </p:stCondLst>
                                        </p:cTn>
                                        <p:tgtEl>
                                          <p:spTgt spid="28"/>
                                        </p:tgtEl>
                                        <p:attrNameLst>
                                          <p:attrName>style.visibility</p:attrName>
                                        </p:attrNameLst>
                                      </p:cBhvr>
                                      <p:to>
                                        <p:strVal val="visible"/>
                                      </p:to>
                                    </p:set>
                                    <p:anim calcmode="lin" valueType="num">
                                      <p:cBhvr additive="base">
                                        <p:cTn id="69" dur="500" fill="hold"/>
                                        <p:tgtEl>
                                          <p:spTgt spid="28"/>
                                        </p:tgtEl>
                                        <p:attrNameLst>
                                          <p:attrName>ppt_x</p:attrName>
                                        </p:attrNameLst>
                                      </p:cBhvr>
                                      <p:tavLst>
                                        <p:tav tm="0">
                                          <p:val>
                                            <p:strVal val="0-#ppt_w/2"/>
                                          </p:val>
                                        </p:tav>
                                        <p:tav tm="100000">
                                          <p:val>
                                            <p:strVal val="#ppt_x"/>
                                          </p:val>
                                        </p:tav>
                                      </p:tavLst>
                                    </p:anim>
                                    <p:anim calcmode="lin" valueType="num">
                                      <p:cBhvr additive="base">
                                        <p:cTn id="70" dur="500" fill="hold"/>
                                        <p:tgtEl>
                                          <p:spTgt spid="28"/>
                                        </p:tgtEl>
                                        <p:attrNameLst>
                                          <p:attrName>ppt_y</p:attrName>
                                        </p:attrNameLst>
                                      </p:cBhvr>
                                      <p:tavLst>
                                        <p:tav tm="0">
                                          <p:val>
                                            <p:strVal val="#ppt_y"/>
                                          </p:val>
                                        </p:tav>
                                        <p:tav tm="100000">
                                          <p:val>
                                            <p:strVal val="#ppt_y"/>
                                          </p:val>
                                        </p:tav>
                                      </p:tavLst>
                                    </p:anim>
                                  </p:childTnLst>
                                </p:cTn>
                              </p:par>
                              <p:par>
                                <p:cTn id="71" presetID="2" presetClass="entr" presetSubtype="8" fill="hold" nodeType="withEffect">
                                  <p:stCondLst>
                                    <p:cond delay="0"/>
                                  </p:stCondLst>
                                  <p:childTnLst>
                                    <p:set>
                                      <p:cBhvr>
                                        <p:cTn id="72" dur="1" fill="hold">
                                          <p:stCondLst>
                                            <p:cond delay="0"/>
                                          </p:stCondLst>
                                        </p:cTn>
                                        <p:tgtEl>
                                          <p:spTgt spid="29"/>
                                        </p:tgtEl>
                                        <p:attrNameLst>
                                          <p:attrName>style.visibility</p:attrName>
                                        </p:attrNameLst>
                                      </p:cBhvr>
                                      <p:to>
                                        <p:strVal val="visible"/>
                                      </p:to>
                                    </p:set>
                                    <p:anim calcmode="lin" valueType="num">
                                      <p:cBhvr additive="base">
                                        <p:cTn id="73" dur="500" fill="hold"/>
                                        <p:tgtEl>
                                          <p:spTgt spid="29"/>
                                        </p:tgtEl>
                                        <p:attrNameLst>
                                          <p:attrName>ppt_x</p:attrName>
                                        </p:attrNameLst>
                                      </p:cBhvr>
                                      <p:tavLst>
                                        <p:tav tm="0">
                                          <p:val>
                                            <p:strVal val="0-#ppt_w/2"/>
                                          </p:val>
                                        </p:tav>
                                        <p:tav tm="100000">
                                          <p:val>
                                            <p:strVal val="#ppt_x"/>
                                          </p:val>
                                        </p:tav>
                                      </p:tavLst>
                                    </p:anim>
                                    <p:anim calcmode="lin" valueType="num">
                                      <p:cBhvr additive="base">
                                        <p:cTn id="74"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6" grpId="0" animBg="1"/>
      <p:bldP spid="44" grpId="0" animBg="1"/>
      <p:bldP spid="50" grpId="0" animBg="1"/>
      <p:bldP spid="51" grpId="0" animBg="1"/>
      <p:bldP spid="56" grpId="0" animBg="1"/>
      <p:bldP spid="58" grpId="0" animBg="1"/>
      <p:bldP spid="33" grpId="0" animBg="1"/>
      <p:bldP spid="34" grpId="0" animBg="1"/>
      <p:bldP spid="26" grpId="0" animBg="1"/>
      <p:bldP spid="27"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56411" y="6430046"/>
            <a:ext cx="2289259" cy="4279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p:nvPr>
        </p:nvSpPr>
        <p:spPr/>
        <p:txBody>
          <a:bodyPr/>
          <a:lstStyle/>
          <a:p>
            <a:pPr>
              <a:spcBef>
                <a:spcPts val="0"/>
              </a:spcBef>
            </a:pPr>
            <a:r>
              <a:rPr lang="fr-FR" sz="1600" b="1" dirty="0" smtClean="0"/>
              <a:t>Explorez votre portefeuille pour accentuer </a:t>
            </a:r>
            <a:r>
              <a:rPr lang="fr-FR" sz="1600" b="1" dirty="0"/>
              <a:t>la </a:t>
            </a:r>
            <a:r>
              <a:rPr lang="fr-FR" sz="1600" b="1" dirty="0" smtClean="0"/>
              <a:t>relation avec des clients déjà actifs et/ou équipés, </a:t>
            </a:r>
            <a:r>
              <a:rPr lang="fr-FR" sz="1600" b="1" dirty="0"/>
              <a:t>mais aussi </a:t>
            </a:r>
            <a:r>
              <a:rPr lang="fr-FR" sz="1600" b="1" dirty="0" smtClean="0"/>
              <a:t>vos </a:t>
            </a:r>
            <a:r>
              <a:rPr lang="fr-FR" sz="1600" b="1" dirty="0"/>
              <a:t>clients les plus </a:t>
            </a:r>
            <a:r>
              <a:rPr lang="fr-FR" sz="1600" b="1" dirty="0" smtClean="0"/>
              <a:t>distanciés.</a:t>
            </a:r>
            <a:endParaRPr lang="fr-FR" sz="1600" b="1" dirty="0"/>
          </a:p>
        </p:txBody>
      </p:sp>
      <p:sp>
        <p:nvSpPr>
          <p:cNvPr id="5" name="Titre 4"/>
          <p:cNvSpPr>
            <a:spLocks noGrp="1"/>
          </p:cNvSpPr>
          <p:nvPr>
            <p:ph type="ctrTitle"/>
          </p:nvPr>
        </p:nvSpPr>
        <p:spPr/>
        <p:txBody>
          <a:bodyPr/>
          <a:lstStyle/>
          <a:p>
            <a:r>
              <a:rPr lang="fr-FR" sz="1300" dirty="0"/>
              <a:t>Moyens : Formation, Offres &amp; Cibles</a:t>
            </a:r>
          </a:p>
        </p:txBody>
      </p:sp>
      <p:grpSp>
        <p:nvGrpSpPr>
          <p:cNvPr id="18" name="Groupe 17"/>
          <p:cNvGrpSpPr/>
          <p:nvPr/>
        </p:nvGrpSpPr>
        <p:grpSpPr>
          <a:xfrm>
            <a:off x="8335406" y="44251"/>
            <a:ext cx="3856593" cy="279660"/>
            <a:chOff x="3581398" y="6140166"/>
            <a:chExt cx="4444995" cy="223443"/>
          </a:xfrm>
          <a:noFill/>
        </p:grpSpPr>
        <p:sp>
          <p:nvSpPr>
            <p:cNvPr id="23" name="Rectangle 2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ontserrat Black" panose="00000A00000000000000" pitchFamily="2" charset="0"/>
                </a:rPr>
                <a:t>Professionnels</a:t>
              </a:r>
            </a:p>
          </p:txBody>
        </p:sp>
        <p:sp>
          <p:nvSpPr>
            <p:cNvPr id="24" name="Rectangle 23"/>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25" name="Rectangle 24"/>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75000"/>
                      <a:lumOff val="25000"/>
                    </a:schemeClr>
                  </a:solidFill>
                </a:rPr>
                <a:t>Particuliers</a:t>
              </a:r>
            </a:p>
          </p:txBody>
        </p:sp>
      </p:grpSp>
      <p:sp>
        <p:nvSpPr>
          <p:cNvPr id="12" name="Espace réservé du contenu 4"/>
          <p:cNvSpPr txBox="1">
            <a:spLocks/>
          </p:cNvSpPr>
          <p:nvPr/>
        </p:nvSpPr>
        <p:spPr>
          <a:xfrm>
            <a:off x="462500" y="1108538"/>
            <a:ext cx="9653337" cy="306100"/>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b="1" dirty="0" smtClean="0"/>
              <a:t>Exploiter votre portefeuille et pilotez votre activité commerciale </a:t>
            </a:r>
            <a:endParaRPr lang="fr-FR" sz="1200" dirty="0"/>
          </a:p>
        </p:txBody>
      </p:sp>
      <p:sp>
        <p:nvSpPr>
          <p:cNvPr id="3" name="Rectangle 2"/>
          <p:cNvSpPr/>
          <p:nvPr/>
        </p:nvSpPr>
        <p:spPr>
          <a:xfrm>
            <a:off x="677635" y="1616493"/>
            <a:ext cx="10978704" cy="67891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schemeClr val="tx1">
                    <a:lumMod val="75000"/>
                    <a:lumOff val="25000"/>
                  </a:schemeClr>
                </a:solidFill>
              </a:rPr>
              <a:t>Faites vos propres ciblages dans votre fonds de commerce grâce aux filtres…et sélectionner vos actions et vos clients</a:t>
            </a:r>
            <a:endParaRPr lang="fr-FR" sz="1200" b="1" dirty="0">
              <a:solidFill>
                <a:schemeClr val="tx1">
                  <a:lumMod val="75000"/>
                  <a:lumOff val="25000"/>
                </a:schemeClr>
              </a:solidFill>
            </a:endParaRPr>
          </a:p>
        </p:txBody>
      </p:sp>
      <p:sp>
        <p:nvSpPr>
          <p:cNvPr id="6" name="Rectangle 5"/>
          <p:cNvSpPr/>
          <p:nvPr/>
        </p:nvSpPr>
        <p:spPr>
          <a:xfrm>
            <a:off x="677634" y="1561666"/>
            <a:ext cx="10978705" cy="5082357"/>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Image 15"/>
          <p:cNvPicPr>
            <a:picLocks noChangeAspect="1"/>
          </p:cNvPicPr>
          <p:nvPr/>
        </p:nvPicPr>
        <p:blipFill>
          <a:blip r:embed="rId2"/>
          <a:stretch>
            <a:fillRect/>
          </a:stretch>
        </p:blipFill>
        <p:spPr>
          <a:xfrm>
            <a:off x="921478" y="2300757"/>
            <a:ext cx="9621593" cy="3477110"/>
          </a:xfrm>
          <a:prstGeom prst="rect">
            <a:avLst/>
          </a:prstGeom>
        </p:spPr>
      </p:pic>
    </p:spTree>
    <p:extLst>
      <p:ext uri="{BB962C8B-B14F-4D97-AF65-F5344CB8AC3E}">
        <p14:creationId xmlns:p14="http://schemas.microsoft.com/office/powerpoint/2010/main" val="1145969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80281" y="1028217"/>
            <a:ext cx="7265734" cy="2836703"/>
          </a:xfrm>
          <a:prstGeom prst="rect">
            <a:avLst/>
          </a:prstGeom>
          <a:solidFill>
            <a:schemeClr val="bg1"/>
          </a:solidFill>
          <a:ln w="317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p:nvPr>
        </p:nvSpPr>
        <p:spPr/>
        <p:txBody>
          <a:bodyPr/>
          <a:lstStyle/>
          <a:p>
            <a:pPr>
              <a:spcBef>
                <a:spcPts val="0"/>
              </a:spcBef>
            </a:pPr>
            <a:r>
              <a:rPr lang="fr-FR" sz="1600" b="1" dirty="0" smtClean="0"/>
              <a:t>Univers </a:t>
            </a:r>
            <a:r>
              <a:rPr lang="fr-FR" sz="1600" b="1" dirty="0" smtClean="0">
                <a:solidFill>
                  <a:srgbClr val="C00000"/>
                </a:solidFill>
              </a:rPr>
              <a:t>Bancarisation </a:t>
            </a:r>
          </a:p>
          <a:p>
            <a:pPr>
              <a:spcBef>
                <a:spcPts val="0"/>
              </a:spcBef>
            </a:pPr>
            <a:r>
              <a:rPr lang="fr-FR" sz="1600" b="1" dirty="0" smtClean="0"/>
              <a:t>Les </a:t>
            </a:r>
            <a:r>
              <a:rPr lang="fr-FR" sz="1600" b="1" dirty="0"/>
              <a:t>moyens pour atteindre les objectifs</a:t>
            </a:r>
          </a:p>
        </p:txBody>
      </p:sp>
      <p:sp>
        <p:nvSpPr>
          <p:cNvPr id="5" name="Titre 4"/>
          <p:cNvSpPr>
            <a:spLocks noGrp="1"/>
          </p:cNvSpPr>
          <p:nvPr>
            <p:ph type="ctrTitle"/>
          </p:nvPr>
        </p:nvSpPr>
        <p:spPr/>
        <p:txBody>
          <a:bodyPr/>
          <a:lstStyle/>
          <a:p>
            <a:r>
              <a:rPr lang="fr-FR" sz="1300" dirty="0"/>
              <a:t>Moyens : Formation, Offres &amp; Cibles</a:t>
            </a:r>
            <a:endParaRPr lang="fr-FR" sz="1300" b="0" dirty="0"/>
          </a:p>
        </p:txBody>
      </p:sp>
      <p:grpSp>
        <p:nvGrpSpPr>
          <p:cNvPr id="6" name="Groupe 5"/>
          <p:cNvGrpSpPr/>
          <p:nvPr/>
        </p:nvGrpSpPr>
        <p:grpSpPr>
          <a:xfrm>
            <a:off x="-3425" y="1210710"/>
            <a:ext cx="12195425" cy="5100539"/>
            <a:chOff x="1095131" y="1087501"/>
            <a:chExt cx="10249628" cy="5100539"/>
          </a:xfrm>
        </p:grpSpPr>
        <p:sp>
          <p:nvSpPr>
            <p:cNvPr id="14" name="ZoneTexte 13"/>
            <p:cNvSpPr txBox="1"/>
            <p:nvPr/>
          </p:nvSpPr>
          <p:spPr>
            <a:xfrm>
              <a:off x="3374823" y="1422460"/>
              <a:ext cx="3883886" cy="738664"/>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smtClean="0">
                  <a:solidFill>
                    <a:schemeClr val="tx1">
                      <a:lumMod val="75000"/>
                      <a:lumOff val="25000"/>
                    </a:schemeClr>
                  </a:solidFill>
                </a:rPr>
                <a:t>MEG Carte Platinum </a:t>
              </a:r>
              <a:r>
                <a:rPr lang="fr-FR" sz="1000" dirty="0" smtClean="0">
                  <a:solidFill>
                    <a:schemeClr val="tx1">
                      <a:lumMod val="50000"/>
                      <a:lumOff val="50000"/>
                    </a:schemeClr>
                  </a:solidFill>
                </a:rPr>
                <a:t>(274)</a:t>
              </a:r>
              <a:endParaRPr lang="fr-FR" sz="1000" dirty="0">
                <a:solidFill>
                  <a:schemeClr val="tx1">
                    <a:lumMod val="50000"/>
                    <a:lumOff val="50000"/>
                  </a:schemeClr>
                </a:solidFill>
                <a:latin typeface="+mj-lt"/>
              </a:endParaRPr>
            </a:p>
            <a:p>
              <a:pPr marL="179388" lvl="1" algn="just"/>
              <a:r>
                <a:rPr lang="fr-FR" sz="1000" dirty="0" smtClean="0">
                  <a:solidFill>
                    <a:schemeClr val="tx1">
                      <a:lumMod val="50000"/>
                      <a:lumOff val="50000"/>
                    </a:schemeClr>
                  </a:solidFill>
                  <a:latin typeface="+mj-lt"/>
                  <a:cs typeface="Arial" panose="020B0604020202020204" pitchFamily="34" charset="0"/>
                </a:rPr>
                <a:t>Ces clients détiennent une GOLD Business. L’objectif est de les équiper en Carte Business Platinum. </a:t>
              </a:r>
            </a:p>
            <a:p>
              <a:pPr marL="179388" lvl="1" algn="just"/>
              <a:endParaRPr lang="fr-FR" sz="1000" dirty="0">
                <a:solidFill>
                  <a:schemeClr val="tx1">
                    <a:lumMod val="50000"/>
                    <a:lumOff val="50000"/>
                  </a:schemeClr>
                </a:solidFill>
                <a:latin typeface="+mj-lt"/>
                <a:cs typeface="Arial" panose="020B0604020202020204" pitchFamily="34" charset="0"/>
              </a:endParaRPr>
            </a:p>
          </p:txBody>
        </p:sp>
        <p:sp>
          <p:nvSpPr>
            <p:cNvPr id="18" name="ZoneTexte 17"/>
            <p:cNvSpPr txBox="1"/>
            <p:nvPr/>
          </p:nvSpPr>
          <p:spPr>
            <a:xfrm>
              <a:off x="7694292" y="1687703"/>
              <a:ext cx="3650467" cy="1200329"/>
            </a:xfrm>
            <a:prstGeom prst="rect">
              <a:avLst/>
            </a:prstGeom>
            <a:solidFill>
              <a:schemeClr val="bg1">
                <a:lumMod val="95000"/>
              </a:schemeClr>
            </a:solidFill>
          </p:spPr>
          <p:txBody>
            <a:bodyPr wrap="square" rtlCol="0">
              <a:spAutoFit/>
            </a:bodyPr>
            <a:lstStyle/>
            <a:p>
              <a:pPr marL="171450" lvl="0" indent="-171450" algn="just">
                <a:spcBef>
                  <a:spcPct val="20000"/>
                </a:spcBef>
                <a:buClr>
                  <a:srgbClr val="C00000"/>
                </a:buClr>
                <a:buFont typeface="Wingdings" panose="05000000000000000000" pitchFamily="2" charset="2"/>
                <a:buChar char="§"/>
                <a:defRPr/>
              </a:pPr>
              <a:r>
                <a:rPr lang="fr-FR" sz="1000" dirty="0">
                  <a:solidFill>
                    <a:schemeClr val="tx1">
                      <a:lumMod val="50000"/>
                      <a:lumOff val="50000"/>
                    </a:schemeClr>
                  </a:solidFill>
                </a:rPr>
                <a:t>Que pensez-vous de ne plus payer les frais de gestion trimestriels de 53 Euros sur votre compte PRO ?</a:t>
              </a:r>
            </a:p>
            <a:p>
              <a:pPr marL="171450" lvl="0" indent="-171450" algn="just">
                <a:spcBef>
                  <a:spcPct val="20000"/>
                </a:spcBef>
                <a:buClr>
                  <a:srgbClr val="C00000"/>
                </a:buClr>
                <a:buFont typeface="Wingdings" panose="05000000000000000000" pitchFamily="2" charset="2"/>
                <a:buChar char="§"/>
                <a:defRPr/>
              </a:pPr>
              <a:r>
                <a:rPr lang="fr-FR" sz="1000" dirty="0">
                  <a:solidFill>
                    <a:schemeClr val="tx1">
                      <a:lumMod val="50000"/>
                      <a:lumOff val="50000"/>
                    </a:schemeClr>
                  </a:solidFill>
                </a:rPr>
                <a:t>Et si pour 2</a:t>
              </a:r>
              <a:r>
                <a:rPr lang="fr-FR" sz="1000" dirty="0" smtClean="0">
                  <a:solidFill>
                    <a:schemeClr val="tx1">
                      <a:lumMod val="50000"/>
                      <a:lumOff val="50000"/>
                    </a:schemeClr>
                  </a:solidFill>
                </a:rPr>
                <a:t> </a:t>
              </a:r>
              <a:r>
                <a:rPr lang="fr-FR" sz="1000" dirty="0">
                  <a:solidFill>
                    <a:schemeClr val="tx1">
                      <a:lumMod val="50000"/>
                      <a:lumOff val="50000"/>
                    </a:schemeClr>
                  </a:solidFill>
                </a:rPr>
                <a:t>Euros par mois je vous propose de prendre en charge vos frais d’opposition sur votre chéquier ou carte, le renouvellement de votre carte en cas de perte ou vol, de vous couvrir en cas de décès et bien plus encore ? (AMP ET SECUREXPRESS sont Intégrés au socle du forfait</a:t>
              </a:r>
              <a:r>
                <a:rPr lang="fr-FR" sz="1000" dirty="0" smtClean="0">
                  <a:solidFill>
                    <a:schemeClr val="tx1">
                      <a:lumMod val="50000"/>
                      <a:lumOff val="50000"/>
                    </a:schemeClr>
                  </a:solidFill>
                </a:rPr>
                <a:t>)</a:t>
              </a:r>
              <a:endParaRPr lang="fr-FR" sz="1000" dirty="0">
                <a:solidFill>
                  <a:schemeClr val="tx1">
                    <a:lumMod val="50000"/>
                    <a:lumOff val="50000"/>
                  </a:schemeClr>
                </a:solidFill>
              </a:endParaRPr>
            </a:p>
          </p:txBody>
        </p:sp>
        <p:sp>
          <p:nvSpPr>
            <p:cNvPr id="25" name="Rectangle 24"/>
            <p:cNvSpPr/>
            <p:nvPr/>
          </p:nvSpPr>
          <p:spPr>
            <a:xfrm>
              <a:off x="8182475" y="1112026"/>
              <a:ext cx="2348813" cy="276999"/>
            </a:xfrm>
            <a:prstGeom prst="rect">
              <a:avLst/>
            </a:prstGeom>
          </p:spPr>
          <p:txBody>
            <a:bodyPr wrap="none">
              <a:spAutoFit/>
            </a:bodyPr>
            <a:lstStyle/>
            <a:p>
              <a:pPr>
                <a:spcBef>
                  <a:spcPct val="20000"/>
                </a:spcBef>
              </a:pPr>
              <a:r>
                <a:rPr lang="fr-FR" sz="1200" b="1" dirty="0">
                  <a:solidFill>
                    <a:srgbClr val="C00000"/>
                  </a:solidFill>
                </a:rPr>
                <a:t>Des idées pour lancer la discussion</a:t>
              </a:r>
            </a:p>
          </p:txBody>
        </p:sp>
        <p:cxnSp>
          <p:nvCxnSpPr>
            <p:cNvPr id="27" name="Connecteur droit 26"/>
            <p:cNvCxnSpPr/>
            <p:nvPr/>
          </p:nvCxnSpPr>
          <p:spPr>
            <a:xfrm>
              <a:off x="7538765" y="1087501"/>
              <a:ext cx="2447" cy="510053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48" name="Rectangle 47"/>
            <p:cNvSpPr/>
            <p:nvPr/>
          </p:nvSpPr>
          <p:spPr>
            <a:xfrm>
              <a:off x="1817939" y="1109205"/>
              <a:ext cx="1511575" cy="938719"/>
            </a:xfrm>
            <a:prstGeom prst="rect">
              <a:avLst/>
            </a:prstGeom>
          </p:spPr>
          <p:txBody>
            <a:bodyPr wrap="square">
              <a:spAutoFit/>
            </a:bodyPr>
            <a:lstStyle/>
            <a:p>
              <a:pPr>
                <a:spcBef>
                  <a:spcPct val="20000"/>
                </a:spcBef>
              </a:pPr>
              <a:r>
                <a:rPr lang="fr-FR" sz="1300" b="1" dirty="0">
                  <a:solidFill>
                    <a:schemeClr val="tx1">
                      <a:lumMod val="75000"/>
                      <a:lumOff val="25000"/>
                    </a:schemeClr>
                  </a:solidFill>
                </a:rPr>
                <a:t>Qui contacter </a:t>
              </a:r>
              <a:r>
                <a:rPr lang="fr-FR" sz="1300" b="1" dirty="0" smtClean="0">
                  <a:solidFill>
                    <a:schemeClr val="tx1">
                      <a:lumMod val="75000"/>
                      <a:lumOff val="25000"/>
                    </a:schemeClr>
                  </a:solidFill>
                </a:rPr>
                <a:t>?</a:t>
              </a:r>
            </a:p>
            <a:p>
              <a:pPr>
                <a:spcBef>
                  <a:spcPct val="20000"/>
                </a:spcBef>
              </a:pPr>
              <a:endParaRPr lang="fr-FR" sz="1300" b="1" dirty="0">
                <a:solidFill>
                  <a:schemeClr val="tx1">
                    <a:lumMod val="75000"/>
                    <a:lumOff val="25000"/>
                  </a:schemeClr>
                </a:solidFill>
              </a:endParaRPr>
            </a:p>
            <a:p>
              <a:pPr>
                <a:spcBef>
                  <a:spcPct val="20000"/>
                </a:spcBef>
              </a:pPr>
              <a:r>
                <a:rPr lang="fr-FR" sz="1200" i="1" dirty="0">
                  <a:solidFill>
                    <a:schemeClr val="tx1">
                      <a:lumMod val="75000"/>
                      <a:lumOff val="25000"/>
                    </a:schemeClr>
                  </a:solidFill>
                </a:rPr>
                <a:t>Les cibles GERC prioritaires</a:t>
              </a:r>
            </a:p>
          </p:txBody>
        </p:sp>
        <p:sp>
          <p:nvSpPr>
            <p:cNvPr id="49" name="Rectangle 48"/>
            <p:cNvSpPr/>
            <p:nvPr/>
          </p:nvSpPr>
          <p:spPr>
            <a:xfrm>
              <a:off x="1737996" y="4325968"/>
              <a:ext cx="1583583" cy="492443"/>
            </a:xfrm>
            <a:prstGeom prst="rect">
              <a:avLst/>
            </a:prstGeom>
          </p:spPr>
          <p:txBody>
            <a:bodyPr wrap="square">
              <a:spAutoFit/>
            </a:bodyPr>
            <a:lstStyle/>
            <a:p>
              <a:pPr>
                <a:spcBef>
                  <a:spcPct val="20000"/>
                </a:spcBef>
              </a:pPr>
              <a:r>
                <a:rPr lang="fr-FR" sz="1300" b="1" dirty="0" smtClean="0">
                  <a:solidFill>
                    <a:schemeClr val="tx1">
                      <a:lumMod val="75000"/>
                      <a:lumOff val="25000"/>
                    </a:schemeClr>
                  </a:solidFill>
                </a:rPr>
                <a:t>Les offres </a:t>
              </a:r>
              <a:r>
                <a:rPr lang="fr-FR" sz="1300" b="1" dirty="0">
                  <a:solidFill>
                    <a:schemeClr val="tx1">
                      <a:lumMod val="75000"/>
                      <a:lumOff val="25000"/>
                    </a:schemeClr>
                  </a:solidFill>
                </a:rPr>
                <a:t>du moment</a:t>
              </a:r>
            </a:p>
          </p:txBody>
        </p:sp>
        <p:pic>
          <p:nvPicPr>
            <p:cNvPr id="50" name="Picture 9" descr="C:\Users\A2173216\Desktop\offr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65356" y="4366220"/>
              <a:ext cx="432780" cy="414197"/>
            </a:xfrm>
            <a:prstGeom prst="rect">
              <a:avLst/>
            </a:prstGeom>
            <a:noFill/>
            <a:extLst>
              <a:ext uri="{909E8E84-426E-40DD-AFC4-6F175D3DCCD1}">
                <a14:hiddenFill xmlns:a14="http://schemas.microsoft.com/office/drawing/2010/main">
                  <a:solidFill>
                    <a:srgbClr val="FFFFFF"/>
                  </a:solidFill>
                </a14:hiddenFill>
              </a:ext>
            </a:extLst>
          </p:spPr>
        </p:pic>
        <p:pic>
          <p:nvPicPr>
            <p:cNvPr id="51" name="Image 50"/>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95131" y="1102253"/>
              <a:ext cx="815128" cy="531343"/>
            </a:xfrm>
            <a:prstGeom prst="rect">
              <a:avLst/>
            </a:prstGeom>
          </p:spPr>
        </p:pic>
        <p:sp>
          <p:nvSpPr>
            <p:cNvPr id="63" name="Rectangle à coins arrondis 62"/>
            <p:cNvSpPr/>
            <p:nvPr/>
          </p:nvSpPr>
          <p:spPr>
            <a:xfrm>
              <a:off x="8241999" y="3223253"/>
              <a:ext cx="2609758" cy="26514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b="1" dirty="0" smtClean="0">
                  <a:solidFill>
                    <a:srgbClr val="C00000"/>
                  </a:solidFill>
                  <a:latin typeface="+mj-lt"/>
                  <a:cs typeface="Arial" panose="020B0604020202020204" pitchFamily="34" charset="0"/>
                </a:rPr>
                <a:t>A la conquête de nos clients appétents</a:t>
              </a:r>
              <a:endParaRPr lang="fr-FR" sz="1200" b="1" dirty="0">
                <a:solidFill>
                  <a:srgbClr val="C00000"/>
                </a:solidFill>
                <a:latin typeface="+mj-lt"/>
                <a:cs typeface="Arial" panose="020B0604020202020204" pitchFamily="34" charset="0"/>
              </a:endParaRPr>
            </a:p>
          </p:txBody>
        </p:sp>
        <p:sp>
          <p:nvSpPr>
            <p:cNvPr id="66" name="Rectangle à coins arrondis 65"/>
            <p:cNvSpPr/>
            <p:nvPr/>
          </p:nvSpPr>
          <p:spPr>
            <a:xfrm>
              <a:off x="7469137" y="4150127"/>
              <a:ext cx="3016980" cy="1830041"/>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200" dirty="0">
                <a:solidFill>
                  <a:schemeClr val="tx1">
                    <a:lumMod val="50000"/>
                    <a:lumOff val="50000"/>
                  </a:schemeClr>
                </a:solidFill>
              </a:endParaRPr>
            </a:p>
          </p:txBody>
        </p:sp>
      </p:grpSp>
      <p:sp>
        <p:nvSpPr>
          <p:cNvPr id="61" name="Rectangle 60">
            <a:hlinkClick r:id="rId4"/>
          </p:cNvPr>
          <p:cNvSpPr/>
          <p:nvPr/>
        </p:nvSpPr>
        <p:spPr>
          <a:xfrm>
            <a:off x="2655134" y="6422984"/>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Offres promo</a:t>
            </a:r>
          </a:p>
        </p:txBody>
      </p:sp>
      <p:sp>
        <p:nvSpPr>
          <p:cNvPr id="64" name="Rectangle 63">
            <a:hlinkClick r:id="" action="ppaction://noaction"/>
          </p:cNvPr>
          <p:cNvSpPr/>
          <p:nvPr/>
        </p:nvSpPr>
        <p:spPr>
          <a:xfrm>
            <a:off x="4887382" y="6422984"/>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Boîte à outils</a:t>
            </a:r>
          </a:p>
        </p:txBody>
      </p:sp>
      <p:pic>
        <p:nvPicPr>
          <p:cNvPr id="81"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l="18889" t="19753" r="15034" b="23429"/>
          <a:stretch/>
        </p:blipFill>
        <p:spPr bwMode="auto">
          <a:xfrm>
            <a:off x="4306760" y="6422986"/>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 name="Picture 4">
            <a:hlinkClick r:id="rId6" action="ppaction://hlinksldjump"/>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8889" t="19753" r="15034" b="23429"/>
          <a:stretch/>
        </p:blipFill>
        <p:spPr bwMode="auto">
          <a:xfrm>
            <a:off x="6539008" y="6422986"/>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2" name="Groupe 51"/>
          <p:cNvGrpSpPr/>
          <p:nvPr/>
        </p:nvGrpSpPr>
        <p:grpSpPr>
          <a:xfrm>
            <a:off x="8335406" y="44251"/>
            <a:ext cx="3856593" cy="279660"/>
            <a:chOff x="3581398" y="6140166"/>
            <a:chExt cx="4444995" cy="223443"/>
          </a:xfrm>
          <a:noFill/>
        </p:grpSpPr>
        <p:sp>
          <p:nvSpPr>
            <p:cNvPr id="53" name="Rectangle 5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65000"/>
                      <a:lumOff val="35000"/>
                    </a:schemeClr>
                  </a:solidFill>
                  <a:latin typeface="Montserrat Black" panose="00000A00000000000000" pitchFamily="2" charset="0"/>
                </a:rPr>
                <a:t>Professionnels</a:t>
              </a:r>
            </a:p>
          </p:txBody>
        </p:sp>
        <p:sp>
          <p:nvSpPr>
            <p:cNvPr id="56" name="Rectangle 55"/>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57" name="Rectangle 56"/>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75000"/>
                      <a:lumOff val="25000"/>
                    </a:schemeClr>
                  </a:solidFill>
                  <a:latin typeface="+mj-lt"/>
                </a:rPr>
                <a:t>Particuliers</a:t>
              </a:r>
            </a:p>
          </p:txBody>
        </p:sp>
      </p:grpSp>
      <p:grpSp>
        <p:nvGrpSpPr>
          <p:cNvPr id="55" name="Graphique 1813">
            <a:extLst>
              <a:ext uri="{FF2B5EF4-FFF2-40B4-BE49-F238E27FC236}">
                <a16:creationId xmlns:a16="http://schemas.microsoft.com/office/drawing/2014/main" id="{07E37D2F-C011-4C2B-8826-0AD3F44F15B3}"/>
              </a:ext>
            </a:extLst>
          </p:cNvPr>
          <p:cNvGrpSpPr/>
          <p:nvPr/>
        </p:nvGrpSpPr>
        <p:grpSpPr>
          <a:xfrm>
            <a:off x="7874449" y="1094152"/>
            <a:ext cx="426529" cy="398144"/>
            <a:chOff x="2279329" y="2853237"/>
            <a:chExt cx="426529" cy="398144"/>
          </a:xfrm>
          <a:noFill/>
        </p:grpSpPr>
        <p:grpSp>
          <p:nvGrpSpPr>
            <p:cNvPr id="73" name="Graphique 1813">
              <a:extLst>
                <a:ext uri="{FF2B5EF4-FFF2-40B4-BE49-F238E27FC236}">
                  <a16:creationId xmlns:a16="http://schemas.microsoft.com/office/drawing/2014/main" id="{07E37D2F-C011-4C2B-8826-0AD3F44F15B3}"/>
                </a:ext>
              </a:extLst>
            </p:cNvPr>
            <p:cNvGrpSpPr/>
            <p:nvPr/>
          </p:nvGrpSpPr>
          <p:grpSpPr>
            <a:xfrm>
              <a:off x="2279329" y="2853237"/>
              <a:ext cx="426529" cy="398144"/>
              <a:chOff x="2279329" y="2853237"/>
              <a:chExt cx="426529" cy="398144"/>
            </a:xfrm>
            <a:grpFill/>
          </p:grpSpPr>
          <p:grpSp>
            <p:nvGrpSpPr>
              <p:cNvPr id="79" name="Graphique 1813">
                <a:extLst>
                  <a:ext uri="{FF2B5EF4-FFF2-40B4-BE49-F238E27FC236}">
                    <a16:creationId xmlns:a16="http://schemas.microsoft.com/office/drawing/2014/main" id="{07E37D2F-C011-4C2B-8826-0AD3F44F15B3}"/>
                  </a:ext>
                </a:extLst>
              </p:cNvPr>
              <p:cNvGrpSpPr/>
              <p:nvPr/>
            </p:nvGrpSpPr>
            <p:grpSpPr>
              <a:xfrm>
                <a:off x="2279329" y="2853237"/>
                <a:ext cx="426529" cy="383857"/>
                <a:chOff x="2279329" y="2853237"/>
                <a:chExt cx="426529" cy="383857"/>
              </a:xfrm>
              <a:grpFill/>
            </p:grpSpPr>
            <p:grpSp>
              <p:nvGrpSpPr>
                <p:cNvPr id="83" name="Graphique 1813">
                  <a:extLst>
                    <a:ext uri="{FF2B5EF4-FFF2-40B4-BE49-F238E27FC236}">
                      <a16:creationId xmlns:a16="http://schemas.microsoft.com/office/drawing/2014/main" id="{07E37D2F-C011-4C2B-8826-0AD3F44F15B3}"/>
                    </a:ext>
                  </a:extLst>
                </p:cNvPr>
                <p:cNvGrpSpPr/>
                <p:nvPr/>
              </p:nvGrpSpPr>
              <p:grpSpPr>
                <a:xfrm>
                  <a:off x="2404487" y="2986968"/>
                  <a:ext cx="163258" cy="250126"/>
                  <a:chOff x="2404487" y="2986968"/>
                  <a:chExt cx="163258" cy="250126"/>
                </a:xfrm>
                <a:grpFill/>
              </p:grpSpPr>
              <p:sp>
                <p:nvSpPr>
                  <p:cNvPr id="97" name="Forme libre : forme 3935">
                    <a:extLst>
                      <a:ext uri="{FF2B5EF4-FFF2-40B4-BE49-F238E27FC236}">
                        <a16:creationId xmlns:a16="http://schemas.microsoft.com/office/drawing/2014/main" id="{77B2B181-2012-4CEB-859F-4713DF3C91E2}"/>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rgbClr val="E52A29"/>
                    </a:solidFill>
                    <a:prstDash val="solid"/>
                    <a:round/>
                  </a:ln>
                </p:spPr>
                <p:txBody>
                  <a:bodyPr rtlCol="0" anchor="ctr"/>
                  <a:lstStyle/>
                  <a:p>
                    <a:endParaRPr lang="fr-FR" sz="1400"/>
                  </a:p>
                </p:txBody>
              </p:sp>
              <p:sp>
                <p:nvSpPr>
                  <p:cNvPr id="98" name="Forme libre : forme 3936">
                    <a:extLst>
                      <a:ext uri="{FF2B5EF4-FFF2-40B4-BE49-F238E27FC236}">
                        <a16:creationId xmlns:a16="http://schemas.microsoft.com/office/drawing/2014/main" id="{0FF9D5DC-3214-42D5-9566-4A1D0AAFE9C7}"/>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rgbClr val="E52A29"/>
                    </a:solidFill>
                    <a:prstDash val="solid"/>
                    <a:round/>
                  </a:ln>
                </p:spPr>
                <p:txBody>
                  <a:bodyPr rtlCol="0" anchor="ctr"/>
                  <a:lstStyle/>
                  <a:p>
                    <a:endParaRPr lang="fr-FR" sz="1400"/>
                  </a:p>
                </p:txBody>
              </p:sp>
            </p:grpSp>
            <p:sp>
              <p:nvSpPr>
                <p:cNvPr id="84" name="Forme libre : forme 3937">
                  <a:extLst>
                    <a:ext uri="{FF2B5EF4-FFF2-40B4-BE49-F238E27FC236}">
                      <a16:creationId xmlns:a16="http://schemas.microsoft.com/office/drawing/2014/main" id="{1FE6259D-A017-4A8A-B3A1-DDC25F3FF3C2}"/>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rgbClr val="E52A29"/>
                  </a:solidFill>
                  <a:prstDash val="solid"/>
                  <a:round/>
                </a:ln>
              </p:spPr>
              <p:txBody>
                <a:bodyPr rtlCol="0" anchor="ctr"/>
                <a:lstStyle/>
                <a:p>
                  <a:endParaRPr lang="fr-FR" sz="1400"/>
                </a:p>
              </p:txBody>
            </p:sp>
            <p:sp>
              <p:nvSpPr>
                <p:cNvPr id="85" name="Forme libre : forme 3938">
                  <a:extLst>
                    <a:ext uri="{FF2B5EF4-FFF2-40B4-BE49-F238E27FC236}">
                      <a16:creationId xmlns:a16="http://schemas.microsoft.com/office/drawing/2014/main" id="{F30692CE-5DD8-4FD6-B1A7-F971DE3C0751}"/>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rgbClr val="E52A29"/>
                  </a:solidFill>
                  <a:prstDash val="solid"/>
                  <a:round/>
                </a:ln>
              </p:spPr>
              <p:txBody>
                <a:bodyPr rtlCol="0" anchor="ctr"/>
                <a:lstStyle/>
                <a:p>
                  <a:endParaRPr lang="fr-FR" sz="1400"/>
                </a:p>
              </p:txBody>
            </p:sp>
            <p:sp>
              <p:nvSpPr>
                <p:cNvPr id="86" name="Forme libre : forme 3939">
                  <a:extLst>
                    <a:ext uri="{FF2B5EF4-FFF2-40B4-BE49-F238E27FC236}">
                      <a16:creationId xmlns:a16="http://schemas.microsoft.com/office/drawing/2014/main" id="{979ACEC8-6525-42EB-9BE2-1985339F1186}"/>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rgbClr val="E52A29"/>
                  </a:solidFill>
                  <a:prstDash val="solid"/>
                  <a:round/>
                </a:ln>
              </p:spPr>
              <p:txBody>
                <a:bodyPr rtlCol="0" anchor="ctr"/>
                <a:lstStyle/>
                <a:p>
                  <a:endParaRPr lang="fr-FR" sz="1400"/>
                </a:p>
              </p:txBody>
            </p:sp>
            <p:grpSp>
              <p:nvGrpSpPr>
                <p:cNvPr id="87" name="Graphique 1813">
                  <a:extLst>
                    <a:ext uri="{FF2B5EF4-FFF2-40B4-BE49-F238E27FC236}">
                      <a16:creationId xmlns:a16="http://schemas.microsoft.com/office/drawing/2014/main" id="{07E37D2F-C011-4C2B-8826-0AD3F44F15B3}"/>
                    </a:ext>
                  </a:extLst>
                </p:cNvPr>
                <p:cNvGrpSpPr/>
                <p:nvPr/>
              </p:nvGrpSpPr>
              <p:grpSpPr>
                <a:xfrm>
                  <a:off x="2605465" y="2913530"/>
                  <a:ext cx="100393" cy="307943"/>
                  <a:chOff x="2605465" y="2913530"/>
                  <a:chExt cx="100393" cy="307943"/>
                </a:xfrm>
                <a:grpFill/>
              </p:grpSpPr>
              <p:sp>
                <p:nvSpPr>
                  <p:cNvPr id="94" name="Forme libre : forme 3941">
                    <a:extLst>
                      <a:ext uri="{FF2B5EF4-FFF2-40B4-BE49-F238E27FC236}">
                        <a16:creationId xmlns:a16="http://schemas.microsoft.com/office/drawing/2014/main" id="{825D0318-300E-4B15-BA1D-020D5EDE47B4}"/>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rgbClr val="E52A29"/>
                    </a:solidFill>
                    <a:prstDash val="solid"/>
                    <a:round/>
                  </a:ln>
                </p:spPr>
                <p:txBody>
                  <a:bodyPr rtlCol="0" anchor="ctr"/>
                  <a:lstStyle/>
                  <a:p>
                    <a:endParaRPr lang="fr-FR" sz="1400"/>
                  </a:p>
                </p:txBody>
              </p:sp>
              <p:sp>
                <p:nvSpPr>
                  <p:cNvPr id="95" name="Forme libre : forme 3942">
                    <a:extLst>
                      <a:ext uri="{FF2B5EF4-FFF2-40B4-BE49-F238E27FC236}">
                        <a16:creationId xmlns:a16="http://schemas.microsoft.com/office/drawing/2014/main" id="{A580D563-ECEB-4566-91EE-F86ABF24FDE0}"/>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rgbClr val="E52A29"/>
                    </a:solidFill>
                    <a:prstDash val="solid"/>
                    <a:round/>
                  </a:ln>
                </p:spPr>
                <p:txBody>
                  <a:bodyPr rtlCol="0" anchor="ctr"/>
                  <a:lstStyle/>
                  <a:p>
                    <a:endParaRPr lang="fr-FR" sz="1400"/>
                  </a:p>
                </p:txBody>
              </p:sp>
              <p:sp>
                <p:nvSpPr>
                  <p:cNvPr id="96" name="Forme libre : forme 3943">
                    <a:extLst>
                      <a:ext uri="{FF2B5EF4-FFF2-40B4-BE49-F238E27FC236}">
                        <a16:creationId xmlns:a16="http://schemas.microsoft.com/office/drawing/2014/main" id="{4DC013CF-0009-47B9-BF90-5324BEB8F676}"/>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rgbClr val="E52A29"/>
                    </a:solidFill>
                    <a:prstDash val="solid"/>
                    <a:round/>
                  </a:ln>
                </p:spPr>
                <p:txBody>
                  <a:bodyPr rtlCol="0" anchor="ctr"/>
                  <a:lstStyle/>
                  <a:p>
                    <a:endParaRPr lang="fr-FR" sz="1400"/>
                  </a:p>
                </p:txBody>
              </p:sp>
            </p:grpSp>
            <p:grpSp>
              <p:nvGrpSpPr>
                <p:cNvPr id="88" name="Graphique 1813">
                  <a:extLst>
                    <a:ext uri="{FF2B5EF4-FFF2-40B4-BE49-F238E27FC236}">
                      <a16:creationId xmlns:a16="http://schemas.microsoft.com/office/drawing/2014/main" id="{07E37D2F-C011-4C2B-8826-0AD3F44F15B3}"/>
                    </a:ext>
                  </a:extLst>
                </p:cNvPr>
                <p:cNvGrpSpPr/>
                <p:nvPr/>
              </p:nvGrpSpPr>
              <p:grpSpPr>
                <a:xfrm>
                  <a:off x="2279329" y="2915435"/>
                  <a:ext cx="100393" cy="307943"/>
                  <a:chOff x="2279329" y="2915435"/>
                  <a:chExt cx="100393" cy="307943"/>
                </a:xfrm>
                <a:grpFill/>
              </p:grpSpPr>
              <p:sp>
                <p:nvSpPr>
                  <p:cNvPr id="91" name="Forme libre : forme 3945">
                    <a:extLst>
                      <a:ext uri="{FF2B5EF4-FFF2-40B4-BE49-F238E27FC236}">
                        <a16:creationId xmlns:a16="http://schemas.microsoft.com/office/drawing/2014/main" id="{DDD481A8-B3BE-4969-9346-FF0F6CE7C0F1}"/>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rgbClr val="E52A29"/>
                    </a:solidFill>
                    <a:prstDash val="solid"/>
                    <a:round/>
                  </a:ln>
                </p:spPr>
                <p:txBody>
                  <a:bodyPr rtlCol="0" anchor="ctr"/>
                  <a:lstStyle/>
                  <a:p>
                    <a:endParaRPr lang="fr-FR" sz="1400"/>
                  </a:p>
                </p:txBody>
              </p:sp>
              <p:sp>
                <p:nvSpPr>
                  <p:cNvPr id="92" name="Forme libre : forme 3946">
                    <a:extLst>
                      <a:ext uri="{FF2B5EF4-FFF2-40B4-BE49-F238E27FC236}">
                        <a16:creationId xmlns:a16="http://schemas.microsoft.com/office/drawing/2014/main" id="{FA62D366-73C7-4352-8ECB-CE4933237370}"/>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rgbClr val="E52A29"/>
                    </a:solidFill>
                    <a:prstDash val="solid"/>
                    <a:round/>
                  </a:ln>
                </p:spPr>
                <p:txBody>
                  <a:bodyPr rtlCol="0" anchor="ctr"/>
                  <a:lstStyle/>
                  <a:p>
                    <a:endParaRPr lang="fr-FR" sz="1400"/>
                  </a:p>
                </p:txBody>
              </p:sp>
              <p:sp>
                <p:nvSpPr>
                  <p:cNvPr id="93" name="Forme libre : forme 3947">
                    <a:extLst>
                      <a:ext uri="{FF2B5EF4-FFF2-40B4-BE49-F238E27FC236}">
                        <a16:creationId xmlns:a16="http://schemas.microsoft.com/office/drawing/2014/main" id="{E878B163-CF49-4982-9A90-21A52122F5D3}"/>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rgbClr val="E52A29"/>
                    </a:solidFill>
                    <a:prstDash val="solid"/>
                    <a:round/>
                  </a:ln>
                </p:spPr>
                <p:txBody>
                  <a:bodyPr rtlCol="0" anchor="ctr"/>
                  <a:lstStyle/>
                  <a:p>
                    <a:endParaRPr lang="fr-FR" sz="1400"/>
                  </a:p>
                </p:txBody>
              </p:sp>
            </p:grpSp>
            <p:sp>
              <p:nvSpPr>
                <p:cNvPr id="89" name="Forme libre : forme 3948">
                  <a:extLst>
                    <a:ext uri="{FF2B5EF4-FFF2-40B4-BE49-F238E27FC236}">
                      <a16:creationId xmlns:a16="http://schemas.microsoft.com/office/drawing/2014/main" id="{95B57FD3-1924-43C5-A27E-CB92DFD61E26}"/>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rgbClr val="E52A29"/>
                  </a:solidFill>
                  <a:prstDash val="solid"/>
                  <a:round/>
                </a:ln>
              </p:spPr>
              <p:txBody>
                <a:bodyPr rtlCol="0" anchor="ctr"/>
                <a:lstStyle/>
                <a:p>
                  <a:endParaRPr lang="fr-FR" sz="1400"/>
                </a:p>
              </p:txBody>
            </p:sp>
            <p:sp>
              <p:nvSpPr>
                <p:cNvPr id="90" name="Forme libre : forme 3949">
                  <a:extLst>
                    <a:ext uri="{FF2B5EF4-FFF2-40B4-BE49-F238E27FC236}">
                      <a16:creationId xmlns:a16="http://schemas.microsoft.com/office/drawing/2014/main" id="{B5620431-1E28-4B7D-9A04-2D29EA4F74C3}"/>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rgbClr val="E52A29"/>
                  </a:solidFill>
                  <a:prstDash val="solid"/>
                  <a:round/>
                </a:ln>
              </p:spPr>
              <p:txBody>
                <a:bodyPr rtlCol="0" anchor="ctr"/>
                <a:lstStyle/>
                <a:p>
                  <a:endParaRPr lang="fr-FR" sz="1400"/>
                </a:p>
              </p:txBody>
            </p:sp>
          </p:grpSp>
          <p:sp>
            <p:nvSpPr>
              <p:cNvPr id="80" name="Forme libre : forme 3950">
                <a:extLst>
                  <a:ext uri="{FF2B5EF4-FFF2-40B4-BE49-F238E27FC236}">
                    <a16:creationId xmlns:a16="http://schemas.microsoft.com/office/drawing/2014/main" id="{E8F4FE36-82EB-44D2-B13B-A81E38AB48D4}"/>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rgbClr val="E52A29"/>
                </a:solidFill>
                <a:prstDash val="solid"/>
                <a:round/>
              </a:ln>
            </p:spPr>
            <p:txBody>
              <a:bodyPr rtlCol="0" anchor="ctr"/>
              <a:lstStyle/>
              <a:p>
                <a:endParaRPr lang="fr-FR" sz="1400"/>
              </a:p>
            </p:txBody>
          </p:sp>
        </p:grpSp>
        <p:sp>
          <p:nvSpPr>
            <p:cNvPr id="78" name="Forme libre : forme 3951">
              <a:extLst>
                <a:ext uri="{FF2B5EF4-FFF2-40B4-BE49-F238E27FC236}">
                  <a16:creationId xmlns:a16="http://schemas.microsoft.com/office/drawing/2014/main" id="{B3A28E8C-406A-4650-864B-C7D52D4D12D9}"/>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rgbClr val="E52A29"/>
              </a:solidFill>
              <a:prstDash val="solid"/>
              <a:round/>
            </a:ln>
          </p:spPr>
          <p:txBody>
            <a:bodyPr rtlCol="0" anchor="ctr"/>
            <a:lstStyle/>
            <a:p>
              <a:endParaRPr lang="fr-FR" sz="1400"/>
            </a:p>
          </p:txBody>
        </p:sp>
      </p:grpSp>
      <p:sp>
        <p:nvSpPr>
          <p:cNvPr id="197" name="ZoneTexte 196"/>
          <p:cNvSpPr txBox="1"/>
          <p:nvPr/>
        </p:nvSpPr>
        <p:spPr>
          <a:xfrm>
            <a:off x="10374434" y="3950947"/>
            <a:ext cx="1270733" cy="1015663"/>
          </a:xfrm>
          <a:prstGeom prst="rect">
            <a:avLst/>
          </a:prstGeom>
          <a:solidFill>
            <a:schemeClr val="bg1"/>
          </a:solidFill>
        </p:spPr>
        <p:txBody>
          <a:bodyPr wrap="square" rtlCol="0">
            <a:spAutoFit/>
          </a:bodyPr>
          <a:lstStyle/>
          <a:p>
            <a:pPr algn="just">
              <a:spcBef>
                <a:spcPct val="20000"/>
              </a:spcBef>
              <a:buClr>
                <a:srgbClr val="C00000"/>
              </a:buClr>
            </a:pPr>
            <a:r>
              <a:rPr lang="fr-FR" sz="1000" dirty="0" smtClean="0">
                <a:solidFill>
                  <a:schemeClr val="tx1">
                    <a:lumMod val="50000"/>
                    <a:lumOff val="50000"/>
                  </a:schemeClr>
                </a:solidFill>
              </a:rPr>
              <a:t>Notre stock de Visa business qui représente 74 % du stock total de cartes est structuré comme ci contre. </a:t>
            </a:r>
          </a:p>
        </p:txBody>
      </p:sp>
      <p:sp>
        <p:nvSpPr>
          <p:cNvPr id="236" name="Rectangle 235"/>
          <p:cNvSpPr/>
          <p:nvPr/>
        </p:nvSpPr>
        <p:spPr>
          <a:xfrm>
            <a:off x="2707368" y="4273336"/>
            <a:ext cx="4701563" cy="1723549"/>
          </a:xfrm>
          <a:prstGeom prst="rect">
            <a:avLst/>
          </a:prstGeom>
        </p:spPr>
        <p:txBody>
          <a:bodyPr wrap="square">
            <a:spAutoFit/>
          </a:bodyPr>
          <a:lstStyle/>
          <a:p>
            <a:pPr marL="171450" indent="-171450">
              <a:buFont typeface="Wingdings" panose="05000000000000000000" pitchFamily="2" charset="2"/>
              <a:buChar char="§"/>
            </a:pPr>
            <a:r>
              <a:rPr lang="fr-FR" sz="1200" b="1" dirty="0" smtClean="0">
                <a:solidFill>
                  <a:schemeClr val="tx1">
                    <a:lumMod val="75000"/>
                    <a:lumOff val="25000"/>
                  </a:schemeClr>
                </a:solidFill>
              </a:rPr>
              <a:t>Offres Formules Individuelles ou Famille</a:t>
            </a:r>
          </a:p>
          <a:p>
            <a:pPr marL="628650" lvl="1" indent="-171450">
              <a:buFont typeface="Wingdings" panose="05000000000000000000" pitchFamily="2" charset="2"/>
              <a:buChar char="§"/>
            </a:pPr>
            <a:r>
              <a:rPr lang="fr-FR" sz="1000" b="1" dirty="0" smtClean="0">
                <a:solidFill>
                  <a:schemeClr val="bg1">
                    <a:lumMod val="50000"/>
                  </a:schemeClr>
                </a:solidFill>
              </a:rPr>
              <a:t>50 </a:t>
            </a:r>
            <a:r>
              <a:rPr lang="fr-FR" sz="1000" b="1" dirty="0">
                <a:solidFill>
                  <a:schemeClr val="bg1">
                    <a:lumMod val="50000"/>
                  </a:schemeClr>
                </a:solidFill>
              </a:rPr>
              <a:t>% sur le forfait Part </a:t>
            </a:r>
            <a:r>
              <a:rPr lang="fr-FR" sz="1000" dirty="0">
                <a:solidFill>
                  <a:schemeClr val="bg1">
                    <a:lumMod val="50000"/>
                  </a:schemeClr>
                </a:solidFill>
              </a:rPr>
              <a:t>sur toute la durée de la relation si le client détient un forfait PRO. Réservé aux clients détenteurs d’un forfait Labelis, Labelis Santé, Libre Convergence, Agrilis, Franchise &amp; Vous (hors </a:t>
            </a:r>
            <a:r>
              <a:rPr lang="fr-FR" sz="1000" dirty="0" smtClean="0">
                <a:solidFill>
                  <a:schemeClr val="bg1">
                    <a:lumMod val="50000"/>
                  </a:schemeClr>
                </a:solidFill>
              </a:rPr>
              <a:t>micro-entrepreneurs </a:t>
            </a:r>
            <a:r>
              <a:rPr lang="fr-FR" sz="1000" dirty="0">
                <a:solidFill>
                  <a:schemeClr val="bg1">
                    <a:lumMod val="50000"/>
                  </a:schemeClr>
                </a:solidFill>
              </a:rPr>
              <a:t>et SCI</a:t>
            </a:r>
            <a:r>
              <a:rPr lang="fr-FR" sz="1000" dirty="0" smtClean="0">
                <a:solidFill>
                  <a:schemeClr val="bg1">
                    <a:lumMod val="50000"/>
                  </a:schemeClr>
                </a:solidFill>
              </a:rPr>
              <a:t>)</a:t>
            </a:r>
            <a:endParaRPr lang="fr-FR" sz="1000" dirty="0" smtClean="0">
              <a:solidFill>
                <a:schemeClr val="tx1">
                  <a:lumMod val="50000"/>
                  <a:lumOff val="50000"/>
                </a:schemeClr>
              </a:solidFill>
            </a:endParaRPr>
          </a:p>
          <a:p>
            <a:endParaRPr lang="fr-FR" sz="1000" dirty="0" smtClean="0">
              <a:solidFill>
                <a:schemeClr val="tx1">
                  <a:lumMod val="50000"/>
                  <a:lumOff val="50000"/>
                </a:schemeClr>
              </a:solidFill>
            </a:endParaRPr>
          </a:p>
          <a:p>
            <a:pPr marL="171450" indent="-171450">
              <a:buFont typeface="Wingdings" panose="05000000000000000000" pitchFamily="2" charset="2"/>
              <a:buChar char="§"/>
            </a:pPr>
            <a:r>
              <a:rPr lang="fr-FR" sz="1200" b="1" dirty="0" smtClean="0">
                <a:solidFill>
                  <a:schemeClr val="tx1">
                    <a:lumMod val="75000"/>
                    <a:lumOff val="25000"/>
                  </a:schemeClr>
                </a:solidFill>
              </a:rPr>
              <a:t>Offre de Bienvenue :  </a:t>
            </a:r>
          </a:p>
          <a:p>
            <a:pPr marL="628650" lvl="1" indent="-171450">
              <a:buFont typeface="Wingdings" panose="05000000000000000000" pitchFamily="2" charset="2"/>
              <a:buChar char="§"/>
            </a:pPr>
            <a:r>
              <a:rPr lang="fr-FR" sz="1000" dirty="0" smtClean="0">
                <a:solidFill>
                  <a:schemeClr val="tx1">
                    <a:lumMod val="50000"/>
                    <a:lumOff val="50000"/>
                  </a:schemeClr>
                </a:solidFill>
              </a:rPr>
              <a:t>De 1 à 6 mois gratuits sur le forfait PRO</a:t>
            </a:r>
            <a:endParaRPr lang="fr-FR" sz="1200" b="1" dirty="0" smtClean="0">
              <a:solidFill>
                <a:schemeClr val="tx1">
                  <a:lumMod val="75000"/>
                  <a:lumOff val="25000"/>
                </a:schemeClr>
              </a:solidFill>
            </a:endParaRPr>
          </a:p>
          <a:p>
            <a:pPr marL="171450" indent="-171450">
              <a:buFont typeface="Wingdings" panose="05000000000000000000" pitchFamily="2" charset="2"/>
              <a:buChar char="§"/>
            </a:pPr>
            <a:endParaRPr lang="fr-FR" sz="1200" b="1" dirty="0" smtClean="0">
              <a:solidFill>
                <a:schemeClr val="tx1">
                  <a:lumMod val="75000"/>
                  <a:lumOff val="25000"/>
                </a:schemeClr>
              </a:solidFill>
            </a:endParaRPr>
          </a:p>
          <a:p>
            <a:pPr marL="628650" lvl="1" indent="-171450">
              <a:buFont typeface="Wingdings" panose="05000000000000000000" pitchFamily="2" charset="2"/>
              <a:buChar char="§"/>
            </a:pPr>
            <a:endParaRPr lang="fr-FR" sz="1000" dirty="0">
              <a:solidFill>
                <a:schemeClr val="tx1">
                  <a:lumMod val="50000"/>
                  <a:lumOff val="50000"/>
                </a:schemeClr>
              </a:solidFill>
            </a:endParaRPr>
          </a:p>
        </p:txBody>
      </p:sp>
      <p:grpSp>
        <p:nvGrpSpPr>
          <p:cNvPr id="198" name="Graphique 47">
            <a:extLst>
              <a:ext uri="{FF2B5EF4-FFF2-40B4-BE49-F238E27FC236}">
                <a16:creationId xmlns:a16="http://schemas.microsoft.com/office/drawing/2014/main" id="{1F698A3D-A810-458A-B731-3A603BCA120B}"/>
              </a:ext>
            </a:extLst>
          </p:cNvPr>
          <p:cNvGrpSpPr/>
          <p:nvPr/>
        </p:nvGrpSpPr>
        <p:grpSpPr>
          <a:xfrm>
            <a:off x="7919229" y="3286207"/>
            <a:ext cx="421857" cy="451789"/>
            <a:chOff x="6685181" y="1466922"/>
            <a:chExt cx="345607" cy="508684"/>
          </a:xfrm>
          <a:noFill/>
        </p:grpSpPr>
        <p:sp>
          <p:nvSpPr>
            <p:cNvPr id="199" name="Forme libre : forme 316">
              <a:extLst>
                <a:ext uri="{FF2B5EF4-FFF2-40B4-BE49-F238E27FC236}">
                  <a16:creationId xmlns:a16="http://schemas.microsoft.com/office/drawing/2014/main" id="{3F6BFB5A-EB66-476E-BC51-95030783DB0A}"/>
                </a:ext>
              </a:extLst>
            </p:cNvPr>
            <p:cNvSpPr/>
            <p:nvPr/>
          </p:nvSpPr>
          <p:spPr>
            <a:xfrm>
              <a:off x="6685181" y="1727833"/>
              <a:ext cx="130466" cy="140135"/>
            </a:xfrm>
            <a:custGeom>
              <a:avLst/>
              <a:gdLst>
                <a:gd name="connsiteX0" fmla="*/ 130466 w 130466"/>
                <a:gd name="connsiteY0" fmla="*/ 0 h 140135"/>
                <a:gd name="connsiteX1" fmla="*/ 96606 w 130466"/>
                <a:gd name="connsiteY1" fmla="*/ 7542 h 140135"/>
                <a:gd name="connsiteX2" fmla="*/ 51673 w 130466"/>
                <a:gd name="connsiteY2" fmla="*/ 40761 h 140135"/>
                <a:gd name="connsiteX3" fmla="*/ 0 w 130466"/>
                <a:gd name="connsiteY3" fmla="*/ 138009 h 140135"/>
                <a:gd name="connsiteX4" fmla="*/ 29367 w 130466"/>
                <a:gd name="connsiteY4" fmla="*/ 128701 h 140135"/>
                <a:gd name="connsiteX5" fmla="*/ 35786 w 130466"/>
                <a:gd name="connsiteY5" fmla="*/ 116665 h 140135"/>
                <a:gd name="connsiteX6" fmla="*/ 63388 w 130466"/>
                <a:gd name="connsiteY6" fmla="*/ 84089 h 140135"/>
                <a:gd name="connsiteX7" fmla="*/ 102704 w 130466"/>
                <a:gd name="connsiteY7" fmla="*/ 66276 h 140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0466" h="140135">
                  <a:moveTo>
                    <a:pt x="130466" y="0"/>
                  </a:moveTo>
                  <a:lnTo>
                    <a:pt x="96606" y="7542"/>
                  </a:lnTo>
                  <a:cubicBezTo>
                    <a:pt x="77188" y="11715"/>
                    <a:pt x="60820" y="23911"/>
                    <a:pt x="51673" y="40761"/>
                  </a:cubicBezTo>
                  <a:lnTo>
                    <a:pt x="0" y="138009"/>
                  </a:lnTo>
                  <a:cubicBezTo>
                    <a:pt x="10591" y="142983"/>
                    <a:pt x="24071" y="138971"/>
                    <a:pt x="29367" y="128701"/>
                  </a:cubicBezTo>
                  <a:lnTo>
                    <a:pt x="35786" y="116665"/>
                  </a:lnTo>
                  <a:cubicBezTo>
                    <a:pt x="42686" y="103667"/>
                    <a:pt x="52154" y="92594"/>
                    <a:pt x="63388" y="84089"/>
                  </a:cubicBezTo>
                  <a:cubicBezTo>
                    <a:pt x="74781" y="75584"/>
                    <a:pt x="88261" y="69325"/>
                    <a:pt x="102704" y="66276"/>
                  </a:cubicBezTo>
                </a:path>
              </a:pathLst>
            </a:custGeom>
            <a:noFill/>
            <a:ln w="9612" cap="rnd">
              <a:solidFill>
                <a:srgbClr val="E52A29"/>
              </a:solidFill>
              <a:prstDash val="solid"/>
              <a:round/>
            </a:ln>
          </p:spPr>
          <p:txBody>
            <a:bodyPr rtlCol="0" anchor="ctr"/>
            <a:lstStyle/>
            <a:p>
              <a:endParaRPr lang="fr-FR" sz="1400"/>
            </a:p>
          </p:txBody>
        </p:sp>
        <p:sp>
          <p:nvSpPr>
            <p:cNvPr id="200" name="Forme libre : forme 317">
              <a:extLst>
                <a:ext uri="{FF2B5EF4-FFF2-40B4-BE49-F238E27FC236}">
                  <a16:creationId xmlns:a16="http://schemas.microsoft.com/office/drawing/2014/main" id="{01756DAF-6186-4DE2-9626-0B268B7D8650}"/>
                </a:ext>
              </a:extLst>
            </p:cNvPr>
            <p:cNvSpPr/>
            <p:nvPr/>
          </p:nvSpPr>
          <p:spPr>
            <a:xfrm>
              <a:off x="6877611" y="1789776"/>
              <a:ext cx="74976" cy="185830"/>
            </a:xfrm>
            <a:custGeom>
              <a:avLst/>
              <a:gdLst>
                <a:gd name="connsiteX0" fmla="*/ 72033 w 74976"/>
                <a:gd name="connsiteY0" fmla="*/ 36909 h 185830"/>
                <a:gd name="connsiteX1" fmla="*/ 67379 w 74976"/>
                <a:gd name="connsiteY1" fmla="*/ 86977 h 185830"/>
                <a:gd name="connsiteX2" fmla="*/ 14583 w 74976"/>
                <a:gd name="connsiteY2" fmla="*/ 185830 h 185830"/>
                <a:gd name="connsiteX3" fmla="*/ 13620 w 74976"/>
                <a:gd name="connsiteY3" fmla="*/ 185349 h 185830"/>
                <a:gd name="connsiteX4" fmla="*/ 1263 w 74976"/>
                <a:gd name="connsiteY4" fmla="*/ 171066 h 185830"/>
                <a:gd name="connsiteX5" fmla="*/ 2547 w 74976"/>
                <a:gd name="connsiteY5" fmla="*/ 152772 h 185830"/>
                <a:gd name="connsiteX6" fmla="*/ 8966 w 74976"/>
                <a:gd name="connsiteY6" fmla="*/ 140897 h 185830"/>
                <a:gd name="connsiteX7" fmla="*/ 12496 w 74976"/>
                <a:gd name="connsiteY7" fmla="*/ 60178 h 185830"/>
                <a:gd name="connsiteX8" fmla="*/ 6077 w 74976"/>
                <a:gd name="connsiteY8" fmla="*/ 46056 h 185830"/>
                <a:gd name="connsiteX9" fmla="*/ 56627 w 74976"/>
                <a:gd name="connsiteY9" fmla="*/ 0 h 185830"/>
                <a:gd name="connsiteX10" fmla="*/ 64330 w 74976"/>
                <a:gd name="connsiteY10" fmla="*/ 18455 h 185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976" h="185830">
                  <a:moveTo>
                    <a:pt x="72033" y="36909"/>
                  </a:moveTo>
                  <a:cubicBezTo>
                    <a:pt x="77168" y="53759"/>
                    <a:pt x="75563" y="71411"/>
                    <a:pt x="67379" y="86977"/>
                  </a:cubicBezTo>
                  <a:lnTo>
                    <a:pt x="14583" y="185830"/>
                  </a:lnTo>
                  <a:lnTo>
                    <a:pt x="13620" y="185349"/>
                  </a:lnTo>
                  <a:cubicBezTo>
                    <a:pt x="7682" y="182139"/>
                    <a:pt x="3189" y="177325"/>
                    <a:pt x="1263" y="171066"/>
                  </a:cubicBezTo>
                  <a:cubicBezTo>
                    <a:pt x="-662" y="164968"/>
                    <a:pt x="-502" y="158389"/>
                    <a:pt x="2547" y="152772"/>
                  </a:cubicBezTo>
                  <a:lnTo>
                    <a:pt x="8966" y="140897"/>
                  </a:lnTo>
                  <a:cubicBezTo>
                    <a:pt x="22285" y="115702"/>
                    <a:pt x="23569" y="86175"/>
                    <a:pt x="12496" y="60178"/>
                  </a:cubicBezTo>
                  <a:lnTo>
                    <a:pt x="6077" y="46056"/>
                  </a:lnTo>
                  <a:moveTo>
                    <a:pt x="56627" y="0"/>
                  </a:moveTo>
                  <a:lnTo>
                    <a:pt x="64330" y="18455"/>
                  </a:lnTo>
                </a:path>
              </a:pathLst>
            </a:custGeom>
            <a:noFill/>
            <a:ln w="9612" cap="rnd">
              <a:solidFill>
                <a:srgbClr val="E52A29"/>
              </a:solidFill>
              <a:prstDash val="solid"/>
              <a:round/>
            </a:ln>
          </p:spPr>
          <p:txBody>
            <a:bodyPr rtlCol="0" anchor="ctr"/>
            <a:lstStyle/>
            <a:p>
              <a:endParaRPr lang="fr-FR" sz="1400"/>
            </a:p>
          </p:txBody>
        </p:sp>
        <p:sp>
          <p:nvSpPr>
            <p:cNvPr id="201" name="Forme libre : forme 318">
              <a:extLst>
                <a:ext uri="{FF2B5EF4-FFF2-40B4-BE49-F238E27FC236}">
                  <a16:creationId xmlns:a16="http://schemas.microsoft.com/office/drawing/2014/main" id="{F02D5839-C11D-40A1-AC12-0421F45B908C}"/>
                </a:ext>
              </a:extLst>
            </p:cNvPr>
            <p:cNvSpPr/>
            <p:nvPr/>
          </p:nvSpPr>
          <p:spPr>
            <a:xfrm>
              <a:off x="6854642" y="1835351"/>
              <a:ext cx="29366" cy="55452"/>
            </a:xfrm>
            <a:custGeom>
              <a:avLst/>
              <a:gdLst>
                <a:gd name="connsiteX0" fmla="*/ 29367 w 29366"/>
                <a:gd name="connsiteY0" fmla="*/ 0 h 55452"/>
                <a:gd name="connsiteX1" fmla="*/ 12838 w 29366"/>
                <a:gd name="connsiteY1" fmla="*/ 48945 h 55452"/>
                <a:gd name="connsiteX2" fmla="*/ 0 w 29366"/>
                <a:gd name="connsiteY2" fmla="*/ 54241 h 55452"/>
              </a:gdLst>
              <a:ahLst/>
              <a:cxnLst>
                <a:cxn ang="0">
                  <a:pos x="connsiteX0" y="connsiteY0"/>
                </a:cxn>
                <a:cxn ang="0">
                  <a:pos x="connsiteX1" y="connsiteY1"/>
                </a:cxn>
                <a:cxn ang="0">
                  <a:pos x="connsiteX2" y="connsiteY2"/>
                </a:cxn>
              </a:cxnLst>
              <a:rect l="l" t="t" r="r" b="b"/>
              <a:pathLst>
                <a:path w="29366" h="55452">
                  <a:moveTo>
                    <a:pt x="29367" y="0"/>
                  </a:moveTo>
                  <a:cubicBezTo>
                    <a:pt x="11715" y="52154"/>
                    <a:pt x="12838" y="48945"/>
                    <a:pt x="12838" y="48945"/>
                  </a:cubicBezTo>
                  <a:cubicBezTo>
                    <a:pt x="11073" y="54241"/>
                    <a:pt x="5296" y="57290"/>
                    <a:pt x="0" y="54241"/>
                  </a:cubicBezTo>
                </a:path>
              </a:pathLst>
            </a:custGeom>
            <a:noFill/>
            <a:ln w="9612" cap="rnd">
              <a:solidFill>
                <a:srgbClr val="E52A29"/>
              </a:solidFill>
              <a:prstDash val="solid"/>
              <a:round/>
            </a:ln>
          </p:spPr>
          <p:txBody>
            <a:bodyPr rtlCol="0" anchor="ctr"/>
            <a:lstStyle/>
            <a:p>
              <a:endParaRPr lang="fr-FR" sz="1400"/>
            </a:p>
          </p:txBody>
        </p:sp>
        <p:sp>
          <p:nvSpPr>
            <p:cNvPr id="202" name="Forme libre : forme 319">
              <a:extLst>
                <a:ext uri="{FF2B5EF4-FFF2-40B4-BE49-F238E27FC236}">
                  <a16:creationId xmlns:a16="http://schemas.microsoft.com/office/drawing/2014/main" id="{CC4FE8C1-B9DA-4BBC-916E-5B6A7AB71767}"/>
                </a:ext>
              </a:extLst>
            </p:cNvPr>
            <p:cNvSpPr/>
            <p:nvPr/>
          </p:nvSpPr>
          <p:spPr>
            <a:xfrm>
              <a:off x="6773163" y="1792825"/>
              <a:ext cx="29325" cy="55524"/>
            </a:xfrm>
            <a:custGeom>
              <a:avLst/>
              <a:gdLst>
                <a:gd name="connsiteX0" fmla="*/ 4933 w 29325"/>
                <a:gd name="connsiteY0" fmla="*/ 55524 h 55524"/>
                <a:gd name="connsiteX1" fmla="*/ 1403 w 29325"/>
                <a:gd name="connsiteY1" fmla="*/ 41563 h 55524"/>
                <a:gd name="connsiteX2" fmla="*/ 29325 w 29325"/>
                <a:gd name="connsiteY2" fmla="*/ 0 h 55524"/>
              </a:gdLst>
              <a:ahLst/>
              <a:cxnLst>
                <a:cxn ang="0">
                  <a:pos x="connsiteX0" y="connsiteY0"/>
                </a:cxn>
                <a:cxn ang="0">
                  <a:pos x="connsiteX1" y="connsiteY1"/>
                </a:cxn>
                <a:cxn ang="0">
                  <a:pos x="connsiteX2" y="connsiteY2"/>
                </a:cxn>
              </a:cxnLst>
              <a:rect l="l" t="t" r="r" b="b"/>
              <a:pathLst>
                <a:path w="29325" h="55524">
                  <a:moveTo>
                    <a:pt x="4933" y="55524"/>
                  </a:moveTo>
                  <a:cubicBezTo>
                    <a:pt x="279" y="52957"/>
                    <a:pt x="-1486" y="46056"/>
                    <a:pt x="1403" y="41563"/>
                  </a:cubicBezTo>
                  <a:cubicBezTo>
                    <a:pt x="18413" y="16048"/>
                    <a:pt x="25153" y="6259"/>
                    <a:pt x="29325" y="0"/>
                  </a:cubicBezTo>
                </a:path>
              </a:pathLst>
            </a:custGeom>
            <a:noFill/>
            <a:ln w="9612" cap="rnd">
              <a:solidFill>
                <a:srgbClr val="E52A29"/>
              </a:solidFill>
              <a:prstDash val="solid"/>
              <a:round/>
            </a:ln>
          </p:spPr>
          <p:txBody>
            <a:bodyPr rtlCol="0" anchor="ctr"/>
            <a:lstStyle/>
            <a:p>
              <a:endParaRPr lang="fr-FR" sz="1400"/>
            </a:p>
          </p:txBody>
        </p:sp>
        <p:sp>
          <p:nvSpPr>
            <p:cNvPr id="203" name="Forme libre : forme 320">
              <a:extLst>
                <a:ext uri="{FF2B5EF4-FFF2-40B4-BE49-F238E27FC236}">
                  <a16:creationId xmlns:a16="http://schemas.microsoft.com/office/drawing/2014/main" id="{2554EDBA-2B54-4579-A5C8-C6BFF66DCC6E}"/>
                </a:ext>
              </a:extLst>
            </p:cNvPr>
            <p:cNvSpPr/>
            <p:nvPr/>
          </p:nvSpPr>
          <p:spPr>
            <a:xfrm>
              <a:off x="6799277" y="1466922"/>
              <a:ext cx="231510" cy="368460"/>
            </a:xfrm>
            <a:custGeom>
              <a:avLst/>
              <a:gdLst>
                <a:gd name="connsiteX0" fmla="*/ 69648 w 231510"/>
                <a:gd name="connsiteY0" fmla="*/ 365060 h 368460"/>
                <a:gd name="connsiteX1" fmla="*/ 107680 w 231510"/>
                <a:gd name="connsiteY1" fmla="*/ 357517 h 368460"/>
                <a:gd name="connsiteX2" fmla="*/ 171870 w 231510"/>
                <a:gd name="connsiteY2" fmla="*/ 257702 h 368460"/>
                <a:gd name="connsiteX3" fmla="*/ 225629 w 231510"/>
                <a:gd name="connsiteY3" fmla="*/ 90006 h 368460"/>
                <a:gd name="connsiteX4" fmla="*/ 226432 w 231510"/>
                <a:gd name="connsiteY4" fmla="*/ 460 h 368460"/>
                <a:gd name="connsiteX5" fmla="*/ 189362 w 231510"/>
                <a:gd name="connsiteY5" fmla="*/ 19076 h 368460"/>
                <a:gd name="connsiteX6" fmla="*/ 152453 w 231510"/>
                <a:gd name="connsiteY6" fmla="*/ 51492 h 368460"/>
                <a:gd name="connsiteX7" fmla="*/ 46539 w 231510"/>
                <a:gd name="connsiteY7" fmla="*/ 191586 h 368460"/>
                <a:gd name="connsiteX8" fmla="*/ 1125 w 231510"/>
                <a:gd name="connsiteY8" fmla="*/ 301512 h 368460"/>
                <a:gd name="connsiteX9" fmla="*/ 16530 w 231510"/>
                <a:gd name="connsiteY9" fmla="*/ 337137 h 368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1510" h="368460">
                  <a:moveTo>
                    <a:pt x="69648" y="365060"/>
                  </a:moveTo>
                  <a:cubicBezTo>
                    <a:pt x="82486" y="371639"/>
                    <a:pt x="98373" y="368430"/>
                    <a:pt x="107680" y="357517"/>
                  </a:cubicBezTo>
                  <a:cubicBezTo>
                    <a:pt x="129986" y="329755"/>
                    <a:pt x="152132" y="295253"/>
                    <a:pt x="171870" y="257702"/>
                  </a:cubicBezTo>
                  <a:cubicBezTo>
                    <a:pt x="205570" y="193351"/>
                    <a:pt x="220013" y="124989"/>
                    <a:pt x="225629" y="90006"/>
                  </a:cubicBezTo>
                  <a:cubicBezTo>
                    <a:pt x="234135" y="38814"/>
                    <a:pt x="232530" y="3670"/>
                    <a:pt x="226432" y="460"/>
                  </a:cubicBezTo>
                  <a:cubicBezTo>
                    <a:pt x="221938" y="-1786"/>
                    <a:pt x="208780" y="4151"/>
                    <a:pt x="189362" y="19076"/>
                  </a:cubicBezTo>
                  <a:cubicBezTo>
                    <a:pt x="178771" y="27260"/>
                    <a:pt x="166254" y="38012"/>
                    <a:pt x="152453" y="51492"/>
                  </a:cubicBezTo>
                  <a:cubicBezTo>
                    <a:pt x="110248" y="92573"/>
                    <a:pt x="71573" y="143604"/>
                    <a:pt x="46539" y="191586"/>
                  </a:cubicBezTo>
                  <a:cubicBezTo>
                    <a:pt x="26801" y="229137"/>
                    <a:pt x="11235" y="267330"/>
                    <a:pt x="1125" y="301512"/>
                  </a:cubicBezTo>
                  <a:cubicBezTo>
                    <a:pt x="-2727" y="315473"/>
                    <a:pt x="3532" y="330558"/>
                    <a:pt x="16530" y="337137"/>
                  </a:cubicBezTo>
                </a:path>
              </a:pathLst>
            </a:custGeom>
            <a:noFill/>
            <a:ln w="9612" cap="rnd">
              <a:solidFill>
                <a:srgbClr val="E52A29"/>
              </a:solidFill>
              <a:prstDash val="solid"/>
              <a:round/>
            </a:ln>
          </p:spPr>
          <p:txBody>
            <a:bodyPr rtlCol="0" anchor="ctr"/>
            <a:lstStyle/>
            <a:p>
              <a:endParaRPr lang="fr-FR" sz="1400"/>
            </a:p>
          </p:txBody>
        </p:sp>
        <p:sp>
          <p:nvSpPr>
            <p:cNvPr id="204" name="Forme libre : forme 321">
              <a:extLst>
                <a:ext uri="{FF2B5EF4-FFF2-40B4-BE49-F238E27FC236}">
                  <a16:creationId xmlns:a16="http://schemas.microsoft.com/office/drawing/2014/main" id="{0DB6ED46-DE3E-4700-876D-59659EA4EBDF}"/>
                </a:ext>
              </a:extLst>
            </p:cNvPr>
            <p:cNvSpPr/>
            <p:nvPr/>
          </p:nvSpPr>
          <p:spPr>
            <a:xfrm>
              <a:off x="6952532" y="1496268"/>
              <a:ext cx="55363" cy="45735"/>
            </a:xfrm>
            <a:custGeom>
              <a:avLst/>
              <a:gdLst>
                <a:gd name="connsiteX0" fmla="*/ 55364 w 55363"/>
                <a:gd name="connsiteY0" fmla="*/ 0 h 45735"/>
                <a:gd name="connsiteX1" fmla="*/ 0 w 55363"/>
                <a:gd name="connsiteY1" fmla="*/ 45735 h 45735"/>
              </a:gdLst>
              <a:ahLst/>
              <a:cxnLst>
                <a:cxn ang="0">
                  <a:pos x="connsiteX0" y="connsiteY0"/>
                </a:cxn>
                <a:cxn ang="0">
                  <a:pos x="connsiteX1" y="connsiteY1"/>
                </a:cxn>
              </a:cxnLst>
              <a:rect l="l" t="t" r="r" b="b"/>
              <a:pathLst>
                <a:path w="55363" h="45735">
                  <a:moveTo>
                    <a:pt x="55364" y="0"/>
                  </a:moveTo>
                  <a:cubicBezTo>
                    <a:pt x="43168" y="7061"/>
                    <a:pt x="25676" y="21183"/>
                    <a:pt x="0" y="45735"/>
                  </a:cubicBezTo>
                </a:path>
              </a:pathLst>
            </a:custGeom>
            <a:noFill/>
            <a:ln w="9612" cap="rnd">
              <a:solidFill>
                <a:srgbClr val="E52A29"/>
              </a:solidFill>
              <a:prstDash val="solid"/>
              <a:round/>
            </a:ln>
          </p:spPr>
          <p:txBody>
            <a:bodyPr rtlCol="0" anchor="ctr"/>
            <a:lstStyle/>
            <a:p>
              <a:endParaRPr lang="fr-FR" sz="1400"/>
            </a:p>
          </p:txBody>
        </p:sp>
        <p:sp>
          <p:nvSpPr>
            <p:cNvPr id="205" name="Forme libre : forme 322">
              <a:extLst>
                <a:ext uri="{FF2B5EF4-FFF2-40B4-BE49-F238E27FC236}">
                  <a16:creationId xmlns:a16="http://schemas.microsoft.com/office/drawing/2014/main" id="{88FACEB9-E180-49D8-92E0-4BE6DC0B38A4}"/>
                </a:ext>
              </a:extLst>
            </p:cNvPr>
            <p:cNvSpPr/>
            <p:nvPr/>
          </p:nvSpPr>
          <p:spPr>
            <a:xfrm>
              <a:off x="6867844" y="1616959"/>
              <a:ext cx="104266" cy="101070"/>
            </a:xfrm>
            <a:custGeom>
              <a:avLst/>
              <a:gdLst>
                <a:gd name="connsiteX0" fmla="*/ 103143 w 104266"/>
                <a:gd name="connsiteY0" fmla="*/ 41067 h 101070"/>
                <a:gd name="connsiteX1" fmla="*/ 98650 w 104266"/>
                <a:gd name="connsiteY1" fmla="*/ 74446 h 101070"/>
                <a:gd name="connsiteX2" fmla="*/ 28522 w 104266"/>
                <a:gd name="connsiteY2" fmla="*/ 94987 h 101070"/>
                <a:gd name="connsiteX3" fmla="*/ 5735 w 104266"/>
                <a:gd name="connsiteY3" fmla="*/ 26624 h 101070"/>
                <a:gd name="connsiteX4" fmla="*/ 75862 w 104266"/>
                <a:gd name="connsiteY4" fmla="*/ 6084 h 101070"/>
                <a:gd name="connsiteX5" fmla="*/ 90145 w 104266"/>
                <a:gd name="connsiteY5" fmla="*/ 16675 h 101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266" h="101070">
                  <a:moveTo>
                    <a:pt x="103143" y="41067"/>
                  </a:moveTo>
                  <a:cubicBezTo>
                    <a:pt x="105550" y="52140"/>
                    <a:pt x="104106" y="63855"/>
                    <a:pt x="98650" y="74446"/>
                  </a:cubicBezTo>
                  <a:cubicBezTo>
                    <a:pt x="85330" y="98999"/>
                    <a:pt x="54198" y="108306"/>
                    <a:pt x="28522" y="94987"/>
                  </a:cubicBezTo>
                  <a:cubicBezTo>
                    <a:pt x="2846" y="81667"/>
                    <a:pt x="-7424" y="51017"/>
                    <a:pt x="5735" y="26624"/>
                  </a:cubicBezTo>
                  <a:cubicBezTo>
                    <a:pt x="18894" y="2072"/>
                    <a:pt x="50186" y="-7236"/>
                    <a:pt x="75862" y="6084"/>
                  </a:cubicBezTo>
                  <a:cubicBezTo>
                    <a:pt x="81319" y="8812"/>
                    <a:pt x="86133" y="12503"/>
                    <a:pt x="90145" y="16675"/>
                  </a:cubicBezTo>
                </a:path>
              </a:pathLst>
            </a:custGeom>
            <a:noFill/>
            <a:ln w="9612" cap="rnd">
              <a:solidFill>
                <a:srgbClr val="E52A29"/>
              </a:solidFill>
              <a:prstDash val="solid"/>
              <a:round/>
            </a:ln>
          </p:spPr>
          <p:txBody>
            <a:bodyPr rtlCol="0" anchor="ctr"/>
            <a:lstStyle/>
            <a:p>
              <a:endParaRPr lang="fr-FR" sz="1400"/>
            </a:p>
          </p:txBody>
        </p:sp>
        <p:sp>
          <p:nvSpPr>
            <p:cNvPr id="206" name="Forme libre : forme 323">
              <a:extLst>
                <a:ext uri="{FF2B5EF4-FFF2-40B4-BE49-F238E27FC236}">
                  <a16:creationId xmlns:a16="http://schemas.microsoft.com/office/drawing/2014/main" id="{21D29AB4-D677-4B45-819A-F9F515C631BB}"/>
                </a:ext>
              </a:extLst>
            </p:cNvPr>
            <p:cNvSpPr/>
            <p:nvPr/>
          </p:nvSpPr>
          <p:spPr>
            <a:xfrm>
              <a:off x="6831694" y="1877717"/>
              <a:ext cx="22947" cy="29381"/>
            </a:xfrm>
            <a:custGeom>
              <a:avLst/>
              <a:gdLst>
                <a:gd name="connsiteX0" fmla="*/ 1444 w 22947"/>
                <a:gd name="connsiteY0" fmla="*/ 0 h 29381"/>
                <a:gd name="connsiteX1" fmla="*/ 22948 w 22947"/>
                <a:gd name="connsiteY1" fmla="*/ 10752 h 29381"/>
                <a:gd name="connsiteX2" fmla="*/ 15887 w 22947"/>
                <a:gd name="connsiteY2" fmla="*/ 23590 h 29381"/>
                <a:gd name="connsiteX3" fmla="*/ 0 w 22947"/>
                <a:gd name="connsiteY3" fmla="*/ 28083 h 29381"/>
              </a:gdLst>
              <a:ahLst/>
              <a:cxnLst>
                <a:cxn ang="0">
                  <a:pos x="connsiteX0" y="connsiteY0"/>
                </a:cxn>
                <a:cxn ang="0">
                  <a:pos x="connsiteX1" y="connsiteY1"/>
                </a:cxn>
                <a:cxn ang="0">
                  <a:pos x="connsiteX2" y="connsiteY2"/>
                </a:cxn>
                <a:cxn ang="0">
                  <a:pos x="connsiteX3" y="connsiteY3"/>
                </a:cxn>
              </a:cxnLst>
              <a:rect l="l" t="t" r="r" b="b"/>
              <a:pathLst>
                <a:path w="22947" h="29381">
                  <a:moveTo>
                    <a:pt x="1444" y="0"/>
                  </a:moveTo>
                  <a:lnTo>
                    <a:pt x="22948" y="10752"/>
                  </a:lnTo>
                  <a:lnTo>
                    <a:pt x="15887" y="23590"/>
                  </a:lnTo>
                  <a:cubicBezTo>
                    <a:pt x="12838" y="29206"/>
                    <a:pt x="6098" y="30811"/>
                    <a:pt x="0" y="28083"/>
                  </a:cubicBezTo>
                </a:path>
              </a:pathLst>
            </a:custGeom>
            <a:noFill/>
            <a:ln w="9612" cap="rnd">
              <a:solidFill>
                <a:srgbClr val="E52A29"/>
              </a:solidFill>
              <a:prstDash val="solid"/>
              <a:round/>
            </a:ln>
          </p:spPr>
          <p:txBody>
            <a:bodyPr rtlCol="0" anchor="ctr"/>
            <a:lstStyle/>
            <a:p>
              <a:endParaRPr lang="fr-FR" sz="1400"/>
            </a:p>
          </p:txBody>
        </p:sp>
        <p:sp>
          <p:nvSpPr>
            <p:cNvPr id="207" name="Forme libre : forme 324">
              <a:extLst>
                <a:ext uri="{FF2B5EF4-FFF2-40B4-BE49-F238E27FC236}">
                  <a16:creationId xmlns:a16="http://schemas.microsoft.com/office/drawing/2014/main" id="{68CF7BB6-826D-43B5-9431-E395E326B3A7}"/>
                </a:ext>
              </a:extLst>
            </p:cNvPr>
            <p:cNvSpPr/>
            <p:nvPr/>
          </p:nvSpPr>
          <p:spPr>
            <a:xfrm>
              <a:off x="6769881" y="1848510"/>
              <a:ext cx="39186" cy="25996"/>
            </a:xfrm>
            <a:custGeom>
              <a:avLst/>
              <a:gdLst>
                <a:gd name="connsiteX0" fmla="*/ 5808 w 39186"/>
                <a:gd name="connsiteY0" fmla="*/ 25997 h 25996"/>
                <a:gd name="connsiteX1" fmla="*/ 1314 w 39186"/>
                <a:gd name="connsiteY1" fmla="*/ 12196 h 25996"/>
                <a:gd name="connsiteX2" fmla="*/ 8054 w 39186"/>
                <a:gd name="connsiteY2" fmla="*/ 0 h 25996"/>
                <a:gd name="connsiteX3" fmla="*/ 39187 w 39186"/>
                <a:gd name="connsiteY3" fmla="*/ 14764 h 25996"/>
              </a:gdLst>
              <a:ahLst/>
              <a:cxnLst>
                <a:cxn ang="0">
                  <a:pos x="connsiteX0" y="connsiteY0"/>
                </a:cxn>
                <a:cxn ang="0">
                  <a:pos x="connsiteX1" y="connsiteY1"/>
                </a:cxn>
                <a:cxn ang="0">
                  <a:pos x="connsiteX2" y="connsiteY2"/>
                </a:cxn>
                <a:cxn ang="0">
                  <a:pos x="connsiteX3" y="connsiteY3"/>
                </a:cxn>
              </a:cxnLst>
              <a:rect l="l" t="t" r="r" b="b"/>
              <a:pathLst>
                <a:path w="39186" h="25996">
                  <a:moveTo>
                    <a:pt x="5808" y="25997"/>
                  </a:moveTo>
                  <a:cubicBezTo>
                    <a:pt x="833" y="23429"/>
                    <a:pt x="-1735" y="17492"/>
                    <a:pt x="1314" y="12196"/>
                  </a:cubicBezTo>
                  <a:lnTo>
                    <a:pt x="8054" y="0"/>
                  </a:lnTo>
                  <a:cubicBezTo>
                    <a:pt x="17843" y="4654"/>
                    <a:pt x="31644" y="11233"/>
                    <a:pt x="39187" y="14764"/>
                  </a:cubicBezTo>
                </a:path>
              </a:pathLst>
            </a:custGeom>
            <a:noFill/>
            <a:ln w="9612" cap="rnd">
              <a:solidFill>
                <a:srgbClr val="E52A29"/>
              </a:solidFill>
              <a:prstDash val="solid"/>
              <a:round/>
            </a:ln>
          </p:spPr>
          <p:txBody>
            <a:bodyPr rtlCol="0" anchor="ctr"/>
            <a:lstStyle/>
            <a:p>
              <a:endParaRPr lang="fr-FR" sz="1400"/>
            </a:p>
          </p:txBody>
        </p:sp>
      </p:grpSp>
      <p:sp>
        <p:nvSpPr>
          <p:cNvPr id="74" name="ZoneTexte 73"/>
          <p:cNvSpPr txBox="1"/>
          <p:nvPr/>
        </p:nvSpPr>
        <p:spPr>
          <a:xfrm>
            <a:off x="2682754" y="2072523"/>
            <a:ext cx="4698289" cy="1754326"/>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smtClean="0">
                <a:solidFill>
                  <a:srgbClr val="C00000"/>
                </a:solidFill>
              </a:rPr>
              <a:t>Vos clients Univers Banque au quotidien : Fichier Excel Liste des clients PRO. </a:t>
            </a:r>
          </a:p>
          <a:p>
            <a:pPr marL="628650" lvl="1" indent="-171450">
              <a:buFont typeface="Wingdings" panose="05000000000000000000" pitchFamily="2" charset="2"/>
              <a:buChar char="§"/>
            </a:pPr>
            <a:r>
              <a:rPr lang="fr-FR" sz="1000" dirty="0">
                <a:solidFill>
                  <a:schemeClr val="tx1">
                    <a:lumMod val="50000"/>
                    <a:lumOff val="50000"/>
                  </a:schemeClr>
                </a:solidFill>
                <a:cs typeface="Arial" panose="020B0604020202020204" pitchFamily="34" charset="0"/>
              </a:rPr>
              <a:t>Les clients actifs détenant une carte sans forfait (Stock : 334 clients)</a:t>
            </a:r>
          </a:p>
          <a:p>
            <a:pPr marL="628650" lvl="1" indent="-171450">
              <a:buFont typeface="Wingdings" panose="05000000000000000000" pitchFamily="2" charset="2"/>
              <a:buChar char="§"/>
            </a:pPr>
            <a:r>
              <a:rPr lang="fr-FR" sz="1000" dirty="0">
                <a:solidFill>
                  <a:schemeClr val="tx1">
                    <a:lumMod val="50000"/>
                    <a:lumOff val="50000"/>
                  </a:schemeClr>
                </a:solidFill>
                <a:cs typeface="Arial" panose="020B0604020202020204" pitchFamily="34" charset="0"/>
              </a:rPr>
              <a:t>Les clients actifs détenant un forfait sans carte (stock : 1028 clients).</a:t>
            </a:r>
          </a:p>
          <a:p>
            <a:r>
              <a:rPr lang="fr-FR" sz="1200" b="1" dirty="0">
                <a:solidFill>
                  <a:srgbClr val="C00000"/>
                </a:solidFill>
                <a:cs typeface="Arial" panose="020B0604020202020204" pitchFamily="34" charset="0"/>
              </a:rPr>
              <a:t> </a:t>
            </a:r>
            <a:r>
              <a:rPr lang="fr-FR" sz="1200" b="1" dirty="0" smtClean="0">
                <a:solidFill>
                  <a:srgbClr val="C00000"/>
                </a:solidFill>
                <a:cs typeface="Arial" panose="020B0604020202020204" pitchFamily="34" charset="0"/>
              </a:rPr>
              <a:t>   Liste des clients Associations </a:t>
            </a:r>
          </a:p>
          <a:p>
            <a:pPr marL="628650" lvl="1" indent="-171450">
              <a:buFont typeface="Wingdings" panose="05000000000000000000" pitchFamily="2" charset="2"/>
              <a:buChar char="§"/>
            </a:pPr>
            <a:r>
              <a:rPr lang="fr-FR" sz="1000" dirty="0">
                <a:solidFill>
                  <a:schemeClr val="tx1">
                    <a:lumMod val="50000"/>
                    <a:lumOff val="50000"/>
                  </a:schemeClr>
                </a:solidFill>
                <a:cs typeface="Arial" panose="020B0604020202020204" pitchFamily="34" charset="0"/>
              </a:rPr>
              <a:t>Les clients </a:t>
            </a:r>
            <a:r>
              <a:rPr lang="fr-FR" sz="1000" dirty="0" smtClean="0">
                <a:solidFill>
                  <a:schemeClr val="tx1">
                    <a:lumMod val="50000"/>
                    <a:lumOff val="50000"/>
                  </a:schemeClr>
                </a:solidFill>
                <a:cs typeface="Arial" panose="020B0604020202020204" pitchFamily="34" charset="0"/>
              </a:rPr>
              <a:t> </a:t>
            </a:r>
            <a:r>
              <a:rPr lang="fr-FR" sz="1000" dirty="0">
                <a:solidFill>
                  <a:schemeClr val="tx1">
                    <a:lumMod val="50000"/>
                    <a:lumOff val="50000"/>
                  </a:schemeClr>
                </a:solidFill>
                <a:cs typeface="Arial" panose="020B0604020202020204" pitchFamily="34" charset="0"/>
              </a:rPr>
              <a:t>sans forfait (Stock : </a:t>
            </a:r>
            <a:r>
              <a:rPr lang="fr-FR" sz="1000" dirty="0" smtClean="0">
                <a:solidFill>
                  <a:schemeClr val="tx1">
                    <a:lumMod val="50000"/>
                    <a:lumOff val="50000"/>
                  </a:schemeClr>
                </a:solidFill>
                <a:cs typeface="Arial" panose="020B0604020202020204" pitchFamily="34" charset="0"/>
              </a:rPr>
              <a:t>1153 </a:t>
            </a:r>
            <a:r>
              <a:rPr lang="fr-FR" sz="1000" dirty="0">
                <a:solidFill>
                  <a:schemeClr val="tx1">
                    <a:lumMod val="50000"/>
                    <a:lumOff val="50000"/>
                  </a:schemeClr>
                </a:solidFill>
                <a:cs typeface="Arial" panose="020B0604020202020204" pitchFamily="34" charset="0"/>
              </a:rPr>
              <a:t>clients)</a:t>
            </a:r>
          </a:p>
          <a:p>
            <a:pPr marL="628650" lvl="1" indent="-171450">
              <a:buFont typeface="Wingdings" panose="05000000000000000000" pitchFamily="2" charset="2"/>
              <a:buChar char="§"/>
            </a:pPr>
            <a:r>
              <a:rPr lang="fr-FR" sz="1000" dirty="0">
                <a:solidFill>
                  <a:schemeClr val="tx1">
                    <a:lumMod val="50000"/>
                    <a:lumOff val="50000"/>
                  </a:schemeClr>
                </a:solidFill>
                <a:cs typeface="Arial" panose="020B0604020202020204" pitchFamily="34" charset="0"/>
              </a:rPr>
              <a:t>Les clients </a:t>
            </a:r>
            <a:r>
              <a:rPr lang="fr-FR" sz="1000" dirty="0" smtClean="0">
                <a:solidFill>
                  <a:schemeClr val="tx1">
                    <a:lumMod val="50000"/>
                    <a:lumOff val="50000"/>
                  </a:schemeClr>
                </a:solidFill>
                <a:cs typeface="Arial" panose="020B0604020202020204" pitchFamily="34" charset="0"/>
              </a:rPr>
              <a:t>détenant </a:t>
            </a:r>
            <a:r>
              <a:rPr lang="fr-FR" sz="1000" dirty="0">
                <a:solidFill>
                  <a:schemeClr val="tx1">
                    <a:lumMod val="50000"/>
                    <a:lumOff val="50000"/>
                  </a:schemeClr>
                </a:solidFill>
                <a:cs typeface="Arial" panose="020B0604020202020204" pitchFamily="34" charset="0"/>
              </a:rPr>
              <a:t>un forfait sans carte (stock : </a:t>
            </a:r>
            <a:r>
              <a:rPr lang="fr-FR" sz="1000" dirty="0" smtClean="0">
                <a:solidFill>
                  <a:schemeClr val="tx1">
                    <a:lumMod val="50000"/>
                    <a:lumOff val="50000"/>
                  </a:schemeClr>
                </a:solidFill>
                <a:cs typeface="Arial" panose="020B0604020202020204" pitchFamily="34" charset="0"/>
              </a:rPr>
              <a:t>1980 </a:t>
            </a:r>
            <a:r>
              <a:rPr lang="fr-FR" sz="1000" dirty="0">
                <a:solidFill>
                  <a:schemeClr val="tx1">
                    <a:lumMod val="50000"/>
                    <a:lumOff val="50000"/>
                  </a:schemeClr>
                </a:solidFill>
                <a:cs typeface="Arial" panose="020B0604020202020204" pitchFamily="34" charset="0"/>
              </a:rPr>
              <a:t>clients</a:t>
            </a:r>
            <a:r>
              <a:rPr lang="fr-FR" sz="1000" dirty="0" smtClean="0">
                <a:solidFill>
                  <a:schemeClr val="tx1">
                    <a:lumMod val="50000"/>
                    <a:lumOff val="50000"/>
                  </a:schemeClr>
                </a:solidFill>
                <a:cs typeface="Arial" panose="020B0604020202020204" pitchFamily="34" charset="0"/>
              </a:rPr>
              <a:t>).</a:t>
            </a:r>
            <a:endParaRPr lang="fr-FR" sz="1200" b="1" dirty="0">
              <a:solidFill>
                <a:srgbClr val="C00000"/>
              </a:solidFill>
              <a:cs typeface="Arial" panose="020B0604020202020204" pitchFamily="34" charset="0"/>
            </a:endParaRPr>
          </a:p>
          <a:p>
            <a:pPr marL="171450" indent="-171450">
              <a:buFont typeface="Wingdings" panose="05000000000000000000" pitchFamily="2" charset="2"/>
              <a:buChar char="§"/>
            </a:pPr>
            <a:r>
              <a:rPr lang="fr-FR" sz="1200" b="1" dirty="0" smtClean="0">
                <a:solidFill>
                  <a:srgbClr val="C00000"/>
                </a:solidFill>
                <a:cs typeface="Arial" panose="020B0604020202020204" pitchFamily="34" charset="0"/>
              </a:rPr>
              <a:t>Listes des clients ayant une carte </a:t>
            </a:r>
            <a:r>
              <a:rPr lang="fr-FR" sz="1200" b="1" dirty="0" err="1" smtClean="0">
                <a:solidFill>
                  <a:srgbClr val="C00000"/>
                </a:solidFill>
                <a:cs typeface="Arial" panose="020B0604020202020204" pitchFamily="34" charset="0"/>
              </a:rPr>
              <a:t>Sensea</a:t>
            </a:r>
            <a:r>
              <a:rPr lang="fr-FR" sz="1200" b="1" dirty="0" smtClean="0">
                <a:solidFill>
                  <a:srgbClr val="C00000"/>
                </a:solidFill>
                <a:cs typeface="Arial" panose="020B0604020202020204" pitchFamily="34" charset="0"/>
              </a:rPr>
              <a:t> à renouveler </a:t>
            </a:r>
          </a:p>
          <a:p>
            <a:pPr marL="628650" lvl="1" indent="-171450">
              <a:buFont typeface="Wingdings" panose="05000000000000000000" pitchFamily="2" charset="2"/>
              <a:buChar char="§"/>
            </a:pPr>
            <a:r>
              <a:rPr lang="fr-FR" sz="1000" b="1" dirty="0" smtClean="0">
                <a:solidFill>
                  <a:schemeClr val="bg1">
                    <a:lumMod val="50000"/>
                  </a:schemeClr>
                </a:solidFill>
                <a:cs typeface="Arial" panose="020B0604020202020204" pitchFamily="34" charset="0"/>
              </a:rPr>
              <a:t>Clients Pro : 314</a:t>
            </a:r>
          </a:p>
          <a:p>
            <a:pPr marL="628650" lvl="1" indent="-171450">
              <a:buFont typeface="Wingdings" panose="05000000000000000000" pitchFamily="2" charset="2"/>
              <a:buChar char="§"/>
            </a:pPr>
            <a:r>
              <a:rPr lang="fr-FR" sz="1000" b="1" dirty="0" smtClean="0">
                <a:solidFill>
                  <a:schemeClr val="bg1">
                    <a:lumMod val="50000"/>
                  </a:schemeClr>
                </a:solidFill>
                <a:cs typeface="Arial" panose="020B0604020202020204" pitchFamily="34" charset="0"/>
              </a:rPr>
              <a:t>Clients Association : 147</a:t>
            </a:r>
            <a:endParaRPr lang="fr-FR" sz="1000" dirty="0" smtClean="0">
              <a:solidFill>
                <a:schemeClr val="bg1">
                  <a:lumMod val="50000"/>
                </a:schemeClr>
              </a:solidFill>
              <a:cs typeface="Arial" panose="020B0604020202020204" pitchFamily="34" charset="0"/>
            </a:endParaRPr>
          </a:p>
        </p:txBody>
      </p:sp>
      <p:sp>
        <p:nvSpPr>
          <p:cNvPr id="75" name="Rectangle 74"/>
          <p:cNvSpPr/>
          <p:nvPr/>
        </p:nvSpPr>
        <p:spPr>
          <a:xfrm>
            <a:off x="856601" y="2518942"/>
            <a:ext cx="1798533" cy="461665"/>
          </a:xfrm>
          <a:prstGeom prst="rect">
            <a:avLst/>
          </a:prstGeom>
        </p:spPr>
        <p:txBody>
          <a:bodyPr wrap="square">
            <a:spAutoFit/>
          </a:bodyPr>
          <a:lstStyle/>
          <a:p>
            <a:pPr>
              <a:spcBef>
                <a:spcPct val="20000"/>
              </a:spcBef>
            </a:pPr>
            <a:r>
              <a:rPr lang="fr-FR" sz="1200" i="1" dirty="0" smtClean="0">
                <a:solidFill>
                  <a:srgbClr val="C00000"/>
                </a:solidFill>
              </a:rPr>
              <a:t>Les clients en portefeuille</a:t>
            </a:r>
            <a:endParaRPr lang="fr-FR" sz="1200" i="1" dirty="0">
              <a:solidFill>
                <a:srgbClr val="C00000"/>
              </a:solidFill>
            </a:endParaRPr>
          </a:p>
        </p:txBody>
      </p:sp>
      <p:pic>
        <p:nvPicPr>
          <p:cNvPr id="77" name="Image 76"/>
          <p:cNvPicPr/>
          <p:nvPr/>
        </p:nvPicPr>
        <p:blipFill rotWithShape="1">
          <a:blip r:embed="rId7">
            <a:extLst/>
          </a:blip>
          <a:srcRect l="39848" t="44992" r="45767" b="32072"/>
          <a:stretch/>
        </p:blipFill>
        <p:spPr bwMode="auto">
          <a:xfrm>
            <a:off x="2502448" y="4321750"/>
            <a:ext cx="290250" cy="245429"/>
          </a:xfrm>
          <a:prstGeom prst="rect">
            <a:avLst/>
          </a:prstGeom>
          <a:ln>
            <a:noFill/>
          </a:ln>
          <a:extLst>
            <a:ext uri="{53640926-AAD7-44D8-BBD7-CCE9431645EC}">
              <a14:shadowObscured xmlns:a14="http://schemas.microsoft.com/office/drawing/2010/main"/>
            </a:ext>
          </a:extLst>
        </p:spPr>
      </p:pic>
      <p:pic>
        <p:nvPicPr>
          <p:cNvPr id="99" name="Image 98"/>
          <p:cNvPicPr/>
          <p:nvPr/>
        </p:nvPicPr>
        <p:blipFill rotWithShape="1">
          <a:blip r:embed="rId7">
            <a:extLst/>
          </a:blip>
          <a:srcRect l="39848" t="44992" r="45767" b="32072"/>
          <a:stretch/>
        </p:blipFill>
        <p:spPr bwMode="auto">
          <a:xfrm>
            <a:off x="2497544" y="5289653"/>
            <a:ext cx="290250" cy="245429"/>
          </a:xfrm>
          <a:prstGeom prst="rect">
            <a:avLst/>
          </a:prstGeom>
          <a:ln>
            <a:noFill/>
          </a:ln>
          <a:extLst>
            <a:ext uri="{53640926-AAD7-44D8-BBD7-CCE9431645EC}">
              <a14:shadowObscured xmlns:a14="http://schemas.microsoft.com/office/drawing/2010/main"/>
            </a:ext>
          </a:extLst>
        </p:spPr>
      </p:pic>
      <p:graphicFrame>
        <p:nvGraphicFramePr>
          <p:cNvPr id="68" name="Graphique 67"/>
          <p:cNvGraphicFramePr/>
          <p:nvPr>
            <p:extLst/>
          </p:nvPr>
        </p:nvGraphicFramePr>
        <p:xfrm>
          <a:off x="8335406" y="3731243"/>
          <a:ext cx="1997595" cy="2068229"/>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153441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70472" y="1062192"/>
            <a:ext cx="7265734" cy="2836703"/>
          </a:xfrm>
          <a:prstGeom prst="rect">
            <a:avLst/>
          </a:prstGeom>
          <a:solidFill>
            <a:schemeClr val="bg1"/>
          </a:solidFill>
          <a:ln w="317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p:nvPr>
        </p:nvSpPr>
        <p:spPr/>
        <p:txBody>
          <a:bodyPr/>
          <a:lstStyle/>
          <a:p>
            <a:pPr>
              <a:spcBef>
                <a:spcPts val="0"/>
              </a:spcBef>
            </a:pPr>
            <a:r>
              <a:rPr lang="fr-FR" sz="1600" b="1" dirty="0" smtClean="0"/>
              <a:t>Univers Flux</a:t>
            </a:r>
            <a:r>
              <a:rPr lang="fr-FR" sz="1600" b="1" dirty="0" smtClean="0">
                <a:solidFill>
                  <a:srgbClr val="C00000"/>
                </a:solidFill>
              </a:rPr>
              <a:t> Monétique - TPE</a:t>
            </a:r>
          </a:p>
          <a:p>
            <a:pPr>
              <a:spcBef>
                <a:spcPts val="0"/>
              </a:spcBef>
            </a:pPr>
            <a:r>
              <a:rPr lang="fr-FR" sz="1600" b="1" dirty="0" smtClean="0"/>
              <a:t>Les </a:t>
            </a:r>
            <a:r>
              <a:rPr lang="fr-FR" sz="1600" b="1" dirty="0"/>
              <a:t>moyens pour atteindre les objectifs</a:t>
            </a:r>
          </a:p>
        </p:txBody>
      </p:sp>
      <p:sp>
        <p:nvSpPr>
          <p:cNvPr id="5" name="Titre 4"/>
          <p:cNvSpPr>
            <a:spLocks noGrp="1"/>
          </p:cNvSpPr>
          <p:nvPr>
            <p:ph type="ctrTitle"/>
          </p:nvPr>
        </p:nvSpPr>
        <p:spPr/>
        <p:txBody>
          <a:bodyPr/>
          <a:lstStyle/>
          <a:p>
            <a:r>
              <a:rPr lang="fr-FR" sz="1300" dirty="0"/>
              <a:t>Moyens : Formation, Offres &amp; Cibles</a:t>
            </a:r>
            <a:endParaRPr lang="fr-FR" sz="1300" b="0" dirty="0"/>
          </a:p>
        </p:txBody>
      </p:sp>
      <p:grpSp>
        <p:nvGrpSpPr>
          <p:cNvPr id="6" name="Groupe 5"/>
          <p:cNvGrpSpPr/>
          <p:nvPr/>
        </p:nvGrpSpPr>
        <p:grpSpPr>
          <a:xfrm>
            <a:off x="-3425" y="1210710"/>
            <a:ext cx="12195425" cy="5100539"/>
            <a:chOff x="1095131" y="1087501"/>
            <a:chExt cx="10249628" cy="5100539"/>
          </a:xfrm>
        </p:grpSpPr>
        <p:sp>
          <p:nvSpPr>
            <p:cNvPr id="14" name="ZoneTexte 13"/>
            <p:cNvSpPr txBox="1"/>
            <p:nvPr/>
          </p:nvSpPr>
          <p:spPr>
            <a:xfrm>
              <a:off x="3383171" y="1329649"/>
              <a:ext cx="3883886" cy="584775"/>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smtClean="0">
                  <a:solidFill>
                    <a:schemeClr val="tx1">
                      <a:lumMod val="75000"/>
                      <a:lumOff val="25000"/>
                    </a:schemeClr>
                  </a:solidFill>
                </a:rPr>
                <a:t>TPE à la concurrence </a:t>
              </a:r>
              <a:r>
                <a:rPr lang="fr-FR" sz="1000" dirty="0" smtClean="0">
                  <a:solidFill>
                    <a:schemeClr val="tx1">
                      <a:lumMod val="50000"/>
                      <a:lumOff val="50000"/>
                    </a:schemeClr>
                  </a:solidFill>
                </a:rPr>
                <a:t>(3652)</a:t>
              </a:r>
              <a:endParaRPr lang="fr-FR" sz="1000" dirty="0">
                <a:solidFill>
                  <a:schemeClr val="tx1">
                    <a:lumMod val="50000"/>
                    <a:lumOff val="50000"/>
                  </a:schemeClr>
                </a:solidFill>
                <a:latin typeface="+mj-lt"/>
              </a:endParaRPr>
            </a:p>
            <a:p>
              <a:pPr marL="179388" lvl="1" algn="just"/>
              <a:r>
                <a:rPr lang="fr-FR" sz="1000" dirty="0" smtClean="0">
                  <a:solidFill>
                    <a:schemeClr val="tx1">
                      <a:lumMod val="50000"/>
                      <a:lumOff val="50000"/>
                    </a:schemeClr>
                  </a:solidFill>
                  <a:latin typeface="+mj-lt"/>
                  <a:cs typeface="Arial" panose="020B0604020202020204" pitchFamily="34" charset="0"/>
                </a:rPr>
                <a:t>Ces clients détiennent un TPE à la concurrence. L’objectif est de les équiper en TPE dernière génération</a:t>
              </a:r>
              <a:r>
                <a:rPr lang="fr-FR" sz="1000" dirty="0">
                  <a:solidFill>
                    <a:schemeClr val="tx1">
                      <a:lumMod val="50000"/>
                      <a:lumOff val="50000"/>
                    </a:schemeClr>
                  </a:solidFill>
                  <a:latin typeface="+mj-lt"/>
                  <a:cs typeface="Arial" panose="020B0604020202020204" pitchFamily="34" charset="0"/>
                </a:rPr>
                <a:t> </a:t>
              </a:r>
              <a:r>
                <a:rPr lang="fr-FR" sz="1000" dirty="0" smtClean="0">
                  <a:solidFill>
                    <a:schemeClr val="tx1">
                      <a:lumMod val="50000"/>
                      <a:lumOff val="50000"/>
                    </a:schemeClr>
                  </a:solidFill>
                  <a:latin typeface="+mj-lt"/>
                  <a:cs typeface="Arial" panose="020B0604020202020204" pitchFamily="34" charset="0"/>
                </a:rPr>
                <a:t>(Premium et CE </a:t>
              </a:r>
              <a:r>
                <a:rPr lang="fr-FR" sz="1000" dirty="0" err="1" smtClean="0">
                  <a:solidFill>
                    <a:schemeClr val="tx1">
                      <a:lumMod val="50000"/>
                      <a:lumOff val="50000"/>
                    </a:schemeClr>
                  </a:solidFill>
                  <a:latin typeface="+mj-lt"/>
                  <a:cs typeface="Arial" panose="020B0604020202020204" pitchFamily="34" charset="0"/>
                </a:rPr>
                <a:t>boost</a:t>
              </a:r>
              <a:r>
                <a:rPr lang="fr-FR" sz="1000" dirty="0" smtClean="0">
                  <a:solidFill>
                    <a:schemeClr val="tx1">
                      <a:lumMod val="50000"/>
                      <a:lumOff val="50000"/>
                    </a:schemeClr>
                  </a:solidFill>
                  <a:latin typeface="+mj-lt"/>
                  <a:cs typeface="Arial" panose="020B0604020202020204" pitchFamily="34" charset="0"/>
                </a:rPr>
                <a:t> </a:t>
              </a:r>
              <a:r>
                <a:rPr lang="fr-FR" sz="1000" dirty="0" err="1" smtClean="0">
                  <a:solidFill>
                    <a:schemeClr val="tx1">
                      <a:lumMod val="50000"/>
                      <a:lumOff val="50000"/>
                    </a:schemeClr>
                  </a:solidFill>
                  <a:latin typeface="+mj-lt"/>
                  <a:cs typeface="Arial" panose="020B0604020202020204" pitchFamily="34" charset="0"/>
                </a:rPr>
                <a:t>Pay</a:t>
              </a:r>
              <a:r>
                <a:rPr lang="fr-FR" sz="1000" dirty="0" smtClean="0">
                  <a:solidFill>
                    <a:schemeClr val="tx1">
                      <a:lumMod val="50000"/>
                      <a:lumOff val="50000"/>
                    </a:schemeClr>
                  </a:solidFill>
                  <a:latin typeface="+mj-lt"/>
                  <a:cs typeface="Arial" panose="020B0604020202020204" pitchFamily="34" charset="0"/>
                </a:rPr>
                <a:t> Business).</a:t>
              </a:r>
              <a:endParaRPr lang="fr-FR" sz="1000" dirty="0">
                <a:solidFill>
                  <a:schemeClr val="tx1">
                    <a:lumMod val="50000"/>
                    <a:lumOff val="50000"/>
                  </a:schemeClr>
                </a:solidFill>
                <a:latin typeface="+mj-lt"/>
                <a:cs typeface="Arial" panose="020B0604020202020204" pitchFamily="34" charset="0"/>
              </a:endParaRPr>
            </a:p>
          </p:txBody>
        </p:sp>
        <p:sp>
          <p:nvSpPr>
            <p:cNvPr id="18" name="ZoneTexte 17"/>
            <p:cNvSpPr txBox="1"/>
            <p:nvPr/>
          </p:nvSpPr>
          <p:spPr>
            <a:xfrm>
              <a:off x="7694292" y="1687703"/>
              <a:ext cx="3650467" cy="1261884"/>
            </a:xfrm>
            <a:prstGeom prst="rect">
              <a:avLst/>
            </a:prstGeom>
            <a:solidFill>
              <a:schemeClr val="bg1">
                <a:lumMod val="95000"/>
              </a:schemeClr>
            </a:solidFill>
          </p:spPr>
          <p:txBody>
            <a:bodyPr wrap="square" rtlCol="0">
              <a:spAutoFit/>
            </a:bodyPr>
            <a:lstStyle/>
            <a:p>
              <a:pPr marL="171450" indent="-171450" algn="just">
                <a:spcBef>
                  <a:spcPct val="20000"/>
                </a:spcBef>
                <a:buClr>
                  <a:srgbClr val="C00000"/>
                </a:buClr>
                <a:buFont typeface="Wingdings" panose="05000000000000000000" pitchFamily="2" charset="2"/>
                <a:buChar char="§"/>
              </a:pPr>
              <a:r>
                <a:rPr lang="fr-FR" sz="1000" dirty="0" smtClean="0">
                  <a:solidFill>
                    <a:schemeClr val="tx1">
                      <a:lumMod val="50000"/>
                      <a:lumOff val="50000"/>
                    </a:schemeClr>
                  </a:solidFill>
                </a:rPr>
                <a:t>Bénéficier d’une solution d’encaissement « dernière génération » pour dynamiser votre commerce, qu’en dites vous ?</a:t>
              </a:r>
            </a:p>
            <a:p>
              <a:pPr marL="171450" indent="-171450" algn="just">
                <a:spcBef>
                  <a:spcPct val="20000"/>
                </a:spcBef>
                <a:buClr>
                  <a:srgbClr val="C00000"/>
                </a:buClr>
                <a:buFont typeface="Wingdings" panose="05000000000000000000" pitchFamily="2" charset="2"/>
                <a:buChar char="§"/>
              </a:pPr>
              <a:r>
                <a:rPr lang="fr-FR" sz="1000" dirty="0" smtClean="0">
                  <a:solidFill>
                    <a:schemeClr val="tx1">
                      <a:lumMod val="50000"/>
                      <a:lumOff val="50000"/>
                    </a:schemeClr>
                  </a:solidFill>
                </a:rPr>
                <a:t>Simplifier votre activité avec une caisse digitale et des applications utiles  à votre métier intégrées à votre TPE, qu’en pensez vous ?</a:t>
              </a:r>
            </a:p>
            <a:p>
              <a:pPr marL="171450" indent="-171450" algn="just">
                <a:spcBef>
                  <a:spcPct val="20000"/>
                </a:spcBef>
                <a:buClr>
                  <a:srgbClr val="C00000"/>
                </a:buClr>
                <a:buFont typeface="Wingdings" panose="05000000000000000000" pitchFamily="2" charset="2"/>
                <a:buChar char="§"/>
              </a:pPr>
              <a:r>
                <a:rPr lang="fr-FR" sz="1000" dirty="0">
                  <a:solidFill>
                    <a:schemeClr val="bg1">
                      <a:lumMod val="50000"/>
                    </a:schemeClr>
                  </a:solidFill>
                </a:rPr>
                <a:t>Quelle est votre stratégie pour </a:t>
              </a:r>
              <a:r>
                <a:rPr lang="fr-FR" sz="1000" b="1" dirty="0">
                  <a:solidFill>
                    <a:schemeClr val="bg1">
                      <a:lumMod val="50000"/>
                    </a:schemeClr>
                  </a:solidFill>
                </a:rPr>
                <a:t>faire revenir votre clientèle </a:t>
              </a:r>
              <a:r>
                <a:rPr lang="fr-FR" sz="1000" dirty="0">
                  <a:solidFill>
                    <a:schemeClr val="bg1">
                      <a:lumMod val="50000"/>
                    </a:schemeClr>
                  </a:solidFill>
                </a:rPr>
                <a:t>en </a:t>
              </a:r>
              <a:r>
                <a:rPr lang="fr-FR" sz="1000" dirty="0" smtClean="0">
                  <a:solidFill>
                    <a:schemeClr val="bg1">
                      <a:lumMod val="50000"/>
                    </a:schemeClr>
                  </a:solidFill>
                </a:rPr>
                <a:t>boutique ? développer </a:t>
              </a:r>
              <a:r>
                <a:rPr lang="fr-FR" sz="1000" dirty="0">
                  <a:solidFill>
                    <a:schemeClr val="bg1">
                      <a:lumMod val="50000"/>
                    </a:schemeClr>
                  </a:solidFill>
                </a:rPr>
                <a:t>votre clientèle ? </a:t>
              </a:r>
              <a:endParaRPr lang="fr-FR" sz="1000" dirty="0" smtClean="0">
                <a:solidFill>
                  <a:schemeClr val="bg1">
                    <a:lumMod val="50000"/>
                  </a:schemeClr>
                </a:solidFill>
              </a:endParaRPr>
            </a:p>
            <a:p>
              <a:pPr marL="171450" indent="-171450" algn="just">
                <a:spcBef>
                  <a:spcPct val="20000"/>
                </a:spcBef>
                <a:buClr>
                  <a:srgbClr val="C00000"/>
                </a:buClr>
                <a:buFont typeface="Wingdings" panose="05000000000000000000" pitchFamily="2" charset="2"/>
                <a:buChar char="§"/>
              </a:pPr>
              <a:r>
                <a:rPr lang="fr-FR" sz="1000" dirty="0">
                  <a:solidFill>
                    <a:schemeClr val="bg1">
                      <a:lumMod val="50000"/>
                    </a:schemeClr>
                  </a:solidFill>
                </a:rPr>
                <a:t>Comment </a:t>
              </a:r>
              <a:r>
                <a:rPr lang="fr-FR" sz="1000" b="1" dirty="0">
                  <a:solidFill>
                    <a:schemeClr val="bg1">
                      <a:lumMod val="50000"/>
                    </a:schemeClr>
                  </a:solidFill>
                </a:rPr>
                <a:t>communiquez-vous avec vos clients </a:t>
              </a:r>
              <a:r>
                <a:rPr lang="fr-FR" sz="1000" dirty="0" smtClean="0">
                  <a:solidFill>
                    <a:schemeClr val="bg1">
                      <a:lumMod val="50000"/>
                    </a:schemeClr>
                  </a:solidFill>
                </a:rPr>
                <a:t>?</a:t>
              </a:r>
              <a:endParaRPr lang="fr-FR" sz="1000" dirty="0">
                <a:solidFill>
                  <a:schemeClr val="tx1">
                    <a:lumMod val="50000"/>
                    <a:lumOff val="50000"/>
                  </a:schemeClr>
                </a:solidFill>
              </a:endParaRPr>
            </a:p>
          </p:txBody>
        </p:sp>
        <p:sp>
          <p:nvSpPr>
            <p:cNvPr id="25" name="Rectangle 24"/>
            <p:cNvSpPr/>
            <p:nvPr/>
          </p:nvSpPr>
          <p:spPr>
            <a:xfrm>
              <a:off x="8182475" y="1112026"/>
              <a:ext cx="2348813" cy="276999"/>
            </a:xfrm>
            <a:prstGeom prst="rect">
              <a:avLst/>
            </a:prstGeom>
          </p:spPr>
          <p:txBody>
            <a:bodyPr wrap="none">
              <a:spAutoFit/>
            </a:bodyPr>
            <a:lstStyle/>
            <a:p>
              <a:pPr>
                <a:spcBef>
                  <a:spcPct val="20000"/>
                </a:spcBef>
              </a:pPr>
              <a:r>
                <a:rPr lang="fr-FR" sz="1200" b="1" dirty="0">
                  <a:solidFill>
                    <a:srgbClr val="C00000"/>
                  </a:solidFill>
                </a:rPr>
                <a:t>Des idées pour lancer la discussion</a:t>
              </a:r>
            </a:p>
          </p:txBody>
        </p:sp>
        <p:cxnSp>
          <p:nvCxnSpPr>
            <p:cNvPr id="27" name="Connecteur droit 26"/>
            <p:cNvCxnSpPr/>
            <p:nvPr/>
          </p:nvCxnSpPr>
          <p:spPr>
            <a:xfrm>
              <a:off x="7538765" y="1087501"/>
              <a:ext cx="2447" cy="510053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48" name="Rectangle 47"/>
            <p:cNvSpPr/>
            <p:nvPr/>
          </p:nvSpPr>
          <p:spPr>
            <a:xfrm>
              <a:off x="1817939" y="1109205"/>
              <a:ext cx="1511575" cy="938719"/>
            </a:xfrm>
            <a:prstGeom prst="rect">
              <a:avLst/>
            </a:prstGeom>
          </p:spPr>
          <p:txBody>
            <a:bodyPr wrap="square">
              <a:spAutoFit/>
            </a:bodyPr>
            <a:lstStyle/>
            <a:p>
              <a:pPr>
                <a:spcBef>
                  <a:spcPct val="20000"/>
                </a:spcBef>
              </a:pPr>
              <a:r>
                <a:rPr lang="fr-FR" sz="1300" b="1" dirty="0">
                  <a:solidFill>
                    <a:schemeClr val="tx1">
                      <a:lumMod val="75000"/>
                      <a:lumOff val="25000"/>
                    </a:schemeClr>
                  </a:solidFill>
                </a:rPr>
                <a:t>Qui contacter </a:t>
              </a:r>
              <a:r>
                <a:rPr lang="fr-FR" sz="1300" b="1" dirty="0" smtClean="0">
                  <a:solidFill>
                    <a:schemeClr val="tx1">
                      <a:lumMod val="75000"/>
                      <a:lumOff val="25000"/>
                    </a:schemeClr>
                  </a:solidFill>
                </a:rPr>
                <a:t>?</a:t>
              </a:r>
            </a:p>
            <a:p>
              <a:pPr>
                <a:spcBef>
                  <a:spcPct val="20000"/>
                </a:spcBef>
              </a:pPr>
              <a:endParaRPr lang="fr-FR" sz="1300" b="1" dirty="0">
                <a:solidFill>
                  <a:schemeClr val="tx1">
                    <a:lumMod val="75000"/>
                    <a:lumOff val="25000"/>
                  </a:schemeClr>
                </a:solidFill>
              </a:endParaRPr>
            </a:p>
            <a:p>
              <a:pPr>
                <a:spcBef>
                  <a:spcPct val="20000"/>
                </a:spcBef>
              </a:pPr>
              <a:r>
                <a:rPr lang="fr-FR" sz="1200" i="1" dirty="0">
                  <a:solidFill>
                    <a:schemeClr val="tx1">
                      <a:lumMod val="75000"/>
                      <a:lumOff val="25000"/>
                    </a:schemeClr>
                  </a:solidFill>
                </a:rPr>
                <a:t>Les cibles GERC prioritaires</a:t>
              </a:r>
            </a:p>
          </p:txBody>
        </p:sp>
        <p:sp>
          <p:nvSpPr>
            <p:cNvPr id="49" name="Rectangle 48"/>
            <p:cNvSpPr/>
            <p:nvPr/>
          </p:nvSpPr>
          <p:spPr>
            <a:xfrm>
              <a:off x="1737996" y="4325968"/>
              <a:ext cx="1583583" cy="492443"/>
            </a:xfrm>
            <a:prstGeom prst="rect">
              <a:avLst/>
            </a:prstGeom>
          </p:spPr>
          <p:txBody>
            <a:bodyPr wrap="square">
              <a:spAutoFit/>
            </a:bodyPr>
            <a:lstStyle/>
            <a:p>
              <a:pPr>
                <a:spcBef>
                  <a:spcPct val="20000"/>
                </a:spcBef>
              </a:pPr>
              <a:r>
                <a:rPr lang="fr-FR" sz="1300" b="1" dirty="0" smtClean="0">
                  <a:solidFill>
                    <a:schemeClr val="tx1">
                      <a:lumMod val="75000"/>
                      <a:lumOff val="25000"/>
                    </a:schemeClr>
                  </a:solidFill>
                </a:rPr>
                <a:t>Les offres </a:t>
              </a:r>
              <a:r>
                <a:rPr lang="fr-FR" sz="1300" b="1" dirty="0">
                  <a:solidFill>
                    <a:schemeClr val="tx1">
                      <a:lumMod val="75000"/>
                      <a:lumOff val="25000"/>
                    </a:schemeClr>
                  </a:solidFill>
                </a:rPr>
                <a:t>du moment</a:t>
              </a:r>
            </a:p>
          </p:txBody>
        </p:sp>
        <p:pic>
          <p:nvPicPr>
            <p:cNvPr id="50" name="Picture 9" descr="C:\Users\A2173216\Desktop\offr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65356" y="4366220"/>
              <a:ext cx="432780" cy="414197"/>
            </a:xfrm>
            <a:prstGeom prst="rect">
              <a:avLst/>
            </a:prstGeom>
            <a:noFill/>
            <a:extLst>
              <a:ext uri="{909E8E84-426E-40DD-AFC4-6F175D3DCCD1}">
                <a14:hiddenFill xmlns:a14="http://schemas.microsoft.com/office/drawing/2010/main">
                  <a:solidFill>
                    <a:srgbClr val="FFFFFF"/>
                  </a:solidFill>
                </a14:hiddenFill>
              </a:ext>
            </a:extLst>
          </p:spPr>
        </p:pic>
        <p:pic>
          <p:nvPicPr>
            <p:cNvPr id="51" name="Image 50"/>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95131" y="1102253"/>
              <a:ext cx="815128" cy="531343"/>
            </a:xfrm>
            <a:prstGeom prst="rect">
              <a:avLst/>
            </a:prstGeom>
          </p:spPr>
        </p:pic>
        <p:sp>
          <p:nvSpPr>
            <p:cNvPr id="63" name="Rectangle à coins arrondis 62"/>
            <p:cNvSpPr/>
            <p:nvPr/>
          </p:nvSpPr>
          <p:spPr>
            <a:xfrm>
              <a:off x="8241999" y="3223253"/>
              <a:ext cx="2609758" cy="26514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b="1" dirty="0" smtClean="0">
                  <a:solidFill>
                    <a:srgbClr val="C00000"/>
                  </a:solidFill>
                  <a:latin typeface="+mj-lt"/>
                  <a:cs typeface="Arial" panose="020B0604020202020204" pitchFamily="34" charset="0"/>
                </a:rPr>
                <a:t>A la conquête de nos clients appétents</a:t>
              </a:r>
              <a:endParaRPr lang="fr-FR" sz="1200" b="1" dirty="0">
                <a:solidFill>
                  <a:srgbClr val="C00000"/>
                </a:solidFill>
                <a:latin typeface="+mj-lt"/>
                <a:cs typeface="Arial" panose="020B0604020202020204" pitchFamily="34" charset="0"/>
              </a:endParaRPr>
            </a:p>
          </p:txBody>
        </p:sp>
        <p:sp>
          <p:nvSpPr>
            <p:cNvPr id="40" name="ZoneTexte 39"/>
            <p:cNvSpPr txBox="1"/>
            <p:nvPr/>
          </p:nvSpPr>
          <p:spPr>
            <a:xfrm>
              <a:off x="3373413" y="2047924"/>
              <a:ext cx="3870750" cy="584775"/>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smtClean="0">
                  <a:solidFill>
                    <a:schemeClr val="tx1">
                      <a:lumMod val="75000"/>
                      <a:lumOff val="25000"/>
                    </a:schemeClr>
                  </a:solidFill>
                </a:rPr>
                <a:t>CE </a:t>
              </a:r>
              <a:r>
                <a:rPr lang="fr-FR" sz="1200" b="1" dirty="0" err="1" smtClean="0">
                  <a:solidFill>
                    <a:schemeClr val="tx1">
                      <a:lumMod val="75000"/>
                      <a:lumOff val="25000"/>
                    </a:schemeClr>
                  </a:solidFill>
                </a:rPr>
                <a:t>boost</a:t>
              </a:r>
              <a:r>
                <a:rPr lang="fr-FR" sz="1200" b="1" dirty="0" smtClean="0">
                  <a:solidFill>
                    <a:schemeClr val="tx1">
                      <a:lumMod val="75000"/>
                      <a:lumOff val="25000"/>
                    </a:schemeClr>
                  </a:solidFill>
                </a:rPr>
                <a:t> </a:t>
              </a:r>
              <a:r>
                <a:rPr lang="fr-FR" sz="1200" b="1" dirty="0" err="1" smtClean="0">
                  <a:solidFill>
                    <a:schemeClr val="tx1">
                      <a:lumMod val="75000"/>
                      <a:lumOff val="25000"/>
                    </a:schemeClr>
                  </a:solidFill>
                </a:rPr>
                <a:t>Pay</a:t>
              </a:r>
              <a:r>
                <a:rPr lang="fr-FR" sz="1200" b="1" dirty="0" smtClean="0">
                  <a:solidFill>
                    <a:schemeClr val="tx1">
                      <a:lumMod val="75000"/>
                      <a:lumOff val="25000"/>
                    </a:schemeClr>
                  </a:solidFill>
                </a:rPr>
                <a:t> Business Beauté </a:t>
              </a:r>
              <a:r>
                <a:rPr lang="fr-FR" sz="1000" dirty="0" smtClean="0">
                  <a:solidFill>
                    <a:schemeClr val="tx1">
                      <a:lumMod val="50000"/>
                      <a:lumOff val="50000"/>
                    </a:schemeClr>
                  </a:solidFill>
                </a:rPr>
                <a:t>(756)</a:t>
              </a:r>
              <a:endParaRPr lang="fr-FR" sz="1000" dirty="0">
                <a:solidFill>
                  <a:schemeClr val="tx1">
                    <a:lumMod val="50000"/>
                    <a:lumOff val="50000"/>
                  </a:schemeClr>
                </a:solidFill>
                <a:latin typeface="+mj-lt"/>
              </a:endParaRPr>
            </a:p>
            <a:p>
              <a:pPr marL="179388" lvl="1" algn="just"/>
              <a:r>
                <a:rPr lang="fr-FR" sz="1000" dirty="0" smtClean="0">
                  <a:solidFill>
                    <a:schemeClr val="tx1">
                      <a:lumMod val="50000"/>
                      <a:lumOff val="50000"/>
                    </a:schemeClr>
                  </a:solidFill>
                  <a:latin typeface="+mj-lt"/>
                  <a:cs typeface="Arial" panose="020B0604020202020204" pitchFamily="34" charset="0"/>
                </a:rPr>
                <a:t>Clients pro coiffeurs, soins, beauté, esthétique.</a:t>
              </a:r>
              <a:endParaRPr lang="fr-FR" sz="1000" dirty="0">
                <a:solidFill>
                  <a:schemeClr val="tx1">
                    <a:lumMod val="50000"/>
                    <a:lumOff val="50000"/>
                  </a:schemeClr>
                </a:solidFill>
                <a:latin typeface="+mj-lt"/>
                <a:cs typeface="Arial" panose="020B0604020202020204" pitchFamily="34" charset="0"/>
              </a:endParaRPr>
            </a:p>
            <a:p>
              <a:pPr marL="179388" lvl="1" algn="just"/>
              <a:r>
                <a:rPr lang="fr-FR" sz="1000" dirty="0">
                  <a:solidFill>
                    <a:schemeClr val="tx1">
                      <a:lumMod val="50000"/>
                      <a:lumOff val="50000"/>
                    </a:schemeClr>
                  </a:solidFill>
                  <a:latin typeface="+mj-lt"/>
                  <a:cs typeface="Arial" panose="020B0604020202020204" pitchFamily="34" charset="0"/>
                </a:rPr>
                <a:t>L’objectif est de les équiper en </a:t>
              </a:r>
              <a:r>
                <a:rPr lang="fr-FR" sz="1000" dirty="0" smtClean="0">
                  <a:solidFill>
                    <a:schemeClr val="tx1">
                      <a:lumMod val="50000"/>
                      <a:lumOff val="50000"/>
                    </a:schemeClr>
                  </a:solidFill>
                  <a:latin typeface="+mj-lt"/>
                  <a:cs typeface="Arial" panose="020B0604020202020204" pitchFamily="34" charset="0"/>
                </a:rPr>
                <a:t> Terminal équipé d’une caisse beauté. </a:t>
              </a:r>
              <a:endParaRPr lang="fr-FR" sz="1000" dirty="0">
                <a:solidFill>
                  <a:schemeClr val="tx1">
                    <a:lumMod val="50000"/>
                    <a:lumOff val="50000"/>
                  </a:schemeClr>
                </a:solidFill>
                <a:latin typeface="+mj-lt"/>
                <a:cs typeface="Arial" panose="020B0604020202020204" pitchFamily="34" charset="0"/>
              </a:endParaRPr>
            </a:p>
          </p:txBody>
        </p:sp>
        <p:sp>
          <p:nvSpPr>
            <p:cNvPr id="66" name="Rectangle à coins arrondis 65"/>
            <p:cNvSpPr/>
            <p:nvPr/>
          </p:nvSpPr>
          <p:spPr>
            <a:xfrm>
              <a:off x="7469137" y="4150127"/>
              <a:ext cx="3016980" cy="1830041"/>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200" dirty="0">
                <a:solidFill>
                  <a:schemeClr val="tx1">
                    <a:lumMod val="50000"/>
                    <a:lumOff val="50000"/>
                  </a:schemeClr>
                </a:solidFill>
              </a:endParaRPr>
            </a:p>
          </p:txBody>
        </p:sp>
      </p:grpSp>
      <p:sp>
        <p:nvSpPr>
          <p:cNvPr id="61" name="Rectangle 60">
            <a:hlinkClick r:id="rId4"/>
          </p:cNvPr>
          <p:cNvSpPr/>
          <p:nvPr/>
        </p:nvSpPr>
        <p:spPr>
          <a:xfrm>
            <a:off x="2655134" y="6422984"/>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Offres promo</a:t>
            </a:r>
          </a:p>
        </p:txBody>
      </p:sp>
      <p:sp>
        <p:nvSpPr>
          <p:cNvPr id="64" name="Rectangle 63">
            <a:hlinkClick r:id="" action="ppaction://noaction"/>
          </p:cNvPr>
          <p:cNvSpPr/>
          <p:nvPr/>
        </p:nvSpPr>
        <p:spPr>
          <a:xfrm>
            <a:off x="4887382" y="6422984"/>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Boîte à outils</a:t>
            </a:r>
          </a:p>
        </p:txBody>
      </p:sp>
      <p:pic>
        <p:nvPicPr>
          <p:cNvPr id="81"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l="18889" t="19753" r="15034" b="23429"/>
          <a:stretch/>
        </p:blipFill>
        <p:spPr bwMode="auto">
          <a:xfrm>
            <a:off x="4306760" y="6422986"/>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 name="Picture 4">
            <a:hlinkClick r:id="rId6" action="ppaction://hlinksldjump"/>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8889" t="19753" r="15034" b="23429"/>
          <a:stretch/>
        </p:blipFill>
        <p:spPr bwMode="auto">
          <a:xfrm>
            <a:off x="6539008" y="6422986"/>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2" name="Groupe 51"/>
          <p:cNvGrpSpPr/>
          <p:nvPr/>
        </p:nvGrpSpPr>
        <p:grpSpPr>
          <a:xfrm>
            <a:off x="8335406" y="44251"/>
            <a:ext cx="3856593" cy="279660"/>
            <a:chOff x="3581398" y="6140166"/>
            <a:chExt cx="4444995" cy="223443"/>
          </a:xfrm>
          <a:noFill/>
        </p:grpSpPr>
        <p:sp>
          <p:nvSpPr>
            <p:cNvPr id="53" name="Rectangle 5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65000"/>
                      <a:lumOff val="35000"/>
                    </a:schemeClr>
                  </a:solidFill>
                  <a:latin typeface="Montserrat Black" panose="00000A00000000000000" pitchFamily="2" charset="0"/>
                </a:rPr>
                <a:t>Professionnels</a:t>
              </a:r>
            </a:p>
          </p:txBody>
        </p:sp>
        <p:sp>
          <p:nvSpPr>
            <p:cNvPr id="56" name="Rectangle 55"/>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57" name="Rectangle 56"/>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75000"/>
                      <a:lumOff val="25000"/>
                    </a:schemeClr>
                  </a:solidFill>
                  <a:latin typeface="+mj-lt"/>
                </a:rPr>
                <a:t>Particuliers</a:t>
              </a:r>
            </a:p>
          </p:txBody>
        </p:sp>
      </p:grpSp>
      <p:grpSp>
        <p:nvGrpSpPr>
          <p:cNvPr id="55" name="Graphique 1813">
            <a:extLst>
              <a:ext uri="{FF2B5EF4-FFF2-40B4-BE49-F238E27FC236}">
                <a16:creationId xmlns:a16="http://schemas.microsoft.com/office/drawing/2014/main" id="{07E37D2F-C011-4C2B-8826-0AD3F44F15B3}"/>
              </a:ext>
            </a:extLst>
          </p:cNvPr>
          <p:cNvGrpSpPr/>
          <p:nvPr/>
        </p:nvGrpSpPr>
        <p:grpSpPr>
          <a:xfrm>
            <a:off x="7874449" y="1094152"/>
            <a:ext cx="426529" cy="398144"/>
            <a:chOff x="2279329" y="2853237"/>
            <a:chExt cx="426529" cy="398144"/>
          </a:xfrm>
          <a:noFill/>
        </p:grpSpPr>
        <p:grpSp>
          <p:nvGrpSpPr>
            <p:cNvPr id="73" name="Graphique 1813">
              <a:extLst>
                <a:ext uri="{FF2B5EF4-FFF2-40B4-BE49-F238E27FC236}">
                  <a16:creationId xmlns:a16="http://schemas.microsoft.com/office/drawing/2014/main" id="{07E37D2F-C011-4C2B-8826-0AD3F44F15B3}"/>
                </a:ext>
              </a:extLst>
            </p:cNvPr>
            <p:cNvGrpSpPr/>
            <p:nvPr/>
          </p:nvGrpSpPr>
          <p:grpSpPr>
            <a:xfrm>
              <a:off x="2279329" y="2853237"/>
              <a:ext cx="426529" cy="398144"/>
              <a:chOff x="2279329" y="2853237"/>
              <a:chExt cx="426529" cy="398144"/>
            </a:xfrm>
            <a:grpFill/>
          </p:grpSpPr>
          <p:grpSp>
            <p:nvGrpSpPr>
              <p:cNvPr id="79" name="Graphique 1813">
                <a:extLst>
                  <a:ext uri="{FF2B5EF4-FFF2-40B4-BE49-F238E27FC236}">
                    <a16:creationId xmlns:a16="http://schemas.microsoft.com/office/drawing/2014/main" id="{07E37D2F-C011-4C2B-8826-0AD3F44F15B3}"/>
                  </a:ext>
                </a:extLst>
              </p:cNvPr>
              <p:cNvGrpSpPr/>
              <p:nvPr/>
            </p:nvGrpSpPr>
            <p:grpSpPr>
              <a:xfrm>
                <a:off x="2279329" y="2853237"/>
                <a:ext cx="426529" cy="383857"/>
                <a:chOff x="2279329" y="2853237"/>
                <a:chExt cx="426529" cy="383857"/>
              </a:xfrm>
              <a:grpFill/>
            </p:grpSpPr>
            <p:grpSp>
              <p:nvGrpSpPr>
                <p:cNvPr id="83" name="Graphique 1813">
                  <a:extLst>
                    <a:ext uri="{FF2B5EF4-FFF2-40B4-BE49-F238E27FC236}">
                      <a16:creationId xmlns:a16="http://schemas.microsoft.com/office/drawing/2014/main" id="{07E37D2F-C011-4C2B-8826-0AD3F44F15B3}"/>
                    </a:ext>
                  </a:extLst>
                </p:cNvPr>
                <p:cNvGrpSpPr/>
                <p:nvPr/>
              </p:nvGrpSpPr>
              <p:grpSpPr>
                <a:xfrm>
                  <a:off x="2404487" y="2986968"/>
                  <a:ext cx="163258" cy="250126"/>
                  <a:chOff x="2404487" y="2986968"/>
                  <a:chExt cx="163258" cy="250126"/>
                </a:xfrm>
                <a:grpFill/>
              </p:grpSpPr>
              <p:sp>
                <p:nvSpPr>
                  <p:cNvPr id="97" name="Forme libre : forme 3935">
                    <a:extLst>
                      <a:ext uri="{FF2B5EF4-FFF2-40B4-BE49-F238E27FC236}">
                        <a16:creationId xmlns:a16="http://schemas.microsoft.com/office/drawing/2014/main" id="{77B2B181-2012-4CEB-859F-4713DF3C91E2}"/>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rgbClr val="E52A29"/>
                    </a:solidFill>
                    <a:prstDash val="solid"/>
                    <a:round/>
                  </a:ln>
                </p:spPr>
                <p:txBody>
                  <a:bodyPr rtlCol="0" anchor="ctr"/>
                  <a:lstStyle/>
                  <a:p>
                    <a:endParaRPr lang="fr-FR" sz="1400"/>
                  </a:p>
                </p:txBody>
              </p:sp>
              <p:sp>
                <p:nvSpPr>
                  <p:cNvPr id="98" name="Forme libre : forme 3936">
                    <a:extLst>
                      <a:ext uri="{FF2B5EF4-FFF2-40B4-BE49-F238E27FC236}">
                        <a16:creationId xmlns:a16="http://schemas.microsoft.com/office/drawing/2014/main" id="{0FF9D5DC-3214-42D5-9566-4A1D0AAFE9C7}"/>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rgbClr val="E52A29"/>
                    </a:solidFill>
                    <a:prstDash val="solid"/>
                    <a:round/>
                  </a:ln>
                </p:spPr>
                <p:txBody>
                  <a:bodyPr rtlCol="0" anchor="ctr"/>
                  <a:lstStyle/>
                  <a:p>
                    <a:endParaRPr lang="fr-FR" sz="1400"/>
                  </a:p>
                </p:txBody>
              </p:sp>
            </p:grpSp>
            <p:sp>
              <p:nvSpPr>
                <p:cNvPr id="84" name="Forme libre : forme 3937">
                  <a:extLst>
                    <a:ext uri="{FF2B5EF4-FFF2-40B4-BE49-F238E27FC236}">
                      <a16:creationId xmlns:a16="http://schemas.microsoft.com/office/drawing/2014/main" id="{1FE6259D-A017-4A8A-B3A1-DDC25F3FF3C2}"/>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rgbClr val="E52A29"/>
                  </a:solidFill>
                  <a:prstDash val="solid"/>
                  <a:round/>
                </a:ln>
              </p:spPr>
              <p:txBody>
                <a:bodyPr rtlCol="0" anchor="ctr"/>
                <a:lstStyle/>
                <a:p>
                  <a:endParaRPr lang="fr-FR" sz="1400"/>
                </a:p>
              </p:txBody>
            </p:sp>
            <p:sp>
              <p:nvSpPr>
                <p:cNvPr id="85" name="Forme libre : forme 3938">
                  <a:extLst>
                    <a:ext uri="{FF2B5EF4-FFF2-40B4-BE49-F238E27FC236}">
                      <a16:creationId xmlns:a16="http://schemas.microsoft.com/office/drawing/2014/main" id="{F30692CE-5DD8-4FD6-B1A7-F971DE3C0751}"/>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rgbClr val="E52A29"/>
                  </a:solidFill>
                  <a:prstDash val="solid"/>
                  <a:round/>
                </a:ln>
              </p:spPr>
              <p:txBody>
                <a:bodyPr rtlCol="0" anchor="ctr"/>
                <a:lstStyle/>
                <a:p>
                  <a:endParaRPr lang="fr-FR" sz="1400"/>
                </a:p>
              </p:txBody>
            </p:sp>
            <p:sp>
              <p:nvSpPr>
                <p:cNvPr id="86" name="Forme libre : forme 3939">
                  <a:extLst>
                    <a:ext uri="{FF2B5EF4-FFF2-40B4-BE49-F238E27FC236}">
                      <a16:creationId xmlns:a16="http://schemas.microsoft.com/office/drawing/2014/main" id="{979ACEC8-6525-42EB-9BE2-1985339F1186}"/>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rgbClr val="E52A29"/>
                  </a:solidFill>
                  <a:prstDash val="solid"/>
                  <a:round/>
                </a:ln>
              </p:spPr>
              <p:txBody>
                <a:bodyPr rtlCol="0" anchor="ctr"/>
                <a:lstStyle/>
                <a:p>
                  <a:endParaRPr lang="fr-FR" sz="1400"/>
                </a:p>
              </p:txBody>
            </p:sp>
            <p:grpSp>
              <p:nvGrpSpPr>
                <p:cNvPr id="87" name="Graphique 1813">
                  <a:extLst>
                    <a:ext uri="{FF2B5EF4-FFF2-40B4-BE49-F238E27FC236}">
                      <a16:creationId xmlns:a16="http://schemas.microsoft.com/office/drawing/2014/main" id="{07E37D2F-C011-4C2B-8826-0AD3F44F15B3}"/>
                    </a:ext>
                  </a:extLst>
                </p:cNvPr>
                <p:cNvGrpSpPr/>
                <p:nvPr/>
              </p:nvGrpSpPr>
              <p:grpSpPr>
                <a:xfrm>
                  <a:off x="2605465" y="2913530"/>
                  <a:ext cx="100393" cy="307943"/>
                  <a:chOff x="2605465" y="2913530"/>
                  <a:chExt cx="100393" cy="307943"/>
                </a:xfrm>
                <a:grpFill/>
              </p:grpSpPr>
              <p:sp>
                <p:nvSpPr>
                  <p:cNvPr id="94" name="Forme libre : forme 3941">
                    <a:extLst>
                      <a:ext uri="{FF2B5EF4-FFF2-40B4-BE49-F238E27FC236}">
                        <a16:creationId xmlns:a16="http://schemas.microsoft.com/office/drawing/2014/main" id="{825D0318-300E-4B15-BA1D-020D5EDE47B4}"/>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rgbClr val="E52A29"/>
                    </a:solidFill>
                    <a:prstDash val="solid"/>
                    <a:round/>
                  </a:ln>
                </p:spPr>
                <p:txBody>
                  <a:bodyPr rtlCol="0" anchor="ctr"/>
                  <a:lstStyle/>
                  <a:p>
                    <a:endParaRPr lang="fr-FR" sz="1400"/>
                  </a:p>
                </p:txBody>
              </p:sp>
              <p:sp>
                <p:nvSpPr>
                  <p:cNvPr id="95" name="Forme libre : forme 3942">
                    <a:extLst>
                      <a:ext uri="{FF2B5EF4-FFF2-40B4-BE49-F238E27FC236}">
                        <a16:creationId xmlns:a16="http://schemas.microsoft.com/office/drawing/2014/main" id="{A580D563-ECEB-4566-91EE-F86ABF24FDE0}"/>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rgbClr val="E52A29"/>
                    </a:solidFill>
                    <a:prstDash val="solid"/>
                    <a:round/>
                  </a:ln>
                </p:spPr>
                <p:txBody>
                  <a:bodyPr rtlCol="0" anchor="ctr"/>
                  <a:lstStyle/>
                  <a:p>
                    <a:endParaRPr lang="fr-FR" sz="1400"/>
                  </a:p>
                </p:txBody>
              </p:sp>
              <p:sp>
                <p:nvSpPr>
                  <p:cNvPr id="96" name="Forme libre : forme 3943">
                    <a:extLst>
                      <a:ext uri="{FF2B5EF4-FFF2-40B4-BE49-F238E27FC236}">
                        <a16:creationId xmlns:a16="http://schemas.microsoft.com/office/drawing/2014/main" id="{4DC013CF-0009-47B9-BF90-5324BEB8F676}"/>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rgbClr val="E52A29"/>
                    </a:solidFill>
                    <a:prstDash val="solid"/>
                    <a:round/>
                  </a:ln>
                </p:spPr>
                <p:txBody>
                  <a:bodyPr rtlCol="0" anchor="ctr"/>
                  <a:lstStyle/>
                  <a:p>
                    <a:endParaRPr lang="fr-FR" sz="1400"/>
                  </a:p>
                </p:txBody>
              </p:sp>
            </p:grpSp>
            <p:grpSp>
              <p:nvGrpSpPr>
                <p:cNvPr id="88" name="Graphique 1813">
                  <a:extLst>
                    <a:ext uri="{FF2B5EF4-FFF2-40B4-BE49-F238E27FC236}">
                      <a16:creationId xmlns:a16="http://schemas.microsoft.com/office/drawing/2014/main" id="{07E37D2F-C011-4C2B-8826-0AD3F44F15B3}"/>
                    </a:ext>
                  </a:extLst>
                </p:cNvPr>
                <p:cNvGrpSpPr/>
                <p:nvPr/>
              </p:nvGrpSpPr>
              <p:grpSpPr>
                <a:xfrm>
                  <a:off x="2279329" y="2915435"/>
                  <a:ext cx="100393" cy="307943"/>
                  <a:chOff x="2279329" y="2915435"/>
                  <a:chExt cx="100393" cy="307943"/>
                </a:xfrm>
                <a:grpFill/>
              </p:grpSpPr>
              <p:sp>
                <p:nvSpPr>
                  <p:cNvPr id="91" name="Forme libre : forme 3945">
                    <a:extLst>
                      <a:ext uri="{FF2B5EF4-FFF2-40B4-BE49-F238E27FC236}">
                        <a16:creationId xmlns:a16="http://schemas.microsoft.com/office/drawing/2014/main" id="{DDD481A8-B3BE-4969-9346-FF0F6CE7C0F1}"/>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rgbClr val="E52A29"/>
                    </a:solidFill>
                    <a:prstDash val="solid"/>
                    <a:round/>
                  </a:ln>
                </p:spPr>
                <p:txBody>
                  <a:bodyPr rtlCol="0" anchor="ctr"/>
                  <a:lstStyle/>
                  <a:p>
                    <a:endParaRPr lang="fr-FR" sz="1400"/>
                  </a:p>
                </p:txBody>
              </p:sp>
              <p:sp>
                <p:nvSpPr>
                  <p:cNvPr id="92" name="Forme libre : forme 3946">
                    <a:extLst>
                      <a:ext uri="{FF2B5EF4-FFF2-40B4-BE49-F238E27FC236}">
                        <a16:creationId xmlns:a16="http://schemas.microsoft.com/office/drawing/2014/main" id="{FA62D366-73C7-4352-8ECB-CE4933237370}"/>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rgbClr val="E52A29"/>
                    </a:solidFill>
                    <a:prstDash val="solid"/>
                    <a:round/>
                  </a:ln>
                </p:spPr>
                <p:txBody>
                  <a:bodyPr rtlCol="0" anchor="ctr"/>
                  <a:lstStyle/>
                  <a:p>
                    <a:endParaRPr lang="fr-FR" sz="1400"/>
                  </a:p>
                </p:txBody>
              </p:sp>
              <p:sp>
                <p:nvSpPr>
                  <p:cNvPr id="93" name="Forme libre : forme 3947">
                    <a:extLst>
                      <a:ext uri="{FF2B5EF4-FFF2-40B4-BE49-F238E27FC236}">
                        <a16:creationId xmlns:a16="http://schemas.microsoft.com/office/drawing/2014/main" id="{E878B163-CF49-4982-9A90-21A52122F5D3}"/>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rgbClr val="E52A29"/>
                    </a:solidFill>
                    <a:prstDash val="solid"/>
                    <a:round/>
                  </a:ln>
                </p:spPr>
                <p:txBody>
                  <a:bodyPr rtlCol="0" anchor="ctr"/>
                  <a:lstStyle/>
                  <a:p>
                    <a:endParaRPr lang="fr-FR" sz="1400"/>
                  </a:p>
                </p:txBody>
              </p:sp>
            </p:grpSp>
            <p:sp>
              <p:nvSpPr>
                <p:cNvPr id="89" name="Forme libre : forme 3948">
                  <a:extLst>
                    <a:ext uri="{FF2B5EF4-FFF2-40B4-BE49-F238E27FC236}">
                      <a16:creationId xmlns:a16="http://schemas.microsoft.com/office/drawing/2014/main" id="{95B57FD3-1924-43C5-A27E-CB92DFD61E26}"/>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rgbClr val="E52A29"/>
                  </a:solidFill>
                  <a:prstDash val="solid"/>
                  <a:round/>
                </a:ln>
              </p:spPr>
              <p:txBody>
                <a:bodyPr rtlCol="0" anchor="ctr"/>
                <a:lstStyle/>
                <a:p>
                  <a:endParaRPr lang="fr-FR" sz="1400"/>
                </a:p>
              </p:txBody>
            </p:sp>
            <p:sp>
              <p:nvSpPr>
                <p:cNvPr id="90" name="Forme libre : forme 3949">
                  <a:extLst>
                    <a:ext uri="{FF2B5EF4-FFF2-40B4-BE49-F238E27FC236}">
                      <a16:creationId xmlns:a16="http://schemas.microsoft.com/office/drawing/2014/main" id="{B5620431-1E28-4B7D-9A04-2D29EA4F74C3}"/>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rgbClr val="E52A29"/>
                  </a:solidFill>
                  <a:prstDash val="solid"/>
                  <a:round/>
                </a:ln>
              </p:spPr>
              <p:txBody>
                <a:bodyPr rtlCol="0" anchor="ctr"/>
                <a:lstStyle/>
                <a:p>
                  <a:endParaRPr lang="fr-FR" sz="1400"/>
                </a:p>
              </p:txBody>
            </p:sp>
          </p:grpSp>
          <p:sp>
            <p:nvSpPr>
              <p:cNvPr id="80" name="Forme libre : forme 3950">
                <a:extLst>
                  <a:ext uri="{FF2B5EF4-FFF2-40B4-BE49-F238E27FC236}">
                    <a16:creationId xmlns:a16="http://schemas.microsoft.com/office/drawing/2014/main" id="{E8F4FE36-82EB-44D2-B13B-A81E38AB48D4}"/>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rgbClr val="E52A29"/>
                </a:solidFill>
                <a:prstDash val="solid"/>
                <a:round/>
              </a:ln>
            </p:spPr>
            <p:txBody>
              <a:bodyPr rtlCol="0" anchor="ctr"/>
              <a:lstStyle/>
              <a:p>
                <a:endParaRPr lang="fr-FR" sz="1400"/>
              </a:p>
            </p:txBody>
          </p:sp>
        </p:grpSp>
        <p:sp>
          <p:nvSpPr>
            <p:cNvPr id="78" name="Forme libre : forme 3951">
              <a:extLst>
                <a:ext uri="{FF2B5EF4-FFF2-40B4-BE49-F238E27FC236}">
                  <a16:creationId xmlns:a16="http://schemas.microsoft.com/office/drawing/2014/main" id="{B3A28E8C-406A-4650-864B-C7D52D4D12D9}"/>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rgbClr val="E52A29"/>
              </a:solidFill>
              <a:prstDash val="solid"/>
              <a:round/>
            </a:ln>
          </p:spPr>
          <p:txBody>
            <a:bodyPr rtlCol="0" anchor="ctr"/>
            <a:lstStyle/>
            <a:p>
              <a:endParaRPr lang="fr-FR" sz="1400"/>
            </a:p>
          </p:txBody>
        </p:sp>
      </p:grpSp>
      <p:sp>
        <p:nvSpPr>
          <p:cNvPr id="197" name="ZoneTexte 196"/>
          <p:cNvSpPr txBox="1"/>
          <p:nvPr/>
        </p:nvSpPr>
        <p:spPr>
          <a:xfrm>
            <a:off x="10374434" y="3950947"/>
            <a:ext cx="1270733" cy="707886"/>
          </a:xfrm>
          <a:prstGeom prst="rect">
            <a:avLst/>
          </a:prstGeom>
          <a:solidFill>
            <a:schemeClr val="bg1"/>
          </a:solidFill>
        </p:spPr>
        <p:txBody>
          <a:bodyPr wrap="square" rtlCol="0">
            <a:spAutoFit/>
          </a:bodyPr>
          <a:lstStyle/>
          <a:p>
            <a:pPr algn="just">
              <a:spcBef>
                <a:spcPct val="20000"/>
              </a:spcBef>
              <a:buClr>
                <a:srgbClr val="C00000"/>
              </a:buClr>
            </a:pPr>
            <a:r>
              <a:rPr lang="fr-FR" sz="1000" dirty="0" smtClean="0">
                <a:solidFill>
                  <a:schemeClr val="tx1">
                    <a:lumMod val="50000"/>
                    <a:lumOff val="50000"/>
                  </a:schemeClr>
                </a:solidFill>
              </a:rPr>
              <a:t>Sur 11 561 clients actifs en CEGEE, 67 % ne détiennent pas de TPE.</a:t>
            </a:r>
          </a:p>
        </p:txBody>
      </p:sp>
      <p:sp>
        <p:nvSpPr>
          <p:cNvPr id="236" name="Rectangle 235"/>
          <p:cNvSpPr/>
          <p:nvPr/>
        </p:nvSpPr>
        <p:spPr>
          <a:xfrm>
            <a:off x="2707368" y="4273336"/>
            <a:ext cx="4701563" cy="1569660"/>
          </a:xfrm>
          <a:prstGeom prst="rect">
            <a:avLst/>
          </a:prstGeom>
        </p:spPr>
        <p:txBody>
          <a:bodyPr wrap="square">
            <a:spAutoFit/>
          </a:bodyPr>
          <a:lstStyle/>
          <a:p>
            <a:pPr marL="171450" indent="-171450">
              <a:buFont typeface="Wingdings" panose="05000000000000000000" pitchFamily="2" charset="2"/>
              <a:buChar char="§"/>
            </a:pPr>
            <a:r>
              <a:rPr lang="fr-FR" sz="1200" b="1" dirty="0" smtClean="0">
                <a:solidFill>
                  <a:schemeClr val="tx1">
                    <a:lumMod val="75000"/>
                    <a:lumOff val="25000"/>
                  </a:schemeClr>
                </a:solidFill>
              </a:rPr>
              <a:t>Offres TPE « spécial challenge »</a:t>
            </a:r>
          </a:p>
          <a:p>
            <a:pPr marL="628650" lvl="1" indent="-171450">
              <a:buFont typeface="Wingdings" panose="05000000000000000000" pitchFamily="2" charset="2"/>
              <a:buChar char="§"/>
            </a:pPr>
            <a:r>
              <a:rPr lang="fr-FR" sz="1000" dirty="0" smtClean="0">
                <a:solidFill>
                  <a:schemeClr val="tx1">
                    <a:lumMod val="50000"/>
                    <a:lumOff val="50000"/>
                  </a:schemeClr>
                </a:solidFill>
              </a:rPr>
              <a:t>7 mois offerts (y compris offre </a:t>
            </a:r>
            <a:r>
              <a:rPr lang="fr-FR" sz="1000" dirty="0">
                <a:solidFill>
                  <a:schemeClr val="tx1">
                    <a:lumMod val="50000"/>
                    <a:lumOff val="50000"/>
                  </a:schemeClr>
                </a:solidFill>
              </a:rPr>
              <a:t>de </a:t>
            </a:r>
            <a:r>
              <a:rPr lang="fr-FR" sz="1000" dirty="0" smtClean="0">
                <a:solidFill>
                  <a:schemeClr val="tx1">
                    <a:lumMod val="50000"/>
                    <a:lumOff val="50000"/>
                  </a:schemeClr>
                </a:solidFill>
              </a:rPr>
              <a:t>bienvenue) sur les TPE Premium (engagement 48 mois) </a:t>
            </a:r>
          </a:p>
          <a:p>
            <a:pPr marL="628650" lvl="1" indent="-171450">
              <a:buFont typeface="Wingdings" panose="05000000000000000000" pitchFamily="2" charset="2"/>
              <a:buChar char="§"/>
            </a:pPr>
            <a:r>
              <a:rPr lang="fr-FR" sz="1000" dirty="0">
                <a:solidFill>
                  <a:schemeClr val="tx1">
                    <a:lumMod val="50000"/>
                    <a:lumOff val="50000"/>
                  </a:schemeClr>
                </a:solidFill>
              </a:rPr>
              <a:t>6 mois offerts </a:t>
            </a:r>
            <a:r>
              <a:rPr lang="fr-FR" sz="1000" dirty="0" smtClean="0">
                <a:solidFill>
                  <a:schemeClr val="tx1">
                    <a:lumMod val="50000"/>
                    <a:lumOff val="50000"/>
                  </a:schemeClr>
                </a:solidFill>
              </a:rPr>
              <a:t>(y compris offre </a:t>
            </a:r>
            <a:r>
              <a:rPr lang="fr-FR" sz="1000" dirty="0">
                <a:solidFill>
                  <a:schemeClr val="tx1">
                    <a:lumMod val="50000"/>
                    <a:lumOff val="50000"/>
                  </a:schemeClr>
                </a:solidFill>
              </a:rPr>
              <a:t>de </a:t>
            </a:r>
            <a:r>
              <a:rPr lang="fr-FR" sz="1000" dirty="0" smtClean="0">
                <a:solidFill>
                  <a:schemeClr val="tx1">
                    <a:lumMod val="50000"/>
                    <a:lumOff val="50000"/>
                  </a:schemeClr>
                </a:solidFill>
              </a:rPr>
              <a:t>bienvenue) sur tous les autres TPE (santé, IP, GPRS) (engagement 48 mois)</a:t>
            </a:r>
          </a:p>
          <a:p>
            <a:endParaRPr lang="fr-FR" sz="1000" dirty="0" smtClean="0">
              <a:solidFill>
                <a:schemeClr val="tx1">
                  <a:lumMod val="50000"/>
                  <a:lumOff val="50000"/>
                </a:schemeClr>
              </a:solidFill>
            </a:endParaRPr>
          </a:p>
          <a:p>
            <a:pPr marL="171450" indent="-171450">
              <a:buFont typeface="Wingdings" panose="05000000000000000000" pitchFamily="2" charset="2"/>
              <a:buChar char="§"/>
            </a:pPr>
            <a:r>
              <a:rPr lang="fr-FR" sz="1200" b="1" dirty="0">
                <a:solidFill>
                  <a:schemeClr val="tx1">
                    <a:lumMod val="75000"/>
                    <a:lumOff val="25000"/>
                  </a:schemeClr>
                </a:solidFill>
              </a:rPr>
              <a:t>Ce </a:t>
            </a:r>
            <a:r>
              <a:rPr lang="fr-FR" sz="1200" b="1" dirty="0" err="1">
                <a:solidFill>
                  <a:schemeClr val="tx1">
                    <a:lumMod val="75000"/>
                    <a:lumOff val="25000"/>
                  </a:schemeClr>
                </a:solidFill>
              </a:rPr>
              <a:t>Boost</a:t>
            </a:r>
            <a:r>
              <a:rPr lang="fr-FR" sz="1200" b="1" dirty="0">
                <a:solidFill>
                  <a:schemeClr val="tx1">
                    <a:lumMod val="75000"/>
                    <a:lumOff val="25000"/>
                  </a:schemeClr>
                </a:solidFill>
              </a:rPr>
              <a:t> </a:t>
            </a:r>
            <a:r>
              <a:rPr lang="fr-FR" sz="1200" b="1" dirty="0" err="1">
                <a:solidFill>
                  <a:schemeClr val="tx1">
                    <a:lumMod val="75000"/>
                    <a:lumOff val="25000"/>
                  </a:schemeClr>
                </a:solidFill>
              </a:rPr>
              <a:t>Pay</a:t>
            </a:r>
            <a:r>
              <a:rPr lang="fr-FR" sz="1200" b="1" dirty="0">
                <a:solidFill>
                  <a:schemeClr val="tx1">
                    <a:lumMod val="75000"/>
                    <a:lumOff val="25000"/>
                  </a:schemeClr>
                </a:solidFill>
              </a:rPr>
              <a:t> Business </a:t>
            </a:r>
            <a:r>
              <a:rPr lang="fr-FR" sz="1200" b="1" dirty="0" smtClean="0">
                <a:solidFill>
                  <a:schemeClr val="tx1">
                    <a:lumMod val="75000"/>
                    <a:lumOff val="25000"/>
                  </a:schemeClr>
                </a:solidFill>
              </a:rPr>
              <a:t>« spécial challenge »:  </a:t>
            </a:r>
          </a:p>
          <a:p>
            <a:pPr marL="628650" lvl="1" indent="-171450">
              <a:buFont typeface="Wingdings" panose="05000000000000000000" pitchFamily="2" charset="2"/>
              <a:buChar char="§"/>
            </a:pPr>
            <a:r>
              <a:rPr lang="fr-FR" sz="1000" dirty="0" smtClean="0">
                <a:solidFill>
                  <a:schemeClr val="tx1">
                    <a:lumMod val="50000"/>
                    <a:lumOff val="50000"/>
                  </a:schemeClr>
                </a:solidFill>
              </a:rPr>
              <a:t>4 </a:t>
            </a:r>
            <a:r>
              <a:rPr lang="fr-FR" sz="1000" dirty="0">
                <a:solidFill>
                  <a:schemeClr val="tx1">
                    <a:lumMod val="50000"/>
                    <a:lumOff val="50000"/>
                  </a:schemeClr>
                </a:solidFill>
              </a:rPr>
              <a:t>mois </a:t>
            </a:r>
            <a:r>
              <a:rPr lang="fr-FR" sz="1000" dirty="0" smtClean="0">
                <a:solidFill>
                  <a:schemeClr val="tx1">
                    <a:lumMod val="50000"/>
                    <a:lumOff val="50000"/>
                  </a:schemeClr>
                </a:solidFill>
              </a:rPr>
              <a:t>offerts (y compris offre de bienvenue). </a:t>
            </a:r>
            <a:endParaRPr lang="fr-FR" sz="1200" b="1" dirty="0" smtClean="0">
              <a:solidFill>
                <a:schemeClr val="tx1">
                  <a:lumMod val="75000"/>
                  <a:lumOff val="25000"/>
                </a:schemeClr>
              </a:solidFill>
            </a:endParaRPr>
          </a:p>
          <a:p>
            <a:pPr marL="171450" indent="-171450">
              <a:buFont typeface="Wingdings" panose="05000000000000000000" pitchFamily="2" charset="2"/>
              <a:buChar char="§"/>
            </a:pPr>
            <a:endParaRPr lang="fr-FR" sz="1200" b="1" dirty="0" smtClean="0">
              <a:solidFill>
                <a:schemeClr val="tx1">
                  <a:lumMod val="75000"/>
                  <a:lumOff val="25000"/>
                </a:schemeClr>
              </a:solidFill>
            </a:endParaRPr>
          </a:p>
        </p:txBody>
      </p:sp>
      <p:sp>
        <p:nvSpPr>
          <p:cNvPr id="238" name="ZoneTexte 237"/>
          <p:cNvSpPr txBox="1"/>
          <p:nvPr/>
        </p:nvSpPr>
        <p:spPr>
          <a:xfrm>
            <a:off x="2708725" y="2343848"/>
            <a:ext cx="4625875" cy="246221"/>
          </a:xfrm>
          <a:prstGeom prst="rect">
            <a:avLst/>
          </a:prstGeom>
          <a:noFill/>
        </p:spPr>
        <p:txBody>
          <a:bodyPr wrap="square" rtlCol="0">
            <a:spAutoFit/>
          </a:bodyPr>
          <a:lstStyle/>
          <a:p>
            <a:pPr marL="171450" indent="-171450">
              <a:buFont typeface="Wingdings" panose="05000000000000000000" pitchFamily="2" charset="2"/>
              <a:buChar char="§"/>
            </a:pPr>
            <a:endParaRPr lang="fr-FR" sz="1000" dirty="0">
              <a:solidFill>
                <a:schemeClr val="tx1">
                  <a:lumMod val="50000"/>
                  <a:lumOff val="50000"/>
                </a:schemeClr>
              </a:solidFill>
              <a:latin typeface="+mj-lt"/>
              <a:cs typeface="Arial" panose="020B0604020202020204" pitchFamily="34" charset="0"/>
            </a:endParaRPr>
          </a:p>
        </p:txBody>
      </p:sp>
      <p:grpSp>
        <p:nvGrpSpPr>
          <p:cNvPr id="198" name="Graphique 47">
            <a:extLst>
              <a:ext uri="{FF2B5EF4-FFF2-40B4-BE49-F238E27FC236}">
                <a16:creationId xmlns:a16="http://schemas.microsoft.com/office/drawing/2014/main" id="{1F698A3D-A810-458A-B731-3A603BCA120B}"/>
              </a:ext>
            </a:extLst>
          </p:cNvPr>
          <p:cNvGrpSpPr/>
          <p:nvPr/>
        </p:nvGrpSpPr>
        <p:grpSpPr>
          <a:xfrm>
            <a:off x="7919229" y="3286207"/>
            <a:ext cx="421857" cy="451789"/>
            <a:chOff x="6685181" y="1466922"/>
            <a:chExt cx="345607" cy="508684"/>
          </a:xfrm>
          <a:noFill/>
        </p:grpSpPr>
        <p:sp>
          <p:nvSpPr>
            <p:cNvPr id="199" name="Forme libre : forme 316">
              <a:extLst>
                <a:ext uri="{FF2B5EF4-FFF2-40B4-BE49-F238E27FC236}">
                  <a16:creationId xmlns:a16="http://schemas.microsoft.com/office/drawing/2014/main" id="{3F6BFB5A-EB66-476E-BC51-95030783DB0A}"/>
                </a:ext>
              </a:extLst>
            </p:cNvPr>
            <p:cNvSpPr/>
            <p:nvPr/>
          </p:nvSpPr>
          <p:spPr>
            <a:xfrm>
              <a:off x="6685181" y="1727833"/>
              <a:ext cx="130466" cy="140135"/>
            </a:xfrm>
            <a:custGeom>
              <a:avLst/>
              <a:gdLst>
                <a:gd name="connsiteX0" fmla="*/ 130466 w 130466"/>
                <a:gd name="connsiteY0" fmla="*/ 0 h 140135"/>
                <a:gd name="connsiteX1" fmla="*/ 96606 w 130466"/>
                <a:gd name="connsiteY1" fmla="*/ 7542 h 140135"/>
                <a:gd name="connsiteX2" fmla="*/ 51673 w 130466"/>
                <a:gd name="connsiteY2" fmla="*/ 40761 h 140135"/>
                <a:gd name="connsiteX3" fmla="*/ 0 w 130466"/>
                <a:gd name="connsiteY3" fmla="*/ 138009 h 140135"/>
                <a:gd name="connsiteX4" fmla="*/ 29367 w 130466"/>
                <a:gd name="connsiteY4" fmla="*/ 128701 h 140135"/>
                <a:gd name="connsiteX5" fmla="*/ 35786 w 130466"/>
                <a:gd name="connsiteY5" fmla="*/ 116665 h 140135"/>
                <a:gd name="connsiteX6" fmla="*/ 63388 w 130466"/>
                <a:gd name="connsiteY6" fmla="*/ 84089 h 140135"/>
                <a:gd name="connsiteX7" fmla="*/ 102704 w 130466"/>
                <a:gd name="connsiteY7" fmla="*/ 66276 h 140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0466" h="140135">
                  <a:moveTo>
                    <a:pt x="130466" y="0"/>
                  </a:moveTo>
                  <a:lnTo>
                    <a:pt x="96606" y="7542"/>
                  </a:lnTo>
                  <a:cubicBezTo>
                    <a:pt x="77188" y="11715"/>
                    <a:pt x="60820" y="23911"/>
                    <a:pt x="51673" y="40761"/>
                  </a:cubicBezTo>
                  <a:lnTo>
                    <a:pt x="0" y="138009"/>
                  </a:lnTo>
                  <a:cubicBezTo>
                    <a:pt x="10591" y="142983"/>
                    <a:pt x="24071" y="138971"/>
                    <a:pt x="29367" y="128701"/>
                  </a:cubicBezTo>
                  <a:lnTo>
                    <a:pt x="35786" y="116665"/>
                  </a:lnTo>
                  <a:cubicBezTo>
                    <a:pt x="42686" y="103667"/>
                    <a:pt x="52154" y="92594"/>
                    <a:pt x="63388" y="84089"/>
                  </a:cubicBezTo>
                  <a:cubicBezTo>
                    <a:pt x="74781" y="75584"/>
                    <a:pt x="88261" y="69325"/>
                    <a:pt x="102704" y="66276"/>
                  </a:cubicBezTo>
                </a:path>
              </a:pathLst>
            </a:custGeom>
            <a:noFill/>
            <a:ln w="9612" cap="rnd">
              <a:solidFill>
                <a:srgbClr val="E52A29"/>
              </a:solidFill>
              <a:prstDash val="solid"/>
              <a:round/>
            </a:ln>
          </p:spPr>
          <p:txBody>
            <a:bodyPr rtlCol="0" anchor="ctr"/>
            <a:lstStyle/>
            <a:p>
              <a:endParaRPr lang="fr-FR" sz="1400"/>
            </a:p>
          </p:txBody>
        </p:sp>
        <p:sp>
          <p:nvSpPr>
            <p:cNvPr id="200" name="Forme libre : forme 317">
              <a:extLst>
                <a:ext uri="{FF2B5EF4-FFF2-40B4-BE49-F238E27FC236}">
                  <a16:creationId xmlns:a16="http://schemas.microsoft.com/office/drawing/2014/main" id="{01756DAF-6186-4DE2-9626-0B268B7D8650}"/>
                </a:ext>
              </a:extLst>
            </p:cNvPr>
            <p:cNvSpPr/>
            <p:nvPr/>
          </p:nvSpPr>
          <p:spPr>
            <a:xfrm>
              <a:off x="6877611" y="1789776"/>
              <a:ext cx="74976" cy="185830"/>
            </a:xfrm>
            <a:custGeom>
              <a:avLst/>
              <a:gdLst>
                <a:gd name="connsiteX0" fmla="*/ 72033 w 74976"/>
                <a:gd name="connsiteY0" fmla="*/ 36909 h 185830"/>
                <a:gd name="connsiteX1" fmla="*/ 67379 w 74976"/>
                <a:gd name="connsiteY1" fmla="*/ 86977 h 185830"/>
                <a:gd name="connsiteX2" fmla="*/ 14583 w 74976"/>
                <a:gd name="connsiteY2" fmla="*/ 185830 h 185830"/>
                <a:gd name="connsiteX3" fmla="*/ 13620 w 74976"/>
                <a:gd name="connsiteY3" fmla="*/ 185349 h 185830"/>
                <a:gd name="connsiteX4" fmla="*/ 1263 w 74976"/>
                <a:gd name="connsiteY4" fmla="*/ 171066 h 185830"/>
                <a:gd name="connsiteX5" fmla="*/ 2547 w 74976"/>
                <a:gd name="connsiteY5" fmla="*/ 152772 h 185830"/>
                <a:gd name="connsiteX6" fmla="*/ 8966 w 74976"/>
                <a:gd name="connsiteY6" fmla="*/ 140897 h 185830"/>
                <a:gd name="connsiteX7" fmla="*/ 12496 w 74976"/>
                <a:gd name="connsiteY7" fmla="*/ 60178 h 185830"/>
                <a:gd name="connsiteX8" fmla="*/ 6077 w 74976"/>
                <a:gd name="connsiteY8" fmla="*/ 46056 h 185830"/>
                <a:gd name="connsiteX9" fmla="*/ 56627 w 74976"/>
                <a:gd name="connsiteY9" fmla="*/ 0 h 185830"/>
                <a:gd name="connsiteX10" fmla="*/ 64330 w 74976"/>
                <a:gd name="connsiteY10" fmla="*/ 18455 h 185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976" h="185830">
                  <a:moveTo>
                    <a:pt x="72033" y="36909"/>
                  </a:moveTo>
                  <a:cubicBezTo>
                    <a:pt x="77168" y="53759"/>
                    <a:pt x="75563" y="71411"/>
                    <a:pt x="67379" y="86977"/>
                  </a:cubicBezTo>
                  <a:lnTo>
                    <a:pt x="14583" y="185830"/>
                  </a:lnTo>
                  <a:lnTo>
                    <a:pt x="13620" y="185349"/>
                  </a:lnTo>
                  <a:cubicBezTo>
                    <a:pt x="7682" y="182139"/>
                    <a:pt x="3189" y="177325"/>
                    <a:pt x="1263" y="171066"/>
                  </a:cubicBezTo>
                  <a:cubicBezTo>
                    <a:pt x="-662" y="164968"/>
                    <a:pt x="-502" y="158389"/>
                    <a:pt x="2547" y="152772"/>
                  </a:cubicBezTo>
                  <a:lnTo>
                    <a:pt x="8966" y="140897"/>
                  </a:lnTo>
                  <a:cubicBezTo>
                    <a:pt x="22285" y="115702"/>
                    <a:pt x="23569" y="86175"/>
                    <a:pt x="12496" y="60178"/>
                  </a:cubicBezTo>
                  <a:lnTo>
                    <a:pt x="6077" y="46056"/>
                  </a:lnTo>
                  <a:moveTo>
                    <a:pt x="56627" y="0"/>
                  </a:moveTo>
                  <a:lnTo>
                    <a:pt x="64330" y="18455"/>
                  </a:lnTo>
                </a:path>
              </a:pathLst>
            </a:custGeom>
            <a:noFill/>
            <a:ln w="9612" cap="rnd">
              <a:solidFill>
                <a:srgbClr val="E52A29"/>
              </a:solidFill>
              <a:prstDash val="solid"/>
              <a:round/>
            </a:ln>
          </p:spPr>
          <p:txBody>
            <a:bodyPr rtlCol="0" anchor="ctr"/>
            <a:lstStyle/>
            <a:p>
              <a:endParaRPr lang="fr-FR" sz="1400"/>
            </a:p>
          </p:txBody>
        </p:sp>
        <p:sp>
          <p:nvSpPr>
            <p:cNvPr id="201" name="Forme libre : forme 318">
              <a:extLst>
                <a:ext uri="{FF2B5EF4-FFF2-40B4-BE49-F238E27FC236}">
                  <a16:creationId xmlns:a16="http://schemas.microsoft.com/office/drawing/2014/main" id="{F02D5839-C11D-40A1-AC12-0421F45B908C}"/>
                </a:ext>
              </a:extLst>
            </p:cNvPr>
            <p:cNvSpPr/>
            <p:nvPr/>
          </p:nvSpPr>
          <p:spPr>
            <a:xfrm>
              <a:off x="6854642" y="1835351"/>
              <a:ext cx="29366" cy="55452"/>
            </a:xfrm>
            <a:custGeom>
              <a:avLst/>
              <a:gdLst>
                <a:gd name="connsiteX0" fmla="*/ 29367 w 29366"/>
                <a:gd name="connsiteY0" fmla="*/ 0 h 55452"/>
                <a:gd name="connsiteX1" fmla="*/ 12838 w 29366"/>
                <a:gd name="connsiteY1" fmla="*/ 48945 h 55452"/>
                <a:gd name="connsiteX2" fmla="*/ 0 w 29366"/>
                <a:gd name="connsiteY2" fmla="*/ 54241 h 55452"/>
              </a:gdLst>
              <a:ahLst/>
              <a:cxnLst>
                <a:cxn ang="0">
                  <a:pos x="connsiteX0" y="connsiteY0"/>
                </a:cxn>
                <a:cxn ang="0">
                  <a:pos x="connsiteX1" y="connsiteY1"/>
                </a:cxn>
                <a:cxn ang="0">
                  <a:pos x="connsiteX2" y="connsiteY2"/>
                </a:cxn>
              </a:cxnLst>
              <a:rect l="l" t="t" r="r" b="b"/>
              <a:pathLst>
                <a:path w="29366" h="55452">
                  <a:moveTo>
                    <a:pt x="29367" y="0"/>
                  </a:moveTo>
                  <a:cubicBezTo>
                    <a:pt x="11715" y="52154"/>
                    <a:pt x="12838" y="48945"/>
                    <a:pt x="12838" y="48945"/>
                  </a:cubicBezTo>
                  <a:cubicBezTo>
                    <a:pt x="11073" y="54241"/>
                    <a:pt x="5296" y="57290"/>
                    <a:pt x="0" y="54241"/>
                  </a:cubicBezTo>
                </a:path>
              </a:pathLst>
            </a:custGeom>
            <a:noFill/>
            <a:ln w="9612" cap="rnd">
              <a:solidFill>
                <a:srgbClr val="E52A29"/>
              </a:solidFill>
              <a:prstDash val="solid"/>
              <a:round/>
            </a:ln>
          </p:spPr>
          <p:txBody>
            <a:bodyPr rtlCol="0" anchor="ctr"/>
            <a:lstStyle/>
            <a:p>
              <a:endParaRPr lang="fr-FR" sz="1400"/>
            </a:p>
          </p:txBody>
        </p:sp>
        <p:sp>
          <p:nvSpPr>
            <p:cNvPr id="202" name="Forme libre : forme 319">
              <a:extLst>
                <a:ext uri="{FF2B5EF4-FFF2-40B4-BE49-F238E27FC236}">
                  <a16:creationId xmlns:a16="http://schemas.microsoft.com/office/drawing/2014/main" id="{CC4FE8C1-B9DA-4BBC-916E-5B6A7AB71767}"/>
                </a:ext>
              </a:extLst>
            </p:cNvPr>
            <p:cNvSpPr/>
            <p:nvPr/>
          </p:nvSpPr>
          <p:spPr>
            <a:xfrm>
              <a:off x="6773163" y="1792825"/>
              <a:ext cx="29325" cy="55524"/>
            </a:xfrm>
            <a:custGeom>
              <a:avLst/>
              <a:gdLst>
                <a:gd name="connsiteX0" fmla="*/ 4933 w 29325"/>
                <a:gd name="connsiteY0" fmla="*/ 55524 h 55524"/>
                <a:gd name="connsiteX1" fmla="*/ 1403 w 29325"/>
                <a:gd name="connsiteY1" fmla="*/ 41563 h 55524"/>
                <a:gd name="connsiteX2" fmla="*/ 29325 w 29325"/>
                <a:gd name="connsiteY2" fmla="*/ 0 h 55524"/>
              </a:gdLst>
              <a:ahLst/>
              <a:cxnLst>
                <a:cxn ang="0">
                  <a:pos x="connsiteX0" y="connsiteY0"/>
                </a:cxn>
                <a:cxn ang="0">
                  <a:pos x="connsiteX1" y="connsiteY1"/>
                </a:cxn>
                <a:cxn ang="0">
                  <a:pos x="connsiteX2" y="connsiteY2"/>
                </a:cxn>
              </a:cxnLst>
              <a:rect l="l" t="t" r="r" b="b"/>
              <a:pathLst>
                <a:path w="29325" h="55524">
                  <a:moveTo>
                    <a:pt x="4933" y="55524"/>
                  </a:moveTo>
                  <a:cubicBezTo>
                    <a:pt x="279" y="52957"/>
                    <a:pt x="-1486" y="46056"/>
                    <a:pt x="1403" y="41563"/>
                  </a:cubicBezTo>
                  <a:cubicBezTo>
                    <a:pt x="18413" y="16048"/>
                    <a:pt x="25153" y="6259"/>
                    <a:pt x="29325" y="0"/>
                  </a:cubicBezTo>
                </a:path>
              </a:pathLst>
            </a:custGeom>
            <a:noFill/>
            <a:ln w="9612" cap="rnd">
              <a:solidFill>
                <a:srgbClr val="E52A29"/>
              </a:solidFill>
              <a:prstDash val="solid"/>
              <a:round/>
            </a:ln>
          </p:spPr>
          <p:txBody>
            <a:bodyPr rtlCol="0" anchor="ctr"/>
            <a:lstStyle/>
            <a:p>
              <a:endParaRPr lang="fr-FR" sz="1400"/>
            </a:p>
          </p:txBody>
        </p:sp>
        <p:sp>
          <p:nvSpPr>
            <p:cNvPr id="203" name="Forme libre : forme 320">
              <a:extLst>
                <a:ext uri="{FF2B5EF4-FFF2-40B4-BE49-F238E27FC236}">
                  <a16:creationId xmlns:a16="http://schemas.microsoft.com/office/drawing/2014/main" id="{2554EDBA-2B54-4579-A5C8-C6BFF66DCC6E}"/>
                </a:ext>
              </a:extLst>
            </p:cNvPr>
            <p:cNvSpPr/>
            <p:nvPr/>
          </p:nvSpPr>
          <p:spPr>
            <a:xfrm>
              <a:off x="6799277" y="1466922"/>
              <a:ext cx="231510" cy="368460"/>
            </a:xfrm>
            <a:custGeom>
              <a:avLst/>
              <a:gdLst>
                <a:gd name="connsiteX0" fmla="*/ 69648 w 231510"/>
                <a:gd name="connsiteY0" fmla="*/ 365060 h 368460"/>
                <a:gd name="connsiteX1" fmla="*/ 107680 w 231510"/>
                <a:gd name="connsiteY1" fmla="*/ 357517 h 368460"/>
                <a:gd name="connsiteX2" fmla="*/ 171870 w 231510"/>
                <a:gd name="connsiteY2" fmla="*/ 257702 h 368460"/>
                <a:gd name="connsiteX3" fmla="*/ 225629 w 231510"/>
                <a:gd name="connsiteY3" fmla="*/ 90006 h 368460"/>
                <a:gd name="connsiteX4" fmla="*/ 226432 w 231510"/>
                <a:gd name="connsiteY4" fmla="*/ 460 h 368460"/>
                <a:gd name="connsiteX5" fmla="*/ 189362 w 231510"/>
                <a:gd name="connsiteY5" fmla="*/ 19076 h 368460"/>
                <a:gd name="connsiteX6" fmla="*/ 152453 w 231510"/>
                <a:gd name="connsiteY6" fmla="*/ 51492 h 368460"/>
                <a:gd name="connsiteX7" fmla="*/ 46539 w 231510"/>
                <a:gd name="connsiteY7" fmla="*/ 191586 h 368460"/>
                <a:gd name="connsiteX8" fmla="*/ 1125 w 231510"/>
                <a:gd name="connsiteY8" fmla="*/ 301512 h 368460"/>
                <a:gd name="connsiteX9" fmla="*/ 16530 w 231510"/>
                <a:gd name="connsiteY9" fmla="*/ 337137 h 368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1510" h="368460">
                  <a:moveTo>
                    <a:pt x="69648" y="365060"/>
                  </a:moveTo>
                  <a:cubicBezTo>
                    <a:pt x="82486" y="371639"/>
                    <a:pt x="98373" y="368430"/>
                    <a:pt x="107680" y="357517"/>
                  </a:cubicBezTo>
                  <a:cubicBezTo>
                    <a:pt x="129986" y="329755"/>
                    <a:pt x="152132" y="295253"/>
                    <a:pt x="171870" y="257702"/>
                  </a:cubicBezTo>
                  <a:cubicBezTo>
                    <a:pt x="205570" y="193351"/>
                    <a:pt x="220013" y="124989"/>
                    <a:pt x="225629" y="90006"/>
                  </a:cubicBezTo>
                  <a:cubicBezTo>
                    <a:pt x="234135" y="38814"/>
                    <a:pt x="232530" y="3670"/>
                    <a:pt x="226432" y="460"/>
                  </a:cubicBezTo>
                  <a:cubicBezTo>
                    <a:pt x="221938" y="-1786"/>
                    <a:pt x="208780" y="4151"/>
                    <a:pt x="189362" y="19076"/>
                  </a:cubicBezTo>
                  <a:cubicBezTo>
                    <a:pt x="178771" y="27260"/>
                    <a:pt x="166254" y="38012"/>
                    <a:pt x="152453" y="51492"/>
                  </a:cubicBezTo>
                  <a:cubicBezTo>
                    <a:pt x="110248" y="92573"/>
                    <a:pt x="71573" y="143604"/>
                    <a:pt x="46539" y="191586"/>
                  </a:cubicBezTo>
                  <a:cubicBezTo>
                    <a:pt x="26801" y="229137"/>
                    <a:pt x="11235" y="267330"/>
                    <a:pt x="1125" y="301512"/>
                  </a:cubicBezTo>
                  <a:cubicBezTo>
                    <a:pt x="-2727" y="315473"/>
                    <a:pt x="3532" y="330558"/>
                    <a:pt x="16530" y="337137"/>
                  </a:cubicBezTo>
                </a:path>
              </a:pathLst>
            </a:custGeom>
            <a:noFill/>
            <a:ln w="9612" cap="rnd">
              <a:solidFill>
                <a:srgbClr val="E52A29"/>
              </a:solidFill>
              <a:prstDash val="solid"/>
              <a:round/>
            </a:ln>
          </p:spPr>
          <p:txBody>
            <a:bodyPr rtlCol="0" anchor="ctr"/>
            <a:lstStyle/>
            <a:p>
              <a:endParaRPr lang="fr-FR" sz="1400"/>
            </a:p>
          </p:txBody>
        </p:sp>
        <p:sp>
          <p:nvSpPr>
            <p:cNvPr id="204" name="Forme libre : forme 321">
              <a:extLst>
                <a:ext uri="{FF2B5EF4-FFF2-40B4-BE49-F238E27FC236}">
                  <a16:creationId xmlns:a16="http://schemas.microsoft.com/office/drawing/2014/main" id="{0DB6ED46-DE3E-4700-876D-59659EA4EBDF}"/>
                </a:ext>
              </a:extLst>
            </p:cNvPr>
            <p:cNvSpPr/>
            <p:nvPr/>
          </p:nvSpPr>
          <p:spPr>
            <a:xfrm>
              <a:off x="6952532" y="1496268"/>
              <a:ext cx="55363" cy="45735"/>
            </a:xfrm>
            <a:custGeom>
              <a:avLst/>
              <a:gdLst>
                <a:gd name="connsiteX0" fmla="*/ 55364 w 55363"/>
                <a:gd name="connsiteY0" fmla="*/ 0 h 45735"/>
                <a:gd name="connsiteX1" fmla="*/ 0 w 55363"/>
                <a:gd name="connsiteY1" fmla="*/ 45735 h 45735"/>
              </a:gdLst>
              <a:ahLst/>
              <a:cxnLst>
                <a:cxn ang="0">
                  <a:pos x="connsiteX0" y="connsiteY0"/>
                </a:cxn>
                <a:cxn ang="0">
                  <a:pos x="connsiteX1" y="connsiteY1"/>
                </a:cxn>
              </a:cxnLst>
              <a:rect l="l" t="t" r="r" b="b"/>
              <a:pathLst>
                <a:path w="55363" h="45735">
                  <a:moveTo>
                    <a:pt x="55364" y="0"/>
                  </a:moveTo>
                  <a:cubicBezTo>
                    <a:pt x="43168" y="7061"/>
                    <a:pt x="25676" y="21183"/>
                    <a:pt x="0" y="45735"/>
                  </a:cubicBezTo>
                </a:path>
              </a:pathLst>
            </a:custGeom>
            <a:noFill/>
            <a:ln w="9612" cap="rnd">
              <a:solidFill>
                <a:srgbClr val="E52A29"/>
              </a:solidFill>
              <a:prstDash val="solid"/>
              <a:round/>
            </a:ln>
          </p:spPr>
          <p:txBody>
            <a:bodyPr rtlCol="0" anchor="ctr"/>
            <a:lstStyle/>
            <a:p>
              <a:endParaRPr lang="fr-FR" sz="1400"/>
            </a:p>
          </p:txBody>
        </p:sp>
        <p:sp>
          <p:nvSpPr>
            <p:cNvPr id="205" name="Forme libre : forme 322">
              <a:extLst>
                <a:ext uri="{FF2B5EF4-FFF2-40B4-BE49-F238E27FC236}">
                  <a16:creationId xmlns:a16="http://schemas.microsoft.com/office/drawing/2014/main" id="{88FACEB9-E180-49D8-92E0-4BE6DC0B38A4}"/>
                </a:ext>
              </a:extLst>
            </p:cNvPr>
            <p:cNvSpPr/>
            <p:nvPr/>
          </p:nvSpPr>
          <p:spPr>
            <a:xfrm>
              <a:off x="6867844" y="1616959"/>
              <a:ext cx="104266" cy="101070"/>
            </a:xfrm>
            <a:custGeom>
              <a:avLst/>
              <a:gdLst>
                <a:gd name="connsiteX0" fmla="*/ 103143 w 104266"/>
                <a:gd name="connsiteY0" fmla="*/ 41067 h 101070"/>
                <a:gd name="connsiteX1" fmla="*/ 98650 w 104266"/>
                <a:gd name="connsiteY1" fmla="*/ 74446 h 101070"/>
                <a:gd name="connsiteX2" fmla="*/ 28522 w 104266"/>
                <a:gd name="connsiteY2" fmla="*/ 94987 h 101070"/>
                <a:gd name="connsiteX3" fmla="*/ 5735 w 104266"/>
                <a:gd name="connsiteY3" fmla="*/ 26624 h 101070"/>
                <a:gd name="connsiteX4" fmla="*/ 75862 w 104266"/>
                <a:gd name="connsiteY4" fmla="*/ 6084 h 101070"/>
                <a:gd name="connsiteX5" fmla="*/ 90145 w 104266"/>
                <a:gd name="connsiteY5" fmla="*/ 16675 h 101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266" h="101070">
                  <a:moveTo>
                    <a:pt x="103143" y="41067"/>
                  </a:moveTo>
                  <a:cubicBezTo>
                    <a:pt x="105550" y="52140"/>
                    <a:pt x="104106" y="63855"/>
                    <a:pt x="98650" y="74446"/>
                  </a:cubicBezTo>
                  <a:cubicBezTo>
                    <a:pt x="85330" y="98999"/>
                    <a:pt x="54198" y="108306"/>
                    <a:pt x="28522" y="94987"/>
                  </a:cubicBezTo>
                  <a:cubicBezTo>
                    <a:pt x="2846" y="81667"/>
                    <a:pt x="-7424" y="51017"/>
                    <a:pt x="5735" y="26624"/>
                  </a:cubicBezTo>
                  <a:cubicBezTo>
                    <a:pt x="18894" y="2072"/>
                    <a:pt x="50186" y="-7236"/>
                    <a:pt x="75862" y="6084"/>
                  </a:cubicBezTo>
                  <a:cubicBezTo>
                    <a:pt x="81319" y="8812"/>
                    <a:pt x="86133" y="12503"/>
                    <a:pt x="90145" y="16675"/>
                  </a:cubicBezTo>
                </a:path>
              </a:pathLst>
            </a:custGeom>
            <a:noFill/>
            <a:ln w="9612" cap="rnd">
              <a:solidFill>
                <a:srgbClr val="E52A29"/>
              </a:solidFill>
              <a:prstDash val="solid"/>
              <a:round/>
            </a:ln>
          </p:spPr>
          <p:txBody>
            <a:bodyPr rtlCol="0" anchor="ctr"/>
            <a:lstStyle/>
            <a:p>
              <a:endParaRPr lang="fr-FR" sz="1400"/>
            </a:p>
          </p:txBody>
        </p:sp>
        <p:sp>
          <p:nvSpPr>
            <p:cNvPr id="206" name="Forme libre : forme 323">
              <a:extLst>
                <a:ext uri="{FF2B5EF4-FFF2-40B4-BE49-F238E27FC236}">
                  <a16:creationId xmlns:a16="http://schemas.microsoft.com/office/drawing/2014/main" id="{21D29AB4-D677-4B45-819A-F9F515C631BB}"/>
                </a:ext>
              </a:extLst>
            </p:cNvPr>
            <p:cNvSpPr/>
            <p:nvPr/>
          </p:nvSpPr>
          <p:spPr>
            <a:xfrm>
              <a:off x="6831694" y="1877717"/>
              <a:ext cx="22947" cy="29381"/>
            </a:xfrm>
            <a:custGeom>
              <a:avLst/>
              <a:gdLst>
                <a:gd name="connsiteX0" fmla="*/ 1444 w 22947"/>
                <a:gd name="connsiteY0" fmla="*/ 0 h 29381"/>
                <a:gd name="connsiteX1" fmla="*/ 22948 w 22947"/>
                <a:gd name="connsiteY1" fmla="*/ 10752 h 29381"/>
                <a:gd name="connsiteX2" fmla="*/ 15887 w 22947"/>
                <a:gd name="connsiteY2" fmla="*/ 23590 h 29381"/>
                <a:gd name="connsiteX3" fmla="*/ 0 w 22947"/>
                <a:gd name="connsiteY3" fmla="*/ 28083 h 29381"/>
              </a:gdLst>
              <a:ahLst/>
              <a:cxnLst>
                <a:cxn ang="0">
                  <a:pos x="connsiteX0" y="connsiteY0"/>
                </a:cxn>
                <a:cxn ang="0">
                  <a:pos x="connsiteX1" y="connsiteY1"/>
                </a:cxn>
                <a:cxn ang="0">
                  <a:pos x="connsiteX2" y="connsiteY2"/>
                </a:cxn>
                <a:cxn ang="0">
                  <a:pos x="connsiteX3" y="connsiteY3"/>
                </a:cxn>
              </a:cxnLst>
              <a:rect l="l" t="t" r="r" b="b"/>
              <a:pathLst>
                <a:path w="22947" h="29381">
                  <a:moveTo>
                    <a:pt x="1444" y="0"/>
                  </a:moveTo>
                  <a:lnTo>
                    <a:pt x="22948" y="10752"/>
                  </a:lnTo>
                  <a:lnTo>
                    <a:pt x="15887" y="23590"/>
                  </a:lnTo>
                  <a:cubicBezTo>
                    <a:pt x="12838" y="29206"/>
                    <a:pt x="6098" y="30811"/>
                    <a:pt x="0" y="28083"/>
                  </a:cubicBezTo>
                </a:path>
              </a:pathLst>
            </a:custGeom>
            <a:noFill/>
            <a:ln w="9612" cap="rnd">
              <a:solidFill>
                <a:srgbClr val="E52A29"/>
              </a:solidFill>
              <a:prstDash val="solid"/>
              <a:round/>
            </a:ln>
          </p:spPr>
          <p:txBody>
            <a:bodyPr rtlCol="0" anchor="ctr"/>
            <a:lstStyle/>
            <a:p>
              <a:endParaRPr lang="fr-FR" sz="1400"/>
            </a:p>
          </p:txBody>
        </p:sp>
        <p:sp>
          <p:nvSpPr>
            <p:cNvPr id="207" name="Forme libre : forme 324">
              <a:extLst>
                <a:ext uri="{FF2B5EF4-FFF2-40B4-BE49-F238E27FC236}">
                  <a16:creationId xmlns:a16="http://schemas.microsoft.com/office/drawing/2014/main" id="{68CF7BB6-826D-43B5-9431-E395E326B3A7}"/>
                </a:ext>
              </a:extLst>
            </p:cNvPr>
            <p:cNvSpPr/>
            <p:nvPr/>
          </p:nvSpPr>
          <p:spPr>
            <a:xfrm>
              <a:off x="6769881" y="1848510"/>
              <a:ext cx="39186" cy="25996"/>
            </a:xfrm>
            <a:custGeom>
              <a:avLst/>
              <a:gdLst>
                <a:gd name="connsiteX0" fmla="*/ 5808 w 39186"/>
                <a:gd name="connsiteY0" fmla="*/ 25997 h 25996"/>
                <a:gd name="connsiteX1" fmla="*/ 1314 w 39186"/>
                <a:gd name="connsiteY1" fmla="*/ 12196 h 25996"/>
                <a:gd name="connsiteX2" fmla="*/ 8054 w 39186"/>
                <a:gd name="connsiteY2" fmla="*/ 0 h 25996"/>
                <a:gd name="connsiteX3" fmla="*/ 39187 w 39186"/>
                <a:gd name="connsiteY3" fmla="*/ 14764 h 25996"/>
              </a:gdLst>
              <a:ahLst/>
              <a:cxnLst>
                <a:cxn ang="0">
                  <a:pos x="connsiteX0" y="connsiteY0"/>
                </a:cxn>
                <a:cxn ang="0">
                  <a:pos x="connsiteX1" y="connsiteY1"/>
                </a:cxn>
                <a:cxn ang="0">
                  <a:pos x="connsiteX2" y="connsiteY2"/>
                </a:cxn>
                <a:cxn ang="0">
                  <a:pos x="connsiteX3" y="connsiteY3"/>
                </a:cxn>
              </a:cxnLst>
              <a:rect l="l" t="t" r="r" b="b"/>
              <a:pathLst>
                <a:path w="39186" h="25996">
                  <a:moveTo>
                    <a:pt x="5808" y="25997"/>
                  </a:moveTo>
                  <a:cubicBezTo>
                    <a:pt x="833" y="23429"/>
                    <a:pt x="-1735" y="17492"/>
                    <a:pt x="1314" y="12196"/>
                  </a:cubicBezTo>
                  <a:lnTo>
                    <a:pt x="8054" y="0"/>
                  </a:lnTo>
                  <a:cubicBezTo>
                    <a:pt x="17843" y="4654"/>
                    <a:pt x="31644" y="11233"/>
                    <a:pt x="39187" y="14764"/>
                  </a:cubicBezTo>
                </a:path>
              </a:pathLst>
            </a:custGeom>
            <a:noFill/>
            <a:ln w="9612" cap="rnd">
              <a:solidFill>
                <a:srgbClr val="E52A29"/>
              </a:solidFill>
              <a:prstDash val="solid"/>
              <a:round/>
            </a:ln>
          </p:spPr>
          <p:txBody>
            <a:bodyPr rtlCol="0" anchor="ctr"/>
            <a:lstStyle/>
            <a:p>
              <a:endParaRPr lang="fr-FR" sz="1400"/>
            </a:p>
          </p:txBody>
        </p:sp>
      </p:grpSp>
      <p:sp>
        <p:nvSpPr>
          <p:cNvPr id="74" name="ZoneTexte 73"/>
          <p:cNvSpPr txBox="1"/>
          <p:nvPr/>
        </p:nvSpPr>
        <p:spPr>
          <a:xfrm>
            <a:off x="2730769" y="3380285"/>
            <a:ext cx="4698289" cy="461665"/>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smtClean="0">
                <a:solidFill>
                  <a:srgbClr val="C00000"/>
                </a:solidFill>
              </a:rPr>
              <a:t>Vos clients sans Univers Flux : Fichier Excel Liste des clients PRO. </a:t>
            </a:r>
            <a:r>
              <a:rPr lang="fr-FR" sz="1000" dirty="0" smtClean="0">
                <a:solidFill>
                  <a:schemeClr val="tx1">
                    <a:lumMod val="50000"/>
                    <a:lumOff val="50000"/>
                  </a:schemeClr>
                </a:solidFill>
                <a:cs typeface="Arial" panose="020B0604020202020204" pitchFamily="34" charset="0"/>
              </a:rPr>
              <a:t>Vous pouvez filtrer et trier vos clients non équipés en TPE.</a:t>
            </a:r>
            <a:endParaRPr lang="fr-FR" sz="1000" dirty="0">
              <a:solidFill>
                <a:srgbClr val="C00000"/>
              </a:solidFill>
              <a:latin typeface="+mj-lt"/>
              <a:cs typeface="Arial" panose="020B0604020202020204" pitchFamily="34" charset="0"/>
            </a:endParaRPr>
          </a:p>
        </p:txBody>
      </p:sp>
      <p:sp>
        <p:nvSpPr>
          <p:cNvPr id="75" name="Rectangle 74"/>
          <p:cNvSpPr/>
          <p:nvPr/>
        </p:nvSpPr>
        <p:spPr>
          <a:xfrm>
            <a:off x="856601" y="3352891"/>
            <a:ext cx="1798533" cy="461665"/>
          </a:xfrm>
          <a:prstGeom prst="rect">
            <a:avLst/>
          </a:prstGeom>
        </p:spPr>
        <p:txBody>
          <a:bodyPr wrap="square">
            <a:spAutoFit/>
          </a:bodyPr>
          <a:lstStyle/>
          <a:p>
            <a:pPr>
              <a:spcBef>
                <a:spcPct val="20000"/>
              </a:spcBef>
            </a:pPr>
            <a:r>
              <a:rPr lang="fr-FR" sz="1200" i="1" dirty="0" smtClean="0">
                <a:solidFill>
                  <a:srgbClr val="C00000"/>
                </a:solidFill>
              </a:rPr>
              <a:t>Les clients en portefeuille</a:t>
            </a:r>
            <a:endParaRPr lang="fr-FR" sz="1200" i="1" dirty="0">
              <a:solidFill>
                <a:srgbClr val="C00000"/>
              </a:solidFill>
            </a:endParaRPr>
          </a:p>
        </p:txBody>
      </p:sp>
      <p:graphicFrame>
        <p:nvGraphicFramePr>
          <p:cNvPr id="76" name="Graphique 75"/>
          <p:cNvGraphicFramePr/>
          <p:nvPr>
            <p:extLst/>
          </p:nvPr>
        </p:nvGraphicFramePr>
        <p:xfrm>
          <a:off x="8335406" y="3731243"/>
          <a:ext cx="1997595" cy="2068229"/>
        </p:xfrm>
        <a:graphic>
          <a:graphicData uri="http://schemas.openxmlformats.org/drawingml/2006/chart">
            <c:chart xmlns:c="http://schemas.openxmlformats.org/drawingml/2006/chart" xmlns:r="http://schemas.openxmlformats.org/officeDocument/2006/relationships" r:id="rId7"/>
          </a:graphicData>
        </a:graphic>
      </p:graphicFrame>
      <p:pic>
        <p:nvPicPr>
          <p:cNvPr id="77" name="Image 76"/>
          <p:cNvPicPr/>
          <p:nvPr/>
        </p:nvPicPr>
        <p:blipFill rotWithShape="1">
          <a:blip r:embed="rId8">
            <a:extLst/>
          </a:blip>
          <a:srcRect l="39848" t="44992" r="45767" b="32072"/>
          <a:stretch/>
        </p:blipFill>
        <p:spPr bwMode="auto">
          <a:xfrm>
            <a:off x="2502448" y="4321750"/>
            <a:ext cx="290250" cy="245429"/>
          </a:xfrm>
          <a:prstGeom prst="rect">
            <a:avLst/>
          </a:prstGeom>
          <a:ln>
            <a:noFill/>
          </a:ln>
          <a:extLst>
            <a:ext uri="{53640926-AAD7-44D8-BBD7-CCE9431645EC}">
              <a14:shadowObscured xmlns:a14="http://schemas.microsoft.com/office/drawing/2010/main"/>
            </a:ext>
          </a:extLst>
        </p:spPr>
      </p:pic>
      <p:pic>
        <p:nvPicPr>
          <p:cNvPr id="99" name="Image 98"/>
          <p:cNvPicPr/>
          <p:nvPr/>
        </p:nvPicPr>
        <p:blipFill rotWithShape="1">
          <a:blip r:embed="rId8">
            <a:extLst/>
          </a:blip>
          <a:srcRect l="39848" t="44992" r="45767" b="32072"/>
          <a:stretch/>
        </p:blipFill>
        <p:spPr bwMode="auto">
          <a:xfrm>
            <a:off x="2497544" y="5289653"/>
            <a:ext cx="290250" cy="245429"/>
          </a:xfrm>
          <a:prstGeom prst="rect">
            <a:avLst/>
          </a:prstGeom>
          <a:ln>
            <a:noFill/>
          </a:ln>
          <a:extLst>
            <a:ext uri="{53640926-AAD7-44D8-BBD7-CCE9431645EC}">
              <a14:shadowObscured xmlns:a14="http://schemas.microsoft.com/office/drawing/2010/main"/>
            </a:ext>
          </a:extLst>
        </p:spPr>
      </p:pic>
      <p:pic>
        <p:nvPicPr>
          <p:cNvPr id="106" name="Image 105"/>
          <p:cNvPicPr>
            <a:picLocks noChangeAspect="1"/>
          </p:cNvPicPr>
          <p:nvPr/>
        </p:nvPicPr>
        <p:blipFill>
          <a:blip r:embed="rId9" cstate="print">
            <a:extLst>
              <a:ext uri="{BEBA8EAE-BF5A-486C-A8C5-ECC9F3942E4B}">
                <a14:imgProps xmlns:a14="http://schemas.microsoft.com/office/drawing/2010/main">
                  <a14:imgLayer r:embed="rId10">
                    <a14:imgEffect>
                      <a14:backgroundRemoval t="9896" b="89844" l="0" r="100000"/>
                    </a14:imgEffect>
                  </a14:imgLayer>
                </a14:imgProps>
              </a:ext>
              <a:ext uri="{28A0092B-C50C-407E-A947-70E740481C1C}">
                <a14:useLocalDpi xmlns:a14="http://schemas.microsoft.com/office/drawing/2010/main" val="0"/>
              </a:ext>
            </a:extLst>
          </a:blip>
          <a:stretch>
            <a:fillRect/>
          </a:stretch>
        </p:blipFill>
        <p:spPr>
          <a:xfrm rot="20451306">
            <a:off x="2700727" y="4658997"/>
            <a:ext cx="344469" cy="275575"/>
          </a:xfrm>
          <a:prstGeom prst="rect">
            <a:avLst/>
          </a:prstGeom>
        </p:spPr>
      </p:pic>
      <p:pic>
        <p:nvPicPr>
          <p:cNvPr id="107" name="Image 106"/>
          <p:cNvPicPr>
            <a:picLocks noChangeAspect="1"/>
          </p:cNvPicPr>
          <p:nvPr/>
        </p:nvPicPr>
        <p:blipFill>
          <a:blip r:embed="rId9" cstate="print">
            <a:extLst>
              <a:ext uri="{BEBA8EAE-BF5A-486C-A8C5-ECC9F3942E4B}">
                <a14:imgProps xmlns:a14="http://schemas.microsoft.com/office/drawing/2010/main">
                  <a14:imgLayer r:embed="rId10">
                    <a14:imgEffect>
                      <a14:backgroundRemoval t="9896" b="89844" l="0" r="100000"/>
                    </a14:imgEffect>
                  </a14:imgLayer>
                </a14:imgProps>
              </a:ext>
              <a:ext uri="{28A0092B-C50C-407E-A947-70E740481C1C}">
                <a14:useLocalDpi xmlns:a14="http://schemas.microsoft.com/office/drawing/2010/main" val="0"/>
              </a:ext>
            </a:extLst>
          </a:blip>
          <a:stretch>
            <a:fillRect/>
          </a:stretch>
        </p:blipFill>
        <p:spPr>
          <a:xfrm rot="20451306">
            <a:off x="2718831" y="5475031"/>
            <a:ext cx="344469" cy="275575"/>
          </a:xfrm>
          <a:prstGeom prst="rect">
            <a:avLst/>
          </a:prstGeom>
        </p:spPr>
      </p:pic>
    </p:spTree>
    <p:extLst>
      <p:ext uri="{BB962C8B-B14F-4D97-AF65-F5344CB8AC3E}">
        <p14:creationId xmlns:p14="http://schemas.microsoft.com/office/powerpoint/2010/main" val="2277069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70472" y="1062192"/>
            <a:ext cx="7265734" cy="2675804"/>
          </a:xfrm>
          <a:prstGeom prst="rect">
            <a:avLst/>
          </a:prstGeom>
          <a:solidFill>
            <a:schemeClr val="bg1"/>
          </a:solidFill>
          <a:ln w="317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p:nvPr>
        </p:nvSpPr>
        <p:spPr/>
        <p:txBody>
          <a:bodyPr/>
          <a:lstStyle/>
          <a:p>
            <a:pPr>
              <a:spcBef>
                <a:spcPts val="0"/>
              </a:spcBef>
            </a:pPr>
            <a:r>
              <a:rPr lang="fr-FR" sz="1600" b="1" dirty="0" smtClean="0"/>
              <a:t>Univers Flux</a:t>
            </a:r>
            <a:r>
              <a:rPr lang="fr-FR" sz="1600" b="1" dirty="0" smtClean="0">
                <a:solidFill>
                  <a:srgbClr val="C00000"/>
                </a:solidFill>
              </a:rPr>
              <a:t> Monétique – E-commerce</a:t>
            </a:r>
          </a:p>
          <a:p>
            <a:pPr>
              <a:spcBef>
                <a:spcPts val="0"/>
              </a:spcBef>
            </a:pPr>
            <a:r>
              <a:rPr lang="fr-FR" sz="1600" b="1" dirty="0" smtClean="0"/>
              <a:t>Les </a:t>
            </a:r>
            <a:r>
              <a:rPr lang="fr-FR" sz="1600" b="1" dirty="0"/>
              <a:t>moyens pour atteindre les objectifs</a:t>
            </a:r>
          </a:p>
        </p:txBody>
      </p:sp>
      <p:sp>
        <p:nvSpPr>
          <p:cNvPr id="5" name="Titre 4"/>
          <p:cNvSpPr>
            <a:spLocks noGrp="1"/>
          </p:cNvSpPr>
          <p:nvPr>
            <p:ph type="ctrTitle"/>
          </p:nvPr>
        </p:nvSpPr>
        <p:spPr/>
        <p:txBody>
          <a:bodyPr/>
          <a:lstStyle/>
          <a:p>
            <a:r>
              <a:rPr lang="fr-FR" sz="1300" dirty="0"/>
              <a:t>Moyens : Formation, Offres &amp; Cibles</a:t>
            </a:r>
            <a:endParaRPr lang="fr-FR" sz="1300" b="0" dirty="0"/>
          </a:p>
        </p:txBody>
      </p:sp>
      <p:grpSp>
        <p:nvGrpSpPr>
          <p:cNvPr id="6" name="Groupe 5"/>
          <p:cNvGrpSpPr/>
          <p:nvPr/>
        </p:nvGrpSpPr>
        <p:grpSpPr>
          <a:xfrm>
            <a:off x="-3425" y="1210710"/>
            <a:ext cx="12014940" cy="5100539"/>
            <a:chOff x="1095131" y="1087501"/>
            <a:chExt cx="10097940" cy="5100539"/>
          </a:xfrm>
        </p:grpSpPr>
        <p:sp>
          <p:nvSpPr>
            <p:cNvPr id="18" name="ZoneTexte 17"/>
            <p:cNvSpPr txBox="1"/>
            <p:nvPr/>
          </p:nvSpPr>
          <p:spPr>
            <a:xfrm>
              <a:off x="7694292" y="1687703"/>
              <a:ext cx="3498779" cy="1261884"/>
            </a:xfrm>
            <a:prstGeom prst="rect">
              <a:avLst/>
            </a:prstGeom>
            <a:solidFill>
              <a:schemeClr val="bg1">
                <a:lumMod val="95000"/>
              </a:schemeClr>
            </a:solidFill>
          </p:spPr>
          <p:txBody>
            <a:bodyPr wrap="square" rtlCol="0">
              <a:spAutoFit/>
            </a:bodyPr>
            <a:lstStyle/>
            <a:p>
              <a:pPr marL="171450" indent="-171450" algn="just">
                <a:spcBef>
                  <a:spcPct val="20000"/>
                </a:spcBef>
                <a:buClr>
                  <a:srgbClr val="C00000"/>
                </a:buClr>
                <a:buFont typeface="Wingdings" panose="05000000000000000000" pitchFamily="2" charset="2"/>
                <a:buChar char="§"/>
              </a:pPr>
              <a:r>
                <a:rPr lang="fr-FR" sz="1000" dirty="0">
                  <a:solidFill>
                    <a:schemeClr val="bg1">
                      <a:lumMod val="50000"/>
                    </a:schemeClr>
                  </a:solidFill>
                </a:rPr>
                <a:t>Quel a été l’impact du confinement sur votre activité </a:t>
              </a:r>
              <a:r>
                <a:rPr lang="fr-FR" sz="1000" dirty="0" smtClean="0">
                  <a:solidFill>
                    <a:schemeClr val="bg1">
                      <a:lumMod val="50000"/>
                    </a:schemeClr>
                  </a:solidFill>
                </a:rPr>
                <a:t> (</a:t>
              </a:r>
              <a:r>
                <a:rPr lang="fr-FR" sz="1000" dirty="0">
                  <a:solidFill>
                    <a:schemeClr val="bg1">
                      <a:lumMod val="50000"/>
                    </a:schemeClr>
                  </a:solidFill>
                </a:rPr>
                <a:t>fréquentation, fermeture, …) ?</a:t>
              </a:r>
            </a:p>
            <a:p>
              <a:pPr marL="171450" indent="-171450" algn="just">
                <a:spcBef>
                  <a:spcPct val="20000"/>
                </a:spcBef>
                <a:buClr>
                  <a:srgbClr val="C00000"/>
                </a:buClr>
                <a:buFont typeface="Wingdings" panose="05000000000000000000" pitchFamily="2" charset="2"/>
                <a:buChar char="§"/>
              </a:pPr>
              <a:r>
                <a:rPr lang="fr-FR" sz="1000" dirty="0" smtClean="0">
                  <a:solidFill>
                    <a:schemeClr val="bg1">
                      <a:lumMod val="50000"/>
                    </a:schemeClr>
                  </a:solidFill>
                </a:rPr>
                <a:t>Avez-vous </a:t>
              </a:r>
              <a:r>
                <a:rPr lang="fr-FR" sz="1000" dirty="0">
                  <a:solidFill>
                    <a:schemeClr val="bg1">
                      <a:lumMod val="50000"/>
                    </a:schemeClr>
                  </a:solidFill>
                </a:rPr>
                <a:t>pensé à maintenir votre activité via internet / </a:t>
              </a:r>
              <a:br>
                <a:rPr lang="fr-FR" sz="1000" dirty="0">
                  <a:solidFill>
                    <a:schemeClr val="bg1">
                      <a:lumMod val="50000"/>
                    </a:schemeClr>
                  </a:solidFill>
                </a:rPr>
              </a:br>
              <a:r>
                <a:rPr lang="fr-FR" sz="1000" dirty="0">
                  <a:solidFill>
                    <a:schemeClr val="bg1">
                      <a:lumMod val="50000"/>
                    </a:schemeClr>
                  </a:solidFill>
                </a:rPr>
                <a:t>à distance ? </a:t>
              </a:r>
              <a:endParaRPr lang="fr-FR" sz="1000" dirty="0" smtClean="0">
                <a:solidFill>
                  <a:schemeClr val="bg1">
                    <a:lumMod val="50000"/>
                  </a:schemeClr>
                </a:solidFill>
              </a:endParaRPr>
            </a:p>
            <a:p>
              <a:pPr marL="171450" indent="-171450" algn="just">
                <a:spcBef>
                  <a:spcPct val="20000"/>
                </a:spcBef>
                <a:buClr>
                  <a:srgbClr val="C00000"/>
                </a:buClr>
                <a:buFont typeface="Wingdings" panose="05000000000000000000" pitchFamily="2" charset="2"/>
                <a:buChar char="§"/>
              </a:pPr>
              <a:r>
                <a:rPr lang="fr-FR" sz="1000" dirty="0">
                  <a:solidFill>
                    <a:schemeClr val="bg1">
                      <a:lumMod val="50000"/>
                    </a:schemeClr>
                  </a:solidFill>
                </a:rPr>
                <a:t>Possédez-vous un site vitrine</a:t>
              </a:r>
              <a:r>
                <a:rPr lang="fr-FR" sz="1000" baseline="30000" dirty="0">
                  <a:solidFill>
                    <a:schemeClr val="bg1">
                      <a:lumMod val="50000"/>
                    </a:schemeClr>
                  </a:solidFill>
                </a:rPr>
                <a:t>(1)</a:t>
              </a:r>
              <a:r>
                <a:rPr lang="fr-FR" sz="1000" dirty="0">
                  <a:solidFill>
                    <a:schemeClr val="bg1">
                      <a:lumMod val="50000"/>
                    </a:schemeClr>
                  </a:solidFill>
                </a:rPr>
                <a:t> ? site e-commerce</a:t>
              </a:r>
              <a:r>
                <a:rPr lang="fr-FR" sz="1000" baseline="30000" dirty="0">
                  <a:solidFill>
                    <a:schemeClr val="bg1">
                      <a:lumMod val="50000"/>
                    </a:schemeClr>
                  </a:solidFill>
                </a:rPr>
                <a:t>(2)</a:t>
              </a:r>
              <a:r>
                <a:rPr lang="fr-FR" sz="1000" dirty="0">
                  <a:solidFill>
                    <a:schemeClr val="bg1">
                      <a:lumMod val="50000"/>
                    </a:schemeClr>
                  </a:solidFill>
                </a:rPr>
                <a:t> ? </a:t>
              </a:r>
              <a:endParaRPr lang="fr-FR" sz="1000" dirty="0" smtClean="0">
                <a:solidFill>
                  <a:schemeClr val="bg1">
                    <a:lumMod val="50000"/>
                  </a:schemeClr>
                </a:solidFill>
              </a:endParaRPr>
            </a:p>
            <a:p>
              <a:pPr marL="171450" indent="-171450" algn="just">
                <a:spcBef>
                  <a:spcPct val="20000"/>
                </a:spcBef>
                <a:buClr>
                  <a:srgbClr val="C00000"/>
                </a:buClr>
                <a:buFont typeface="Wingdings" panose="05000000000000000000" pitchFamily="2" charset="2"/>
                <a:buChar char="§"/>
              </a:pPr>
              <a:r>
                <a:rPr lang="fr-FR" sz="1000" dirty="0">
                  <a:solidFill>
                    <a:schemeClr val="bg1">
                      <a:lumMod val="50000"/>
                    </a:schemeClr>
                  </a:solidFill>
                </a:rPr>
                <a:t>Souhaitez-vous proposer de nouveaux services à vos clients (Click and </a:t>
              </a:r>
              <a:r>
                <a:rPr lang="fr-FR" sz="1000" dirty="0" err="1" smtClean="0">
                  <a:solidFill>
                    <a:schemeClr val="bg1">
                      <a:lumMod val="50000"/>
                    </a:schemeClr>
                  </a:solidFill>
                </a:rPr>
                <a:t>Collect</a:t>
              </a:r>
              <a:r>
                <a:rPr lang="fr-FR" sz="1000" dirty="0" smtClean="0">
                  <a:solidFill>
                    <a:schemeClr val="bg1">
                      <a:lumMod val="50000"/>
                    </a:schemeClr>
                  </a:solidFill>
                </a:rPr>
                <a:t>, </a:t>
              </a:r>
              <a:r>
                <a:rPr lang="fr-FR" sz="1000" dirty="0">
                  <a:solidFill>
                    <a:schemeClr val="bg1">
                      <a:lumMod val="50000"/>
                    </a:schemeClr>
                  </a:solidFill>
                </a:rPr>
                <a:t>livraison, commande par téléphone, …) </a:t>
              </a:r>
              <a:r>
                <a:rPr lang="fr-FR" sz="1000" dirty="0" smtClean="0">
                  <a:solidFill>
                    <a:schemeClr val="bg1">
                      <a:lumMod val="50000"/>
                    </a:schemeClr>
                  </a:solidFill>
                </a:rPr>
                <a:t>?</a:t>
              </a:r>
              <a:endParaRPr lang="fr-FR" sz="1000" dirty="0">
                <a:solidFill>
                  <a:schemeClr val="bg1">
                    <a:lumMod val="50000"/>
                  </a:schemeClr>
                </a:solidFill>
              </a:endParaRPr>
            </a:p>
          </p:txBody>
        </p:sp>
        <p:sp>
          <p:nvSpPr>
            <p:cNvPr id="25" name="Rectangle 24"/>
            <p:cNvSpPr/>
            <p:nvPr/>
          </p:nvSpPr>
          <p:spPr>
            <a:xfrm>
              <a:off x="8182475" y="1112026"/>
              <a:ext cx="2348813" cy="276999"/>
            </a:xfrm>
            <a:prstGeom prst="rect">
              <a:avLst/>
            </a:prstGeom>
          </p:spPr>
          <p:txBody>
            <a:bodyPr wrap="none">
              <a:spAutoFit/>
            </a:bodyPr>
            <a:lstStyle/>
            <a:p>
              <a:pPr>
                <a:spcBef>
                  <a:spcPct val="20000"/>
                </a:spcBef>
              </a:pPr>
              <a:r>
                <a:rPr lang="fr-FR" sz="1200" b="1" dirty="0">
                  <a:solidFill>
                    <a:srgbClr val="C00000"/>
                  </a:solidFill>
                </a:rPr>
                <a:t>Des idées pour lancer la discussion</a:t>
              </a:r>
            </a:p>
          </p:txBody>
        </p:sp>
        <p:cxnSp>
          <p:nvCxnSpPr>
            <p:cNvPr id="27" name="Connecteur droit 26"/>
            <p:cNvCxnSpPr/>
            <p:nvPr/>
          </p:nvCxnSpPr>
          <p:spPr>
            <a:xfrm>
              <a:off x="7538765" y="1087501"/>
              <a:ext cx="2447" cy="510053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48" name="Rectangle 47"/>
            <p:cNvSpPr/>
            <p:nvPr/>
          </p:nvSpPr>
          <p:spPr>
            <a:xfrm>
              <a:off x="1817939" y="1109205"/>
              <a:ext cx="1511575" cy="938719"/>
            </a:xfrm>
            <a:prstGeom prst="rect">
              <a:avLst/>
            </a:prstGeom>
          </p:spPr>
          <p:txBody>
            <a:bodyPr wrap="square">
              <a:spAutoFit/>
            </a:bodyPr>
            <a:lstStyle/>
            <a:p>
              <a:pPr>
                <a:spcBef>
                  <a:spcPct val="20000"/>
                </a:spcBef>
              </a:pPr>
              <a:r>
                <a:rPr lang="fr-FR" sz="1300" b="1" dirty="0">
                  <a:solidFill>
                    <a:schemeClr val="tx1">
                      <a:lumMod val="75000"/>
                      <a:lumOff val="25000"/>
                    </a:schemeClr>
                  </a:solidFill>
                </a:rPr>
                <a:t>Qui contacter </a:t>
              </a:r>
              <a:r>
                <a:rPr lang="fr-FR" sz="1300" b="1" dirty="0" smtClean="0">
                  <a:solidFill>
                    <a:schemeClr val="tx1">
                      <a:lumMod val="75000"/>
                      <a:lumOff val="25000"/>
                    </a:schemeClr>
                  </a:solidFill>
                </a:rPr>
                <a:t>?</a:t>
              </a:r>
            </a:p>
            <a:p>
              <a:pPr>
                <a:spcBef>
                  <a:spcPct val="20000"/>
                </a:spcBef>
              </a:pPr>
              <a:endParaRPr lang="fr-FR" sz="1300" b="1" dirty="0">
                <a:solidFill>
                  <a:schemeClr val="tx1">
                    <a:lumMod val="75000"/>
                    <a:lumOff val="25000"/>
                  </a:schemeClr>
                </a:solidFill>
              </a:endParaRPr>
            </a:p>
            <a:p>
              <a:pPr>
                <a:spcBef>
                  <a:spcPct val="20000"/>
                </a:spcBef>
              </a:pPr>
              <a:r>
                <a:rPr lang="fr-FR" sz="1200" i="1" dirty="0">
                  <a:solidFill>
                    <a:schemeClr val="tx1">
                      <a:lumMod val="75000"/>
                      <a:lumOff val="25000"/>
                    </a:schemeClr>
                  </a:solidFill>
                </a:rPr>
                <a:t>Les cibles GERC prioritaires</a:t>
              </a:r>
            </a:p>
          </p:txBody>
        </p:sp>
        <p:sp>
          <p:nvSpPr>
            <p:cNvPr id="49" name="Rectangle 48"/>
            <p:cNvSpPr/>
            <p:nvPr/>
          </p:nvSpPr>
          <p:spPr>
            <a:xfrm>
              <a:off x="1737996" y="4325968"/>
              <a:ext cx="1583583" cy="492443"/>
            </a:xfrm>
            <a:prstGeom prst="rect">
              <a:avLst/>
            </a:prstGeom>
          </p:spPr>
          <p:txBody>
            <a:bodyPr wrap="square">
              <a:spAutoFit/>
            </a:bodyPr>
            <a:lstStyle/>
            <a:p>
              <a:pPr>
                <a:spcBef>
                  <a:spcPct val="20000"/>
                </a:spcBef>
              </a:pPr>
              <a:r>
                <a:rPr lang="fr-FR" sz="1300" b="1" dirty="0" smtClean="0">
                  <a:solidFill>
                    <a:schemeClr val="tx1">
                      <a:lumMod val="75000"/>
                      <a:lumOff val="25000"/>
                    </a:schemeClr>
                  </a:solidFill>
                </a:rPr>
                <a:t>Les offres </a:t>
              </a:r>
              <a:r>
                <a:rPr lang="fr-FR" sz="1300" b="1" dirty="0">
                  <a:solidFill>
                    <a:schemeClr val="tx1">
                      <a:lumMod val="75000"/>
                      <a:lumOff val="25000"/>
                    </a:schemeClr>
                  </a:solidFill>
                </a:rPr>
                <a:t>du moment</a:t>
              </a:r>
            </a:p>
          </p:txBody>
        </p:sp>
        <p:pic>
          <p:nvPicPr>
            <p:cNvPr id="50" name="Picture 9" descr="C:\Users\A2173216\Desktop\offr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65356" y="4366220"/>
              <a:ext cx="432780" cy="414197"/>
            </a:xfrm>
            <a:prstGeom prst="rect">
              <a:avLst/>
            </a:prstGeom>
            <a:noFill/>
            <a:extLst>
              <a:ext uri="{909E8E84-426E-40DD-AFC4-6F175D3DCCD1}">
                <a14:hiddenFill xmlns:a14="http://schemas.microsoft.com/office/drawing/2010/main">
                  <a:solidFill>
                    <a:srgbClr val="FFFFFF"/>
                  </a:solidFill>
                </a14:hiddenFill>
              </a:ext>
            </a:extLst>
          </p:spPr>
        </p:pic>
        <p:pic>
          <p:nvPicPr>
            <p:cNvPr id="51" name="Image 50"/>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95131" y="1102253"/>
              <a:ext cx="815128" cy="531343"/>
            </a:xfrm>
            <a:prstGeom prst="rect">
              <a:avLst/>
            </a:prstGeom>
          </p:spPr>
        </p:pic>
        <p:sp>
          <p:nvSpPr>
            <p:cNvPr id="63" name="Rectangle à coins arrondis 62"/>
            <p:cNvSpPr/>
            <p:nvPr/>
          </p:nvSpPr>
          <p:spPr>
            <a:xfrm>
              <a:off x="8241999" y="3223253"/>
              <a:ext cx="2609758" cy="26514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b="1" dirty="0" smtClean="0">
                  <a:solidFill>
                    <a:srgbClr val="C00000"/>
                  </a:solidFill>
                  <a:latin typeface="+mj-lt"/>
                  <a:cs typeface="Arial" panose="020B0604020202020204" pitchFamily="34" charset="0"/>
                </a:rPr>
                <a:t>A la conquête de nos clients </a:t>
              </a:r>
              <a:r>
                <a:rPr lang="fr-FR" sz="1200" b="1" dirty="0" err="1" smtClean="0">
                  <a:solidFill>
                    <a:srgbClr val="C00000"/>
                  </a:solidFill>
                  <a:latin typeface="+mj-lt"/>
                  <a:cs typeface="Arial" panose="020B0604020202020204" pitchFamily="34" charset="0"/>
                </a:rPr>
                <a:t>appétent</a:t>
              </a:r>
              <a:r>
                <a:rPr lang="fr-FR" sz="1200" b="1" dirty="0" smtClean="0">
                  <a:solidFill>
                    <a:srgbClr val="C00000"/>
                  </a:solidFill>
                  <a:latin typeface="+mj-lt"/>
                  <a:cs typeface="Arial" panose="020B0604020202020204" pitchFamily="34" charset="0"/>
                </a:rPr>
                <a:t>	s</a:t>
              </a:r>
              <a:endParaRPr lang="fr-FR" sz="1200" b="1" dirty="0">
                <a:solidFill>
                  <a:srgbClr val="C00000"/>
                </a:solidFill>
                <a:latin typeface="+mj-lt"/>
                <a:cs typeface="Arial" panose="020B0604020202020204" pitchFamily="34" charset="0"/>
              </a:endParaRPr>
            </a:p>
          </p:txBody>
        </p:sp>
        <p:sp>
          <p:nvSpPr>
            <p:cNvPr id="66" name="Rectangle à coins arrondis 65"/>
            <p:cNvSpPr/>
            <p:nvPr/>
          </p:nvSpPr>
          <p:spPr>
            <a:xfrm>
              <a:off x="7469137" y="4150127"/>
              <a:ext cx="3016980" cy="1830041"/>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200" dirty="0">
                <a:solidFill>
                  <a:schemeClr val="tx1">
                    <a:lumMod val="50000"/>
                    <a:lumOff val="50000"/>
                  </a:schemeClr>
                </a:solidFill>
              </a:endParaRPr>
            </a:p>
          </p:txBody>
        </p:sp>
      </p:grpSp>
      <p:sp>
        <p:nvSpPr>
          <p:cNvPr id="61" name="Rectangle 60">
            <a:hlinkClick r:id="rId4"/>
          </p:cNvPr>
          <p:cNvSpPr/>
          <p:nvPr/>
        </p:nvSpPr>
        <p:spPr>
          <a:xfrm>
            <a:off x="2445670" y="6401254"/>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Offres promo</a:t>
            </a:r>
          </a:p>
        </p:txBody>
      </p:sp>
      <p:sp>
        <p:nvSpPr>
          <p:cNvPr id="64" name="Rectangle 63">
            <a:hlinkClick r:id="" action="ppaction://noaction"/>
          </p:cNvPr>
          <p:cNvSpPr/>
          <p:nvPr/>
        </p:nvSpPr>
        <p:spPr>
          <a:xfrm>
            <a:off x="4677918" y="6401254"/>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Boîte à outils</a:t>
            </a:r>
          </a:p>
        </p:txBody>
      </p:sp>
      <p:pic>
        <p:nvPicPr>
          <p:cNvPr id="81"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l="18889" t="19753" r="15034" b="23429"/>
          <a:stretch/>
        </p:blipFill>
        <p:spPr bwMode="auto">
          <a:xfrm>
            <a:off x="4097296" y="6401256"/>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 name="Picture 4">
            <a:hlinkClick r:id="rId6" action="ppaction://hlinksldjump"/>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8889" t="19753" r="15034" b="23429"/>
          <a:stretch/>
        </p:blipFill>
        <p:spPr bwMode="auto">
          <a:xfrm>
            <a:off x="6329544" y="6401256"/>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2" name="Groupe 51"/>
          <p:cNvGrpSpPr/>
          <p:nvPr/>
        </p:nvGrpSpPr>
        <p:grpSpPr>
          <a:xfrm>
            <a:off x="8335406" y="44251"/>
            <a:ext cx="3856593" cy="279660"/>
            <a:chOff x="3581398" y="6140166"/>
            <a:chExt cx="4444995" cy="223443"/>
          </a:xfrm>
          <a:noFill/>
        </p:grpSpPr>
        <p:sp>
          <p:nvSpPr>
            <p:cNvPr id="53" name="Rectangle 5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65000"/>
                      <a:lumOff val="35000"/>
                    </a:schemeClr>
                  </a:solidFill>
                  <a:latin typeface="Montserrat Black" panose="00000A00000000000000" pitchFamily="2" charset="0"/>
                </a:rPr>
                <a:t>Professionnels</a:t>
              </a:r>
            </a:p>
          </p:txBody>
        </p:sp>
        <p:sp>
          <p:nvSpPr>
            <p:cNvPr id="56" name="Rectangle 55"/>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57" name="Rectangle 56"/>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75000"/>
                      <a:lumOff val="25000"/>
                    </a:schemeClr>
                  </a:solidFill>
                  <a:latin typeface="+mj-lt"/>
                </a:rPr>
                <a:t>Particuliers</a:t>
              </a:r>
            </a:p>
          </p:txBody>
        </p:sp>
      </p:grpSp>
      <p:grpSp>
        <p:nvGrpSpPr>
          <p:cNvPr id="55" name="Graphique 1813">
            <a:extLst>
              <a:ext uri="{FF2B5EF4-FFF2-40B4-BE49-F238E27FC236}">
                <a16:creationId xmlns:a16="http://schemas.microsoft.com/office/drawing/2014/main" id="{07E37D2F-C011-4C2B-8826-0AD3F44F15B3}"/>
              </a:ext>
            </a:extLst>
          </p:cNvPr>
          <p:cNvGrpSpPr/>
          <p:nvPr/>
        </p:nvGrpSpPr>
        <p:grpSpPr>
          <a:xfrm>
            <a:off x="7874449" y="1094152"/>
            <a:ext cx="426529" cy="398144"/>
            <a:chOff x="2279329" y="2853237"/>
            <a:chExt cx="426529" cy="398144"/>
          </a:xfrm>
          <a:noFill/>
        </p:grpSpPr>
        <p:grpSp>
          <p:nvGrpSpPr>
            <p:cNvPr id="73" name="Graphique 1813">
              <a:extLst>
                <a:ext uri="{FF2B5EF4-FFF2-40B4-BE49-F238E27FC236}">
                  <a16:creationId xmlns:a16="http://schemas.microsoft.com/office/drawing/2014/main" id="{07E37D2F-C011-4C2B-8826-0AD3F44F15B3}"/>
                </a:ext>
              </a:extLst>
            </p:cNvPr>
            <p:cNvGrpSpPr/>
            <p:nvPr/>
          </p:nvGrpSpPr>
          <p:grpSpPr>
            <a:xfrm>
              <a:off x="2279329" y="2853237"/>
              <a:ext cx="426529" cy="398144"/>
              <a:chOff x="2279329" y="2853237"/>
              <a:chExt cx="426529" cy="398144"/>
            </a:xfrm>
            <a:grpFill/>
          </p:grpSpPr>
          <p:grpSp>
            <p:nvGrpSpPr>
              <p:cNvPr id="79" name="Graphique 1813">
                <a:extLst>
                  <a:ext uri="{FF2B5EF4-FFF2-40B4-BE49-F238E27FC236}">
                    <a16:creationId xmlns:a16="http://schemas.microsoft.com/office/drawing/2014/main" id="{07E37D2F-C011-4C2B-8826-0AD3F44F15B3}"/>
                  </a:ext>
                </a:extLst>
              </p:cNvPr>
              <p:cNvGrpSpPr/>
              <p:nvPr/>
            </p:nvGrpSpPr>
            <p:grpSpPr>
              <a:xfrm>
                <a:off x="2279329" y="2853237"/>
                <a:ext cx="426529" cy="383857"/>
                <a:chOff x="2279329" y="2853237"/>
                <a:chExt cx="426529" cy="383857"/>
              </a:xfrm>
              <a:grpFill/>
            </p:grpSpPr>
            <p:grpSp>
              <p:nvGrpSpPr>
                <p:cNvPr id="83" name="Graphique 1813">
                  <a:extLst>
                    <a:ext uri="{FF2B5EF4-FFF2-40B4-BE49-F238E27FC236}">
                      <a16:creationId xmlns:a16="http://schemas.microsoft.com/office/drawing/2014/main" id="{07E37D2F-C011-4C2B-8826-0AD3F44F15B3}"/>
                    </a:ext>
                  </a:extLst>
                </p:cNvPr>
                <p:cNvGrpSpPr/>
                <p:nvPr/>
              </p:nvGrpSpPr>
              <p:grpSpPr>
                <a:xfrm>
                  <a:off x="2404487" y="2986968"/>
                  <a:ext cx="163258" cy="250126"/>
                  <a:chOff x="2404487" y="2986968"/>
                  <a:chExt cx="163258" cy="250126"/>
                </a:xfrm>
                <a:grpFill/>
              </p:grpSpPr>
              <p:sp>
                <p:nvSpPr>
                  <p:cNvPr id="97" name="Forme libre : forme 3935">
                    <a:extLst>
                      <a:ext uri="{FF2B5EF4-FFF2-40B4-BE49-F238E27FC236}">
                        <a16:creationId xmlns:a16="http://schemas.microsoft.com/office/drawing/2014/main" id="{77B2B181-2012-4CEB-859F-4713DF3C91E2}"/>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rgbClr val="E52A29"/>
                    </a:solidFill>
                    <a:prstDash val="solid"/>
                    <a:round/>
                  </a:ln>
                </p:spPr>
                <p:txBody>
                  <a:bodyPr rtlCol="0" anchor="ctr"/>
                  <a:lstStyle/>
                  <a:p>
                    <a:endParaRPr lang="fr-FR" sz="1400"/>
                  </a:p>
                </p:txBody>
              </p:sp>
              <p:sp>
                <p:nvSpPr>
                  <p:cNvPr id="98" name="Forme libre : forme 3936">
                    <a:extLst>
                      <a:ext uri="{FF2B5EF4-FFF2-40B4-BE49-F238E27FC236}">
                        <a16:creationId xmlns:a16="http://schemas.microsoft.com/office/drawing/2014/main" id="{0FF9D5DC-3214-42D5-9566-4A1D0AAFE9C7}"/>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rgbClr val="E52A29"/>
                    </a:solidFill>
                    <a:prstDash val="solid"/>
                    <a:round/>
                  </a:ln>
                </p:spPr>
                <p:txBody>
                  <a:bodyPr rtlCol="0" anchor="ctr"/>
                  <a:lstStyle/>
                  <a:p>
                    <a:endParaRPr lang="fr-FR" sz="1400"/>
                  </a:p>
                </p:txBody>
              </p:sp>
            </p:grpSp>
            <p:sp>
              <p:nvSpPr>
                <p:cNvPr id="84" name="Forme libre : forme 3937">
                  <a:extLst>
                    <a:ext uri="{FF2B5EF4-FFF2-40B4-BE49-F238E27FC236}">
                      <a16:creationId xmlns:a16="http://schemas.microsoft.com/office/drawing/2014/main" id="{1FE6259D-A017-4A8A-B3A1-DDC25F3FF3C2}"/>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rgbClr val="E52A29"/>
                  </a:solidFill>
                  <a:prstDash val="solid"/>
                  <a:round/>
                </a:ln>
              </p:spPr>
              <p:txBody>
                <a:bodyPr rtlCol="0" anchor="ctr"/>
                <a:lstStyle/>
                <a:p>
                  <a:endParaRPr lang="fr-FR" sz="1400"/>
                </a:p>
              </p:txBody>
            </p:sp>
            <p:sp>
              <p:nvSpPr>
                <p:cNvPr id="85" name="Forme libre : forme 3938">
                  <a:extLst>
                    <a:ext uri="{FF2B5EF4-FFF2-40B4-BE49-F238E27FC236}">
                      <a16:creationId xmlns:a16="http://schemas.microsoft.com/office/drawing/2014/main" id="{F30692CE-5DD8-4FD6-B1A7-F971DE3C0751}"/>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rgbClr val="E52A29"/>
                  </a:solidFill>
                  <a:prstDash val="solid"/>
                  <a:round/>
                </a:ln>
              </p:spPr>
              <p:txBody>
                <a:bodyPr rtlCol="0" anchor="ctr"/>
                <a:lstStyle/>
                <a:p>
                  <a:endParaRPr lang="fr-FR" sz="1400"/>
                </a:p>
              </p:txBody>
            </p:sp>
            <p:sp>
              <p:nvSpPr>
                <p:cNvPr id="86" name="Forme libre : forme 3939">
                  <a:extLst>
                    <a:ext uri="{FF2B5EF4-FFF2-40B4-BE49-F238E27FC236}">
                      <a16:creationId xmlns:a16="http://schemas.microsoft.com/office/drawing/2014/main" id="{979ACEC8-6525-42EB-9BE2-1985339F1186}"/>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rgbClr val="E52A29"/>
                  </a:solidFill>
                  <a:prstDash val="solid"/>
                  <a:round/>
                </a:ln>
              </p:spPr>
              <p:txBody>
                <a:bodyPr rtlCol="0" anchor="ctr"/>
                <a:lstStyle/>
                <a:p>
                  <a:endParaRPr lang="fr-FR" sz="1400"/>
                </a:p>
              </p:txBody>
            </p:sp>
            <p:grpSp>
              <p:nvGrpSpPr>
                <p:cNvPr id="87" name="Graphique 1813">
                  <a:extLst>
                    <a:ext uri="{FF2B5EF4-FFF2-40B4-BE49-F238E27FC236}">
                      <a16:creationId xmlns:a16="http://schemas.microsoft.com/office/drawing/2014/main" id="{07E37D2F-C011-4C2B-8826-0AD3F44F15B3}"/>
                    </a:ext>
                  </a:extLst>
                </p:cNvPr>
                <p:cNvGrpSpPr/>
                <p:nvPr/>
              </p:nvGrpSpPr>
              <p:grpSpPr>
                <a:xfrm>
                  <a:off x="2605465" y="2913530"/>
                  <a:ext cx="100393" cy="307943"/>
                  <a:chOff x="2605465" y="2913530"/>
                  <a:chExt cx="100393" cy="307943"/>
                </a:xfrm>
                <a:grpFill/>
              </p:grpSpPr>
              <p:sp>
                <p:nvSpPr>
                  <p:cNvPr id="94" name="Forme libre : forme 3941">
                    <a:extLst>
                      <a:ext uri="{FF2B5EF4-FFF2-40B4-BE49-F238E27FC236}">
                        <a16:creationId xmlns:a16="http://schemas.microsoft.com/office/drawing/2014/main" id="{825D0318-300E-4B15-BA1D-020D5EDE47B4}"/>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rgbClr val="E52A29"/>
                    </a:solidFill>
                    <a:prstDash val="solid"/>
                    <a:round/>
                  </a:ln>
                </p:spPr>
                <p:txBody>
                  <a:bodyPr rtlCol="0" anchor="ctr"/>
                  <a:lstStyle/>
                  <a:p>
                    <a:endParaRPr lang="fr-FR" sz="1400"/>
                  </a:p>
                </p:txBody>
              </p:sp>
              <p:sp>
                <p:nvSpPr>
                  <p:cNvPr id="95" name="Forme libre : forme 3942">
                    <a:extLst>
                      <a:ext uri="{FF2B5EF4-FFF2-40B4-BE49-F238E27FC236}">
                        <a16:creationId xmlns:a16="http://schemas.microsoft.com/office/drawing/2014/main" id="{A580D563-ECEB-4566-91EE-F86ABF24FDE0}"/>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rgbClr val="E52A29"/>
                    </a:solidFill>
                    <a:prstDash val="solid"/>
                    <a:round/>
                  </a:ln>
                </p:spPr>
                <p:txBody>
                  <a:bodyPr rtlCol="0" anchor="ctr"/>
                  <a:lstStyle/>
                  <a:p>
                    <a:endParaRPr lang="fr-FR" sz="1400"/>
                  </a:p>
                </p:txBody>
              </p:sp>
              <p:sp>
                <p:nvSpPr>
                  <p:cNvPr id="96" name="Forme libre : forme 3943">
                    <a:extLst>
                      <a:ext uri="{FF2B5EF4-FFF2-40B4-BE49-F238E27FC236}">
                        <a16:creationId xmlns:a16="http://schemas.microsoft.com/office/drawing/2014/main" id="{4DC013CF-0009-47B9-BF90-5324BEB8F676}"/>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rgbClr val="E52A29"/>
                    </a:solidFill>
                    <a:prstDash val="solid"/>
                    <a:round/>
                  </a:ln>
                </p:spPr>
                <p:txBody>
                  <a:bodyPr rtlCol="0" anchor="ctr"/>
                  <a:lstStyle/>
                  <a:p>
                    <a:endParaRPr lang="fr-FR" sz="1400"/>
                  </a:p>
                </p:txBody>
              </p:sp>
            </p:grpSp>
            <p:grpSp>
              <p:nvGrpSpPr>
                <p:cNvPr id="88" name="Graphique 1813">
                  <a:extLst>
                    <a:ext uri="{FF2B5EF4-FFF2-40B4-BE49-F238E27FC236}">
                      <a16:creationId xmlns:a16="http://schemas.microsoft.com/office/drawing/2014/main" id="{07E37D2F-C011-4C2B-8826-0AD3F44F15B3}"/>
                    </a:ext>
                  </a:extLst>
                </p:cNvPr>
                <p:cNvGrpSpPr/>
                <p:nvPr/>
              </p:nvGrpSpPr>
              <p:grpSpPr>
                <a:xfrm>
                  <a:off x="2279329" y="2915435"/>
                  <a:ext cx="100393" cy="307943"/>
                  <a:chOff x="2279329" y="2915435"/>
                  <a:chExt cx="100393" cy="307943"/>
                </a:xfrm>
                <a:grpFill/>
              </p:grpSpPr>
              <p:sp>
                <p:nvSpPr>
                  <p:cNvPr id="91" name="Forme libre : forme 3945">
                    <a:extLst>
                      <a:ext uri="{FF2B5EF4-FFF2-40B4-BE49-F238E27FC236}">
                        <a16:creationId xmlns:a16="http://schemas.microsoft.com/office/drawing/2014/main" id="{DDD481A8-B3BE-4969-9346-FF0F6CE7C0F1}"/>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rgbClr val="E52A29"/>
                    </a:solidFill>
                    <a:prstDash val="solid"/>
                    <a:round/>
                  </a:ln>
                </p:spPr>
                <p:txBody>
                  <a:bodyPr rtlCol="0" anchor="ctr"/>
                  <a:lstStyle/>
                  <a:p>
                    <a:endParaRPr lang="fr-FR" sz="1400"/>
                  </a:p>
                </p:txBody>
              </p:sp>
              <p:sp>
                <p:nvSpPr>
                  <p:cNvPr id="92" name="Forme libre : forme 3946">
                    <a:extLst>
                      <a:ext uri="{FF2B5EF4-FFF2-40B4-BE49-F238E27FC236}">
                        <a16:creationId xmlns:a16="http://schemas.microsoft.com/office/drawing/2014/main" id="{FA62D366-73C7-4352-8ECB-CE4933237370}"/>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rgbClr val="E52A29"/>
                    </a:solidFill>
                    <a:prstDash val="solid"/>
                    <a:round/>
                  </a:ln>
                </p:spPr>
                <p:txBody>
                  <a:bodyPr rtlCol="0" anchor="ctr"/>
                  <a:lstStyle/>
                  <a:p>
                    <a:endParaRPr lang="fr-FR" sz="1400"/>
                  </a:p>
                </p:txBody>
              </p:sp>
              <p:sp>
                <p:nvSpPr>
                  <p:cNvPr id="93" name="Forme libre : forme 3947">
                    <a:extLst>
                      <a:ext uri="{FF2B5EF4-FFF2-40B4-BE49-F238E27FC236}">
                        <a16:creationId xmlns:a16="http://schemas.microsoft.com/office/drawing/2014/main" id="{E878B163-CF49-4982-9A90-21A52122F5D3}"/>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rgbClr val="E52A29"/>
                    </a:solidFill>
                    <a:prstDash val="solid"/>
                    <a:round/>
                  </a:ln>
                </p:spPr>
                <p:txBody>
                  <a:bodyPr rtlCol="0" anchor="ctr"/>
                  <a:lstStyle/>
                  <a:p>
                    <a:endParaRPr lang="fr-FR" sz="1400"/>
                  </a:p>
                </p:txBody>
              </p:sp>
            </p:grpSp>
            <p:sp>
              <p:nvSpPr>
                <p:cNvPr id="89" name="Forme libre : forme 3948">
                  <a:extLst>
                    <a:ext uri="{FF2B5EF4-FFF2-40B4-BE49-F238E27FC236}">
                      <a16:creationId xmlns:a16="http://schemas.microsoft.com/office/drawing/2014/main" id="{95B57FD3-1924-43C5-A27E-CB92DFD61E26}"/>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rgbClr val="E52A29"/>
                  </a:solidFill>
                  <a:prstDash val="solid"/>
                  <a:round/>
                </a:ln>
              </p:spPr>
              <p:txBody>
                <a:bodyPr rtlCol="0" anchor="ctr"/>
                <a:lstStyle/>
                <a:p>
                  <a:endParaRPr lang="fr-FR" sz="1400"/>
                </a:p>
              </p:txBody>
            </p:sp>
            <p:sp>
              <p:nvSpPr>
                <p:cNvPr id="90" name="Forme libre : forme 3949">
                  <a:extLst>
                    <a:ext uri="{FF2B5EF4-FFF2-40B4-BE49-F238E27FC236}">
                      <a16:creationId xmlns:a16="http://schemas.microsoft.com/office/drawing/2014/main" id="{B5620431-1E28-4B7D-9A04-2D29EA4F74C3}"/>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rgbClr val="E52A29"/>
                  </a:solidFill>
                  <a:prstDash val="solid"/>
                  <a:round/>
                </a:ln>
              </p:spPr>
              <p:txBody>
                <a:bodyPr rtlCol="0" anchor="ctr"/>
                <a:lstStyle/>
                <a:p>
                  <a:endParaRPr lang="fr-FR" sz="1400"/>
                </a:p>
              </p:txBody>
            </p:sp>
          </p:grpSp>
          <p:sp>
            <p:nvSpPr>
              <p:cNvPr id="80" name="Forme libre : forme 3950">
                <a:extLst>
                  <a:ext uri="{FF2B5EF4-FFF2-40B4-BE49-F238E27FC236}">
                    <a16:creationId xmlns:a16="http://schemas.microsoft.com/office/drawing/2014/main" id="{E8F4FE36-82EB-44D2-B13B-A81E38AB48D4}"/>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rgbClr val="E52A29"/>
                </a:solidFill>
                <a:prstDash val="solid"/>
                <a:round/>
              </a:ln>
            </p:spPr>
            <p:txBody>
              <a:bodyPr rtlCol="0" anchor="ctr"/>
              <a:lstStyle/>
              <a:p>
                <a:endParaRPr lang="fr-FR" sz="1400"/>
              </a:p>
            </p:txBody>
          </p:sp>
        </p:grpSp>
        <p:sp>
          <p:nvSpPr>
            <p:cNvPr id="78" name="Forme libre : forme 3951">
              <a:extLst>
                <a:ext uri="{FF2B5EF4-FFF2-40B4-BE49-F238E27FC236}">
                  <a16:creationId xmlns:a16="http://schemas.microsoft.com/office/drawing/2014/main" id="{B3A28E8C-406A-4650-864B-C7D52D4D12D9}"/>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rgbClr val="E52A29"/>
              </a:solidFill>
              <a:prstDash val="solid"/>
              <a:round/>
            </a:ln>
          </p:spPr>
          <p:txBody>
            <a:bodyPr rtlCol="0" anchor="ctr"/>
            <a:lstStyle/>
            <a:p>
              <a:endParaRPr lang="fr-FR" sz="1400"/>
            </a:p>
          </p:txBody>
        </p:sp>
      </p:grpSp>
      <p:sp>
        <p:nvSpPr>
          <p:cNvPr id="197" name="ZoneTexte 196"/>
          <p:cNvSpPr txBox="1"/>
          <p:nvPr/>
        </p:nvSpPr>
        <p:spPr>
          <a:xfrm>
            <a:off x="10374434" y="3950947"/>
            <a:ext cx="1442677" cy="861774"/>
          </a:xfrm>
          <a:prstGeom prst="rect">
            <a:avLst/>
          </a:prstGeom>
          <a:solidFill>
            <a:schemeClr val="bg1"/>
          </a:solidFill>
        </p:spPr>
        <p:txBody>
          <a:bodyPr wrap="square" rtlCol="0">
            <a:spAutoFit/>
          </a:bodyPr>
          <a:lstStyle/>
          <a:p>
            <a:pPr algn="just">
              <a:spcBef>
                <a:spcPct val="20000"/>
              </a:spcBef>
              <a:buClr>
                <a:srgbClr val="C00000"/>
              </a:buClr>
            </a:pPr>
            <a:r>
              <a:rPr lang="fr-FR" sz="1000" dirty="0">
                <a:solidFill>
                  <a:schemeClr val="tx1">
                    <a:lumMod val="50000"/>
                    <a:lumOff val="50000"/>
                  </a:schemeClr>
                </a:solidFill>
              </a:rPr>
              <a:t>Sur 11 561 clients actifs en CEGEE, </a:t>
            </a:r>
            <a:r>
              <a:rPr lang="fr-FR" sz="1000" dirty="0" smtClean="0">
                <a:solidFill>
                  <a:schemeClr val="tx1">
                    <a:lumMod val="50000"/>
                    <a:lumOff val="50000"/>
                  </a:schemeClr>
                </a:solidFill>
              </a:rPr>
              <a:t>2 </a:t>
            </a:r>
            <a:r>
              <a:rPr lang="fr-FR" sz="1000" dirty="0">
                <a:solidFill>
                  <a:schemeClr val="tx1">
                    <a:lumMod val="50000"/>
                    <a:lumOff val="50000"/>
                  </a:schemeClr>
                </a:solidFill>
              </a:rPr>
              <a:t>% </a:t>
            </a:r>
            <a:r>
              <a:rPr lang="fr-FR" sz="1000" dirty="0" smtClean="0">
                <a:solidFill>
                  <a:schemeClr val="tx1">
                    <a:lumMod val="50000"/>
                    <a:lumOff val="50000"/>
                  </a:schemeClr>
                </a:solidFill>
              </a:rPr>
              <a:t>sont équipés d’une solution e-commerce en nos livres.</a:t>
            </a:r>
            <a:endParaRPr lang="fr-FR" sz="1000" dirty="0">
              <a:solidFill>
                <a:schemeClr val="tx1">
                  <a:lumMod val="50000"/>
                  <a:lumOff val="50000"/>
                </a:schemeClr>
              </a:solidFill>
            </a:endParaRPr>
          </a:p>
        </p:txBody>
      </p:sp>
      <p:sp>
        <p:nvSpPr>
          <p:cNvPr id="237" name="Rectangle 236"/>
          <p:cNvSpPr/>
          <p:nvPr/>
        </p:nvSpPr>
        <p:spPr>
          <a:xfrm>
            <a:off x="2706262" y="4357308"/>
            <a:ext cx="4658714" cy="1862048"/>
          </a:xfrm>
          <a:prstGeom prst="rect">
            <a:avLst/>
          </a:prstGeom>
          <a:noFill/>
        </p:spPr>
        <p:txBody>
          <a:bodyPr wrap="square">
            <a:spAutoFit/>
          </a:bodyPr>
          <a:lstStyle/>
          <a:p>
            <a:pPr marL="171450" indent="-171450">
              <a:buFont typeface="Wingdings" panose="05000000000000000000" pitchFamily="2" charset="2"/>
              <a:buChar char="§"/>
            </a:pPr>
            <a:r>
              <a:rPr lang="fr-FR" sz="1200" b="1" dirty="0" smtClean="0">
                <a:solidFill>
                  <a:schemeClr val="tx1">
                    <a:lumMod val="75000"/>
                    <a:lumOff val="25000"/>
                  </a:schemeClr>
                </a:solidFill>
              </a:rPr>
              <a:t>Offre solution de paiement « spécial challenge » :  </a:t>
            </a:r>
          </a:p>
          <a:p>
            <a:pPr marL="628650" lvl="1" indent="-171450">
              <a:buFont typeface="Wingdings" panose="05000000000000000000" pitchFamily="2" charset="2"/>
              <a:buChar char="§"/>
            </a:pPr>
            <a:r>
              <a:rPr lang="fr-FR" sz="1000" dirty="0" smtClean="0">
                <a:solidFill>
                  <a:schemeClr val="tx1">
                    <a:lumMod val="50000"/>
                    <a:lumOff val="50000"/>
                  </a:schemeClr>
                </a:solidFill>
              </a:rPr>
              <a:t>6 </a:t>
            </a:r>
            <a:r>
              <a:rPr lang="fr-FR" sz="1000" dirty="0">
                <a:solidFill>
                  <a:schemeClr val="tx1">
                    <a:lumMod val="50000"/>
                    <a:lumOff val="50000"/>
                  </a:schemeClr>
                </a:solidFill>
              </a:rPr>
              <a:t>mois (y compris </a:t>
            </a:r>
            <a:r>
              <a:rPr lang="fr-FR" sz="1000" dirty="0" smtClean="0">
                <a:solidFill>
                  <a:schemeClr val="tx1">
                    <a:lumMod val="50000"/>
                    <a:lumOff val="50000"/>
                  </a:schemeClr>
                </a:solidFill>
              </a:rPr>
              <a:t>offre </a:t>
            </a:r>
            <a:r>
              <a:rPr lang="fr-FR" sz="1000" dirty="0" err="1" smtClean="0">
                <a:solidFill>
                  <a:schemeClr val="tx1">
                    <a:lumMod val="50000"/>
                    <a:lumOff val="50000"/>
                  </a:schemeClr>
                </a:solidFill>
              </a:rPr>
              <a:t>Payplug</a:t>
            </a:r>
            <a:r>
              <a:rPr lang="fr-FR" sz="1000" dirty="0" smtClean="0">
                <a:solidFill>
                  <a:schemeClr val="tx1">
                    <a:lumMod val="50000"/>
                    <a:lumOff val="50000"/>
                  </a:schemeClr>
                </a:solidFill>
              </a:rPr>
              <a:t>) offerts sur </a:t>
            </a:r>
            <a:r>
              <a:rPr lang="fr-FR" sz="1000" dirty="0" err="1" smtClean="0">
                <a:solidFill>
                  <a:schemeClr val="tx1">
                    <a:lumMod val="50000"/>
                    <a:lumOff val="50000"/>
                  </a:schemeClr>
                </a:solidFill>
              </a:rPr>
              <a:t>Payplug</a:t>
            </a:r>
            <a:r>
              <a:rPr lang="fr-FR" sz="1000" dirty="0" smtClean="0">
                <a:solidFill>
                  <a:schemeClr val="tx1">
                    <a:lumMod val="50000"/>
                    <a:lumOff val="50000"/>
                  </a:schemeClr>
                </a:solidFill>
              </a:rPr>
              <a:t>, SP+, JPEL</a:t>
            </a:r>
          </a:p>
          <a:p>
            <a:pPr marL="171450" indent="-171450">
              <a:buFont typeface="Wingdings" panose="05000000000000000000" pitchFamily="2" charset="2"/>
              <a:buChar char="§"/>
            </a:pPr>
            <a:endParaRPr lang="fr-FR" sz="1000" dirty="0">
              <a:solidFill>
                <a:schemeClr val="tx1">
                  <a:lumMod val="50000"/>
                  <a:lumOff val="50000"/>
                </a:schemeClr>
              </a:solidFill>
            </a:endParaRPr>
          </a:p>
          <a:p>
            <a:pPr marL="171450" indent="-171450">
              <a:buFont typeface="Wingdings" panose="05000000000000000000" pitchFamily="2" charset="2"/>
              <a:buChar char="§"/>
            </a:pPr>
            <a:r>
              <a:rPr lang="fr-FR" sz="1200" b="1" dirty="0" smtClean="0">
                <a:solidFill>
                  <a:schemeClr val="tx1">
                    <a:lumMod val="85000"/>
                    <a:lumOff val="15000"/>
                  </a:schemeClr>
                </a:solidFill>
              </a:rPr>
              <a:t>Offre </a:t>
            </a:r>
            <a:r>
              <a:rPr lang="fr-FR" sz="1200" b="1" dirty="0" err="1" smtClean="0">
                <a:solidFill>
                  <a:schemeClr val="tx1">
                    <a:lumMod val="85000"/>
                    <a:lumOff val="15000"/>
                  </a:schemeClr>
                </a:solidFill>
              </a:rPr>
              <a:t>Iz</a:t>
            </a:r>
            <a:r>
              <a:rPr lang="fr-FR" sz="1200" b="1" dirty="0" smtClean="0">
                <a:solidFill>
                  <a:schemeClr val="tx1">
                    <a:lumMod val="85000"/>
                    <a:lumOff val="15000"/>
                  </a:schemeClr>
                </a:solidFill>
              </a:rPr>
              <a:t>-e-commerce « spécial challenge » : </a:t>
            </a:r>
          </a:p>
          <a:p>
            <a:pPr marL="628650" lvl="1" indent="-171450">
              <a:buFont typeface="Wingdings" panose="05000000000000000000" pitchFamily="2" charset="2"/>
              <a:buChar char="§"/>
            </a:pPr>
            <a:r>
              <a:rPr lang="fr-FR" sz="1000" dirty="0">
                <a:solidFill>
                  <a:schemeClr val="tx1">
                    <a:lumMod val="50000"/>
                    <a:lumOff val="50000"/>
                  </a:schemeClr>
                </a:solidFill>
              </a:rPr>
              <a:t>6</a:t>
            </a:r>
            <a:r>
              <a:rPr lang="fr-FR" sz="1000" dirty="0" smtClean="0">
                <a:solidFill>
                  <a:schemeClr val="tx1">
                    <a:lumMod val="50000"/>
                    <a:lumOff val="50000"/>
                  </a:schemeClr>
                </a:solidFill>
              </a:rPr>
              <a:t> mois d’abonnement offre starter ou Pro </a:t>
            </a:r>
            <a:r>
              <a:rPr lang="fr-FR" sz="1000" dirty="0" err="1" smtClean="0">
                <a:solidFill>
                  <a:schemeClr val="tx1">
                    <a:lumMod val="50000"/>
                    <a:lumOff val="50000"/>
                  </a:schemeClr>
                </a:solidFill>
              </a:rPr>
              <a:t>Payplug</a:t>
            </a:r>
            <a:r>
              <a:rPr lang="fr-FR" sz="1000" dirty="0" smtClean="0">
                <a:solidFill>
                  <a:schemeClr val="tx1">
                    <a:lumMod val="50000"/>
                    <a:lumOff val="50000"/>
                  </a:schemeClr>
                </a:solidFill>
              </a:rPr>
              <a:t> offert si associé à </a:t>
            </a:r>
            <a:r>
              <a:rPr lang="fr-FR" sz="1000" dirty="0" err="1" smtClean="0">
                <a:solidFill>
                  <a:schemeClr val="tx1">
                    <a:lumMod val="50000"/>
                    <a:lumOff val="50000"/>
                  </a:schemeClr>
                </a:solidFill>
              </a:rPr>
              <a:t>Iz</a:t>
            </a:r>
            <a:r>
              <a:rPr lang="fr-FR" sz="1000" dirty="0" smtClean="0">
                <a:solidFill>
                  <a:schemeClr val="tx1">
                    <a:lumMod val="50000"/>
                    <a:lumOff val="50000"/>
                  </a:schemeClr>
                </a:solidFill>
              </a:rPr>
              <a:t>-e-commerce</a:t>
            </a:r>
          </a:p>
          <a:p>
            <a:pPr marL="628650" lvl="1" indent="-171450">
              <a:buFont typeface="Wingdings" panose="05000000000000000000" pitchFamily="2" charset="2"/>
              <a:buChar char="§"/>
            </a:pPr>
            <a:r>
              <a:rPr lang="fr-FR" sz="1000" dirty="0" smtClean="0">
                <a:solidFill>
                  <a:schemeClr val="tx1">
                    <a:lumMod val="50000"/>
                    <a:lumOff val="50000"/>
                  </a:schemeClr>
                </a:solidFill>
              </a:rPr>
              <a:t> - 10 % pour toute acceptation d’un devis formule Confort, Optimal et Premium.</a:t>
            </a:r>
          </a:p>
          <a:p>
            <a:pPr marL="171450" indent="-171450">
              <a:buFont typeface="Wingdings" panose="05000000000000000000" pitchFamily="2" charset="2"/>
              <a:buChar char="§"/>
            </a:pPr>
            <a:endParaRPr lang="fr-FR" sz="1000" dirty="0">
              <a:solidFill>
                <a:schemeClr val="tx1">
                  <a:lumMod val="50000"/>
                  <a:lumOff val="50000"/>
                </a:schemeClr>
              </a:solidFill>
            </a:endParaRPr>
          </a:p>
          <a:p>
            <a:pPr marL="171450" indent="-171450">
              <a:buFont typeface="Wingdings" panose="05000000000000000000" pitchFamily="2" charset="2"/>
              <a:buChar char="§"/>
            </a:pPr>
            <a:endParaRPr lang="fr-FR" sz="1000" dirty="0">
              <a:solidFill>
                <a:schemeClr val="tx1">
                  <a:lumMod val="50000"/>
                  <a:lumOff val="50000"/>
                </a:schemeClr>
              </a:solidFill>
            </a:endParaRPr>
          </a:p>
          <a:p>
            <a:pPr marL="171450" indent="-171450">
              <a:buFont typeface="Wingdings" panose="05000000000000000000" pitchFamily="2" charset="2"/>
              <a:buChar char="q"/>
            </a:pPr>
            <a:endParaRPr lang="fr-FR" sz="1100" dirty="0">
              <a:solidFill>
                <a:schemeClr val="tx1">
                  <a:lumMod val="50000"/>
                  <a:lumOff val="50000"/>
                </a:schemeClr>
              </a:solidFill>
            </a:endParaRPr>
          </a:p>
        </p:txBody>
      </p:sp>
      <p:grpSp>
        <p:nvGrpSpPr>
          <p:cNvPr id="198" name="Graphique 47">
            <a:extLst>
              <a:ext uri="{FF2B5EF4-FFF2-40B4-BE49-F238E27FC236}">
                <a16:creationId xmlns:a16="http://schemas.microsoft.com/office/drawing/2014/main" id="{1F698A3D-A810-458A-B731-3A603BCA120B}"/>
              </a:ext>
            </a:extLst>
          </p:cNvPr>
          <p:cNvGrpSpPr/>
          <p:nvPr/>
        </p:nvGrpSpPr>
        <p:grpSpPr>
          <a:xfrm>
            <a:off x="7919229" y="3286207"/>
            <a:ext cx="421857" cy="451789"/>
            <a:chOff x="6685181" y="1466922"/>
            <a:chExt cx="345607" cy="508684"/>
          </a:xfrm>
          <a:noFill/>
        </p:grpSpPr>
        <p:sp>
          <p:nvSpPr>
            <p:cNvPr id="199" name="Forme libre : forme 316">
              <a:extLst>
                <a:ext uri="{FF2B5EF4-FFF2-40B4-BE49-F238E27FC236}">
                  <a16:creationId xmlns:a16="http://schemas.microsoft.com/office/drawing/2014/main" id="{3F6BFB5A-EB66-476E-BC51-95030783DB0A}"/>
                </a:ext>
              </a:extLst>
            </p:cNvPr>
            <p:cNvSpPr/>
            <p:nvPr/>
          </p:nvSpPr>
          <p:spPr>
            <a:xfrm>
              <a:off x="6685181" y="1727833"/>
              <a:ext cx="130466" cy="140135"/>
            </a:xfrm>
            <a:custGeom>
              <a:avLst/>
              <a:gdLst>
                <a:gd name="connsiteX0" fmla="*/ 130466 w 130466"/>
                <a:gd name="connsiteY0" fmla="*/ 0 h 140135"/>
                <a:gd name="connsiteX1" fmla="*/ 96606 w 130466"/>
                <a:gd name="connsiteY1" fmla="*/ 7542 h 140135"/>
                <a:gd name="connsiteX2" fmla="*/ 51673 w 130466"/>
                <a:gd name="connsiteY2" fmla="*/ 40761 h 140135"/>
                <a:gd name="connsiteX3" fmla="*/ 0 w 130466"/>
                <a:gd name="connsiteY3" fmla="*/ 138009 h 140135"/>
                <a:gd name="connsiteX4" fmla="*/ 29367 w 130466"/>
                <a:gd name="connsiteY4" fmla="*/ 128701 h 140135"/>
                <a:gd name="connsiteX5" fmla="*/ 35786 w 130466"/>
                <a:gd name="connsiteY5" fmla="*/ 116665 h 140135"/>
                <a:gd name="connsiteX6" fmla="*/ 63388 w 130466"/>
                <a:gd name="connsiteY6" fmla="*/ 84089 h 140135"/>
                <a:gd name="connsiteX7" fmla="*/ 102704 w 130466"/>
                <a:gd name="connsiteY7" fmla="*/ 66276 h 140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0466" h="140135">
                  <a:moveTo>
                    <a:pt x="130466" y="0"/>
                  </a:moveTo>
                  <a:lnTo>
                    <a:pt x="96606" y="7542"/>
                  </a:lnTo>
                  <a:cubicBezTo>
                    <a:pt x="77188" y="11715"/>
                    <a:pt x="60820" y="23911"/>
                    <a:pt x="51673" y="40761"/>
                  </a:cubicBezTo>
                  <a:lnTo>
                    <a:pt x="0" y="138009"/>
                  </a:lnTo>
                  <a:cubicBezTo>
                    <a:pt x="10591" y="142983"/>
                    <a:pt x="24071" y="138971"/>
                    <a:pt x="29367" y="128701"/>
                  </a:cubicBezTo>
                  <a:lnTo>
                    <a:pt x="35786" y="116665"/>
                  </a:lnTo>
                  <a:cubicBezTo>
                    <a:pt x="42686" y="103667"/>
                    <a:pt x="52154" y="92594"/>
                    <a:pt x="63388" y="84089"/>
                  </a:cubicBezTo>
                  <a:cubicBezTo>
                    <a:pt x="74781" y="75584"/>
                    <a:pt x="88261" y="69325"/>
                    <a:pt x="102704" y="66276"/>
                  </a:cubicBezTo>
                </a:path>
              </a:pathLst>
            </a:custGeom>
            <a:noFill/>
            <a:ln w="9612" cap="rnd">
              <a:solidFill>
                <a:srgbClr val="E52A29"/>
              </a:solidFill>
              <a:prstDash val="solid"/>
              <a:round/>
            </a:ln>
          </p:spPr>
          <p:txBody>
            <a:bodyPr rtlCol="0" anchor="ctr"/>
            <a:lstStyle/>
            <a:p>
              <a:endParaRPr lang="fr-FR" sz="1400"/>
            </a:p>
          </p:txBody>
        </p:sp>
        <p:sp>
          <p:nvSpPr>
            <p:cNvPr id="200" name="Forme libre : forme 317">
              <a:extLst>
                <a:ext uri="{FF2B5EF4-FFF2-40B4-BE49-F238E27FC236}">
                  <a16:creationId xmlns:a16="http://schemas.microsoft.com/office/drawing/2014/main" id="{01756DAF-6186-4DE2-9626-0B268B7D8650}"/>
                </a:ext>
              </a:extLst>
            </p:cNvPr>
            <p:cNvSpPr/>
            <p:nvPr/>
          </p:nvSpPr>
          <p:spPr>
            <a:xfrm>
              <a:off x="6877611" y="1789776"/>
              <a:ext cx="74976" cy="185830"/>
            </a:xfrm>
            <a:custGeom>
              <a:avLst/>
              <a:gdLst>
                <a:gd name="connsiteX0" fmla="*/ 72033 w 74976"/>
                <a:gd name="connsiteY0" fmla="*/ 36909 h 185830"/>
                <a:gd name="connsiteX1" fmla="*/ 67379 w 74976"/>
                <a:gd name="connsiteY1" fmla="*/ 86977 h 185830"/>
                <a:gd name="connsiteX2" fmla="*/ 14583 w 74976"/>
                <a:gd name="connsiteY2" fmla="*/ 185830 h 185830"/>
                <a:gd name="connsiteX3" fmla="*/ 13620 w 74976"/>
                <a:gd name="connsiteY3" fmla="*/ 185349 h 185830"/>
                <a:gd name="connsiteX4" fmla="*/ 1263 w 74976"/>
                <a:gd name="connsiteY4" fmla="*/ 171066 h 185830"/>
                <a:gd name="connsiteX5" fmla="*/ 2547 w 74976"/>
                <a:gd name="connsiteY5" fmla="*/ 152772 h 185830"/>
                <a:gd name="connsiteX6" fmla="*/ 8966 w 74976"/>
                <a:gd name="connsiteY6" fmla="*/ 140897 h 185830"/>
                <a:gd name="connsiteX7" fmla="*/ 12496 w 74976"/>
                <a:gd name="connsiteY7" fmla="*/ 60178 h 185830"/>
                <a:gd name="connsiteX8" fmla="*/ 6077 w 74976"/>
                <a:gd name="connsiteY8" fmla="*/ 46056 h 185830"/>
                <a:gd name="connsiteX9" fmla="*/ 56627 w 74976"/>
                <a:gd name="connsiteY9" fmla="*/ 0 h 185830"/>
                <a:gd name="connsiteX10" fmla="*/ 64330 w 74976"/>
                <a:gd name="connsiteY10" fmla="*/ 18455 h 185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976" h="185830">
                  <a:moveTo>
                    <a:pt x="72033" y="36909"/>
                  </a:moveTo>
                  <a:cubicBezTo>
                    <a:pt x="77168" y="53759"/>
                    <a:pt x="75563" y="71411"/>
                    <a:pt x="67379" y="86977"/>
                  </a:cubicBezTo>
                  <a:lnTo>
                    <a:pt x="14583" y="185830"/>
                  </a:lnTo>
                  <a:lnTo>
                    <a:pt x="13620" y="185349"/>
                  </a:lnTo>
                  <a:cubicBezTo>
                    <a:pt x="7682" y="182139"/>
                    <a:pt x="3189" y="177325"/>
                    <a:pt x="1263" y="171066"/>
                  </a:cubicBezTo>
                  <a:cubicBezTo>
                    <a:pt x="-662" y="164968"/>
                    <a:pt x="-502" y="158389"/>
                    <a:pt x="2547" y="152772"/>
                  </a:cubicBezTo>
                  <a:lnTo>
                    <a:pt x="8966" y="140897"/>
                  </a:lnTo>
                  <a:cubicBezTo>
                    <a:pt x="22285" y="115702"/>
                    <a:pt x="23569" y="86175"/>
                    <a:pt x="12496" y="60178"/>
                  </a:cubicBezTo>
                  <a:lnTo>
                    <a:pt x="6077" y="46056"/>
                  </a:lnTo>
                  <a:moveTo>
                    <a:pt x="56627" y="0"/>
                  </a:moveTo>
                  <a:lnTo>
                    <a:pt x="64330" y="18455"/>
                  </a:lnTo>
                </a:path>
              </a:pathLst>
            </a:custGeom>
            <a:noFill/>
            <a:ln w="9612" cap="rnd">
              <a:solidFill>
                <a:srgbClr val="E52A29"/>
              </a:solidFill>
              <a:prstDash val="solid"/>
              <a:round/>
            </a:ln>
          </p:spPr>
          <p:txBody>
            <a:bodyPr rtlCol="0" anchor="ctr"/>
            <a:lstStyle/>
            <a:p>
              <a:endParaRPr lang="fr-FR" sz="1400"/>
            </a:p>
          </p:txBody>
        </p:sp>
        <p:sp>
          <p:nvSpPr>
            <p:cNvPr id="201" name="Forme libre : forme 318">
              <a:extLst>
                <a:ext uri="{FF2B5EF4-FFF2-40B4-BE49-F238E27FC236}">
                  <a16:creationId xmlns:a16="http://schemas.microsoft.com/office/drawing/2014/main" id="{F02D5839-C11D-40A1-AC12-0421F45B908C}"/>
                </a:ext>
              </a:extLst>
            </p:cNvPr>
            <p:cNvSpPr/>
            <p:nvPr/>
          </p:nvSpPr>
          <p:spPr>
            <a:xfrm>
              <a:off x="6854642" y="1835351"/>
              <a:ext cx="29366" cy="55452"/>
            </a:xfrm>
            <a:custGeom>
              <a:avLst/>
              <a:gdLst>
                <a:gd name="connsiteX0" fmla="*/ 29367 w 29366"/>
                <a:gd name="connsiteY0" fmla="*/ 0 h 55452"/>
                <a:gd name="connsiteX1" fmla="*/ 12838 w 29366"/>
                <a:gd name="connsiteY1" fmla="*/ 48945 h 55452"/>
                <a:gd name="connsiteX2" fmla="*/ 0 w 29366"/>
                <a:gd name="connsiteY2" fmla="*/ 54241 h 55452"/>
              </a:gdLst>
              <a:ahLst/>
              <a:cxnLst>
                <a:cxn ang="0">
                  <a:pos x="connsiteX0" y="connsiteY0"/>
                </a:cxn>
                <a:cxn ang="0">
                  <a:pos x="connsiteX1" y="connsiteY1"/>
                </a:cxn>
                <a:cxn ang="0">
                  <a:pos x="connsiteX2" y="connsiteY2"/>
                </a:cxn>
              </a:cxnLst>
              <a:rect l="l" t="t" r="r" b="b"/>
              <a:pathLst>
                <a:path w="29366" h="55452">
                  <a:moveTo>
                    <a:pt x="29367" y="0"/>
                  </a:moveTo>
                  <a:cubicBezTo>
                    <a:pt x="11715" y="52154"/>
                    <a:pt x="12838" y="48945"/>
                    <a:pt x="12838" y="48945"/>
                  </a:cubicBezTo>
                  <a:cubicBezTo>
                    <a:pt x="11073" y="54241"/>
                    <a:pt x="5296" y="57290"/>
                    <a:pt x="0" y="54241"/>
                  </a:cubicBezTo>
                </a:path>
              </a:pathLst>
            </a:custGeom>
            <a:noFill/>
            <a:ln w="9612" cap="rnd">
              <a:solidFill>
                <a:srgbClr val="E52A29"/>
              </a:solidFill>
              <a:prstDash val="solid"/>
              <a:round/>
            </a:ln>
          </p:spPr>
          <p:txBody>
            <a:bodyPr rtlCol="0" anchor="ctr"/>
            <a:lstStyle/>
            <a:p>
              <a:endParaRPr lang="fr-FR" sz="1400"/>
            </a:p>
          </p:txBody>
        </p:sp>
        <p:sp>
          <p:nvSpPr>
            <p:cNvPr id="202" name="Forme libre : forme 319">
              <a:extLst>
                <a:ext uri="{FF2B5EF4-FFF2-40B4-BE49-F238E27FC236}">
                  <a16:creationId xmlns:a16="http://schemas.microsoft.com/office/drawing/2014/main" id="{CC4FE8C1-B9DA-4BBC-916E-5B6A7AB71767}"/>
                </a:ext>
              </a:extLst>
            </p:cNvPr>
            <p:cNvSpPr/>
            <p:nvPr/>
          </p:nvSpPr>
          <p:spPr>
            <a:xfrm>
              <a:off x="6773163" y="1792825"/>
              <a:ext cx="29325" cy="55524"/>
            </a:xfrm>
            <a:custGeom>
              <a:avLst/>
              <a:gdLst>
                <a:gd name="connsiteX0" fmla="*/ 4933 w 29325"/>
                <a:gd name="connsiteY0" fmla="*/ 55524 h 55524"/>
                <a:gd name="connsiteX1" fmla="*/ 1403 w 29325"/>
                <a:gd name="connsiteY1" fmla="*/ 41563 h 55524"/>
                <a:gd name="connsiteX2" fmla="*/ 29325 w 29325"/>
                <a:gd name="connsiteY2" fmla="*/ 0 h 55524"/>
              </a:gdLst>
              <a:ahLst/>
              <a:cxnLst>
                <a:cxn ang="0">
                  <a:pos x="connsiteX0" y="connsiteY0"/>
                </a:cxn>
                <a:cxn ang="0">
                  <a:pos x="connsiteX1" y="connsiteY1"/>
                </a:cxn>
                <a:cxn ang="0">
                  <a:pos x="connsiteX2" y="connsiteY2"/>
                </a:cxn>
              </a:cxnLst>
              <a:rect l="l" t="t" r="r" b="b"/>
              <a:pathLst>
                <a:path w="29325" h="55524">
                  <a:moveTo>
                    <a:pt x="4933" y="55524"/>
                  </a:moveTo>
                  <a:cubicBezTo>
                    <a:pt x="279" y="52957"/>
                    <a:pt x="-1486" y="46056"/>
                    <a:pt x="1403" y="41563"/>
                  </a:cubicBezTo>
                  <a:cubicBezTo>
                    <a:pt x="18413" y="16048"/>
                    <a:pt x="25153" y="6259"/>
                    <a:pt x="29325" y="0"/>
                  </a:cubicBezTo>
                </a:path>
              </a:pathLst>
            </a:custGeom>
            <a:noFill/>
            <a:ln w="9612" cap="rnd">
              <a:solidFill>
                <a:srgbClr val="E52A29"/>
              </a:solidFill>
              <a:prstDash val="solid"/>
              <a:round/>
            </a:ln>
          </p:spPr>
          <p:txBody>
            <a:bodyPr rtlCol="0" anchor="ctr"/>
            <a:lstStyle/>
            <a:p>
              <a:endParaRPr lang="fr-FR" sz="1400"/>
            </a:p>
          </p:txBody>
        </p:sp>
        <p:sp>
          <p:nvSpPr>
            <p:cNvPr id="203" name="Forme libre : forme 320">
              <a:extLst>
                <a:ext uri="{FF2B5EF4-FFF2-40B4-BE49-F238E27FC236}">
                  <a16:creationId xmlns:a16="http://schemas.microsoft.com/office/drawing/2014/main" id="{2554EDBA-2B54-4579-A5C8-C6BFF66DCC6E}"/>
                </a:ext>
              </a:extLst>
            </p:cNvPr>
            <p:cNvSpPr/>
            <p:nvPr/>
          </p:nvSpPr>
          <p:spPr>
            <a:xfrm>
              <a:off x="6799277" y="1466922"/>
              <a:ext cx="231510" cy="368460"/>
            </a:xfrm>
            <a:custGeom>
              <a:avLst/>
              <a:gdLst>
                <a:gd name="connsiteX0" fmla="*/ 69648 w 231510"/>
                <a:gd name="connsiteY0" fmla="*/ 365060 h 368460"/>
                <a:gd name="connsiteX1" fmla="*/ 107680 w 231510"/>
                <a:gd name="connsiteY1" fmla="*/ 357517 h 368460"/>
                <a:gd name="connsiteX2" fmla="*/ 171870 w 231510"/>
                <a:gd name="connsiteY2" fmla="*/ 257702 h 368460"/>
                <a:gd name="connsiteX3" fmla="*/ 225629 w 231510"/>
                <a:gd name="connsiteY3" fmla="*/ 90006 h 368460"/>
                <a:gd name="connsiteX4" fmla="*/ 226432 w 231510"/>
                <a:gd name="connsiteY4" fmla="*/ 460 h 368460"/>
                <a:gd name="connsiteX5" fmla="*/ 189362 w 231510"/>
                <a:gd name="connsiteY5" fmla="*/ 19076 h 368460"/>
                <a:gd name="connsiteX6" fmla="*/ 152453 w 231510"/>
                <a:gd name="connsiteY6" fmla="*/ 51492 h 368460"/>
                <a:gd name="connsiteX7" fmla="*/ 46539 w 231510"/>
                <a:gd name="connsiteY7" fmla="*/ 191586 h 368460"/>
                <a:gd name="connsiteX8" fmla="*/ 1125 w 231510"/>
                <a:gd name="connsiteY8" fmla="*/ 301512 h 368460"/>
                <a:gd name="connsiteX9" fmla="*/ 16530 w 231510"/>
                <a:gd name="connsiteY9" fmla="*/ 337137 h 368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1510" h="368460">
                  <a:moveTo>
                    <a:pt x="69648" y="365060"/>
                  </a:moveTo>
                  <a:cubicBezTo>
                    <a:pt x="82486" y="371639"/>
                    <a:pt x="98373" y="368430"/>
                    <a:pt x="107680" y="357517"/>
                  </a:cubicBezTo>
                  <a:cubicBezTo>
                    <a:pt x="129986" y="329755"/>
                    <a:pt x="152132" y="295253"/>
                    <a:pt x="171870" y="257702"/>
                  </a:cubicBezTo>
                  <a:cubicBezTo>
                    <a:pt x="205570" y="193351"/>
                    <a:pt x="220013" y="124989"/>
                    <a:pt x="225629" y="90006"/>
                  </a:cubicBezTo>
                  <a:cubicBezTo>
                    <a:pt x="234135" y="38814"/>
                    <a:pt x="232530" y="3670"/>
                    <a:pt x="226432" y="460"/>
                  </a:cubicBezTo>
                  <a:cubicBezTo>
                    <a:pt x="221938" y="-1786"/>
                    <a:pt x="208780" y="4151"/>
                    <a:pt x="189362" y="19076"/>
                  </a:cubicBezTo>
                  <a:cubicBezTo>
                    <a:pt x="178771" y="27260"/>
                    <a:pt x="166254" y="38012"/>
                    <a:pt x="152453" y="51492"/>
                  </a:cubicBezTo>
                  <a:cubicBezTo>
                    <a:pt x="110248" y="92573"/>
                    <a:pt x="71573" y="143604"/>
                    <a:pt x="46539" y="191586"/>
                  </a:cubicBezTo>
                  <a:cubicBezTo>
                    <a:pt x="26801" y="229137"/>
                    <a:pt x="11235" y="267330"/>
                    <a:pt x="1125" y="301512"/>
                  </a:cubicBezTo>
                  <a:cubicBezTo>
                    <a:pt x="-2727" y="315473"/>
                    <a:pt x="3532" y="330558"/>
                    <a:pt x="16530" y="337137"/>
                  </a:cubicBezTo>
                </a:path>
              </a:pathLst>
            </a:custGeom>
            <a:noFill/>
            <a:ln w="9612" cap="rnd">
              <a:solidFill>
                <a:srgbClr val="E52A29"/>
              </a:solidFill>
              <a:prstDash val="solid"/>
              <a:round/>
            </a:ln>
          </p:spPr>
          <p:txBody>
            <a:bodyPr rtlCol="0" anchor="ctr"/>
            <a:lstStyle/>
            <a:p>
              <a:endParaRPr lang="fr-FR" sz="1400"/>
            </a:p>
          </p:txBody>
        </p:sp>
        <p:sp>
          <p:nvSpPr>
            <p:cNvPr id="204" name="Forme libre : forme 321">
              <a:extLst>
                <a:ext uri="{FF2B5EF4-FFF2-40B4-BE49-F238E27FC236}">
                  <a16:creationId xmlns:a16="http://schemas.microsoft.com/office/drawing/2014/main" id="{0DB6ED46-DE3E-4700-876D-59659EA4EBDF}"/>
                </a:ext>
              </a:extLst>
            </p:cNvPr>
            <p:cNvSpPr/>
            <p:nvPr/>
          </p:nvSpPr>
          <p:spPr>
            <a:xfrm>
              <a:off x="6952532" y="1496268"/>
              <a:ext cx="55363" cy="45735"/>
            </a:xfrm>
            <a:custGeom>
              <a:avLst/>
              <a:gdLst>
                <a:gd name="connsiteX0" fmla="*/ 55364 w 55363"/>
                <a:gd name="connsiteY0" fmla="*/ 0 h 45735"/>
                <a:gd name="connsiteX1" fmla="*/ 0 w 55363"/>
                <a:gd name="connsiteY1" fmla="*/ 45735 h 45735"/>
              </a:gdLst>
              <a:ahLst/>
              <a:cxnLst>
                <a:cxn ang="0">
                  <a:pos x="connsiteX0" y="connsiteY0"/>
                </a:cxn>
                <a:cxn ang="0">
                  <a:pos x="connsiteX1" y="connsiteY1"/>
                </a:cxn>
              </a:cxnLst>
              <a:rect l="l" t="t" r="r" b="b"/>
              <a:pathLst>
                <a:path w="55363" h="45735">
                  <a:moveTo>
                    <a:pt x="55364" y="0"/>
                  </a:moveTo>
                  <a:cubicBezTo>
                    <a:pt x="43168" y="7061"/>
                    <a:pt x="25676" y="21183"/>
                    <a:pt x="0" y="45735"/>
                  </a:cubicBezTo>
                </a:path>
              </a:pathLst>
            </a:custGeom>
            <a:noFill/>
            <a:ln w="9612" cap="rnd">
              <a:solidFill>
                <a:srgbClr val="E52A29"/>
              </a:solidFill>
              <a:prstDash val="solid"/>
              <a:round/>
            </a:ln>
          </p:spPr>
          <p:txBody>
            <a:bodyPr rtlCol="0" anchor="ctr"/>
            <a:lstStyle/>
            <a:p>
              <a:endParaRPr lang="fr-FR" sz="1400"/>
            </a:p>
          </p:txBody>
        </p:sp>
        <p:sp>
          <p:nvSpPr>
            <p:cNvPr id="205" name="Forme libre : forme 322">
              <a:extLst>
                <a:ext uri="{FF2B5EF4-FFF2-40B4-BE49-F238E27FC236}">
                  <a16:creationId xmlns:a16="http://schemas.microsoft.com/office/drawing/2014/main" id="{88FACEB9-E180-49D8-92E0-4BE6DC0B38A4}"/>
                </a:ext>
              </a:extLst>
            </p:cNvPr>
            <p:cNvSpPr/>
            <p:nvPr/>
          </p:nvSpPr>
          <p:spPr>
            <a:xfrm>
              <a:off x="6867844" y="1616959"/>
              <a:ext cx="104266" cy="101070"/>
            </a:xfrm>
            <a:custGeom>
              <a:avLst/>
              <a:gdLst>
                <a:gd name="connsiteX0" fmla="*/ 103143 w 104266"/>
                <a:gd name="connsiteY0" fmla="*/ 41067 h 101070"/>
                <a:gd name="connsiteX1" fmla="*/ 98650 w 104266"/>
                <a:gd name="connsiteY1" fmla="*/ 74446 h 101070"/>
                <a:gd name="connsiteX2" fmla="*/ 28522 w 104266"/>
                <a:gd name="connsiteY2" fmla="*/ 94987 h 101070"/>
                <a:gd name="connsiteX3" fmla="*/ 5735 w 104266"/>
                <a:gd name="connsiteY3" fmla="*/ 26624 h 101070"/>
                <a:gd name="connsiteX4" fmla="*/ 75862 w 104266"/>
                <a:gd name="connsiteY4" fmla="*/ 6084 h 101070"/>
                <a:gd name="connsiteX5" fmla="*/ 90145 w 104266"/>
                <a:gd name="connsiteY5" fmla="*/ 16675 h 101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266" h="101070">
                  <a:moveTo>
                    <a:pt x="103143" y="41067"/>
                  </a:moveTo>
                  <a:cubicBezTo>
                    <a:pt x="105550" y="52140"/>
                    <a:pt x="104106" y="63855"/>
                    <a:pt x="98650" y="74446"/>
                  </a:cubicBezTo>
                  <a:cubicBezTo>
                    <a:pt x="85330" y="98999"/>
                    <a:pt x="54198" y="108306"/>
                    <a:pt x="28522" y="94987"/>
                  </a:cubicBezTo>
                  <a:cubicBezTo>
                    <a:pt x="2846" y="81667"/>
                    <a:pt x="-7424" y="51017"/>
                    <a:pt x="5735" y="26624"/>
                  </a:cubicBezTo>
                  <a:cubicBezTo>
                    <a:pt x="18894" y="2072"/>
                    <a:pt x="50186" y="-7236"/>
                    <a:pt x="75862" y="6084"/>
                  </a:cubicBezTo>
                  <a:cubicBezTo>
                    <a:pt x="81319" y="8812"/>
                    <a:pt x="86133" y="12503"/>
                    <a:pt x="90145" y="16675"/>
                  </a:cubicBezTo>
                </a:path>
              </a:pathLst>
            </a:custGeom>
            <a:noFill/>
            <a:ln w="9612" cap="rnd">
              <a:solidFill>
                <a:srgbClr val="E52A29"/>
              </a:solidFill>
              <a:prstDash val="solid"/>
              <a:round/>
            </a:ln>
          </p:spPr>
          <p:txBody>
            <a:bodyPr rtlCol="0" anchor="ctr"/>
            <a:lstStyle/>
            <a:p>
              <a:endParaRPr lang="fr-FR" sz="1400"/>
            </a:p>
          </p:txBody>
        </p:sp>
        <p:sp>
          <p:nvSpPr>
            <p:cNvPr id="206" name="Forme libre : forme 323">
              <a:extLst>
                <a:ext uri="{FF2B5EF4-FFF2-40B4-BE49-F238E27FC236}">
                  <a16:creationId xmlns:a16="http://schemas.microsoft.com/office/drawing/2014/main" id="{21D29AB4-D677-4B45-819A-F9F515C631BB}"/>
                </a:ext>
              </a:extLst>
            </p:cNvPr>
            <p:cNvSpPr/>
            <p:nvPr/>
          </p:nvSpPr>
          <p:spPr>
            <a:xfrm>
              <a:off x="6831694" y="1877717"/>
              <a:ext cx="22947" cy="29381"/>
            </a:xfrm>
            <a:custGeom>
              <a:avLst/>
              <a:gdLst>
                <a:gd name="connsiteX0" fmla="*/ 1444 w 22947"/>
                <a:gd name="connsiteY0" fmla="*/ 0 h 29381"/>
                <a:gd name="connsiteX1" fmla="*/ 22948 w 22947"/>
                <a:gd name="connsiteY1" fmla="*/ 10752 h 29381"/>
                <a:gd name="connsiteX2" fmla="*/ 15887 w 22947"/>
                <a:gd name="connsiteY2" fmla="*/ 23590 h 29381"/>
                <a:gd name="connsiteX3" fmla="*/ 0 w 22947"/>
                <a:gd name="connsiteY3" fmla="*/ 28083 h 29381"/>
              </a:gdLst>
              <a:ahLst/>
              <a:cxnLst>
                <a:cxn ang="0">
                  <a:pos x="connsiteX0" y="connsiteY0"/>
                </a:cxn>
                <a:cxn ang="0">
                  <a:pos x="connsiteX1" y="connsiteY1"/>
                </a:cxn>
                <a:cxn ang="0">
                  <a:pos x="connsiteX2" y="connsiteY2"/>
                </a:cxn>
                <a:cxn ang="0">
                  <a:pos x="connsiteX3" y="connsiteY3"/>
                </a:cxn>
              </a:cxnLst>
              <a:rect l="l" t="t" r="r" b="b"/>
              <a:pathLst>
                <a:path w="22947" h="29381">
                  <a:moveTo>
                    <a:pt x="1444" y="0"/>
                  </a:moveTo>
                  <a:lnTo>
                    <a:pt x="22948" y="10752"/>
                  </a:lnTo>
                  <a:lnTo>
                    <a:pt x="15887" y="23590"/>
                  </a:lnTo>
                  <a:cubicBezTo>
                    <a:pt x="12838" y="29206"/>
                    <a:pt x="6098" y="30811"/>
                    <a:pt x="0" y="28083"/>
                  </a:cubicBezTo>
                </a:path>
              </a:pathLst>
            </a:custGeom>
            <a:noFill/>
            <a:ln w="9612" cap="rnd">
              <a:solidFill>
                <a:srgbClr val="E52A29"/>
              </a:solidFill>
              <a:prstDash val="solid"/>
              <a:round/>
            </a:ln>
          </p:spPr>
          <p:txBody>
            <a:bodyPr rtlCol="0" anchor="ctr"/>
            <a:lstStyle/>
            <a:p>
              <a:endParaRPr lang="fr-FR" sz="1400"/>
            </a:p>
          </p:txBody>
        </p:sp>
        <p:sp>
          <p:nvSpPr>
            <p:cNvPr id="207" name="Forme libre : forme 324">
              <a:extLst>
                <a:ext uri="{FF2B5EF4-FFF2-40B4-BE49-F238E27FC236}">
                  <a16:creationId xmlns:a16="http://schemas.microsoft.com/office/drawing/2014/main" id="{68CF7BB6-826D-43B5-9431-E395E326B3A7}"/>
                </a:ext>
              </a:extLst>
            </p:cNvPr>
            <p:cNvSpPr/>
            <p:nvPr/>
          </p:nvSpPr>
          <p:spPr>
            <a:xfrm>
              <a:off x="6769881" y="1848510"/>
              <a:ext cx="39186" cy="25996"/>
            </a:xfrm>
            <a:custGeom>
              <a:avLst/>
              <a:gdLst>
                <a:gd name="connsiteX0" fmla="*/ 5808 w 39186"/>
                <a:gd name="connsiteY0" fmla="*/ 25997 h 25996"/>
                <a:gd name="connsiteX1" fmla="*/ 1314 w 39186"/>
                <a:gd name="connsiteY1" fmla="*/ 12196 h 25996"/>
                <a:gd name="connsiteX2" fmla="*/ 8054 w 39186"/>
                <a:gd name="connsiteY2" fmla="*/ 0 h 25996"/>
                <a:gd name="connsiteX3" fmla="*/ 39187 w 39186"/>
                <a:gd name="connsiteY3" fmla="*/ 14764 h 25996"/>
              </a:gdLst>
              <a:ahLst/>
              <a:cxnLst>
                <a:cxn ang="0">
                  <a:pos x="connsiteX0" y="connsiteY0"/>
                </a:cxn>
                <a:cxn ang="0">
                  <a:pos x="connsiteX1" y="connsiteY1"/>
                </a:cxn>
                <a:cxn ang="0">
                  <a:pos x="connsiteX2" y="connsiteY2"/>
                </a:cxn>
                <a:cxn ang="0">
                  <a:pos x="connsiteX3" y="connsiteY3"/>
                </a:cxn>
              </a:cxnLst>
              <a:rect l="l" t="t" r="r" b="b"/>
              <a:pathLst>
                <a:path w="39186" h="25996">
                  <a:moveTo>
                    <a:pt x="5808" y="25997"/>
                  </a:moveTo>
                  <a:cubicBezTo>
                    <a:pt x="833" y="23429"/>
                    <a:pt x="-1735" y="17492"/>
                    <a:pt x="1314" y="12196"/>
                  </a:cubicBezTo>
                  <a:lnTo>
                    <a:pt x="8054" y="0"/>
                  </a:lnTo>
                  <a:cubicBezTo>
                    <a:pt x="17843" y="4654"/>
                    <a:pt x="31644" y="11233"/>
                    <a:pt x="39187" y="14764"/>
                  </a:cubicBezTo>
                </a:path>
              </a:pathLst>
            </a:custGeom>
            <a:noFill/>
            <a:ln w="9612" cap="rnd">
              <a:solidFill>
                <a:srgbClr val="E52A29"/>
              </a:solidFill>
              <a:prstDash val="solid"/>
              <a:round/>
            </a:ln>
          </p:spPr>
          <p:txBody>
            <a:bodyPr rtlCol="0" anchor="ctr"/>
            <a:lstStyle/>
            <a:p>
              <a:endParaRPr lang="fr-FR" sz="1400"/>
            </a:p>
          </p:txBody>
        </p:sp>
      </p:grpSp>
      <p:graphicFrame>
        <p:nvGraphicFramePr>
          <p:cNvPr id="76" name="Graphique 75"/>
          <p:cNvGraphicFramePr/>
          <p:nvPr>
            <p:extLst/>
          </p:nvPr>
        </p:nvGraphicFramePr>
        <p:xfrm>
          <a:off x="8313143" y="3731243"/>
          <a:ext cx="2019858" cy="2085236"/>
        </p:xfrm>
        <a:graphic>
          <a:graphicData uri="http://schemas.openxmlformats.org/drawingml/2006/chart">
            <c:chart xmlns:c="http://schemas.openxmlformats.org/drawingml/2006/chart" xmlns:r="http://schemas.openxmlformats.org/officeDocument/2006/relationships" r:id="rId7"/>
          </a:graphicData>
        </a:graphic>
      </p:graphicFrame>
      <p:sp>
        <p:nvSpPr>
          <p:cNvPr id="100" name="ZoneTexte 99"/>
          <p:cNvSpPr txBox="1"/>
          <p:nvPr/>
        </p:nvSpPr>
        <p:spPr>
          <a:xfrm>
            <a:off x="2769241" y="1288675"/>
            <a:ext cx="4625875" cy="738664"/>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smtClean="0">
                <a:solidFill>
                  <a:schemeClr val="tx1">
                    <a:lumMod val="75000"/>
                    <a:lumOff val="25000"/>
                  </a:schemeClr>
                </a:solidFill>
              </a:rPr>
              <a:t>E-commerce </a:t>
            </a:r>
            <a:r>
              <a:rPr lang="fr-FR" sz="1000" dirty="0" smtClean="0">
                <a:solidFill>
                  <a:schemeClr val="tx1">
                    <a:lumMod val="50000"/>
                    <a:lumOff val="50000"/>
                  </a:schemeClr>
                </a:solidFill>
              </a:rPr>
              <a:t>(3053)</a:t>
            </a:r>
            <a:endParaRPr lang="fr-FR" sz="1000" dirty="0">
              <a:solidFill>
                <a:schemeClr val="tx1">
                  <a:lumMod val="50000"/>
                  <a:lumOff val="50000"/>
                </a:schemeClr>
              </a:solidFill>
              <a:latin typeface="+mj-lt"/>
            </a:endParaRPr>
          </a:p>
          <a:p>
            <a:pPr marL="179388" lvl="1" algn="just"/>
            <a:r>
              <a:rPr lang="fr-FR" sz="1000" dirty="0">
                <a:solidFill>
                  <a:schemeClr val="tx1">
                    <a:lumMod val="50000"/>
                    <a:lumOff val="50000"/>
                  </a:schemeClr>
                </a:solidFill>
                <a:latin typeface="+mj-lt"/>
                <a:cs typeface="Arial" panose="020B0604020202020204" pitchFamily="34" charset="0"/>
              </a:rPr>
              <a:t>Ces clients </a:t>
            </a:r>
            <a:r>
              <a:rPr lang="fr-FR" sz="1000" dirty="0" smtClean="0">
                <a:solidFill>
                  <a:schemeClr val="tx1">
                    <a:lumMod val="50000"/>
                    <a:lumOff val="50000"/>
                  </a:schemeClr>
                </a:solidFill>
                <a:latin typeface="+mj-lt"/>
                <a:cs typeface="Arial" panose="020B0604020202020204" pitchFamily="34" charset="0"/>
              </a:rPr>
              <a:t>sont partiellement captés (2 étoiles) et EER avec NAF </a:t>
            </a:r>
            <a:r>
              <a:rPr lang="fr-FR" sz="1000" dirty="0" err="1" smtClean="0">
                <a:solidFill>
                  <a:schemeClr val="tx1">
                    <a:lumMod val="50000"/>
                    <a:lumOff val="50000"/>
                  </a:schemeClr>
                </a:solidFill>
                <a:latin typeface="+mj-lt"/>
                <a:cs typeface="Arial" panose="020B0604020202020204" pitchFamily="34" charset="0"/>
              </a:rPr>
              <a:t>appétents</a:t>
            </a:r>
            <a:r>
              <a:rPr lang="fr-FR" sz="1000" dirty="0" smtClean="0">
                <a:solidFill>
                  <a:schemeClr val="tx1">
                    <a:lumMod val="50000"/>
                    <a:lumOff val="50000"/>
                  </a:schemeClr>
                </a:solidFill>
                <a:latin typeface="+mj-lt"/>
                <a:cs typeface="Arial" panose="020B0604020202020204" pitchFamily="34" charset="0"/>
              </a:rPr>
              <a:t> e-commerce. L’objectif est de leur proposer nos solutions e-commerce. </a:t>
            </a:r>
            <a:r>
              <a:rPr lang="fr-FR" sz="1000" dirty="0" err="1" smtClean="0">
                <a:solidFill>
                  <a:schemeClr val="tx1">
                    <a:lumMod val="50000"/>
                    <a:lumOff val="50000"/>
                  </a:schemeClr>
                </a:solidFill>
                <a:latin typeface="+mj-lt"/>
                <a:cs typeface="Arial" panose="020B0604020202020204" pitchFamily="34" charset="0"/>
              </a:rPr>
              <a:t>Payplug</a:t>
            </a:r>
            <a:r>
              <a:rPr lang="fr-FR" sz="1000" dirty="0" smtClean="0">
                <a:solidFill>
                  <a:schemeClr val="tx1">
                    <a:lumMod val="50000"/>
                    <a:lumOff val="50000"/>
                  </a:schemeClr>
                </a:solidFill>
                <a:latin typeface="+mj-lt"/>
                <a:cs typeface="Arial" panose="020B0604020202020204" pitchFamily="34" charset="0"/>
              </a:rPr>
              <a:t>, </a:t>
            </a:r>
            <a:r>
              <a:rPr lang="fr-FR" sz="1000" dirty="0" err="1" smtClean="0">
                <a:solidFill>
                  <a:schemeClr val="tx1">
                    <a:lumMod val="50000"/>
                    <a:lumOff val="50000"/>
                  </a:schemeClr>
                </a:solidFill>
                <a:latin typeface="+mj-lt"/>
                <a:cs typeface="Arial" panose="020B0604020202020204" pitchFamily="34" charset="0"/>
              </a:rPr>
              <a:t>Iz</a:t>
            </a:r>
            <a:r>
              <a:rPr lang="fr-FR" sz="1000" dirty="0" smtClean="0">
                <a:solidFill>
                  <a:schemeClr val="tx1">
                    <a:lumMod val="50000"/>
                    <a:lumOff val="50000"/>
                  </a:schemeClr>
                </a:solidFill>
                <a:latin typeface="+mj-lt"/>
                <a:cs typeface="Arial" panose="020B0604020202020204" pitchFamily="34" charset="0"/>
              </a:rPr>
              <a:t>-e-commerce, SP+ et JPEL. </a:t>
            </a:r>
            <a:endParaRPr lang="fr-FR" sz="1000" dirty="0">
              <a:solidFill>
                <a:schemeClr val="tx1">
                  <a:lumMod val="50000"/>
                  <a:lumOff val="50000"/>
                </a:schemeClr>
              </a:solidFill>
              <a:latin typeface="+mj-lt"/>
              <a:cs typeface="Arial" panose="020B0604020202020204" pitchFamily="34" charset="0"/>
            </a:endParaRPr>
          </a:p>
        </p:txBody>
      </p:sp>
      <p:sp>
        <p:nvSpPr>
          <p:cNvPr id="101" name="ZoneTexte 100"/>
          <p:cNvSpPr txBox="1"/>
          <p:nvPr/>
        </p:nvSpPr>
        <p:spPr>
          <a:xfrm>
            <a:off x="2769240" y="2080634"/>
            <a:ext cx="4625875" cy="738664"/>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smtClean="0">
                <a:solidFill>
                  <a:schemeClr val="tx1">
                    <a:lumMod val="75000"/>
                    <a:lumOff val="25000"/>
                  </a:schemeClr>
                </a:solidFill>
              </a:rPr>
              <a:t>E-commerce </a:t>
            </a:r>
            <a:r>
              <a:rPr lang="fr-FR" sz="1200" b="1" dirty="0" err="1" smtClean="0">
                <a:solidFill>
                  <a:schemeClr val="tx1">
                    <a:lumMod val="75000"/>
                    <a:lumOff val="25000"/>
                  </a:schemeClr>
                </a:solidFill>
              </a:rPr>
              <a:t>Payplug</a:t>
            </a:r>
            <a:r>
              <a:rPr lang="fr-FR" sz="1200" b="1" dirty="0" smtClean="0">
                <a:solidFill>
                  <a:schemeClr val="tx1">
                    <a:lumMod val="75000"/>
                    <a:lumOff val="25000"/>
                  </a:schemeClr>
                </a:solidFill>
              </a:rPr>
              <a:t> </a:t>
            </a:r>
            <a:r>
              <a:rPr lang="fr-FR" sz="1000" dirty="0" smtClean="0">
                <a:solidFill>
                  <a:schemeClr val="tx1">
                    <a:lumMod val="50000"/>
                    <a:lumOff val="50000"/>
                  </a:schemeClr>
                </a:solidFill>
              </a:rPr>
              <a:t>(291)</a:t>
            </a:r>
            <a:endParaRPr lang="fr-FR" sz="1000" dirty="0">
              <a:solidFill>
                <a:schemeClr val="tx1">
                  <a:lumMod val="50000"/>
                  <a:lumOff val="50000"/>
                </a:schemeClr>
              </a:solidFill>
              <a:latin typeface="+mj-lt"/>
            </a:endParaRPr>
          </a:p>
          <a:p>
            <a:pPr marL="179388" lvl="1" algn="just"/>
            <a:r>
              <a:rPr lang="fr-FR" sz="1000" dirty="0">
                <a:solidFill>
                  <a:schemeClr val="tx1">
                    <a:lumMod val="50000"/>
                    <a:lumOff val="50000"/>
                  </a:schemeClr>
                </a:solidFill>
                <a:latin typeface="+mj-lt"/>
                <a:cs typeface="Arial" panose="020B0604020202020204" pitchFamily="34" charset="0"/>
              </a:rPr>
              <a:t>Ces </a:t>
            </a:r>
            <a:r>
              <a:rPr lang="fr-FR" sz="1000" dirty="0" smtClean="0">
                <a:solidFill>
                  <a:schemeClr val="tx1">
                    <a:lumMod val="50000"/>
                    <a:lumOff val="50000"/>
                  </a:schemeClr>
                </a:solidFill>
                <a:latin typeface="+mj-lt"/>
                <a:cs typeface="Arial" panose="020B0604020202020204" pitchFamily="34" charset="0"/>
              </a:rPr>
              <a:t>clients ont des flux </a:t>
            </a:r>
            <a:r>
              <a:rPr lang="fr-FR" sz="1000" dirty="0" err="1" smtClean="0">
                <a:solidFill>
                  <a:schemeClr val="tx1">
                    <a:lumMod val="50000"/>
                    <a:lumOff val="50000"/>
                  </a:schemeClr>
                </a:solidFill>
                <a:latin typeface="+mj-lt"/>
                <a:cs typeface="Arial" panose="020B0604020202020204" pitchFamily="34" charset="0"/>
              </a:rPr>
              <a:t>stripe</a:t>
            </a:r>
            <a:r>
              <a:rPr lang="fr-FR" sz="1000" dirty="0" smtClean="0">
                <a:solidFill>
                  <a:schemeClr val="tx1">
                    <a:lumMod val="50000"/>
                    <a:lumOff val="50000"/>
                  </a:schemeClr>
                </a:solidFill>
                <a:latin typeface="+mj-lt"/>
                <a:cs typeface="Arial" panose="020B0604020202020204" pitchFamily="34" charset="0"/>
              </a:rPr>
              <a:t> sur leur compte (principale concurrent  </a:t>
            </a:r>
            <a:r>
              <a:rPr lang="fr-FR" sz="1000" dirty="0" err="1" smtClean="0">
                <a:solidFill>
                  <a:schemeClr val="tx1">
                    <a:lumMod val="50000"/>
                    <a:lumOff val="50000"/>
                  </a:schemeClr>
                </a:solidFill>
                <a:latin typeface="+mj-lt"/>
                <a:cs typeface="Arial" panose="020B0604020202020204" pitchFamily="34" charset="0"/>
              </a:rPr>
              <a:t>Payplug</a:t>
            </a:r>
            <a:r>
              <a:rPr lang="fr-FR" sz="1000" dirty="0" smtClean="0">
                <a:solidFill>
                  <a:schemeClr val="tx1">
                    <a:lumMod val="50000"/>
                    <a:lumOff val="50000"/>
                  </a:schemeClr>
                </a:solidFill>
                <a:latin typeface="+mj-lt"/>
                <a:cs typeface="Arial" panose="020B0604020202020204" pitchFamily="34" charset="0"/>
              </a:rPr>
              <a:t>). L’objectif est de leur proposer notre solution </a:t>
            </a:r>
            <a:r>
              <a:rPr lang="fr-FR" sz="1000" dirty="0" err="1" smtClean="0">
                <a:solidFill>
                  <a:schemeClr val="tx1">
                    <a:lumMod val="50000"/>
                    <a:lumOff val="50000"/>
                  </a:schemeClr>
                </a:solidFill>
                <a:latin typeface="+mj-lt"/>
                <a:cs typeface="Arial" panose="020B0604020202020204" pitchFamily="34" charset="0"/>
              </a:rPr>
              <a:t>Payplug</a:t>
            </a:r>
            <a:r>
              <a:rPr lang="fr-FR" sz="1000" dirty="0" smtClean="0">
                <a:solidFill>
                  <a:schemeClr val="tx1">
                    <a:lumMod val="50000"/>
                    <a:lumOff val="50000"/>
                  </a:schemeClr>
                </a:solidFill>
                <a:latin typeface="+mj-lt"/>
                <a:cs typeface="Arial" panose="020B0604020202020204" pitchFamily="34" charset="0"/>
              </a:rPr>
              <a:t> en substitution. </a:t>
            </a:r>
            <a:endParaRPr lang="fr-FR" sz="1000" dirty="0">
              <a:solidFill>
                <a:schemeClr val="tx1">
                  <a:lumMod val="50000"/>
                  <a:lumOff val="50000"/>
                </a:schemeClr>
              </a:solidFill>
              <a:latin typeface="+mj-lt"/>
              <a:cs typeface="Arial" panose="020B0604020202020204" pitchFamily="34" charset="0"/>
            </a:endParaRPr>
          </a:p>
        </p:txBody>
      </p:sp>
      <p:sp>
        <p:nvSpPr>
          <p:cNvPr id="2" name="Rectangle 1"/>
          <p:cNvSpPr/>
          <p:nvPr/>
        </p:nvSpPr>
        <p:spPr>
          <a:xfrm>
            <a:off x="7902833" y="5816479"/>
            <a:ext cx="4108682" cy="584775"/>
          </a:xfrm>
          <a:prstGeom prst="rect">
            <a:avLst/>
          </a:prstGeom>
        </p:spPr>
        <p:txBody>
          <a:bodyPr wrap="square">
            <a:spAutoFit/>
          </a:bodyPr>
          <a:lstStyle/>
          <a:p>
            <a:r>
              <a:rPr lang="fr-FR" sz="800" dirty="0">
                <a:solidFill>
                  <a:schemeClr val="bg1">
                    <a:lumMod val="50000"/>
                  </a:schemeClr>
                </a:solidFill>
              </a:rPr>
              <a:t>(1) Un site vitrine = a pour vocation de présenter l’activité d’une entreprise, sans réalisation de transactions en ligne. </a:t>
            </a:r>
          </a:p>
          <a:p>
            <a:r>
              <a:rPr lang="fr-FR" sz="800" dirty="0">
                <a:solidFill>
                  <a:schemeClr val="bg1">
                    <a:lumMod val="50000"/>
                  </a:schemeClr>
                </a:solidFill>
              </a:rPr>
              <a:t>(2) Site e-commerce (ou site marchand / e-boutique) = site sur lequel des transactions commerciales sont effectuées. Principal canal de la vente à distance.</a:t>
            </a:r>
          </a:p>
        </p:txBody>
      </p:sp>
      <p:pic>
        <p:nvPicPr>
          <p:cNvPr id="65" name="Image 64"/>
          <p:cNvPicPr>
            <a:picLocks noChangeAspect="1"/>
          </p:cNvPicPr>
          <p:nvPr/>
        </p:nvPicPr>
        <p:blipFill>
          <a:blip r:embed="rId8" cstate="print">
            <a:extLst>
              <a:ext uri="{BEBA8EAE-BF5A-486C-A8C5-ECC9F3942E4B}">
                <a14:imgProps xmlns:a14="http://schemas.microsoft.com/office/drawing/2010/main">
                  <a14:imgLayer r:embed="rId9">
                    <a14:imgEffect>
                      <a14:backgroundRemoval t="9896" b="89844" l="0" r="100000"/>
                    </a14:imgEffect>
                  </a14:imgLayer>
                </a14:imgProps>
              </a:ext>
              <a:ext uri="{28A0092B-C50C-407E-A947-70E740481C1C}">
                <a14:useLocalDpi xmlns:a14="http://schemas.microsoft.com/office/drawing/2010/main" val="0"/>
              </a:ext>
            </a:extLst>
          </a:blip>
          <a:stretch>
            <a:fillRect/>
          </a:stretch>
        </p:blipFill>
        <p:spPr>
          <a:xfrm rot="20451306">
            <a:off x="2301529" y="4709449"/>
            <a:ext cx="344469" cy="275575"/>
          </a:xfrm>
          <a:prstGeom prst="rect">
            <a:avLst/>
          </a:prstGeom>
        </p:spPr>
      </p:pic>
    </p:spTree>
    <p:extLst>
      <p:ext uri="{BB962C8B-B14F-4D97-AF65-F5344CB8AC3E}">
        <p14:creationId xmlns:p14="http://schemas.microsoft.com/office/powerpoint/2010/main" val="992141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Rectangle 69"/>
          <p:cNvSpPr/>
          <p:nvPr/>
        </p:nvSpPr>
        <p:spPr>
          <a:xfrm>
            <a:off x="170472" y="1062192"/>
            <a:ext cx="7265734" cy="2675804"/>
          </a:xfrm>
          <a:prstGeom prst="rect">
            <a:avLst/>
          </a:prstGeom>
          <a:solidFill>
            <a:schemeClr val="bg1"/>
          </a:solidFill>
          <a:ln w="317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6" name="Rectangle 75"/>
          <p:cNvSpPr/>
          <p:nvPr/>
        </p:nvSpPr>
        <p:spPr>
          <a:xfrm>
            <a:off x="180248" y="4055134"/>
            <a:ext cx="7283665" cy="218854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Espace réservé du texte 3"/>
          <p:cNvSpPr>
            <a:spLocks noGrp="1"/>
          </p:cNvSpPr>
          <p:nvPr>
            <p:ph type="body" sz="quarter" idx="13"/>
          </p:nvPr>
        </p:nvSpPr>
        <p:spPr>
          <a:xfrm>
            <a:off x="2447595" y="332657"/>
            <a:ext cx="9744405" cy="682735"/>
          </a:xfrm>
        </p:spPr>
        <p:txBody>
          <a:bodyPr>
            <a:normAutofit/>
          </a:bodyPr>
          <a:lstStyle/>
          <a:p>
            <a:pPr fontAlgn="ctr"/>
            <a:r>
              <a:rPr lang="fr-FR" sz="1600" b="1" dirty="0" smtClean="0"/>
              <a:t>Univers</a:t>
            </a:r>
            <a:r>
              <a:rPr lang="fr-FR" sz="1600" b="1" dirty="0" smtClean="0">
                <a:solidFill>
                  <a:srgbClr val="C00000"/>
                </a:solidFill>
              </a:rPr>
              <a:t> ASSURANCE</a:t>
            </a:r>
          </a:p>
          <a:p>
            <a:pPr>
              <a:spcBef>
                <a:spcPts val="0"/>
              </a:spcBef>
            </a:pPr>
            <a:r>
              <a:rPr lang="fr-FR" sz="1600" b="1" dirty="0" smtClean="0"/>
              <a:t>Les </a:t>
            </a:r>
            <a:r>
              <a:rPr lang="fr-FR" sz="1600" b="1" dirty="0"/>
              <a:t>moyens pour atteindre les objectifs</a:t>
            </a:r>
          </a:p>
        </p:txBody>
      </p:sp>
      <p:sp>
        <p:nvSpPr>
          <p:cNvPr id="5" name="Titre 4"/>
          <p:cNvSpPr>
            <a:spLocks noGrp="1"/>
          </p:cNvSpPr>
          <p:nvPr>
            <p:ph type="ctrTitle"/>
          </p:nvPr>
        </p:nvSpPr>
        <p:spPr/>
        <p:txBody>
          <a:bodyPr/>
          <a:lstStyle/>
          <a:p>
            <a:r>
              <a:rPr lang="fr-FR" sz="1300" dirty="0"/>
              <a:t>Moyens : Formation, Offres &amp; Cibles</a:t>
            </a:r>
          </a:p>
        </p:txBody>
      </p:sp>
      <p:grpSp>
        <p:nvGrpSpPr>
          <p:cNvPr id="6" name="Groupe 5"/>
          <p:cNvGrpSpPr/>
          <p:nvPr/>
        </p:nvGrpSpPr>
        <p:grpSpPr>
          <a:xfrm>
            <a:off x="-3425" y="1210710"/>
            <a:ext cx="12014940" cy="5100539"/>
            <a:chOff x="1095131" y="1087501"/>
            <a:chExt cx="10097940" cy="5100539"/>
          </a:xfrm>
        </p:grpSpPr>
        <p:sp>
          <p:nvSpPr>
            <p:cNvPr id="18" name="ZoneTexte 17"/>
            <p:cNvSpPr txBox="1"/>
            <p:nvPr/>
          </p:nvSpPr>
          <p:spPr>
            <a:xfrm>
              <a:off x="7694292" y="1687703"/>
              <a:ext cx="3498779" cy="1569660"/>
            </a:xfrm>
            <a:prstGeom prst="rect">
              <a:avLst/>
            </a:prstGeom>
            <a:solidFill>
              <a:schemeClr val="bg1">
                <a:lumMod val="95000"/>
              </a:schemeClr>
            </a:solidFill>
          </p:spPr>
          <p:txBody>
            <a:bodyPr wrap="square" rtlCol="0">
              <a:spAutoFit/>
            </a:bodyPr>
            <a:lstStyle/>
            <a:p>
              <a:pPr marL="171450" indent="-171450" algn="just">
                <a:spcBef>
                  <a:spcPct val="20000"/>
                </a:spcBef>
                <a:buClr>
                  <a:srgbClr val="C00000"/>
                </a:buClr>
                <a:buFont typeface="Wingdings" panose="05000000000000000000" pitchFamily="2" charset="2"/>
                <a:buChar char="§"/>
              </a:pPr>
              <a:r>
                <a:rPr lang="fr-FR" sz="1000" dirty="0">
                  <a:solidFill>
                    <a:schemeClr val="tx1">
                      <a:lumMod val="50000"/>
                      <a:lumOff val="50000"/>
                    </a:schemeClr>
                  </a:solidFill>
                </a:rPr>
                <a:t>Savez-vous ce que vous toucherez de votre régime obligatoire si, à la suite d’un accident ou d’une maladie, vous ne pouvez plus travailler temporairement ?	</a:t>
              </a:r>
            </a:p>
            <a:p>
              <a:pPr marL="171450" indent="-171450" algn="just">
                <a:spcBef>
                  <a:spcPct val="20000"/>
                </a:spcBef>
                <a:buClr>
                  <a:srgbClr val="C00000"/>
                </a:buClr>
                <a:buFont typeface="Wingdings" panose="05000000000000000000" pitchFamily="2" charset="2"/>
                <a:buChar char="§"/>
              </a:pPr>
              <a:r>
                <a:rPr lang="fr-FR" sz="1000" dirty="0">
                  <a:solidFill>
                    <a:schemeClr val="tx1">
                      <a:lumMod val="50000"/>
                      <a:lumOff val="50000"/>
                    </a:schemeClr>
                  </a:solidFill>
                </a:rPr>
                <a:t>Compenser tout ou partie de votre perte de revenus en cas d’arrêt de travail dans un cadre fiscal attractif qu’en dites-vous ?</a:t>
              </a:r>
            </a:p>
            <a:p>
              <a:pPr marL="171450" indent="-171450" algn="just">
                <a:spcBef>
                  <a:spcPct val="20000"/>
                </a:spcBef>
                <a:buClr>
                  <a:srgbClr val="C00000"/>
                </a:buClr>
                <a:buFont typeface="Wingdings" panose="05000000000000000000" pitchFamily="2" charset="2"/>
                <a:buChar char="§"/>
              </a:pPr>
              <a:r>
                <a:rPr lang="fr-FR" sz="1000" dirty="0" smtClean="0">
                  <a:solidFill>
                    <a:schemeClr val="tx1">
                      <a:lumMod val="50000"/>
                      <a:lumOff val="50000"/>
                    </a:schemeClr>
                  </a:solidFill>
                </a:rPr>
                <a:t>.</a:t>
              </a:r>
              <a:r>
                <a:rPr lang="fr-FR" sz="1000" dirty="0">
                  <a:solidFill>
                    <a:schemeClr val="tx1">
                      <a:lumMod val="50000"/>
                      <a:lumOff val="50000"/>
                    </a:schemeClr>
                  </a:solidFill>
                  <a:latin typeface="Calibri"/>
                </a:rPr>
                <a:t> Que pensez-vous de garantir les revenus de votre entreprise et d’assurer la continuité de votre activité? (perte d’exploitation de la MR par exemple)</a:t>
              </a:r>
            </a:p>
            <a:p>
              <a:pPr marL="171450" indent="-171450" algn="just">
                <a:spcBef>
                  <a:spcPct val="20000"/>
                </a:spcBef>
                <a:buClr>
                  <a:srgbClr val="C00000"/>
                </a:buClr>
                <a:buFont typeface="Wingdings" panose="05000000000000000000" pitchFamily="2" charset="2"/>
                <a:buChar char="§"/>
              </a:pPr>
              <a:r>
                <a:rPr lang="fr-FR" sz="1000" dirty="0" smtClean="0">
                  <a:solidFill>
                    <a:schemeClr val="tx1">
                      <a:lumMod val="50000"/>
                      <a:lumOff val="50000"/>
                    </a:schemeClr>
                  </a:solidFill>
                </a:rPr>
                <a:t> </a:t>
              </a:r>
              <a:endParaRPr lang="fr-FR" sz="1000" dirty="0">
                <a:solidFill>
                  <a:schemeClr val="tx1">
                    <a:lumMod val="50000"/>
                    <a:lumOff val="50000"/>
                  </a:schemeClr>
                </a:solidFill>
              </a:endParaRPr>
            </a:p>
          </p:txBody>
        </p:sp>
        <p:cxnSp>
          <p:nvCxnSpPr>
            <p:cNvPr id="27" name="Connecteur droit 26"/>
            <p:cNvCxnSpPr/>
            <p:nvPr/>
          </p:nvCxnSpPr>
          <p:spPr>
            <a:xfrm>
              <a:off x="7538765" y="1087501"/>
              <a:ext cx="2447" cy="510053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pic>
          <p:nvPicPr>
            <p:cNvPr id="51" name="Image 50"/>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95131" y="1102253"/>
              <a:ext cx="815128" cy="531343"/>
            </a:xfrm>
            <a:prstGeom prst="rect">
              <a:avLst/>
            </a:prstGeom>
          </p:spPr>
        </p:pic>
        <p:sp>
          <p:nvSpPr>
            <p:cNvPr id="66" name="Rectangle à coins arrondis 65"/>
            <p:cNvSpPr/>
            <p:nvPr/>
          </p:nvSpPr>
          <p:spPr>
            <a:xfrm>
              <a:off x="7469137" y="4150127"/>
              <a:ext cx="3016980" cy="1830041"/>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200" dirty="0">
                <a:solidFill>
                  <a:schemeClr val="tx1">
                    <a:lumMod val="50000"/>
                    <a:lumOff val="50000"/>
                  </a:schemeClr>
                </a:solidFill>
              </a:endParaRPr>
            </a:p>
          </p:txBody>
        </p:sp>
      </p:grpSp>
      <p:sp>
        <p:nvSpPr>
          <p:cNvPr id="61" name="Rectangle 60">
            <a:hlinkClick r:id="rId3"/>
          </p:cNvPr>
          <p:cNvSpPr/>
          <p:nvPr/>
        </p:nvSpPr>
        <p:spPr>
          <a:xfrm>
            <a:off x="3198545" y="6397384"/>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Offres promo</a:t>
            </a:r>
          </a:p>
        </p:txBody>
      </p:sp>
      <p:sp>
        <p:nvSpPr>
          <p:cNvPr id="64" name="Rectangle 63">
            <a:hlinkClick r:id="rId4" action="ppaction://hlinksldjump"/>
          </p:cNvPr>
          <p:cNvSpPr/>
          <p:nvPr/>
        </p:nvSpPr>
        <p:spPr>
          <a:xfrm>
            <a:off x="6940624" y="6438019"/>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Boîte à outils</a:t>
            </a:r>
          </a:p>
        </p:txBody>
      </p:sp>
      <p:pic>
        <p:nvPicPr>
          <p:cNvPr id="81"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l="18889" t="19753" r="15034" b="23429"/>
          <a:stretch/>
        </p:blipFill>
        <p:spPr bwMode="auto">
          <a:xfrm>
            <a:off x="4875037" y="6386567"/>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 name="Picture 4">
            <a:hlinkClick r:id="rId4" action="ppaction://hlinksldjump"/>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8889" t="19753" r="15034" b="23429"/>
          <a:stretch/>
        </p:blipFill>
        <p:spPr bwMode="auto">
          <a:xfrm>
            <a:off x="8528764" y="6426632"/>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2" name="Groupe 51"/>
          <p:cNvGrpSpPr/>
          <p:nvPr/>
        </p:nvGrpSpPr>
        <p:grpSpPr>
          <a:xfrm>
            <a:off x="8335406" y="44251"/>
            <a:ext cx="3856593" cy="279660"/>
            <a:chOff x="3581398" y="6140166"/>
            <a:chExt cx="4444995" cy="223443"/>
          </a:xfrm>
          <a:noFill/>
        </p:grpSpPr>
        <p:sp>
          <p:nvSpPr>
            <p:cNvPr id="53" name="Rectangle 5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ontserrat Black" panose="00000A00000000000000" pitchFamily="2" charset="0"/>
                </a:rPr>
                <a:t>Professionnels</a:t>
              </a:r>
            </a:p>
          </p:txBody>
        </p:sp>
        <p:sp>
          <p:nvSpPr>
            <p:cNvPr id="56" name="Rectangle 55"/>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57" name="Rectangle 56"/>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75000"/>
                      <a:lumOff val="25000"/>
                    </a:schemeClr>
                  </a:solidFill>
                </a:rPr>
                <a:t>Particuliers</a:t>
              </a:r>
            </a:p>
          </p:txBody>
        </p:sp>
      </p:grpSp>
      <p:grpSp>
        <p:nvGrpSpPr>
          <p:cNvPr id="55" name="Graphique 1813">
            <a:extLst>
              <a:ext uri="{FF2B5EF4-FFF2-40B4-BE49-F238E27FC236}">
                <a16:creationId xmlns:a16="http://schemas.microsoft.com/office/drawing/2014/main" id="{07E37D2F-C011-4C2B-8826-0AD3F44F15B3}"/>
              </a:ext>
            </a:extLst>
          </p:cNvPr>
          <p:cNvGrpSpPr/>
          <p:nvPr/>
        </p:nvGrpSpPr>
        <p:grpSpPr>
          <a:xfrm>
            <a:off x="7874449" y="1094152"/>
            <a:ext cx="426529" cy="398144"/>
            <a:chOff x="2279329" y="2853237"/>
            <a:chExt cx="426529" cy="398144"/>
          </a:xfrm>
          <a:noFill/>
        </p:grpSpPr>
        <p:grpSp>
          <p:nvGrpSpPr>
            <p:cNvPr id="73" name="Graphique 1813">
              <a:extLst>
                <a:ext uri="{FF2B5EF4-FFF2-40B4-BE49-F238E27FC236}">
                  <a16:creationId xmlns:a16="http://schemas.microsoft.com/office/drawing/2014/main" id="{07E37D2F-C011-4C2B-8826-0AD3F44F15B3}"/>
                </a:ext>
              </a:extLst>
            </p:cNvPr>
            <p:cNvGrpSpPr/>
            <p:nvPr/>
          </p:nvGrpSpPr>
          <p:grpSpPr>
            <a:xfrm>
              <a:off x="2279329" y="2853237"/>
              <a:ext cx="426529" cy="398144"/>
              <a:chOff x="2279329" y="2853237"/>
              <a:chExt cx="426529" cy="398144"/>
            </a:xfrm>
            <a:grpFill/>
          </p:grpSpPr>
          <p:grpSp>
            <p:nvGrpSpPr>
              <p:cNvPr id="79" name="Graphique 1813">
                <a:extLst>
                  <a:ext uri="{FF2B5EF4-FFF2-40B4-BE49-F238E27FC236}">
                    <a16:creationId xmlns:a16="http://schemas.microsoft.com/office/drawing/2014/main" id="{07E37D2F-C011-4C2B-8826-0AD3F44F15B3}"/>
                  </a:ext>
                </a:extLst>
              </p:cNvPr>
              <p:cNvGrpSpPr/>
              <p:nvPr/>
            </p:nvGrpSpPr>
            <p:grpSpPr>
              <a:xfrm>
                <a:off x="2279329" y="2853237"/>
                <a:ext cx="426529" cy="383857"/>
                <a:chOff x="2279329" y="2853237"/>
                <a:chExt cx="426529" cy="383857"/>
              </a:xfrm>
              <a:grpFill/>
            </p:grpSpPr>
            <p:grpSp>
              <p:nvGrpSpPr>
                <p:cNvPr id="83" name="Graphique 1813">
                  <a:extLst>
                    <a:ext uri="{FF2B5EF4-FFF2-40B4-BE49-F238E27FC236}">
                      <a16:creationId xmlns:a16="http://schemas.microsoft.com/office/drawing/2014/main" id="{07E37D2F-C011-4C2B-8826-0AD3F44F15B3}"/>
                    </a:ext>
                  </a:extLst>
                </p:cNvPr>
                <p:cNvGrpSpPr/>
                <p:nvPr/>
              </p:nvGrpSpPr>
              <p:grpSpPr>
                <a:xfrm>
                  <a:off x="2404487" y="2986968"/>
                  <a:ext cx="163258" cy="250126"/>
                  <a:chOff x="2404487" y="2986968"/>
                  <a:chExt cx="163258" cy="250126"/>
                </a:xfrm>
                <a:grpFill/>
              </p:grpSpPr>
              <p:sp>
                <p:nvSpPr>
                  <p:cNvPr id="97" name="Forme libre : forme 3935">
                    <a:extLst>
                      <a:ext uri="{FF2B5EF4-FFF2-40B4-BE49-F238E27FC236}">
                        <a16:creationId xmlns:a16="http://schemas.microsoft.com/office/drawing/2014/main" id="{77B2B181-2012-4CEB-859F-4713DF3C91E2}"/>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rgbClr val="E52A29"/>
                    </a:solidFill>
                    <a:prstDash val="solid"/>
                    <a:round/>
                  </a:ln>
                </p:spPr>
                <p:txBody>
                  <a:bodyPr rtlCol="0" anchor="ctr"/>
                  <a:lstStyle/>
                  <a:p>
                    <a:endParaRPr lang="fr-FR" sz="1400"/>
                  </a:p>
                </p:txBody>
              </p:sp>
              <p:sp>
                <p:nvSpPr>
                  <p:cNvPr id="98" name="Forme libre : forme 3936">
                    <a:extLst>
                      <a:ext uri="{FF2B5EF4-FFF2-40B4-BE49-F238E27FC236}">
                        <a16:creationId xmlns:a16="http://schemas.microsoft.com/office/drawing/2014/main" id="{0FF9D5DC-3214-42D5-9566-4A1D0AAFE9C7}"/>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rgbClr val="E52A29"/>
                    </a:solidFill>
                    <a:prstDash val="solid"/>
                    <a:round/>
                  </a:ln>
                </p:spPr>
                <p:txBody>
                  <a:bodyPr rtlCol="0" anchor="ctr"/>
                  <a:lstStyle/>
                  <a:p>
                    <a:endParaRPr lang="fr-FR" sz="1400"/>
                  </a:p>
                </p:txBody>
              </p:sp>
            </p:grpSp>
            <p:sp>
              <p:nvSpPr>
                <p:cNvPr id="84" name="Forme libre : forme 3937">
                  <a:extLst>
                    <a:ext uri="{FF2B5EF4-FFF2-40B4-BE49-F238E27FC236}">
                      <a16:creationId xmlns:a16="http://schemas.microsoft.com/office/drawing/2014/main" id="{1FE6259D-A017-4A8A-B3A1-DDC25F3FF3C2}"/>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rgbClr val="E52A29"/>
                  </a:solidFill>
                  <a:prstDash val="solid"/>
                  <a:round/>
                </a:ln>
              </p:spPr>
              <p:txBody>
                <a:bodyPr rtlCol="0" anchor="ctr"/>
                <a:lstStyle/>
                <a:p>
                  <a:endParaRPr lang="fr-FR" sz="1400"/>
                </a:p>
              </p:txBody>
            </p:sp>
            <p:sp>
              <p:nvSpPr>
                <p:cNvPr id="85" name="Forme libre : forme 3938">
                  <a:extLst>
                    <a:ext uri="{FF2B5EF4-FFF2-40B4-BE49-F238E27FC236}">
                      <a16:creationId xmlns:a16="http://schemas.microsoft.com/office/drawing/2014/main" id="{F30692CE-5DD8-4FD6-B1A7-F971DE3C0751}"/>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rgbClr val="E52A29"/>
                  </a:solidFill>
                  <a:prstDash val="solid"/>
                  <a:round/>
                </a:ln>
              </p:spPr>
              <p:txBody>
                <a:bodyPr rtlCol="0" anchor="ctr"/>
                <a:lstStyle/>
                <a:p>
                  <a:endParaRPr lang="fr-FR" sz="1400"/>
                </a:p>
              </p:txBody>
            </p:sp>
            <p:sp>
              <p:nvSpPr>
                <p:cNvPr id="86" name="Forme libre : forme 3939">
                  <a:extLst>
                    <a:ext uri="{FF2B5EF4-FFF2-40B4-BE49-F238E27FC236}">
                      <a16:creationId xmlns:a16="http://schemas.microsoft.com/office/drawing/2014/main" id="{979ACEC8-6525-42EB-9BE2-1985339F1186}"/>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rgbClr val="E52A29"/>
                  </a:solidFill>
                  <a:prstDash val="solid"/>
                  <a:round/>
                </a:ln>
              </p:spPr>
              <p:txBody>
                <a:bodyPr rtlCol="0" anchor="ctr"/>
                <a:lstStyle/>
                <a:p>
                  <a:endParaRPr lang="fr-FR" sz="1400"/>
                </a:p>
              </p:txBody>
            </p:sp>
            <p:grpSp>
              <p:nvGrpSpPr>
                <p:cNvPr id="87" name="Graphique 1813">
                  <a:extLst>
                    <a:ext uri="{FF2B5EF4-FFF2-40B4-BE49-F238E27FC236}">
                      <a16:creationId xmlns:a16="http://schemas.microsoft.com/office/drawing/2014/main" id="{07E37D2F-C011-4C2B-8826-0AD3F44F15B3}"/>
                    </a:ext>
                  </a:extLst>
                </p:cNvPr>
                <p:cNvGrpSpPr/>
                <p:nvPr/>
              </p:nvGrpSpPr>
              <p:grpSpPr>
                <a:xfrm>
                  <a:off x="2605465" y="2913530"/>
                  <a:ext cx="100393" cy="307943"/>
                  <a:chOff x="2605465" y="2913530"/>
                  <a:chExt cx="100393" cy="307943"/>
                </a:xfrm>
                <a:grpFill/>
              </p:grpSpPr>
              <p:sp>
                <p:nvSpPr>
                  <p:cNvPr id="94" name="Forme libre : forme 3941">
                    <a:extLst>
                      <a:ext uri="{FF2B5EF4-FFF2-40B4-BE49-F238E27FC236}">
                        <a16:creationId xmlns:a16="http://schemas.microsoft.com/office/drawing/2014/main" id="{825D0318-300E-4B15-BA1D-020D5EDE47B4}"/>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rgbClr val="E52A29"/>
                    </a:solidFill>
                    <a:prstDash val="solid"/>
                    <a:round/>
                  </a:ln>
                </p:spPr>
                <p:txBody>
                  <a:bodyPr rtlCol="0" anchor="ctr"/>
                  <a:lstStyle/>
                  <a:p>
                    <a:endParaRPr lang="fr-FR" sz="1400"/>
                  </a:p>
                </p:txBody>
              </p:sp>
              <p:sp>
                <p:nvSpPr>
                  <p:cNvPr id="95" name="Forme libre : forme 3942">
                    <a:extLst>
                      <a:ext uri="{FF2B5EF4-FFF2-40B4-BE49-F238E27FC236}">
                        <a16:creationId xmlns:a16="http://schemas.microsoft.com/office/drawing/2014/main" id="{A580D563-ECEB-4566-91EE-F86ABF24FDE0}"/>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rgbClr val="E52A29"/>
                    </a:solidFill>
                    <a:prstDash val="solid"/>
                    <a:round/>
                  </a:ln>
                </p:spPr>
                <p:txBody>
                  <a:bodyPr rtlCol="0" anchor="ctr"/>
                  <a:lstStyle/>
                  <a:p>
                    <a:endParaRPr lang="fr-FR" sz="1400"/>
                  </a:p>
                </p:txBody>
              </p:sp>
              <p:sp>
                <p:nvSpPr>
                  <p:cNvPr id="96" name="Forme libre : forme 3943">
                    <a:extLst>
                      <a:ext uri="{FF2B5EF4-FFF2-40B4-BE49-F238E27FC236}">
                        <a16:creationId xmlns:a16="http://schemas.microsoft.com/office/drawing/2014/main" id="{4DC013CF-0009-47B9-BF90-5324BEB8F676}"/>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rgbClr val="E52A29"/>
                    </a:solidFill>
                    <a:prstDash val="solid"/>
                    <a:round/>
                  </a:ln>
                </p:spPr>
                <p:txBody>
                  <a:bodyPr rtlCol="0" anchor="ctr"/>
                  <a:lstStyle/>
                  <a:p>
                    <a:endParaRPr lang="fr-FR" sz="1400"/>
                  </a:p>
                </p:txBody>
              </p:sp>
            </p:grpSp>
            <p:grpSp>
              <p:nvGrpSpPr>
                <p:cNvPr id="88" name="Graphique 1813">
                  <a:extLst>
                    <a:ext uri="{FF2B5EF4-FFF2-40B4-BE49-F238E27FC236}">
                      <a16:creationId xmlns:a16="http://schemas.microsoft.com/office/drawing/2014/main" id="{07E37D2F-C011-4C2B-8826-0AD3F44F15B3}"/>
                    </a:ext>
                  </a:extLst>
                </p:cNvPr>
                <p:cNvGrpSpPr/>
                <p:nvPr/>
              </p:nvGrpSpPr>
              <p:grpSpPr>
                <a:xfrm>
                  <a:off x="2279329" y="2915435"/>
                  <a:ext cx="100393" cy="307943"/>
                  <a:chOff x="2279329" y="2915435"/>
                  <a:chExt cx="100393" cy="307943"/>
                </a:xfrm>
                <a:grpFill/>
              </p:grpSpPr>
              <p:sp>
                <p:nvSpPr>
                  <p:cNvPr id="91" name="Forme libre : forme 3945">
                    <a:extLst>
                      <a:ext uri="{FF2B5EF4-FFF2-40B4-BE49-F238E27FC236}">
                        <a16:creationId xmlns:a16="http://schemas.microsoft.com/office/drawing/2014/main" id="{DDD481A8-B3BE-4969-9346-FF0F6CE7C0F1}"/>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rgbClr val="E52A29"/>
                    </a:solidFill>
                    <a:prstDash val="solid"/>
                    <a:round/>
                  </a:ln>
                </p:spPr>
                <p:txBody>
                  <a:bodyPr rtlCol="0" anchor="ctr"/>
                  <a:lstStyle/>
                  <a:p>
                    <a:endParaRPr lang="fr-FR" sz="1400"/>
                  </a:p>
                </p:txBody>
              </p:sp>
              <p:sp>
                <p:nvSpPr>
                  <p:cNvPr id="92" name="Forme libre : forme 3946">
                    <a:extLst>
                      <a:ext uri="{FF2B5EF4-FFF2-40B4-BE49-F238E27FC236}">
                        <a16:creationId xmlns:a16="http://schemas.microsoft.com/office/drawing/2014/main" id="{FA62D366-73C7-4352-8ECB-CE4933237370}"/>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rgbClr val="E52A29"/>
                    </a:solidFill>
                    <a:prstDash val="solid"/>
                    <a:round/>
                  </a:ln>
                </p:spPr>
                <p:txBody>
                  <a:bodyPr rtlCol="0" anchor="ctr"/>
                  <a:lstStyle/>
                  <a:p>
                    <a:endParaRPr lang="fr-FR" sz="1400"/>
                  </a:p>
                </p:txBody>
              </p:sp>
              <p:sp>
                <p:nvSpPr>
                  <p:cNvPr id="93" name="Forme libre : forme 3947">
                    <a:extLst>
                      <a:ext uri="{FF2B5EF4-FFF2-40B4-BE49-F238E27FC236}">
                        <a16:creationId xmlns:a16="http://schemas.microsoft.com/office/drawing/2014/main" id="{E878B163-CF49-4982-9A90-21A52122F5D3}"/>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rgbClr val="E52A29"/>
                    </a:solidFill>
                    <a:prstDash val="solid"/>
                    <a:round/>
                  </a:ln>
                </p:spPr>
                <p:txBody>
                  <a:bodyPr rtlCol="0" anchor="ctr"/>
                  <a:lstStyle/>
                  <a:p>
                    <a:endParaRPr lang="fr-FR" sz="1400"/>
                  </a:p>
                </p:txBody>
              </p:sp>
            </p:grpSp>
            <p:sp>
              <p:nvSpPr>
                <p:cNvPr id="89" name="Forme libre : forme 3948">
                  <a:extLst>
                    <a:ext uri="{FF2B5EF4-FFF2-40B4-BE49-F238E27FC236}">
                      <a16:creationId xmlns:a16="http://schemas.microsoft.com/office/drawing/2014/main" id="{95B57FD3-1924-43C5-A27E-CB92DFD61E26}"/>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rgbClr val="E52A29"/>
                  </a:solidFill>
                  <a:prstDash val="solid"/>
                  <a:round/>
                </a:ln>
              </p:spPr>
              <p:txBody>
                <a:bodyPr rtlCol="0" anchor="ctr"/>
                <a:lstStyle/>
                <a:p>
                  <a:endParaRPr lang="fr-FR" sz="1400"/>
                </a:p>
              </p:txBody>
            </p:sp>
            <p:sp>
              <p:nvSpPr>
                <p:cNvPr id="90" name="Forme libre : forme 3949">
                  <a:extLst>
                    <a:ext uri="{FF2B5EF4-FFF2-40B4-BE49-F238E27FC236}">
                      <a16:creationId xmlns:a16="http://schemas.microsoft.com/office/drawing/2014/main" id="{B5620431-1E28-4B7D-9A04-2D29EA4F74C3}"/>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rgbClr val="E52A29"/>
                  </a:solidFill>
                  <a:prstDash val="solid"/>
                  <a:round/>
                </a:ln>
              </p:spPr>
              <p:txBody>
                <a:bodyPr rtlCol="0" anchor="ctr"/>
                <a:lstStyle/>
                <a:p>
                  <a:endParaRPr lang="fr-FR" sz="1400"/>
                </a:p>
              </p:txBody>
            </p:sp>
          </p:grpSp>
          <p:sp>
            <p:nvSpPr>
              <p:cNvPr id="80" name="Forme libre : forme 3950">
                <a:extLst>
                  <a:ext uri="{FF2B5EF4-FFF2-40B4-BE49-F238E27FC236}">
                    <a16:creationId xmlns:a16="http://schemas.microsoft.com/office/drawing/2014/main" id="{E8F4FE36-82EB-44D2-B13B-A81E38AB48D4}"/>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rgbClr val="E52A29"/>
                </a:solidFill>
                <a:prstDash val="solid"/>
                <a:round/>
              </a:ln>
            </p:spPr>
            <p:txBody>
              <a:bodyPr rtlCol="0" anchor="ctr"/>
              <a:lstStyle/>
              <a:p>
                <a:endParaRPr lang="fr-FR" sz="1400"/>
              </a:p>
            </p:txBody>
          </p:sp>
        </p:grpSp>
        <p:sp>
          <p:nvSpPr>
            <p:cNvPr id="78" name="Forme libre : forme 3951">
              <a:extLst>
                <a:ext uri="{FF2B5EF4-FFF2-40B4-BE49-F238E27FC236}">
                  <a16:creationId xmlns:a16="http://schemas.microsoft.com/office/drawing/2014/main" id="{B3A28E8C-406A-4650-864B-C7D52D4D12D9}"/>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rgbClr val="E52A29"/>
              </a:solidFill>
              <a:prstDash val="solid"/>
              <a:round/>
            </a:ln>
          </p:spPr>
          <p:txBody>
            <a:bodyPr rtlCol="0" anchor="ctr"/>
            <a:lstStyle/>
            <a:p>
              <a:endParaRPr lang="fr-FR" sz="1400"/>
            </a:p>
          </p:txBody>
        </p:sp>
      </p:grpSp>
      <p:sp>
        <p:nvSpPr>
          <p:cNvPr id="197" name="ZoneTexte 196"/>
          <p:cNvSpPr txBox="1"/>
          <p:nvPr/>
        </p:nvSpPr>
        <p:spPr>
          <a:xfrm>
            <a:off x="10254051" y="4439057"/>
            <a:ext cx="1748449" cy="738664"/>
          </a:xfrm>
          <a:prstGeom prst="rect">
            <a:avLst/>
          </a:prstGeom>
          <a:solidFill>
            <a:schemeClr val="bg1"/>
          </a:solidFill>
        </p:spPr>
        <p:txBody>
          <a:bodyPr wrap="square" rtlCol="0">
            <a:spAutoFit/>
          </a:bodyPr>
          <a:lstStyle/>
          <a:p>
            <a:pPr>
              <a:spcBef>
                <a:spcPct val="20000"/>
              </a:spcBef>
              <a:buClr>
                <a:srgbClr val="C00000"/>
              </a:buClr>
            </a:pPr>
            <a:r>
              <a:rPr lang="fr-FR" sz="1000" dirty="0" smtClean="0">
                <a:solidFill>
                  <a:schemeClr val="tx1">
                    <a:lumMod val="50000"/>
                    <a:lumOff val="50000"/>
                  </a:schemeClr>
                </a:solidFill>
              </a:rPr>
              <a:t>En Iard /Prévoyance PRO, plus de 3 devis sont nécessaires pour</a:t>
            </a:r>
          </a:p>
          <a:p>
            <a:pPr>
              <a:spcBef>
                <a:spcPct val="20000"/>
              </a:spcBef>
              <a:buClr>
                <a:srgbClr val="C00000"/>
              </a:buClr>
            </a:pPr>
            <a:r>
              <a:rPr lang="fr-FR" sz="1000" dirty="0" smtClean="0">
                <a:solidFill>
                  <a:schemeClr val="tx1">
                    <a:lumMod val="50000"/>
                    <a:lumOff val="50000"/>
                  </a:schemeClr>
                </a:solidFill>
              </a:rPr>
              <a:t>Réaliser une vente</a:t>
            </a:r>
          </a:p>
        </p:txBody>
      </p:sp>
      <p:sp>
        <p:nvSpPr>
          <p:cNvPr id="236" name="Rectangle 235"/>
          <p:cNvSpPr/>
          <p:nvPr/>
        </p:nvSpPr>
        <p:spPr>
          <a:xfrm>
            <a:off x="2820707" y="4873698"/>
            <a:ext cx="4701563" cy="1477328"/>
          </a:xfrm>
          <a:prstGeom prst="rect">
            <a:avLst/>
          </a:prstGeom>
        </p:spPr>
        <p:txBody>
          <a:bodyPr wrap="square">
            <a:spAutoFit/>
          </a:bodyPr>
          <a:lstStyle/>
          <a:p>
            <a:pPr marL="171450" indent="-171450">
              <a:lnSpc>
                <a:spcPct val="150000"/>
              </a:lnSpc>
              <a:buFont typeface="Wingdings" panose="05000000000000000000" pitchFamily="2" charset="2"/>
              <a:buChar char="§"/>
            </a:pPr>
            <a:r>
              <a:rPr lang="fr-FR" sz="1000" dirty="0">
                <a:solidFill>
                  <a:srgbClr val="C00000"/>
                </a:solidFill>
              </a:rPr>
              <a:t>Nouvelle offre Prévoyance Pro </a:t>
            </a:r>
            <a:r>
              <a:rPr lang="fr-FR" sz="1000" dirty="0" smtClean="0">
                <a:solidFill>
                  <a:srgbClr val="C00000"/>
                </a:solidFill>
              </a:rPr>
              <a:t>: </a:t>
            </a:r>
            <a:r>
              <a:rPr lang="fr-FR" sz="1000" dirty="0" smtClean="0">
                <a:solidFill>
                  <a:schemeClr val="tx1">
                    <a:lumMod val="75000"/>
                    <a:lumOff val="25000"/>
                  </a:schemeClr>
                </a:solidFill>
              </a:rPr>
              <a:t>Eligible pour </a:t>
            </a:r>
            <a:r>
              <a:rPr lang="fr-FR" sz="1000" b="1" dirty="0" smtClean="0">
                <a:solidFill>
                  <a:schemeClr val="tx1">
                    <a:lumMod val="75000"/>
                    <a:lumOff val="25000"/>
                  </a:schemeClr>
                </a:solidFill>
              </a:rPr>
              <a:t>tous </a:t>
            </a:r>
            <a:r>
              <a:rPr lang="fr-FR" sz="1000" dirty="0" smtClean="0">
                <a:solidFill>
                  <a:schemeClr val="tx1">
                    <a:lumMod val="75000"/>
                    <a:lumOff val="25000"/>
                  </a:schemeClr>
                </a:solidFill>
              </a:rPr>
              <a:t>les statuts TS/TNS</a:t>
            </a:r>
          </a:p>
          <a:p>
            <a:pPr marL="171450" indent="-171450">
              <a:lnSpc>
                <a:spcPct val="150000"/>
              </a:lnSpc>
              <a:buFont typeface="Wingdings" panose="05000000000000000000" pitchFamily="2" charset="2"/>
              <a:buChar char="§"/>
            </a:pPr>
            <a:r>
              <a:rPr lang="fr-FR" sz="1000" dirty="0" smtClean="0">
                <a:solidFill>
                  <a:srgbClr val="C00000"/>
                </a:solidFill>
              </a:rPr>
              <a:t>PERI </a:t>
            </a:r>
            <a:r>
              <a:rPr lang="fr-FR" sz="1000" dirty="0" smtClean="0">
                <a:solidFill>
                  <a:schemeClr val="tx1">
                    <a:lumMod val="75000"/>
                    <a:lumOff val="25000"/>
                  </a:schemeClr>
                </a:solidFill>
              </a:rPr>
              <a:t>: nouvelle loi Pacte, un accélérateur pour sensibiliser vos client à la retraite et la défiscalisation</a:t>
            </a:r>
          </a:p>
          <a:p>
            <a:pPr marL="171450" indent="-171450">
              <a:lnSpc>
                <a:spcPct val="150000"/>
              </a:lnSpc>
              <a:buFont typeface="Wingdings" panose="05000000000000000000" pitchFamily="2" charset="2"/>
              <a:buChar char="§"/>
            </a:pPr>
            <a:r>
              <a:rPr lang="fr-FR" sz="1000" dirty="0" smtClean="0">
                <a:solidFill>
                  <a:srgbClr val="C00000"/>
                </a:solidFill>
              </a:rPr>
              <a:t>MR Exploitant / non Exploitant et AUTO pro</a:t>
            </a:r>
          </a:p>
          <a:p>
            <a:pPr marL="171450" indent="-171450">
              <a:lnSpc>
                <a:spcPct val="150000"/>
              </a:lnSpc>
              <a:buFont typeface="Wingdings" panose="05000000000000000000" pitchFamily="2" charset="2"/>
              <a:buChar char="§"/>
            </a:pPr>
            <a:r>
              <a:rPr lang="fr-FR" sz="1000" dirty="0" smtClean="0">
                <a:solidFill>
                  <a:srgbClr val="C00000"/>
                </a:solidFill>
              </a:rPr>
              <a:t>PAP</a:t>
            </a:r>
          </a:p>
          <a:p>
            <a:pPr marL="171450" indent="-171450">
              <a:lnSpc>
                <a:spcPct val="150000"/>
              </a:lnSpc>
              <a:buFont typeface="Wingdings" panose="05000000000000000000" pitchFamily="2" charset="2"/>
              <a:buChar char="§"/>
            </a:pPr>
            <a:r>
              <a:rPr lang="fr-FR" sz="1000" dirty="0" smtClean="0">
                <a:solidFill>
                  <a:srgbClr val="C00000"/>
                </a:solidFill>
              </a:rPr>
              <a:t>Santé Individuelle et Collective</a:t>
            </a:r>
            <a:endParaRPr lang="fr-FR" sz="1000" dirty="0">
              <a:solidFill>
                <a:srgbClr val="C00000"/>
              </a:solidFill>
            </a:endParaRPr>
          </a:p>
        </p:txBody>
      </p:sp>
      <p:grpSp>
        <p:nvGrpSpPr>
          <p:cNvPr id="198" name="Graphique 47">
            <a:extLst>
              <a:ext uri="{FF2B5EF4-FFF2-40B4-BE49-F238E27FC236}">
                <a16:creationId xmlns:a16="http://schemas.microsoft.com/office/drawing/2014/main" id="{1F698A3D-A810-458A-B731-3A603BCA120B}"/>
              </a:ext>
            </a:extLst>
          </p:cNvPr>
          <p:cNvGrpSpPr/>
          <p:nvPr/>
        </p:nvGrpSpPr>
        <p:grpSpPr>
          <a:xfrm>
            <a:off x="7989656" y="3468726"/>
            <a:ext cx="421857" cy="451789"/>
            <a:chOff x="6685181" y="1466922"/>
            <a:chExt cx="345607" cy="508684"/>
          </a:xfrm>
          <a:noFill/>
        </p:grpSpPr>
        <p:sp>
          <p:nvSpPr>
            <p:cNvPr id="199" name="Forme libre : forme 316">
              <a:extLst>
                <a:ext uri="{FF2B5EF4-FFF2-40B4-BE49-F238E27FC236}">
                  <a16:creationId xmlns:a16="http://schemas.microsoft.com/office/drawing/2014/main" id="{3F6BFB5A-EB66-476E-BC51-95030783DB0A}"/>
                </a:ext>
              </a:extLst>
            </p:cNvPr>
            <p:cNvSpPr/>
            <p:nvPr/>
          </p:nvSpPr>
          <p:spPr>
            <a:xfrm>
              <a:off x="6685181" y="1727833"/>
              <a:ext cx="130466" cy="140135"/>
            </a:xfrm>
            <a:custGeom>
              <a:avLst/>
              <a:gdLst>
                <a:gd name="connsiteX0" fmla="*/ 130466 w 130466"/>
                <a:gd name="connsiteY0" fmla="*/ 0 h 140135"/>
                <a:gd name="connsiteX1" fmla="*/ 96606 w 130466"/>
                <a:gd name="connsiteY1" fmla="*/ 7542 h 140135"/>
                <a:gd name="connsiteX2" fmla="*/ 51673 w 130466"/>
                <a:gd name="connsiteY2" fmla="*/ 40761 h 140135"/>
                <a:gd name="connsiteX3" fmla="*/ 0 w 130466"/>
                <a:gd name="connsiteY3" fmla="*/ 138009 h 140135"/>
                <a:gd name="connsiteX4" fmla="*/ 29367 w 130466"/>
                <a:gd name="connsiteY4" fmla="*/ 128701 h 140135"/>
                <a:gd name="connsiteX5" fmla="*/ 35786 w 130466"/>
                <a:gd name="connsiteY5" fmla="*/ 116665 h 140135"/>
                <a:gd name="connsiteX6" fmla="*/ 63388 w 130466"/>
                <a:gd name="connsiteY6" fmla="*/ 84089 h 140135"/>
                <a:gd name="connsiteX7" fmla="*/ 102704 w 130466"/>
                <a:gd name="connsiteY7" fmla="*/ 66276 h 140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0466" h="140135">
                  <a:moveTo>
                    <a:pt x="130466" y="0"/>
                  </a:moveTo>
                  <a:lnTo>
                    <a:pt x="96606" y="7542"/>
                  </a:lnTo>
                  <a:cubicBezTo>
                    <a:pt x="77188" y="11715"/>
                    <a:pt x="60820" y="23911"/>
                    <a:pt x="51673" y="40761"/>
                  </a:cubicBezTo>
                  <a:lnTo>
                    <a:pt x="0" y="138009"/>
                  </a:lnTo>
                  <a:cubicBezTo>
                    <a:pt x="10591" y="142983"/>
                    <a:pt x="24071" y="138971"/>
                    <a:pt x="29367" y="128701"/>
                  </a:cubicBezTo>
                  <a:lnTo>
                    <a:pt x="35786" y="116665"/>
                  </a:lnTo>
                  <a:cubicBezTo>
                    <a:pt x="42686" y="103667"/>
                    <a:pt x="52154" y="92594"/>
                    <a:pt x="63388" y="84089"/>
                  </a:cubicBezTo>
                  <a:cubicBezTo>
                    <a:pt x="74781" y="75584"/>
                    <a:pt x="88261" y="69325"/>
                    <a:pt x="102704" y="66276"/>
                  </a:cubicBezTo>
                </a:path>
              </a:pathLst>
            </a:custGeom>
            <a:noFill/>
            <a:ln w="9612" cap="rnd">
              <a:solidFill>
                <a:srgbClr val="E52A29"/>
              </a:solidFill>
              <a:prstDash val="solid"/>
              <a:round/>
            </a:ln>
          </p:spPr>
          <p:txBody>
            <a:bodyPr rtlCol="0" anchor="ctr"/>
            <a:lstStyle/>
            <a:p>
              <a:endParaRPr lang="fr-FR" sz="1400"/>
            </a:p>
          </p:txBody>
        </p:sp>
        <p:sp>
          <p:nvSpPr>
            <p:cNvPr id="200" name="Forme libre : forme 317">
              <a:extLst>
                <a:ext uri="{FF2B5EF4-FFF2-40B4-BE49-F238E27FC236}">
                  <a16:creationId xmlns:a16="http://schemas.microsoft.com/office/drawing/2014/main" id="{01756DAF-6186-4DE2-9626-0B268B7D8650}"/>
                </a:ext>
              </a:extLst>
            </p:cNvPr>
            <p:cNvSpPr/>
            <p:nvPr/>
          </p:nvSpPr>
          <p:spPr>
            <a:xfrm>
              <a:off x="6877611" y="1789776"/>
              <a:ext cx="74976" cy="185830"/>
            </a:xfrm>
            <a:custGeom>
              <a:avLst/>
              <a:gdLst>
                <a:gd name="connsiteX0" fmla="*/ 72033 w 74976"/>
                <a:gd name="connsiteY0" fmla="*/ 36909 h 185830"/>
                <a:gd name="connsiteX1" fmla="*/ 67379 w 74976"/>
                <a:gd name="connsiteY1" fmla="*/ 86977 h 185830"/>
                <a:gd name="connsiteX2" fmla="*/ 14583 w 74976"/>
                <a:gd name="connsiteY2" fmla="*/ 185830 h 185830"/>
                <a:gd name="connsiteX3" fmla="*/ 13620 w 74976"/>
                <a:gd name="connsiteY3" fmla="*/ 185349 h 185830"/>
                <a:gd name="connsiteX4" fmla="*/ 1263 w 74976"/>
                <a:gd name="connsiteY4" fmla="*/ 171066 h 185830"/>
                <a:gd name="connsiteX5" fmla="*/ 2547 w 74976"/>
                <a:gd name="connsiteY5" fmla="*/ 152772 h 185830"/>
                <a:gd name="connsiteX6" fmla="*/ 8966 w 74976"/>
                <a:gd name="connsiteY6" fmla="*/ 140897 h 185830"/>
                <a:gd name="connsiteX7" fmla="*/ 12496 w 74976"/>
                <a:gd name="connsiteY7" fmla="*/ 60178 h 185830"/>
                <a:gd name="connsiteX8" fmla="*/ 6077 w 74976"/>
                <a:gd name="connsiteY8" fmla="*/ 46056 h 185830"/>
                <a:gd name="connsiteX9" fmla="*/ 56627 w 74976"/>
                <a:gd name="connsiteY9" fmla="*/ 0 h 185830"/>
                <a:gd name="connsiteX10" fmla="*/ 64330 w 74976"/>
                <a:gd name="connsiteY10" fmla="*/ 18455 h 185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976" h="185830">
                  <a:moveTo>
                    <a:pt x="72033" y="36909"/>
                  </a:moveTo>
                  <a:cubicBezTo>
                    <a:pt x="77168" y="53759"/>
                    <a:pt x="75563" y="71411"/>
                    <a:pt x="67379" y="86977"/>
                  </a:cubicBezTo>
                  <a:lnTo>
                    <a:pt x="14583" y="185830"/>
                  </a:lnTo>
                  <a:lnTo>
                    <a:pt x="13620" y="185349"/>
                  </a:lnTo>
                  <a:cubicBezTo>
                    <a:pt x="7682" y="182139"/>
                    <a:pt x="3189" y="177325"/>
                    <a:pt x="1263" y="171066"/>
                  </a:cubicBezTo>
                  <a:cubicBezTo>
                    <a:pt x="-662" y="164968"/>
                    <a:pt x="-502" y="158389"/>
                    <a:pt x="2547" y="152772"/>
                  </a:cubicBezTo>
                  <a:lnTo>
                    <a:pt x="8966" y="140897"/>
                  </a:lnTo>
                  <a:cubicBezTo>
                    <a:pt x="22285" y="115702"/>
                    <a:pt x="23569" y="86175"/>
                    <a:pt x="12496" y="60178"/>
                  </a:cubicBezTo>
                  <a:lnTo>
                    <a:pt x="6077" y="46056"/>
                  </a:lnTo>
                  <a:moveTo>
                    <a:pt x="56627" y="0"/>
                  </a:moveTo>
                  <a:lnTo>
                    <a:pt x="64330" y="18455"/>
                  </a:lnTo>
                </a:path>
              </a:pathLst>
            </a:custGeom>
            <a:noFill/>
            <a:ln w="9612" cap="rnd">
              <a:solidFill>
                <a:srgbClr val="E52A29"/>
              </a:solidFill>
              <a:prstDash val="solid"/>
              <a:round/>
            </a:ln>
          </p:spPr>
          <p:txBody>
            <a:bodyPr rtlCol="0" anchor="ctr"/>
            <a:lstStyle/>
            <a:p>
              <a:endParaRPr lang="fr-FR" sz="1400"/>
            </a:p>
          </p:txBody>
        </p:sp>
        <p:sp>
          <p:nvSpPr>
            <p:cNvPr id="201" name="Forme libre : forme 318">
              <a:extLst>
                <a:ext uri="{FF2B5EF4-FFF2-40B4-BE49-F238E27FC236}">
                  <a16:creationId xmlns:a16="http://schemas.microsoft.com/office/drawing/2014/main" id="{F02D5839-C11D-40A1-AC12-0421F45B908C}"/>
                </a:ext>
              </a:extLst>
            </p:cNvPr>
            <p:cNvSpPr/>
            <p:nvPr/>
          </p:nvSpPr>
          <p:spPr>
            <a:xfrm>
              <a:off x="6854642" y="1835351"/>
              <a:ext cx="29366" cy="55452"/>
            </a:xfrm>
            <a:custGeom>
              <a:avLst/>
              <a:gdLst>
                <a:gd name="connsiteX0" fmla="*/ 29367 w 29366"/>
                <a:gd name="connsiteY0" fmla="*/ 0 h 55452"/>
                <a:gd name="connsiteX1" fmla="*/ 12838 w 29366"/>
                <a:gd name="connsiteY1" fmla="*/ 48945 h 55452"/>
                <a:gd name="connsiteX2" fmla="*/ 0 w 29366"/>
                <a:gd name="connsiteY2" fmla="*/ 54241 h 55452"/>
              </a:gdLst>
              <a:ahLst/>
              <a:cxnLst>
                <a:cxn ang="0">
                  <a:pos x="connsiteX0" y="connsiteY0"/>
                </a:cxn>
                <a:cxn ang="0">
                  <a:pos x="connsiteX1" y="connsiteY1"/>
                </a:cxn>
                <a:cxn ang="0">
                  <a:pos x="connsiteX2" y="connsiteY2"/>
                </a:cxn>
              </a:cxnLst>
              <a:rect l="l" t="t" r="r" b="b"/>
              <a:pathLst>
                <a:path w="29366" h="55452">
                  <a:moveTo>
                    <a:pt x="29367" y="0"/>
                  </a:moveTo>
                  <a:cubicBezTo>
                    <a:pt x="11715" y="52154"/>
                    <a:pt x="12838" y="48945"/>
                    <a:pt x="12838" y="48945"/>
                  </a:cubicBezTo>
                  <a:cubicBezTo>
                    <a:pt x="11073" y="54241"/>
                    <a:pt x="5296" y="57290"/>
                    <a:pt x="0" y="54241"/>
                  </a:cubicBezTo>
                </a:path>
              </a:pathLst>
            </a:custGeom>
            <a:noFill/>
            <a:ln w="9612" cap="rnd">
              <a:solidFill>
                <a:srgbClr val="E52A29"/>
              </a:solidFill>
              <a:prstDash val="solid"/>
              <a:round/>
            </a:ln>
          </p:spPr>
          <p:txBody>
            <a:bodyPr rtlCol="0" anchor="ctr"/>
            <a:lstStyle/>
            <a:p>
              <a:endParaRPr lang="fr-FR" sz="1400"/>
            </a:p>
          </p:txBody>
        </p:sp>
        <p:sp>
          <p:nvSpPr>
            <p:cNvPr id="202" name="Forme libre : forme 319">
              <a:extLst>
                <a:ext uri="{FF2B5EF4-FFF2-40B4-BE49-F238E27FC236}">
                  <a16:creationId xmlns:a16="http://schemas.microsoft.com/office/drawing/2014/main" id="{CC4FE8C1-B9DA-4BBC-916E-5B6A7AB71767}"/>
                </a:ext>
              </a:extLst>
            </p:cNvPr>
            <p:cNvSpPr/>
            <p:nvPr/>
          </p:nvSpPr>
          <p:spPr>
            <a:xfrm>
              <a:off x="6773163" y="1792825"/>
              <a:ext cx="29325" cy="55524"/>
            </a:xfrm>
            <a:custGeom>
              <a:avLst/>
              <a:gdLst>
                <a:gd name="connsiteX0" fmla="*/ 4933 w 29325"/>
                <a:gd name="connsiteY0" fmla="*/ 55524 h 55524"/>
                <a:gd name="connsiteX1" fmla="*/ 1403 w 29325"/>
                <a:gd name="connsiteY1" fmla="*/ 41563 h 55524"/>
                <a:gd name="connsiteX2" fmla="*/ 29325 w 29325"/>
                <a:gd name="connsiteY2" fmla="*/ 0 h 55524"/>
              </a:gdLst>
              <a:ahLst/>
              <a:cxnLst>
                <a:cxn ang="0">
                  <a:pos x="connsiteX0" y="connsiteY0"/>
                </a:cxn>
                <a:cxn ang="0">
                  <a:pos x="connsiteX1" y="connsiteY1"/>
                </a:cxn>
                <a:cxn ang="0">
                  <a:pos x="connsiteX2" y="connsiteY2"/>
                </a:cxn>
              </a:cxnLst>
              <a:rect l="l" t="t" r="r" b="b"/>
              <a:pathLst>
                <a:path w="29325" h="55524">
                  <a:moveTo>
                    <a:pt x="4933" y="55524"/>
                  </a:moveTo>
                  <a:cubicBezTo>
                    <a:pt x="279" y="52957"/>
                    <a:pt x="-1486" y="46056"/>
                    <a:pt x="1403" y="41563"/>
                  </a:cubicBezTo>
                  <a:cubicBezTo>
                    <a:pt x="18413" y="16048"/>
                    <a:pt x="25153" y="6259"/>
                    <a:pt x="29325" y="0"/>
                  </a:cubicBezTo>
                </a:path>
              </a:pathLst>
            </a:custGeom>
            <a:noFill/>
            <a:ln w="9612" cap="rnd">
              <a:solidFill>
                <a:srgbClr val="E52A29"/>
              </a:solidFill>
              <a:prstDash val="solid"/>
              <a:round/>
            </a:ln>
          </p:spPr>
          <p:txBody>
            <a:bodyPr rtlCol="0" anchor="ctr"/>
            <a:lstStyle/>
            <a:p>
              <a:endParaRPr lang="fr-FR" sz="1400"/>
            </a:p>
          </p:txBody>
        </p:sp>
        <p:sp>
          <p:nvSpPr>
            <p:cNvPr id="203" name="Forme libre : forme 320">
              <a:extLst>
                <a:ext uri="{FF2B5EF4-FFF2-40B4-BE49-F238E27FC236}">
                  <a16:creationId xmlns:a16="http://schemas.microsoft.com/office/drawing/2014/main" id="{2554EDBA-2B54-4579-A5C8-C6BFF66DCC6E}"/>
                </a:ext>
              </a:extLst>
            </p:cNvPr>
            <p:cNvSpPr/>
            <p:nvPr/>
          </p:nvSpPr>
          <p:spPr>
            <a:xfrm>
              <a:off x="6799277" y="1466922"/>
              <a:ext cx="231510" cy="368460"/>
            </a:xfrm>
            <a:custGeom>
              <a:avLst/>
              <a:gdLst>
                <a:gd name="connsiteX0" fmla="*/ 69648 w 231510"/>
                <a:gd name="connsiteY0" fmla="*/ 365060 h 368460"/>
                <a:gd name="connsiteX1" fmla="*/ 107680 w 231510"/>
                <a:gd name="connsiteY1" fmla="*/ 357517 h 368460"/>
                <a:gd name="connsiteX2" fmla="*/ 171870 w 231510"/>
                <a:gd name="connsiteY2" fmla="*/ 257702 h 368460"/>
                <a:gd name="connsiteX3" fmla="*/ 225629 w 231510"/>
                <a:gd name="connsiteY3" fmla="*/ 90006 h 368460"/>
                <a:gd name="connsiteX4" fmla="*/ 226432 w 231510"/>
                <a:gd name="connsiteY4" fmla="*/ 460 h 368460"/>
                <a:gd name="connsiteX5" fmla="*/ 189362 w 231510"/>
                <a:gd name="connsiteY5" fmla="*/ 19076 h 368460"/>
                <a:gd name="connsiteX6" fmla="*/ 152453 w 231510"/>
                <a:gd name="connsiteY6" fmla="*/ 51492 h 368460"/>
                <a:gd name="connsiteX7" fmla="*/ 46539 w 231510"/>
                <a:gd name="connsiteY7" fmla="*/ 191586 h 368460"/>
                <a:gd name="connsiteX8" fmla="*/ 1125 w 231510"/>
                <a:gd name="connsiteY8" fmla="*/ 301512 h 368460"/>
                <a:gd name="connsiteX9" fmla="*/ 16530 w 231510"/>
                <a:gd name="connsiteY9" fmla="*/ 337137 h 368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1510" h="368460">
                  <a:moveTo>
                    <a:pt x="69648" y="365060"/>
                  </a:moveTo>
                  <a:cubicBezTo>
                    <a:pt x="82486" y="371639"/>
                    <a:pt x="98373" y="368430"/>
                    <a:pt x="107680" y="357517"/>
                  </a:cubicBezTo>
                  <a:cubicBezTo>
                    <a:pt x="129986" y="329755"/>
                    <a:pt x="152132" y="295253"/>
                    <a:pt x="171870" y="257702"/>
                  </a:cubicBezTo>
                  <a:cubicBezTo>
                    <a:pt x="205570" y="193351"/>
                    <a:pt x="220013" y="124989"/>
                    <a:pt x="225629" y="90006"/>
                  </a:cubicBezTo>
                  <a:cubicBezTo>
                    <a:pt x="234135" y="38814"/>
                    <a:pt x="232530" y="3670"/>
                    <a:pt x="226432" y="460"/>
                  </a:cubicBezTo>
                  <a:cubicBezTo>
                    <a:pt x="221938" y="-1786"/>
                    <a:pt x="208780" y="4151"/>
                    <a:pt x="189362" y="19076"/>
                  </a:cubicBezTo>
                  <a:cubicBezTo>
                    <a:pt x="178771" y="27260"/>
                    <a:pt x="166254" y="38012"/>
                    <a:pt x="152453" y="51492"/>
                  </a:cubicBezTo>
                  <a:cubicBezTo>
                    <a:pt x="110248" y="92573"/>
                    <a:pt x="71573" y="143604"/>
                    <a:pt x="46539" y="191586"/>
                  </a:cubicBezTo>
                  <a:cubicBezTo>
                    <a:pt x="26801" y="229137"/>
                    <a:pt x="11235" y="267330"/>
                    <a:pt x="1125" y="301512"/>
                  </a:cubicBezTo>
                  <a:cubicBezTo>
                    <a:pt x="-2727" y="315473"/>
                    <a:pt x="3532" y="330558"/>
                    <a:pt x="16530" y="337137"/>
                  </a:cubicBezTo>
                </a:path>
              </a:pathLst>
            </a:custGeom>
            <a:noFill/>
            <a:ln w="9612" cap="rnd">
              <a:solidFill>
                <a:srgbClr val="E52A29"/>
              </a:solidFill>
              <a:prstDash val="solid"/>
              <a:round/>
            </a:ln>
          </p:spPr>
          <p:txBody>
            <a:bodyPr rtlCol="0" anchor="ctr"/>
            <a:lstStyle/>
            <a:p>
              <a:endParaRPr lang="fr-FR" sz="1400"/>
            </a:p>
          </p:txBody>
        </p:sp>
        <p:sp>
          <p:nvSpPr>
            <p:cNvPr id="204" name="Forme libre : forme 321">
              <a:extLst>
                <a:ext uri="{FF2B5EF4-FFF2-40B4-BE49-F238E27FC236}">
                  <a16:creationId xmlns:a16="http://schemas.microsoft.com/office/drawing/2014/main" id="{0DB6ED46-DE3E-4700-876D-59659EA4EBDF}"/>
                </a:ext>
              </a:extLst>
            </p:cNvPr>
            <p:cNvSpPr/>
            <p:nvPr/>
          </p:nvSpPr>
          <p:spPr>
            <a:xfrm>
              <a:off x="6952532" y="1496268"/>
              <a:ext cx="55363" cy="45735"/>
            </a:xfrm>
            <a:custGeom>
              <a:avLst/>
              <a:gdLst>
                <a:gd name="connsiteX0" fmla="*/ 55364 w 55363"/>
                <a:gd name="connsiteY0" fmla="*/ 0 h 45735"/>
                <a:gd name="connsiteX1" fmla="*/ 0 w 55363"/>
                <a:gd name="connsiteY1" fmla="*/ 45735 h 45735"/>
              </a:gdLst>
              <a:ahLst/>
              <a:cxnLst>
                <a:cxn ang="0">
                  <a:pos x="connsiteX0" y="connsiteY0"/>
                </a:cxn>
                <a:cxn ang="0">
                  <a:pos x="connsiteX1" y="connsiteY1"/>
                </a:cxn>
              </a:cxnLst>
              <a:rect l="l" t="t" r="r" b="b"/>
              <a:pathLst>
                <a:path w="55363" h="45735">
                  <a:moveTo>
                    <a:pt x="55364" y="0"/>
                  </a:moveTo>
                  <a:cubicBezTo>
                    <a:pt x="43168" y="7061"/>
                    <a:pt x="25676" y="21183"/>
                    <a:pt x="0" y="45735"/>
                  </a:cubicBezTo>
                </a:path>
              </a:pathLst>
            </a:custGeom>
            <a:noFill/>
            <a:ln w="9612" cap="rnd">
              <a:solidFill>
                <a:srgbClr val="E52A29"/>
              </a:solidFill>
              <a:prstDash val="solid"/>
              <a:round/>
            </a:ln>
          </p:spPr>
          <p:txBody>
            <a:bodyPr rtlCol="0" anchor="ctr"/>
            <a:lstStyle/>
            <a:p>
              <a:endParaRPr lang="fr-FR" sz="1400"/>
            </a:p>
          </p:txBody>
        </p:sp>
        <p:sp>
          <p:nvSpPr>
            <p:cNvPr id="205" name="Forme libre : forme 322">
              <a:extLst>
                <a:ext uri="{FF2B5EF4-FFF2-40B4-BE49-F238E27FC236}">
                  <a16:creationId xmlns:a16="http://schemas.microsoft.com/office/drawing/2014/main" id="{88FACEB9-E180-49D8-92E0-4BE6DC0B38A4}"/>
                </a:ext>
              </a:extLst>
            </p:cNvPr>
            <p:cNvSpPr/>
            <p:nvPr/>
          </p:nvSpPr>
          <p:spPr>
            <a:xfrm>
              <a:off x="6867844" y="1616959"/>
              <a:ext cx="104266" cy="101070"/>
            </a:xfrm>
            <a:custGeom>
              <a:avLst/>
              <a:gdLst>
                <a:gd name="connsiteX0" fmla="*/ 103143 w 104266"/>
                <a:gd name="connsiteY0" fmla="*/ 41067 h 101070"/>
                <a:gd name="connsiteX1" fmla="*/ 98650 w 104266"/>
                <a:gd name="connsiteY1" fmla="*/ 74446 h 101070"/>
                <a:gd name="connsiteX2" fmla="*/ 28522 w 104266"/>
                <a:gd name="connsiteY2" fmla="*/ 94987 h 101070"/>
                <a:gd name="connsiteX3" fmla="*/ 5735 w 104266"/>
                <a:gd name="connsiteY3" fmla="*/ 26624 h 101070"/>
                <a:gd name="connsiteX4" fmla="*/ 75862 w 104266"/>
                <a:gd name="connsiteY4" fmla="*/ 6084 h 101070"/>
                <a:gd name="connsiteX5" fmla="*/ 90145 w 104266"/>
                <a:gd name="connsiteY5" fmla="*/ 16675 h 101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266" h="101070">
                  <a:moveTo>
                    <a:pt x="103143" y="41067"/>
                  </a:moveTo>
                  <a:cubicBezTo>
                    <a:pt x="105550" y="52140"/>
                    <a:pt x="104106" y="63855"/>
                    <a:pt x="98650" y="74446"/>
                  </a:cubicBezTo>
                  <a:cubicBezTo>
                    <a:pt x="85330" y="98999"/>
                    <a:pt x="54198" y="108306"/>
                    <a:pt x="28522" y="94987"/>
                  </a:cubicBezTo>
                  <a:cubicBezTo>
                    <a:pt x="2846" y="81667"/>
                    <a:pt x="-7424" y="51017"/>
                    <a:pt x="5735" y="26624"/>
                  </a:cubicBezTo>
                  <a:cubicBezTo>
                    <a:pt x="18894" y="2072"/>
                    <a:pt x="50186" y="-7236"/>
                    <a:pt x="75862" y="6084"/>
                  </a:cubicBezTo>
                  <a:cubicBezTo>
                    <a:pt x="81319" y="8812"/>
                    <a:pt x="86133" y="12503"/>
                    <a:pt x="90145" y="16675"/>
                  </a:cubicBezTo>
                </a:path>
              </a:pathLst>
            </a:custGeom>
            <a:noFill/>
            <a:ln w="9612" cap="rnd">
              <a:solidFill>
                <a:srgbClr val="E52A29"/>
              </a:solidFill>
              <a:prstDash val="solid"/>
              <a:round/>
            </a:ln>
          </p:spPr>
          <p:txBody>
            <a:bodyPr rtlCol="0" anchor="ctr"/>
            <a:lstStyle/>
            <a:p>
              <a:endParaRPr lang="fr-FR" sz="1400"/>
            </a:p>
          </p:txBody>
        </p:sp>
        <p:sp>
          <p:nvSpPr>
            <p:cNvPr id="206" name="Forme libre : forme 323">
              <a:extLst>
                <a:ext uri="{FF2B5EF4-FFF2-40B4-BE49-F238E27FC236}">
                  <a16:creationId xmlns:a16="http://schemas.microsoft.com/office/drawing/2014/main" id="{21D29AB4-D677-4B45-819A-F9F515C631BB}"/>
                </a:ext>
              </a:extLst>
            </p:cNvPr>
            <p:cNvSpPr/>
            <p:nvPr/>
          </p:nvSpPr>
          <p:spPr>
            <a:xfrm>
              <a:off x="6831694" y="1877717"/>
              <a:ext cx="22947" cy="29381"/>
            </a:xfrm>
            <a:custGeom>
              <a:avLst/>
              <a:gdLst>
                <a:gd name="connsiteX0" fmla="*/ 1444 w 22947"/>
                <a:gd name="connsiteY0" fmla="*/ 0 h 29381"/>
                <a:gd name="connsiteX1" fmla="*/ 22948 w 22947"/>
                <a:gd name="connsiteY1" fmla="*/ 10752 h 29381"/>
                <a:gd name="connsiteX2" fmla="*/ 15887 w 22947"/>
                <a:gd name="connsiteY2" fmla="*/ 23590 h 29381"/>
                <a:gd name="connsiteX3" fmla="*/ 0 w 22947"/>
                <a:gd name="connsiteY3" fmla="*/ 28083 h 29381"/>
              </a:gdLst>
              <a:ahLst/>
              <a:cxnLst>
                <a:cxn ang="0">
                  <a:pos x="connsiteX0" y="connsiteY0"/>
                </a:cxn>
                <a:cxn ang="0">
                  <a:pos x="connsiteX1" y="connsiteY1"/>
                </a:cxn>
                <a:cxn ang="0">
                  <a:pos x="connsiteX2" y="connsiteY2"/>
                </a:cxn>
                <a:cxn ang="0">
                  <a:pos x="connsiteX3" y="connsiteY3"/>
                </a:cxn>
              </a:cxnLst>
              <a:rect l="l" t="t" r="r" b="b"/>
              <a:pathLst>
                <a:path w="22947" h="29381">
                  <a:moveTo>
                    <a:pt x="1444" y="0"/>
                  </a:moveTo>
                  <a:lnTo>
                    <a:pt x="22948" y="10752"/>
                  </a:lnTo>
                  <a:lnTo>
                    <a:pt x="15887" y="23590"/>
                  </a:lnTo>
                  <a:cubicBezTo>
                    <a:pt x="12838" y="29206"/>
                    <a:pt x="6098" y="30811"/>
                    <a:pt x="0" y="28083"/>
                  </a:cubicBezTo>
                </a:path>
              </a:pathLst>
            </a:custGeom>
            <a:noFill/>
            <a:ln w="9612" cap="rnd">
              <a:solidFill>
                <a:srgbClr val="E52A29"/>
              </a:solidFill>
              <a:prstDash val="solid"/>
              <a:round/>
            </a:ln>
          </p:spPr>
          <p:txBody>
            <a:bodyPr rtlCol="0" anchor="ctr"/>
            <a:lstStyle/>
            <a:p>
              <a:endParaRPr lang="fr-FR" sz="1400"/>
            </a:p>
          </p:txBody>
        </p:sp>
        <p:sp>
          <p:nvSpPr>
            <p:cNvPr id="207" name="Forme libre : forme 324">
              <a:extLst>
                <a:ext uri="{FF2B5EF4-FFF2-40B4-BE49-F238E27FC236}">
                  <a16:creationId xmlns:a16="http://schemas.microsoft.com/office/drawing/2014/main" id="{68CF7BB6-826D-43B5-9431-E395E326B3A7}"/>
                </a:ext>
              </a:extLst>
            </p:cNvPr>
            <p:cNvSpPr/>
            <p:nvPr/>
          </p:nvSpPr>
          <p:spPr>
            <a:xfrm>
              <a:off x="6769881" y="1848510"/>
              <a:ext cx="39186" cy="25996"/>
            </a:xfrm>
            <a:custGeom>
              <a:avLst/>
              <a:gdLst>
                <a:gd name="connsiteX0" fmla="*/ 5808 w 39186"/>
                <a:gd name="connsiteY0" fmla="*/ 25997 h 25996"/>
                <a:gd name="connsiteX1" fmla="*/ 1314 w 39186"/>
                <a:gd name="connsiteY1" fmla="*/ 12196 h 25996"/>
                <a:gd name="connsiteX2" fmla="*/ 8054 w 39186"/>
                <a:gd name="connsiteY2" fmla="*/ 0 h 25996"/>
                <a:gd name="connsiteX3" fmla="*/ 39187 w 39186"/>
                <a:gd name="connsiteY3" fmla="*/ 14764 h 25996"/>
              </a:gdLst>
              <a:ahLst/>
              <a:cxnLst>
                <a:cxn ang="0">
                  <a:pos x="connsiteX0" y="connsiteY0"/>
                </a:cxn>
                <a:cxn ang="0">
                  <a:pos x="connsiteX1" y="connsiteY1"/>
                </a:cxn>
                <a:cxn ang="0">
                  <a:pos x="connsiteX2" y="connsiteY2"/>
                </a:cxn>
                <a:cxn ang="0">
                  <a:pos x="connsiteX3" y="connsiteY3"/>
                </a:cxn>
              </a:cxnLst>
              <a:rect l="l" t="t" r="r" b="b"/>
              <a:pathLst>
                <a:path w="39186" h="25996">
                  <a:moveTo>
                    <a:pt x="5808" y="25997"/>
                  </a:moveTo>
                  <a:cubicBezTo>
                    <a:pt x="833" y="23429"/>
                    <a:pt x="-1735" y="17492"/>
                    <a:pt x="1314" y="12196"/>
                  </a:cubicBezTo>
                  <a:lnTo>
                    <a:pt x="8054" y="0"/>
                  </a:lnTo>
                  <a:cubicBezTo>
                    <a:pt x="17843" y="4654"/>
                    <a:pt x="31644" y="11233"/>
                    <a:pt x="39187" y="14764"/>
                  </a:cubicBezTo>
                </a:path>
              </a:pathLst>
            </a:custGeom>
            <a:noFill/>
            <a:ln w="9612" cap="rnd">
              <a:solidFill>
                <a:srgbClr val="E52A29"/>
              </a:solidFill>
              <a:prstDash val="solid"/>
              <a:round/>
            </a:ln>
          </p:spPr>
          <p:txBody>
            <a:bodyPr rtlCol="0" anchor="ctr"/>
            <a:lstStyle/>
            <a:p>
              <a:endParaRPr lang="fr-FR" sz="1400"/>
            </a:p>
          </p:txBody>
        </p:sp>
      </p:grpSp>
      <p:graphicFrame>
        <p:nvGraphicFramePr>
          <p:cNvPr id="75" name="Graphique 74"/>
          <p:cNvGraphicFramePr/>
          <p:nvPr>
            <p:extLst/>
          </p:nvPr>
        </p:nvGraphicFramePr>
        <p:xfrm>
          <a:off x="8335406" y="3963549"/>
          <a:ext cx="1918645" cy="2034480"/>
        </p:xfrm>
        <a:graphic>
          <a:graphicData uri="http://schemas.openxmlformats.org/drawingml/2006/chart">
            <c:chart xmlns:c="http://schemas.openxmlformats.org/drawingml/2006/chart" xmlns:r="http://schemas.openxmlformats.org/officeDocument/2006/relationships" r:id="rId6"/>
          </a:graphicData>
        </a:graphic>
      </p:graphicFrame>
      <p:sp>
        <p:nvSpPr>
          <p:cNvPr id="101" name="Rectangle 100"/>
          <p:cNvSpPr/>
          <p:nvPr/>
        </p:nvSpPr>
        <p:spPr>
          <a:xfrm>
            <a:off x="8429385" y="1235235"/>
            <a:ext cx="2794713" cy="276999"/>
          </a:xfrm>
          <a:prstGeom prst="rect">
            <a:avLst/>
          </a:prstGeom>
        </p:spPr>
        <p:txBody>
          <a:bodyPr wrap="none">
            <a:spAutoFit/>
          </a:bodyPr>
          <a:lstStyle/>
          <a:p>
            <a:pPr>
              <a:spcBef>
                <a:spcPct val="20000"/>
              </a:spcBef>
            </a:pPr>
            <a:r>
              <a:rPr lang="fr-FR" sz="1200" b="1" dirty="0">
                <a:solidFill>
                  <a:srgbClr val="C00000"/>
                </a:solidFill>
              </a:rPr>
              <a:t>Des idées pour lancer la discussion</a:t>
            </a:r>
          </a:p>
        </p:txBody>
      </p:sp>
      <p:sp>
        <p:nvSpPr>
          <p:cNvPr id="102" name="Rectangle à coins arrondis 101"/>
          <p:cNvSpPr/>
          <p:nvPr/>
        </p:nvSpPr>
        <p:spPr>
          <a:xfrm>
            <a:off x="8500209" y="3494790"/>
            <a:ext cx="3105196" cy="26514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b="1" dirty="0" smtClean="0">
                <a:solidFill>
                  <a:srgbClr val="C00000"/>
                </a:solidFill>
                <a:latin typeface="+mj-lt"/>
                <a:cs typeface="Arial" panose="020B0604020202020204" pitchFamily="34" charset="0"/>
              </a:rPr>
              <a:t>A la conquête des propositions</a:t>
            </a:r>
            <a:endParaRPr lang="fr-FR" sz="1200" b="1" dirty="0">
              <a:solidFill>
                <a:srgbClr val="C00000"/>
              </a:solidFill>
              <a:latin typeface="+mj-lt"/>
              <a:cs typeface="Arial" panose="020B0604020202020204" pitchFamily="34" charset="0"/>
            </a:endParaRPr>
          </a:p>
        </p:txBody>
      </p:sp>
      <p:pic>
        <p:nvPicPr>
          <p:cNvPr id="104" name="Picture 9" descr="C:\Users\A2173216\Desktop\offre.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24040" y="4326979"/>
            <a:ext cx="514939" cy="414197"/>
          </a:xfrm>
          <a:prstGeom prst="rect">
            <a:avLst/>
          </a:prstGeom>
          <a:noFill/>
          <a:extLst>
            <a:ext uri="{909E8E84-426E-40DD-AFC4-6F175D3DCCD1}">
              <a14:hiddenFill xmlns:a14="http://schemas.microsoft.com/office/drawing/2010/main">
                <a:solidFill>
                  <a:srgbClr val="FFFFFF"/>
                </a:solidFill>
              </a14:hiddenFill>
            </a:ext>
          </a:extLst>
        </p:spPr>
      </p:pic>
      <p:pic>
        <p:nvPicPr>
          <p:cNvPr id="111" name="Image 110"/>
          <p:cNvPicPr/>
          <p:nvPr/>
        </p:nvPicPr>
        <p:blipFill rotWithShape="1">
          <a:blip r:embed="rId8">
            <a:extLst/>
          </a:blip>
          <a:srcRect l="39848" t="44992" r="45767" b="32072"/>
          <a:stretch/>
        </p:blipFill>
        <p:spPr bwMode="auto">
          <a:xfrm>
            <a:off x="1284999" y="5189028"/>
            <a:ext cx="819946" cy="693328"/>
          </a:xfrm>
          <a:prstGeom prst="rect">
            <a:avLst/>
          </a:prstGeom>
          <a:ln>
            <a:noFill/>
          </a:ln>
          <a:extLst>
            <a:ext uri="{53640926-AAD7-44D8-BBD7-CCE9431645EC}">
              <a14:shadowObscured xmlns:a14="http://schemas.microsoft.com/office/drawing/2010/main"/>
            </a:ext>
          </a:extLst>
        </p:spPr>
      </p:pic>
      <p:sp>
        <p:nvSpPr>
          <p:cNvPr id="62" name="Rectangle 61"/>
          <p:cNvSpPr/>
          <p:nvPr/>
        </p:nvSpPr>
        <p:spPr>
          <a:xfrm>
            <a:off x="855938" y="1108093"/>
            <a:ext cx="1798533" cy="938719"/>
          </a:xfrm>
          <a:prstGeom prst="rect">
            <a:avLst/>
          </a:prstGeom>
        </p:spPr>
        <p:txBody>
          <a:bodyPr wrap="square">
            <a:spAutoFit/>
          </a:bodyPr>
          <a:lstStyle/>
          <a:p>
            <a:pPr>
              <a:spcBef>
                <a:spcPct val="20000"/>
              </a:spcBef>
            </a:pPr>
            <a:r>
              <a:rPr lang="fr-FR" sz="1300" b="1" dirty="0">
                <a:solidFill>
                  <a:schemeClr val="tx1">
                    <a:lumMod val="75000"/>
                    <a:lumOff val="25000"/>
                  </a:schemeClr>
                </a:solidFill>
              </a:rPr>
              <a:t>Qui contacter </a:t>
            </a:r>
            <a:r>
              <a:rPr lang="fr-FR" sz="1300" b="1" dirty="0" smtClean="0">
                <a:solidFill>
                  <a:schemeClr val="tx1">
                    <a:lumMod val="75000"/>
                    <a:lumOff val="25000"/>
                  </a:schemeClr>
                </a:solidFill>
              </a:rPr>
              <a:t>?</a:t>
            </a:r>
          </a:p>
          <a:p>
            <a:pPr>
              <a:spcBef>
                <a:spcPct val="20000"/>
              </a:spcBef>
            </a:pPr>
            <a:endParaRPr lang="fr-FR" sz="1300" b="1" dirty="0">
              <a:solidFill>
                <a:schemeClr val="tx1">
                  <a:lumMod val="75000"/>
                  <a:lumOff val="25000"/>
                </a:schemeClr>
              </a:solidFill>
            </a:endParaRPr>
          </a:p>
          <a:p>
            <a:pPr>
              <a:spcBef>
                <a:spcPct val="20000"/>
              </a:spcBef>
            </a:pPr>
            <a:r>
              <a:rPr lang="fr-FR" sz="1200" i="1" dirty="0">
                <a:solidFill>
                  <a:schemeClr val="tx1">
                    <a:lumMod val="75000"/>
                    <a:lumOff val="25000"/>
                  </a:schemeClr>
                </a:solidFill>
              </a:rPr>
              <a:t>Les cibles GERC prioritaires</a:t>
            </a:r>
          </a:p>
        </p:txBody>
      </p:sp>
      <p:sp>
        <p:nvSpPr>
          <p:cNvPr id="68" name="ZoneTexte 67"/>
          <p:cNvSpPr txBox="1"/>
          <p:nvPr/>
        </p:nvSpPr>
        <p:spPr>
          <a:xfrm>
            <a:off x="2692191" y="1181639"/>
            <a:ext cx="4625875" cy="584775"/>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smtClean="0">
                <a:solidFill>
                  <a:schemeClr val="tx1">
                    <a:lumMod val="75000"/>
                    <a:lumOff val="25000"/>
                  </a:schemeClr>
                </a:solidFill>
              </a:rPr>
              <a:t>IARD PRO : Auto Pro </a:t>
            </a:r>
            <a:r>
              <a:rPr lang="fr-FR" sz="1000" dirty="0" smtClean="0">
                <a:solidFill>
                  <a:schemeClr val="tx1">
                    <a:lumMod val="50000"/>
                    <a:lumOff val="50000"/>
                  </a:schemeClr>
                </a:solidFill>
              </a:rPr>
              <a:t>(5800)</a:t>
            </a:r>
            <a:endParaRPr lang="fr-FR" sz="1000" dirty="0">
              <a:solidFill>
                <a:schemeClr val="tx1">
                  <a:lumMod val="50000"/>
                  <a:lumOff val="50000"/>
                </a:schemeClr>
              </a:solidFill>
              <a:latin typeface="+mj-lt"/>
            </a:endParaRPr>
          </a:p>
          <a:p>
            <a:pPr marL="179388" lvl="1" algn="just"/>
            <a:r>
              <a:rPr lang="fr-FR" sz="1000" dirty="0">
                <a:solidFill>
                  <a:schemeClr val="tx1">
                    <a:lumMod val="50000"/>
                    <a:lumOff val="50000"/>
                  </a:schemeClr>
                </a:solidFill>
                <a:latin typeface="+mj-lt"/>
                <a:cs typeface="Arial" panose="020B0604020202020204" pitchFamily="34" charset="0"/>
              </a:rPr>
              <a:t>Ces clients </a:t>
            </a:r>
            <a:r>
              <a:rPr lang="fr-FR" sz="1000" dirty="0" smtClean="0">
                <a:solidFill>
                  <a:schemeClr val="tx1">
                    <a:lumMod val="50000"/>
                    <a:lumOff val="50000"/>
                  </a:schemeClr>
                </a:solidFill>
                <a:latin typeface="+mj-lt"/>
                <a:cs typeface="Arial" panose="020B0604020202020204" pitchFamily="34" charset="0"/>
              </a:rPr>
              <a:t>sont partiellement captés (2 étoiles) non équipés en IARD ou équipés uniquement en MR Pro </a:t>
            </a:r>
            <a:endParaRPr lang="fr-FR" sz="1000" dirty="0">
              <a:solidFill>
                <a:schemeClr val="tx1">
                  <a:lumMod val="50000"/>
                  <a:lumOff val="50000"/>
                </a:schemeClr>
              </a:solidFill>
              <a:latin typeface="+mj-lt"/>
              <a:cs typeface="Arial" panose="020B0604020202020204" pitchFamily="34" charset="0"/>
            </a:endParaRPr>
          </a:p>
        </p:txBody>
      </p:sp>
      <p:sp>
        <p:nvSpPr>
          <p:cNvPr id="69" name="ZoneTexte 68"/>
          <p:cNvSpPr txBox="1"/>
          <p:nvPr/>
        </p:nvSpPr>
        <p:spPr>
          <a:xfrm>
            <a:off x="2714327" y="1904402"/>
            <a:ext cx="4625875" cy="584775"/>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smtClean="0">
                <a:solidFill>
                  <a:schemeClr val="tx1">
                    <a:lumMod val="75000"/>
                    <a:lumOff val="25000"/>
                  </a:schemeClr>
                </a:solidFill>
              </a:rPr>
              <a:t>IARD PRO : MR Pro </a:t>
            </a:r>
            <a:r>
              <a:rPr lang="fr-FR" sz="1000" dirty="0" smtClean="0">
                <a:solidFill>
                  <a:schemeClr val="tx1">
                    <a:lumMod val="50000"/>
                    <a:lumOff val="50000"/>
                  </a:schemeClr>
                </a:solidFill>
              </a:rPr>
              <a:t>(en cours)</a:t>
            </a:r>
            <a:endParaRPr lang="fr-FR" sz="1000" dirty="0">
              <a:solidFill>
                <a:schemeClr val="tx1">
                  <a:lumMod val="50000"/>
                  <a:lumOff val="50000"/>
                </a:schemeClr>
              </a:solidFill>
              <a:latin typeface="+mj-lt"/>
            </a:endParaRPr>
          </a:p>
          <a:p>
            <a:pPr marL="179388" lvl="1" algn="just"/>
            <a:r>
              <a:rPr lang="fr-FR" sz="1000" dirty="0">
                <a:solidFill>
                  <a:schemeClr val="tx1">
                    <a:lumMod val="50000"/>
                    <a:lumOff val="50000"/>
                  </a:schemeClr>
                </a:solidFill>
                <a:latin typeface="+mj-lt"/>
                <a:cs typeface="Arial" panose="020B0604020202020204" pitchFamily="34" charset="0"/>
              </a:rPr>
              <a:t>Ces clients </a:t>
            </a:r>
            <a:r>
              <a:rPr lang="fr-FR" sz="1000" dirty="0" smtClean="0">
                <a:solidFill>
                  <a:schemeClr val="tx1">
                    <a:lumMod val="50000"/>
                    <a:lumOff val="50000"/>
                  </a:schemeClr>
                </a:solidFill>
                <a:latin typeface="+mj-lt"/>
                <a:cs typeface="Arial" panose="020B0604020202020204" pitchFamily="34" charset="0"/>
              </a:rPr>
              <a:t>ayant un code APE appètent en MR pro (RC + Local) ou uniquement local</a:t>
            </a:r>
            <a:endParaRPr lang="fr-FR" sz="1000" dirty="0">
              <a:solidFill>
                <a:schemeClr val="tx1">
                  <a:lumMod val="50000"/>
                  <a:lumOff val="50000"/>
                </a:schemeClr>
              </a:solidFill>
              <a:latin typeface="+mj-lt"/>
              <a:cs typeface="Arial" panose="020B0604020202020204" pitchFamily="34" charset="0"/>
            </a:endParaRPr>
          </a:p>
        </p:txBody>
      </p:sp>
      <p:sp>
        <p:nvSpPr>
          <p:cNvPr id="71" name="Rectangle 70"/>
          <p:cNvSpPr/>
          <p:nvPr/>
        </p:nvSpPr>
        <p:spPr>
          <a:xfrm>
            <a:off x="767357" y="4326979"/>
            <a:ext cx="1884212" cy="492443"/>
          </a:xfrm>
          <a:prstGeom prst="rect">
            <a:avLst/>
          </a:prstGeom>
        </p:spPr>
        <p:txBody>
          <a:bodyPr wrap="square">
            <a:spAutoFit/>
          </a:bodyPr>
          <a:lstStyle/>
          <a:p>
            <a:pPr>
              <a:spcBef>
                <a:spcPct val="20000"/>
              </a:spcBef>
            </a:pPr>
            <a:r>
              <a:rPr lang="fr-FR" sz="1300" b="1" dirty="0" smtClean="0">
                <a:solidFill>
                  <a:schemeClr val="tx1">
                    <a:lumMod val="75000"/>
                    <a:lumOff val="25000"/>
                  </a:schemeClr>
                </a:solidFill>
              </a:rPr>
              <a:t>Les offres </a:t>
            </a:r>
            <a:r>
              <a:rPr lang="fr-FR" sz="1300" b="1" dirty="0">
                <a:solidFill>
                  <a:schemeClr val="tx1">
                    <a:lumMod val="75000"/>
                    <a:lumOff val="25000"/>
                  </a:schemeClr>
                </a:solidFill>
              </a:rPr>
              <a:t>du moment</a:t>
            </a:r>
          </a:p>
        </p:txBody>
      </p:sp>
      <p:sp>
        <p:nvSpPr>
          <p:cNvPr id="2" name="Rectangle 1"/>
          <p:cNvSpPr/>
          <p:nvPr/>
        </p:nvSpPr>
        <p:spPr>
          <a:xfrm>
            <a:off x="2844955" y="4304686"/>
            <a:ext cx="4610454" cy="584775"/>
          </a:xfrm>
          <a:prstGeom prst="rect">
            <a:avLst/>
          </a:prstGeom>
        </p:spPr>
        <p:txBody>
          <a:bodyPr wrap="square">
            <a:spAutoFit/>
          </a:bodyPr>
          <a:lstStyle/>
          <a:p>
            <a:pPr marL="171450" indent="-171450">
              <a:buFont typeface="Wingdings" panose="05000000000000000000" pitchFamily="2" charset="2"/>
              <a:buChar char="§"/>
            </a:pPr>
            <a:r>
              <a:rPr lang="fr-FR" sz="1200" b="1" dirty="0" smtClean="0">
                <a:solidFill>
                  <a:schemeClr val="tx1">
                    <a:lumMod val="75000"/>
                    <a:lumOff val="25000"/>
                  </a:schemeClr>
                </a:solidFill>
              </a:rPr>
              <a:t>Auto PRO :</a:t>
            </a:r>
          </a:p>
          <a:p>
            <a:pPr marL="628650" lvl="1" indent="-171450">
              <a:buFont typeface="Wingdings" panose="05000000000000000000" pitchFamily="2" charset="2"/>
              <a:buChar char="§"/>
            </a:pPr>
            <a:r>
              <a:rPr lang="fr-FR" sz="1000" dirty="0" smtClean="0">
                <a:solidFill>
                  <a:schemeClr val="tx1">
                    <a:lumMod val="75000"/>
                    <a:lumOff val="25000"/>
                  </a:schemeClr>
                </a:solidFill>
              </a:rPr>
              <a:t>2 mois offerts sur les sur les 54 premiers contrats jusqu’au 30/06/201 </a:t>
            </a:r>
            <a:endParaRPr lang="fr-FR" sz="1000" dirty="0">
              <a:solidFill>
                <a:schemeClr val="tx1">
                  <a:lumMod val="50000"/>
                  <a:lumOff val="50000"/>
                </a:schemeClr>
              </a:solidFill>
            </a:endParaRPr>
          </a:p>
        </p:txBody>
      </p:sp>
    </p:spTree>
    <p:extLst>
      <p:ext uri="{BB962C8B-B14F-4D97-AF65-F5344CB8AC3E}">
        <p14:creationId xmlns:p14="http://schemas.microsoft.com/office/powerpoint/2010/main" val="3422524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Rectangle 64"/>
          <p:cNvSpPr/>
          <p:nvPr/>
        </p:nvSpPr>
        <p:spPr>
          <a:xfrm>
            <a:off x="170472" y="1062192"/>
            <a:ext cx="7265734" cy="2675804"/>
          </a:xfrm>
          <a:prstGeom prst="rect">
            <a:avLst/>
          </a:prstGeom>
          <a:solidFill>
            <a:schemeClr val="bg1"/>
          </a:solidFill>
          <a:ln w="317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2" name="Rectangle 101"/>
          <p:cNvSpPr/>
          <p:nvPr/>
        </p:nvSpPr>
        <p:spPr>
          <a:xfrm>
            <a:off x="168157" y="4056716"/>
            <a:ext cx="7283665" cy="218854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C00000"/>
              </a:solidFill>
              <a:cs typeface="Arial" panose="020B0604020202020204" pitchFamily="34" charset="0"/>
            </a:endParaRPr>
          </a:p>
        </p:txBody>
      </p:sp>
      <p:sp>
        <p:nvSpPr>
          <p:cNvPr id="4" name="Espace réservé du texte 3"/>
          <p:cNvSpPr>
            <a:spLocks noGrp="1"/>
          </p:cNvSpPr>
          <p:nvPr>
            <p:ph type="body" sz="quarter" idx="13"/>
          </p:nvPr>
        </p:nvSpPr>
        <p:spPr/>
        <p:txBody>
          <a:bodyPr/>
          <a:lstStyle/>
          <a:p>
            <a:pPr>
              <a:spcBef>
                <a:spcPts val="0"/>
              </a:spcBef>
            </a:pPr>
            <a:r>
              <a:rPr lang="fr-FR" sz="1600" b="1" dirty="0" smtClean="0"/>
              <a:t>Univers</a:t>
            </a:r>
            <a:r>
              <a:rPr lang="fr-FR" sz="1600" b="1" dirty="0" smtClean="0">
                <a:solidFill>
                  <a:srgbClr val="C00000"/>
                </a:solidFill>
              </a:rPr>
              <a:t> Ingénierie Sociale</a:t>
            </a:r>
          </a:p>
          <a:p>
            <a:pPr>
              <a:spcBef>
                <a:spcPts val="0"/>
              </a:spcBef>
            </a:pPr>
            <a:r>
              <a:rPr lang="fr-FR" sz="1600" b="1" dirty="0" smtClean="0"/>
              <a:t>Les </a:t>
            </a:r>
            <a:r>
              <a:rPr lang="fr-FR" sz="1600" b="1" dirty="0"/>
              <a:t>moyens pour atteindre les objectifs</a:t>
            </a:r>
          </a:p>
        </p:txBody>
      </p:sp>
      <p:sp>
        <p:nvSpPr>
          <p:cNvPr id="5" name="Titre 4"/>
          <p:cNvSpPr>
            <a:spLocks noGrp="1"/>
          </p:cNvSpPr>
          <p:nvPr>
            <p:ph type="ctrTitle"/>
          </p:nvPr>
        </p:nvSpPr>
        <p:spPr/>
        <p:txBody>
          <a:bodyPr/>
          <a:lstStyle/>
          <a:p>
            <a:r>
              <a:rPr lang="fr-FR" sz="1300" dirty="0"/>
              <a:t>Moyens : Formation, Offres &amp; Cibles</a:t>
            </a:r>
          </a:p>
        </p:txBody>
      </p:sp>
      <p:grpSp>
        <p:nvGrpSpPr>
          <p:cNvPr id="6" name="Groupe 5"/>
          <p:cNvGrpSpPr/>
          <p:nvPr/>
        </p:nvGrpSpPr>
        <p:grpSpPr>
          <a:xfrm>
            <a:off x="-36462" y="1210710"/>
            <a:ext cx="12011414" cy="5100539"/>
            <a:chOff x="1095131" y="1087501"/>
            <a:chExt cx="10094976" cy="5100539"/>
          </a:xfrm>
        </p:grpSpPr>
        <p:sp>
          <p:nvSpPr>
            <p:cNvPr id="18" name="ZoneTexte 17"/>
            <p:cNvSpPr txBox="1"/>
            <p:nvPr/>
          </p:nvSpPr>
          <p:spPr>
            <a:xfrm>
              <a:off x="7691328" y="1472598"/>
              <a:ext cx="3498779" cy="1415772"/>
            </a:xfrm>
            <a:prstGeom prst="rect">
              <a:avLst/>
            </a:prstGeom>
            <a:solidFill>
              <a:schemeClr val="bg1">
                <a:lumMod val="95000"/>
              </a:schemeClr>
            </a:solidFill>
          </p:spPr>
          <p:txBody>
            <a:bodyPr wrap="square" rtlCol="0">
              <a:spAutoFit/>
            </a:bodyPr>
            <a:lstStyle/>
            <a:p>
              <a:pPr marL="171450" indent="-171450" algn="just">
                <a:spcBef>
                  <a:spcPct val="20000"/>
                </a:spcBef>
                <a:buClr>
                  <a:srgbClr val="C00000"/>
                </a:buClr>
                <a:buFont typeface="Wingdings" panose="05000000000000000000" pitchFamily="2" charset="2"/>
                <a:buChar char="§"/>
              </a:pPr>
              <a:r>
                <a:rPr lang="fr-FR" sz="1000" dirty="0">
                  <a:solidFill>
                    <a:schemeClr val="tx1">
                      <a:lumMod val="50000"/>
                      <a:lumOff val="50000"/>
                    </a:schemeClr>
                  </a:solidFill>
                </a:rPr>
                <a:t>Que pensez- vous de valoriser et de reconnaitre l’implication de vos salariés via la mise en place d’un système d’épargne défiscalisé ?</a:t>
              </a:r>
            </a:p>
            <a:p>
              <a:pPr marL="171450" indent="-171450" algn="just">
                <a:spcBef>
                  <a:spcPct val="20000"/>
                </a:spcBef>
                <a:buClr>
                  <a:srgbClr val="C00000"/>
                </a:buClr>
                <a:buFont typeface="Wingdings" panose="05000000000000000000" pitchFamily="2" charset="2"/>
                <a:buChar char="§"/>
              </a:pPr>
              <a:r>
                <a:rPr lang="fr-FR" sz="1000" dirty="0">
                  <a:solidFill>
                    <a:schemeClr val="tx1">
                      <a:lumMod val="50000"/>
                      <a:lumOff val="50000"/>
                    </a:schemeClr>
                  </a:solidFill>
                </a:rPr>
                <a:t> Vous verser ponctuellement un supplément de rémunération exonéré de charges et non imposable, qu’en dites-vous ?</a:t>
              </a:r>
            </a:p>
            <a:p>
              <a:pPr marL="171450" indent="-171450" algn="just">
                <a:spcBef>
                  <a:spcPct val="20000"/>
                </a:spcBef>
                <a:buClr>
                  <a:srgbClr val="C00000"/>
                </a:buClr>
                <a:buFont typeface="Wingdings" panose="05000000000000000000" pitchFamily="2" charset="2"/>
                <a:buChar char="§"/>
              </a:pPr>
              <a:r>
                <a:rPr lang="fr-FR" sz="1000" dirty="0">
                  <a:solidFill>
                    <a:schemeClr val="tx1">
                      <a:lumMod val="50000"/>
                      <a:lumOff val="50000"/>
                    </a:schemeClr>
                  </a:solidFill>
                </a:rPr>
                <a:t>Fidéliser et stimuler vos salariés au travers d’une épargne que vous leur constituez dans des conditions fiscales privilégiez, qu’en pensez-vous ?</a:t>
              </a:r>
              <a:endParaRPr lang="fr-FR" sz="1000" strike="sngStrike" dirty="0">
                <a:solidFill>
                  <a:schemeClr val="tx1">
                    <a:lumMod val="50000"/>
                    <a:lumOff val="50000"/>
                  </a:schemeClr>
                </a:solidFill>
              </a:endParaRPr>
            </a:p>
            <a:p>
              <a:pPr marL="171450" indent="-171450" algn="just">
                <a:spcBef>
                  <a:spcPct val="20000"/>
                </a:spcBef>
                <a:buClr>
                  <a:srgbClr val="C00000"/>
                </a:buClr>
                <a:buFont typeface="Wingdings" panose="05000000000000000000" pitchFamily="2" charset="2"/>
                <a:buChar char="§"/>
              </a:pPr>
              <a:endParaRPr lang="fr-FR" sz="1000" dirty="0">
                <a:solidFill>
                  <a:schemeClr val="tx1">
                    <a:lumMod val="50000"/>
                    <a:lumOff val="50000"/>
                  </a:schemeClr>
                </a:solidFill>
              </a:endParaRPr>
            </a:p>
          </p:txBody>
        </p:sp>
        <p:cxnSp>
          <p:nvCxnSpPr>
            <p:cNvPr id="27" name="Connecteur droit 26"/>
            <p:cNvCxnSpPr/>
            <p:nvPr/>
          </p:nvCxnSpPr>
          <p:spPr>
            <a:xfrm>
              <a:off x="7538765" y="1087501"/>
              <a:ext cx="2447" cy="510053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pic>
          <p:nvPicPr>
            <p:cNvPr id="51" name="Image 50"/>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95131" y="1102253"/>
              <a:ext cx="815128" cy="531343"/>
            </a:xfrm>
            <a:prstGeom prst="rect">
              <a:avLst/>
            </a:prstGeom>
          </p:spPr>
        </p:pic>
        <p:sp>
          <p:nvSpPr>
            <p:cNvPr id="66" name="Rectangle à coins arrondis 65"/>
            <p:cNvSpPr/>
            <p:nvPr/>
          </p:nvSpPr>
          <p:spPr>
            <a:xfrm>
              <a:off x="7469137" y="4150127"/>
              <a:ext cx="3016980" cy="1830041"/>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200" dirty="0">
                <a:solidFill>
                  <a:schemeClr val="tx1">
                    <a:lumMod val="50000"/>
                    <a:lumOff val="50000"/>
                  </a:schemeClr>
                </a:solidFill>
              </a:endParaRPr>
            </a:p>
          </p:txBody>
        </p:sp>
      </p:grpSp>
      <p:sp>
        <p:nvSpPr>
          <p:cNvPr id="61" name="Rectangle 60">
            <a:hlinkClick r:id="rId3"/>
          </p:cNvPr>
          <p:cNvSpPr/>
          <p:nvPr/>
        </p:nvSpPr>
        <p:spPr>
          <a:xfrm>
            <a:off x="3222733" y="6438572"/>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Offres promo</a:t>
            </a:r>
          </a:p>
        </p:txBody>
      </p:sp>
      <p:sp>
        <p:nvSpPr>
          <p:cNvPr id="64" name="Rectangle 63">
            <a:hlinkClick r:id="rId4" action="ppaction://hlinksldjump"/>
          </p:cNvPr>
          <p:cNvSpPr/>
          <p:nvPr/>
        </p:nvSpPr>
        <p:spPr>
          <a:xfrm>
            <a:off x="6742009" y="6447420"/>
            <a:ext cx="1867650" cy="286896"/>
          </a:xfrm>
          <a:prstGeom prst="rect">
            <a:avLst/>
          </a:prstGeom>
          <a:solidFill>
            <a:schemeClr val="accent4">
              <a:lumMod val="20000"/>
              <a:lumOff val="8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solidFill>
                  <a:schemeClr val="tx1">
                    <a:lumMod val="75000"/>
                    <a:lumOff val="25000"/>
                  </a:schemeClr>
                </a:solidFill>
              </a:rPr>
              <a:t>Boîte à </a:t>
            </a:r>
            <a:r>
              <a:rPr lang="fr-FR" sz="1050" b="1" dirty="0" smtClean="0">
                <a:solidFill>
                  <a:schemeClr val="tx1">
                    <a:lumMod val="75000"/>
                    <a:lumOff val="25000"/>
                  </a:schemeClr>
                </a:solidFill>
              </a:rPr>
              <a:t>outils</a:t>
            </a:r>
            <a:endParaRPr lang="fr-FR" sz="1050" b="1" dirty="0">
              <a:solidFill>
                <a:schemeClr val="tx1">
                  <a:lumMod val="75000"/>
                  <a:lumOff val="25000"/>
                </a:schemeClr>
              </a:solidFill>
            </a:endParaRPr>
          </a:p>
        </p:txBody>
      </p:sp>
      <p:pic>
        <p:nvPicPr>
          <p:cNvPr id="81"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l="18889" t="19753" r="15034" b="23429"/>
          <a:stretch/>
        </p:blipFill>
        <p:spPr bwMode="auto">
          <a:xfrm>
            <a:off x="4874359" y="6438574"/>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 name="Picture 4">
            <a:hlinkClick r:id="rId6" action="ppaction://hlinksldjump"/>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8889" t="19753" r="15034" b="23429"/>
          <a:stretch/>
        </p:blipFill>
        <p:spPr bwMode="auto">
          <a:xfrm>
            <a:off x="8393635" y="6447422"/>
            <a:ext cx="277978" cy="47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2" name="Groupe 51"/>
          <p:cNvGrpSpPr/>
          <p:nvPr/>
        </p:nvGrpSpPr>
        <p:grpSpPr>
          <a:xfrm>
            <a:off x="8335406" y="44251"/>
            <a:ext cx="3856593" cy="279660"/>
            <a:chOff x="3581398" y="6140166"/>
            <a:chExt cx="4444995" cy="223443"/>
          </a:xfrm>
          <a:noFill/>
        </p:grpSpPr>
        <p:sp>
          <p:nvSpPr>
            <p:cNvPr id="53" name="Rectangle 5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65000"/>
                      <a:lumOff val="35000"/>
                    </a:schemeClr>
                  </a:solidFill>
                  <a:latin typeface="Montserrat Black" panose="00000A00000000000000" pitchFamily="2" charset="0"/>
                </a:rPr>
                <a:t>Professionnels</a:t>
              </a:r>
            </a:p>
          </p:txBody>
        </p:sp>
        <p:sp>
          <p:nvSpPr>
            <p:cNvPr id="56" name="Rectangle 55"/>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57" name="Rectangle 56"/>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75000"/>
                      <a:lumOff val="25000"/>
                    </a:schemeClr>
                  </a:solidFill>
                </a:rPr>
                <a:t>Particuliers</a:t>
              </a:r>
            </a:p>
          </p:txBody>
        </p:sp>
      </p:grpSp>
      <p:grpSp>
        <p:nvGrpSpPr>
          <p:cNvPr id="55" name="Graphique 1813">
            <a:extLst>
              <a:ext uri="{FF2B5EF4-FFF2-40B4-BE49-F238E27FC236}">
                <a16:creationId xmlns:a16="http://schemas.microsoft.com/office/drawing/2014/main" id="{07E37D2F-C011-4C2B-8826-0AD3F44F15B3}"/>
              </a:ext>
            </a:extLst>
          </p:cNvPr>
          <p:cNvGrpSpPr/>
          <p:nvPr/>
        </p:nvGrpSpPr>
        <p:grpSpPr>
          <a:xfrm>
            <a:off x="7874449" y="1094152"/>
            <a:ext cx="426529" cy="398144"/>
            <a:chOff x="2279329" y="2853237"/>
            <a:chExt cx="426529" cy="398144"/>
          </a:xfrm>
          <a:noFill/>
        </p:grpSpPr>
        <p:grpSp>
          <p:nvGrpSpPr>
            <p:cNvPr id="73" name="Graphique 1813">
              <a:extLst>
                <a:ext uri="{FF2B5EF4-FFF2-40B4-BE49-F238E27FC236}">
                  <a16:creationId xmlns:a16="http://schemas.microsoft.com/office/drawing/2014/main" id="{07E37D2F-C011-4C2B-8826-0AD3F44F15B3}"/>
                </a:ext>
              </a:extLst>
            </p:cNvPr>
            <p:cNvGrpSpPr/>
            <p:nvPr/>
          </p:nvGrpSpPr>
          <p:grpSpPr>
            <a:xfrm>
              <a:off x="2279329" y="2853237"/>
              <a:ext cx="426529" cy="398144"/>
              <a:chOff x="2279329" y="2853237"/>
              <a:chExt cx="426529" cy="398144"/>
            </a:xfrm>
            <a:grpFill/>
          </p:grpSpPr>
          <p:grpSp>
            <p:nvGrpSpPr>
              <p:cNvPr id="79" name="Graphique 1813">
                <a:extLst>
                  <a:ext uri="{FF2B5EF4-FFF2-40B4-BE49-F238E27FC236}">
                    <a16:creationId xmlns:a16="http://schemas.microsoft.com/office/drawing/2014/main" id="{07E37D2F-C011-4C2B-8826-0AD3F44F15B3}"/>
                  </a:ext>
                </a:extLst>
              </p:cNvPr>
              <p:cNvGrpSpPr/>
              <p:nvPr/>
            </p:nvGrpSpPr>
            <p:grpSpPr>
              <a:xfrm>
                <a:off x="2279329" y="2853237"/>
                <a:ext cx="426529" cy="383857"/>
                <a:chOff x="2279329" y="2853237"/>
                <a:chExt cx="426529" cy="383857"/>
              </a:xfrm>
              <a:grpFill/>
            </p:grpSpPr>
            <p:grpSp>
              <p:nvGrpSpPr>
                <p:cNvPr id="83" name="Graphique 1813">
                  <a:extLst>
                    <a:ext uri="{FF2B5EF4-FFF2-40B4-BE49-F238E27FC236}">
                      <a16:creationId xmlns:a16="http://schemas.microsoft.com/office/drawing/2014/main" id="{07E37D2F-C011-4C2B-8826-0AD3F44F15B3}"/>
                    </a:ext>
                  </a:extLst>
                </p:cNvPr>
                <p:cNvGrpSpPr/>
                <p:nvPr/>
              </p:nvGrpSpPr>
              <p:grpSpPr>
                <a:xfrm>
                  <a:off x="2404487" y="2986968"/>
                  <a:ext cx="163258" cy="250126"/>
                  <a:chOff x="2404487" y="2986968"/>
                  <a:chExt cx="163258" cy="250126"/>
                </a:xfrm>
                <a:grpFill/>
              </p:grpSpPr>
              <p:sp>
                <p:nvSpPr>
                  <p:cNvPr id="97" name="Forme libre : forme 3935">
                    <a:extLst>
                      <a:ext uri="{FF2B5EF4-FFF2-40B4-BE49-F238E27FC236}">
                        <a16:creationId xmlns:a16="http://schemas.microsoft.com/office/drawing/2014/main" id="{77B2B181-2012-4CEB-859F-4713DF3C91E2}"/>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grpFill/>
                  <a:ln w="5715" cap="rnd">
                    <a:solidFill>
                      <a:srgbClr val="E52A29"/>
                    </a:solidFill>
                    <a:prstDash val="solid"/>
                    <a:round/>
                  </a:ln>
                </p:spPr>
                <p:txBody>
                  <a:bodyPr rtlCol="0" anchor="ctr"/>
                  <a:lstStyle/>
                  <a:p>
                    <a:endParaRPr lang="fr-FR" sz="1400"/>
                  </a:p>
                </p:txBody>
              </p:sp>
              <p:sp>
                <p:nvSpPr>
                  <p:cNvPr id="98" name="Forme libre : forme 3936">
                    <a:extLst>
                      <a:ext uri="{FF2B5EF4-FFF2-40B4-BE49-F238E27FC236}">
                        <a16:creationId xmlns:a16="http://schemas.microsoft.com/office/drawing/2014/main" id="{0FF9D5DC-3214-42D5-9566-4A1D0AAFE9C7}"/>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grpFill/>
                  <a:ln w="5715" cap="rnd">
                    <a:solidFill>
                      <a:srgbClr val="E52A29"/>
                    </a:solidFill>
                    <a:prstDash val="solid"/>
                    <a:round/>
                  </a:ln>
                </p:spPr>
                <p:txBody>
                  <a:bodyPr rtlCol="0" anchor="ctr"/>
                  <a:lstStyle/>
                  <a:p>
                    <a:endParaRPr lang="fr-FR" sz="1400"/>
                  </a:p>
                </p:txBody>
              </p:sp>
            </p:grpSp>
            <p:sp>
              <p:nvSpPr>
                <p:cNvPr id="84" name="Forme libre : forme 3937">
                  <a:extLst>
                    <a:ext uri="{FF2B5EF4-FFF2-40B4-BE49-F238E27FC236}">
                      <a16:creationId xmlns:a16="http://schemas.microsoft.com/office/drawing/2014/main" id="{1FE6259D-A017-4A8A-B3A1-DDC25F3FF3C2}"/>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grpFill/>
                <a:ln w="5715" cap="rnd">
                  <a:solidFill>
                    <a:srgbClr val="E52A29"/>
                  </a:solidFill>
                  <a:prstDash val="solid"/>
                  <a:round/>
                </a:ln>
              </p:spPr>
              <p:txBody>
                <a:bodyPr rtlCol="0" anchor="ctr"/>
                <a:lstStyle/>
                <a:p>
                  <a:endParaRPr lang="fr-FR" sz="1400"/>
                </a:p>
              </p:txBody>
            </p:sp>
            <p:sp>
              <p:nvSpPr>
                <p:cNvPr id="85" name="Forme libre : forme 3938">
                  <a:extLst>
                    <a:ext uri="{FF2B5EF4-FFF2-40B4-BE49-F238E27FC236}">
                      <a16:creationId xmlns:a16="http://schemas.microsoft.com/office/drawing/2014/main" id="{F30692CE-5DD8-4FD6-B1A7-F971DE3C0751}"/>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grpFill/>
                <a:ln w="5715" cap="rnd">
                  <a:solidFill>
                    <a:srgbClr val="E52A29"/>
                  </a:solidFill>
                  <a:prstDash val="solid"/>
                  <a:round/>
                </a:ln>
              </p:spPr>
              <p:txBody>
                <a:bodyPr rtlCol="0" anchor="ctr"/>
                <a:lstStyle/>
                <a:p>
                  <a:endParaRPr lang="fr-FR" sz="1400"/>
                </a:p>
              </p:txBody>
            </p:sp>
            <p:sp>
              <p:nvSpPr>
                <p:cNvPr id="86" name="Forme libre : forme 3939">
                  <a:extLst>
                    <a:ext uri="{FF2B5EF4-FFF2-40B4-BE49-F238E27FC236}">
                      <a16:creationId xmlns:a16="http://schemas.microsoft.com/office/drawing/2014/main" id="{979ACEC8-6525-42EB-9BE2-1985339F1186}"/>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grpFill/>
                <a:ln w="5715" cap="rnd">
                  <a:solidFill>
                    <a:srgbClr val="E52A29"/>
                  </a:solidFill>
                  <a:prstDash val="solid"/>
                  <a:round/>
                </a:ln>
              </p:spPr>
              <p:txBody>
                <a:bodyPr rtlCol="0" anchor="ctr"/>
                <a:lstStyle/>
                <a:p>
                  <a:endParaRPr lang="fr-FR" sz="1400"/>
                </a:p>
              </p:txBody>
            </p:sp>
            <p:grpSp>
              <p:nvGrpSpPr>
                <p:cNvPr id="87" name="Graphique 1813">
                  <a:extLst>
                    <a:ext uri="{FF2B5EF4-FFF2-40B4-BE49-F238E27FC236}">
                      <a16:creationId xmlns:a16="http://schemas.microsoft.com/office/drawing/2014/main" id="{07E37D2F-C011-4C2B-8826-0AD3F44F15B3}"/>
                    </a:ext>
                  </a:extLst>
                </p:cNvPr>
                <p:cNvGrpSpPr/>
                <p:nvPr/>
              </p:nvGrpSpPr>
              <p:grpSpPr>
                <a:xfrm>
                  <a:off x="2605465" y="2913530"/>
                  <a:ext cx="100393" cy="307943"/>
                  <a:chOff x="2605465" y="2913530"/>
                  <a:chExt cx="100393" cy="307943"/>
                </a:xfrm>
                <a:grpFill/>
              </p:grpSpPr>
              <p:sp>
                <p:nvSpPr>
                  <p:cNvPr id="94" name="Forme libre : forme 3941">
                    <a:extLst>
                      <a:ext uri="{FF2B5EF4-FFF2-40B4-BE49-F238E27FC236}">
                        <a16:creationId xmlns:a16="http://schemas.microsoft.com/office/drawing/2014/main" id="{825D0318-300E-4B15-BA1D-020D5EDE47B4}"/>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grpFill/>
                  <a:ln w="5715" cap="rnd">
                    <a:solidFill>
                      <a:srgbClr val="E52A29"/>
                    </a:solidFill>
                    <a:prstDash val="solid"/>
                    <a:round/>
                  </a:ln>
                </p:spPr>
                <p:txBody>
                  <a:bodyPr rtlCol="0" anchor="ctr"/>
                  <a:lstStyle/>
                  <a:p>
                    <a:endParaRPr lang="fr-FR" sz="1400"/>
                  </a:p>
                </p:txBody>
              </p:sp>
              <p:sp>
                <p:nvSpPr>
                  <p:cNvPr id="95" name="Forme libre : forme 3942">
                    <a:extLst>
                      <a:ext uri="{FF2B5EF4-FFF2-40B4-BE49-F238E27FC236}">
                        <a16:creationId xmlns:a16="http://schemas.microsoft.com/office/drawing/2014/main" id="{A580D563-ECEB-4566-91EE-F86ABF24FDE0}"/>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grpFill/>
                  <a:ln w="5715" cap="rnd">
                    <a:solidFill>
                      <a:srgbClr val="E52A29"/>
                    </a:solidFill>
                    <a:prstDash val="solid"/>
                    <a:round/>
                  </a:ln>
                </p:spPr>
                <p:txBody>
                  <a:bodyPr rtlCol="0" anchor="ctr"/>
                  <a:lstStyle/>
                  <a:p>
                    <a:endParaRPr lang="fr-FR" sz="1400"/>
                  </a:p>
                </p:txBody>
              </p:sp>
              <p:sp>
                <p:nvSpPr>
                  <p:cNvPr id="96" name="Forme libre : forme 3943">
                    <a:extLst>
                      <a:ext uri="{FF2B5EF4-FFF2-40B4-BE49-F238E27FC236}">
                        <a16:creationId xmlns:a16="http://schemas.microsoft.com/office/drawing/2014/main" id="{4DC013CF-0009-47B9-BF90-5324BEB8F676}"/>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grpFill/>
                  <a:ln w="5715" cap="rnd">
                    <a:solidFill>
                      <a:srgbClr val="E52A29"/>
                    </a:solidFill>
                    <a:prstDash val="solid"/>
                    <a:round/>
                  </a:ln>
                </p:spPr>
                <p:txBody>
                  <a:bodyPr rtlCol="0" anchor="ctr"/>
                  <a:lstStyle/>
                  <a:p>
                    <a:endParaRPr lang="fr-FR" sz="1400"/>
                  </a:p>
                </p:txBody>
              </p:sp>
            </p:grpSp>
            <p:grpSp>
              <p:nvGrpSpPr>
                <p:cNvPr id="88" name="Graphique 1813">
                  <a:extLst>
                    <a:ext uri="{FF2B5EF4-FFF2-40B4-BE49-F238E27FC236}">
                      <a16:creationId xmlns:a16="http://schemas.microsoft.com/office/drawing/2014/main" id="{07E37D2F-C011-4C2B-8826-0AD3F44F15B3}"/>
                    </a:ext>
                  </a:extLst>
                </p:cNvPr>
                <p:cNvGrpSpPr/>
                <p:nvPr/>
              </p:nvGrpSpPr>
              <p:grpSpPr>
                <a:xfrm>
                  <a:off x="2279329" y="2915435"/>
                  <a:ext cx="100393" cy="307943"/>
                  <a:chOff x="2279329" y="2915435"/>
                  <a:chExt cx="100393" cy="307943"/>
                </a:xfrm>
                <a:grpFill/>
              </p:grpSpPr>
              <p:sp>
                <p:nvSpPr>
                  <p:cNvPr id="91" name="Forme libre : forme 3945">
                    <a:extLst>
                      <a:ext uri="{FF2B5EF4-FFF2-40B4-BE49-F238E27FC236}">
                        <a16:creationId xmlns:a16="http://schemas.microsoft.com/office/drawing/2014/main" id="{DDD481A8-B3BE-4969-9346-FF0F6CE7C0F1}"/>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grpFill/>
                  <a:ln w="5715" cap="rnd">
                    <a:solidFill>
                      <a:srgbClr val="E52A29"/>
                    </a:solidFill>
                    <a:prstDash val="solid"/>
                    <a:round/>
                  </a:ln>
                </p:spPr>
                <p:txBody>
                  <a:bodyPr rtlCol="0" anchor="ctr"/>
                  <a:lstStyle/>
                  <a:p>
                    <a:endParaRPr lang="fr-FR" sz="1400"/>
                  </a:p>
                </p:txBody>
              </p:sp>
              <p:sp>
                <p:nvSpPr>
                  <p:cNvPr id="92" name="Forme libre : forme 3946">
                    <a:extLst>
                      <a:ext uri="{FF2B5EF4-FFF2-40B4-BE49-F238E27FC236}">
                        <a16:creationId xmlns:a16="http://schemas.microsoft.com/office/drawing/2014/main" id="{FA62D366-73C7-4352-8ECB-CE4933237370}"/>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grpFill/>
                  <a:ln w="5715" cap="rnd">
                    <a:solidFill>
                      <a:srgbClr val="E52A29"/>
                    </a:solidFill>
                    <a:prstDash val="solid"/>
                    <a:round/>
                  </a:ln>
                </p:spPr>
                <p:txBody>
                  <a:bodyPr rtlCol="0" anchor="ctr"/>
                  <a:lstStyle/>
                  <a:p>
                    <a:endParaRPr lang="fr-FR" sz="1400"/>
                  </a:p>
                </p:txBody>
              </p:sp>
              <p:sp>
                <p:nvSpPr>
                  <p:cNvPr id="93" name="Forme libre : forme 3947">
                    <a:extLst>
                      <a:ext uri="{FF2B5EF4-FFF2-40B4-BE49-F238E27FC236}">
                        <a16:creationId xmlns:a16="http://schemas.microsoft.com/office/drawing/2014/main" id="{E878B163-CF49-4982-9A90-21A52122F5D3}"/>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grpFill/>
                  <a:ln w="5715" cap="rnd">
                    <a:solidFill>
                      <a:srgbClr val="E52A29"/>
                    </a:solidFill>
                    <a:prstDash val="solid"/>
                    <a:round/>
                  </a:ln>
                </p:spPr>
                <p:txBody>
                  <a:bodyPr rtlCol="0" anchor="ctr"/>
                  <a:lstStyle/>
                  <a:p>
                    <a:endParaRPr lang="fr-FR" sz="1400"/>
                  </a:p>
                </p:txBody>
              </p:sp>
            </p:grpSp>
            <p:sp>
              <p:nvSpPr>
                <p:cNvPr id="89" name="Forme libre : forme 3948">
                  <a:extLst>
                    <a:ext uri="{FF2B5EF4-FFF2-40B4-BE49-F238E27FC236}">
                      <a16:creationId xmlns:a16="http://schemas.microsoft.com/office/drawing/2014/main" id="{95B57FD3-1924-43C5-A27E-CB92DFD61E26}"/>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grpFill/>
                <a:ln w="5715" cap="rnd">
                  <a:solidFill>
                    <a:srgbClr val="E52A29"/>
                  </a:solidFill>
                  <a:prstDash val="solid"/>
                  <a:round/>
                </a:ln>
              </p:spPr>
              <p:txBody>
                <a:bodyPr rtlCol="0" anchor="ctr"/>
                <a:lstStyle/>
                <a:p>
                  <a:endParaRPr lang="fr-FR" sz="1400"/>
                </a:p>
              </p:txBody>
            </p:sp>
            <p:sp>
              <p:nvSpPr>
                <p:cNvPr id="90" name="Forme libre : forme 3949">
                  <a:extLst>
                    <a:ext uri="{FF2B5EF4-FFF2-40B4-BE49-F238E27FC236}">
                      <a16:creationId xmlns:a16="http://schemas.microsoft.com/office/drawing/2014/main" id="{B5620431-1E28-4B7D-9A04-2D29EA4F74C3}"/>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grpFill/>
                <a:ln w="5715" cap="rnd">
                  <a:solidFill>
                    <a:srgbClr val="E52A29"/>
                  </a:solidFill>
                  <a:prstDash val="solid"/>
                  <a:round/>
                </a:ln>
              </p:spPr>
              <p:txBody>
                <a:bodyPr rtlCol="0" anchor="ctr"/>
                <a:lstStyle/>
                <a:p>
                  <a:endParaRPr lang="fr-FR" sz="1400"/>
                </a:p>
              </p:txBody>
            </p:sp>
          </p:grpSp>
          <p:sp>
            <p:nvSpPr>
              <p:cNvPr id="80" name="Forme libre : forme 3950">
                <a:extLst>
                  <a:ext uri="{FF2B5EF4-FFF2-40B4-BE49-F238E27FC236}">
                    <a16:creationId xmlns:a16="http://schemas.microsoft.com/office/drawing/2014/main" id="{E8F4FE36-82EB-44D2-B13B-A81E38AB48D4}"/>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grpFill/>
              <a:ln w="5715" cap="rnd">
                <a:solidFill>
                  <a:srgbClr val="E52A29"/>
                </a:solidFill>
                <a:prstDash val="solid"/>
                <a:round/>
              </a:ln>
            </p:spPr>
            <p:txBody>
              <a:bodyPr rtlCol="0" anchor="ctr"/>
              <a:lstStyle/>
              <a:p>
                <a:endParaRPr lang="fr-FR" sz="1400"/>
              </a:p>
            </p:txBody>
          </p:sp>
        </p:grpSp>
        <p:sp>
          <p:nvSpPr>
            <p:cNvPr id="78" name="Forme libre : forme 3951">
              <a:extLst>
                <a:ext uri="{FF2B5EF4-FFF2-40B4-BE49-F238E27FC236}">
                  <a16:creationId xmlns:a16="http://schemas.microsoft.com/office/drawing/2014/main" id="{B3A28E8C-406A-4650-864B-C7D52D4D12D9}"/>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grpFill/>
            <a:ln w="5715" cap="rnd">
              <a:solidFill>
                <a:srgbClr val="E52A29"/>
              </a:solidFill>
              <a:prstDash val="solid"/>
              <a:round/>
            </a:ln>
          </p:spPr>
          <p:txBody>
            <a:bodyPr rtlCol="0" anchor="ctr"/>
            <a:lstStyle/>
            <a:p>
              <a:endParaRPr lang="fr-FR" sz="1400"/>
            </a:p>
          </p:txBody>
        </p:sp>
      </p:grpSp>
      <p:grpSp>
        <p:nvGrpSpPr>
          <p:cNvPr id="198" name="Graphique 47">
            <a:extLst>
              <a:ext uri="{FF2B5EF4-FFF2-40B4-BE49-F238E27FC236}">
                <a16:creationId xmlns:a16="http://schemas.microsoft.com/office/drawing/2014/main" id="{1F698A3D-A810-458A-B731-3A603BCA120B}"/>
              </a:ext>
            </a:extLst>
          </p:cNvPr>
          <p:cNvGrpSpPr/>
          <p:nvPr/>
        </p:nvGrpSpPr>
        <p:grpSpPr>
          <a:xfrm>
            <a:off x="7919229" y="3286207"/>
            <a:ext cx="421857" cy="451789"/>
            <a:chOff x="6685181" y="1466922"/>
            <a:chExt cx="345607" cy="508684"/>
          </a:xfrm>
          <a:noFill/>
        </p:grpSpPr>
        <p:sp>
          <p:nvSpPr>
            <p:cNvPr id="199" name="Forme libre : forme 316">
              <a:extLst>
                <a:ext uri="{FF2B5EF4-FFF2-40B4-BE49-F238E27FC236}">
                  <a16:creationId xmlns:a16="http://schemas.microsoft.com/office/drawing/2014/main" id="{3F6BFB5A-EB66-476E-BC51-95030783DB0A}"/>
                </a:ext>
              </a:extLst>
            </p:cNvPr>
            <p:cNvSpPr/>
            <p:nvPr/>
          </p:nvSpPr>
          <p:spPr>
            <a:xfrm>
              <a:off x="6685181" y="1727833"/>
              <a:ext cx="130466" cy="140135"/>
            </a:xfrm>
            <a:custGeom>
              <a:avLst/>
              <a:gdLst>
                <a:gd name="connsiteX0" fmla="*/ 130466 w 130466"/>
                <a:gd name="connsiteY0" fmla="*/ 0 h 140135"/>
                <a:gd name="connsiteX1" fmla="*/ 96606 w 130466"/>
                <a:gd name="connsiteY1" fmla="*/ 7542 h 140135"/>
                <a:gd name="connsiteX2" fmla="*/ 51673 w 130466"/>
                <a:gd name="connsiteY2" fmla="*/ 40761 h 140135"/>
                <a:gd name="connsiteX3" fmla="*/ 0 w 130466"/>
                <a:gd name="connsiteY3" fmla="*/ 138009 h 140135"/>
                <a:gd name="connsiteX4" fmla="*/ 29367 w 130466"/>
                <a:gd name="connsiteY4" fmla="*/ 128701 h 140135"/>
                <a:gd name="connsiteX5" fmla="*/ 35786 w 130466"/>
                <a:gd name="connsiteY5" fmla="*/ 116665 h 140135"/>
                <a:gd name="connsiteX6" fmla="*/ 63388 w 130466"/>
                <a:gd name="connsiteY6" fmla="*/ 84089 h 140135"/>
                <a:gd name="connsiteX7" fmla="*/ 102704 w 130466"/>
                <a:gd name="connsiteY7" fmla="*/ 66276 h 140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0466" h="140135">
                  <a:moveTo>
                    <a:pt x="130466" y="0"/>
                  </a:moveTo>
                  <a:lnTo>
                    <a:pt x="96606" y="7542"/>
                  </a:lnTo>
                  <a:cubicBezTo>
                    <a:pt x="77188" y="11715"/>
                    <a:pt x="60820" y="23911"/>
                    <a:pt x="51673" y="40761"/>
                  </a:cubicBezTo>
                  <a:lnTo>
                    <a:pt x="0" y="138009"/>
                  </a:lnTo>
                  <a:cubicBezTo>
                    <a:pt x="10591" y="142983"/>
                    <a:pt x="24071" y="138971"/>
                    <a:pt x="29367" y="128701"/>
                  </a:cubicBezTo>
                  <a:lnTo>
                    <a:pt x="35786" y="116665"/>
                  </a:lnTo>
                  <a:cubicBezTo>
                    <a:pt x="42686" y="103667"/>
                    <a:pt x="52154" y="92594"/>
                    <a:pt x="63388" y="84089"/>
                  </a:cubicBezTo>
                  <a:cubicBezTo>
                    <a:pt x="74781" y="75584"/>
                    <a:pt x="88261" y="69325"/>
                    <a:pt x="102704" y="66276"/>
                  </a:cubicBezTo>
                </a:path>
              </a:pathLst>
            </a:custGeom>
            <a:noFill/>
            <a:ln w="9612" cap="rnd">
              <a:solidFill>
                <a:srgbClr val="E52A29"/>
              </a:solidFill>
              <a:prstDash val="solid"/>
              <a:round/>
            </a:ln>
          </p:spPr>
          <p:txBody>
            <a:bodyPr rtlCol="0" anchor="ctr"/>
            <a:lstStyle/>
            <a:p>
              <a:endParaRPr lang="fr-FR" sz="1400"/>
            </a:p>
          </p:txBody>
        </p:sp>
        <p:sp>
          <p:nvSpPr>
            <p:cNvPr id="200" name="Forme libre : forme 317">
              <a:extLst>
                <a:ext uri="{FF2B5EF4-FFF2-40B4-BE49-F238E27FC236}">
                  <a16:creationId xmlns:a16="http://schemas.microsoft.com/office/drawing/2014/main" id="{01756DAF-6186-4DE2-9626-0B268B7D8650}"/>
                </a:ext>
              </a:extLst>
            </p:cNvPr>
            <p:cNvSpPr/>
            <p:nvPr/>
          </p:nvSpPr>
          <p:spPr>
            <a:xfrm>
              <a:off x="6877611" y="1789776"/>
              <a:ext cx="74976" cy="185830"/>
            </a:xfrm>
            <a:custGeom>
              <a:avLst/>
              <a:gdLst>
                <a:gd name="connsiteX0" fmla="*/ 72033 w 74976"/>
                <a:gd name="connsiteY0" fmla="*/ 36909 h 185830"/>
                <a:gd name="connsiteX1" fmla="*/ 67379 w 74976"/>
                <a:gd name="connsiteY1" fmla="*/ 86977 h 185830"/>
                <a:gd name="connsiteX2" fmla="*/ 14583 w 74976"/>
                <a:gd name="connsiteY2" fmla="*/ 185830 h 185830"/>
                <a:gd name="connsiteX3" fmla="*/ 13620 w 74976"/>
                <a:gd name="connsiteY3" fmla="*/ 185349 h 185830"/>
                <a:gd name="connsiteX4" fmla="*/ 1263 w 74976"/>
                <a:gd name="connsiteY4" fmla="*/ 171066 h 185830"/>
                <a:gd name="connsiteX5" fmla="*/ 2547 w 74976"/>
                <a:gd name="connsiteY5" fmla="*/ 152772 h 185830"/>
                <a:gd name="connsiteX6" fmla="*/ 8966 w 74976"/>
                <a:gd name="connsiteY6" fmla="*/ 140897 h 185830"/>
                <a:gd name="connsiteX7" fmla="*/ 12496 w 74976"/>
                <a:gd name="connsiteY7" fmla="*/ 60178 h 185830"/>
                <a:gd name="connsiteX8" fmla="*/ 6077 w 74976"/>
                <a:gd name="connsiteY8" fmla="*/ 46056 h 185830"/>
                <a:gd name="connsiteX9" fmla="*/ 56627 w 74976"/>
                <a:gd name="connsiteY9" fmla="*/ 0 h 185830"/>
                <a:gd name="connsiteX10" fmla="*/ 64330 w 74976"/>
                <a:gd name="connsiteY10" fmla="*/ 18455 h 185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976" h="185830">
                  <a:moveTo>
                    <a:pt x="72033" y="36909"/>
                  </a:moveTo>
                  <a:cubicBezTo>
                    <a:pt x="77168" y="53759"/>
                    <a:pt x="75563" y="71411"/>
                    <a:pt x="67379" y="86977"/>
                  </a:cubicBezTo>
                  <a:lnTo>
                    <a:pt x="14583" y="185830"/>
                  </a:lnTo>
                  <a:lnTo>
                    <a:pt x="13620" y="185349"/>
                  </a:lnTo>
                  <a:cubicBezTo>
                    <a:pt x="7682" y="182139"/>
                    <a:pt x="3189" y="177325"/>
                    <a:pt x="1263" y="171066"/>
                  </a:cubicBezTo>
                  <a:cubicBezTo>
                    <a:pt x="-662" y="164968"/>
                    <a:pt x="-502" y="158389"/>
                    <a:pt x="2547" y="152772"/>
                  </a:cubicBezTo>
                  <a:lnTo>
                    <a:pt x="8966" y="140897"/>
                  </a:lnTo>
                  <a:cubicBezTo>
                    <a:pt x="22285" y="115702"/>
                    <a:pt x="23569" y="86175"/>
                    <a:pt x="12496" y="60178"/>
                  </a:cubicBezTo>
                  <a:lnTo>
                    <a:pt x="6077" y="46056"/>
                  </a:lnTo>
                  <a:moveTo>
                    <a:pt x="56627" y="0"/>
                  </a:moveTo>
                  <a:lnTo>
                    <a:pt x="64330" y="18455"/>
                  </a:lnTo>
                </a:path>
              </a:pathLst>
            </a:custGeom>
            <a:noFill/>
            <a:ln w="9612" cap="rnd">
              <a:solidFill>
                <a:srgbClr val="E52A29"/>
              </a:solidFill>
              <a:prstDash val="solid"/>
              <a:round/>
            </a:ln>
          </p:spPr>
          <p:txBody>
            <a:bodyPr rtlCol="0" anchor="ctr"/>
            <a:lstStyle/>
            <a:p>
              <a:endParaRPr lang="fr-FR" sz="1400"/>
            </a:p>
          </p:txBody>
        </p:sp>
        <p:sp>
          <p:nvSpPr>
            <p:cNvPr id="201" name="Forme libre : forme 318">
              <a:extLst>
                <a:ext uri="{FF2B5EF4-FFF2-40B4-BE49-F238E27FC236}">
                  <a16:creationId xmlns:a16="http://schemas.microsoft.com/office/drawing/2014/main" id="{F02D5839-C11D-40A1-AC12-0421F45B908C}"/>
                </a:ext>
              </a:extLst>
            </p:cNvPr>
            <p:cNvSpPr/>
            <p:nvPr/>
          </p:nvSpPr>
          <p:spPr>
            <a:xfrm>
              <a:off x="6854642" y="1835351"/>
              <a:ext cx="29366" cy="55452"/>
            </a:xfrm>
            <a:custGeom>
              <a:avLst/>
              <a:gdLst>
                <a:gd name="connsiteX0" fmla="*/ 29367 w 29366"/>
                <a:gd name="connsiteY0" fmla="*/ 0 h 55452"/>
                <a:gd name="connsiteX1" fmla="*/ 12838 w 29366"/>
                <a:gd name="connsiteY1" fmla="*/ 48945 h 55452"/>
                <a:gd name="connsiteX2" fmla="*/ 0 w 29366"/>
                <a:gd name="connsiteY2" fmla="*/ 54241 h 55452"/>
              </a:gdLst>
              <a:ahLst/>
              <a:cxnLst>
                <a:cxn ang="0">
                  <a:pos x="connsiteX0" y="connsiteY0"/>
                </a:cxn>
                <a:cxn ang="0">
                  <a:pos x="connsiteX1" y="connsiteY1"/>
                </a:cxn>
                <a:cxn ang="0">
                  <a:pos x="connsiteX2" y="connsiteY2"/>
                </a:cxn>
              </a:cxnLst>
              <a:rect l="l" t="t" r="r" b="b"/>
              <a:pathLst>
                <a:path w="29366" h="55452">
                  <a:moveTo>
                    <a:pt x="29367" y="0"/>
                  </a:moveTo>
                  <a:cubicBezTo>
                    <a:pt x="11715" y="52154"/>
                    <a:pt x="12838" y="48945"/>
                    <a:pt x="12838" y="48945"/>
                  </a:cubicBezTo>
                  <a:cubicBezTo>
                    <a:pt x="11073" y="54241"/>
                    <a:pt x="5296" y="57290"/>
                    <a:pt x="0" y="54241"/>
                  </a:cubicBezTo>
                </a:path>
              </a:pathLst>
            </a:custGeom>
            <a:noFill/>
            <a:ln w="9612" cap="rnd">
              <a:solidFill>
                <a:srgbClr val="E52A29"/>
              </a:solidFill>
              <a:prstDash val="solid"/>
              <a:round/>
            </a:ln>
          </p:spPr>
          <p:txBody>
            <a:bodyPr rtlCol="0" anchor="ctr"/>
            <a:lstStyle/>
            <a:p>
              <a:endParaRPr lang="fr-FR" sz="1400"/>
            </a:p>
          </p:txBody>
        </p:sp>
        <p:sp>
          <p:nvSpPr>
            <p:cNvPr id="202" name="Forme libre : forme 319">
              <a:extLst>
                <a:ext uri="{FF2B5EF4-FFF2-40B4-BE49-F238E27FC236}">
                  <a16:creationId xmlns:a16="http://schemas.microsoft.com/office/drawing/2014/main" id="{CC4FE8C1-B9DA-4BBC-916E-5B6A7AB71767}"/>
                </a:ext>
              </a:extLst>
            </p:cNvPr>
            <p:cNvSpPr/>
            <p:nvPr/>
          </p:nvSpPr>
          <p:spPr>
            <a:xfrm>
              <a:off x="6773163" y="1792825"/>
              <a:ext cx="29325" cy="55524"/>
            </a:xfrm>
            <a:custGeom>
              <a:avLst/>
              <a:gdLst>
                <a:gd name="connsiteX0" fmla="*/ 4933 w 29325"/>
                <a:gd name="connsiteY0" fmla="*/ 55524 h 55524"/>
                <a:gd name="connsiteX1" fmla="*/ 1403 w 29325"/>
                <a:gd name="connsiteY1" fmla="*/ 41563 h 55524"/>
                <a:gd name="connsiteX2" fmla="*/ 29325 w 29325"/>
                <a:gd name="connsiteY2" fmla="*/ 0 h 55524"/>
              </a:gdLst>
              <a:ahLst/>
              <a:cxnLst>
                <a:cxn ang="0">
                  <a:pos x="connsiteX0" y="connsiteY0"/>
                </a:cxn>
                <a:cxn ang="0">
                  <a:pos x="connsiteX1" y="connsiteY1"/>
                </a:cxn>
                <a:cxn ang="0">
                  <a:pos x="connsiteX2" y="connsiteY2"/>
                </a:cxn>
              </a:cxnLst>
              <a:rect l="l" t="t" r="r" b="b"/>
              <a:pathLst>
                <a:path w="29325" h="55524">
                  <a:moveTo>
                    <a:pt x="4933" y="55524"/>
                  </a:moveTo>
                  <a:cubicBezTo>
                    <a:pt x="279" y="52957"/>
                    <a:pt x="-1486" y="46056"/>
                    <a:pt x="1403" y="41563"/>
                  </a:cubicBezTo>
                  <a:cubicBezTo>
                    <a:pt x="18413" y="16048"/>
                    <a:pt x="25153" y="6259"/>
                    <a:pt x="29325" y="0"/>
                  </a:cubicBezTo>
                </a:path>
              </a:pathLst>
            </a:custGeom>
            <a:noFill/>
            <a:ln w="9612" cap="rnd">
              <a:solidFill>
                <a:srgbClr val="E52A29"/>
              </a:solidFill>
              <a:prstDash val="solid"/>
              <a:round/>
            </a:ln>
          </p:spPr>
          <p:txBody>
            <a:bodyPr rtlCol="0" anchor="ctr"/>
            <a:lstStyle/>
            <a:p>
              <a:endParaRPr lang="fr-FR" sz="1400"/>
            </a:p>
          </p:txBody>
        </p:sp>
        <p:sp>
          <p:nvSpPr>
            <p:cNvPr id="203" name="Forme libre : forme 320">
              <a:extLst>
                <a:ext uri="{FF2B5EF4-FFF2-40B4-BE49-F238E27FC236}">
                  <a16:creationId xmlns:a16="http://schemas.microsoft.com/office/drawing/2014/main" id="{2554EDBA-2B54-4579-A5C8-C6BFF66DCC6E}"/>
                </a:ext>
              </a:extLst>
            </p:cNvPr>
            <p:cNvSpPr/>
            <p:nvPr/>
          </p:nvSpPr>
          <p:spPr>
            <a:xfrm>
              <a:off x="6799277" y="1466922"/>
              <a:ext cx="231510" cy="368460"/>
            </a:xfrm>
            <a:custGeom>
              <a:avLst/>
              <a:gdLst>
                <a:gd name="connsiteX0" fmla="*/ 69648 w 231510"/>
                <a:gd name="connsiteY0" fmla="*/ 365060 h 368460"/>
                <a:gd name="connsiteX1" fmla="*/ 107680 w 231510"/>
                <a:gd name="connsiteY1" fmla="*/ 357517 h 368460"/>
                <a:gd name="connsiteX2" fmla="*/ 171870 w 231510"/>
                <a:gd name="connsiteY2" fmla="*/ 257702 h 368460"/>
                <a:gd name="connsiteX3" fmla="*/ 225629 w 231510"/>
                <a:gd name="connsiteY3" fmla="*/ 90006 h 368460"/>
                <a:gd name="connsiteX4" fmla="*/ 226432 w 231510"/>
                <a:gd name="connsiteY4" fmla="*/ 460 h 368460"/>
                <a:gd name="connsiteX5" fmla="*/ 189362 w 231510"/>
                <a:gd name="connsiteY5" fmla="*/ 19076 h 368460"/>
                <a:gd name="connsiteX6" fmla="*/ 152453 w 231510"/>
                <a:gd name="connsiteY6" fmla="*/ 51492 h 368460"/>
                <a:gd name="connsiteX7" fmla="*/ 46539 w 231510"/>
                <a:gd name="connsiteY7" fmla="*/ 191586 h 368460"/>
                <a:gd name="connsiteX8" fmla="*/ 1125 w 231510"/>
                <a:gd name="connsiteY8" fmla="*/ 301512 h 368460"/>
                <a:gd name="connsiteX9" fmla="*/ 16530 w 231510"/>
                <a:gd name="connsiteY9" fmla="*/ 337137 h 368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1510" h="368460">
                  <a:moveTo>
                    <a:pt x="69648" y="365060"/>
                  </a:moveTo>
                  <a:cubicBezTo>
                    <a:pt x="82486" y="371639"/>
                    <a:pt x="98373" y="368430"/>
                    <a:pt x="107680" y="357517"/>
                  </a:cubicBezTo>
                  <a:cubicBezTo>
                    <a:pt x="129986" y="329755"/>
                    <a:pt x="152132" y="295253"/>
                    <a:pt x="171870" y="257702"/>
                  </a:cubicBezTo>
                  <a:cubicBezTo>
                    <a:pt x="205570" y="193351"/>
                    <a:pt x="220013" y="124989"/>
                    <a:pt x="225629" y="90006"/>
                  </a:cubicBezTo>
                  <a:cubicBezTo>
                    <a:pt x="234135" y="38814"/>
                    <a:pt x="232530" y="3670"/>
                    <a:pt x="226432" y="460"/>
                  </a:cubicBezTo>
                  <a:cubicBezTo>
                    <a:pt x="221938" y="-1786"/>
                    <a:pt x="208780" y="4151"/>
                    <a:pt x="189362" y="19076"/>
                  </a:cubicBezTo>
                  <a:cubicBezTo>
                    <a:pt x="178771" y="27260"/>
                    <a:pt x="166254" y="38012"/>
                    <a:pt x="152453" y="51492"/>
                  </a:cubicBezTo>
                  <a:cubicBezTo>
                    <a:pt x="110248" y="92573"/>
                    <a:pt x="71573" y="143604"/>
                    <a:pt x="46539" y="191586"/>
                  </a:cubicBezTo>
                  <a:cubicBezTo>
                    <a:pt x="26801" y="229137"/>
                    <a:pt x="11235" y="267330"/>
                    <a:pt x="1125" y="301512"/>
                  </a:cubicBezTo>
                  <a:cubicBezTo>
                    <a:pt x="-2727" y="315473"/>
                    <a:pt x="3532" y="330558"/>
                    <a:pt x="16530" y="337137"/>
                  </a:cubicBezTo>
                </a:path>
              </a:pathLst>
            </a:custGeom>
            <a:noFill/>
            <a:ln w="9612" cap="rnd">
              <a:solidFill>
                <a:srgbClr val="E52A29"/>
              </a:solidFill>
              <a:prstDash val="solid"/>
              <a:round/>
            </a:ln>
          </p:spPr>
          <p:txBody>
            <a:bodyPr rtlCol="0" anchor="ctr"/>
            <a:lstStyle/>
            <a:p>
              <a:endParaRPr lang="fr-FR" sz="1400"/>
            </a:p>
          </p:txBody>
        </p:sp>
        <p:sp>
          <p:nvSpPr>
            <p:cNvPr id="204" name="Forme libre : forme 321">
              <a:extLst>
                <a:ext uri="{FF2B5EF4-FFF2-40B4-BE49-F238E27FC236}">
                  <a16:creationId xmlns:a16="http://schemas.microsoft.com/office/drawing/2014/main" id="{0DB6ED46-DE3E-4700-876D-59659EA4EBDF}"/>
                </a:ext>
              </a:extLst>
            </p:cNvPr>
            <p:cNvSpPr/>
            <p:nvPr/>
          </p:nvSpPr>
          <p:spPr>
            <a:xfrm>
              <a:off x="6952532" y="1496268"/>
              <a:ext cx="55363" cy="45735"/>
            </a:xfrm>
            <a:custGeom>
              <a:avLst/>
              <a:gdLst>
                <a:gd name="connsiteX0" fmla="*/ 55364 w 55363"/>
                <a:gd name="connsiteY0" fmla="*/ 0 h 45735"/>
                <a:gd name="connsiteX1" fmla="*/ 0 w 55363"/>
                <a:gd name="connsiteY1" fmla="*/ 45735 h 45735"/>
              </a:gdLst>
              <a:ahLst/>
              <a:cxnLst>
                <a:cxn ang="0">
                  <a:pos x="connsiteX0" y="connsiteY0"/>
                </a:cxn>
                <a:cxn ang="0">
                  <a:pos x="connsiteX1" y="connsiteY1"/>
                </a:cxn>
              </a:cxnLst>
              <a:rect l="l" t="t" r="r" b="b"/>
              <a:pathLst>
                <a:path w="55363" h="45735">
                  <a:moveTo>
                    <a:pt x="55364" y="0"/>
                  </a:moveTo>
                  <a:cubicBezTo>
                    <a:pt x="43168" y="7061"/>
                    <a:pt x="25676" y="21183"/>
                    <a:pt x="0" y="45735"/>
                  </a:cubicBezTo>
                </a:path>
              </a:pathLst>
            </a:custGeom>
            <a:noFill/>
            <a:ln w="9612" cap="rnd">
              <a:solidFill>
                <a:srgbClr val="E52A29"/>
              </a:solidFill>
              <a:prstDash val="solid"/>
              <a:round/>
            </a:ln>
          </p:spPr>
          <p:txBody>
            <a:bodyPr rtlCol="0" anchor="ctr"/>
            <a:lstStyle/>
            <a:p>
              <a:endParaRPr lang="fr-FR" sz="1400"/>
            </a:p>
          </p:txBody>
        </p:sp>
        <p:sp>
          <p:nvSpPr>
            <p:cNvPr id="205" name="Forme libre : forme 322">
              <a:extLst>
                <a:ext uri="{FF2B5EF4-FFF2-40B4-BE49-F238E27FC236}">
                  <a16:creationId xmlns:a16="http://schemas.microsoft.com/office/drawing/2014/main" id="{88FACEB9-E180-49D8-92E0-4BE6DC0B38A4}"/>
                </a:ext>
              </a:extLst>
            </p:cNvPr>
            <p:cNvSpPr/>
            <p:nvPr/>
          </p:nvSpPr>
          <p:spPr>
            <a:xfrm>
              <a:off x="6867844" y="1616959"/>
              <a:ext cx="104266" cy="101070"/>
            </a:xfrm>
            <a:custGeom>
              <a:avLst/>
              <a:gdLst>
                <a:gd name="connsiteX0" fmla="*/ 103143 w 104266"/>
                <a:gd name="connsiteY0" fmla="*/ 41067 h 101070"/>
                <a:gd name="connsiteX1" fmla="*/ 98650 w 104266"/>
                <a:gd name="connsiteY1" fmla="*/ 74446 h 101070"/>
                <a:gd name="connsiteX2" fmla="*/ 28522 w 104266"/>
                <a:gd name="connsiteY2" fmla="*/ 94987 h 101070"/>
                <a:gd name="connsiteX3" fmla="*/ 5735 w 104266"/>
                <a:gd name="connsiteY3" fmla="*/ 26624 h 101070"/>
                <a:gd name="connsiteX4" fmla="*/ 75862 w 104266"/>
                <a:gd name="connsiteY4" fmla="*/ 6084 h 101070"/>
                <a:gd name="connsiteX5" fmla="*/ 90145 w 104266"/>
                <a:gd name="connsiteY5" fmla="*/ 16675 h 101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266" h="101070">
                  <a:moveTo>
                    <a:pt x="103143" y="41067"/>
                  </a:moveTo>
                  <a:cubicBezTo>
                    <a:pt x="105550" y="52140"/>
                    <a:pt x="104106" y="63855"/>
                    <a:pt x="98650" y="74446"/>
                  </a:cubicBezTo>
                  <a:cubicBezTo>
                    <a:pt x="85330" y="98999"/>
                    <a:pt x="54198" y="108306"/>
                    <a:pt x="28522" y="94987"/>
                  </a:cubicBezTo>
                  <a:cubicBezTo>
                    <a:pt x="2846" y="81667"/>
                    <a:pt x="-7424" y="51017"/>
                    <a:pt x="5735" y="26624"/>
                  </a:cubicBezTo>
                  <a:cubicBezTo>
                    <a:pt x="18894" y="2072"/>
                    <a:pt x="50186" y="-7236"/>
                    <a:pt x="75862" y="6084"/>
                  </a:cubicBezTo>
                  <a:cubicBezTo>
                    <a:pt x="81319" y="8812"/>
                    <a:pt x="86133" y="12503"/>
                    <a:pt x="90145" y="16675"/>
                  </a:cubicBezTo>
                </a:path>
              </a:pathLst>
            </a:custGeom>
            <a:noFill/>
            <a:ln w="9612" cap="rnd">
              <a:solidFill>
                <a:srgbClr val="E52A29"/>
              </a:solidFill>
              <a:prstDash val="solid"/>
              <a:round/>
            </a:ln>
          </p:spPr>
          <p:txBody>
            <a:bodyPr rtlCol="0" anchor="ctr"/>
            <a:lstStyle/>
            <a:p>
              <a:endParaRPr lang="fr-FR" sz="1400"/>
            </a:p>
          </p:txBody>
        </p:sp>
        <p:sp>
          <p:nvSpPr>
            <p:cNvPr id="206" name="Forme libre : forme 323">
              <a:extLst>
                <a:ext uri="{FF2B5EF4-FFF2-40B4-BE49-F238E27FC236}">
                  <a16:creationId xmlns:a16="http://schemas.microsoft.com/office/drawing/2014/main" id="{21D29AB4-D677-4B45-819A-F9F515C631BB}"/>
                </a:ext>
              </a:extLst>
            </p:cNvPr>
            <p:cNvSpPr/>
            <p:nvPr/>
          </p:nvSpPr>
          <p:spPr>
            <a:xfrm>
              <a:off x="6831694" y="1877717"/>
              <a:ext cx="22947" cy="29381"/>
            </a:xfrm>
            <a:custGeom>
              <a:avLst/>
              <a:gdLst>
                <a:gd name="connsiteX0" fmla="*/ 1444 w 22947"/>
                <a:gd name="connsiteY0" fmla="*/ 0 h 29381"/>
                <a:gd name="connsiteX1" fmla="*/ 22948 w 22947"/>
                <a:gd name="connsiteY1" fmla="*/ 10752 h 29381"/>
                <a:gd name="connsiteX2" fmla="*/ 15887 w 22947"/>
                <a:gd name="connsiteY2" fmla="*/ 23590 h 29381"/>
                <a:gd name="connsiteX3" fmla="*/ 0 w 22947"/>
                <a:gd name="connsiteY3" fmla="*/ 28083 h 29381"/>
              </a:gdLst>
              <a:ahLst/>
              <a:cxnLst>
                <a:cxn ang="0">
                  <a:pos x="connsiteX0" y="connsiteY0"/>
                </a:cxn>
                <a:cxn ang="0">
                  <a:pos x="connsiteX1" y="connsiteY1"/>
                </a:cxn>
                <a:cxn ang="0">
                  <a:pos x="connsiteX2" y="connsiteY2"/>
                </a:cxn>
                <a:cxn ang="0">
                  <a:pos x="connsiteX3" y="connsiteY3"/>
                </a:cxn>
              </a:cxnLst>
              <a:rect l="l" t="t" r="r" b="b"/>
              <a:pathLst>
                <a:path w="22947" h="29381">
                  <a:moveTo>
                    <a:pt x="1444" y="0"/>
                  </a:moveTo>
                  <a:lnTo>
                    <a:pt x="22948" y="10752"/>
                  </a:lnTo>
                  <a:lnTo>
                    <a:pt x="15887" y="23590"/>
                  </a:lnTo>
                  <a:cubicBezTo>
                    <a:pt x="12838" y="29206"/>
                    <a:pt x="6098" y="30811"/>
                    <a:pt x="0" y="28083"/>
                  </a:cubicBezTo>
                </a:path>
              </a:pathLst>
            </a:custGeom>
            <a:noFill/>
            <a:ln w="9612" cap="rnd">
              <a:solidFill>
                <a:srgbClr val="E52A29"/>
              </a:solidFill>
              <a:prstDash val="solid"/>
              <a:round/>
            </a:ln>
          </p:spPr>
          <p:txBody>
            <a:bodyPr rtlCol="0" anchor="ctr"/>
            <a:lstStyle/>
            <a:p>
              <a:endParaRPr lang="fr-FR" sz="1400"/>
            </a:p>
          </p:txBody>
        </p:sp>
        <p:sp>
          <p:nvSpPr>
            <p:cNvPr id="207" name="Forme libre : forme 324">
              <a:extLst>
                <a:ext uri="{FF2B5EF4-FFF2-40B4-BE49-F238E27FC236}">
                  <a16:creationId xmlns:a16="http://schemas.microsoft.com/office/drawing/2014/main" id="{68CF7BB6-826D-43B5-9431-E395E326B3A7}"/>
                </a:ext>
              </a:extLst>
            </p:cNvPr>
            <p:cNvSpPr/>
            <p:nvPr/>
          </p:nvSpPr>
          <p:spPr>
            <a:xfrm>
              <a:off x="6769881" y="1848510"/>
              <a:ext cx="39186" cy="25996"/>
            </a:xfrm>
            <a:custGeom>
              <a:avLst/>
              <a:gdLst>
                <a:gd name="connsiteX0" fmla="*/ 5808 w 39186"/>
                <a:gd name="connsiteY0" fmla="*/ 25997 h 25996"/>
                <a:gd name="connsiteX1" fmla="*/ 1314 w 39186"/>
                <a:gd name="connsiteY1" fmla="*/ 12196 h 25996"/>
                <a:gd name="connsiteX2" fmla="*/ 8054 w 39186"/>
                <a:gd name="connsiteY2" fmla="*/ 0 h 25996"/>
                <a:gd name="connsiteX3" fmla="*/ 39187 w 39186"/>
                <a:gd name="connsiteY3" fmla="*/ 14764 h 25996"/>
              </a:gdLst>
              <a:ahLst/>
              <a:cxnLst>
                <a:cxn ang="0">
                  <a:pos x="connsiteX0" y="connsiteY0"/>
                </a:cxn>
                <a:cxn ang="0">
                  <a:pos x="connsiteX1" y="connsiteY1"/>
                </a:cxn>
                <a:cxn ang="0">
                  <a:pos x="connsiteX2" y="connsiteY2"/>
                </a:cxn>
                <a:cxn ang="0">
                  <a:pos x="connsiteX3" y="connsiteY3"/>
                </a:cxn>
              </a:cxnLst>
              <a:rect l="l" t="t" r="r" b="b"/>
              <a:pathLst>
                <a:path w="39186" h="25996">
                  <a:moveTo>
                    <a:pt x="5808" y="25997"/>
                  </a:moveTo>
                  <a:cubicBezTo>
                    <a:pt x="833" y="23429"/>
                    <a:pt x="-1735" y="17492"/>
                    <a:pt x="1314" y="12196"/>
                  </a:cubicBezTo>
                  <a:lnTo>
                    <a:pt x="8054" y="0"/>
                  </a:lnTo>
                  <a:cubicBezTo>
                    <a:pt x="17843" y="4654"/>
                    <a:pt x="31644" y="11233"/>
                    <a:pt x="39187" y="14764"/>
                  </a:cubicBezTo>
                </a:path>
              </a:pathLst>
            </a:custGeom>
            <a:noFill/>
            <a:ln w="9612" cap="rnd">
              <a:solidFill>
                <a:srgbClr val="E52A29"/>
              </a:solidFill>
              <a:prstDash val="solid"/>
              <a:round/>
            </a:ln>
          </p:spPr>
          <p:txBody>
            <a:bodyPr rtlCol="0" anchor="ctr"/>
            <a:lstStyle/>
            <a:p>
              <a:endParaRPr lang="fr-FR" sz="1400"/>
            </a:p>
          </p:txBody>
        </p:sp>
      </p:grpSp>
      <p:graphicFrame>
        <p:nvGraphicFramePr>
          <p:cNvPr id="100" name="Graphique 99"/>
          <p:cNvGraphicFramePr/>
          <p:nvPr>
            <p:extLst/>
          </p:nvPr>
        </p:nvGraphicFramePr>
        <p:xfrm>
          <a:off x="8356388" y="3779753"/>
          <a:ext cx="2420389" cy="2312098"/>
        </p:xfrm>
        <a:graphic>
          <a:graphicData uri="http://schemas.openxmlformats.org/drawingml/2006/chart">
            <c:chart xmlns:c="http://schemas.openxmlformats.org/drawingml/2006/chart" xmlns:r="http://schemas.openxmlformats.org/officeDocument/2006/relationships" r:id="rId7"/>
          </a:graphicData>
        </a:graphic>
      </p:graphicFrame>
      <p:sp>
        <p:nvSpPr>
          <p:cNvPr id="105" name="Rectangle 104"/>
          <p:cNvSpPr/>
          <p:nvPr/>
        </p:nvSpPr>
        <p:spPr>
          <a:xfrm>
            <a:off x="786406" y="4286727"/>
            <a:ext cx="1884212" cy="292388"/>
          </a:xfrm>
          <a:prstGeom prst="rect">
            <a:avLst/>
          </a:prstGeom>
        </p:spPr>
        <p:txBody>
          <a:bodyPr wrap="square">
            <a:spAutoFit/>
          </a:bodyPr>
          <a:lstStyle/>
          <a:p>
            <a:pPr>
              <a:spcBef>
                <a:spcPct val="20000"/>
              </a:spcBef>
            </a:pPr>
            <a:r>
              <a:rPr lang="fr-FR" sz="1300" b="1" dirty="0" smtClean="0">
                <a:solidFill>
                  <a:schemeClr val="tx1">
                    <a:lumMod val="75000"/>
                    <a:lumOff val="25000"/>
                  </a:schemeClr>
                </a:solidFill>
              </a:rPr>
              <a:t>Offres </a:t>
            </a:r>
            <a:endParaRPr lang="fr-FR" sz="1300" b="1" dirty="0">
              <a:solidFill>
                <a:schemeClr val="tx1">
                  <a:lumMod val="75000"/>
                  <a:lumOff val="25000"/>
                </a:schemeClr>
              </a:solidFill>
            </a:endParaRPr>
          </a:p>
        </p:txBody>
      </p:sp>
      <p:pic>
        <p:nvPicPr>
          <p:cNvPr id="106" name="Picture 9" descr="C:\Users\A2173216\Desktop\offre.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24040" y="4326979"/>
            <a:ext cx="514939" cy="414197"/>
          </a:xfrm>
          <a:prstGeom prst="rect">
            <a:avLst/>
          </a:prstGeom>
          <a:noFill/>
          <a:extLst>
            <a:ext uri="{909E8E84-426E-40DD-AFC4-6F175D3DCCD1}">
              <a14:hiddenFill xmlns:a14="http://schemas.microsoft.com/office/drawing/2010/main">
                <a:solidFill>
                  <a:srgbClr val="FFFFFF"/>
                </a:solidFill>
              </a14:hiddenFill>
            </a:ext>
          </a:extLst>
        </p:spPr>
      </p:pic>
      <p:sp>
        <p:nvSpPr>
          <p:cNvPr id="109" name="Rectangle 108"/>
          <p:cNvSpPr/>
          <p:nvPr/>
        </p:nvSpPr>
        <p:spPr>
          <a:xfrm>
            <a:off x="8429385" y="1235235"/>
            <a:ext cx="2794713" cy="276999"/>
          </a:xfrm>
          <a:prstGeom prst="rect">
            <a:avLst/>
          </a:prstGeom>
        </p:spPr>
        <p:txBody>
          <a:bodyPr wrap="none">
            <a:spAutoFit/>
          </a:bodyPr>
          <a:lstStyle/>
          <a:p>
            <a:pPr>
              <a:spcBef>
                <a:spcPct val="20000"/>
              </a:spcBef>
            </a:pPr>
            <a:r>
              <a:rPr lang="fr-FR" sz="1200" b="1" dirty="0">
                <a:solidFill>
                  <a:srgbClr val="C00000"/>
                </a:solidFill>
              </a:rPr>
              <a:t>Des idées pour lancer la discussion</a:t>
            </a:r>
          </a:p>
        </p:txBody>
      </p:sp>
      <p:sp>
        <p:nvSpPr>
          <p:cNvPr id="110" name="Rectangle à coins arrondis 109"/>
          <p:cNvSpPr/>
          <p:nvPr/>
        </p:nvSpPr>
        <p:spPr>
          <a:xfrm>
            <a:off x="8500209" y="3346462"/>
            <a:ext cx="3105196" cy="26514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b="1" dirty="0" smtClean="0">
                <a:solidFill>
                  <a:srgbClr val="C00000"/>
                </a:solidFill>
                <a:latin typeface="+mj-lt"/>
                <a:cs typeface="Arial" panose="020B0604020202020204" pitchFamily="34" charset="0"/>
              </a:rPr>
              <a:t>A la conquête de nos clients </a:t>
            </a:r>
            <a:r>
              <a:rPr lang="fr-FR" sz="1200" b="1" dirty="0" err="1" smtClean="0">
                <a:solidFill>
                  <a:srgbClr val="C00000"/>
                </a:solidFill>
                <a:latin typeface="+mj-lt"/>
                <a:cs typeface="Arial" panose="020B0604020202020204" pitchFamily="34" charset="0"/>
              </a:rPr>
              <a:t>appétents</a:t>
            </a:r>
            <a:endParaRPr lang="fr-FR" sz="1200" b="1" dirty="0">
              <a:solidFill>
                <a:srgbClr val="C00000"/>
              </a:solidFill>
              <a:latin typeface="+mj-lt"/>
              <a:cs typeface="Arial" panose="020B0604020202020204" pitchFamily="34" charset="0"/>
            </a:endParaRPr>
          </a:p>
        </p:txBody>
      </p:sp>
      <p:pic>
        <p:nvPicPr>
          <p:cNvPr id="114" name="Image 113"/>
          <p:cNvPicPr/>
          <p:nvPr/>
        </p:nvPicPr>
        <p:blipFill rotWithShape="1">
          <a:blip r:embed="rId9">
            <a:extLst/>
          </a:blip>
          <a:srcRect l="39848" t="44992" r="45767" b="32072"/>
          <a:stretch/>
        </p:blipFill>
        <p:spPr bwMode="auto">
          <a:xfrm>
            <a:off x="935472" y="4959287"/>
            <a:ext cx="806777" cy="682193"/>
          </a:xfrm>
          <a:prstGeom prst="rect">
            <a:avLst/>
          </a:prstGeom>
          <a:ln>
            <a:noFill/>
          </a:ln>
          <a:extLst>
            <a:ext uri="{53640926-AAD7-44D8-BBD7-CCE9431645EC}">
              <a14:shadowObscured xmlns:a14="http://schemas.microsoft.com/office/drawing/2010/main"/>
            </a:ext>
          </a:extLst>
        </p:spPr>
      </p:pic>
      <p:sp>
        <p:nvSpPr>
          <p:cNvPr id="76" name="Rectangle 75"/>
          <p:cNvSpPr/>
          <p:nvPr/>
        </p:nvSpPr>
        <p:spPr>
          <a:xfrm>
            <a:off x="2066648" y="4715893"/>
            <a:ext cx="4701563" cy="923330"/>
          </a:xfrm>
          <a:prstGeom prst="rect">
            <a:avLst/>
          </a:prstGeom>
        </p:spPr>
        <p:txBody>
          <a:bodyPr wrap="square">
            <a:spAutoFit/>
          </a:bodyPr>
          <a:lstStyle/>
          <a:p>
            <a:pPr marL="171450" indent="-171450">
              <a:lnSpc>
                <a:spcPct val="150000"/>
              </a:lnSpc>
              <a:buFont typeface="Wingdings" panose="05000000000000000000" pitchFamily="2" charset="2"/>
              <a:buChar char="§"/>
            </a:pPr>
            <a:r>
              <a:rPr lang="fr-FR" sz="1200" dirty="0" smtClean="0">
                <a:solidFill>
                  <a:srgbClr val="C00000"/>
                </a:solidFill>
              </a:rPr>
              <a:t>BOX OFFICE</a:t>
            </a:r>
          </a:p>
          <a:p>
            <a:pPr marL="171450" indent="-171450">
              <a:lnSpc>
                <a:spcPct val="150000"/>
              </a:lnSpc>
              <a:buFont typeface="Wingdings" panose="05000000000000000000" pitchFamily="2" charset="2"/>
              <a:buChar char="§"/>
            </a:pPr>
            <a:r>
              <a:rPr lang="fr-FR" sz="1200" dirty="0" smtClean="0">
                <a:solidFill>
                  <a:srgbClr val="C00000"/>
                </a:solidFill>
              </a:rPr>
              <a:t>ES-PL </a:t>
            </a:r>
            <a:endParaRPr lang="fr-FR" sz="1000" dirty="0" smtClean="0">
              <a:solidFill>
                <a:schemeClr val="tx1">
                  <a:lumMod val="75000"/>
                  <a:lumOff val="25000"/>
                </a:schemeClr>
              </a:solidFill>
            </a:endParaRPr>
          </a:p>
          <a:p>
            <a:pPr marL="171450" indent="-171450">
              <a:lnSpc>
                <a:spcPct val="150000"/>
              </a:lnSpc>
              <a:buFont typeface="Wingdings" panose="05000000000000000000" pitchFamily="2" charset="2"/>
              <a:buChar char="§"/>
            </a:pPr>
            <a:r>
              <a:rPr lang="fr-FR" sz="1200" dirty="0" smtClean="0">
                <a:solidFill>
                  <a:srgbClr val="C00000"/>
                </a:solidFill>
              </a:rPr>
              <a:t>INTERESSEMENT</a:t>
            </a:r>
          </a:p>
        </p:txBody>
      </p:sp>
      <p:sp>
        <p:nvSpPr>
          <p:cNvPr id="3" name="Rectangle 2"/>
          <p:cNvSpPr/>
          <p:nvPr/>
        </p:nvSpPr>
        <p:spPr>
          <a:xfrm rot="826059">
            <a:off x="5058352" y="4484690"/>
            <a:ext cx="1854222" cy="646331"/>
          </a:xfrm>
          <a:prstGeom prst="rect">
            <a:avLst/>
          </a:prstGeom>
          <a:ln>
            <a:solidFill>
              <a:schemeClr val="bg1">
                <a:lumMod val="65000"/>
              </a:schemeClr>
            </a:solidFill>
          </a:ln>
        </p:spPr>
        <p:txBody>
          <a:bodyPr wrap="square">
            <a:spAutoFit/>
          </a:bodyPr>
          <a:lstStyle/>
          <a:p>
            <a:pPr lvl="0" algn="ctr"/>
            <a:r>
              <a:rPr lang="fr-FR" sz="1200" dirty="0">
                <a:solidFill>
                  <a:srgbClr val="C00000"/>
                </a:solidFill>
                <a:latin typeface="Arial" panose="020B0604020202020204" pitchFamily="34" charset="0"/>
                <a:cs typeface="Arial" panose="020B0604020202020204" pitchFamily="34" charset="0"/>
              </a:rPr>
              <a:t>Avantage de la loi Pacte avec la suppression du forfait </a:t>
            </a:r>
            <a:r>
              <a:rPr lang="fr-FR" sz="1200" dirty="0" smtClean="0">
                <a:solidFill>
                  <a:srgbClr val="C00000"/>
                </a:solidFill>
                <a:latin typeface="Arial" panose="020B0604020202020204" pitchFamily="34" charset="0"/>
                <a:cs typeface="Arial" panose="020B0604020202020204" pitchFamily="34" charset="0"/>
              </a:rPr>
              <a:t>social</a:t>
            </a:r>
            <a:endParaRPr lang="fr-FR" sz="1200" dirty="0">
              <a:solidFill>
                <a:srgbClr val="C00000"/>
              </a:solidFill>
              <a:latin typeface="Calibri"/>
              <a:cs typeface="Arial" panose="020B0604020202020204" pitchFamily="34" charset="0"/>
            </a:endParaRPr>
          </a:p>
        </p:txBody>
      </p:sp>
      <p:sp>
        <p:nvSpPr>
          <p:cNvPr id="2" name="ZoneTexte 1"/>
          <p:cNvSpPr txBox="1"/>
          <p:nvPr/>
        </p:nvSpPr>
        <p:spPr>
          <a:xfrm>
            <a:off x="10904479" y="4166868"/>
            <a:ext cx="1070473" cy="1546577"/>
          </a:xfrm>
          <a:prstGeom prst="rect">
            <a:avLst/>
          </a:prstGeom>
          <a:noFill/>
        </p:spPr>
        <p:txBody>
          <a:bodyPr wrap="square" rtlCol="0">
            <a:spAutoFit/>
          </a:bodyPr>
          <a:lstStyle/>
          <a:p>
            <a:r>
              <a:rPr lang="fr-FR" sz="1050" dirty="0" smtClean="0"/>
              <a:t>652 clients avec au moins un salarié et plus de 10 k€ de surface financière ne détiennent pas d’Epargne Salariale</a:t>
            </a:r>
            <a:endParaRPr lang="fr-FR" sz="1050" dirty="0"/>
          </a:p>
        </p:txBody>
      </p:sp>
      <p:sp>
        <p:nvSpPr>
          <p:cNvPr id="63" name="Rectangle 62"/>
          <p:cNvSpPr/>
          <p:nvPr/>
        </p:nvSpPr>
        <p:spPr>
          <a:xfrm>
            <a:off x="786406" y="1177721"/>
            <a:ext cx="1798533" cy="938719"/>
          </a:xfrm>
          <a:prstGeom prst="rect">
            <a:avLst/>
          </a:prstGeom>
        </p:spPr>
        <p:txBody>
          <a:bodyPr wrap="square">
            <a:spAutoFit/>
          </a:bodyPr>
          <a:lstStyle/>
          <a:p>
            <a:pPr>
              <a:spcBef>
                <a:spcPct val="20000"/>
              </a:spcBef>
            </a:pPr>
            <a:r>
              <a:rPr lang="fr-FR" sz="1300" b="1" dirty="0">
                <a:solidFill>
                  <a:schemeClr val="tx1">
                    <a:lumMod val="75000"/>
                    <a:lumOff val="25000"/>
                  </a:schemeClr>
                </a:solidFill>
              </a:rPr>
              <a:t>Qui contacter </a:t>
            </a:r>
            <a:r>
              <a:rPr lang="fr-FR" sz="1300" b="1" dirty="0" smtClean="0">
                <a:solidFill>
                  <a:schemeClr val="tx1">
                    <a:lumMod val="75000"/>
                    <a:lumOff val="25000"/>
                  </a:schemeClr>
                </a:solidFill>
              </a:rPr>
              <a:t>?</a:t>
            </a:r>
          </a:p>
          <a:p>
            <a:pPr>
              <a:spcBef>
                <a:spcPct val="20000"/>
              </a:spcBef>
            </a:pPr>
            <a:endParaRPr lang="fr-FR" sz="1300" b="1" dirty="0">
              <a:solidFill>
                <a:schemeClr val="tx1">
                  <a:lumMod val="75000"/>
                  <a:lumOff val="25000"/>
                </a:schemeClr>
              </a:solidFill>
            </a:endParaRPr>
          </a:p>
          <a:p>
            <a:pPr>
              <a:spcBef>
                <a:spcPct val="20000"/>
              </a:spcBef>
            </a:pPr>
            <a:r>
              <a:rPr lang="fr-FR" sz="1200" i="1" dirty="0">
                <a:solidFill>
                  <a:schemeClr val="tx1">
                    <a:lumMod val="75000"/>
                    <a:lumOff val="25000"/>
                  </a:schemeClr>
                </a:solidFill>
              </a:rPr>
              <a:t>Les cibles GERC prioritaires</a:t>
            </a:r>
          </a:p>
        </p:txBody>
      </p:sp>
      <p:sp>
        <p:nvSpPr>
          <p:cNvPr id="67" name="ZoneTexte 66"/>
          <p:cNvSpPr txBox="1"/>
          <p:nvPr/>
        </p:nvSpPr>
        <p:spPr>
          <a:xfrm>
            <a:off x="2695142" y="1734267"/>
            <a:ext cx="4625875" cy="584775"/>
          </a:xfrm>
          <a:prstGeom prst="rect">
            <a:avLst/>
          </a:prstGeom>
          <a:noFill/>
        </p:spPr>
        <p:txBody>
          <a:bodyPr wrap="square" rtlCol="0">
            <a:spAutoFit/>
          </a:bodyPr>
          <a:lstStyle/>
          <a:p>
            <a:pPr marL="171450" indent="-171450">
              <a:buFont typeface="Wingdings" panose="05000000000000000000" pitchFamily="2" charset="2"/>
              <a:buChar char="§"/>
            </a:pPr>
            <a:r>
              <a:rPr lang="fr-FR" sz="1200" b="1" dirty="0" smtClean="0">
                <a:solidFill>
                  <a:schemeClr val="tx1">
                    <a:lumMod val="75000"/>
                    <a:lumOff val="25000"/>
                  </a:schemeClr>
                </a:solidFill>
              </a:rPr>
              <a:t>NIE</a:t>
            </a:r>
            <a:r>
              <a:rPr lang="fr-FR" sz="1200" dirty="0" smtClean="0">
                <a:solidFill>
                  <a:schemeClr val="tx1">
                    <a:lumMod val="75000"/>
                    <a:lumOff val="25000"/>
                  </a:schemeClr>
                </a:solidFill>
              </a:rPr>
              <a:t>: (</a:t>
            </a:r>
            <a:r>
              <a:rPr lang="fr-FR" sz="1000" dirty="0" smtClean="0">
                <a:solidFill>
                  <a:schemeClr val="tx1">
                    <a:lumMod val="50000"/>
                    <a:lumOff val="50000"/>
                  </a:schemeClr>
                </a:solidFill>
              </a:rPr>
              <a:t>1012)</a:t>
            </a:r>
            <a:endParaRPr lang="fr-FR" sz="1000" dirty="0">
              <a:solidFill>
                <a:schemeClr val="tx1">
                  <a:lumMod val="50000"/>
                  <a:lumOff val="50000"/>
                </a:schemeClr>
              </a:solidFill>
              <a:latin typeface="+mj-lt"/>
            </a:endParaRPr>
          </a:p>
          <a:p>
            <a:pPr marL="179388" lvl="1" algn="just"/>
            <a:r>
              <a:rPr lang="fr-FR" sz="1000" dirty="0">
                <a:solidFill>
                  <a:schemeClr val="bg1">
                    <a:lumMod val="50000"/>
                  </a:schemeClr>
                </a:solidFill>
              </a:rPr>
              <a:t>Equiper et fidéliser nos clients pro et profession libérale tout en allégeant leur fiscalité</a:t>
            </a:r>
            <a:endParaRPr lang="fr-FR" sz="1000" dirty="0">
              <a:solidFill>
                <a:schemeClr val="bg1">
                  <a:lumMod val="50000"/>
                </a:schemeClr>
              </a:solidFill>
              <a:latin typeface="+mj-lt"/>
              <a:cs typeface="Arial" panose="020B0604020202020204" pitchFamily="34" charset="0"/>
            </a:endParaRPr>
          </a:p>
        </p:txBody>
      </p:sp>
    </p:spTree>
    <p:extLst>
      <p:ext uri="{BB962C8B-B14F-4D97-AF65-F5344CB8AC3E}">
        <p14:creationId xmlns:p14="http://schemas.microsoft.com/office/powerpoint/2010/main" val="888741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156155" y="2522927"/>
            <a:ext cx="8519908" cy="4424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1"/>
          <p:cNvSpPr>
            <a:spLocks noGrp="1"/>
          </p:cNvSpPr>
          <p:nvPr>
            <p:ph type="body" sz="quarter" idx="13"/>
          </p:nvPr>
        </p:nvSpPr>
        <p:spPr/>
        <p:txBody>
          <a:bodyPr/>
          <a:lstStyle/>
          <a:p>
            <a:r>
              <a:rPr lang="fr-FR" sz="2000" b="1" dirty="0" smtClean="0">
                <a:latin typeface="Montserrat Black" panose="00000A00000000000000" pitchFamily="2" charset="0"/>
              </a:rPr>
              <a:t>Point d’étape et Challenge</a:t>
            </a:r>
          </a:p>
          <a:p>
            <a:r>
              <a:rPr lang="fr-FR" sz="2000" b="1" dirty="0" smtClean="0">
                <a:latin typeface="Montserrat Black" panose="00000A00000000000000" pitchFamily="2" charset="0"/>
              </a:rPr>
              <a:t>Moyens : Formations, offres et cibles</a:t>
            </a:r>
          </a:p>
          <a:p>
            <a:r>
              <a:rPr lang="fr-FR" sz="2000" b="1" dirty="0" smtClean="0">
                <a:latin typeface="Montserrat Black" panose="00000A00000000000000" pitchFamily="2" charset="0"/>
              </a:rPr>
              <a:t>Boîte à outils</a:t>
            </a:r>
            <a:endParaRPr lang="fr-FR" sz="2000" b="1" dirty="0">
              <a:latin typeface="Montserrat Black" panose="00000A00000000000000" pitchFamily="2" charset="0"/>
            </a:endParaRPr>
          </a:p>
        </p:txBody>
      </p:sp>
    </p:spTree>
    <p:extLst>
      <p:ext uri="{BB962C8B-B14F-4D97-AF65-F5344CB8AC3E}">
        <p14:creationId xmlns:p14="http://schemas.microsoft.com/office/powerpoint/2010/main" val="213293507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3"/>
          </p:nvPr>
        </p:nvSpPr>
        <p:spPr/>
        <p:txBody>
          <a:bodyPr/>
          <a:lstStyle/>
          <a:p>
            <a:pPr>
              <a:spcBef>
                <a:spcPts val="0"/>
              </a:spcBef>
            </a:pPr>
            <a:r>
              <a:rPr lang="fr-FR" sz="1600" b="1" dirty="0"/>
              <a:t>Des </a:t>
            </a:r>
            <a:r>
              <a:rPr lang="fr-FR" sz="1600" b="1" dirty="0">
                <a:solidFill>
                  <a:srgbClr val="C00000"/>
                </a:solidFill>
              </a:rPr>
              <a:t>outils</a:t>
            </a:r>
            <a:r>
              <a:rPr lang="fr-FR" sz="1600" b="1" dirty="0"/>
              <a:t> permettant à chacun de trouver les informations qui le concernent</a:t>
            </a:r>
          </a:p>
        </p:txBody>
      </p:sp>
      <p:sp>
        <p:nvSpPr>
          <p:cNvPr id="5" name="Titre 4"/>
          <p:cNvSpPr>
            <a:spLocks noGrp="1"/>
          </p:cNvSpPr>
          <p:nvPr>
            <p:ph type="ctrTitle"/>
          </p:nvPr>
        </p:nvSpPr>
        <p:spPr/>
        <p:txBody>
          <a:bodyPr/>
          <a:lstStyle/>
          <a:p>
            <a:r>
              <a:rPr lang="fr-FR" sz="1300" dirty="0"/>
              <a:t>Moyens : Formation, Offres &amp; Cibles</a:t>
            </a:r>
          </a:p>
        </p:txBody>
      </p:sp>
      <p:grpSp>
        <p:nvGrpSpPr>
          <p:cNvPr id="18" name="Groupe 17"/>
          <p:cNvGrpSpPr/>
          <p:nvPr/>
        </p:nvGrpSpPr>
        <p:grpSpPr>
          <a:xfrm>
            <a:off x="8335406" y="44251"/>
            <a:ext cx="3856593" cy="279660"/>
            <a:chOff x="3581398" y="6140166"/>
            <a:chExt cx="4444995" cy="223443"/>
          </a:xfrm>
          <a:noFill/>
        </p:grpSpPr>
        <p:sp>
          <p:nvSpPr>
            <p:cNvPr id="23" name="Rectangle 2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Professionnels</a:t>
              </a:r>
            </a:p>
          </p:txBody>
        </p:sp>
        <p:sp>
          <p:nvSpPr>
            <p:cNvPr id="24" name="Rectangle 23"/>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25" name="Rectangle 24"/>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Montserrat Black" panose="00000A00000000000000" pitchFamily="2" charset="0"/>
                </a:rPr>
                <a:t>Particuliers</a:t>
              </a:r>
            </a:p>
          </p:txBody>
        </p:sp>
      </p:grpSp>
      <p:sp>
        <p:nvSpPr>
          <p:cNvPr id="73" name="Espace réservé du contenu 4"/>
          <p:cNvSpPr txBox="1">
            <a:spLocks/>
          </p:cNvSpPr>
          <p:nvPr/>
        </p:nvSpPr>
        <p:spPr>
          <a:xfrm>
            <a:off x="640286" y="1136151"/>
            <a:ext cx="7597939" cy="333064"/>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b="1" dirty="0" smtClean="0"/>
              <a:t>Les outils de la </a:t>
            </a:r>
            <a:r>
              <a:rPr lang="fr-FR" sz="1400" b="1" dirty="0" smtClean="0">
                <a:solidFill>
                  <a:srgbClr val="C00000"/>
                </a:solidFill>
              </a:rPr>
              <a:t>VENTE A DISTANCE </a:t>
            </a:r>
            <a:r>
              <a:rPr lang="fr-FR" sz="1400" b="1" dirty="0" smtClean="0"/>
              <a:t>et de la </a:t>
            </a:r>
            <a:r>
              <a:rPr lang="fr-FR" sz="1400" b="1" dirty="0" smtClean="0">
                <a:solidFill>
                  <a:srgbClr val="C00000"/>
                </a:solidFill>
              </a:rPr>
              <a:t>BANQUE A DISTANCE</a:t>
            </a:r>
            <a:endParaRPr lang="fr-FR" sz="1200" dirty="0">
              <a:solidFill>
                <a:srgbClr val="C00000"/>
              </a:solidFill>
            </a:endParaRPr>
          </a:p>
        </p:txBody>
      </p:sp>
      <p:graphicFrame>
        <p:nvGraphicFramePr>
          <p:cNvPr id="9" name="Tableau 8"/>
          <p:cNvGraphicFramePr>
            <a:graphicFrameLocks noGrp="1"/>
          </p:cNvGraphicFramePr>
          <p:nvPr>
            <p:extLst/>
          </p:nvPr>
        </p:nvGraphicFramePr>
        <p:xfrm>
          <a:off x="372979" y="2674254"/>
          <a:ext cx="11249526" cy="3744114"/>
        </p:xfrm>
        <a:graphic>
          <a:graphicData uri="http://schemas.openxmlformats.org/drawingml/2006/table">
            <a:tbl>
              <a:tblPr firstRow="1" bandRow="1">
                <a:tableStyleId>{2D5ABB26-0587-4C30-8999-92F81FD0307C}</a:tableStyleId>
              </a:tblPr>
              <a:tblGrid>
                <a:gridCol w="4315562">
                  <a:extLst>
                    <a:ext uri="{9D8B030D-6E8A-4147-A177-3AD203B41FA5}">
                      <a16:colId xmlns:a16="http://schemas.microsoft.com/office/drawing/2014/main" val="2865747160"/>
                    </a:ext>
                  </a:extLst>
                </a:gridCol>
                <a:gridCol w="6933964">
                  <a:extLst>
                    <a:ext uri="{9D8B030D-6E8A-4147-A177-3AD203B41FA5}">
                      <a16:colId xmlns:a16="http://schemas.microsoft.com/office/drawing/2014/main" val="273004857"/>
                    </a:ext>
                  </a:extLst>
                </a:gridCol>
              </a:tblGrid>
              <a:tr h="592411">
                <a:tc>
                  <a:txBody>
                    <a:bodyPr/>
                    <a:lstStyle/>
                    <a:p>
                      <a:pPr algn="l" fontAlgn="ctr"/>
                      <a:r>
                        <a:rPr lang="fr-FR" sz="1200" u="none" strike="noStrike" dirty="0" smtClean="0">
                          <a:effectLst/>
                          <a:hlinkClick r:id="rId2"/>
                        </a:rPr>
                        <a:t>Panorama</a:t>
                      </a:r>
                      <a:r>
                        <a:rPr lang="fr-FR" sz="1200" u="none" strike="noStrike" baseline="0" dirty="0" smtClean="0">
                          <a:effectLst/>
                          <a:hlinkClick r:id="rId2"/>
                        </a:rPr>
                        <a:t> – Vendre &amp; servir à distance </a:t>
                      </a:r>
                      <a:endParaRPr lang="fr-FR" sz="1200" b="0" i="0" u="none" strike="noStrike" dirty="0">
                        <a:solidFill>
                          <a:schemeClr val="tx1"/>
                        </a:solidFill>
                        <a:effectLst/>
                        <a:latin typeface="+mn-lt"/>
                        <a:cs typeface="Calibri" panose="020F0502020204030204" pitchFamily="34" charset="0"/>
                      </a:endParaRPr>
                    </a:p>
                  </a:txBody>
                  <a:tcPr marL="5076" marR="5076" marT="6768" marB="0" anchor="ctr">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1" u="none" strike="noStrike" kern="1200" baseline="0" dirty="0" smtClean="0">
                          <a:solidFill>
                            <a:schemeClr val="tx1">
                              <a:lumMod val="75000"/>
                              <a:lumOff val="25000"/>
                            </a:schemeClr>
                          </a:solidFill>
                          <a:effectLst/>
                        </a:rPr>
                        <a:t>Tableau synthétique </a:t>
                      </a:r>
                      <a:r>
                        <a:rPr lang="fr-FR" sz="1200" u="none" strike="noStrike" kern="1200" baseline="0" dirty="0" smtClean="0">
                          <a:solidFill>
                            <a:schemeClr val="tx1">
                              <a:lumMod val="75000"/>
                              <a:lumOff val="25000"/>
                            </a:schemeClr>
                          </a:solidFill>
                          <a:effectLst/>
                        </a:rPr>
                        <a:t>permettant de retrouver </a:t>
                      </a:r>
                      <a:r>
                        <a:rPr lang="fr-FR" sz="1200" b="1" u="none" strike="noStrike" kern="1200" baseline="0" dirty="0" smtClean="0">
                          <a:solidFill>
                            <a:schemeClr val="tx1">
                              <a:lumMod val="75000"/>
                              <a:lumOff val="25000"/>
                            </a:schemeClr>
                          </a:solidFill>
                          <a:effectLst/>
                        </a:rPr>
                        <a:t>l’ensemble des produits et des actes éligibles à la vente à distance </a:t>
                      </a:r>
                      <a:r>
                        <a:rPr lang="fr-FR" sz="1200" u="none" strike="noStrike" kern="1200" baseline="0" dirty="0" smtClean="0">
                          <a:solidFill>
                            <a:schemeClr val="tx1">
                              <a:lumMod val="75000"/>
                              <a:lumOff val="25000"/>
                            </a:schemeClr>
                          </a:solidFill>
                          <a:effectLst/>
                        </a:rPr>
                        <a:t>ainsi que des liens pour accéder </a:t>
                      </a:r>
                      <a:r>
                        <a:rPr lang="fr-FR" sz="1200" b="1" u="none" strike="noStrike" kern="1200" baseline="0" dirty="0" smtClean="0">
                          <a:solidFill>
                            <a:schemeClr val="tx1">
                              <a:lumMod val="75000"/>
                              <a:lumOff val="25000"/>
                            </a:schemeClr>
                          </a:solidFill>
                          <a:effectLst/>
                        </a:rPr>
                        <a:t>rapidement</a:t>
                      </a:r>
                      <a:r>
                        <a:rPr lang="fr-FR" sz="1200" u="none" strike="noStrike" kern="1200" baseline="0" dirty="0" smtClean="0">
                          <a:solidFill>
                            <a:schemeClr val="tx1">
                              <a:lumMod val="75000"/>
                              <a:lumOff val="25000"/>
                            </a:schemeClr>
                          </a:solidFill>
                          <a:effectLst/>
                        </a:rPr>
                        <a:t> aux infos utiles.</a:t>
                      </a:r>
                      <a:endParaRPr lang="fr-FR" altLang="fr-FR" sz="1200" b="0" i="0" u="none" strike="noStrike" kern="1200" baseline="0" dirty="0" smtClean="0">
                        <a:solidFill>
                          <a:schemeClr val="tx1">
                            <a:lumMod val="75000"/>
                            <a:lumOff val="25000"/>
                          </a:schemeClr>
                        </a:solidFill>
                        <a:effectLst/>
                        <a:latin typeface="+mn-lt"/>
                        <a:ea typeface="+mn-ea"/>
                        <a:cs typeface="Calibri" panose="020F0502020204030204" pitchFamily="34" charset="0"/>
                      </a:endParaRPr>
                    </a:p>
                  </a:txBody>
                  <a:tcPr marL="5076" marR="5076" marT="6768" marB="0" anchor="ctr">
                    <a:solidFill>
                      <a:schemeClr val="bg1"/>
                    </a:solidFill>
                  </a:tcPr>
                </a:tc>
                <a:extLst>
                  <a:ext uri="{0D108BD9-81ED-4DB2-BD59-A6C34878D82A}">
                    <a16:rowId xmlns:a16="http://schemas.microsoft.com/office/drawing/2014/main" val="426544112"/>
                  </a:ext>
                </a:extLst>
              </a:tr>
              <a:tr h="592411">
                <a:tc>
                  <a:txBody>
                    <a:bodyPr/>
                    <a:lstStyle/>
                    <a:p>
                      <a:pPr algn="l" fontAlgn="ctr"/>
                      <a:r>
                        <a:rPr lang="fr-FR" sz="1200" u="none" strike="noStrike" dirty="0" smtClean="0">
                          <a:effectLst/>
                          <a:hlinkClick r:id="rId3"/>
                        </a:rPr>
                        <a:t>Mode opératoires par produits </a:t>
                      </a:r>
                      <a:endParaRPr lang="fr-FR" sz="1200" b="0" i="0" u="none" strike="noStrike" dirty="0">
                        <a:solidFill>
                          <a:schemeClr val="tx1"/>
                        </a:solidFill>
                        <a:effectLst/>
                        <a:latin typeface="+mn-lt"/>
                        <a:cs typeface="Calibri" panose="020F0502020204030204" pitchFamily="34" charset="0"/>
                      </a:endParaRPr>
                    </a:p>
                  </a:txBody>
                  <a:tcPr marL="5076" marR="5076" marT="6768" marB="0" anchor="ctr">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altLang="fr-FR" sz="1200" b="1" u="none" strike="noStrike" kern="1200" dirty="0" smtClean="0">
                          <a:solidFill>
                            <a:srgbClr val="0070C0"/>
                          </a:solidFill>
                          <a:effectLst/>
                        </a:rPr>
                        <a:t>Classés par univers de besoin :</a:t>
                      </a:r>
                      <a:r>
                        <a:rPr lang="fr-FR" altLang="fr-FR" sz="1200" b="1" u="none" strike="noStrike" kern="1200" baseline="0" dirty="0" smtClean="0">
                          <a:solidFill>
                            <a:srgbClr val="0070C0"/>
                          </a:solidFill>
                          <a:effectLst/>
                        </a:rPr>
                        <a:t> </a:t>
                      </a:r>
                      <a:r>
                        <a:rPr lang="fr-FR" altLang="fr-FR" sz="1200" u="none" strike="noStrike" kern="1200" dirty="0" smtClean="0">
                          <a:solidFill>
                            <a:srgbClr val="0070C0"/>
                          </a:solidFill>
                          <a:effectLst/>
                        </a:rPr>
                        <a:t>Bancarisation, Epargne, Placement, Crédits et Assurance (IARD-Prévoyance). Les modes opératoires sont régulièrement mis</a:t>
                      </a:r>
                      <a:r>
                        <a:rPr lang="fr-FR" altLang="fr-FR" sz="1200" u="none" strike="noStrike" kern="1200" baseline="0" dirty="0" smtClean="0">
                          <a:solidFill>
                            <a:srgbClr val="0070C0"/>
                          </a:solidFill>
                          <a:effectLst/>
                        </a:rPr>
                        <a:t> </a:t>
                      </a:r>
                      <a:r>
                        <a:rPr lang="fr-FR" altLang="fr-FR" sz="1200" u="none" strike="noStrike" kern="1200" dirty="0" smtClean="0">
                          <a:solidFill>
                            <a:srgbClr val="0070C0"/>
                          </a:solidFill>
                          <a:effectLst/>
                        </a:rPr>
                        <a:t>à jour. </a:t>
                      </a:r>
                      <a:endParaRPr lang="fr-FR" altLang="fr-FR" sz="1200" b="0" i="1" u="none" strike="noStrike" kern="1200" dirty="0" smtClean="0">
                        <a:solidFill>
                          <a:srgbClr val="0070C0"/>
                        </a:solidFill>
                        <a:effectLst/>
                        <a:latin typeface="+mn-lt"/>
                        <a:ea typeface="+mn-ea"/>
                        <a:cs typeface="Calibri" panose="020F0502020204030204" pitchFamily="34" charset="0"/>
                      </a:endParaRPr>
                    </a:p>
                  </a:txBody>
                  <a:tcPr marL="5076" marR="5076" marT="6768" marB="0" anchor="ctr">
                    <a:solidFill>
                      <a:schemeClr val="bg1"/>
                    </a:solidFill>
                  </a:tcPr>
                </a:tc>
                <a:extLst>
                  <a:ext uri="{0D108BD9-81ED-4DB2-BD59-A6C34878D82A}">
                    <a16:rowId xmlns:a16="http://schemas.microsoft.com/office/drawing/2014/main" val="283522031"/>
                  </a:ext>
                </a:extLst>
              </a:tr>
              <a:tr h="0">
                <a:tc>
                  <a:txBody>
                    <a:bodyPr/>
                    <a:lstStyle/>
                    <a:p>
                      <a:pPr algn="l" fontAlgn="ctr"/>
                      <a:endParaRPr lang="fr-FR" sz="1200" b="0" i="0" u="none" strike="noStrike" dirty="0">
                        <a:solidFill>
                          <a:schemeClr val="tx1"/>
                        </a:solidFill>
                        <a:effectLst/>
                        <a:latin typeface="+mn-lt"/>
                        <a:cs typeface="Calibri" panose="020F0502020204030204" pitchFamily="34" charset="0"/>
                      </a:endParaRPr>
                    </a:p>
                  </a:txBody>
                  <a:tcPr marL="5076" marR="5076" marT="6768" marB="0" anchor="ctr">
                    <a:solidFill>
                      <a:schemeClr val="bg1"/>
                    </a:solidFill>
                  </a:tcPr>
                </a:tc>
                <a:tc>
                  <a:txBody>
                    <a:bodyPr/>
                    <a:lstStyle/>
                    <a:p>
                      <a:pPr algn="l" fontAlgn="ct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extLst>
                  <a:ext uri="{0D108BD9-81ED-4DB2-BD59-A6C34878D82A}">
                    <a16:rowId xmlns:a16="http://schemas.microsoft.com/office/drawing/2014/main" val="560261878"/>
                  </a:ext>
                </a:extLst>
              </a:tr>
              <a:tr h="592411">
                <a:tc>
                  <a:txBody>
                    <a:bodyPr/>
                    <a:lstStyle/>
                    <a:p>
                      <a:pPr algn="l" fontAlgn="ctr"/>
                      <a:r>
                        <a:rPr lang="fr-FR" sz="1200" u="none" strike="noStrike" dirty="0" smtClean="0">
                          <a:effectLst/>
                          <a:hlinkClick r:id="rId4"/>
                        </a:rPr>
                        <a:t>Les fonctionnalités Selfcare</a:t>
                      </a:r>
                      <a:r>
                        <a:rPr lang="fr-FR" sz="1200" u="none" strike="noStrike" baseline="0" dirty="0" smtClean="0">
                          <a:effectLst/>
                          <a:hlinkClick r:id="rId4"/>
                        </a:rPr>
                        <a:t> par canal</a:t>
                      </a:r>
                      <a:endParaRPr lang="fr-FR" sz="1200" b="0" i="0" u="none" strike="noStrike" dirty="0">
                        <a:solidFill>
                          <a:schemeClr val="tx1"/>
                        </a:solidFill>
                        <a:effectLst/>
                        <a:latin typeface="+mn-lt"/>
                        <a:cs typeface="Calibri" panose="020F0502020204030204" pitchFamily="34" charset="0"/>
                      </a:endParaRPr>
                    </a:p>
                  </a:txBody>
                  <a:tcPr marL="5076" marR="5076" marT="6768" marB="0" anchor="ctr">
                    <a:solidFill>
                      <a:schemeClr val="bg1"/>
                    </a:solidFill>
                  </a:tcPr>
                </a:tc>
                <a:tc>
                  <a:txBody>
                    <a:bodyPr/>
                    <a:lstStyle/>
                    <a:p>
                      <a:pPr marL="171450" indent="-171450" algn="l" fontAlgn="ctr">
                        <a:buFont typeface="Wingdings" panose="05000000000000000000" pitchFamily="2" charset="2"/>
                        <a:buChar char="§"/>
                      </a:pPr>
                      <a:r>
                        <a:rPr lang="fr-FR" sz="1200" b="1" u="none" strike="noStrike" dirty="0" smtClean="0">
                          <a:solidFill>
                            <a:schemeClr val="tx1">
                              <a:lumMod val="75000"/>
                              <a:lumOff val="25000"/>
                            </a:schemeClr>
                          </a:solidFill>
                          <a:effectLst/>
                        </a:rPr>
                        <a:t>Toutes</a:t>
                      </a:r>
                      <a:r>
                        <a:rPr lang="fr-FR" sz="1200" b="1" u="none" strike="noStrike" baseline="0" dirty="0" smtClean="0">
                          <a:solidFill>
                            <a:schemeClr val="tx1">
                              <a:lumMod val="75000"/>
                              <a:lumOff val="25000"/>
                            </a:schemeClr>
                          </a:solidFill>
                          <a:effectLst/>
                        </a:rPr>
                        <a:t> les fonctionnalités Selfcare par canal </a:t>
                      </a:r>
                      <a:r>
                        <a:rPr lang="fr-FR" sz="1200" u="none" strike="noStrike" baseline="0" dirty="0" smtClean="0">
                          <a:solidFill>
                            <a:schemeClr val="tx1">
                              <a:lumMod val="75000"/>
                              <a:lumOff val="25000"/>
                            </a:schemeClr>
                          </a:solidFill>
                          <a:effectLst/>
                        </a:rPr>
                        <a:t>(Mobile, DEI Part, GAB) </a:t>
                      </a:r>
                      <a:r>
                        <a:rPr lang="fr-FR" sz="1200" u="none" strike="noStrike" dirty="0" smtClean="0">
                          <a:solidFill>
                            <a:schemeClr val="tx1">
                              <a:lumMod val="75000"/>
                              <a:lumOff val="25000"/>
                            </a:schemeClr>
                          </a:solidFill>
                          <a:effectLst/>
                        </a:rPr>
                        <a:t>sur 1 page recto/verso</a:t>
                      </a:r>
                      <a:r>
                        <a:rPr lang="fr-FR" sz="1200" u="none" strike="noStrike" baseline="0" dirty="0" smtClean="0">
                          <a:solidFill>
                            <a:schemeClr val="tx1">
                              <a:lumMod val="75000"/>
                              <a:lumOff val="25000"/>
                            </a:schemeClr>
                          </a:solidFill>
                          <a:effectLst/>
                        </a:rPr>
                        <a:t> </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extLst>
                  <a:ext uri="{0D108BD9-81ED-4DB2-BD59-A6C34878D82A}">
                    <a16:rowId xmlns:a16="http://schemas.microsoft.com/office/drawing/2014/main" val="3425022673"/>
                  </a:ext>
                </a:extLst>
              </a:tr>
              <a:tr h="592411">
                <a:tc>
                  <a:txBody>
                    <a:bodyPr/>
                    <a:lstStyle/>
                    <a:p>
                      <a:pPr algn="l" fontAlgn="ctr"/>
                      <a:r>
                        <a:rPr lang="fr-FR" sz="1200" u="none" strike="noStrike" dirty="0" smtClean="0">
                          <a:effectLst/>
                          <a:hlinkClick r:id="rId5"/>
                        </a:rPr>
                        <a:t>La</a:t>
                      </a:r>
                      <a:r>
                        <a:rPr lang="fr-FR" sz="1200" u="none" strike="noStrike" baseline="0" dirty="0" smtClean="0">
                          <a:effectLst/>
                          <a:hlinkClick r:id="rId5"/>
                        </a:rPr>
                        <a:t> banque à distance pas à pas </a:t>
                      </a:r>
                      <a:r>
                        <a:rPr lang="fr-FR" sz="1200" u="none" strike="noStrike" dirty="0" smtClean="0">
                          <a:effectLst/>
                          <a:hlinkClick r:id="rId5"/>
                        </a:rPr>
                        <a:t>pour vos clients</a:t>
                      </a:r>
                      <a:endParaRPr lang="fr-FR" sz="1200" b="0" i="0" u="none" strike="noStrike" dirty="0">
                        <a:solidFill>
                          <a:schemeClr val="tx1"/>
                        </a:solidFill>
                        <a:effectLst/>
                        <a:latin typeface="+mn-lt"/>
                        <a:cs typeface="Calibri" panose="020F0502020204030204" pitchFamily="34" charset="0"/>
                      </a:endParaRPr>
                    </a:p>
                  </a:txBody>
                  <a:tcPr marL="5076" marR="5076" marT="6768" marB="0" anchor="ctr">
                    <a:solidFill>
                      <a:schemeClr val="bg1"/>
                    </a:solidFill>
                  </a:tcPr>
                </a:tc>
                <a:tc>
                  <a:txBody>
                    <a:bodyPr/>
                    <a:lstStyle/>
                    <a:p>
                      <a:pPr marL="171450" indent="-171450" algn="l" fontAlgn="ctr">
                        <a:buFont typeface="Wingdings" panose="05000000000000000000" pitchFamily="2" charset="2"/>
                        <a:buChar char="§"/>
                      </a:pPr>
                      <a:r>
                        <a:rPr lang="fr-FR" sz="1200" u="none" strike="noStrike" dirty="0" smtClean="0">
                          <a:solidFill>
                            <a:srgbClr val="0070C0"/>
                          </a:solidFill>
                          <a:effectLst/>
                        </a:rPr>
                        <a:t>Un espace pensé pour faire découvrir à</a:t>
                      </a:r>
                      <a:r>
                        <a:rPr lang="fr-FR" sz="1200" u="none" strike="noStrike" baseline="0" dirty="0" smtClean="0">
                          <a:solidFill>
                            <a:srgbClr val="0070C0"/>
                          </a:solidFill>
                          <a:effectLst/>
                        </a:rPr>
                        <a:t> nos</a:t>
                      </a:r>
                      <a:r>
                        <a:rPr lang="fr-FR" sz="1200" u="none" strike="noStrike" dirty="0" smtClean="0">
                          <a:solidFill>
                            <a:srgbClr val="0070C0"/>
                          </a:solidFill>
                          <a:effectLst/>
                        </a:rPr>
                        <a:t> clients </a:t>
                      </a:r>
                      <a:r>
                        <a:rPr lang="fr-FR" sz="1200" b="1" u="none" strike="noStrike" dirty="0" smtClean="0">
                          <a:solidFill>
                            <a:srgbClr val="0070C0"/>
                          </a:solidFill>
                          <a:effectLst/>
                        </a:rPr>
                        <a:t>nos services</a:t>
                      </a:r>
                      <a:r>
                        <a:rPr lang="fr-FR" sz="1200" b="1" u="none" strike="noStrike" baseline="0" dirty="0" smtClean="0">
                          <a:solidFill>
                            <a:srgbClr val="0070C0"/>
                          </a:solidFill>
                          <a:effectLst/>
                        </a:rPr>
                        <a:t> pratiques </a:t>
                      </a:r>
                      <a:r>
                        <a:rPr lang="fr-FR" sz="1200" u="none" strike="noStrike" baseline="0" dirty="0" smtClean="0">
                          <a:solidFill>
                            <a:srgbClr val="0070C0"/>
                          </a:solidFill>
                          <a:effectLst/>
                        </a:rPr>
                        <a:t>et disponibles en ligne : </a:t>
                      </a:r>
                      <a:r>
                        <a:rPr lang="fr-FR" sz="1200" u="none" strike="noStrike" dirty="0" smtClean="0">
                          <a:solidFill>
                            <a:srgbClr val="0070C0"/>
                          </a:solidFill>
                          <a:effectLst/>
                        </a:rPr>
                        <a:t>modes opératoires</a:t>
                      </a:r>
                      <a:r>
                        <a:rPr lang="fr-FR" sz="1200" u="none" strike="noStrike" baseline="0" dirty="0" smtClean="0">
                          <a:solidFill>
                            <a:srgbClr val="0070C0"/>
                          </a:solidFill>
                          <a:effectLst/>
                        </a:rPr>
                        <a:t> et </a:t>
                      </a:r>
                      <a:r>
                        <a:rPr lang="fr-FR" sz="1200" u="none" strike="noStrike" dirty="0" smtClean="0">
                          <a:solidFill>
                            <a:srgbClr val="0070C0"/>
                          </a:solidFill>
                          <a:effectLst/>
                        </a:rPr>
                        <a:t>tutoriels par thématique (accéder à e-Document,</a:t>
                      </a:r>
                      <a:r>
                        <a:rPr lang="fr-FR" sz="1200" u="none" strike="noStrike" baseline="0" dirty="0" smtClean="0">
                          <a:solidFill>
                            <a:srgbClr val="0070C0"/>
                          </a:solidFill>
                          <a:effectLst/>
                        </a:rPr>
                        <a:t> utiliser </a:t>
                      </a:r>
                      <a:r>
                        <a:rPr lang="fr-FR" sz="1200" u="none" strike="noStrike" baseline="0" dirty="0" err="1" smtClean="0">
                          <a:solidFill>
                            <a:srgbClr val="0070C0"/>
                          </a:solidFill>
                          <a:effectLst/>
                        </a:rPr>
                        <a:t>PayLib</a:t>
                      </a:r>
                      <a:r>
                        <a:rPr lang="fr-FR" sz="1200" u="none" strike="noStrike" baseline="0" dirty="0" smtClean="0">
                          <a:solidFill>
                            <a:srgbClr val="0070C0"/>
                          </a:solidFill>
                          <a:effectLst/>
                        </a:rPr>
                        <a:t> entre amis, activer Sécur’Pass)</a:t>
                      </a:r>
                      <a:endParaRPr lang="fr-FR" sz="1200" b="0" i="0" u="none" strike="noStrike" dirty="0">
                        <a:solidFill>
                          <a:srgbClr val="0070C0"/>
                        </a:solidFill>
                        <a:effectLst/>
                        <a:latin typeface="+mn-lt"/>
                        <a:cs typeface="Calibri" panose="020F0502020204030204" pitchFamily="34" charset="0"/>
                      </a:endParaRPr>
                    </a:p>
                  </a:txBody>
                  <a:tcPr marL="5076" marR="5076" marT="6768" marB="0" anchor="ctr">
                    <a:solidFill>
                      <a:schemeClr val="bg1"/>
                    </a:solidFill>
                  </a:tcPr>
                </a:tc>
                <a:extLst>
                  <a:ext uri="{0D108BD9-81ED-4DB2-BD59-A6C34878D82A}">
                    <a16:rowId xmlns:a16="http://schemas.microsoft.com/office/drawing/2014/main" val="1581702246"/>
                  </a:ext>
                </a:extLst>
              </a:tr>
              <a:tr h="592411">
                <a:tc>
                  <a:txBody>
                    <a:bodyPr/>
                    <a:lstStyle/>
                    <a:p>
                      <a:pPr algn="l" fontAlgn="ctr"/>
                      <a:r>
                        <a:rPr lang="fr-FR" sz="1200" u="none" strike="noStrike" dirty="0" smtClean="0">
                          <a:effectLst/>
                          <a:hlinkClick r:id="rId6"/>
                        </a:rPr>
                        <a:t>Le site démo</a:t>
                      </a:r>
                      <a:r>
                        <a:rPr lang="fr-FR" sz="1200" u="none" strike="noStrike" baseline="0" dirty="0" smtClean="0">
                          <a:effectLst/>
                          <a:hlinkClick r:id="rId6"/>
                        </a:rPr>
                        <a:t> DEI</a:t>
                      </a:r>
                      <a:endParaRPr lang="fr-FR" sz="1200" b="0" i="0" u="none" strike="noStrike" dirty="0">
                        <a:solidFill>
                          <a:schemeClr val="tx1"/>
                        </a:solidFill>
                        <a:effectLst/>
                        <a:latin typeface="+mn-lt"/>
                        <a:cs typeface="Calibri" panose="020F0502020204030204" pitchFamily="34" charset="0"/>
                      </a:endParaRPr>
                    </a:p>
                  </a:txBody>
                  <a:tcPr marL="5076" marR="5076" marT="6768" marB="0" anchor="ctr">
                    <a:solidFill>
                      <a:schemeClr val="bg1"/>
                    </a:solidFill>
                  </a:tcPr>
                </a:tc>
                <a:tc>
                  <a:txBody>
                    <a:bodyPr/>
                    <a:lstStyle/>
                    <a:p>
                      <a:pPr marL="171450" marR="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1" u="none" strike="noStrike" dirty="0" smtClean="0">
                          <a:solidFill>
                            <a:schemeClr val="tx1">
                              <a:lumMod val="75000"/>
                              <a:lumOff val="25000"/>
                            </a:schemeClr>
                          </a:solidFill>
                          <a:effectLst/>
                        </a:rPr>
                        <a:t>Accédez</a:t>
                      </a:r>
                      <a:r>
                        <a:rPr lang="fr-FR" sz="1200" b="1" u="none" strike="noStrike" baseline="0" dirty="0" smtClean="0">
                          <a:solidFill>
                            <a:schemeClr val="tx1">
                              <a:lumMod val="75000"/>
                              <a:lumOff val="25000"/>
                            </a:schemeClr>
                          </a:solidFill>
                          <a:effectLst/>
                        </a:rPr>
                        <a:t> au site démo DEI </a:t>
                      </a:r>
                      <a:r>
                        <a:rPr lang="fr-FR" sz="1200" u="none" strike="noStrike" baseline="0" dirty="0" smtClean="0">
                          <a:solidFill>
                            <a:schemeClr val="tx1">
                              <a:lumMod val="75000"/>
                              <a:lumOff val="25000"/>
                            </a:schemeClr>
                          </a:solidFill>
                          <a:effectLst/>
                        </a:rPr>
                        <a:t>sans avoir à saisir ses données personnel (« Espace Personnel - Mode Démo » situé en tout bas de notre site internet www.caisse-epargne.fr)</a:t>
                      </a:r>
                      <a:endParaRPr lang="fr-FR" sz="1200" b="0" i="0" u="none" strike="noStrike" dirty="0" smtClean="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extLst>
                  <a:ext uri="{0D108BD9-81ED-4DB2-BD59-A6C34878D82A}">
                    <a16:rowId xmlns:a16="http://schemas.microsoft.com/office/drawing/2014/main" val="3462010532"/>
                  </a:ext>
                </a:extLst>
              </a:tr>
              <a:tr h="592411">
                <a:tc>
                  <a:txBody>
                    <a:bodyPr/>
                    <a:lstStyle/>
                    <a:p>
                      <a:pPr algn="l" fontAlgn="ctr"/>
                      <a:r>
                        <a:rPr lang="fr-FR" sz="1200" u="none" strike="noStrike" dirty="0" smtClean="0">
                          <a:effectLst/>
                          <a:hlinkClick r:id="rId7"/>
                        </a:rPr>
                        <a:t>Le site démo</a:t>
                      </a:r>
                      <a:r>
                        <a:rPr lang="fr-FR" sz="1200" u="none" strike="noStrike" baseline="0" dirty="0" smtClean="0">
                          <a:effectLst/>
                          <a:hlinkClick r:id="rId7"/>
                        </a:rPr>
                        <a:t> de l’appli mobile</a:t>
                      </a:r>
                      <a:endParaRPr lang="fr-FR" sz="1200" b="0" i="0" u="none" strike="noStrike" dirty="0">
                        <a:solidFill>
                          <a:schemeClr val="tx1"/>
                        </a:solidFill>
                        <a:effectLst/>
                        <a:latin typeface="+mn-lt"/>
                        <a:cs typeface="Calibri" panose="020F0502020204030204" pitchFamily="34" charset="0"/>
                      </a:endParaRPr>
                    </a:p>
                  </a:txBody>
                  <a:tcPr marL="5076" marR="5076" marT="6768" marB="0" anchor="ctr">
                    <a:solidFill>
                      <a:schemeClr val="bg1"/>
                    </a:solidFill>
                  </a:tcPr>
                </a:tc>
                <a:tc>
                  <a:txBody>
                    <a:bodyPr/>
                    <a:lstStyle/>
                    <a:p>
                      <a:pPr marL="171450" marR="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1" u="none" strike="noStrike" dirty="0" smtClean="0">
                          <a:solidFill>
                            <a:srgbClr val="0070C0"/>
                          </a:solidFill>
                          <a:effectLst/>
                        </a:rPr>
                        <a:t>Accédez</a:t>
                      </a:r>
                      <a:r>
                        <a:rPr lang="fr-FR" sz="1200" b="1" u="none" strike="noStrike" baseline="0" dirty="0" smtClean="0">
                          <a:solidFill>
                            <a:srgbClr val="0070C0"/>
                          </a:solidFill>
                          <a:effectLst/>
                        </a:rPr>
                        <a:t> au site démo de l’application mobile </a:t>
                      </a:r>
                      <a:r>
                        <a:rPr lang="fr-FR" sz="1200" u="none" strike="noStrike" baseline="0" dirty="0" smtClean="0">
                          <a:solidFill>
                            <a:srgbClr val="0070C0"/>
                          </a:solidFill>
                          <a:effectLst/>
                        </a:rPr>
                        <a:t>sans avoir à saisir ses données personnelles</a:t>
                      </a:r>
                      <a:endParaRPr lang="fr-FR" sz="1200" b="0" i="0" u="none" strike="noStrike" dirty="0">
                        <a:solidFill>
                          <a:srgbClr val="0070C0"/>
                        </a:solidFill>
                        <a:effectLst/>
                        <a:latin typeface="+mn-lt"/>
                        <a:cs typeface="Calibri" panose="020F0502020204030204" pitchFamily="34" charset="0"/>
                      </a:endParaRPr>
                    </a:p>
                  </a:txBody>
                  <a:tcPr marL="5076" marR="5076" marT="6768" marB="0" anchor="ctr">
                    <a:solidFill>
                      <a:schemeClr val="bg1"/>
                    </a:solidFill>
                  </a:tcPr>
                </a:tc>
                <a:extLst>
                  <a:ext uri="{0D108BD9-81ED-4DB2-BD59-A6C34878D82A}">
                    <a16:rowId xmlns:a16="http://schemas.microsoft.com/office/drawing/2014/main" val="682929806"/>
                  </a:ext>
                </a:extLst>
              </a:tr>
            </a:tbl>
          </a:graphicData>
        </a:graphic>
      </p:graphicFrame>
      <p:grpSp>
        <p:nvGrpSpPr>
          <p:cNvPr id="10" name="Groupe 14"/>
          <p:cNvGrpSpPr>
            <a:grpSpLocks/>
          </p:cNvGrpSpPr>
          <p:nvPr/>
        </p:nvGrpSpPr>
        <p:grpSpPr bwMode="auto">
          <a:xfrm>
            <a:off x="372978" y="1579563"/>
            <a:ext cx="4211053" cy="984343"/>
            <a:chOff x="4802041" y="1571343"/>
            <a:chExt cx="2380893" cy="1114422"/>
          </a:xfrm>
          <a:solidFill>
            <a:srgbClr val="C00000"/>
          </a:solidFill>
        </p:grpSpPr>
        <p:sp>
          <p:nvSpPr>
            <p:cNvPr id="11" name="Rectangle 10" title="Arrière-plan d’icône">
              <a:extLst>
                <a:ext uri="{FF2B5EF4-FFF2-40B4-BE49-F238E27FC236}">
                  <a16:creationId xmlns:a16="http://schemas.microsoft.com/office/drawing/2014/main" id="{8C1073E4-F5B8-41C9-BC20-6329036B5025}"/>
                </a:ext>
              </a:extLst>
            </p:cNvPr>
            <p:cNvSpPr/>
            <p:nvPr/>
          </p:nvSpPr>
          <p:spPr>
            <a:xfrm>
              <a:off x="4802041" y="1571343"/>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12" name="Espace réservé du contenu 13"/>
            <p:cNvSpPr txBox="1">
              <a:spLocks/>
            </p:cNvSpPr>
            <p:nvPr/>
          </p:nvSpPr>
          <p:spPr bwMode="auto">
            <a:xfrm>
              <a:off x="5814360" y="2350775"/>
              <a:ext cx="1257159" cy="2963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defRPr/>
              </a:pPr>
              <a:r>
                <a:rPr lang="fr-FR" altLang="fr-FR" sz="1800" dirty="0" smtClean="0">
                  <a:solidFill>
                    <a:srgbClr val="FFFFFF"/>
                  </a:solidFill>
                  <a:latin typeface="+mn-lt"/>
                </a:rPr>
                <a:t>OUTILS</a:t>
              </a:r>
            </a:p>
          </p:txBody>
        </p:sp>
      </p:grpSp>
      <p:grpSp>
        <p:nvGrpSpPr>
          <p:cNvPr id="13" name="Groupe 18"/>
          <p:cNvGrpSpPr>
            <a:grpSpLocks/>
          </p:cNvGrpSpPr>
          <p:nvPr/>
        </p:nvGrpSpPr>
        <p:grpSpPr bwMode="auto">
          <a:xfrm>
            <a:off x="4692316" y="1579563"/>
            <a:ext cx="6930189" cy="984343"/>
            <a:chOff x="7222936" y="1576837"/>
            <a:chExt cx="2380893" cy="1114422"/>
          </a:xfrm>
          <a:solidFill>
            <a:schemeClr val="bg1">
              <a:lumMod val="50000"/>
            </a:schemeClr>
          </a:solidFill>
        </p:grpSpPr>
        <p:sp>
          <p:nvSpPr>
            <p:cNvPr id="14" name="Rectangle 13" title="Arrière-plan d’icône">
              <a:extLst>
                <a:ext uri="{FF2B5EF4-FFF2-40B4-BE49-F238E27FC236}">
                  <a16:creationId xmlns:a16="http://schemas.microsoft.com/office/drawing/2014/main" id="{8C1073E4-F5B8-41C9-BC20-6329036B5025}"/>
                </a:ext>
              </a:extLst>
            </p:cNvPr>
            <p:cNvSpPr/>
            <p:nvPr/>
          </p:nvSpPr>
          <p:spPr>
            <a:xfrm>
              <a:off x="7222936" y="1576837"/>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15" name="Espace réservé du contenu 13"/>
            <p:cNvSpPr txBox="1">
              <a:spLocks/>
            </p:cNvSpPr>
            <p:nvPr/>
          </p:nvSpPr>
          <p:spPr bwMode="auto">
            <a:xfrm>
              <a:off x="8005935" y="2356269"/>
              <a:ext cx="1540520" cy="2963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pPr>
              <a:r>
                <a:rPr lang="fr-FR" altLang="fr-FR" sz="1800" dirty="0">
                  <a:solidFill>
                    <a:srgbClr val="FFFFFF"/>
                  </a:solidFill>
                  <a:latin typeface="+mn-lt"/>
                </a:rPr>
                <a:t>OBJECTIFS</a:t>
              </a:r>
            </a:p>
          </p:txBody>
        </p:sp>
      </p:grpSp>
      <p:pic>
        <p:nvPicPr>
          <p:cNvPr id="16" name="Image 15"/>
          <p:cNvPicPr>
            <a:picLocks noChangeAspect="1"/>
          </p:cNvPicPr>
          <p:nvPr/>
        </p:nvPicPr>
        <p:blipFill>
          <a:blip r:embed="rId8" cstate="print">
            <a:duotone>
              <a:prstClr val="black"/>
              <a:srgbClr val="FFFFFF">
                <a:tint val="45000"/>
                <a:satMod val="400000"/>
              </a:srgbClr>
            </a:duotone>
            <a:extLst>
              <a:ext uri="{28A0092B-C50C-407E-A947-70E740481C1C}">
                <a14:useLocalDpi xmlns:a14="http://schemas.microsoft.com/office/drawing/2010/main" val="0"/>
              </a:ext>
            </a:extLst>
          </a:blip>
          <a:stretch>
            <a:fillRect/>
          </a:stretch>
        </p:blipFill>
        <p:spPr>
          <a:xfrm>
            <a:off x="523498" y="1690310"/>
            <a:ext cx="608768" cy="608768"/>
          </a:xfrm>
          <a:prstGeom prst="rect">
            <a:avLst/>
          </a:prstGeom>
        </p:spPr>
      </p:pic>
      <p:pic>
        <p:nvPicPr>
          <p:cNvPr id="17" name="Image 2"/>
          <p:cNvPicPr>
            <a:picLocks noChangeAspect="1"/>
          </p:cNvPicPr>
          <p:nvPr/>
        </p:nvPicPr>
        <p:blipFill>
          <a:blip r:embed="rId9">
            <a:grayscl/>
            <a:biLevel thresh="50000"/>
            <a:extLst>
              <a:ext uri="{28A0092B-C50C-407E-A947-70E740481C1C}">
                <a14:useLocalDpi xmlns:a14="http://schemas.microsoft.com/office/drawing/2010/main" val="0"/>
              </a:ext>
            </a:extLst>
          </a:blip>
          <a:srcRect/>
          <a:stretch>
            <a:fillRect/>
          </a:stretch>
        </p:blipFill>
        <p:spPr bwMode="auto">
          <a:xfrm>
            <a:off x="4692316" y="1563688"/>
            <a:ext cx="862012"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607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3"/>
          </p:nvPr>
        </p:nvSpPr>
        <p:spPr/>
        <p:txBody>
          <a:bodyPr/>
          <a:lstStyle/>
          <a:p>
            <a:pPr>
              <a:spcBef>
                <a:spcPts val="0"/>
              </a:spcBef>
            </a:pPr>
            <a:r>
              <a:rPr lang="fr-FR" sz="1600" b="1" dirty="0"/>
              <a:t>Des </a:t>
            </a:r>
            <a:r>
              <a:rPr lang="fr-FR" sz="1600" b="1" dirty="0">
                <a:solidFill>
                  <a:srgbClr val="C00000"/>
                </a:solidFill>
              </a:rPr>
              <a:t>outils</a:t>
            </a:r>
            <a:r>
              <a:rPr lang="fr-FR" sz="1600" b="1" dirty="0"/>
              <a:t> permettant à chacun de trouver les informations qui le concernent</a:t>
            </a:r>
          </a:p>
        </p:txBody>
      </p:sp>
      <p:sp>
        <p:nvSpPr>
          <p:cNvPr id="5" name="Titre 4"/>
          <p:cNvSpPr>
            <a:spLocks noGrp="1"/>
          </p:cNvSpPr>
          <p:nvPr>
            <p:ph type="ctrTitle"/>
          </p:nvPr>
        </p:nvSpPr>
        <p:spPr/>
        <p:txBody>
          <a:bodyPr/>
          <a:lstStyle/>
          <a:p>
            <a:r>
              <a:rPr lang="fr-FR" sz="1300" dirty="0"/>
              <a:t>Moyens : Formation, Offres &amp; Cibles</a:t>
            </a:r>
          </a:p>
        </p:txBody>
      </p:sp>
      <p:grpSp>
        <p:nvGrpSpPr>
          <p:cNvPr id="18" name="Groupe 17"/>
          <p:cNvGrpSpPr/>
          <p:nvPr/>
        </p:nvGrpSpPr>
        <p:grpSpPr>
          <a:xfrm>
            <a:off x="8335406" y="44251"/>
            <a:ext cx="3856593" cy="279660"/>
            <a:chOff x="3581398" y="6140166"/>
            <a:chExt cx="4444995" cy="223443"/>
          </a:xfrm>
          <a:noFill/>
        </p:grpSpPr>
        <p:sp>
          <p:nvSpPr>
            <p:cNvPr id="23" name="Rectangle 2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Professionnels</a:t>
              </a:r>
            </a:p>
          </p:txBody>
        </p:sp>
        <p:sp>
          <p:nvSpPr>
            <p:cNvPr id="24" name="Rectangle 23"/>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25" name="Rectangle 24"/>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Montserrat Black" panose="00000A00000000000000" pitchFamily="2" charset="0"/>
                </a:rPr>
                <a:t>Particuliers</a:t>
              </a:r>
            </a:p>
          </p:txBody>
        </p:sp>
      </p:grpSp>
      <p:sp>
        <p:nvSpPr>
          <p:cNvPr id="73" name="Espace réservé du contenu 4"/>
          <p:cNvSpPr txBox="1">
            <a:spLocks/>
          </p:cNvSpPr>
          <p:nvPr/>
        </p:nvSpPr>
        <p:spPr>
          <a:xfrm>
            <a:off x="640286" y="1136151"/>
            <a:ext cx="7597939" cy="333064"/>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b="1" dirty="0" smtClean="0"/>
              <a:t>Les outils de la </a:t>
            </a:r>
            <a:r>
              <a:rPr lang="fr-FR" sz="1400" b="1" dirty="0" smtClean="0">
                <a:solidFill>
                  <a:srgbClr val="C00000"/>
                </a:solidFill>
              </a:rPr>
              <a:t>BANCARISATION</a:t>
            </a:r>
            <a:endParaRPr lang="fr-FR" sz="1200" dirty="0">
              <a:solidFill>
                <a:srgbClr val="C00000"/>
              </a:solidFill>
            </a:endParaRPr>
          </a:p>
        </p:txBody>
      </p:sp>
      <p:grpSp>
        <p:nvGrpSpPr>
          <p:cNvPr id="10" name="Groupe 14"/>
          <p:cNvGrpSpPr>
            <a:grpSpLocks/>
          </p:cNvGrpSpPr>
          <p:nvPr/>
        </p:nvGrpSpPr>
        <p:grpSpPr bwMode="auto">
          <a:xfrm>
            <a:off x="372978" y="1579563"/>
            <a:ext cx="4211053" cy="984343"/>
            <a:chOff x="4802041" y="1571343"/>
            <a:chExt cx="2380893" cy="1114422"/>
          </a:xfrm>
          <a:solidFill>
            <a:srgbClr val="C00000"/>
          </a:solidFill>
        </p:grpSpPr>
        <p:sp>
          <p:nvSpPr>
            <p:cNvPr id="11" name="Rectangle 10" title="Arrière-plan d’icône">
              <a:extLst>
                <a:ext uri="{FF2B5EF4-FFF2-40B4-BE49-F238E27FC236}">
                  <a16:creationId xmlns:a16="http://schemas.microsoft.com/office/drawing/2014/main" id="{8C1073E4-F5B8-41C9-BC20-6329036B5025}"/>
                </a:ext>
              </a:extLst>
            </p:cNvPr>
            <p:cNvSpPr/>
            <p:nvPr/>
          </p:nvSpPr>
          <p:spPr>
            <a:xfrm>
              <a:off x="4802041" y="1571343"/>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12" name="Espace réservé du contenu 13"/>
            <p:cNvSpPr txBox="1">
              <a:spLocks/>
            </p:cNvSpPr>
            <p:nvPr/>
          </p:nvSpPr>
          <p:spPr bwMode="auto">
            <a:xfrm>
              <a:off x="5814360" y="2350775"/>
              <a:ext cx="1257159" cy="2963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defRPr/>
              </a:pPr>
              <a:r>
                <a:rPr lang="fr-FR" altLang="fr-FR" sz="1800" dirty="0" smtClean="0">
                  <a:solidFill>
                    <a:srgbClr val="FFFFFF"/>
                  </a:solidFill>
                  <a:latin typeface="+mn-lt"/>
                </a:rPr>
                <a:t>OUTILS</a:t>
              </a:r>
            </a:p>
          </p:txBody>
        </p:sp>
      </p:grpSp>
      <p:grpSp>
        <p:nvGrpSpPr>
          <p:cNvPr id="13" name="Groupe 18"/>
          <p:cNvGrpSpPr>
            <a:grpSpLocks/>
          </p:cNvGrpSpPr>
          <p:nvPr/>
        </p:nvGrpSpPr>
        <p:grpSpPr bwMode="auto">
          <a:xfrm>
            <a:off x="4692316" y="1579563"/>
            <a:ext cx="6930189" cy="984343"/>
            <a:chOff x="7222936" y="1576837"/>
            <a:chExt cx="2380893" cy="1114422"/>
          </a:xfrm>
          <a:solidFill>
            <a:schemeClr val="bg1">
              <a:lumMod val="50000"/>
            </a:schemeClr>
          </a:solidFill>
        </p:grpSpPr>
        <p:sp>
          <p:nvSpPr>
            <p:cNvPr id="14" name="Rectangle 13" title="Arrière-plan d’icône">
              <a:extLst>
                <a:ext uri="{FF2B5EF4-FFF2-40B4-BE49-F238E27FC236}">
                  <a16:creationId xmlns:a16="http://schemas.microsoft.com/office/drawing/2014/main" id="{8C1073E4-F5B8-41C9-BC20-6329036B5025}"/>
                </a:ext>
              </a:extLst>
            </p:cNvPr>
            <p:cNvSpPr/>
            <p:nvPr/>
          </p:nvSpPr>
          <p:spPr>
            <a:xfrm>
              <a:off x="7222936" y="1576837"/>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15" name="Espace réservé du contenu 13"/>
            <p:cNvSpPr txBox="1">
              <a:spLocks/>
            </p:cNvSpPr>
            <p:nvPr/>
          </p:nvSpPr>
          <p:spPr bwMode="auto">
            <a:xfrm>
              <a:off x="8005935" y="2356269"/>
              <a:ext cx="1540520" cy="2963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pPr>
              <a:r>
                <a:rPr lang="fr-FR" altLang="fr-FR" sz="1800" dirty="0">
                  <a:solidFill>
                    <a:srgbClr val="FFFFFF"/>
                  </a:solidFill>
                  <a:latin typeface="+mn-lt"/>
                </a:rPr>
                <a:t>OBJECTIFS</a:t>
              </a:r>
            </a:p>
          </p:txBody>
        </p:sp>
      </p:grpSp>
      <p:pic>
        <p:nvPicPr>
          <p:cNvPr id="16" name="Image 15"/>
          <p:cNvPicPr>
            <a:picLocks noChangeAspect="1"/>
          </p:cNvPicPr>
          <p:nvPr/>
        </p:nvPicPr>
        <p:blipFill>
          <a:blip r:embed="rId2" cstate="print">
            <a:duotone>
              <a:prstClr val="black"/>
              <a:srgbClr val="FFFFFF">
                <a:tint val="45000"/>
                <a:satMod val="400000"/>
              </a:srgbClr>
            </a:duotone>
            <a:extLst>
              <a:ext uri="{28A0092B-C50C-407E-A947-70E740481C1C}">
                <a14:useLocalDpi xmlns:a14="http://schemas.microsoft.com/office/drawing/2010/main" val="0"/>
              </a:ext>
            </a:extLst>
          </a:blip>
          <a:stretch>
            <a:fillRect/>
          </a:stretch>
        </p:blipFill>
        <p:spPr>
          <a:xfrm>
            <a:off x="523498" y="1690310"/>
            <a:ext cx="608768" cy="608768"/>
          </a:xfrm>
          <a:prstGeom prst="rect">
            <a:avLst/>
          </a:prstGeom>
        </p:spPr>
      </p:pic>
      <p:pic>
        <p:nvPicPr>
          <p:cNvPr id="17" name="Image 2"/>
          <p:cNvPicPr>
            <a:picLocks noChangeAspect="1"/>
          </p:cNvPicPr>
          <p:nvPr/>
        </p:nvPicPr>
        <p:blipFill>
          <a:blip r:embed="rId3">
            <a:grayscl/>
            <a:biLevel thresh="50000"/>
            <a:extLst>
              <a:ext uri="{28A0092B-C50C-407E-A947-70E740481C1C}">
                <a14:useLocalDpi xmlns:a14="http://schemas.microsoft.com/office/drawing/2010/main" val="0"/>
              </a:ext>
            </a:extLst>
          </a:blip>
          <a:srcRect/>
          <a:stretch>
            <a:fillRect/>
          </a:stretch>
        </p:blipFill>
        <p:spPr bwMode="auto">
          <a:xfrm>
            <a:off x="4692316" y="1563688"/>
            <a:ext cx="862012"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0" name="Tableau 19"/>
          <p:cNvGraphicFramePr>
            <a:graphicFrameLocks noGrp="1"/>
          </p:cNvGraphicFramePr>
          <p:nvPr>
            <p:extLst/>
          </p:nvPr>
        </p:nvGraphicFramePr>
        <p:xfrm>
          <a:off x="372979" y="2674255"/>
          <a:ext cx="11249526" cy="3702482"/>
        </p:xfrm>
        <a:graphic>
          <a:graphicData uri="http://schemas.openxmlformats.org/drawingml/2006/table">
            <a:tbl>
              <a:tblPr firstRow="1" bandRow="1">
                <a:tableStyleId>{2D5ABB26-0587-4C30-8999-92F81FD0307C}</a:tableStyleId>
              </a:tblPr>
              <a:tblGrid>
                <a:gridCol w="4306597">
                  <a:extLst>
                    <a:ext uri="{9D8B030D-6E8A-4147-A177-3AD203B41FA5}">
                      <a16:colId xmlns:a16="http://schemas.microsoft.com/office/drawing/2014/main" val="2865747160"/>
                    </a:ext>
                  </a:extLst>
                </a:gridCol>
                <a:gridCol w="6942929">
                  <a:extLst>
                    <a:ext uri="{9D8B030D-6E8A-4147-A177-3AD203B41FA5}">
                      <a16:colId xmlns:a16="http://schemas.microsoft.com/office/drawing/2014/main" val="273004857"/>
                    </a:ext>
                  </a:extLst>
                </a:gridCol>
              </a:tblGrid>
              <a:tr h="437074">
                <a:tc>
                  <a:txBody>
                    <a:bodyPr/>
                    <a:lstStyle/>
                    <a:p>
                      <a:pPr algn="l" fontAlgn="ctr"/>
                      <a:r>
                        <a:rPr lang="fr-FR" sz="1200" u="none" strike="noStrike" dirty="0" smtClean="0">
                          <a:effectLst/>
                          <a:hlinkClick r:id="rId4"/>
                        </a:rPr>
                        <a:t>Le Book BANCA</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tc>
                  <a:txBody>
                    <a:bodyPr/>
                    <a:lstStyle/>
                    <a:p>
                      <a:pPr marL="171450" indent="-171450" algn="l" fontAlgn="ctr">
                        <a:buFont typeface="Wingdings" panose="05000000000000000000" pitchFamily="2" charset="2"/>
                        <a:buChar char="§"/>
                      </a:pPr>
                      <a:r>
                        <a:rPr lang="fr-FR" sz="1200" u="none" strike="noStrike" dirty="0">
                          <a:solidFill>
                            <a:schemeClr val="tx1">
                              <a:lumMod val="75000"/>
                              <a:lumOff val="25000"/>
                            </a:schemeClr>
                          </a:solidFill>
                          <a:effectLst/>
                        </a:rPr>
                        <a:t>Accéder directement aux </a:t>
                      </a:r>
                      <a:r>
                        <a:rPr lang="fr-FR" sz="1200" b="1" u="none" strike="noStrike" dirty="0">
                          <a:solidFill>
                            <a:schemeClr val="tx1">
                              <a:lumMod val="75000"/>
                              <a:lumOff val="25000"/>
                            </a:schemeClr>
                          </a:solidFill>
                          <a:effectLst/>
                        </a:rPr>
                        <a:t>informations indispensables </a:t>
                      </a:r>
                      <a:r>
                        <a:rPr lang="fr-FR" sz="1200" u="none" strike="noStrike" dirty="0">
                          <a:solidFill>
                            <a:schemeClr val="tx1">
                              <a:lumMod val="75000"/>
                              <a:lumOff val="25000"/>
                            </a:schemeClr>
                          </a:solidFill>
                          <a:effectLst/>
                        </a:rPr>
                        <a:t>de l'offre BANCA</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extLst>
                  <a:ext uri="{0D108BD9-81ED-4DB2-BD59-A6C34878D82A}">
                    <a16:rowId xmlns:a16="http://schemas.microsoft.com/office/drawing/2014/main" val="426544112"/>
                  </a:ext>
                </a:extLst>
              </a:tr>
              <a:tr h="437074">
                <a:tc>
                  <a:txBody>
                    <a:bodyPr/>
                    <a:lstStyle/>
                    <a:p>
                      <a:pPr algn="l" fontAlgn="ctr"/>
                      <a:r>
                        <a:rPr lang="fr-FR" sz="1200" u="none" strike="noStrike" dirty="0" smtClean="0">
                          <a:effectLst/>
                          <a:hlinkClick r:id="rId5"/>
                        </a:rPr>
                        <a:t>Tutoriel</a:t>
                      </a:r>
                      <a:r>
                        <a:rPr lang="fr-FR" sz="1200" u="none" strike="noStrike" baseline="0" dirty="0" smtClean="0">
                          <a:effectLst/>
                          <a:hlinkClick r:id="rId5"/>
                        </a:rPr>
                        <a:t> Les Formules</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tc>
                  <a:txBody>
                    <a:bodyPr/>
                    <a:lstStyle/>
                    <a:p>
                      <a:pPr marL="171450" indent="-171450" algn="l" fontAlgn="ctr">
                        <a:buFont typeface="Wingdings" panose="05000000000000000000" pitchFamily="2" charset="2"/>
                        <a:buChar char="§"/>
                      </a:pPr>
                      <a:r>
                        <a:rPr lang="fr-FR" sz="1200" u="none" strike="noStrike" dirty="0" smtClean="0">
                          <a:solidFill>
                            <a:schemeClr val="tx1">
                              <a:lumMod val="75000"/>
                              <a:lumOff val="25000"/>
                            </a:schemeClr>
                          </a:solidFill>
                          <a:effectLst/>
                        </a:rPr>
                        <a:t>Découvrez </a:t>
                      </a:r>
                      <a:r>
                        <a:rPr lang="fr-FR" sz="1200" b="1" u="none" strike="noStrike" dirty="0" smtClean="0">
                          <a:solidFill>
                            <a:schemeClr val="tx1">
                              <a:lumMod val="75000"/>
                              <a:lumOff val="25000"/>
                            </a:schemeClr>
                          </a:solidFill>
                          <a:effectLst/>
                        </a:rPr>
                        <a:t>tous les actes de gestions</a:t>
                      </a:r>
                      <a:r>
                        <a:rPr lang="fr-FR" sz="1200" b="1" u="none" strike="noStrike" baseline="0" dirty="0" smtClean="0">
                          <a:solidFill>
                            <a:schemeClr val="tx1">
                              <a:lumMod val="75000"/>
                              <a:lumOff val="25000"/>
                            </a:schemeClr>
                          </a:solidFill>
                          <a:effectLst/>
                        </a:rPr>
                        <a:t> </a:t>
                      </a:r>
                      <a:r>
                        <a:rPr lang="fr-FR" sz="1200" u="none" strike="noStrike" baseline="0" dirty="0" smtClean="0">
                          <a:solidFill>
                            <a:schemeClr val="tx1">
                              <a:lumMod val="75000"/>
                              <a:lumOff val="25000"/>
                            </a:schemeClr>
                          </a:solidFill>
                          <a:effectLst/>
                        </a:rPr>
                        <a:t>détaillés des Formules sous forme de tuto.</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extLst>
                  <a:ext uri="{0D108BD9-81ED-4DB2-BD59-A6C34878D82A}">
                    <a16:rowId xmlns:a16="http://schemas.microsoft.com/office/drawing/2014/main" val="283522031"/>
                  </a:ext>
                </a:extLst>
              </a:tr>
              <a:tr h="437074">
                <a:tc>
                  <a:txBody>
                    <a:bodyPr/>
                    <a:lstStyle/>
                    <a:p>
                      <a:pPr algn="l" fontAlgn="ctr"/>
                      <a:r>
                        <a:rPr lang="fr-FR" sz="1200" u="none" strike="noStrike" dirty="0" smtClean="0">
                          <a:effectLst/>
                          <a:hlinkClick r:id="rId6"/>
                        </a:rPr>
                        <a:t>Fiche pratique Les Formules</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tc>
                  <a:txBody>
                    <a:bodyPr/>
                    <a:lstStyle/>
                    <a:p>
                      <a:pPr marL="171450" indent="-171450" algn="l" fontAlgn="ctr">
                        <a:buFont typeface="Wingdings" panose="05000000000000000000" pitchFamily="2" charset="2"/>
                        <a:buChar char="§"/>
                      </a:pPr>
                      <a:r>
                        <a:rPr lang="fr-FR" sz="1200" u="none" strike="noStrike" dirty="0" smtClean="0">
                          <a:solidFill>
                            <a:schemeClr val="tx1">
                              <a:lumMod val="75000"/>
                              <a:lumOff val="25000"/>
                            </a:schemeClr>
                          </a:solidFill>
                          <a:effectLst/>
                        </a:rPr>
                        <a:t>Pour prendre connaissance </a:t>
                      </a:r>
                      <a:r>
                        <a:rPr lang="fr-FR" sz="1200" b="1" u="none" strike="noStrike" dirty="0" smtClean="0">
                          <a:solidFill>
                            <a:schemeClr val="tx1">
                              <a:lumMod val="75000"/>
                              <a:lumOff val="25000"/>
                            </a:schemeClr>
                          </a:solidFill>
                          <a:effectLst/>
                        </a:rPr>
                        <a:t>rapidement des essentiels </a:t>
                      </a:r>
                      <a:r>
                        <a:rPr lang="fr-FR" sz="1200" u="none" strike="noStrike" dirty="0" smtClean="0">
                          <a:solidFill>
                            <a:schemeClr val="tx1">
                              <a:lumMod val="75000"/>
                              <a:lumOff val="25000"/>
                            </a:schemeClr>
                          </a:solidFill>
                          <a:effectLst/>
                        </a:rPr>
                        <a:t>de l’offre de bancarisation.</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extLst>
                  <a:ext uri="{0D108BD9-81ED-4DB2-BD59-A6C34878D82A}">
                    <a16:rowId xmlns:a16="http://schemas.microsoft.com/office/drawing/2014/main" val="1983343968"/>
                  </a:ext>
                </a:extLst>
              </a:tr>
              <a:tr h="437074">
                <a:tc>
                  <a:txBody>
                    <a:bodyPr/>
                    <a:lstStyle/>
                    <a:p>
                      <a:pPr algn="l" fontAlgn="ctr"/>
                      <a:r>
                        <a:rPr lang="fr-FR" sz="1200" u="none" strike="noStrike" dirty="0" smtClean="0">
                          <a:effectLst/>
                          <a:hlinkClick r:id="rId7"/>
                        </a:rPr>
                        <a:t>Tout savoir sur Les Formules</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tc>
                  <a:txBody>
                    <a:bodyPr/>
                    <a:lstStyle/>
                    <a:p>
                      <a:pPr marL="171450" indent="-171450" algn="l" fontAlgn="ctr">
                        <a:buFont typeface="Wingdings" panose="05000000000000000000" pitchFamily="2" charset="2"/>
                        <a:buChar char="§"/>
                      </a:pPr>
                      <a:r>
                        <a:rPr lang="fr-FR" sz="1200" u="none" strike="noStrike" dirty="0" smtClean="0">
                          <a:solidFill>
                            <a:schemeClr val="tx1">
                              <a:lumMod val="75000"/>
                              <a:lumOff val="25000"/>
                            </a:schemeClr>
                          </a:solidFill>
                          <a:effectLst/>
                        </a:rPr>
                        <a:t>Accédez à l’ensemble des </a:t>
                      </a:r>
                      <a:r>
                        <a:rPr lang="fr-FR" sz="1200" b="1" u="none" strike="noStrike" dirty="0" smtClean="0">
                          <a:solidFill>
                            <a:schemeClr val="tx1">
                              <a:lumMod val="75000"/>
                              <a:lumOff val="25000"/>
                            </a:schemeClr>
                          </a:solidFill>
                          <a:effectLst/>
                        </a:rPr>
                        <a:t>documents clients ou outils d’aide à la vente </a:t>
                      </a:r>
                      <a:r>
                        <a:rPr lang="fr-FR" sz="1200" u="none" strike="noStrike" dirty="0" smtClean="0">
                          <a:solidFill>
                            <a:schemeClr val="tx1">
                              <a:lumMod val="75000"/>
                              <a:lumOff val="25000"/>
                            </a:schemeClr>
                          </a:solidFill>
                          <a:effectLst/>
                        </a:rPr>
                        <a:t>sur</a:t>
                      </a:r>
                      <a:r>
                        <a:rPr lang="fr-FR" sz="1200" u="none" strike="noStrike" baseline="0" dirty="0" smtClean="0">
                          <a:solidFill>
                            <a:schemeClr val="tx1">
                              <a:lumMod val="75000"/>
                              <a:lumOff val="25000"/>
                            </a:schemeClr>
                          </a:solidFill>
                          <a:effectLst/>
                        </a:rPr>
                        <a:t> Les</a:t>
                      </a:r>
                      <a:r>
                        <a:rPr lang="fr-FR" sz="1200" u="none" strike="noStrike" dirty="0" smtClean="0">
                          <a:solidFill>
                            <a:schemeClr val="tx1">
                              <a:lumMod val="75000"/>
                              <a:lumOff val="25000"/>
                            </a:schemeClr>
                          </a:solidFill>
                          <a:effectLst/>
                        </a:rPr>
                        <a:t> Formules dans la Rubrique</a:t>
                      </a:r>
                      <a:r>
                        <a:rPr lang="fr-FR" sz="1200" u="none" strike="noStrike" baseline="0" dirty="0" smtClean="0">
                          <a:solidFill>
                            <a:schemeClr val="tx1">
                              <a:lumMod val="75000"/>
                              <a:lumOff val="25000"/>
                            </a:schemeClr>
                          </a:solidFill>
                          <a:effectLst/>
                        </a:rPr>
                        <a:t> des Commerciaux</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extLst>
                  <a:ext uri="{0D108BD9-81ED-4DB2-BD59-A6C34878D82A}">
                    <a16:rowId xmlns:a16="http://schemas.microsoft.com/office/drawing/2014/main" val="1717319216"/>
                  </a:ext>
                </a:extLst>
              </a:tr>
              <a:tr h="437074">
                <a:tc>
                  <a:txBody>
                    <a:bodyPr/>
                    <a:lstStyle/>
                    <a:p>
                      <a:pPr algn="l" fontAlgn="ctr"/>
                      <a:r>
                        <a:rPr lang="fr-FR" sz="1200" u="none" strike="noStrike" dirty="0" smtClean="0">
                          <a:effectLst/>
                          <a:hlinkClick r:id="rId8"/>
                        </a:rPr>
                        <a:t>Fiches</a:t>
                      </a:r>
                      <a:r>
                        <a:rPr lang="fr-FR" sz="1200" u="none" strike="noStrike" baseline="0" dirty="0" smtClean="0">
                          <a:effectLst/>
                          <a:hlinkClick r:id="rId8"/>
                        </a:rPr>
                        <a:t> produits Cartes bancaires Visa</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u="none" strike="noStrike" dirty="0" smtClean="0">
                          <a:solidFill>
                            <a:schemeClr val="tx1">
                              <a:lumMod val="75000"/>
                              <a:lumOff val="25000"/>
                            </a:schemeClr>
                          </a:solidFill>
                          <a:effectLst/>
                        </a:rPr>
                        <a:t>Présenter de manière synthétique </a:t>
                      </a:r>
                      <a:r>
                        <a:rPr lang="fr-FR" sz="1200" b="1" u="none" strike="noStrike" dirty="0" smtClean="0">
                          <a:solidFill>
                            <a:schemeClr val="tx1">
                              <a:lumMod val="75000"/>
                              <a:lumOff val="25000"/>
                            </a:schemeClr>
                          </a:solidFill>
                          <a:effectLst/>
                        </a:rPr>
                        <a:t>toute notre gamme de cartes bancaires</a:t>
                      </a:r>
                      <a:r>
                        <a:rPr lang="fr-FR" sz="1200" b="1" u="none" strike="noStrike" baseline="0" dirty="0" smtClean="0">
                          <a:solidFill>
                            <a:schemeClr val="tx1">
                              <a:lumMod val="75000"/>
                              <a:lumOff val="25000"/>
                            </a:schemeClr>
                          </a:solidFill>
                          <a:effectLst/>
                        </a:rPr>
                        <a:t> Visa </a:t>
                      </a:r>
                      <a:r>
                        <a:rPr lang="fr-FR" sz="1200" b="1" u="none" strike="noStrike" dirty="0" smtClean="0">
                          <a:solidFill>
                            <a:schemeClr val="tx1">
                              <a:lumMod val="75000"/>
                              <a:lumOff val="25000"/>
                            </a:schemeClr>
                          </a:solidFill>
                          <a:effectLst/>
                        </a:rPr>
                        <a:t>au client</a:t>
                      </a:r>
                      <a:r>
                        <a:rPr lang="fr-FR" sz="1200" u="none" strike="noStrike" dirty="0" smtClean="0">
                          <a:solidFill>
                            <a:schemeClr val="tx1">
                              <a:lumMod val="75000"/>
                              <a:lumOff val="25000"/>
                            </a:schemeClr>
                          </a:solidFill>
                          <a:effectLst/>
                        </a:rPr>
                        <a:t>. Envoyer au client le lien afin qu'il puisse se documenter.</a:t>
                      </a:r>
                      <a:endParaRPr lang="fr-FR" sz="1200" b="0" i="0" u="none" strike="noStrike" dirty="0" smtClean="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extLst>
                  <a:ext uri="{0D108BD9-81ED-4DB2-BD59-A6C34878D82A}">
                    <a16:rowId xmlns:a16="http://schemas.microsoft.com/office/drawing/2014/main" val="2669375072"/>
                  </a:ext>
                </a:extLst>
              </a:tr>
              <a:tr h="398001">
                <a:tc>
                  <a:txBody>
                    <a:bodyPr/>
                    <a:lstStyle/>
                    <a:p>
                      <a:pPr algn="l" fontAlgn="ctr"/>
                      <a:r>
                        <a:rPr lang="fr-FR" sz="1200" u="none" strike="noStrike" dirty="0" smtClean="0">
                          <a:effectLst/>
                          <a:hlinkClick r:id="rId9"/>
                        </a:rPr>
                        <a:t>Tutoriel Mobilité Bancaire</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tc>
                  <a:txBody>
                    <a:bodyPr/>
                    <a:lstStyle/>
                    <a:p>
                      <a:pPr marL="171450" indent="-171450" algn="l" fontAlgn="ctr">
                        <a:buFont typeface="Wingdings" panose="05000000000000000000" pitchFamily="2" charset="2"/>
                        <a:buChar char="§"/>
                      </a:pPr>
                      <a:r>
                        <a:rPr lang="fr-FR" sz="1200" u="none" strike="noStrike" dirty="0" smtClean="0">
                          <a:solidFill>
                            <a:schemeClr val="tx1">
                              <a:lumMod val="75000"/>
                              <a:lumOff val="25000"/>
                            </a:schemeClr>
                          </a:solidFill>
                          <a:effectLst/>
                        </a:rPr>
                        <a:t>Découvrez </a:t>
                      </a:r>
                      <a:r>
                        <a:rPr lang="fr-FR" sz="1200" b="1" u="none" strike="noStrike" dirty="0" smtClean="0">
                          <a:solidFill>
                            <a:schemeClr val="tx1">
                              <a:lumMod val="75000"/>
                              <a:lumOff val="25000"/>
                            </a:schemeClr>
                          </a:solidFill>
                          <a:effectLst/>
                        </a:rPr>
                        <a:t>comment souscrire à une mobilité bancaire </a:t>
                      </a:r>
                      <a:r>
                        <a:rPr lang="fr-FR" sz="1200" u="none" strike="noStrike" dirty="0" smtClean="0">
                          <a:solidFill>
                            <a:schemeClr val="tx1">
                              <a:lumMod val="75000"/>
                              <a:lumOff val="25000"/>
                            </a:schemeClr>
                          </a:solidFill>
                          <a:effectLst/>
                        </a:rPr>
                        <a:t>réglementée </a:t>
                      </a:r>
                      <a:r>
                        <a:rPr lang="fr-FR" sz="1200" u="none" strike="noStrike" baseline="0" dirty="0" smtClean="0">
                          <a:solidFill>
                            <a:schemeClr val="tx1">
                              <a:lumMod val="75000"/>
                              <a:lumOff val="25000"/>
                            </a:schemeClr>
                          </a:solidFill>
                          <a:effectLst/>
                        </a:rPr>
                        <a:t>sous forme de tuto</a:t>
                      </a:r>
                      <a:r>
                        <a:rPr lang="fr-FR" sz="1200" u="none" strike="noStrike" dirty="0" smtClean="0">
                          <a:solidFill>
                            <a:schemeClr val="tx1">
                              <a:lumMod val="75000"/>
                              <a:lumOff val="25000"/>
                            </a:schemeClr>
                          </a:solidFill>
                          <a:effectLst/>
                        </a:rPr>
                        <a:t> lorsqu’un client</a:t>
                      </a:r>
                      <a:r>
                        <a:rPr lang="fr-FR" sz="1200" u="none" strike="noStrike" baseline="0" dirty="0" smtClean="0">
                          <a:solidFill>
                            <a:schemeClr val="tx1">
                              <a:lumMod val="75000"/>
                              <a:lumOff val="25000"/>
                            </a:schemeClr>
                          </a:solidFill>
                          <a:effectLst/>
                        </a:rPr>
                        <a:t> arrive en CEGEE.</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extLst>
                  <a:ext uri="{0D108BD9-81ED-4DB2-BD59-A6C34878D82A}">
                    <a16:rowId xmlns:a16="http://schemas.microsoft.com/office/drawing/2014/main" val="3425022673"/>
                  </a:ext>
                </a:extLst>
              </a:tr>
              <a:tr h="289496">
                <a:tc>
                  <a:txBody>
                    <a:bodyPr/>
                    <a:lstStyle/>
                    <a:p>
                      <a:pPr algn="l" fontAlgn="ctr"/>
                      <a:r>
                        <a:rPr lang="fr-FR" sz="1200" u="none" strike="noStrike" dirty="0" smtClean="0">
                          <a:effectLst/>
                          <a:hlinkClick r:id="rId10"/>
                        </a:rPr>
                        <a:t>Fiche pratique Mobilité</a:t>
                      </a:r>
                      <a:r>
                        <a:rPr lang="fr-FR" sz="1200" u="none" strike="noStrike" baseline="0" dirty="0" smtClean="0">
                          <a:effectLst/>
                          <a:hlinkClick r:id="rId10"/>
                        </a:rPr>
                        <a:t> Bancaire</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tc>
                  <a:txBody>
                    <a:bodyPr/>
                    <a:lstStyle/>
                    <a:p>
                      <a:pPr marL="171450" indent="-171450" algn="l" fontAlgn="ctr">
                        <a:buFont typeface="Wingdings" panose="05000000000000000000" pitchFamily="2" charset="2"/>
                        <a:buChar char="§"/>
                      </a:pPr>
                      <a:r>
                        <a:rPr lang="fr-FR" sz="1200" u="none" strike="noStrike" dirty="0" smtClean="0">
                          <a:solidFill>
                            <a:schemeClr val="tx1">
                              <a:lumMod val="75000"/>
                              <a:lumOff val="25000"/>
                            </a:schemeClr>
                          </a:solidFill>
                          <a:effectLst/>
                        </a:rPr>
                        <a:t>Pour prendre connaissance </a:t>
                      </a:r>
                      <a:r>
                        <a:rPr lang="fr-FR" sz="1200" b="1" u="none" strike="noStrike" dirty="0" smtClean="0">
                          <a:solidFill>
                            <a:schemeClr val="tx1">
                              <a:lumMod val="75000"/>
                              <a:lumOff val="25000"/>
                            </a:schemeClr>
                          </a:solidFill>
                          <a:effectLst/>
                        </a:rPr>
                        <a:t>des essentiels de la mobilité bancaire</a:t>
                      </a:r>
                      <a:r>
                        <a:rPr lang="fr-FR" sz="1200" u="none" strike="noStrike" dirty="0" smtClean="0">
                          <a:solidFill>
                            <a:schemeClr val="tx1">
                              <a:lumMod val="75000"/>
                              <a:lumOff val="25000"/>
                            </a:schemeClr>
                          </a:solidFill>
                          <a:effectLst/>
                        </a:rPr>
                        <a:t>.</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extLst>
                  <a:ext uri="{0D108BD9-81ED-4DB2-BD59-A6C34878D82A}">
                    <a16:rowId xmlns:a16="http://schemas.microsoft.com/office/drawing/2014/main" val="1788660918"/>
                  </a:ext>
                </a:extLst>
              </a:tr>
              <a:tr h="398001">
                <a:tc>
                  <a:txBody>
                    <a:bodyPr/>
                    <a:lstStyle/>
                    <a:p>
                      <a:pPr algn="l" fontAlgn="ctr"/>
                      <a:r>
                        <a:rPr lang="fr-FR" sz="1200" u="none" strike="noStrike" dirty="0" smtClean="0">
                          <a:effectLst/>
                          <a:hlinkClick r:id="rId11"/>
                        </a:rPr>
                        <a:t>Tout savoir sur la Mobilité Bancaire</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tc>
                  <a:txBody>
                    <a:bodyPr/>
                    <a:lstStyle/>
                    <a:p>
                      <a:pPr marL="171450" indent="-171450" algn="l" fontAlgn="ctr">
                        <a:buFont typeface="Wingdings" panose="05000000000000000000" pitchFamily="2" charset="2"/>
                        <a:buChar char="§"/>
                      </a:pPr>
                      <a:r>
                        <a:rPr lang="fr-FR" sz="1200" u="none" strike="noStrike" dirty="0" smtClean="0">
                          <a:solidFill>
                            <a:schemeClr val="tx1">
                              <a:lumMod val="75000"/>
                              <a:lumOff val="25000"/>
                            </a:schemeClr>
                          </a:solidFill>
                          <a:effectLst/>
                        </a:rPr>
                        <a:t>Accédez à l’ensemble des </a:t>
                      </a:r>
                      <a:r>
                        <a:rPr lang="fr-FR" sz="1200" b="1" u="none" strike="noStrike" dirty="0" smtClean="0">
                          <a:solidFill>
                            <a:schemeClr val="tx1">
                              <a:lumMod val="75000"/>
                              <a:lumOff val="25000"/>
                            </a:schemeClr>
                          </a:solidFill>
                          <a:effectLst/>
                        </a:rPr>
                        <a:t>documents clients ou outils d’aide à la vente</a:t>
                      </a:r>
                      <a:r>
                        <a:rPr lang="fr-FR" sz="1200" u="none" strike="noStrike" dirty="0" smtClean="0">
                          <a:solidFill>
                            <a:schemeClr val="tx1">
                              <a:lumMod val="75000"/>
                              <a:lumOff val="25000"/>
                            </a:schemeClr>
                          </a:solidFill>
                          <a:effectLst/>
                        </a:rPr>
                        <a:t> sur</a:t>
                      </a:r>
                      <a:r>
                        <a:rPr lang="fr-FR" sz="1200" u="none" strike="noStrike" baseline="0" dirty="0" smtClean="0">
                          <a:solidFill>
                            <a:schemeClr val="tx1">
                              <a:lumMod val="75000"/>
                              <a:lumOff val="25000"/>
                            </a:schemeClr>
                          </a:solidFill>
                          <a:effectLst/>
                        </a:rPr>
                        <a:t> la mobilité bancaire </a:t>
                      </a:r>
                      <a:r>
                        <a:rPr lang="fr-FR" sz="1200" u="none" strike="noStrike" dirty="0" smtClean="0">
                          <a:solidFill>
                            <a:schemeClr val="tx1">
                              <a:lumMod val="75000"/>
                              <a:lumOff val="25000"/>
                            </a:schemeClr>
                          </a:solidFill>
                          <a:effectLst/>
                        </a:rPr>
                        <a:t>dans la Rubrique</a:t>
                      </a:r>
                      <a:r>
                        <a:rPr lang="fr-FR" sz="1200" u="none" strike="noStrike" baseline="0" dirty="0" smtClean="0">
                          <a:solidFill>
                            <a:schemeClr val="tx1">
                              <a:lumMod val="75000"/>
                              <a:lumOff val="25000"/>
                            </a:schemeClr>
                          </a:solidFill>
                          <a:effectLst/>
                        </a:rPr>
                        <a:t> des Commerciaux</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extLst>
                  <a:ext uri="{0D108BD9-81ED-4DB2-BD59-A6C34878D82A}">
                    <a16:rowId xmlns:a16="http://schemas.microsoft.com/office/drawing/2014/main" val="1581702246"/>
                  </a:ext>
                </a:extLst>
              </a:tr>
              <a:tr h="431614">
                <a:tc>
                  <a:txBody>
                    <a:bodyPr/>
                    <a:lstStyle/>
                    <a:p>
                      <a:pPr algn="l" fontAlgn="ctr"/>
                      <a:r>
                        <a:rPr lang="fr-FR" sz="1200" u="none" strike="noStrike" dirty="0" smtClean="0">
                          <a:effectLst/>
                          <a:hlinkClick r:id="rId12"/>
                        </a:rPr>
                        <a:t>OAV IZICARTE</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tc>
                  <a:txBody>
                    <a:bodyPr/>
                    <a:lstStyle/>
                    <a:p>
                      <a:pPr marL="171450" indent="-171450" algn="l" fontAlgn="ctr">
                        <a:buFont typeface="Wingdings" panose="05000000000000000000" pitchFamily="2" charset="2"/>
                        <a:buChar char="§"/>
                      </a:pPr>
                      <a:r>
                        <a:rPr lang="fr-FR" sz="1200" b="1" u="none" strike="noStrike" dirty="0">
                          <a:solidFill>
                            <a:schemeClr val="tx1">
                              <a:lumMod val="75000"/>
                              <a:lumOff val="25000"/>
                            </a:schemeClr>
                          </a:solidFill>
                          <a:effectLst/>
                        </a:rPr>
                        <a:t>Prendre connaissance de l'offre </a:t>
                      </a:r>
                      <a:r>
                        <a:rPr lang="fr-FR" sz="1200" b="1" u="none" strike="noStrike" dirty="0" smtClean="0">
                          <a:solidFill>
                            <a:schemeClr val="tx1">
                              <a:lumMod val="75000"/>
                              <a:lumOff val="25000"/>
                            </a:schemeClr>
                          </a:solidFill>
                          <a:effectLst/>
                        </a:rPr>
                        <a:t>IZICARTE</a:t>
                      </a:r>
                      <a:r>
                        <a:rPr lang="fr-FR" sz="1200" u="none" strike="noStrike" dirty="0" smtClean="0">
                          <a:solidFill>
                            <a:schemeClr val="tx1">
                              <a:lumMod val="75000"/>
                              <a:lumOff val="25000"/>
                            </a:schemeClr>
                          </a:solidFill>
                          <a:effectLst/>
                        </a:rPr>
                        <a:t>. Savoir </a:t>
                      </a:r>
                      <a:r>
                        <a:rPr lang="fr-FR" sz="1200" u="none" strike="noStrike" dirty="0">
                          <a:solidFill>
                            <a:schemeClr val="tx1">
                              <a:lumMod val="75000"/>
                              <a:lumOff val="25000"/>
                            </a:schemeClr>
                          </a:solidFill>
                          <a:effectLst/>
                        </a:rPr>
                        <a:t>répondre au besoin global de son client et adapter notre </a:t>
                      </a:r>
                      <a:r>
                        <a:rPr lang="fr-FR" sz="1200" u="none" strike="noStrike" dirty="0" smtClean="0">
                          <a:solidFill>
                            <a:schemeClr val="tx1">
                              <a:lumMod val="75000"/>
                              <a:lumOff val="25000"/>
                            </a:schemeClr>
                          </a:solidFill>
                          <a:effectLst/>
                        </a:rPr>
                        <a:t>offre. Préparer </a:t>
                      </a:r>
                      <a:r>
                        <a:rPr lang="fr-FR" sz="1200" u="none" strike="noStrike" dirty="0">
                          <a:solidFill>
                            <a:schemeClr val="tx1">
                              <a:lumMod val="75000"/>
                              <a:lumOff val="25000"/>
                            </a:schemeClr>
                          </a:solidFill>
                          <a:effectLst/>
                        </a:rPr>
                        <a:t>son entretien.</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extLst>
                  <a:ext uri="{0D108BD9-81ED-4DB2-BD59-A6C34878D82A}">
                    <a16:rowId xmlns:a16="http://schemas.microsoft.com/office/drawing/2014/main" val="682929806"/>
                  </a:ext>
                </a:extLst>
              </a:tr>
            </a:tbl>
          </a:graphicData>
        </a:graphic>
      </p:graphicFrame>
    </p:spTree>
    <p:extLst>
      <p:ext uri="{BB962C8B-B14F-4D97-AF65-F5344CB8AC3E}">
        <p14:creationId xmlns:p14="http://schemas.microsoft.com/office/powerpoint/2010/main" val="3916807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3"/>
          </p:nvPr>
        </p:nvSpPr>
        <p:spPr/>
        <p:txBody>
          <a:bodyPr/>
          <a:lstStyle/>
          <a:p>
            <a:pPr>
              <a:spcBef>
                <a:spcPts val="0"/>
              </a:spcBef>
            </a:pPr>
            <a:r>
              <a:rPr lang="fr-FR" sz="1600" b="1" dirty="0"/>
              <a:t>Des </a:t>
            </a:r>
            <a:r>
              <a:rPr lang="fr-FR" sz="1600" b="1" dirty="0">
                <a:solidFill>
                  <a:srgbClr val="C00000"/>
                </a:solidFill>
              </a:rPr>
              <a:t>outils</a:t>
            </a:r>
            <a:r>
              <a:rPr lang="fr-FR" sz="1600" b="1" dirty="0"/>
              <a:t> permettant à chacun de trouver les informations qui le concernent</a:t>
            </a:r>
          </a:p>
        </p:txBody>
      </p:sp>
      <p:sp>
        <p:nvSpPr>
          <p:cNvPr id="5" name="Titre 4"/>
          <p:cNvSpPr>
            <a:spLocks noGrp="1"/>
          </p:cNvSpPr>
          <p:nvPr>
            <p:ph type="ctrTitle"/>
          </p:nvPr>
        </p:nvSpPr>
        <p:spPr/>
        <p:txBody>
          <a:bodyPr/>
          <a:lstStyle/>
          <a:p>
            <a:r>
              <a:rPr lang="fr-FR" sz="1300" dirty="0"/>
              <a:t>Moyens : Formation, Offres &amp; Cibles</a:t>
            </a:r>
          </a:p>
        </p:txBody>
      </p:sp>
      <p:grpSp>
        <p:nvGrpSpPr>
          <p:cNvPr id="18" name="Groupe 17"/>
          <p:cNvGrpSpPr/>
          <p:nvPr/>
        </p:nvGrpSpPr>
        <p:grpSpPr>
          <a:xfrm>
            <a:off x="8335406" y="44251"/>
            <a:ext cx="3856593" cy="279660"/>
            <a:chOff x="3581398" y="6140166"/>
            <a:chExt cx="4444995" cy="223443"/>
          </a:xfrm>
          <a:noFill/>
        </p:grpSpPr>
        <p:sp>
          <p:nvSpPr>
            <p:cNvPr id="23" name="Rectangle 2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Professionnels</a:t>
              </a:r>
            </a:p>
          </p:txBody>
        </p:sp>
        <p:sp>
          <p:nvSpPr>
            <p:cNvPr id="24" name="Rectangle 23"/>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25" name="Rectangle 24"/>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Montserrat Black" panose="00000A00000000000000" pitchFamily="2" charset="0"/>
                </a:rPr>
                <a:t>Particuliers</a:t>
              </a:r>
            </a:p>
          </p:txBody>
        </p:sp>
      </p:grpSp>
      <p:sp>
        <p:nvSpPr>
          <p:cNvPr id="73" name="Espace réservé du contenu 4"/>
          <p:cNvSpPr txBox="1">
            <a:spLocks/>
          </p:cNvSpPr>
          <p:nvPr/>
        </p:nvSpPr>
        <p:spPr>
          <a:xfrm>
            <a:off x="640286" y="1136151"/>
            <a:ext cx="7597939" cy="333064"/>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b="1" dirty="0" smtClean="0"/>
              <a:t>Les outils des </a:t>
            </a:r>
            <a:r>
              <a:rPr lang="fr-FR" sz="1400" b="1" dirty="0" smtClean="0">
                <a:solidFill>
                  <a:srgbClr val="C00000"/>
                </a:solidFill>
              </a:rPr>
              <a:t>ASSURANCES PARABANCAIRES (fiches client ou notices d’info)</a:t>
            </a:r>
            <a:endParaRPr lang="fr-FR" sz="1200" dirty="0">
              <a:solidFill>
                <a:srgbClr val="C00000"/>
              </a:solidFill>
            </a:endParaRPr>
          </a:p>
        </p:txBody>
      </p:sp>
      <p:grpSp>
        <p:nvGrpSpPr>
          <p:cNvPr id="10" name="Groupe 14"/>
          <p:cNvGrpSpPr>
            <a:grpSpLocks/>
          </p:cNvGrpSpPr>
          <p:nvPr/>
        </p:nvGrpSpPr>
        <p:grpSpPr bwMode="auto">
          <a:xfrm>
            <a:off x="372978" y="1579563"/>
            <a:ext cx="4211053" cy="984343"/>
            <a:chOff x="4802041" y="1571343"/>
            <a:chExt cx="2380893" cy="1114422"/>
          </a:xfrm>
          <a:solidFill>
            <a:srgbClr val="C00000"/>
          </a:solidFill>
        </p:grpSpPr>
        <p:sp>
          <p:nvSpPr>
            <p:cNvPr id="11" name="Rectangle 10" title="Arrière-plan d’icône">
              <a:extLst>
                <a:ext uri="{FF2B5EF4-FFF2-40B4-BE49-F238E27FC236}">
                  <a16:creationId xmlns:a16="http://schemas.microsoft.com/office/drawing/2014/main" id="{8C1073E4-F5B8-41C9-BC20-6329036B5025}"/>
                </a:ext>
              </a:extLst>
            </p:cNvPr>
            <p:cNvSpPr/>
            <p:nvPr/>
          </p:nvSpPr>
          <p:spPr>
            <a:xfrm>
              <a:off x="4802041" y="1571343"/>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12" name="Espace réservé du contenu 13"/>
            <p:cNvSpPr txBox="1">
              <a:spLocks/>
            </p:cNvSpPr>
            <p:nvPr/>
          </p:nvSpPr>
          <p:spPr bwMode="auto">
            <a:xfrm>
              <a:off x="5814360" y="2350775"/>
              <a:ext cx="1257159" cy="2963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defRPr/>
              </a:pPr>
              <a:r>
                <a:rPr lang="fr-FR" altLang="fr-FR" sz="1800" dirty="0" smtClean="0">
                  <a:solidFill>
                    <a:srgbClr val="FFFFFF"/>
                  </a:solidFill>
                  <a:latin typeface="+mn-lt"/>
                </a:rPr>
                <a:t>OUTILS</a:t>
              </a:r>
            </a:p>
          </p:txBody>
        </p:sp>
      </p:grpSp>
      <p:grpSp>
        <p:nvGrpSpPr>
          <p:cNvPr id="13" name="Groupe 18"/>
          <p:cNvGrpSpPr>
            <a:grpSpLocks/>
          </p:cNvGrpSpPr>
          <p:nvPr/>
        </p:nvGrpSpPr>
        <p:grpSpPr bwMode="auto">
          <a:xfrm>
            <a:off x="4692316" y="1579563"/>
            <a:ext cx="6930189" cy="984343"/>
            <a:chOff x="7222936" y="1576837"/>
            <a:chExt cx="2380893" cy="1114422"/>
          </a:xfrm>
          <a:solidFill>
            <a:schemeClr val="bg1">
              <a:lumMod val="50000"/>
            </a:schemeClr>
          </a:solidFill>
        </p:grpSpPr>
        <p:sp>
          <p:nvSpPr>
            <p:cNvPr id="14" name="Rectangle 13" title="Arrière-plan d’icône">
              <a:extLst>
                <a:ext uri="{FF2B5EF4-FFF2-40B4-BE49-F238E27FC236}">
                  <a16:creationId xmlns:a16="http://schemas.microsoft.com/office/drawing/2014/main" id="{8C1073E4-F5B8-41C9-BC20-6329036B5025}"/>
                </a:ext>
              </a:extLst>
            </p:cNvPr>
            <p:cNvSpPr/>
            <p:nvPr/>
          </p:nvSpPr>
          <p:spPr>
            <a:xfrm>
              <a:off x="7222936" y="1576837"/>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15" name="Espace réservé du contenu 13"/>
            <p:cNvSpPr txBox="1">
              <a:spLocks/>
            </p:cNvSpPr>
            <p:nvPr/>
          </p:nvSpPr>
          <p:spPr bwMode="auto">
            <a:xfrm>
              <a:off x="8005935" y="2356269"/>
              <a:ext cx="1540520" cy="2963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pPr>
              <a:r>
                <a:rPr lang="fr-FR" altLang="fr-FR" sz="1800" dirty="0">
                  <a:solidFill>
                    <a:srgbClr val="FFFFFF"/>
                  </a:solidFill>
                  <a:latin typeface="+mn-lt"/>
                </a:rPr>
                <a:t>OBJECTIFS</a:t>
              </a:r>
            </a:p>
          </p:txBody>
        </p:sp>
      </p:grpSp>
      <p:pic>
        <p:nvPicPr>
          <p:cNvPr id="16" name="Image 15"/>
          <p:cNvPicPr>
            <a:picLocks noChangeAspect="1"/>
          </p:cNvPicPr>
          <p:nvPr/>
        </p:nvPicPr>
        <p:blipFill>
          <a:blip r:embed="rId2" cstate="print">
            <a:duotone>
              <a:prstClr val="black"/>
              <a:srgbClr val="FFFFFF">
                <a:tint val="45000"/>
                <a:satMod val="400000"/>
              </a:srgbClr>
            </a:duotone>
            <a:extLst>
              <a:ext uri="{28A0092B-C50C-407E-A947-70E740481C1C}">
                <a14:useLocalDpi xmlns:a14="http://schemas.microsoft.com/office/drawing/2010/main" val="0"/>
              </a:ext>
            </a:extLst>
          </a:blip>
          <a:stretch>
            <a:fillRect/>
          </a:stretch>
        </p:blipFill>
        <p:spPr>
          <a:xfrm>
            <a:off x="523498" y="1690310"/>
            <a:ext cx="608768" cy="608768"/>
          </a:xfrm>
          <a:prstGeom prst="rect">
            <a:avLst/>
          </a:prstGeom>
        </p:spPr>
      </p:pic>
      <p:pic>
        <p:nvPicPr>
          <p:cNvPr id="17" name="Image 2"/>
          <p:cNvPicPr>
            <a:picLocks noChangeAspect="1"/>
          </p:cNvPicPr>
          <p:nvPr/>
        </p:nvPicPr>
        <p:blipFill>
          <a:blip r:embed="rId3">
            <a:grayscl/>
            <a:biLevel thresh="50000"/>
            <a:extLst>
              <a:ext uri="{28A0092B-C50C-407E-A947-70E740481C1C}">
                <a14:useLocalDpi xmlns:a14="http://schemas.microsoft.com/office/drawing/2010/main" val="0"/>
              </a:ext>
            </a:extLst>
          </a:blip>
          <a:srcRect/>
          <a:stretch>
            <a:fillRect/>
          </a:stretch>
        </p:blipFill>
        <p:spPr bwMode="auto">
          <a:xfrm>
            <a:off x="4692316" y="1563688"/>
            <a:ext cx="862012"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0" name="Tableau 19"/>
          <p:cNvGraphicFramePr>
            <a:graphicFrameLocks noGrp="1"/>
          </p:cNvGraphicFramePr>
          <p:nvPr>
            <p:extLst/>
          </p:nvPr>
        </p:nvGraphicFramePr>
        <p:xfrm>
          <a:off x="372979" y="2558343"/>
          <a:ext cx="11249526" cy="4077504"/>
        </p:xfrm>
        <a:graphic>
          <a:graphicData uri="http://schemas.openxmlformats.org/drawingml/2006/table">
            <a:tbl>
              <a:tblPr firstRow="1" bandRow="1">
                <a:tableStyleId>{2D5ABB26-0587-4C30-8999-92F81FD0307C}</a:tableStyleId>
              </a:tblPr>
              <a:tblGrid>
                <a:gridCol w="4306597">
                  <a:extLst>
                    <a:ext uri="{9D8B030D-6E8A-4147-A177-3AD203B41FA5}">
                      <a16:colId xmlns:a16="http://schemas.microsoft.com/office/drawing/2014/main" val="2865747160"/>
                    </a:ext>
                  </a:extLst>
                </a:gridCol>
                <a:gridCol w="6942929">
                  <a:extLst>
                    <a:ext uri="{9D8B030D-6E8A-4147-A177-3AD203B41FA5}">
                      <a16:colId xmlns:a16="http://schemas.microsoft.com/office/drawing/2014/main" val="273004857"/>
                    </a:ext>
                  </a:extLst>
                </a:gridCol>
              </a:tblGrid>
              <a:tr h="324723">
                <a:tc>
                  <a:txBody>
                    <a:bodyPr/>
                    <a:lstStyle/>
                    <a:p>
                      <a:pPr algn="l" fontAlgn="ctr"/>
                      <a:r>
                        <a:rPr lang="fr-FR" sz="1200" b="0" i="0" u="none" strike="noStrike" dirty="0" smtClean="0">
                          <a:solidFill>
                            <a:schemeClr val="tx1">
                              <a:lumMod val="75000"/>
                              <a:lumOff val="25000"/>
                            </a:schemeClr>
                          </a:solidFill>
                          <a:effectLst/>
                          <a:latin typeface="Arial" panose="020B0604020202020204" pitchFamily="34" charset="0"/>
                          <a:cs typeface="Arial" panose="020B0604020202020204" pitchFamily="34" charset="0"/>
                          <a:hlinkClick r:id="rId4"/>
                        </a:rPr>
                        <a:t>SECUR’MEDIA</a:t>
                      </a:r>
                      <a:endParaRPr lang="fr-FR" sz="1200" b="0"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txBody>
                  <a:tcPr marL="5076" marR="5076" marT="6768" marB="0" anchor="ctr">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u="none" strike="noStrike" dirty="0" err="1" smtClean="0">
                          <a:solidFill>
                            <a:srgbClr val="0070C0"/>
                          </a:solidFill>
                          <a:effectLst/>
                          <a:latin typeface="Arial" panose="020B0604020202020204" pitchFamily="34" charset="0"/>
                          <a:cs typeface="Arial" panose="020B0604020202020204" pitchFamily="34" charset="0"/>
                        </a:rPr>
                        <a:t>Sécur’Média</a:t>
                      </a:r>
                      <a:r>
                        <a:rPr lang="fr-FR" sz="1200" u="none" strike="noStrike" dirty="0" smtClean="0">
                          <a:solidFill>
                            <a:srgbClr val="0070C0"/>
                          </a:solidFill>
                          <a:effectLst/>
                          <a:latin typeface="Arial" panose="020B0604020202020204" pitchFamily="34" charset="0"/>
                          <a:cs typeface="Arial" panose="020B0604020202020204" pitchFamily="34" charset="0"/>
                        </a:rPr>
                        <a:t> est la solution idéale pour protéger les équipements multimédia portables. Elle se décline suivant les profils – Individuel ou Famille – et suivant les besoins.</a:t>
                      </a:r>
                      <a:endParaRPr lang="fr-FR" sz="1200" b="0" i="0" u="none" strike="noStrike" dirty="0" smtClean="0">
                        <a:solidFill>
                          <a:srgbClr val="0070C0"/>
                        </a:solidFill>
                        <a:effectLst/>
                        <a:latin typeface="Arial" panose="020B0604020202020204" pitchFamily="34" charset="0"/>
                        <a:cs typeface="Arial" panose="020B0604020202020204" pitchFamily="34" charset="0"/>
                      </a:endParaRPr>
                    </a:p>
                  </a:txBody>
                  <a:tcPr marL="5076" marR="5076" marT="6768" marB="0" anchor="ctr">
                    <a:solidFill>
                      <a:schemeClr val="bg1"/>
                    </a:solidFill>
                  </a:tcPr>
                </a:tc>
                <a:extLst>
                  <a:ext uri="{0D108BD9-81ED-4DB2-BD59-A6C34878D82A}">
                    <a16:rowId xmlns:a16="http://schemas.microsoft.com/office/drawing/2014/main" val="440635150"/>
                  </a:ext>
                </a:extLst>
              </a:tr>
              <a:tr h="324723">
                <a:tc>
                  <a:txBody>
                    <a:bodyPr/>
                    <a:lstStyle/>
                    <a:p>
                      <a:pPr algn="l" fontAlgn="ctr"/>
                      <a:r>
                        <a:rPr lang="fr-FR" sz="1200" u="none" strike="noStrike" dirty="0" smtClean="0">
                          <a:effectLst/>
                          <a:latin typeface="Arial" panose="020B0604020202020204" pitchFamily="34" charset="0"/>
                          <a:cs typeface="Arial" panose="020B0604020202020204" pitchFamily="34" charset="0"/>
                          <a:hlinkClick r:id="rId5"/>
                        </a:rPr>
                        <a:t>Assurance sur compte</a:t>
                      </a:r>
                      <a:endParaRPr lang="fr-FR" sz="1200" b="0"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txBody>
                  <a:tcPr marL="5076" marR="5076" marT="6768" marB="0" anchor="ctr">
                    <a:solidFill>
                      <a:schemeClr val="bg1"/>
                    </a:solidFill>
                  </a:tcPr>
                </a:tc>
                <a:tc>
                  <a:txBody>
                    <a:bodyPr/>
                    <a:lstStyle/>
                    <a:p>
                      <a:pPr marL="171450" indent="-171450" algn="l" fontAlgn="ctr">
                        <a:buFont typeface="Wingdings" panose="05000000000000000000" pitchFamily="2" charset="2"/>
                        <a:buChar char="§"/>
                      </a:pPr>
                      <a:r>
                        <a:rPr lang="fr-FR" sz="1200" u="none" strike="noStrike" dirty="0" smtClean="0">
                          <a:solidFill>
                            <a:schemeClr val="tx1">
                              <a:lumMod val="75000"/>
                              <a:lumOff val="25000"/>
                            </a:schemeClr>
                          </a:solidFill>
                          <a:effectLst/>
                          <a:latin typeface="Arial" panose="020B0604020202020204" pitchFamily="34" charset="0"/>
                          <a:cs typeface="Arial" panose="020B0604020202020204" pitchFamily="34" charset="0"/>
                        </a:rPr>
                        <a:t>L’Assurance sur Compte protège l'assuré des conséquences de la perte ou du vol des moyens de paiement, et de ses papiers, ainsi que le vol de ses espèces et de ses clés.</a:t>
                      </a:r>
                      <a:endParaRPr lang="fr-FR" sz="1200" b="0"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txBody>
                  <a:tcPr marL="5076" marR="5076" marT="6768" marB="0" anchor="ctr">
                    <a:solidFill>
                      <a:schemeClr val="bg1"/>
                    </a:solidFill>
                  </a:tcPr>
                </a:tc>
                <a:extLst>
                  <a:ext uri="{0D108BD9-81ED-4DB2-BD59-A6C34878D82A}">
                    <a16:rowId xmlns:a16="http://schemas.microsoft.com/office/drawing/2014/main" val="426544112"/>
                  </a:ext>
                </a:extLst>
              </a:tr>
              <a:tr h="484135">
                <a:tc>
                  <a:txBody>
                    <a:bodyPr/>
                    <a:lstStyle/>
                    <a:p>
                      <a:pPr algn="l" fontAlgn="ctr"/>
                      <a:r>
                        <a:rPr lang="fr-FR" sz="1200" u="none" strike="noStrike" dirty="0" smtClean="0">
                          <a:effectLst/>
                          <a:latin typeface="Arial" panose="020B0604020202020204" pitchFamily="34" charset="0"/>
                          <a:cs typeface="Arial" panose="020B0604020202020204" pitchFamily="34" charset="0"/>
                          <a:hlinkClick r:id="rId6"/>
                        </a:rPr>
                        <a:t>Assurance sur épargne</a:t>
                      </a:r>
                      <a:endParaRPr lang="fr-FR" sz="1200" b="0"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txBody>
                  <a:tcPr marL="5076" marR="5076" marT="6768" marB="0" anchor="ctr">
                    <a:solidFill>
                      <a:schemeClr val="bg1"/>
                    </a:solidFill>
                  </a:tcPr>
                </a:tc>
                <a:tc>
                  <a:txBody>
                    <a:bodyPr/>
                    <a:lstStyle/>
                    <a:p>
                      <a:pPr marL="171450" indent="-171450" algn="l" fontAlgn="ctr">
                        <a:buFont typeface="Wingdings" panose="05000000000000000000" pitchFamily="2" charset="2"/>
                        <a:buChar char="§"/>
                      </a:pPr>
                      <a:r>
                        <a:rPr lang="fr-FR" sz="1200" u="none" strike="noStrike" dirty="0" smtClean="0">
                          <a:solidFill>
                            <a:srgbClr val="0070C0"/>
                          </a:solidFill>
                          <a:effectLst/>
                          <a:latin typeface="Arial" panose="020B0604020202020204" pitchFamily="34" charset="0"/>
                          <a:cs typeface="Arial" panose="020B0604020202020204" pitchFamily="34" charset="0"/>
                        </a:rPr>
                        <a:t>Parce que l’on n’est jamais à l’abri d’un accident et qu’il vaut mieux anticiper l’avenir, la Caisse d’Epargne a créé Assurance sur Epargne. En cas de décès accidentel, cette assurance permet aux proches de l’assuré de percevoir le double de son épargne placée à la Caisse d’Epargne.</a:t>
                      </a:r>
                      <a:endParaRPr lang="fr-FR" sz="1200" b="0" i="0" u="none" strike="noStrike" dirty="0">
                        <a:solidFill>
                          <a:srgbClr val="0070C0"/>
                        </a:solidFill>
                        <a:effectLst/>
                        <a:latin typeface="Arial" panose="020B0604020202020204" pitchFamily="34" charset="0"/>
                        <a:cs typeface="Arial" panose="020B0604020202020204" pitchFamily="34" charset="0"/>
                      </a:endParaRPr>
                    </a:p>
                  </a:txBody>
                  <a:tcPr marL="5076" marR="5076" marT="6768" marB="0" anchor="ctr">
                    <a:solidFill>
                      <a:schemeClr val="bg1"/>
                    </a:solidFill>
                  </a:tcPr>
                </a:tc>
                <a:extLst>
                  <a:ext uri="{0D108BD9-81ED-4DB2-BD59-A6C34878D82A}">
                    <a16:rowId xmlns:a16="http://schemas.microsoft.com/office/drawing/2014/main" val="283522031"/>
                  </a:ext>
                </a:extLst>
              </a:tr>
              <a:tr h="324723">
                <a:tc>
                  <a:txBody>
                    <a:bodyPr/>
                    <a:lstStyle/>
                    <a:p>
                      <a:pPr algn="l" fontAlgn="ctr"/>
                      <a:r>
                        <a:rPr lang="fr-FR" sz="1200" u="none" strike="noStrike" dirty="0" smtClean="0">
                          <a:effectLst/>
                          <a:latin typeface="Arial" panose="020B0604020202020204" pitchFamily="34" charset="0"/>
                          <a:cs typeface="Arial" panose="020B0604020202020204" pitchFamily="34" charset="0"/>
                          <a:hlinkClick r:id="rId7"/>
                        </a:rPr>
                        <a:t>Assurance Moyens de paiement</a:t>
                      </a:r>
                      <a:endParaRPr lang="fr-FR" sz="1200" b="0"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txBody>
                  <a:tcPr marL="5076" marR="5076" marT="6768" marB="0" anchor="ctr">
                    <a:solidFill>
                      <a:schemeClr val="bg1"/>
                    </a:solidFill>
                  </a:tcPr>
                </a:tc>
                <a:tc>
                  <a:txBody>
                    <a:bodyPr/>
                    <a:lstStyle/>
                    <a:p>
                      <a:pPr marL="171450" indent="-171450" algn="l" fontAlgn="ctr">
                        <a:buFont typeface="Wingdings" panose="05000000000000000000" pitchFamily="2" charset="2"/>
                        <a:buChar char="§"/>
                      </a:pPr>
                      <a:r>
                        <a:rPr lang="fr-FR" sz="1200" u="none" strike="noStrike" dirty="0" smtClean="0">
                          <a:solidFill>
                            <a:schemeClr val="tx1">
                              <a:lumMod val="75000"/>
                              <a:lumOff val="25000"/>
                            </a:schemeClr>
                          </a:solidFill>
                          <a:effectLst/>
                          <a:latin typeface="Arial" panose="020B0604020202020204" pitchFamily="34" charset="0"/>
                          <a:cs typeface="Arial" panose="020B0604020202020204" pitchFamily="34" charset="0"/>
                        </a:rPr>
                        <a:t>L’Assurance Moyens de Paiement protège l’assuré contre l’utilisation frauduleuse de ses moyens de paiement en cas de perte ou de vol.</a:t>
                      </a:r>
                      <a:endParaRPr lang="fr-FR" sz="1200" b="0"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txBody>
                  <a:tcPr marL="5076" marR="5076" marT="6768" marB="0" anchor="ctr">
                    <a:solidFill>
                      <a:schemeClr val="bg1"/>
                    </a:solidFill>
                  </a:tcPr>
                </a:tc>
                <a:extLst>
                  <a:ext uri="{0D108BD9-81ED-4DB2-BD59-A6C34878D82A}">
                    <a16:rowId xmlns:a16="http://schemas.microsoft.com/office/drawing/2014/main" val="1983343968"/>
                  </a:ext>
                </a:extLst>
              </a:tr>
              <a:tr h="324723">
                <a:tc>
                  <a:txBody>
                    <a:bodyPr/>
                    <a:lstStyle/>
                    <a:p>
                      <a:pPr algn="l" fontAlgn="ctr"/>
                      <a:r>
                        <a:rPr lang="fr-FR" sz="1200" u="none" strike="noStrike" dirty="0" smtClean="0">
                          <a:effectLst/>
                          <a:latin typeface="Arial" panose="020B0604020202020204" pitchFamily="34" charset="0"/>
                          <a:cs typeface="Arial" panose="020B0604020202020204" pitchFamily="34" charset="0"/>
                          <a:hlinkClick r:id="rId8"/>
                        </a:rPr>
                        <a:t>Assurance perte/vol des cartes Visa et cartes à autorisation systématique</a:t>
                      </a:r>
                      <a:endParaRPr lang="fr-FR" sz="1200" b="0"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txBody>
                  <a:tcPr marL="5076" marR="5076" marT="6768" marB="0" anchor="ctr">
                    <a:solidFill>
                      <a:schemeClr val="bg1"/>
                    </a:solidFill>
                  </a:tcPr>
                </a:tc>
                <a:tc>
                  <a:txBody>
                    <a:bodyPr/>
                    <a:lstStyle/>
                    <a:p>
                      <a:pPr marL="171450" indent="-171450" algn="l" fontAlgn="ctr">
                        <a:buFont typeface="Wingdings" panose="05000000000000000000" pitchFamily="2" charset="2"/>
                        <a:buChar char="§"/>
                      </a:pPr>
                      <a:r>
                        <a:rPr lang="fr-FR" sz="1200" u="none" strike="noStrike" dirty="0" smtClean="0">
                          <a:solidFill>
                            <a:srgbClr val="0070C0"/>
                          </a:solidFill>
                          <a:effectLst/>
                          <a:latin typeface="Arial" panose="020B0604020202020204" pitchFamily="34" charset="0"/>
                          <a:cs typeface="Arial" panose="020B0604020202020204" pitchFamily="34" charset="0"/>
                        </a:rPr>
                        <a:t>L’Assurance Perte ou Vol protège l’assuré contre l’utilisation frauduleuse de sa carte de paiement (carte à autorisation systématique ou Visa) en cas de perte ou de vol</a:t>
                      </a:r>
                      <a:endParaRPr lang="fr-FR" sz="1200" b="0" i="0" u="none" strike="noStrike" dirty="0">
                        <a:solidFill>
                          <a:srgbClr val="0070C0"/>
                        </a:solidFill>
                        <a:effectLst/>
                        <a:latin typeface="Arial" panose="020B0604020202020204" pitchFamily="34" charset="0"/>
                        <a:cs typeface="Arial" panose="020B0604020202020204" pitchFamily="34" charset="0"/>
                      </a:endParaRPr>
                    </a:p>
                  </a:txBody>
                  <a:tcPr marL="5076" marR="5076" marT="6768" marB="0" anchor="ctr">
                    <a:solidFill>
                      <a:schemeClr val="bg1"/>
                    </a:solidFill>
                  </a:tcPr>
                </a:tc>
                <a:extLst>
                  <a:ext uri="{0D108BD9-81ED-4DB2-BD59-A6C34878D82A}">
                    <a16:rowId xmlns:a16="http://schemas.microsoft.com/office/drawing/2014/main" val="1717319216"/>
                  </a:ext>
                </a:extLst>
              </a:tr>
              <a:tr h="324723">
                <a:tc>
                  <a:txBody>
                    <a:bodyPr/>
                    <a:lstStyle/>
                    <a:p>
                      <a:pPr algn="l" fontAlgn="ctr"/>
                      <a:r>
                        <a:rPr lang="fr-FR" sz="1200" u="none" strike="noStrike" dirty="0" smtClean="0">
                          <a:effectLst/>
                          <a:latin typeface="Arial" panose="020B0604020202020204" pitchFamily="34" charset="0"/>
                          <a:cs typeface="Arial" panose="020B0604020202020204" pitchFamily="34" charset="0"/>
                          <a:hlinkClick r:id="rId9"/>
                        </a:rPr>
                        <a:t>SATELLIS Assurance</a:t>
                      </a:r>
                      <a:endParaRPr lang="fr-FR" sz="1200" b="0"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txBody>
                  <a:tcPr marL="5076" marR="5076" marT="6768" marB="0" anchor="ctr">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u="none" strike="noStrike" dirty="0" err="1" smtClean="0">
                          <a:solidFill>
                            <a:schemeClr val="tx1">
                              <a:lumMod val="75000"/>
                              <a:lumOff val="25000"/>
                            </a:schemeClr>
                          </a:solidFill>
                          <a:effectLst/>
                          <a:latin typeface="Arial" panose="020B0604020202020204" pitchFamily="34" charset="0"/>
                          <a:cs typeface="Arial" panose="020B0604020202020204" pitchFamily="34" charset="0"/>
                        </a:rPr>
                        <a:t>Satellis</a:t>
                      </a:r>
                      <a:r>
                        <a:rPr lang="fr-FR" sz="1200" u="none" strike="noStrike" dirty="0" smtClean="0">
                          <a:solidFill>
                            <a:schemeClr val="tx1">
                              <a:lumMod val="75000"/>
                              <a:lumOff val="25000"/>
                            </a:schemeClr>
                          </a:solidFill>
                          <a:effectLst/>
                          <a:latin typeface="Arial" panose="020B0604020202020204" pitchFamily="34" charset="0"/>
                          <a:cs typeface="Arial" panose="020B0604020202020204" pitchFamily="34" charset="0"/>
                        </a:rPr>
                        <a:t> Assurance protège des conséquences de la perte ou du vol des moyens de paiement, des papiers, des espèces et des clés.</a:t>
                      </a:r>
                      <a:endParaRPr lang="fr-FR" sz="1200" b="0" i="0" u="none" strike="noStrike" dirty="0" smtClean="0">
                        <a:solidFill>
                          <a:schemeClr val="tx1">
                            <a:lumMod val="75000"/>
                            <a:lumOff val="25000"/>
                          </a:schemeClr>
                        </a:solidFill>
                        <a:effectLst/>
                        <a:latin typeface="Arial" panose="020B0604020202020204" pitchFamily="34" charset="0"/>
                        <a:cs typeface="Arial" panose="020B0604020202020204" pitchFamily="34" charset="0"/>
                      </a:endParaRPr>
                    </a:p>
                  </a:txBody>
                  <a:tcPr marL="5076" marR="5076" marT="6768" marB="0" anchor="ctr">
                    <a:solidFill>
                      <a:schemeClr val="bg1"/>
                    </a:solidFill>
                  </a:tcPr>
                </a:tc>
                <a:extLst>
                  <a:ext uri="{0D108BD9-81ED-4DB2-BD59-A6C34878D82A}">
                    <a16:rowId xmlns:a16="http://schemas.microsoft.com/office/drawing/2014/main" val="2669375072"/>
                  </a:ext>
                </a:extLst>
              </a:tr>
              <a:tr h="324723">
                <a:tc>
                  <a:txBody>
                    <a:bodyPr/>
                    <a:lstStyle/>
                    <a:p>
                      <a:pPr algn="l" fontAlgn="ctr"/>
                      <a:r>
                        <a:rPr lang="fr-FR" sz="1200" u="none" strike="noStrike" dirty="0" smtClean="0">
                          <a:effectLst/>
                          <a:latin typeface="Arial" panose="020B0604020202020204" pitchFamily="34" charset="0"/>
                          <a:cs typeface="Arial" panose="020B0604020202020204" pitchFamily="34" charset="0"/>
                          <a:hlinkClick r:id="rId10"/>
                        </a:rPr>
                        <a:t>Service Opposition</a:t>
                      </a:r>
                      <a:endParaRPr lang="fr-FR" sz="1200" b="0"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txBody>
                  <a:tcPr marL="5076" marR="5076" marT="6768" marB="0" anchor="ctr">
                    <a:solidFill>
                      <a:schemeClr val="bg1"/>
                    </a:solidFill>
                  </a:tcPr>
                </a:tc>
                <a:tc>
                  <a:txBody>
                    <a:bodyPr/>
                    <a:lstStyle/>
                    <a:p>
                      <a:pPr marL="171450" indent="-171450" algn="l" fontAlgn="ctr">
                        <a:buFont typeface="Wingdings" panose="05000000000000000000" pitchFamily="2" charset="2"/>
                        <a:buChar char="§"/>
                      </a:pPr>
                      <a:r>
                        <a:rPr lang="fr-FR" sz="1200" u="none" strike="noStrike" dirty="0" smtClean="0">
                          <a:solidFill>
                            <a:srgbClr val="0070C0"/>
                          </a:solidFill>
                          <a:effectLst/>
                          <a:latin typeface="Arial" panose="020B0604020202020204" pitchFamily="34" charset="0"/>
                          <a:cs typeface="Arial" panose="020B0604020202020204" pitchFamily="34" charset="0"/>
                        </a:rPr>
                        <a:t>Le Service Opposition accompagne l’assuré dans ses démarches en cas de perte ou de vol de ses cartes (de paiement, de crédit…).</a:t>
                      </a:r>
                      <a:endParaRPr lang="fr-FR" sz="1200" b="0" i="0" u="none" strike="noStrike" dirty="0">
                        <a:solidFill>
                          <a:srgbClr val="0070C0"/>
                        </a:solidFill>
                        <a:effectLst/>
                        <a:latin typeface="Arial" panose="020B0604020202020204" pitchFamily="34" charset="0"/>
                        <a:cs typeface="Arial" panose="020B0604020202020204" pitchFamily="34" charset="0"/>
                      </a:endParaRPr>
                    </a:p>
                  </a:txBody>
                  <a:tcPr marL="5076" marR="5076" marT="6768" marB="0" anchor="ctr">
                    <a:solidFill>
                      <a:schemeClr val="bg1"/>
                    </a:solidFill>
                  </a:tcPr>
                </a:tc>
                <a:extLst>
                  <a:ext uri="{0D108BD9-81ED-4DB2-BD59-A6C34878D82A}">
                    <a16:rowId xmlns:a16="http://schemas.microsoft.com/office/drawing/2014/main" val="3425022673"/>
                  </a:ext>
                </a:extLst>
              </a:tr>
              <a:tr h="1281194">
                <a:tc>
                  <a:txBody>
                    <a:bodyPr/>
                    <a:lstStyle/>
                    <a:p>
                      <a:pPr algn="l" fontAlgn="ctr"/>
                      <a:r>
                        <a:rPr lang="fr-FR" sz="1200" u="none" strike="noStrike" dirty="0" smtClean="0">
                          <a:effectLst/>
                          <a:latin typeface="Arial" panose="020B0604020202020204" pitchFamily="34" charset="0"/>
                          <a:cs typeface="Arial" panose="020B0604020202020204" pitchFamily="34" charset="0"/>
                          <a:hlinkClick r:id="rId11"/>
                        </a:rPr>
                        <a:t>Assurance des cartes bancaires</a:t>
                      </a:r>
                      <a:r>
                        <a:rPr lang="fr-FR" sz="1200" u="none" strike="noStrike" dirty="0" smtClean="0">
                          <a:effectLst/>
                          <a:latin typeface="Arial" panose="020B0604020202020204" pitchFamily="34" charset="0"/>
                          <a:cs typeface="Arial" panose="020B0604020202020204" pitchFamily="34" charset="0"/>
                        </a:rPr>
                        <a:t> </a:t>
                      </a:r>
                      <a:endParaRPr lang="fr-FR" sz="1200" b="0"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txBody>
                  <a:tcPr marL="5076" marR="5076" marT="6768" marB="0" anchor="ctr">
                    <a:solidFill>
                      <a:schemeClr val="bg1"/>
                    </a:solidFill>
                  </a:tcPr>
                </a:tc>
                <a:tc>
                  <a:txBody>
                    <a:bodyPr/>
                    <a:lstStyle/>
                    <a:p>
                      <a:pPr marL="171450" indent="-171450" algn="l" fontAlgn="ctr">
                        <a:buFont typeface="Wingdings" panose="05000000000000000000" pitchFamily="2" charset="2"/>
                        <a:buChar char="§"/>
                      </a:pPr>
                      <a:r>
                        <a:rPr lang="fr-FR" sz="1200" u="none" strike="noStrike" dirty="0" smtClean="0">
                          <a:solidFill>
                            <a:schemeClr val="tx1">
                              <a:lumMod val="75000"/>
                              <a:lumOff val="25000"/>
                            </a:schemeClr>
                          </a:solidFill>
                          <a:effectLst/>
                          <a:latin typeface="Arial" panose="020B0604020202020204" pitchFamily="34" charset="0"/>
                          <a:cs typeface="Arial" panose="020B0604020202020204" pitchFamily="34" charset="0"/>
                        </a:rPr>
                        <a:t>Retrouvez les informations qui concernent la garantie perte/vol, la garantie Achat, l’extension Garantie Constructeur.</a:t>
                      </a:r>
                      <a:r>
                        <a:rPr lang="fr-FR" sz="1200" u="none" strike="noStrike" baseline="0" dirty="0" smtClean="0">
                          <a:solidFill>
                            <a:schemeClr val="tx1">
                              <a:lumMod val="75000"/>
                              <a:lumOff val="25000"/>
                            </a:schemeClr>
                          </a:solidFill>
                          <a:effectLst/>
                          <a:latin typeface="Arial" panose="020B0604020202020204" pitchFamily="34" charset="0"/>
                          <a:cs typeface="Arial" panose="020B0604020202020204" pitchFamily="34" charset="0"/>
                        </a:rPr>
                        <a:t> </a:t>
                      </a:r>
                    </a:p>
                    <a:p>
                      <a:pPr marL="457200" lvl="1" indent="0" algn="l" fontAlgn="ctr">
                        <a:buFont typeface="Wingdings" panose="05000000000000000000" pitchFamily="2" charset="2"/>
                        <a:buNone/>
                      </a:pPr>
                      <a:r>
                        <a:rPr lang="fr-FR" sz="1200" dirty="0" smtClean="0">
                          <a:latin typeface="Arial" panose="020B0604020202020204" pitchFamily="34" charset="0"/>
                          <a:cs typeface="Arial" panose="020B0604020202020204" pitchFamily="34" charset="0"/>
                          <a:hlinkClick r:id="rId12"/>
                        </a:rPr>
                        <a:t>- Notice d’information - cartes Visa </a:t>
                      </a:r>
                      <a:r>
                        <a:rPr lang="fr-FR" sz="1200" dirty="0" err="1" smtClean="0">
                          <a:latin typeface="Arial" panose="020B0604020202020204" pitchFamily="34" charset="0"/>
                          <a:cs typeface="Arial" panose="020B0604020202020204" pitchFamily="34" charset="0"/>
                          <a:hlinkClick r:id="rId12"/>
                        </a:rPr>
                        <a:t>Classic</a:t>
                      </a:r>
                      <a:r>
                        <a:rPr lang="fr-FR" sz="1200" dirty="0" smtClean="0">
                          <a:latin typeface="Arial" panose="020B0604020202020204" pitchFamily="34" charset="0"/>
                          <a:cs typeface="Arial" panose="020B0604020202020204" pitchFamily="34" charset="0"/>
                          <a:hlinkClick r:id="rId12"/>
                        </a:rPr>
                        <a:t> </a:t>
                      </a:r>
                      <a:r>
                        <a:rPr lang="fr-FR" sz="1200" dirty="0" err="1" smtClean="0">
                          <a:latin typeface="Arial" panose="020B0604020202020204" pitchFamily="34" charset="0"/>
                          <a:cs typeface="Arial" panose="020B0604020202020204" pitchFamily="34" charset="0"/>
                          <a:hlinkClick r:id="rId12"/>
                        </a:rPr>
                        <a:t>Izicarte</a:t>
                      </a:r>
                      <a:r>
                        <a:rPr lang="fr-FR" sz="1200" dirty="0" smtClean="0">
                          <a:latin typeface="Arial" panose="020B0604020202020204" pitchFamily="34" charset="0"/>
                          <a:cs typeface="Arial" panose="020B0604020202020204" pitchFamily="34" charset="0"/>
                          <a:hlinkClick r:id="rId12"/>
                        </a:rPr>
                        <a:t> et Visa Premier </a:t>
                      </a:r>
                      <a:r>
                        <a:rPr lang="fr-FR" sz="1200" dirty="0" err="1" smtClean="0">
                          <a:latin typeface="Arial" panose="020B0604020202020204" pitchFamily="34" charset="0"/>
                          <a:cs typeface="Arial" panose="020B0604020202020204" pitchFamily="34" charset="0"/>
                          <a:hlinkClick r:id="rId12"/>
                        </a:rPr>
                        <a:t>Izicarte</a:t>
                      </a:r>
                      <a:r>
                        <a:rPr lang="fr-FR" sz="1200" dirty="0" smtClean="0">
                          <a:latin typeface="Arial" panose="020B0604020202020204" pitchFamily="34" charset="0"/>
                          <a:cs typeface="Arial" panose="020B0604020202020204" pitchFamily="34" charset="0"/>
                        </a:rPr>
                        <a:t/>
                      </a:r>
                      <a:br>
                        <a:rPr lang="fr-FR" sz="1200" dirty="0" smtClean="0">
                          <a:latin typeface="Arial" panose="020B0604020202020204" pitchFamily="34" charset="0"/>
                          <a:cs typeface="Arial" panose="020B0604020202020204" pitchFamily="34" charset="0"/>
                        </a:rPr>
                      </a:br>
                      <a:r>
                        <a:rPr lang="fr-FR" sz="1200" dirty="0" smtClean="0">
                          <a:latin typeface="Arial" panose="020B0604020202020204" pitchFamily="34" charset="0"/>
                          <a:cs typeface="Arial" panose="020B0604020202020204" pitchFamily="34" charset="0"/>
                          <a:hlinkClick r:id="rId13"/>
                        </a:rPr>
                        <a:t>- Notice d’information - carte Visa </a:t>
                      </a:r>
                      <a:r>
                        <a:rPr lang="fr-FR" sz="1200" dirty="0" err="1" smtClean="0">
                          <a:latin typeface="Arial" panose="020B0604020202020204" pitchFamily="34" charset="0"/>
                          <a:cs typeface="Arial" panose="020B0604020202020204" pitchFamily="34" charset="0"/>
                          <a:hlinkClick r:id="rId13"/>
                        </a:rPr>
                        <a:t>Infinite</a:t>
                      </a:r>
                      <a:r>
                        <a:rPr lang="fr-FR" sz="1200" dirty="0" smtClean="0">
                          <a:latin typeface="Arial" panose="020B0604020202020204" pitchFamily="34" charset="0"/>
                          <a:cs typeface="Arial" panose="020B0604020202020204" pitchFamily="34" charset="0"/>
                        </a:rPr>
                        <a:t/>
                      </a:r>
                      <a:br>
                        <a:rPr lang="fr-FR" sz="1200" dirty="0" smtClean="0">
                          <a:latin typeface="Arial" panose="020B0604020202020204" pitchFamily="34" charset="0"/>
                          <a:cs typeface="Arial" panose="020B0604020202020204" pitchFamily="34" charset="0"/>
                        </a:rPr>
                      </a:br>
                      <a:r>
                        <a:rPr lang="fr-FR" sz="1200" dirty="0" smtClean="0">
                          <a:latin typeface="Arial" panose="020B0604020202020204" pitchFamily="34" charset="0"/>
                          <a:cs typeface="Arial" panose="020B0604020202020204" pitchFamily="34" charset="0"/>
                          <a:hlinkClick r:id="rId14"/>
                        </a:rPr>
                        <a:t>- Notice d’information - cartes Visa Electron « </a:t>
                      </a:r>
                      <a:r>
                        <a:rPr lang="fr-FR" sz="1200" dirty="0" err="1" smtClean="0">
                          <a:latin typeface="Arial" panose="020B0604020202020204" pitchFamily="34" charset="0"/>
                          <a:cs typeface="Arial" panose="020B0604020202020204" pitchFamily="34" charset="0"/>
                          <a:hlinkClick r:id="rId14"/>
                        </a:rPr>
                        <a:t>Sensea</a:t>
                      </a:r>
                      <a:r>
                        <a:rPr lang="fr-FR" sz="1200" dirty="0" smtClean="0">
                          <a:latin typeface="Arial" panose="020B0604020202020204" pitchFamily="34" charset="0"/>
                          <a:cs typeface="Arial" panose="020B0604020202020204" pitchFamily="34" charset="0"/>
                          <a:hlinkClick r:id="rId14"/>
                        </a:rPr>
                        <a:t> », Visa </a:t>
                      </a:r>
                      <a:r>
                        <a:rPr lang="fr-FR" sz="1200" dirty="0" err="1" smtClean="0">
                          <a:latin typeface="Arial" panose="020B0604020202020204" pitchFamily="34" charset="0"/>
                          <a:cs typeface="Arial" panose="020B0604020202020204" pitchFamily="34" charset="0"/>
                          <a:hlinkClick r:id="rId14"/>
                        </a:rPr>
                        <a:t>Classic</a:t>
                      </a:r>
                      <a:r>
                        <a:rPr lang="fr-FR" sz="1200" dirty="0" smtClean="0">
                          <a:latin typeface="Arial" panose="020B0604020202020204" pitchFamily="34" charset="0"/>
                          <a:cs typeface="Arial" panose="020B0604020202020204" pitchFamily="34" charset="0"/>
                          <a:hlinkClick r:id="rId14"/>
                        </a:rPr>
                        <a:t> et Visa Premier</a:t>
                      </a:r>
                      <a:r>
                        <a:rPr lang="fr-FR" sz="1200" dirty="0" smtClean="0">
                          <a:latin typeface="Arial" panose="020B0604020202020204" pitchFamily="34" charset="0"/>
                          <a:cs typeface="Arial" panose="020B0604020202020204" pitchFamily="34" charset="0"/>
                        </a:rPr>
                        <a:t/>
                      </a:r>
                      <a:br>
                        <a:rPr lang="fr-FR" sz="1200" dirty="0" smtClean="0">
                          <a:latin typeface="Arial" panose="020B0604020202020204" pitchFamily="34" charset="0"/>
                          <a:cs typeface="Arial" panose="020B0604020202020204" pitchFamily="34" charset="0"/>
                        </a:rPr>
                      </a:br>
                      <a:r>
                        <a:rPr lang="fr-FR" sz="1200" dirty="0" smtClean="0">
                          <a:latin typeface="Arial" panose="020B0604020202020204" pitchFamily="34" charset="0"/>
                          <a:cs typeface="Arial" panose="020B0604020202020204" pitchFamily="34" charset="0"/>
                          <a:hlinkClick r:id="rId15"/>
                        </a:rPr>
                        <a:t>- Notice d’information - carte Visa Platinum </a:t>
                      </a:r>
                      <a:r>
                        <a:rPr lang="fr-FR" sz="1200" dirty="0" err="1" smtClean="0">
                          <a:latin typeface="Arial" panose="020B0604020202020204" pitchFamily="34" charset="0"/>
                          <a:cs typeface="Arial" panose="020B0604020202020204" pitchFamily="34" charset="0"/>
                          <a:hlinkClick r:id="rId15"/>
                        </a:rPr>
                        <a:t>Izicarte</a:t>
                      </a:r>
                      <a:r>
                        <a:rPr lang="fr-FR" sz="1200" dirty="0" smtClean="0">
                          <a:latin typeface="Arial" panose="020B0604020202020204" pitchFamily="34" charset="0"/>
                          <a:cs typeface="Arial" panose="020B0604020202020204" pitchFamily="34" charset="0"/>
                        </a:rPr>
                        <a:t/>
                      </a:r>
                      <a:br>
                        <a:rPr lang="fr-FR" sz="1200" dirty="0" smtClean="0">
                          <a:latin typeface="Arial" panose="020B0604020202020204" pitchFamily="34" charset="0"/>
                          <a:cs typeface="Arial" panose="020B0604020202020204" pitchFamily="34" charset="0"/>
                        </a:rPr>
                      </a:br>
                      <a:r>
                        <a:rPr lang="fr-FR" sz="1200" dirty="0" smtClean="0">
                          <a:latin typeface="Arial" panose="020B0604020202020204" pitchFamily="34" charset="0"/>
                          <a:cs typeface="Arial" panose="020B0604020202020204" pitchFamily="34" charset="0"/>
                          <a:hlinkClick r:id="rId16"/>
                        </a:rPr>
                        <a:t>- Notice d’information - carte Visa Platinum</a:t>
                      </a:r>
                      <a:endParaRPr lang="fr-FR" sz="1200" b="0" i="0"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txBody>
                  <a:tcPr marL="5076" marR="5076" marT="6768" marB="0" anchor="ctr">
                    <a:solidFill>
                      <a:schemeClr val="bg1"/>
                    </a:solidFill>
                  </a:tcPr>
                </a:tc>
                <a:extLst>
                  <a:ext uri="{0D108BD9-81ED-4DB2-BD59-A6C34878D82A}">
                    <a16:rowId xmlns:a16="http://schemas.microsoft.com/office/drawing/2014/main" val="1788660918"/>
                  </a:ext>
                </a:extLst>
              </a:tr>
            </a:tbl>
          </a:graphicData>
        </a:graphic>
      </p:graphicFrame>
    </p:spTree>
    <p:extLst>
      <p:ext uri="{BB962C8B-B14F-4D97-AF65-F5344CB8AC3E}">
        <p14:creationId xmlns:p14="http://schemas.microsoft.com/office/powerpoint/2010/main" val="3201548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3"/>
          </p:nvPr>
        </p:nvSpPr>
        <p:spPr/>
        <p:txBody>
          <a:bodyPr/>
          <a:lstStyle/>
          <a:p>
            <a:pPr>
              <a:spcBef>
                <a:spcPts val="0"/>
              </a:spcBef>
            </a:pPr>
            <a:r>
              <a:rPr lang="fr-FR" sz="1600" b="1" dirty="0"/>
              <a:t>Des </a:t>
            </a:r>
            <a:r>
              <a:rPr lang="fr-FR" sz="1600" b="1" dirty="0">
                <a:solidFill>
                  <a:srgbClr val="C00000"/>
                </a:solidFill>
              </a:rPr>
              <a:t>outils</a:t>
            </a:r>
            <a:r>
              <a:rPr lang="fr-FR" sz="1600" b="1" dirty="0"/>
              <a:t> permettant à chacun de trouver les informations qui le concernent</a:t>
            </a:r>
          </a:p>
        </p:txBody>
      </p:sp>
      <p:sp>
        <p:nvSpPr>
          <p:cNvPr id="5" name="Titre 4"/>
          <p:cNvSpPr>
            <a:spLocks noGrp="1"/>
          </p:cNvSpPr>
          <p:nvPr>
            <p:ph type="ctrTitle"/>
          </p:nvPr>
        </p:nvSpPr>
        <p:spPr/>
        <p:txBody>
          <a:bodyPr/>
          <a:lstStyle/>
          <a:p>
            <a:r>
              <a:rPr lang="fr-FR" sz="1300" dirty="0"/>
              <a:t>Moyens : Formation, Offres &amp; Cibles</a:t>
            </a:r>
          </a:p>
        </p:txBody>
      </p:sp>
      <p:grpSp>
        <p:nvGrpSpPr>
          <p:cNvPr id="18" name="Groupe 17"/>
          <p:cNvGrpSpPr/>
          <p:nvPr/>
        </p:nvGrpSpPr>
        <p:grpSpPr>
          <a:xfrm>
            <a:off x="8335406" y="44251"/>
            <a:ext cx="3856593" cy="279660"/>
            <a:chOff x="3581398" y="6140166"/>
            <a:chExt cx="4444995" cy="223443"/>
          </a:xfrm>
          <a:noFill/>
        </p:grpSpPr>
        <p:sp>
          <p:nvSpPr>
            <p:cNvPr id="23" name="Rectangle 2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Professionnels</a:t>
              </a:r>
            </a:p>
          </p:txBody>
        </p:sp>
        <p:sp>
          <p:nvSpPr>
            <p:cNvPr id="24" name="Rectangle 23"/>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25" name="Rectangle 24"/>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Montserrat Black" panose="00000A00000000000000" pitchFamily="2" charset="0"/>
                </a:rPr>
                <a:t>Particuliers</a:t>
              </a:r>
            </a:p>
          </p:txBody>
        </p:sp>
      </p:grpSp>
      <p:sp>
        <p:nvSpPr>
          <p:cNvPr id="73" name="Espace réservé du contenu 4"/>
          <p:cNvSpPr txBox="1">
            <a:spLocks/>
          </p:cNvSpPr>
          <p:nvPr/>
        </p:nvSpPr>
        <p:spPr>
          <a:xfrm>
            <a:off x="640286" y="1136151"/>
            <a:ext cx="7597939" cy="333064"/>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b="1" dirty="0" smtClean="0"/>
              <a:t>Les outils du </a:t>
            </a:r>
            <a:r>
              <a:rPr lang="fr-FR" sz="1400" b="1" dirty="0" smtClean="0">
                <a:solidFill>
                  <a:srgbClr val="D11921"/>
                </a:solidFill>
              </a:rPr>
              <a:t>CRÉDIT</a:t>
            </a:r>
            <a:endParaRPr lang="fr-FR" sz="1200" dirty="0">
              <a:solidFill>
                <a:srgbClr val="D11921"/>
              </a:solidFill>
            </a:endParaRPr>
          </a:p>
        </p:txBody>
      </p:sp>
      <p:grpSp>
        <p:nvGrpSpPr>
          <p:cNvPr id="10" name="Groupe 14"/>
          <p:cNvGrpSpPr>
            <a:grpSpLocks/>
          </p:cNvGrpSpPr>
          <p:nvPr/>
        </p:nvGrpSpPr>
        <p:grpSpPr bwMode="auto">
          <a:xfrm>
            <a:off x="372978" y="1579563"/>
            <a:ext cx="4211053" cy="984343"/>
            <a:chOff x="4802041" y="1571343"/>
            <a:chExt cx="2380893" cy="1114422"/>
          </a:xfrm>
          <a:solidFill>
            <a:srgbClr val="C00000"/>
          </a:solidFill>
        </p:grpSpPr>
        <p:sp>
          <p:nvSpPr>
            <p:cNvPr id="11" name="Rectangle 10" title="Arrière-plan d’icône">
              <a:extLst>
                <a:ext uri="{FF2B5EF4-FFF2-40B4-BE49-F238E27FC236}">
                  <a16:creationId xmlns:a16="http://schemas.microsoft.com/office/drawing/2014/main" id="{8C1073E4-F5B8-41C9-BC20-6329036B5025}"/>
                </a:ext>
              </a:extLst>
            </p:cNvPr>
            <p:cNvSpPr/>
            <p:nvPr/>
          </p:nvSpPr>
          <p:spPr>
            <a:xfrm>
              <a:off x="4802041" y="1571343"/>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12" name="Espace réservé du contenu 13"/>
            <p:cNvSpPr txBox="1">
              <a:spLocks/>
            </p:cNvSpPr>
            <p:nvPr/>
          </p:nvSpPr>
          <p:spPr bwMode="auto">
            <a:xfrm>
              <a:off x="5814360" y="2350775"/>
              <a:ext cx="1257159" cy="2963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defRPr/>
              </a:pPr>
              <a:r>
                <a:rPr lang="fr-FR" altLang="fr-FR" sz="1800" dirty="0" smtClean="0">
                  <a:solidFill>
                    <a:srgbClr val="FFFFFF"/>
                  </a:solidFill>
                  <a:latin typeface="+mn-lt"/>
                </a:rPr>
                <a:t>OUTILS</a:t>
              </a:r>
            </a:p>
          </p:txBody>
        </p:sp>
      </p:grpSp>
      <p:grpSp>
        <p:nvGrpSpPr>
          <p:cNvPr id="13" name="Groupe 18"/>
          <p:cNvGrpSpPr>
            <a:grpSpLocks/>
          </p:cNvGrpSpPr>
          <p:nvPr/>
        </p:nvGrpSpPr>
        <p:grpSpPr bwMode="auto">
          <a:xfrm>
            <a:off x="4692316" y="1579563"/>
            <a:ext cx="6930189" cy="984343"/>
            <a:chOff x="7222936" y="1576837"/>
            <a:chExt cx="2380893" cy="1114422"/>
          </a:xfrm>
          <a:solidFill>
            <a:schemeClr val="bg1">
              <a:lumMod val="50000"/>
            </a:schemeClr>
          </a:solidFill>
        </p:grpSpPr>
        <p:sp>
          <p:nvSpPr>
            <p:cNvPr id="14" name="Rectangle 13" title="Arrière-plan d’icône">
              <a:extLst>
                <a:ext uri="{FF2B5EF4-FFF2-40B4-BE49-F238E27FC236}">
                  <a16:creationId xmlns:a16="http://schemas.microsoft.com/office/drawing/2014/main" id="{8C1073E4-F5B8-41C9-BC20-6329036B5025}"/>
                </a:ext>
              </a:extLst>
            </p:cNvPr>
            <p:cNvSpPr/>
            <p:nvPr/>
          </p:nvSpPr>
          <p:spPr>
            <a:xfrm>
              <a:off x="7222936" y="1576837"/>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15" name="Espace réservé du contenu 13"/>
            <p:cNvSpPr txBox="1">
              <a:spLocks/>
            </p:cNvSpPr>
            <p:nvPr/>
          </p:nvSpPr>
          <p:spPr bwMode="auto">
            <a:xfrm>
              <a:off x="8005935" y="2356269"/>
              <a:ext cx="1540520" cy="2963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pPr>
              <a:r>
                <a:rPr lang="fr-FR" altLang="fr-FR" sz="1800" dirty="0">
                  <a:solidFill>
                    <a:srgbClr val="FFFFFF"/>
                  </a:solidFill>
                  <a:latin typeface="+mn-lt"/>
                </a:rPr>
                <a:t>OBJECTIFS</a:t>
              </a:r>
            </a:p>
          </p:txBody>
        </p:sp>
      </p:grpSp>
      <p:pic>
        <p:nvPicPr>
          <p:cNvPr id="16" name="Image 15"/>
          <p:cNvPicPr>
            <a:picLocks noChangeAspect="1"/>
          </p:cNvPicPr>
          <p:nvPr/>
        </p:nvPicPr>
        <p:blipFill>
          <a:blip r:embed="rId2" cstate="print">
            <a:duotone>
              <a:prstClr val="black"/>
              <a:srgbClr val="FFFFFF">
                <a:tint val="45000"/>
                <a:satMod val="400000"/>
              </a:srgbClr>
            </a:duotone>
            <a:extLst>
              <a:ext uri="{28A0092B-C50C-407E-A947-70E740481C1C}">
                <a14:useLocalDpi xmlns:a14="http://schemas.microsoft.com/office/drawing/2010/main" val="0"/>
              </a:ext>
            </a:extLst>
          </a:blip>
          <a:stretch>
            <a:fillRect/>
          </a:stretch>
        </p:blipFill>
        <p:spPr>
          <a:xfrm>
            <a:off x="523498" y="1690310"/>
            <a:ext cx="608768" cy="608768"/>
          </a:xfrm>
          <a:prstGeom prst="rect">
            <a:avLst/>
          </a:prstGeom>
        </p:spPr>
      </p:pic>
      <p:pic>
        <p:nvPicPr>
          <p:cNvPr id="17" name="Image 2"/>
          <p:cNvPicPr>
            <a:picLocks noChangeAspect="1"/>
          </p:cNvPicPr>
          <p:nvPr/>
        </p:nvPicPr>
        <p:blipFill>
          <a:blip r:embed="rId3">
            <a:grayscl/>
            <a:biLevel thresh="50000"/>
            <a:extLst>
              <a:ext uri="{28A0092B-C50C-407E-A947-70E740481C1C}">
                <a14:useLocalDpi xmlns:a14="http://schemas.microsoft.com/office/drawing/2010/main" val="0"/>
              </a:ext>
            </a:extLst>
          </a:blip>
          <a:srcRect/>
          <a:stretch>
            <a:fillRect/>
          </a:stretch>
        </p:blipFill>
        <p:spPr bwMode="auto">
          <a:xfrm>
            <a:off x="4692316" y="1563688"/>
            <a:ext cx="862012"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9" name="Tableau 18"/>
          <p:cNvGraphicFramePr>
            <a:graphicFrameLocks noGrp="1"/>
          </p:cNvGraphicFramePr>
          <p:nvPr>
            <p:extLst/>
          </p:nvPr>
        </p:nvGraphicFramePr>
        <p:xfrm>
          <a:off x="372979" y="2654543"/>
          <a:ext cx="11249526" cy="3496928"/>
        </p:xfrm>
        <a:graphic>
          <a:graphicData uri="http://schemas.openxmlformats.org/drawingml/2006/table">
            <a:tbl>
              <a:tblPr firstRow="1" bandRow="1">
                <a:tableStyleId>{2D5ABB26-0587-4C30-8999-92F81FD0307C}</a:tableStyleId>
              </a:tblPr>
              <a:tblGrid>
                <a:gridCol w="4342456">
                  <a:extLst>
                    <a:ext uri="{9D8B030D-6E8A-4147-A177-3AD203B41FA5}">
                      <a16:colId xmlns:a16="http://schemas.microsoft.com/office/drawing/2014/main" val="2865747160"/>
                    </a:ext>
                  </a:extLst>
                </a:gridCol>
                <a:gridCol w="6907070">
                  <a:extLst>
                    <a:ext uri="{9D8B030D-6E8A-4147-A177-3AD203B41FA5}">
                      <a16:colId xmlns:a16="http://schemas.microsoft.com/office/drawing/2014/main" val="273004857"/>
                    </a:ext>
                  </a:extLst>
                </a:gridCol>
              </a:tblGrid>
              <a:tr h="420322">
                <a:tc>
                  <a:txBody>
                    <a:bodyPr/>
                    <a:lstStyle/>
                    <a:p>
                      <a:pPr algn="l" fontAlgn="ctr"/>
                      <a:r>
                        <a:rPr lang="fr-FR" sz="1200" u="none" strike="noStrike" dirty="0" smtClean="0">
                          <a:solidFill>
                            <a:schemeClr val="tx1">
                              <a:lumMod val="75000"/>
                              <a:lumOff val="25000"/>
                            </a:schemeClr>
                          </a:solidFill>
                          <a:effectLst/>
                          <a:hlinkClick r:id="rId4"/>
                        </a:rPr>
                        <a:t>Potentiel conso</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7" marB="0" anchor="ctr">
                    <a:solidFill>
                      <a:schemeClr val="bg1"/>
                    </a:solidFill>
                  </a:tcPr>
                </a:tc>
                <a:tc>
                  <a:txBody>
                    <a:bodyPr/>
                    <a:lstStyle/>
                    <a:p>
                      <a:pPr marL="171450" indent="-171450" algn="l" fontAlgn="ctr">
                        <a:buFont typeface="Wingdings" panose="05000000000000000000" pitchFamily="2" charset="2"/>
                        <a:buChar char="§"/>
                      </a:pPr>
                      <a:r>
                        <a:rPr lang="fr-FR" sz="1200" b="1" u="none" strike="noStrike" dirty="0" smtClean="0">
                          <a:solidFill>
                            <a:schemeClr val="tx1">
                              <a:lumMod val="75000"/>
                              <a:lumOff val="25000"/>
                            </a:schemeClr>
                          </a:solidFill>
                          <a:effectLst/>
                        </a:rPr>
                        <a:t>Algorithme</a:t>
                      </a:r>
                      <a:r>
                        <a:rPr lang="fr-FR" sz="1200" u="none" strike="noStrike" baseline="0" dirty="0" smtClean="0">
                          <a:solidFill>
                            <a:schemeClr val="tx1">
                              <a:lumMod val="75000"/>
                              <a:lumOff val="25000"/>
                            </a:schemeClr>
                          </a:solidFill>
                          <a:effectLst/>
                        </a:rPr>
                        <a:t> qui détermine, chaque semaine, </a:t>
                      </a:r>
                      <a:r>
                        <a:rPr lang="fr-FR" sz="1200" b="1" u="none" strike="noStrike" baseline="0" dirty="0" smtClean="0">
                          <a:solidFill>
                            <a:schemeClr val="tx1">
                              <a:lumMod val="75000"/>
                              <a:lumOff val="25000"/>
                            </a:schemeClr>
                          </a:solidFill>
                          <a:effectLst/>
                        </a:rPr>
                        <a:t>un potentiel conso pour le client</a:t>
                      </a:r>
                    </a:p>
                    <a:p>
                      <a:pPr marL="171450" indent="-171450" algn="l" fontAlgn="ctr">
                        <a:buFont typeface="Wingdings" panose="05000000000000000000" pitchFamily="2" charset="2"/>
                        <a:buChar char="§"/>
                      </a:pPr>
                      <a:r>
                        <a:rPr lang="fr-FR" sz="1200" b="1" u="none" strike="noStrike" baseline="0" dirty="0" smtClean="0">
                          <a:solidFill>
                            <a:schemeClr val="tx1">
                              <a:lumMod val="75000"/>
                              <a:lumOff val="25000"/>
                            </a:schemeClr>
                          </a:solidFill>
                          <a:effectLst/>
                        </a:rPr>
                        <a:t>Idéal en préparation de rendez-vous </a:t>
                      </a:r>
                      <a:r>
                        <a:rPr lang="fr-FR" sz="1200" u="none" strike="noStrike" baseline="0" dirty="0" smtClean="0">
                          <a:solidFill>
                            <a:schemeClr val="tx1">
                              <a:lumMod val="75000"/>
                              <a:lumOff val="25000"/>
                            </a:schemeClr>
                          </a:solidFill>
                          <a:effectLst/>
                        </a:rPr>
                        <a:t>pour aborder les projets du client</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526" marR="4526" marT="6034" marB="0" anchor="ctr">
                    <a:solidFill>
                      <a:schemeClr val="bg1"/>
                    </a:solidFill>
                  </a:tcPr>
                </a:tc>
                <a:extLst>
                  <a:ext uri="{0D108BD9-81ED-4DB2-BD59-A6C34878D82A}">
                    <a16:rowId xmlns:a16="http://schemas.microsoft.com/office/drawing/2014/main" val="1312401843"/>
                  </a:ext>
                </a:extLst>
              </a:tr>
              <a:tr h="420322">
                <a:tc>
                  <a:txBody>
                    <a:bodyPr/>
                    <a:lstStyle/>
                    <a:p>
                      <a:pPr algn="l" fontAlgn="ctr"/>
                      <a:r>
                        <a:rPr lang="fr-FR" sz="1200" u="none" strike="noStrike" dirty="0" smtClean="0">
                          <a:solidFill>
                            <a:schemeClr val="tx1">
                              <a:lumMod val="75000"/>
                              <a:lumOff val="25000"/>
                            </a:schemeClr>
                          </a:solidFill>
                          <a:effectLst/>
                          <a:hlinkClick r:id="rId5"/>
                        </a:rPr>
                        <a:t>Prêt projet</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7" marB="0" anchor="ctr">
                    <a:solidFill>
                      <a:schemeClr val="bg1"/>
                    </a:solidFill>
                  </a:tcPr>
                </a:tc>
                <a:tc>
                  <a:txBody>
                    <a:bodyPr/>
                    <a:lstStyle/>
                    <a:p>
                      <a:pPr marL="171450" indent="-171450" algn="l" fontAlgn="ctr">
                        <a:buFont typeface="Wingdings" panose="05000000000000000000" pitchFamily="2" charset="2"/>
                        <a:buChar char="§"/>
                      </a:pPr>
                      <a:r>
                        <a:rPr lang="fr-FR" sz="1200" b="1" u="none" strike="noStrike" dirty="0">
                          <a:solidFill>
                            <a:srgbClr val="0070C0"/>
                          </a:solidFill>
                          <a:effectLst/>
                        </a:rPr>
                        <a:t>Tout savoir sur le </a:t>
                      </a:r>
                      <a:r>
                        <a:rPr lang="fr-FR" sz="1200" b="1" u="none" strike="noStrike" dirty="0" smtClean="0">
                          <a:solidFill>
                            <a:srgbClr val="0070C0"/>
                          </a:solidFill>
                          <a:effectLst/>
                        </a:rPr>
                        <a:t>prêt</a:t>
                      </a:r>
                      <a:r>
                        <a:rPr lang="fr-FR" sz="1200" b="1" u="none" strike="noStrike" baseline="0" dirty="0" smtClean="0">
                          <a:solidFill>
                            <a:srgbClr val="0070C0"/>
                          </a:solidFill>
                          <a:effectLst/>
                        </a:rPr>
                        <a:t> projet</a:t>
                      </a:r>
                      <a:endParaRPr lang="fr-FR" sz="1200" b="1" u="none" strike="noStrike" dirty="0" smtClean="0">
                        <a:solidFill>
                          <a:srgbClr val="0070C0"/>
                        </a:solidFill>
                        <a:effectLst/>
                      </a:endParaRPr>
                    </a:p>
                    <a:p>
                      <a:pPr marL="171450" indent="-171450" algn="l" fontAlgn="ctr">
                        <a:buFont typeface="Wingdings" panose="05000000000000000000" pitchFamily="2" charset="2"/>
                        <a:buChar char="§"/>
                      </a:pPr>
                      <a:r>
                        <a:rPr lang="fr-FR" sz="1200" u="none" strike="noStrike" dirty="0" smtClean="0">
                          <a:solidFill>
                            <a:srgbClr val="0070C0"/>
                          </a:solidFill>
                          <a:effectLst/>
                        </a:rPr>
                        <a:t>Connaître </a:t>
                      </a:r>
                      <a:r>
                        <a:rPr lang="fr-FR" sz="1200" u="none" strike="noStrike" dirty="0">
                          <a:solidFill>
                            <a:srgbClr val="0070C0"/>
                          </a:solidFill>
                          <a:effectLst/>
                        </a:rPr>
                        <a:t>les enjeux et les détails du </a:t>
                      </a:r>
                      <a:r>
                        <a:rPr lang="fr-FR" sz="1200" u="none" strike="noStrike" dirty="0" smtClean="0">
                          <a:solidFill>
                            <a:srgbClr val="0070C0"/>
                          </a:solidFill>
                          <a:effectLst/>
                        </a:rPr>
                        <a:t>dispositif</a:t>
                      </a:r>
                      <a:endParaRPr lang="fr-FR" sz="1200" b="0" i="0" u="none" strike="noStrike" dirty="0">
                        <a:solidFill>
                          <a:srgbClr val="0070C0"/>
                        </a:solidFill>
                        <a:effectLst/>
                        <a:latin typeface="+mn-lt"/>
                        <a:cs typeface="Calibri" panose="020F0502020204030204" pitchFamily="34" charset="0"/>
                      </a:endParaRPr>
                    </a:p>
                  </a:txBody>
                  <a:tcPr marL="4526" marR="4526" marT="6034" marB="0" anchor="ctr">
                    <a:solidFill>
                      <a:schemeClr val="bg1"/>
                    </a:solidFill>
                  </a:tcPr>
                </a:tc>
                <a:extLst>
                  <a:ext uri="{0D108BD9-81ED-4DB2-BD59-A6C34878D82A}">
                    <a16:rowId xmlns:a16="http://schemas.microsoft.com/office/drawing/2014/main" val="3533446201"/>
                  </a:ext>
                </a:extLst>
              </a:tr>
              <a:tr h="420322">
                <a:tc>
                  <a:txBody>
                    <a:bodyPr/>
                    <a:lstStyle/>
                    <a:p>
                      <a:pPr algn="l" fontAlgn="ctr"/>
                      <a:r>
                        <a:rPr lang="fr-FR" sz="1200" u="none" strike="noStrike" dirty="0" smtClean="0">
                          <a:solidFill>
                            <a:schemeClr val="tx1">
                              <a:lumMod val="75000"/>
                              <a:lumOff val="25000"/>
                            </a:schemeClr>
                          </a:solidFill>
                          <a:effectLst/>
                          <a:hlinkClick r:id="rId6"/>
                        </a:rPr>
                        <a:t>OAV offres éco</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7" marB="0" anchor="ctr">
                    <a:solidFill>
                      <a:schemeClr val="bg1"/>
                    </a:solidFill>
                  </a:tcPr>
                </a:tc>
                <a:tc>
                  <a:txBody>
                    <a:bodyPr/>
                    <a:lstStyle/>
                    <a:p>
                      <a:pPr marL="171450" indent="-171450" algn="l" fontAlgn="ctr">
                        <a:buFont typeface="Wingdings" panose="05000000000000000000" pitchFamily="2" charset="2"/>
                        <a:buChar char="§"/>
                      </a:pPr>
                      <a:r>
                        <a:rPr lang="fr-FR" sz="1200" u="none" strike="noStrike" dirty="0" smtClean="0">
                          <a:solidFill>
                            <a:schemeClr val="tx1">
                              <a:lumMod val="75000"/>
                              <a:lumOff val="25000"/>
                            </a:schemeClr>
                          </a:solidFill>
                          <a:effectLst/>
                        </a:rPr>
                        <a:t>Prendre connaissance des conditions de </a:t>
                      </a:r>
                      <a:r>
                        <a:rPr lang="fr-FR" sz="1200" b="1" u="none" strike="noStrike" dirty="0" smtClean="0">
                          <a:solidFill>
                            <a:schemeClr val="tx1">
                              <a:lumMod val="75000"/>
                              <a:lumOff val="25000"/>
                            </a:schemeClr>
                          </a:solidFill>
                          <a:effectLst/>
                        </a:rPr>
                        <a:t>prêts</a:t>
                      </a:r>
                      <a:r>
                        <a:rPr lang="fr-FR" sz="1200" b="1" u="none" strike="noStrike" baseline="0" dirty="0" smtClean="0">
                          <a:solidFill>
                            <a:schemeClr val="tx1">
                              <a:lumMod val="75000"/>
                              <a:lumOff val="25000"/>
                            </a:schemeClr>
                          </a:solidFill>
                          <a:effectLst/>
                        </a:rPr>
                        <a:t> éco-travaux et éco-auto</a:t>
                      </a:r>
                    </a:p>
                    <a:p>
                      <a:pPr marL="171450" indent="-171450" algn="l" fontAlgn="ctr">
                        <a:buFont typeface="Wingdings" panose="05000000000000000000" pitchFamily="2" charset="2"/>
                        <a:buChar char="§"/>
                      </a:pPr>
                      <a:r>
                        <a:rPr lang="fr-FR" sz="1200" b="1" u="none" strike="noStrike" dirty="0" smtClean="0">
                          <a:solidFill>
                            <a:schemeClr val="tx1">
                              <a:lumMod val="75000"/>
                              <a:lumOff val="25000"/>
                            </a:schemeClr>
                          </a:solidFill>
                          <a:effectLst/>
                        </a:rPr>
                        <a:t>Savoir répondre </a:t>
                      </a:r>
                      <a:r>
                        <a:rPr lang="fr-FR" sz="1200" u="none" strike="noStrike" dirty="0" smtClean="0">
                          <a:solidFill>
                            <a:schemeClr val="tx1">
                              <a:lumMod val="75000"/>
                              <a:lumOff val="25000"/>
                            </a:schemeClr>
                          </a:solidFill>
                          <a:effectLst/>
                        </a:rPr>
                        <a:t>au besoin global de son client</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526" marR="4526" marT="6034" marB="0" anchor="ctr">
                    <a:solidFill>
                      <a:schemeClr val="bg1"/>
                    </a:solidFill>
                  </a:tcPr>
                </a:tc>
                <a:extLst>
                  <a:ext uri="{0D108BD9-81ED-4DB2-BD59-A6C34878D82A}">
                    <a16:rowId xmlns:a16="http://schemas.microsoft.com/office/drawing/2014/main" val="3425022673"/>
                  </a:ext>
                </a:extLst>
              </a:tr>
              <a:tr h="420322">
                <a:tc>
                  <a:txBody>
                    <a:bodyPr/>
                    <a:lstStyle/>
                    <a:p>
                      <a:pPr algn="l" fontAlgn="ctr"/>
                      <a:r>
                        <a:rPr lang="fr-FR" sz="1200" u="none" strike="noStrike" dirty="0" smtClean="0">
                          <a:solidFill>
                            <a:schemeClr val="tx1">
                              <a:lumMod val="75000"/>
                              <a:lumOff val="25000"/>
                            </a:schemeClr>
                          </a:solidFill>
                          <a:effectLst/>
                          <a:hlinkClick r:id="rId7"/>
                        </a:rPr>
                        <a:t>OAV offres équipement</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7" marB="0" anchor="ctr">
                    <a:solidFill>
                      <a:schemeClr val="bg1"/>
                    </a:solidFill>
                  </a:tcPr>
                </a:tc>
                <a:tc>
                  <a:txBody>
                    <a:bodyPr/>
                    <a:lstStyle/>
                    <a:p>
                      <a:pPr marL="171450" indent="-171450" algn="l" fontAlgn="ctr">
                        <a:buFont typeface="Wingdings" panose="05000000000000000000" pitchFamily="2" charset="2"/>
                        <a:buChar char="§"/>
                      </a:pPr>
                      <a:r>
                        <a:rPr lang="fr-FR" sz="1200" u="none" strike="noStrike" dirty="0" smtClean="0">
                          <a:solidFill>
                            <a:srgbClr val="0070C0"/>
                          </a:solidFill>
                          <a:effectLst/>
                        </a:rPr>
                        <a:t>Prendre </a:t>
                      </a:r>
                      <a:r>
                        <a:rPr lang="fr-FR" sz="1200" u="none" strike="noStrike" dirty="0">
                          <a:solidFill>
                            <a:srgbClr val="0070C0"/>
                          </a:solidFill>
                          <a:effectLst/>
                        </a:rPr>
                        <a:t>connaissance de </a:t>
                      </a:r>
                      <a:r>
                        <a:rPr lang="fr-FR" sz="1200" b="1" u="none" strike="noStrike" dirty="0">
                          <a:solidFill>
                            <a:srgbClr val="0070C0"/>
                          </a:solidFill>
                          <a:effectLst/>
                        </a:rPr>
                        <a:t>l'offre </a:t>
                      </a:r>
                      <a:r>
                        <a:rPr lang="fr-FR" sz="1200" b="1" u="none" strike="noStrike" dirty="0" smtClean="0">
                          <a:solidFill>
                            <a:srgbClr val="0070C0"/>
                          </a:solidFill>
                          <a:effectLst/>
                        </a:rPr>
                        <a:t>à taux préférentiels</a:t>
                      </a:r>
                      <a:r>
                        <a:rPr lang="fr-FR" sz="1200" b="1" u="none" strike="noStrike" baseline="0" dirty="0" smtClean="0">
                          <a:solidFill>
                            <a:srgbClr val="0070C0"/>
                          </a:solidFill>
                          <a:effectLst/>
                        </a:rPr>
                        <a:t> en auto et travaux</a:t>
                      </a:r>
                      <a:endParaRPr lang="fr-FR" sz="1200" b="1" u="none" strike="noStrike" dirty="0" smtClean="0">
                        <a:solidFill>
                          <a:srgbClr val="0070C0"/>
                        </a:solidFill>
                        <a:effectLst/>
                      </a:endParaRPr>
                    </a:p>
                    <a:p>
                      <a:pPr marL="171450" indent="-171450" algn="l" fontAlgn="ctr">
                        <a:buFont typeface="Wingdings" panose="05000000000000000000" pitchFamily="2" charset="2"/>
                        <a:buChar char="§"/>
                      </a:pPr>
                      <a:r>
                        <a:rPr lang="fr-FR" sz="1200" b="1" u="none" strike="noStrike" dirty="0" smtClean="0">
                          <a:solidFill>
                            <a:srgbClr val="0070C0"/>
                          </a:solidFill>
                          <a:effectLst/>
                        </a:rPr>
                        <a:t>Savoir </a:t>
                      </a:r>
                      <a:r>
                        <a:rPr lang="fr-FR" sz="1200" b="1" u="none" strike="noStrike" dirty="0">
                          <a:solidFill>
                            <a:srgbClr val="0070C0"/>
                          </a:solidFill>
                          <a:effectLst/>
                        </a:rPr>
                        <a:t>répondre </a:t>
                      </a:r>
                      <a:r>
                        <a:rPr lang="fr-FR" sz="1200" u="none" strike="noStrike" dirty="0">
                          <a:solidFill>
                            <a:srgbClr val="0070C0"/>
                          </a:solidFill>
                          <a:effectLst/>
                        </a:rPr>
                        <a:t>au besoin global de son client </a:t>
                      </a:r>
                      <a:r>
                        <a:rPr lang="fr-FR" sz="1200" u="none" strike="noStrike" dirty="0" smtClean="0">
                          <a:solidFill>
                            <a:srgbClr val="0070C0"/>
                          </a:solidFill>
                          <a:effectLst/>
                        </a:rPr>
                        <a:t>et </a:t>
                      </a:r>
                      <a:r>
                        <a:rPr lang="fr-FR" sz="1200" u="none" strike="noStrike" dirty="0">
                          <a:solidFill>
                            <a:srgbClr val="0070C0"/>
                          </a:solidFill>
                          <a:effectLst/>
                        </a:rPr>
                        <a:t>adapter notre </a:t>
                      </a:r>
                      <a:r>
                        <a:rPr lang="fr-FR" sz="1200" u="none" strike="noStrike" dirty="0" smtClean="0">
                          <a:solidFill>
                            <a:srgbClr val="0070C0"/>
                          </a:solidFill>
                          <a:effectLst/>
                        </a:rPr>
                        <a:t>offre</a:t>
                      </a:r>
                      <a:endParaRPr lang="fr-FR" sz="1200" b="0" u="none" strike="noStrike" dirty="0" smtClean="0">
                        <a:solidFill>
                          <a:srgbClr val="0070C0"/>
                        </a:solidFill>
                        <a:effectLst/>
                        <a:latin typeface="+mn-lt"/>
                        <a:cs typeface="Calibri" panose="020F0502020204030204" pitchFamily="34" charset="0"/>
                      </a:endParaRPr>
                    </a:p>
                  </a:txBody>
                  <a:tcPr marL="4526" marR="4526" marT="6034" marB="0" anchor="ctr">
                    <a:solidFill>
                      <a:schemeClr val="bg1"/>
                    </a:solidFill>
                  </a:tcPr>
                </a:tc>
                <a:extLst>
                  <a:ext uri="{0D108BD9-81ED-4DB2-BD59-A6C34878D82A}">
                    <a16:rowId xmlns:a16="http://schemas.microsoft.com/office/drawing/2014/main" val="3522557317"/>
                  </a:ext>
                </a:extLst>
              </a:tr>
              <a:tr h="495195">
                <a:tc>
                  <a:txBody>
                    <a:bodyPr/>
                    <a:lstStyle/>
                    <a:p>
                      <a:pPr algn="l" fontAlgn="ctr"/>
                      <a:r>
                        <a:rPr lang="fr-FR" sz="1200" u="none" strike="noStrike" dirty="0" smtClean="0">
                          <a:solidFill>
                            <a:schemeClr val="tx1">
                              <a:lumMod val="75000"/>
                              <a:lumOff val="25000"/>
                            </a:schemeClr>
                          </a:solidFill>
                          <a:effectLst/>
                          <a:hlinkClick r:id="rId7"/>
                        </a:rPr>
                        <a:t>OAV Prêt auto &amp; moi (crédit et assurance)</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7" marB="0" anchor="ctr">
                    <a:solidFill>
                      <a:schemeClr val="bg1"/>
                    </a:solidFill>
                  </a:tcPr>
                </a:tc>
                <a:tc>
                  <a:txBody>
                    <a:bodyPr/>
                    <a:lstStyle/>
                    <a:p>
                      <a:pPr marL="171450" indent="-171450" algn="l" fontAlgn="ctr">
                        <a:buFont typeface="Wingdings" panose="05000000000000000000" pitchFamily="2" charset="2"/>
                        <a:buChar char="§"/>
                      </a:pPr>
                      <a:r>
                        <a:rPr lang="fr-FR" sz="1200" u="none" strike="noStrike" dirty="0">
                          <a:solidFill>
                            <a:schemeClr val="tx1">
                              <a:lumMod val="75000"/>
                              <a:lumOff val="25000"/>
                            </a:schemeClr>
                          </a:solidFill>
                          <a:effectLst/>
                        </a:rPr>
                        <a:t>Prendre connaissance de </a:t>
                      </a:r>
                      <a:r>
                        <a:rPr lang="fr-FR" sz="1200" b="1" u="none" strike="noStrike" dirty="0">
                          <a:solidFill>
                            <a:schemeClr val="tx1">
                              <a:lumMod val="75000"/>
                              <a:lumOff val="25000"/>
                            </a:schemeClr>
                          </a:solidFill>
                          <a:effectLst/>
                        </a:rPr>
                        <a:t>l'offre </a:t>
                      </a:r>
                      <a:r>
                        <a:rPr lang="fr-FR" sz="1200" b="1" u="none" strike="noStrike" dirty="0" smtClean="0">
                          <a:solidFill>
                            <a:schemeClr val="tx1">
                              <a:lumMod val="75000"/>
                              <a:lumOff val="25000"/>
                            </a:schemeClr>
                          </a:solidFill>
                          <a:effectLst/>
                        </a:rPr>
                        <a:t>crédit conso AUTO &amp; MOI</a:t>
                      </a:r>
                    </a:p>
                    <a:p>
                      <a:pPr marL="171450" indent="-171450" algn="l" fontAlgn="ctr">
                        <a:buFont typeface="Wingdings" panose="05000000000000000000" pitchFamily="2" charset="2"/>
                        <a:buChar char="§"/>
                      </a:pPr>
                      <a:r>
                        <a:rPr lang="fr-FR" sz="1200" b="1" u="none" strike="noStrike" dirty="0" smtClean="0">
                          <a:solidFill>
                            <a:schemeClr val="tx1">
                              <a:lumMod val="75000"/>
                              <a:lumOff val="25000"/>
                            </a:schemeClr>
                          </a:solidFill>
                          <a:effectLst/>
                        </a:rPr>
                        <a:t>Savoir </a:t>
                      </a:r>
                      <a:r>
                        <a:rPr lang="fr-FR" sz="1200" b="1" u="none" strike="noStrike" dirty="0">
                          <a:solidFill>
                            <a:schemeClr val="tx1">
                              <a:lumMod val="75000"/>
                              <a:lumOff val="25000"/>
                            </a:schemeClr>
                          </a:solidFill>
                          <a:effectLst/>
                        </a:rPr>
                        <a:t>répondre </a:t>
                      </a:r>
                      <a:r>
                        <a:rPr lang="fr-FR" sz="1200" u="none" strike="noStrike" dirty="0">
                          <a:solidFill>
                            <a:schemeClr val="tx1">
                              <a:lumMod val="75000"/>
                              <a:lumOff val="25000"/>
                            </a:schemeClr>
                          </a:solidFill>
                          <a:effectLst/>
                        </a:rPr>
                        <a:t>au besoin global de son </a:t>
                      </a:r>
                      <a:r>
                        <a:rPr lang="fr-FR" sz="1200" u="none" strike="noStrike" dirty="0" smtClean="0">
                          <a:solidFill>
                            <a:schemeClr val="tx1">
                              <a:lumMod val="75000"/>
                              <a:lumOff val="25000"/>
                            </a:schemeClr>
                          </a:solidFill>
                          <a:effectLst/>
                        </a:rPr>
                        <a:t>client</a:t>
                      </a:r>
                      <a:r>
                        <a:rPr lang="fr-FR" sz="1200" u="none" strike="noStrike" baseline="0" dirty="0" smtClean="0">
                          <a:solidFill>
                            <a:schemeClr val="tx1">
                              <a:lumMod val="75000"/>
                              <a:lumOff val="25000"/>
                            </a:schemeClr>
                          </a:solidFill>
                          <a:effectLst/>
                        </a:rPr>
                        <a:t> &amp; </a:t>
                      </a:r>
                      <a:r>
                        <a:rPr lang="fr-FR" sz="1200" u="none" strike="noStrike" dirty="0" smtClean="0">
                          <a:solidFill>
                            <a:schemeClr val="tx1">
                              <a:lumMod val="75000"/>
                              <a:lumOff val="25000"/>
                            </a:schemeClr>
                          </a:solidFill>
                          <a:effectLst/>
                        </a:rPr>
                        <a:t>adapter </a:t>
                      </a:r>
                      <a:r>
                        <a:rPr lang="fr-FR" sz="1200" u="none" strike="noStrike" dirty="0">
                          <a:solidFill>
                            <a:schemeClr val="tx1">
                              <a:lumMod val="75000"/>
                              <a:lumOff val="25000"/>
                            </a:schemeClr>
                          </a:solidFill>
                          <a:effectLst/>
                        </a:rPr>
                        <a:t>notre </a:t>
                      </a:r>
                      <a:r>
                        <a:rPr lang="fr-FR" sz="1200" u="none" strike="noStrike" dirty="0" smtClean="0">
                          <a:solidFill>
                            <a:schemeClr val="tx1">
                              <a:lumMod val="75000"/>
                              <a:lumOff val="25000"/>
                            </a:schemeClr>
                          </a:solidFill>
                          <a:effectLst/>
                        </a:rPr>
                        <a:t>offre</a:t>
                      </a:r>
                    </a:p>
                    <a:p>
                      <a:pPr marL="171450" indent="-171450" algn="l" fontAlgn="ctr">
                        <a:buFont typeface="Wingdings" panose="05000000000000000000" pitchFamily="2" charset="2"/>
                        <a:buChar char="§"/>
                      </a:pPr>
                      <a:r>
                        <a:rPr lang="fr-FR" sz="1200" b="1" u="none" strike="noStrike" dirty="0" smtClean="0">
                          <a:solidFill>
                            <a:schemeClr val="tx1">
                              <a:lumMod val="75000"/>
                              <a:lumOff val="25000"/>
                            </a:schemeClr>
                          </a:solidFill>
                          <a:effectLst/>
                        </a:rPr>
                        <a:t>Réaliser</a:t>
                      </a:r>
                      <a:r>
                        <a:rPr lang="fr-FR" sz="1200" b="1" u="none" strike="noStrike" baseline="0" dirty="0" smtClean="0">
                          <a:solidFill>
                            <a:schemeClr val="tx1">
                              <a:lumMod val="75000"/>
                              <a:lumOff val="25000"/>
                            </a:schemeClr>
                          </a:solidFill>
                          <a:effectLst/>
                        </a:rPr>
                        <a:t> une vente couplée </a:t>
                      </a:r>
                      <a:r>
                        <a:rPr lang="fr-FR" sz="1200" u="none" strike="noStrike" baseline="0" dirty="0" smtClean="0">
                          <a:solidFill>
                            <a:schemeClr val="tx1">
                              <a:lumMod val="75000"/>
                              <a:lumOff val="25000"/>
                            </a:schemeClr>
                          </a:solidFill>
                          <a:effectLst/>
                        </a:rPr>
                        <a:t>pour équiper sur 2 univers complémentaires</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526" marR="4526" marT="6034" marB="0" anchor="ctr">
                    <a:solidFill>
                      <a:schemeClr val="bg1"/>
                    </a:solidFill>
                  </a:tcPr>
                </a:tc>
                <a:extLst>
                  <a:ext uri="{0D108BD9-81ED-4DB2-BD59-A6C34878D82A}">
                    <a16:rowId xmlns:a16="http://schemas.microsoft.com/office/drawing/2014/main" val="873759418"/>
                  </a:ext>
                </a:extLst>
              </a:tr>
              <a:tr h="420322">
                <a:tc>
                  <a:txBody>
                    <a:bodyPr/>
                    <a:lstStyle/>
                    <a:p>
                      <a:pPr algn="l" fontAlgn="ctr"/>
                      <a:r>
                        <a:rPr lang="fr-FR" sz="1200" u="none" strike="noStrike" dirty="0" smtClean="0">
                          <a:solidFill>
                            <a:schemeClr val="tx1">
                              <a:lumMod val="75000"/>
                              <a:lumOff val="25000"/>
                            </a:schemeClr>
                          </a:solidFill>
                          <a:effectLst/>
                          <a:hlinkClick r:id="rId8"/>
                        </a:rPr>
                        <a:t>OAV Prêt auto prime à la conversion</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7" marB="0" anchor="ctr">
                    <a:solidFill>
                      <a:schemeClr val="bg1"/>
                    </a:solidFill>
                  </a:tcPr>
                </a:tc>
                <a:tc>
                  <a:txBody>
                    <a:bodyPr/>
                    <a:lstStyle/>
                    <a:p>
                      <a:pPr marL="171450" indent="-171450" algn="l" fontAlgn="ctr">
                        <a:buFont typeface="Wingdings" panose="05000000000000000000" pitchFamily="2" charset="2"/>
                        <a:buChar char="§"/>
                      </a:pPr>
                      <a:r>
                        <a:rPr lang="fr-FR" sz="1200" b="1" u="none" strike="noStrike" dirty="0">
                          <a:solidFill>
                            <a:srgbClr val="0070C0"/>
                          </a:solidFill>
                          <a:effectLst/>
                        </a:rPr>
                        <a:t>Tout savoir sur la prime à la </a:t>
                      </a:r>
                      <a:r>
                        <a:rPr lang="fr-FR" sz="1200" b="1" u="none" strike="noStrike" dirty="0" smtClean="0">
                          <a:solidFill>
                            <a:srgbClr val="0070C0"/>
                          </a:solidFill>
                          <a:effectLst/>
                        </a:rPr>
                        <a:t>conversion</a:t>
                      </a:r>
                    </a:p>
                    <a:p>
                      <a:pPr marL="171450" indent="-171450" algn="l" fontAlgn="ctr">
                        <a:buFont typeface="Wingdings" panose="05000000000000000000" pitchFamily="2" charset="2"/>
                        <a:buChar char="§"/>
                      </a:pPr>
                      <a:r>
                        <a:rPr lang="fr-FR" sz="1200" u="none" strike="noStrike" dirty="0" smtClean="0">
                          <a:solidFill>
                            <a:srgbClr val="0070C0"/>
                          </a:solidFill>
                          <a:effectLst/>
                        </a:rPr>
                        <a:t>Connaître </a:t>
                      </a:r>
                      <a:r>
                        <a:rPr lang="fr-FR" sz="1200" u="none" strike="noStrike" dirty="0">
                          <a:solidFill>
                            <a:srgbClr val="0070C0"/>
                          </a:solidFill>
                          <a:effectLst/>
                        </a:rPr>
                        <a:t>les enjeux et les détails du </a:t>
                      </a:r>
                      <a:r>
                        <a:rPr lang="fr-FR" sz="1200" u="none" strike="noStrike" dirty="0" smtClean="0">
                          <a:solidFill>
                            <a:srgbClr val="0070C0"/>
                          </a:solidFill>
                          <a:effectLst/>
                        </a:rPr>
                        <a:t>dispositif</a:t>
                      </a:r>
                      <a:endParaRPr lang="fr-FR" sz="1200" b="0" i="0" u="none" strike="noStrike" dirty="0">
                        <a:solidFill>
                          <a:srgbClr val="0070C0"/>
                        </a:solidFill>
                        <a:effectLst/>
                        <a:latin typeface="+mn-lt"/>
                        <a:cs typeface="Calibri" panose="020F0502020204030204" pitchFamily="34" charset="0"/>
                      </a:endParaRPr>
                    </a:p>
                  </a:txBody>
                  <a:tcPr marL="4526" marR="4526" marT="6034" marB="0" anchor="ctr">
                    <a:solidFill>
                      <a:schemeClr val="bg1"/>
                    </a:solidFill>
                  </a:tcPr>
                </a:tc>
                <a:extLst>
                  <a:ext uri="{0D108BD9-81ED-4DB2-BD59-A6C34878D82A}">
                    <a16:rowId xmlns:a16="http://schemas.microsoft.com/office/drawing/2014/main" val="1634786366"/>
                  </a:ext>
                </a:extLst>
              </a:tr>
              <a:tr h="420322">
                <a:tc>
                  <a:txBody>
                    <a:bodyPr/>
                    <a:lstStyle/>
                    <a:p>
                      <a:r>
                        <a:rPr lang="fr-FR" sz="1200" dirty="0" smtClean="0">
                          <a:solidFill>
                            <a:schemeClr val="tx1">
                              <a:lumMod val="75000"/>
                              <a:lumOff val="25000"/>
                            </a:schemeClr>
                          </a:solidFill>
                          <a:hlinkClick r:id="rId9"/>
                        </a:rPr>
                        <a:t>OAV Prêt</a:t>
                      </a:r>
                      <a:r>
                        <a:rPr lang="fr-FR" sz="1200" baseline="0" dirty="0" smtClean="0">
                          <a:solidFill>
                            <a:schemeClr val="tx1">
                              <a:lumMod val="75000"/>
                              <a:lumOff val="25000"/>
                            </a:schemeClr>
                          </a:solidFill>
                          <a:hlinkClick r:id="rId9"/>
                        </a:rPr>
                        <a:t> mobilité urbaine</a:t>
                      </a:r>
                      <a:endParaRPr lang="fr-FR" sz="1200" dirty="0">
                        <a:solidFill>
                          <a:schemeClr val="tx1">
                            <a:lumMod val="75000"/>
                            <a:lumOff val="25000"/>
                          </a:schemeClr>
                        </a:solidFill>
                      </a:endParaRPr>
                    </a:p>
                  </a:txBody>
                  <a:tcPr marL="5076" marR="5076" marT="6767" marB="0" anchor="ctr">
                    <a:solidFill>
                      <a:schemeClr val="bg1"/>
                    </a:solidFill>
                  </a:tcPr>
                </a:tc>
                <a:tc>
                  <a:txBody>
                    <a:bodyPr/>
                    <a:lstStyle/>
                    <a:p>
                      <a:pPr marL="171450" indent="-171450">
                        <a:buFont typeface="Wingdings" panose="05000000000000000000" pitchFamily="2" charset="2"/>
                        <a:buChar char="§"/>
                      </a:pPr>
                      <a:r>
                        <a:rPr lang="fr-FR" sz="1200" b="1" dirty="0" smtClean="0">
                          <a:solidFill>
                            <a:schemeClr val="tx1">
                              <a:lumMod val="75000"/>
                              <a:lumOff val="25000"/>
                            </a:schemeClr>
                          </a:solidFill>
                        </a:rPr>
                        <a:t>Maîtriser l’offre de mobilité urbaine</a:t>
                      </a:r>
                    </a:p>
                    <a:p>
                      <a:pPr marL="171450" indent="-171450">
                        <a:buFont typeface="Wingdings" panose="05000000000000000000" pitchFamily="2" charset="2"/>
                        <a:buChar char="§"/>
                      </a:pPr>
                      <a:r>
                        <a:rPr lang="fr-FR" sz="1200" dirty="0" smtClean="0">
                          <a:solidFill>
                            <a:schemeClr val="tx1">
                              <a:lumMod val="75000"/>
                              <a:lumOff val="25000"/>
                            </a:schemeClr>
                          </a:solidFill>
                        </a:rPr>
                        <a:t>Proposer ces </a:t>
                      </a:r>
                      <a:r>
                        <a:rPr lang="fr-FR" sz="1200" b="1" dirty="0" smtClean="0">
                          <a:solidFill>
                            <a:schemeClr val="tx1">
                              <a:lumMod val="75000"/>
                              <a:lumOff val="25000"/>
                            </a:schemeClr>
                          </a:solidFill>
                        </a:rPr>
                        <a:t>nouvelles solutions </a:t>
                      </a:r>
                      <a:r>
                        <a:rPr lang="fr-FR" sz="1200" dirty="0" smtClean="0">
                          <a:solidFill>
                            <a:schemeClr val="tx1">
                              <a:lumMod val="75000"/>
                              <a:lumOff val="25000"/>
                            </a:schemeClr>
                          </a:solidFill>
                        </a:rPr>
                        <a:t>pour une clientèle jeune</a:t>
                      </a:r>
                      <a:endParaRPr lang="fr-FR" sz="1200" dirty="0">
                        <a:solidFill>
                          <a:schemeClr val="tx1">
                            <a:lumMod val="75000"/>
                            <a:lumOff val="25000"/>
                          </a:schemeClr>
                        </a:solidFill>
                      </a:endParaRPr>
                    </a:p>
                  </a:txBody>
                  <a:tcPr marL="4526" marR="4526" marT="6034" marB="0" anchor="ctr">
                    <a:solidFill>
                      <a:schemeClr val="bg1"/>
                    </a:solidFill>
                  </a:tcPr>
                </a:tc>
                <a:extLst>
                  <a:ext uri="{0D108BD9-81ED-4DB2-BD59-A6C34878D82A}">
                    <a16:rowId xmlns:a16="http://schemas.microsoft.com/office/drawing/2014/main" val="3462010532"/>
                  </a:ext>
                </a:extLst>
              </a:tr>
              <a:tr h="420322">
                <a:tc>
                  <a:txBody>
                    <a:bodyPr/>
                    <a:lstStyle/>
                    <a:p>
                      <a:r>
                        <a:rPr lang="fr-FR" sz="1200" dirty="0" smtClean="0">
                          <a:solidFill>
                            <a:schemeClr val="tx1">
                              <a:lumMod val="75000"/>
                              <a:lumOff val="25000"/>
                            </a:schemeClr>
                          </a:solidFill>
                          <a:hlinkClick r:id="rId10"/>
                        </a:rPr>
                        <a:t>OAV</a:t>
                      </a:r>
                      <a:r>
                        <a:rPr lang="fr-FR" sz="1200" baseline="0" dirty="0" smtClean="0">
                          <a:solidFill>
                            <a:schemeClr val="tx1">
                              <a:lumMod val="75000"/>
                              <a:lumOff val="25000"/>
                            </a:schemeClr>
                          </a:solidFill>
                          <a:hlinkClick r:id="rId10"/>
                        </a:rPr>
                        <a:t> LOA / LLD</a:t>
                      </a:r>
                      <a:endParaRPr lang="fr-FR" sz="1200" dirty="0">
                        <a:solidFill>
                          <a:schemeClr val="tx1">
                            <a:lumMod val="75000"/>
                            <a:lumOff val="25000"/>
                          </a:schemeClr>
                        </a:solidFill>
                      </a:endParaRPr>
                    </a:p>
                  </a:txBody>
                  <a:tcPr marL="5076" marR="5076" marT="6767" marB="0" anchor="ctr">
                    <a:solidFill>
                      <a:schemeClr val="bg1"/>
                    </a:solidFill>
                  </a:tcPr>
                </a:tc>
                <a:tc>
                  <a:txBody>
                    <a:bodyPr/>
                    <a:lstStyle/>
                    <a:p>
                      <a:pPr marL="171450" indent="-171450">
                        <a:buFont typeface="Wingdings" panose="05000000000000000000" pitchFamily="2" charset="2"/>
                        <a:buChar char="§"/>
                      </a:pPr>
                      <a:r>
                        <a:rPr lang="fr-FR" sz="1200" b="1" dirty="0" smtClean="0">
                          <a:solidFill>
                            <a:srgbClr val="0070C0"/>
                          </a:solidFill>
                        </a:rPr>
                        <a:t>Découvrir nos offres de leasing : </a:t>
                      </a:r>
                      <a:r>
                        <a:rPr lang="fr-FR" sz="1200" dirty="0" smtClean="0">
                          <a:solidFill>
                            <a:srgbClr val="0070C0"/>
                          </a:solidFill>
                        </a:rPr>
                        <a:t>Location avec</a:t>
                      </a:r>
                      <a:r>
                        <a:rPr lang="fr-FR" sz="1200" baseline="0" dirty="0" smtClean="0">
                          <a:solidFill>
                            <a:srgbClr val="0070C0"/>
                          </a:solidFill>
                        </a:rPr>
                        <a:t> Option d’Achat et Location L</a:t>
                      </a:r>
                      <a:r>
                        <a:rPr lang="fr-FR" sz="1200" dirty="0" smtClean="0">
                          <a:solidFill>
                            <a:srgbClr val="0070C0"/>
                          </a:solidFill>
                        </a:rPr>
                        <a:t>ongue Durée</a:t>
                      </a:r>
                    </a:p>
                    <a:p>
                      <a:pPr marL="171450" indent="-171450">
                        <a:buFont typeface="Wingdings" panose="05000000000000000000" pitchFamily="2" charset="2"/>
                        <a:buChar char="§"/>
                      </a:pPr>
                      <a:r>
                        <a:rPr lang="fr-FR" sz="1200" dirty="0" smtClean="0">
                          <a:solidFill>
                            <a:srgbClr val="0070C0"/>
                          </a:solidFill>
                        </a:rPr>
                        <a:t>Proposer ces formules</a:t>
                      </a:r>
                      <a:r>
                        <a:rPr lang="fr-FR" sz="1200" baseline="0" dirty="0" smtClean="0">
                          <a:solidFill>
                            <a:srgbClr val="0070C0"/>
                          </a:solidFill>
                        </a:rPr>
                        <a:t> aux clients appétents</a:t>
                      </a:r>
                      <a:endParaRPr lang="fr-FR" sz="1200" dirty="0">
                        <a:solidFill>
                          <a:srgbClr val="0070C0"/>
                        </a:solidFill>
                      </a:endParaRPr>
                    </a:p>
                  </a:txBody>
                  <a:tcPr marL="4526" marR="4526" marT="6034" marB="0" anchor="ctr">
                    <a:solidFill>
                      <a:schemeClr val="bg1"/>
                    </a:solidFill>
                  </a:tcPr>
                </a:tc>
                <a:extLst>
                  <a:ext uri="{0D108BD9-81ED-4DB2-BD59-A6C34878D82A}">
                    <a16:rowId xmlns:a16="http://schemas.microsoft.com/office/drawing/2014/main" val="1743982744"/>
                  </a:ext>
                </a:extLst>
              </a:tr>
            </a:tbl>
          </a:graphicData>
        </a:graphic>
      </p:graphicFrame>
    </p:spTree>
    <p:extLst>
      <p:ext uri="{BB962C8B-B14F-4D97-AF65-F5344CB8AC3E}">
        <p14:creationId xmlns:p14="http://schemas.microsoft.com/office/powerpoint/2010/main" val="1920774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3"/>
          </p:nvPr>
        </p:nvSpPr>
        <p:spPr/>
        <p:txBody>
          <a:bodyPr/>
          <a:lstStyle/>
          <a:p>
            <a:pPr>
              <a:spcBef>
                <a:spcPts val="0"/>
              </a:spcBef>
            </a:pPr>
            <a:r>
              <a:rPr lang="fr-FR" sz="1600" b="1" dirty="0"/>
              <a:t>Des </a:t>
            </a:r>
            <a:r>
              <a:rPr lang="fr-FR" sz="1600" b="1" dirty="0">
                <a:solidFill>
                  <a:srgbClr val="C00000"/>
                </a:solidFill>
              </a:rPr>
              <a:t>outils</a:t>
            </a:r>
            <a:r>
              <a:rPr lang="fr-FR" sz="1600" b="1" dirty="0"/>
              <a:t> permettant à chacun de trouver les informations qui le concernent</a:t>
            </a:r>
          </a:p>
        </p:txBody>
      </p:sp>
      <p:sp>
        <p:nvSpPr>
          <p:cNvPr id="5" name="Titre 4"/>
          <p:cNvSpPr>
            <a:spLocks noGrp="1"/>
          </p:cNvSpPr>
          <p:nvPr>
            <p:ph type="ctrTitle"/>
          </p:nvPr>
        </p:nvSpPr>
        <p:spPr/>
        <p:txBody>
          <a:bodyPr/>
          <a:lstStyle/>
          <a:p>
            <a:r>
              <a:rPr lang="fr-FR" sz="1300" dirty="0"/>
              <a:t>Moyens : Formation, Offres &amp; Cibles</a:t>
            </a:r>
          </a:p>
        </p:txBody>
      </p:sp>
      <p:grpSp>
        <p:nvGrpSpPr>
          <p:cNvPr id="18" name="Groupe 17"/>
          <p:cNvGrpSpPr/>
          <p:nvPr/>
        </p:nvGrpSpPr>
        <p:grpSpPr>
          <a:xfrm>
            <a:off x="8335406" y="44251"/>
            <a:ext cx="3856593" cy="279660"/>
            <a:chOff x="3581398" y="6140166"/>
            <a:chExt cx="4444995" cy="223443"/>
          </a:xfrm>
          <a:noFill/>
        </p:grpSpPr>
        <p:sp>
          <p:nvSpPr>
            <p:cNvPr id="23" name="Rectangle 2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Professionnels</a:t>
              </a:r>
            </a:p>
          </p:txBody>
        </p:sp>
        <p:sp>
          <p:nvSpPr>
            <p:cNvPr id="24" name="Rectangle 23"/>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25" name="Rectangle 24"/>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Montserrat Black" panose="00000A00000000000000" pitchFamily="2" charset="0"/>
                </a:rPr>
                <a:t>Particuliers</a:t>
              </a:r>
            </a:p>
          </p:txBody>
        </p:sp>
      </p:grpSp>
      <p:sp>
        <p:nvSpPr>
          <p:cNvPr id="73" name="Espace réservé du contenu 4"/>
          <p:cNvSpPr txBox="1">
            <a:spLocks/>
          </p:cNvSpPr>
          <p:nvPr/>
        </p:nvSpPr>
        <p:spPr>
          <a:xfrm>
            <a:off x="640286" y="1136151"/>
            <a:ext cx="7597939" cy="333064"/>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b="1" dirty="0" smtClean="0"/>
              <a:t>Les outils de l’ </a:t>
            </a:r>
            <a:r>
              <a:rPr lang="fr-FR" sz="1400" b="1" dirty="0" smtClean="0">
                <a:solidFill>
                  <a:srgbClr val="C00000"/>
                </a:solidFill>
              </a:rPr>
              <a:t>IARD &amp; PRÉVOYANCE</a:t>
            </a:r>
            <a:endParaRPr lang="fr-FR" sz="1200" dirty="0">
              <a:solidFill>
                <a:srgbClr val="C00000"/>
              </a:solidFill>
            </a:endParaRPr>
          </a:p>
        </p:txBody>
      </p:sp>
      <p:grpSp>
        <p:nvGrpSpPr>
          <p:cNvPr id="10" name="Groupe 14"/>
          <p:cNvGrpSpPr>
            <a:grpSpLocks/>
          </p:cNvGrpSpPr>
          <p:nvPr/>
        </p:nvGrpSpPr>
        <p:grpSpPr bwMode="auto">
          <a:xfrm>
            <a:off x="372978" y="1579563"/>
            <a:ext cx="4211053" cy="984343"/>
            <a:chOff x="4802041" y="1571343"/>
            <a:chExt cx="2380893" cy="1114422"/>
          </a:xfrm>
          <a:solidFill>
            <a:srgbClr val="C00000"/>
          </a:solidFill>
        </p:grpSpPr>
        <p:sp>
          <p:nvSpPr>
            <p:cNvPr id="11" name="Rectangle 10" title="Arrière-plan d’icône">
              <a:extLst>
                <a:ext uri="{FF2B5EF4-FFF2-40B4-BE49-F238E27FC236}">
                  <a16:creationId xmlns:a16="http://schemas.microsoft.com/office/drawing/2014/main" id="{8C1073E4-F5B8-41C9-BC20-6329036B5025}"/>
                </a:ext>
              </a:extLst>
            </p:cNvPr>
            <p:cNvSpPr/>
            <p:nvPr/>
          </p:nvSpPr>
          <p:spPr>
            <a:xfrm>
              <a:off x="4802041" y="1571343"/>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12" name="Espace réservé du contenu 13"/>
            <p:cNvSpPr txBox="1">
              <a:spLocks/>
            </p:cNvSpPr>
            <p:nvPr/>
          </p:nvSpPr>
          <p:spPr bwMode="auto">
            <a:xfrm>
              <a:off x="5814360" y="2350775"/>
              <a:ext cx="1257159" cy="2963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defRPr/>
              </a:pPr>
              <a:r>
                <a:rPr lang="fr-FR" altLang="fr-FR" sz="1800" dirty="0" smtClean="0">
                  <a:solidFill>
                    <a:srgbClr val="FFFFFF"/>
                  </a:solidFill>
                  <a:latin typeface="+mn-lt"/>
                </a:rPr>
                <a:t>OUTILS</a:t>
              </a:r>
            </a:p>
          </p:txBody>
        </p:sp>
      </p:grpSp>
      <p:grpSp>
        <p:nvGrpSpPr>
          <p:cNvPr id="13" name="Groupe 18"/>
          <p:cNvGrpSpPr>
            <a:grpSpLocks/>
          </p:cNvGrpSpPr>
          <p:nvPr/>
        </p:nvGrpSpPr>
        <p:grpSpPr bwMode="auto">
          <a:xfrm>
            <a:off x="4692316" y="1579563"/>
            <a:ext cx="6930189" cy="984343"/>
            <a:chOff x="7222936" y="1576837"/>
            <a:chExt cx="2380893" cy="1114422"/>
          </a:xfrm>
          <a:solidFill>
            <a:schemeClr val="bg1">
              <a:lumMod val="50000"/>
            </a:schemeClr>
          </a:solidFill>
        </p:grpSpPr>
        <p:sp>
          <p:nvSpPr>
            <p:cNvPr id="14" name="Rectangle 13" title="Arrière-plan d’icône">
              <a:extLst>
                <a:ext uri="{FF2B5EF4-FFF2-40B4-BE49-F238E27FC236}">
                  <a16:creationId xmlns:a16="http://schemas.microsoft.com/office/drawing/2014/main" id="{8C1073E4-F5B8-41C9-BC20-6329036B5025}"/>
                </a:ext>
              </a:extLst>
            </p:cNvPr>
            <p:cNvSpPr/>
            <p:nvPr/>
          </p:nvSpPr>
          <p:spPr>
            <a:xfrm>
              <a:off x="7222936" y="1576837"/>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15" name="Espace réservé du contenu 13"/>
            <p:cNvSpPr txBox="1">
              <a:spLocks/>
            </p:cNvSpPr>
            <p:nvPr/>
          </p:nvSpPr>
          <p:spPr bwMode="auto">
            <a:xfrm>
              <a:off x="8005935" y="2356269"/>
              <a:ext cx="1540520" cy="2963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pPr>
              <a:r>
                <a:rPr lang="fr-FR" altLang="fr-FR" sz="1800" dirty="0">
                  <a:solidFill>
                    <a:srgbClr val="FFFFFF"/>
                  </a:solidFill>
                  <a:latin typeface="+mn-lt"/>
                </a:rPr>
                <a:t>OBJECTIFS</a:t>
              </a:r>
            </a:p>
          </p:txBody>
        </p:sp>
      </p:grpSp>
      <p:pic>
        <p:nvPicPr>
          <p:cNvPr id="16" name="Image 15"/>
          <p:cNvPicPr>
            <a:picLocks noChangeAspect="1"/>
          </p:cNvPicPr>
          <p:nvPr/>
        </p:nvPicPr>
        <p:blipFill>
          <a:blip r:embed="rId2" cstate="print">
            <a:duotone>
              <a:prstClr val="black"/>
              <a:srgbClr val="FFFFFF">
                <a:tint val="45000"/>
                <a:satMod val="400000"/>
              </a:srgbClr>
            </a:duotone>
            <a:extLst>
              <a:ext uri="{28A0092B-C50C-407E-A947-70E740481C1C}">
                <a14:useLocalDpi xmlns:a14="http://schemas.microsoft.com/office/drawing/2010/main" val="0"/>
              </a:ext>
            </a:extLst>
          </a:blip>
          <a:stretch>
            <a:fillRect/>
          </a:stretch>
        </p:blipFill>
        <p:spPr>
          <a:xfrm>
            <a:off x="523498" y="1690310"/>
            <a:ext cx="608768" cy="608768"/>
          </a:xfrm>
          <a:prstGeom prst="rect">
            <a:avLst/>
          </a:prstGeom>
        </p:spPr>
      </p:pic>
      <p:pic>
        <p:nvPicPr>
          <p:cNvPr id="17" name="Image 2"/>
          <p:cNvPicPr>
            <a:picLocks noChangeAspect="1"/>
          </p:cNvPicPr>
          <p:nvPr/>
        </p:nvPicPr>
        <p:blipFill>
          <a:blip r:embed="rId3">
            <a:grayscl/>
            <a:biLevel thresh="50000"/>
            <a:extLst>
              <a:ext uri="{28A0092B-C50C-407E-A947-70E740481C1C}">
                <a14:useLocalDpi xmlns:a14="http://schemas.microsoft.com/office/drawing/2010/main" val="0"/>
              </a:ext>
            </a:extLst>
          </a:blip>
          <a:srcRect/>
          <a:stretch>
            <a:fillRect/>
          </a:stretch>
        </p:blipFill>
        <p:spPr bwMode="auto">
          <a:xfrm>
            <a:off x="4692316" y="1563688"/>
            <a:ext cx="862012"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9" name="Tableau 18"/>
          <p:cNvGraphicFramePr>
            <a:graphicFrameLocks noGrp="1"/>
          </p:cNvGraphicFramePr>
          <p:nvPr>
            <p:extLst/>
          </p:nvPr>
        </p:nvGraphicFramePr>
        <p:xfrm>
          <a:off x="372979" y="2617856"/>
          <a:ext cx="11249526" cy="3894811"/>
        </p:xfrm>
        <a:graphic>
          <a:graphicData uri="http://schemas.openxmlformats.org/drawingml/2006/table">
            <a:tbl>
              <a:tblPr firstRow="1" bandRow="1">
                <a:tableStyleId>{2D5ABB26-0587-4C30-8999-92F81FD0307C}</a:tableStyleId>
              </a:tblPr>
              <a:tblGrid>
                <a:gridCol w="4378315">
                  <a:extLst>
                    <a:ext uri="{9D8B030D-6E8A-4147-A177-3AD203B41FA5}">
                      <a16:colId xmlns:a16="http://schemas.microsoft.com/office/drawing/2014/main" val="2865747160"/>
                    </a:ext>
                  </a:extLst>
                </a:gridCol>
                <a:gridCol w="6871211">
                  <a:extLst>
                    <a:ext uri="{9D8B030D-6E8A-4147-A177-3AD203B41FA5}">
                      <a16:colId xmlns:a16="http://schemas.microsoft.com/office/drawing/2014/main" val="273004857"/>
                    </a:ext>
                  </a:extLst>
                </a:gridCol>
              </a:tblGrid>
              <a:tr h="430144">
                <a:tc>
                  <a:txBody>
                    <a:bodyPr/>
                    <a:lstStyle/>
                    <a:p>
                      <a:pPr algn="l" fontAlgn="ctr"/>
                      <a:r>
                        <a:rPr lang="fr-FR" sz="1200" u="none" strike="noStrike" dirty="0" smtClean="0">
                          <a:solidFill>
                            <a:schemeClr val="tx1">
                              <a:lumMod val="75000"/>
                              <a:lumOff val="25000"/>
                            </a:schemeClr>
                          </a:solidFill>
                          <a:effectLst/>
                          <a:hlinkClick r:id="rId4"/>
                        </a:rPr>
                        <a:t>Le BOOK de l’assurance </a:t>
                      </a:r>
                      <a:r>
                        <a:rPr lang="fr-FR" sz="1200" u="none" strike="noStrike" dirty="0" smtClean="0">
                          <a:solidFill>
                            <a:schemeClr val="tx1">
                              <a:lumMod val="75000"/>
                              <a:lumOff val="25000"/>
                            </a:schemeClr>
                          </a:solidFill>
                          <a:effectLst/>
                        </a:rPr>
                        <a:t> </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nchor="ctr">
                    <a:solidFill>
                      <a:schemeClr val="bg1"/>
                    </a:solidFill>
                  </a:tcPr>
                </a:tc>
                <a:tc>
                  <a:txBody>
                    <a:bodyPr/>
                    <a:lstStyle/>
                    <a:p>
                      <a:pPr marL="171450" indent="-171450" algn="l" fontAlgn="ctr">
                        <a:buFont typeface="Wingdings" panose="05000000000000000000" pitchFamily="2" charset="2"/>
                        <a:buChar char="§"/>
                      </a:pPr>
                      <a:r>
                        <a:rPr lang="fr-FR" sz="1200" b="1" u="none" strike="noStrike" dirty="0" smtClean="0">
                          <a:solidFill>
                            <a:schemeClr val="tx1">
                              <a:lumMod val="75000"/>
                              <a:lumOff val="25000"/>
                            </a:schemeClr>
                          </a:solidFill>
                          <a:effectLst/>
                        </a:rPr>
                        <a:t>VERSION</a:t>
                      </a:r>
                      <a:r>
                        <a:rPr lang="fr-FR" sz="1200" b="1" u="none" strike="noStrike" baseline="0" dirty="0" smtClean="0">
                          <a:solidFill>
                            <a:schemeClr val="tx1">
                              <a:lumMod val="75000"/>
                              <a:lumOff val="25000"/>
                            </a:schemeClr>
                          </a:solidFill>
                          <a:effectLst/>
                        </a:rPr>
                        <a:t> PRINT : </a:t>
                      </a:r>
                      <a:r>
                        <a:rPr lang="fr-FR" sz="1200" u="none" strike="noStrike" dirty="0" smtClean="0">
                          <a:solidFill>
                            <a:schemeClr val="tx1">
                              <a:lumMod val="75000"/>
                              <a:lumOff val="25000"/>
                            </a:schemeClr>
                          </a:solidFill>
                          <a:effectLst/>
                        </a:rPr>
                        <a:t>Accéder </a:t>
                      </a:r>
                      <a:r>
                        <a:rPr lang="fr-FR" sz="1200" u="none" strike="noStrike" dirty="0">
                          <a:solidFill>
                            <a:schemeClr val="tx1">
                              <a:lumMod val="75000"/>
                              <a:lumOff val="25000"/>
                            </a:schemeClr>
                          </a:solidFill>
                          <a:effectLst/>
                        </a:rPr>
                        <a:t>directement aux informations indispensables </a:t>
                      </a:r>
                      <a:r>
                        <a:rPr lang="fr-FR" sz="1200" u="none" strike="noStrike" dirty="0" smtClean="0">
                          <a:solidFill>
                            <a:schemeClr val="tx1">
                              <a:lumMod val="75000"/>
                              <a:lumOff val="25000"/>
                            </a:schemeClr>
                          </a:solidFill>
                          <a:effectLst/>
                        </a:rPr>
                        <a:t>de </a:t>
                      </a:r>
                      <a:r>
                        <a:rPr lang="fr-FR" sz="1200" u="none" strike="noStrike" dirty="0">
                          <a:solidFill>
                            <a:schemeClr val="tx1">
                              <a:lumMod val="75000"/>
                              <a:lumOff val="25000"/>
                            </a:schemeClr>
                          </a:solidFill>
                          <a:effectLst/>
                        </a:rPr>
                        <a:t>l'offre </a:t>
                      </a:r>
                      <a:r>
                        <a:rPr lang="fr-FR" sz="1200" u="none" strike="noStrike" dirty="0" smtClean="0">
                          <a:solidFill>
                            <a:schemeClr val="tx1">
                              <a:lumMod val="75000"/>
                              <a:lumOff val="25000"/>
                            </a:schemeClr>
                          </a:solidFill>
                          <a:effectLst/>
                        </a:rPr>
                        <a:t>IARD;</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849" marR="4849" marT="6466" marB="0" anchor="ctr">
                    <a:solidFill>
                      <a:schemeClr val="bg1"/>
                    </a:solidFill>
                  </a:tcPr>
                </a:tc>
                <a:extLst>
                  <a:ext uri="{0D108BD9-81ED-4DB2-BD59-A6C34878D82A}">
                    <a16:rowId xmlns:a16="http://schemas.microsoft.com/office/drawing/2014/main" val="426544112"/>
                  </a:ext>
                </a:extLst>
              </a:tr>
              <a:tr h="542598">
                <a:tc>
                  <a:txBody>
                    <a:bodyPr/>
                    <a:lstStyle/>
                    <a:p>
                      <a:pPr algn="l" fontAlgn="ctr"/>
                      <a:r>
                        <a:rPr lang="fr-FR" sz="1200" u="none" strike="noStrike" dirty="0" smtClean="0">
                          <a:solidFill>
                            <a:schemeClr val="tx1">
                              <a:lumMod val="75000"/>
                              <a:lumOff val="25000"/>
                            </a:schemeClr>
                          </a:solidFill>
                          <a:effectLst/>
                          <a:hlinkClick r:id="rId5"/>
                        </a:rPr>
                        <a:t>Le BOOK IARD Digital</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nchor="ctr">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endParaRPr lang="fr-FR" sz="1200" u="none" strike="noStrike" dirty="0" smtClean="0">
                        <a:solidFill>
                          <a:schemeClr val="tx1">
                            <a:lumMod val="75000"/>
                            <a:lumOff val="25000"/>
                          </a:schemeClr>
                        </a:solidFill>
                        <a:effectLst/>
                      </a:endParaRPr>
                    </a:p>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1" u="none" strike="noStrike" dirty="0" smtClean="0">
                          <a:solidFill>
                            <a:srgbClr val="0070C0"/>
                          </a:solidFill>
                          <a:effectLst/>
                        </a:rPr>
                        <a:t>VERSION</a:t>
                      </a:r>
                      <a:r>
                        <a:rPr lang="fr-FR" sz="1200" b="1" u="none" strike="noStrike" baseline="0" dirty="0" smtClean="0">
                          <a:solidFill>
                            <a:srgbClr val="0070C0"/>
                          </a:solidFill>
                          <a:effectLst/>
                        </a:rPr>
                        <a:t> DIGITALE : </a:t>
                      </a:r>
                      <a:r>
                        <a:rPr lang="fr-FR" sz="1200" u="none" strike="noStrike" dirty="0" smtClean="0">
                          <a:solidFill>
                            <a:srgbClr val="0070C0"/>
                          </a:solidFill>
                          <a:effectLst/>
                        </a:rPr>
                        <a:t>En complément du book imprimée, retrouvez</a:t>
                      </a:r>
                      <a:r>
                        <a:rPr lang="fr-FR" sz="1200" u="none" strike="noStrike" baseline="0" dirty="0" smtClean="0">
                          <a:solidFill>
                            <a:srgbClr val="0070C0"/>
                          </a:solidFill>
                          <a:effectLst/>
                        </a:rPr>
                        <a:t> la </a:t>
                      </a:r>
                      <a:r>
                        <a:rPr lang="fr-FR" sz="1200" u="none" strike="noStrike" dirty="0" smtClean="0">
                          <a:solidFill>
                            <a:srgbClr val="0070C0"/>
                          </a:solidFill>
                          <a:effectLst/>
                        </a:rPr>
                        <a:t>version digitale  avec un univers intuitif et enrichi. </a:t>
                      </a:r>
                    </a:p>
                  </a:txBody>
                  <a:tcPr marL="4849" marR="4849" marT="6466" marB="0" anchor="ctr">
                    <a:solidFill>
                      <a:schemeClr val="bg1"/>
                    </a:solidFill>
                  </a:tcPr>
                </a:tc>
                <a:extLst>
                  <a:ext uri="{0D108BD9-81ED-4DB2-BD59-A6C34878D82A}">
                    <a16:rowId xmlns:a16="http://schemas.microsoft.com/office/drawing/2014/main" val="673217469"/>
                  </a:ext>
                </a:extLst>
              </a:tr>
              <a:tr h="555715">
                <a:tc>
                  <a:txBody>
                    <a:bodyPr/>
                    <a:lstStyle/>
                    <a:p>
                      <a:pPr algn="l" fontAlgn="ctr"/>
                      <a:r>
                        <a:rPr lang="fr-FR" sz="1200" u="none" strike="noStrike" dirty="0" smtClean="0">
                          <a:solidFill>
                            <a:schemeClr val="tx1">
                              <a:lumMod val="75000"/>
                              <a:lumOff val="25000"/>
                            </a:schemeClr>
                          </a:solidFill>
                          <a:effectLst/>
                          <a:hlinkClick r:id="rId6"/>
                        </a:rPr>
                        <a:t>Le comparateur IARD</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nchor="ctr">
                    <a:solidFill>
                      <a:schemeClr val="bg1"/>
                    </a:solidFill>
                  </a:tcPr>
                </a:tc>
                <a:tc>
                  <a:txBody>
                    <a:bodyPr/>
                    <a:lstStyle/>
                    <a:p>
                      <a:pPr marL="171450" indent="-171450" algn="l" fontAlgn="ctr">
                        <a:buFont typeface="Wingdings" panose="05000000000000000000" pitchFamily="2" charset="2"/>
                        <a:buChar char="§"/>
                      </a:pPr>
                      <a:r>
                        <a:rPr lang="fr-FR" sz="1200" b="1" u="none" strike="noStrike" dirty="0">
                          <a:solidFill>
                            <a:schemeClr val="tx1">
                              <a:lumMod val="75000"/>
                              <a:lumOff val="25000"/>
                            </a:schemeClr>
                          </a:solidFill>
                          <a:effectLst/>
                        </a:rPr>
                        <a:t>Avoir une lecture rapide et simplifiée </a:t>
                      </a:r>
                      <a:r>
                        <a:rPr lang="fr-FR" sz="1200" u="none" strike="noStrike" dirty="0">
                          <a:solidFill>
                            <a:schemeClr val="tx1">
                              <a:lumMod val="75000"/>
                              <a:lumOff val="25000"/>
                            </a:schemeClr>
                          </a:solidFill>
                          <a:effectLst/>
                        </a:rPr>
                        <a:t>des contrats AUTO, </a:t>
                      </a:r>
                      <a:r>
                        <a:rPr lang="fr-FR" sz="1200" u="none" strike="noStrike" dirty="0" smtClean="0">
                          <a:solidFill>
                            <a:schemeClr val="tx1">
                              <a:lumMod val="75000"/>
                              <a:lumOff val="25000"/>
                            </a:schemeClr>
                          </a:solidFill>
                          <a:effectLst/>
                        </a:rPr>
                        <a:t>2 ROUES, MRH </a:t>
                      </a:r>
                      <a:r>
                        <a:rPr lang="fr-FR" sz="1200" u="none" strike="noStrike" dirty="0">
                          <a:solidFill>
                            <a:schemeClr val="tx1">
                              <a:lumMod val="75000"/>
                              <a:lumOff val="25000"/>
                            </a:schemeClr>
                          </a:solidFill>
                          <a:effectLst/>
                        </a:rPr>
                        <a:t>et </a:t>
                      </a:r>
                      <a:r>
                        <a:rPr lang="fr-FR" sz="1200" u="none" strike="noStrike" dirty="0" smtClean="0">
                          <a:solidFill>
                            <a:schemeClr val="tx1">
                              <a:lumMod val="75000"/>
                              <a:lumOff val="25000"/>
                            </a:schemeClr>
                          </a:solidFill>
                          <a:effectLst/>
                        </a:rPr>
                        <a:t>Santé.</a:t>
                      </a:r>
                      <a:r>
                        <a:rPr lang="fr-FR" sz="1200" u="none" strike="noStrike" baseline="0" dirty="0" smtClean="0">
                          <a:solidFill>
                            <a:schemeClr val="tx1">
                              <a:lumMod val="75000"/>
                              <a:lumOff val="25000"/>
                            </a:schemeClr>
                          </a:solidFill>
                          <a:effectLst/>
                        </a:rPr>
                        <a:t> </a:t>
                      </a:r>
                    </a:p>
                    <a:p>
                      <a:pPr marL="171450" indent="-171450" algn="l" fontAlgn="ctr">
                        <a:buFont typeface="Wingdings" panose="05000000000000000000" pitchFamily="2" charset="2"/>
                        <a:buChar char="§"/>
                      </a:pPr>
                      <a:r>
                        <a:rPr lang="fr-FR" sz="1200" b="1" u="none" strike="noStrike" dirty="0" smtClean="0">
                          <a:solidFill>
                            <a:schemeClr val="tx1">
                              <a:lumMod val="75000"/>
                              <a:lumOff val="25000"/>
                            </a:schemeClr>
                          </a:solidFill>
                          <a:effectLst/>
                        </a:rPr>
                        <a:t>Comparer </a:t>
                      </a:r>
                      <a:r>
                        <a:rPr lang="fr-FR" sz="1200" b="1" u="none" strike="noStrike" dirty="0">
                          <a:solidFill>
                            <a:schemeClr val="tx1">
                              <a:lumMod val="75000"/>
                              <a:lumOff val="25000"/>
                            </a:schemeClr>
                          </a:solidFill>
                          <a:effectLst/>
                        </a:rPr>
                        <a:t>les garanties de nos contrats </a:t>
                      </a:r>
                      <a:r>
                        <a:rPr lang="fr-FR" sz="1200" u="none" strike="noStrike" dirty="0">
                          <a:solidFill>
                            <a:schemeClr val="tx1">
                              <a:lumMod val="75000"/>
                              <a:lumOff val="25000"/>
                            </a:schemeClr>
                          </a:solidFill>
                          <a:effectLst/>
                        </a:rPr>
                        <a:t>avec les garanties des </a:t>
                      </a:r>
                      <a:r>
                        <a:rPr lang="fr-FR" sz="1200" u="none" strike="noStrike" dirty="0" smtClean="0">
                          <a:solidFill>
                            <a:schemeClr val="tx1">
                              <a:lumMod val="75000"/>
                              <a:lumOff val="25000"/>
                            </a:schemeClr>
                          </a:solidFill>
                          <a:effectLst/>
                        </a:rPr>
                        <a:t>contrats concurrents </a:t>
                      </a:r>
                      <a:r>
                        <a:rPr lang="fr-FR" sz="1200" u="none" strike="noStrike" dirty="0">
                          <a:solidFill>
                            <a:schemeClr val="tx1">
                              <a:lumMod val="75000"/>
                              <a:lumOff val="25000"/>
                            </a:schemeClr>
                          </a:solidFill>
                          <a:effectLst/>
                        </a:rPr>
                        <a:t>dans une base de données couvrant plus de 90% du marché !</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849" marR="4849" marT="6466" marB="0" anchor="ctr">
                    <a:solidFill>
                      <a:schemeClr val="bg1"/>
                    </a:solidFill>
                  </a:tcPr>
                </a:tc>
                <a:extLst>
                  <a:ext uri="{0D108BD9-81ED-4DB2-BD59-A6C34878D82A}">
                    <a16:rowId xmlns:a16="http://schemas.microsoft.com/office/drawing/2014/main" val="283522031"/>
                  </a:ext>
                </a:extLst>
              </a:tr>
              <a:tr h="0">
                <a:tc>
                  <a:txBody>
                    <a:bodyPr/>
                    <a:lstStyle/>
                    <a:p>
                      <a:pPr algn="l" fontAlgn="ct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nchor="ctr">
                    <a:solidFill>
                      <a:schemeClr val="bg1"/>
                    </a:solidFill>
                  </a:tcPr>
                </a:tc>
                <a:tc>
                  <a:txBody>
                    <a:bodyPr/>
                    <a:lstStyle/>
                    <a:p>
                      <a:pPr marL="0" indent="0" algn="l" fontAlgn="ctr">
                        <a:buFont typeface="Wingdings" panose="05000000000000000000" pitchFamily="2" charset="2"/>
                        <a:buNone/>
                      </a:pP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849" marR="4849" marT="6466" marB="0" anchor="ctr">
                    <a:solidFill>
                      <a:schemeClr val="bg1"/>
                    </a:solidFill>
                  </a:tcPr>
                </a:tc>
                <a:extLst>
                  <a:ext uri="{0D108BD9-81ED-4DB2-BD59-A6C34878D82A}">
                    <a16:rowId xmlns:a16="http://schemas.microsoft.com/office/drawing/2014/main" val="1039016275"/>
                  </a:ext>
                </a:extLst>
              </a:tr>
              <a:tr h="337381">
                <a:tc>
                  <a:txBody>
                    <a:bodyPr/>
                    <a:lstStyle/>
                    <a:p>
                      <a:pPr algn="l" fontAlgn="ctr"/>
                      <a:r>
                        <a:rPr lang="fr-FR" sz="1200" u="none" strike="noStrike" baseline="0" dirty="0" smtClean="0">
                          <a:solidFill>
                            <a:schemeClr val="tx1">
                              <a:lumMod val="75000"/>
                              <a:lumOff val="25000"/>
                            </a:schemeClr>
                          </a:solidFill>
                          <a:effectLst/>
                          <a:hlinkClick r:id="rId7"/>
                        </a:rPr>
                        <a:t>MYEAV</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nchor="ctr">
                    <a:solidFill>
                      <a:schemeClr val="bg1"/>
                    </a:solidFill>
                  </a:tcPr>
                </a:tc>
                <a:tc>
                  <a:txBody>
                    <a:bodyPr/>
                    <a:lstStyle/>
                    <a:p>
                      <a:pPr marL="171450" indent="-171450" algn="l" fontAlgn="ctr">
                        <a:buFont typeface="Wingdings" panose="05000000000000000000" pitchFamily="2" charset="2"/>
                        <a:buChar char="§"/>
                      </a:pPr>
                      <a:r>
                        <a:rPr lang="fr-FR" sz="1200" u="none" strike="noStrike" dirty="0" smtClean="0">
                          <a:solidFill>
                            <a:srgbClr val="0070C0"/>
                          </a:solidFill>
                          <a:effectLst/>
                        </a:rPr>
                        <a:t>Accéder à votre Espace Assurance-Vie et </a:t>
                      </a:r>
                      <a:r>
                        <a:rPr lang="fr-FR" sz="1200" b="1" u="none" strike="noStrike" dirty="0" smtClean="0">
                          <a:solidFill>
                            <a:srgbClr val="0070C0"/>
                          </a:solidFill>
                          <a:effectLst/>
                        </a:rPr>
                        <a:t>Prévoyance </a:t>
                      </a:r>
                      <a:r>
                        <a:rPr lang="fr-FR" sz="1200" b="1" u="none" strike="noStrike" baseline="0" dirty="0" smtClean="0">
                          <a:solidFill>
                            <a:srgbClr val="0070C0"/>
                          </a:solidFill>
                          <a:effectLst/>
                        </a:rPr>
                        <a:t> </a:t>
                      </a:r>
                      <a:r>
                        <a:rPr lang="fr-FR" sz="1200" u="none" strike="noStrike" dirty="0" smtClean="0">
                          <a:solidFill>
                            <a:srgbClr val="0070C0"/>
                          </a:solidFill>
                          <a:effectLst/>
                        </a:rPr>
                        <a:t>&amp; y trouver tous les outils d'aide à la vente</a:t>
                      </a:r>
                      <a:r>
                        <a:rPr lang="fr-FR" sz="1200" u="none" strike="noStrike" dirty="0" smtClean="0">
                          <a:solidFill>
                            <a:schemeClr val="tx1">
                              <a:lumMod val="75000"/>
                              <a:lumOff val="25000"/>
                            </a:schemeClr>
                          </a:solidFill>
                          <a:effectLst/>
                        </a:rPr>
                        <a:t>.</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849" marR="4849" marT="6466" marB="0" anchor="ctr">
                    <a:solidFill>
                      <a:schemeClr val="bg1"/>
                    </a:solidFill>
                  </a:tcPr>
                </a:tc>
                <a:extLst>
                  <a:ext uri="{0D108BD9-81ED-4DB2-BD59-A6C34878D82A}">
                    <a16:rowId xmlns:a16="http://schemas.microsoft.com/office/drawing/2014/main" val="3425022673"/>
                  </a:ext>
                </a:extLst>
              </a:tr>
              <a:tr h="334425">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fr-FR" sz="1200" u="none" strike="noStrike" dirty="0" smtClean="0">
                          <a:solidFill>
                            <a:schemeClr val="tx1">
                              <a:lumMod val="75000"/>
                              <a:lumOff val="25000"/>
                            </a:schemeClr>
                          </a:solidFill>
                          <a:effectLst/>
                          <a:hlinkClick r:id="rId8"/>
                        </a:rPr>
                        <a:t>L’indispensable 2021</a:t>
                      </a:r>
                      <a:endParaRPr lang="fr-FR" sz="1200" b="0" i="0" u="none" strike="noStrike" dirty="0" smtClean="0">
                        <a:solidFill>
                          <a:schemeClr val="tx1">
                            <a:lumMod val="75000"/>
                            <a:lumOff val="25000"/>
                          </a:schemeClr>
                        </a:solidFill>
                        <a:effectLst/>
                        <a:latin typeface="+mn-lt"/>
                        <a:cs typeface="Calibri" panose="020F0502020204030204" pitchFamily="34" charset="0"/>
                      </a:endParaRPr>
                    </a:p>
                  </a:txBody>
                  <a:tcPr marL="5076" marR="5076" marT="6769" marB="0" anchor="ctr">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1" u="none" strike="noStrike" dirty="0" smtClean="0">
                          <a:solidFill>
                            <a:schemeClr val="tx1">
                              <a:lumMod val="75000"/>
                              <a:lumOff val="25000"/>
                            </a:schemeClr>
                          </a:solidFill>
                          <a:effectLst/>
                        </a:rPr>
                        <a:t>Accéder directement aux informations indispensables </a:t>
                      </a:r>
                      <a:r>
                        <a:rPr lang="fr-FR" sz="1200" u="none" strike="noStrike" dirty="0" smtClean="0">
                          <a:solidFill>
                            <a:schemeClr val="tx1">
                              <a:lumMod val="75000"/>
                              <a:lumOff val="25000"/>
                            </a:schemeClr>
                          </a:solidFill>
                          <a:effectLst/>
                        </a:rPr>
                        <a:t>de l'offre </a:t>
                      </a:r>
                      <a:r>
                        <a:rPr lang="fr-FR" sz="1200" b="1" u="none" strike="noStrike" dirty="0" smtClean="0">
                          <a:solidFill>
                            <a:schemeClr val="tx1">
                              <a:lumMod val="75000"/>
                              <a:lumOff val="25000"/>
                            </a:schemeClr>
                          </a:solidFill>
                          <a:effectLst/>
                        </a:rPr>
                        <a:t>Prévoyance</a:t>
                      </a:r>
                      <a:endParaRPr lang="fr-FR" sz="1200" b="1" i="0" u="none" strike="noStrike" dirty="0" smtClean="0">
                        <a:solidFill>
                          <a:schemeClr val="tx1">
                            <a:lumMod val="75000"/>
                            <a:lumOff val="25000"/>
                          </a:schemeClr>
                        </a:solidFill>
                        <a:effectLst/>
                        <a:latin typeface="+mn-lt"/>
                        <a:cs typeface="Calibri" panose="020F0502020204030204" pitchFamily="34" charset="0"/>
                      </a:endParaRPr>
                    </a:p>
                  </a:txBody>
                  <a:tcPr marL="2603" marR="2603" marT="3470" marB="0" anchor="ctr">
                    <a:solidFill>
                      <a:schemeClr val="bg1"/>
                    </a:solidFill>
                  </a:tcPr>
                </a:tc>
                <a:extLst>
                  <a:ext uri="{0D108BD9-81ED-4DB2-BD59-A6C34878D82A}">
                    <a16:rowId xmlns:a16="http://schemas.microsoft.com/office/drawing/2014/main" val="1788660918"/>
                  </a:ext>
                </a:extLst>
              </a:tr>
              <a:tr h="502883">
                <a:tc>
                  <a:txBody>
                    <a:bodyPr/>
                    <a:lstStyle/>
                    <a:p>
                      <a:pPr algn="l" fontAlgn="ctr"/>
                      <a:r>
                        <a:rPr lang="fr-FR" sz="1200" u="none" strike="noStrike" dirty="0" smtClean="0">
                          <a:solidFill>
                            <a:schemeClr val="tx1">
                              <a:lumMod val="75000"/>
                              <a:lumOff val="25000"/>
                            </a:schemeClr>
                          </a:solidFill>
                          <a:effectLst/>
                          <a:hlinkClick r:id="rId9"/>
                        </a:rPr>
                        <a:t>Fiche </a:t>
                      </a:r>
                      <a:r>
                        <a:rPr lang="fr-FR" sz="1200" u="none" strike="noStrike" dirty="0" err="1" smtClean="0">
                          <a:solidFill>
                            <a:schemeClr val="tx1">
                              <a:lumMod val="75000"/>
                              <a:lumOff val="25000"/>
                            </a:schemeClr>
                          </a:solidFill>
                          <a:effectLst/>
                          <a:hlinkClick r:id="rId9"/>
                        </a:rPr>
                        <a:t>Sécur’Famille</a:t>
                      </a:r>
                      <a:r>
                        <a:rPr lang="fr-FR" sz="1200" u="none" strike="noStrike" dirty="0" smtClean="0">
                          <a:solidFill>
                            <a:schemeClr val="tx1">
                              <a:lumMod val="75000"/>
                              <a:lumOff val="25000"/>
                            </a:schemeClr>
                          </a:solidFill>
                          <a:effectLst/>
                          <a:hlinkClick r:id="rId9"/>
                        </a:rPr>
                        <a:t> 2</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nchor="ctr">
                    <a:solidFill>
                      <a:schemeClr val="bg1"/>
                    </a:solidFill>
                  </a:tcPr>
                </a:tc>
                <a:tc>
                  <a:txBody>
                    <a:bodyPr/>
                    <a:lstStyle/>
                    <a:p>
                      <a:pPr marL="171450" indent="-171450" algn="l" fontAlgn="ctr">
                        <a:buFont typeface="Wingdings" panose="05000000000000000000" pitchFamily="2" charset="2"/>
                        <a:buChar char="§"/>
                      </a:pPr>
                      <a:r>
                        <a:rPr lang="fr-FR" sz="1200" b="1" u="none" strike="noStrike" dirty="0" smtClean="0">
                          <a:solidFill>
                            <a:srgbClr val="0070C0"/>
                          </a:solidFill>
                          <a:effectLst/>
                        </a:rPr>
                        <a:t>Présenter de manière synthétique </a:t>
                      </a:r>
                      <a:r>
                        <a:rPr lang="fr-FR" sz="1200" u="none" strike="noStrike" dirty="0" smtClean="0">
                          <a:solidFill>
                            <a:srgbClr val="0070C0"/>
                          </a:solidFill>
                          <a:effectLst/>
                        </a:rPr>
                        <a:t>notre offre </a:t>
                      </a:r>
                      <a:r>
                        <a:rPr lang="fr-FR" sz="1200" u="none" strike="noStrike" dirty="0" err="1" smtClean="0">
                          <a:solidFill>
                            <a:srgbClr val="0070C0"/>
                          </a:solidFill>
                          <a:effectLst/>
                        </a:rPr>
                        <a:t>Sécur’Famille</a:t>
                      </a:r>
                      <a:r>
                        <a:rPr lang="fr-FR" sz="1200" u="none" strike="noStrike" baseline="0" dirty="0" smtClean="0">
                          <a:solidFill>
                            <a:srgbClr val="0070C0"/>
                          </a:solidFill>
                          <a:effectLst/>
                        </a:rPr>
                        <a:t> 2</a:t>
                      </a:r>
                      <a:r>
                        <a:rPr lang="fr-FR" sz="1200" u="none" strike="noStrike" dirty="0" smtClean="0">
                          <a:solidFill>
                            <a:srgbClr val="0070C0"/>
                          </a:solidFill>
                          <a:effectLst/>
                        </a:rPr>
                        <a:t> au client.</a:t>
                      </a:r>
                      <a:br>
                        <a:rPr lang="fr-FR" sz="1200" u="none" strike="noStrike" dirty="0" smtClean="0">
                          <a:solidFill>
                            <a:srgbClr val="0070C0"/>
                          </a:solidFill>
                          <a:effectLst/>
                        </a:rPr>
                      </a:br>
                      <a:r>
                        <a:rPr lang="fr-FR" sz="1200" b="1" u="none" strike="noStrike" dirty="0" smtClean="0">
                          <a:solidFill>
                            <a:srgbClr val="0070C0"/>
                          </a:solidFill>
                          <a:effectLst/>
                        </a:rPr>
                        <a:t>Envoyer au client le lien </a:t>
                      </a:r>
                      <a:r>
                        <a:rPr lang="fr-FR" sz="1200" u="none" strike="noStrike" dirty="0" smtClean="0">
                          <a:solidFill>
                            <a:srgbClr val="0070C0"/>
                          </a:solidFill>
                          <a:effectLst/>
                        </a:rPr>
                        <a:t>afin qu'il puisse se documenter.</a:t>
                      </a:r>
                      <a:endParaRPr lang="fr-FR" sz="1200" b="0" u="none" strike="noStrike" dirty="0">
                        <a:solidFill>
                          <a:srgbClr val="0070C0"/>
                        </a:solidFill>
                        <a:effectLst/>
                      </a:endParaRPr>
                    </a:p>
                  </a:txBody>
                  <a:tcPr marL="4849" marR="4849" marT="6466" marB="0" anchor="ctr">
                    <a:solidFill>
                      <a:schemeClr val="bg1"/>
                    </a:solidFill>
                  </a:tcPr>
                </a:tc>
                <a:extLst>
                  <a:ext uri="{0D108BD9-81ED-4DB2-BD59-A6C34878D82A}">
                    <a16:rowId xmlns:a16="http://schemas.microsoft.com/office/drawing/2014/main" val="1581702246"/>
                  </a:ext>
                </a:extLst>
              </a:tr>
              <a:tr h="2480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u="none" strike="noStrike" dirty="0" smtClean="0">
                          <a:solidFill>
                            <a:schemeClr val="tx1">
                              <a:lumMod val="75000"/>
                              <a:lumOff val="25000"/>
                            </a:schemeClr>
                          </a:solidFill>
                          <a:effectLst/>
                          <a:hlinkClick r:id="rId10"/>
                        </a:rPr>
                        <a:t>Simulateur </a:t>
                      </a:r>
                      <a:r>
                        <a:rPr lang="fr-FR" sz="1200" u="none" strike="noStrike" dirty="0" err="1" smtClean="0">
                          <a:solidFill>
                            <a:schemeClr val="tx1">
                              <a:lumMod val="75000"/>
                              <a:lumOff val="25000"/>
                            </a:schemeClr>
                          </a:solidFill>
                          <a:effectLst/>
                          <a:hlinkClick r:id="rId10"/>
                        </a:rPr>
                        <a:t>Sécur’Famille</a:t>
                      </a:r>
                      <a:r>
                        <a:rPr lang="fr-FR" sz="1200" u="none" strike="noStrike" baseline="0" dirty="0" smtClean="0">
                          <a:solidFill>
                            <a:schemeClr val="tx1">
                              <a:lumMod val="75000"/>
                              <a:lumOff val="25000"/>
                            </a:schemeClr>
                          </a:solidFill>
                          <a:effectLst/>
                          <a:hlinkClick r:id="rId10"/>
                        </a:rPr>
                        <a:t> 2</a:t>
                      </a:r>
                      <a:endParaRPr lang="fr-FR" sz="1200" b="0" i="0" u="none" strike="noStrike" dirty="0" smtClean="0">
                        <a:solidFill>
                          <a:schemeClr val="tx1">
                            <a:lumMod val="75000"/>
                            <a:lumOff val="25000"/>
                          </a:schemeClr>
                        </a:solidFill>
                        <a:effectLst/>
                        <a:latin typeface="+mn-lt"/>
                        <a:cs typeface="Calibri" panose="020F0502020204030204" pitchFamily="34" charset="0"/>
                      </a:endParaRPr>
                    </a:p>
                  </a:txBody>
                  <a:tcPr marL="5076" marR="5076" marT="6769" marB="0" anchor="ctr">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1" u="none" strike="noStrike" dirty="0" smtClean="0">
                          <a:solidFill>
                            <a:schemeClr val="tx1">
                              <a:lumMod val="75000"/>
                              <a:lumOff val="25000"/>
                            </a:schemeClr>
                          </a:solidFill>
                          <a:effectLst/>
                        </a:rPr>
                        <a:t>Réaliser des simulations </a:t>
                      </a:r>
                      <a:r>
                        <a:rPr lang="fr-FR" sz="1200" u="none" strike="noStrike" dirty="0" smtClean="0">
                          <a:solidFill>
                            <a:schemeClr val="tx1">
                              <a:lumMod val="75000"/>
                              <a:lumOff val="25000"/>
                            </a:schemeClr>
                          </a:solidFill>
                          <a:effectLst/>
                        </a:rPr>
                        <a:t>de prix </a:t>
                      </a:r>
                      <a:r>
                        <a:rPr lang="fr-FR" sz="1200" u="none" strike="noStrike" dirty="0" err="1" smtClean="0">
                          <a:solidFill>
                            <a:schemeClr val="tx1">
                              <a:lumMod val="75000"/>
                              <a:lumOff val="25000"/>
                            </a:schemeClr>
                          </a:solidFill>
                          <a:effectLst/>
                        </a:rPr>
                        <a:t>Sécur’Famille</a:t>
                      </a:r>
                      <a:r>
                        <a:rPr lang="fr-FR" sz="1200" u="none" strike="noStrike" baseline="0" dirty="0" smtClean="0">
                          <a:solidFill>
                            <a:schemeClr val="tx1">
                              <a:lumMod val="75000"/>
                              <a:lumOff val="25000"/>
                            </a:schemeClr>
                          </a:solidFill>
                          <a:effectLst/>
                        </a:rPr>
                        <a:t> 2 en quelques clics</a:t>
                      </a:r>
                      <a:endParaRPr lang="fr-FR" sz="1200" b="0" i="0" u="none" strike="noStrike" dirty="0" smtClean="0">
                        <a:solidFill>
                          <a:schemeClr val="tx1">
                            <a:lumMod val="75000"/>
                            <a:lumOff val="25000"/>
                          </a:schemeClr>
                        </a:solidFill>
                        <a:effectLst/>
                        <a:latin typeface="+mn-lt"/>
                        <a:cs typeface="Calibri" panose="020F0502020204030204" pitchFamily="34" charset="0"/>
                      </a:endParaRPr>
                    </a:p>
                  </a:txBody>
                  <a:tcPr marL="2603" marR="2603" marT="3470" marB="0" anchor="ctr">
                    <a:solidFill>
                      <a:schemeClr val="bg1"/>
                    </a:solidFill>
                  </a:tcPr>
                </a:tc>
                <a:extLst>
                  <a:ext uri="{0D108BD9-81ED-4DB2-BD59-A6C34878D82A}">
                    <a16:rowId xmlns:a16="http://schemas.microsoft.com/office/drawing/2014/main" val="2614041478"/>
                  </a:ext>
                </a:extLst>
              </a:tr>
              <a:tr h="334425">
                <a:tc>
                  <a:txBody>
                    <a:bodyPr/>
                    <a:lstStyle/>
                    <a:p>
                      <a:pPr algn="l" fontAlgn="ctr"/>
                      <a:r>
                        <a:rPr lang="fr-FR" sz="1200" u="none" strike="noStrike" dirty="0" smtClean="0">
                          <a:solidFill>
                            <a:schemeClr val="tx1">
                              <a:lumMod val="75000"/>
                              <a:lumOff val="25000"/>
                            </a:schemeClr>
                          </a:solidFill>
                          <a:effectLst/>
                          <a:hlinkClick r:id="rId11"/>
                        </a:rPr>
                        <a:t>Fiche </a:t>
                      </a:r>
                      <a:r>
                        <a:rPr lang="fr-FR" sz="1200" u="none" strike="noStrike" dirty="0" err="1" smtClean="0">
                          <a:solidFill>
                            <a:schemeClr val="tx1">
                              <a:lumMod val="75000"/>
                              <a:lumOff val="25000"/>
                            </a:schemeClr>
                          </a:solidFill>
                          <a:effectLst/>
                          <a:hlinkClick r:id="rId11"/>
                        </a:rPr>
                        <a:t>Sécur’Urgence</a:t>
                      </a:r>
                      <a:endParaRPr lang="fr-FR" sz="1200" b="0" i="0" u="none" strike="noStrike" dirty="0" smtClean="0">
                        <a:solidFill>
                          <a:schemeClr val="tx1">
                            <a:lumMod val="75000"/>
                            <a:lumOff val="25000"/>
                          </a:schemeClr>
                        </a:solidFill>
                        <a:effectLst/>
                        <a:latin typeface="+mn-lt"/>
                        <a:cs typeface="Calibri" panose="020F0502020204030204" pitchFamily="34" charset="0"/>
                      </a:endParaRPr>
                    </a:p>
                  </a:txBody>
                  <a:tcPr marL="5076" marR="5076" marT="6769" marB="0" anchor="ctr">
                    <a:solidFill>
                      <a:schemeClr val="bg1"/>
                    </a:solidFill>
                  </a:tcPr>
                </a:tc>
                <a:tc>
                  <a:txBody>
                    <a:bodyPr/>
                    <a:lstStyle/>
                    <a:p>
                      <a:pPr marL="171450" indent="-171450" algn="l" fontAlgn="ctr">
                        <a:buFont typeface="Wingdings" panose="05000000000000000000" pitchFamily="2" charset="2"/>
                        <a:buChar char="§"/>
                      </a:pPr>
                      <a:r>
                        <a:rPr lang="fr-FR" sz="1200" b="1" u="none" strike="noStrike" dirty="0" smtClean="0">
                          <a:solidFill>
                            <a:srgbClr val="0070C0"/>
                          </a:solidFill>
                          <a:effectLst/>
                        </a:rPr>
                        <a:t>Présenter de manière synthétique </a:t>
                      </a:r>
                      <a:r>
                        <a:rPr lang="fr-FR" sz="1200" u="none" strike="noStrike" dirty="0" smtClean="0">
                          <a:solidFill>
                            <a:srgbClr val="0070C0"/>
                          </a:solidFill>
                          <a:effectLst/>
                        </a:rPr>
                        <a:t>notre offre </a:t>
                      </a:r>
                      <a:r>
                        <a:rPr lang="fr-FR" sz="1200" u="none" strike="noStrike" dirty="0" err="1" smtClean="0">
                          <a:solidFill>
                            <a:srgbClr val="0070C0"/>
                          </a:solidFill>
                          <a:effectLst/>
                        </a:rPr>
                        <a:t>Sécur‘Urgence</a:t>
                      </a:r>
                      <a:r>
                        <a:rPr lang="fr-FR" sz="1200" u="none" strike="noStrike" dirty="0" smtClean="0">
                          <a:solidFill>
                            <a:srgbClr val="0070C0"/>
                          </a:solidFill>
                          <a:effectLst/>
                        </a:rPr>
                        <a:t> au client.</a:t>
                      </a:r>
                      <a:r>
                        <a:rPr lang="fr-FR" sz="1200" u="none" strike="noStrike" baseline="0" dirty="0" smtClean="0">
                          <a:solidFill>
                            <a:srgbClr val="0070C0"/>
                          </a:solidFill>
                          <a:effectLst/>
                        </a:rPr>
                        <a:t> </a:t>
                      </a:r>
                    </a:p>
                    <a:p>
                      <a:pPr marL="171450" indent="-171450" algn="l" fontAlgn="ctr">
                        <a:buFont typeface="Wingdings" panose="05000000000000000000" pitchFamily="2" charset="2"/>
                        <a:buChar char="§"/>
                      </a:pPr>
                      <a:r>
                        <a:rPr lang="fr-FR" sz="1200" b="1" u="none" strike="noStrike" dirty="0" smtClean="0">
                          <a:solidFill>
                            <a:srgbClr val="0070C0"/>
                          </a:solidFill>
                          <a:effectLst/>
                        </a:rPr>
                        <a:t>Envoyer au client le lien </a:t>
                      </a:r>
                      <a:r>
                        <a:rPr lang="fr-FR" sz="1200" u="none" strike="noStrike" dirty="0" smtClean="0">
                          <a:solidFill>
                            <a:srgbClr val="0070C0"/>
                          </a:solidFill>
                          <a:effectLst/>
                        </a:rPr>
                        <a:t>afin qu'il puisse se documenter.</a:t>
                      </a:r>
                      <a:endParaRPr lang="fr-FR" sz="1200" b="0" u="none" strike="noStrike" dirty="0" smtClean="0">
                        <a:solidFill>
                          <a:srgbClr val="0070C0"/>
                        </a:solidFill>
                        <a:effectLst/>
                        <a:latin typeface="+mn-lt"/>
                        <a:cs typeface="Calibri" panose="020F0502020204030204" pitchFamily="34" charset="0"/>
                      </a:endParaRPr>
                    </a:p>
                  </a:txBody>
                  <a:tcPr marL="2603" marR="2603" marT="3470" marB="0" anchor="ctr">
                    <a:solidFill>
                      <a:schemeClr val="bg1"/>
                    </a:solidFill>
                  </a:tcPr>
                </a:tc>
                <a:extLst>
                  <a:ext uri="{0D108BD9-81ED-4DB2-BD59-A6C34878D82A}">
                    <a16:rowId xmlns:a16="http://schemas.microsoft.com/office/drawing/2014/main" val="146187030"/>
                  </a:ext>
                </a:extLst>
              </a:tr>
              <a:tr h="302062">
                <a:tc>
                  <a:txBody>
                    <a:bodyPr/>
                    <a:lstStyle/>
                    <a:p>
                      <a:pPr algn="l" fontAlgn="ctr"/>
                      <a:r>
                        <a:rPr lang="fr-FR" sz="1200" u="none" strike="noStrike" dirty="0" smtClean="0">
                          <a:solidFill>
                            <a:schemeClr val="tx1">
                              <a:lumMod val="75000"/>
                              <a:lumOff val="25000"/>
                            </a:schemeClr>
                          </a:solidFill>
                          <a:effectLst/>
                          <a:hlinkClick r:id="rId12"/>
                        </a:rPr>
                        <a:t>Fiche </a:t>
                      </a:r>
                      <a:r>
                        <a:rPr lang="fr-FR" sz="1200" u="none" strike="noStrike" dirty="0" err="1" smtClean="0">
                          <a:solidFill>
                            <a:schemeClr val="tx1">
                              <a:lumMod val="75000"/>
                              <a:lumOff val="25000"/>
                            </a:schemeClr>
                          </a:solidFill>
                          <a:effectLst/>
                          <a:hlinkClick r:id="rId12"/>
                        </a:rPr>
                        <a:t>Sécur’Obsèques</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nchor="ctr">
                    <a:solidFill>
                      <a:schemeClr val="bg1"/>
                    </a:solidFill>
                  </a:tcPr>
                </a:tc>
                <a:tc>
                  <a:txBody>
                    <a:bodyPr/>
                    <a:lstStyle/>
                    <a:p>
                      <a:pPr marL="171450" indent="-171450" algn="l" fontAlgn="ctr">
                        <a:buFont typeface="Wingdings" panose="05000000000000000000" pitchFamily="2" charset="2"/>
                        <a:buChar char="§"/>
                      </a:pPr>
                      <a:r>
                        <a:rPr lang="fr-FR" sz="1200" b="1" u="none" strike="noStrike" dirty="0" smtClean="0">
                          <a:solidFill>
                            <a:schemeClr val="tx1">
                              <a:lumMod val="75000"/>
                              <a:lumOff val="25000"/>
                            </a:schemeClr>
                          </a:solidFill>
                          <a:effectLst/>
                        </a:rPr>
                        <a:t>Présenter de manière synthétique </a:t>
                      </a:r>
                      <a:r>
                        <a:rPr lang="fr-FR" sz="1200" u="none" strike="noStrike" dirty="0" smtClean="0">
                          <a:solidFill>
                            <a:schemeClr val="tx1">
                              <a:lumMod val="75000"/>
                              <a:lumOff val="25000"/>
                            </a:schemeClr>
                          </a:solidFill>
                          <a:effectLst/>
                        </a:rPr>
                        <a:t>notre offre </a:t>
                      </a:r>
                      <a:r>
                        <a:rPr lang="fr-FR" sz="1200" u="none" strike="noStrike" dirty="0" err="1" smtClean="0">
                          <a:solidFill>
                            <a:schemeClr val="tx1">
                              <a:lumMod val="75000"/>
                              <a:lumOff val="25000"/>
                            </a:schemeClr>
                          </a:solidFill>
                          <a:effectLst/>
                        </a:rPr>
                        <a:t>Sécur‘Obsèques</a:t>
                      </a:r>
                      <a:r>
                        <a:rPr lang="fr-FR" sz="1200" u="none" strike="noStrike" dirty="0" smtClean="0">
                          <a:solidFill>
                            <a:schemeClr val="tx1">
                              <a:lumMod val="75000"/>
                              <a:lumOff val="25000"/>
                            </a:schemeClr>
                          </a:solidFill>
                          <a:effectLst/>
                        </a:rPr>
                        <a:t> au client. </a:t>
                      </a:r>
                    </a:p>
                    <a:p>
                      <a:pPr marL="171450" indent="-171450" algn="l" fontAlgn="ctr">
                        <a:buFont typeface="Wingdings" panose="05000000000000000000" pitchFamily="2" charset="2"/>
                        <a:buChar char="§"/>
                      </a:pPr>
                      <a:r>
                        <a:rPr lang="fr-FR" sz="1200" b="1" u="none" strike="noStrike" dirty="0" smtClean="0">
                          <a:solidFill>
                            <a:schemeClr val="tx1">
                              <a:lumMod val="75000"/>
                              <a:lumOff val="25000"/>
                            </a:schemeClr>
                          </a:solidFill>
                          <a:effectLst/>
                        </a:rPr>
                        <a:t>Envoyer au client le lien </a:t>
                      </a:r>
                      <a:r>
                        <a:rPr lang="fr-FR" sz="1200" u="none" strike="noStrike" dirty="0" smtClean="0">
                          <a:solidFill>
                            <a:schemeClr val="tx1">
                              <a:lumMod val="75000"/>
                              <a:lumOff val="25000"/>
                            </a:schemeClr>
                          </a:solidFill>
                          <a:effectLst/>
                        </a:rPr>
                        <a:t>afin qu'il puisse se documenter.</a:t>
                      </a:r>
                      <a:endParaRPr lang="fr-FR" sz="1200" b="0" u="none" strike="noStrike" dirty="0" smtClean="0">
                        <a:solidFill>
                          <a:schemeClr val="tx1">
                            <a:lumMod val="75000"/>
                            <a:lumOff val="25000"/>
                          </a:schemeClr>
                        </a:solidFill>
                        <a:effectLst/>
                      </a:endParaRPr>
                    </a:p>
                  </a:txBody>
                  <a:tcPr marL="4849" marR="4849" marT="6466" marB="0" anchor="ctr">
                    <a:solidFill>
                      <a:schemeClr val="bg1"/>
                    </a:solidFill>
                  </a:tcPr>
                </a:tc>
                <a:extLst>
                  <a:ext uri="{0D108BD9-81ED-4DB2-BD59-A6C34878D82A}">
                    <a16:rowId xmlns:a16="http://schemas.microsoft.com/office/drawing/2014/main" val="126796717"/>
                  </a:ext>
                </a:extLst>
              </a:tr>
            </a:tbl>
          </a:graphicData>
        </a:graphic>
      </p:graphicFrame>
    </p:spTree>
    <p:extLst>
      <p:ext uri="{BB962C8B-B14F-4D97-AF65-F5344CB8AC3E}">
        <p14:creationId xmlns:p14="http://schemas.microsoft.com/office/powerpoint/2010/main" val="3491160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3"/>
          </p:nvPr>
        </p:nvSpPr>
        <p:spPr/>
        <p:txBody>
          <a:bodyPr/>
          <a:lstStyle/>
          <a:p>
            <a:pPr>
              <a:spcBef>
                <a:spcPts val="0"/>
              </a:spcBef>
            </a:pPr>
            <a:r>
              <a:rPr lang="fr-FR" sz="1600" b="1" dirty="0"/>
              <a:t>Des </a:t>
            </a:r>
            <a:r>
              <a:rPr lang="fr-FR" sz="1600" b="1" dirty="0">
                <a:solidFill>
                  <a:srgbClr val="C00000"/>
                </a:solidFill>
              </a:rPr>
              <a:t>outils</a:t>
            </a:r>
            <a:r>
              <a:rPr lang="fr-FR" sz="1600" b="1" dirty="0"/>
              <a:t> permettant à chacun de trouver les informations qui le concernent</a:t>
            </a:r>
          </a:p>
        </p:txBody>
      </p:sp>
      <p:sp>
        <p:nvSpPr>
          <p:cNvPr id="5" name="Titre 4"/>
          <p:cNvSpPr>
            <a:spLocks noGrp="1"/>
          </p:cNvSpPr>
          <p:nvPr>
            <p:ph type="ctrTitle"/>
          </p:nvPr>
        </p:nvSpPr>
        <p:spPr/>
        <p:txBody>
          <a:bodyPr/>
          <a:lstStyle/>
          <a:p>
            <a:r>
              <a:rPr lang="fr-FR" sz="1300" dirty="0"/>
              <a:t>Moyens : Formation, Offres &amp; Cibles</a:t>
            </a:r>
          </a:p>
        </p:txBody>
      </p:sp>
      <p:grpSp>
        <p:nvGrpSpPr>
          <p:cNvPr id="18" name="Groupe 17"/>
          <p:cNvGrpSpPr/>
          <p:nvPr/>
        </p:nvGrpSpPr>
        <p:grpSpPr>
          <a:xfrm>
            <a:off x="8335406" y="44251"/>
            <a:ext cx="3856593" cy="279660"/>
            <a:chOff x="3581398" y="6140166"/>
            <a:chExt cx="4444995" cy="223443"/>
          </a:xfrm>
          <a:noFill/>
        </p:grpSpPr>
        <p:sp>
          <p:nvSpPr>
            <p:cNvPr id="23" name="Rectangle 2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Professionnels</a:t>
              </a:r>
            </a:p>
          </p:txBody>
        </p:sp>
        <p:sp>
          <p:nvSpPr>
            <p:cNvPr id="24" name="Rectangle 23"/>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25" name="Rectangle 24"/>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Montserrat Black" panose="00000A00000000000000" pitchFamily="2" charset="0"/>
                </a:rPr>
                <a:t>Particuliers</a:t>
              </a:r>
            </a:p>
          </p:txBody>
        </p:sp>
      </p:grpSp>
      <p:sp>
        <p:nvSpPr>
          <p:cNvPr id="73" name="Espace réservé du contenu 4"/>
          <p:cNvSpPr txBox="1">
            <a:spLocks/>
          </p:cNvSpPr>
          <p:nvPr/>
        </p:nvSpPr>
        <p:spPr>
          <a:xfrm>
            <a:off x="640286" y="1136151"/>
            <a:ext cx="7597939" cy="333064"/>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b="1" dirty="0" smtClean="0"/>
              <a:t>Les outils de l’</a:t>
            </a:r>
            <a:r>
              <a:rPr lang="fr-FR" sz="1400" b="1" dirty="0" smtClean="0">
                <a:solidFill>
                  <a:srgbClr val="C00000"/>
                </a:solidFill>
              </a:rPr>
              <a:t>ÉPARGNE</a:t>
            </a:r>
            <a:endParaRPr lang="fr-FR" sz="1200" dirty="0">
              <a:solidFill>
                <a:srgbClr val="C00000"/>
              </a:solidFill>
            </a:endParaRPr>
          </a:p>
        </p:txBody>
      </p:sp>
      <p:grpSp>
        <p:nvGrpSpPr>
          <p:cNvPr id="10" name="Groupe 14"/>
          <p:cNvGrpSpPr>
            <a:grpSpLocks/>
          </p:cNvGrpSpPr>
          <p:nvPr/>
        </p:nvGrpSpPr>
        <p:grpSpPr bwMode="auto">
          <a:xfrm>
            <a:off x="372978" y="1579563"/>
            <a:ext cx="4211053" cy="984343"/>
            <a:chOff x="4802041" y="1571343"/>
            <a:chExt cx="2380893" cy="1114422"/>
          </a:xfrm>
          <a:solidFill>
            <a:srgbClr val="C00000"/>
          </a:solidFill>
        </p:grpSpPr>
        <p:sp>
          <p:nvSpPr>
            <p:cNvPr id="11" name="Rectangle 10" title="Arrière-plan d’icône">
              <a:extLst>
                <a:ext uri="{FF2B5EF4-FFF2-40B4-BE49-F238E27FC236}">
                  <a16:creationId xmlns:a16="http://schemas.microsoft.com/office/drawing/2014/main" id="{8C1073E4-F5B8-41C9-BC20-6329036B5025}"/>
                </a:ext>
              </a:extLst>
            </p:cNvPr>
            <p:cNvSpPr/>
            <p:nvPr/>
          </p:nvSpPr>
          <p:spPr>
            <a:xfrm>
              <a:off x="4802041" y="1571343"/>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12" name="Espace réservé du contenu 13"/>
            <p:cNvSpPr txBox="1">
              <a:spLocks/>
            </p:cNvSpPr>
            <p:nvPr/>
          </p:nvSpPr>
          <p:spPr bwMode="auto">
            <a:xfrm>
              <a:off x="5814360" y="2350775"/>
              <a:ext cx="1257159" cy="2963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defRPr/>
              </a:pPr>
              <a:r>
                <a:rPr lang="fr-FR" altLang="fr-FR" sz="1800" dirty="0" smtClean="0">
                  <a:solidFill>
                    <a:srgbClr val="FFFFFF"/>
                  </a:solidFill>
                  <a:latin typeface="+mn-lt"/>
                </a:rPr>
                <a:t>OUTILS</a:t>
              </a:r>
            </a:p>
          </p:txBody>
        </p:sp>
      </p:grpSp>
      <p:grpSp>
        <p:nvGrpSpPr>
          <p:cNvPr id="13" name="Groupe 18"/>
          <p:cNvGrpSpPr>
            <a:grpSpLocks/>
          </p:cNvGrpSpPr>
          <p:nvPr/>
        </p:nvGrpSpPr>
        <p:grpSpPr bwMode="auto">
          <a:xfrm>
            <a:off x="4692316" y="1579563"/>
            <a:ext cx="6930189" cy="984343"/>
            <a:chOff x="7222936" y="1576837"/>
            <a:chExt cx="2380893" cy="1114422"/>
          </a:xfrm>
          <a:solidFill>
            <a:schemeClr val="bg1">
              <a:lumMod val="50000"/>
            </a:schemeClr>
          </a:solidFill>
        </p:grpSpPr>
        <p:sp>
          <p:nvSpPr>
            <p:cNvPr id="14" name="Rectangle 13" title="Arrière-plan d’icône">
              <a:extLst>
                <a:ext uri="{FF2B5EF4-FFF2-40B4-BE49-F238E27FC236}">
                  <a16:creationId xmlns:a16="http://schemas.microsoft.com/office/drawing/2014/main" id="{8C1073E4-F5B8-41C9-BC20-6329036B5025}"/>
                </a:ext>
              </a:extLst>
            </p:cNvPr>
            <p:cNvSpPr/>
            <p:nvPr/>
          </p:nvSpPr>
          <p:spPr>
            <a:xfrm>
              <a:off x="7222936" y="1576837"/>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15" name="Espace réservé du contenu 13"/>
            <p:cNvSpPr txBox="1">
              <a:spLocks/>
            </p:cNvSpPr>
            <p:nvPr/>
          </p:nvSpPr>
          <p:spPr bwMode="auto">
            <a:xfrm>
              <a:off x="8005935" y="2356269"/>
              <a:ext cx="1540520" cy="2963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pPr>
              <a:r>
                <a:rPr lang="fr-FR" altLang="fr-FR" sz="1800" dirty="0">
                  <a:solidFill>
                    <a:srgbClr val="FFFFFF"/>
                  </a:solidFill>
                  <a:latin typeface="+mn-lt"/>
                </a:rPr>
                <a:t>OBJECTIFS</a:t>
              </a:r>
            </a:p>
          </p:txBody>
        </p:sp>
      </p:grpSp>
      <p:pic>
        <p:nvPicPr>
          <p:cNvPr id="16" name="Image 15"/>
          <p:cNvPicPr>
            <a:picLocks noChangeAspect="1"/>
          </p:cNvPicPr>
          <p:nvPr/>
        </p:nvPicPr>
        <p:blipFill>
          <a:blip r:embed="rId2" cstate="print">
            <a:duotone>
              <a:prstClr val="black"/>
              <a:srgbClr val="FFFFFF">
                <a:tint val="45000"/>
                <a:satMod val="400000"/>
              </a:srgbClr>
            </a:duotone>
            <a:extLst>
              <a:ext uri="{28A0092B-C50C-407E-A947-70E740481C1C}">
                <a14:useLocalDpi xmlns:a14="http://schemas.microsoft.com/office/drawing/2010/main" val="0"/>
              </a:ext>
            </a:extLst>
          </a:blip>
          <a:stretch>
            <a:fillRect/>
          </a:stretch>
        </p:blipFill>
        <p:spPr>
          <a:xfrm>
            <a:off x="523498" y="1690310"/>
            <a:ext cx="608768" cy="608768"/>
          </a:xfrm>
          <a:prstGeom prst="rect">
            <a:avLst/>
          </a:prstGeom>
        </p:spPr>
      </p:pic>
      <p:pic>
        <p:nvPicPr>
          <p:cNvPr id="17" name="Image 2"/>
          <p:cNvPicPr>
            <a:picLocks noChangeAspect="1"/>
          </p:cNvPicPr>
          <p:nvPr/>
        </p:nvPicPr>
        <p:blipFill>
          <a:blip r:embed="rId3">
            <a:grayscl/>
            <a:biLevel thresh="50000"/>
            <a:extLst>
              <a:ext uri="{28A0092B-C50C-407E-A947-70E740481C1C}">
                <a14:useLocalDpi xmlns:a14="http://schemas.microsoft.com/office/drawing/2010/main" val="0"/>
              </a:ext>
            </a:extLst>
          </a:blip>
          <a:srcRect/>
          <a:stretch>
            <a:fillRect/>
          </a:stretch>
        </p:blipFill>
        <p:spPr bwMode="auto">
          <a:xfrm>
            <a:off x="4692316" y="1563688"/>
            <a:ext cx="862012"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9" name="Tableau 18"/>
          <p:cNvGraphicFramePr>
            <a:graphicFrameLocks noGrp="1"/>
          </p:cNvGraphicFramePr>
          <p:nvPr>
            <p:extLst/>
          </p:nvPr>
        </p:nvGraphicFramePr>
        <p:xfrm>
          <a:off x="372979" y="2674255"/>
          <a:ext cx="11249526" cy="3361260"/>
        </p:xfrm>
        <a:graphic>
          <a:graphicData uri="http://schemas.openxmlformats.org/drawingml/2006/table">
            <a:tbl>
              <a:tblPr firstRow="1" bandRow="1">
                <a:tableStyleId>{2D5ABB26-0587-4C30-8999-92F81FD0307C}</a:tableStyleId>
              </a:tblPr>
              <a:tblGrid>
                <a:gridCol w="4414174">
                  <a:extLst>
                    <a:ext uri="{9D8B030D-6E8A-4147-A177-3AD203B41FA5}">
                      <a16:colId xmlns:a16="http://schemas.microsoft.com/office/drawing/2014/main" val="2865747160"/>
                    </a:ext>
                  </a:extLst>
                </a:gridCol>
                <a:gridCol w="6835352">
                  <a:extLst>
                    <a:ext uri="{9D8B030D-6E8A-4147-A177-3AD203B41FA5}">
                      <a16:colId xmlns:a16="http://schemas.microsoft.com/office/drawing/2014/main" val="273004857"/>
                    </a:ext>
                  </a:extLst>
                </a:gridCol>
              </a:tblGrid>
              <a:tr h="767898">
                <a:tc>
                  <a:txBody>
                    <a:bodyPr/>
                    <a:lstStyle/>
                    <a:p>
                      <a:pPr algn="l" fontAlgn="ctr"/>
                      <a:r>
                        <a:rPr lang="fr-FR" sz="1200" u="none" strike="noStrike" dirty="0" smtClean="0">
                          <a:solidFill>
                            <a:schemeClr val="tx1">
                              <a:lumMod val="75000"/>
                              <a:lumOff val="25000"/>
                            </a:schemeClr>
                          </a:solidFill>
                          <a:effectLst/>
                          <a:hlinkClick r:id="rId4"/>
                        </a:rPr>
                        <a:t>La</a:t>
                      </a:r>
                      <a:r>
                        <a:rPr lang="fr-FR" sz="1200" u="none" strike="noStrike" baseline="0" dirty="0" smtClean="0">
                          <a:solidFill>
                            <a:schemeClr val="tx1">
                              <a:lumMod val="75000"/>
                              <a:lumOff val="25000"/>
                            </a:schemeClr>
                          </a:solidFill>
                          <a:effectLst/>
                          <a:hlinkClick r:id="rId4"/>
                        </a:rPr>
                        <a:t> Sélection de Fonds de la Caisse d’Epargne</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70" marB="0" anchor="ctr">
                    <a:solidFill>
                      <a:schemeClr val="bg1"/>
                    </a:solidFill>
                  </a:tcPr>
                </a:tc>
                <a:tc>
                  <a:txBody>
                    <a:bodyPr/>
                    <a:lstStyle/>
                    <a:p>
                      <a:pPr marL="171450" indent="-171450" algn="l" fontAlgn="ctr">
                        <a:buFont typeface="Wingdings" panose="05000000000000000000" pitchFamily="2" charset="2"/>
                        <a:buChar char="§"/>
                      </a:pPr>
                      <a:r>
                        <a:rPr lang="fr-FR" sz="1200" u="none" strike="noStrike" dirty="0">
                          <a:solidFill>
                            <a:schemeClr val="tx1">
                              <a:lumMod val="75000"/>
                              <a:lumOff val="25000"/>
                            </a:schemeClr>
                          </a:solidFill>
                          <a:effectLst/>
                        </a:rPr>
                        <a:t>Prendre connaissance de nos </a:t>
                      </a:r>
                      <a:r>
                        <a:rPr lang="fr-FR" sz="1200" b="1" u="none" strike="noStrike" dirty="0">
                          <a:solidFill>
                            <a:schemeClr val="tx1">
                              <a:lumMod val="75000"/>
                              <a:lumOff val="25000"/>
                            </a:schemeClr>
                          </a:solidFill>
                          <a:effectLst/>
                        </a:rPr>
                        <a:t>solutions d’épargne </a:t>
                      </a:r>
                      <a:r>
                        <a:rPr lang="fr-FR" sz="1200" u="none" strike="noStrike" dirty="0">
                          <a:solidFill>
                            <a:schemeClr val="tx1">
                              <a:lumMod val="75000"/>
                              <a:lumOff val="25000"/>
                            </a:schemeClr>
                          </a:solidFill>
                          <a:effectLst/>
                        </a:rPr>
                        <a:t>pour </a:t>
                      </a:r>
                      <a:r>
                        <a:rPr lang="fr-FR" sz="1200" u="none" strike="noStrike" dirty="0" smtClean="0">
                          <a:solidFill>
                            <a:schemeClr val="tx1">
                              <a:lumMod val="75000"/>
                              <a:lumOff val="25000"/>
                            </a:schemeClr>
                          </a:solidFill>
                          <a:effectLst/>
                        </a:rPr>
                        <a:t>bénéficier de </a:t>
                      </a:r>
                      <a:r>
                        <a:rPr lang="fr-FR" sz="1200" u="none" strike="noStrike" dirty="0">
                          <a:solidFill>
                            <a:schemeClr val="tx1">
                              <a:lumMod val="75000"/>
                              <a:lumOff val="25000"/>
                            </a:schemeClr>
                          </a:solidFill>
                          <a:effectLst/>
                        </a:rPr>
                        <a:t>la diversité </a:t>
                      </a:r>
                      <a:r>
                        <a:rPr lang="fr-FR" sz="1200" u="none" strike="noStrike" dirty="0" smtClean="0">
                          <a:solidFill>
                            <a:schemeClr val="tx1">
                              <a:lumMod val="75000"/>
                              <a:lumOff val="25000"/>
                            </a:schemeClr>
                          </a:solidFill>
                          <a:effectLst/>
                        </a:rPr>
                        <a:t>des </a:t>
                      </a:r>
                      <a:r>
                        <a:rPr lang="fr-FR" sz="1200" b="1" u="none" strike="noStrike" dirty="0">
                          <a:solidFill>
                            <a:schemeClr val="tx1">
                              <a:lumMod val="75000"/>
                              <a:lumOff val="25000"/>
                            </a:schemeClr>
                          </a:solidFill>
                          <a:effectLst/>
                        </a:rPr>
                        <a:t>opportunités des marchés financiers. </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4188" marR="4188" marT="5586" marB="0" anchor="ctr">
                    <a:solidFill>
                      <a:schemeClr val="bg1"/>
                    </a:solidFill>
                  </a:tcPr>
                </a:tc>
                <a:extLst>
                  <a:ext uri="{0D108BD9-81ED-4DB2-BD59-A6C34878D82A}">
                    <a16:rowId xmlns:a16="http://schemas.microsoft.com/office/drawing/2014/main" val="426544112"/>
                  </a:ext>
                </a:extLst>
              </a:tr>
              <a:tr h="767898">
                <a:tc>
                  <a:txBody>
                    <a:bodyPr/>
                    <a:lstStyle/>
                    <a:p>
                      <a:pPr algn="l" fontAlgn="ctr"/>
                      <a:r>
                        <a:rPr lang="fr-FR" sz="1200" u="none" strike="noStrike" dirty="0" smtClean="0">
                          <a:solidFill>
                            <a:schemeClr val="tx1">
                              <a:lumMod val="75000"/>
                              <a:lumOff val="25000"/>
                            </a:schemeClr>
                          </a:solidFill>
                          <a:effectLst/>
                          <a:hlinkClick r:id="rId5"/>
                        </a:rPr>
                        <a:t>Barème tarifaire Assurance Vie 2021</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70" marB="0" anchor="ctr">
                    <a:solidFill>
                      <a:schemeClr val="bg1"/>
                    </a:solidFill>
                  </a:tcPr>
                </a:tc>
                <a:tc>
                  <a:txBody>
                    <a:bodyPr/>
                    <a:lstStyle/>
                    <a:p>
                      <a:pPr marL="171450" indent="-171450" algn="l" fontAlgn="ctr">
                        <a:buFont typeface="Wingdings" panose="05000000000000000000" pitchFamily="2" charset="2"/>
                        <a:buChar char="§"/>
                      </a:pPr>
                      <a:r>
                        <a:rPr lang="fr-FR" sz="1200" u="none" strike="noStrike" dirty="0">
                          <a:solidFill>
                            <a:srgbClr val="0070C0"/>
                          </a:solidFill>
                          <a:effectLst/>
                        </a:rPr>
                        <a:t>Ce document présente </a:t>
                      </a:r>
                      <a:r>
                        <a:rPr lang="fr-FR" sz="1200" b="1" u="none" strike="noStrike" dirty="0">
                          <a:solidFill>
                            <a:srgbClr val="0070C0"/>
                          </a:solidFill>
                          <a:effectLst/>
                        </a:rPr>
                        <a:t>le schéma délégataire applicable aux marchés des particuliers </a:t>
                      </a:r>
                      <a:r>
                        <a:rPr lang="fr-FR" sz="1200" b="1" u="none" strike="noStrike" dirty="0" smtClean="0">
                          <a:solidFill>
                            <a:srgbClr val="0070C0"/>
                          </a:solidFill>
                          <a:effectLst/>
                        </a:rPr>
                        <a:t>et </a:t>
                      </a:r>
                      <a:r>
                        <a:rPr lang="fr-FR" sz="1200" b="1" u="none" strike="noStrike" dirty="0">
                          <a:solidFill>
                            <a:srgbClr val="0070C0"/>
                          </a:solidFill>
                          <a:effectLst/>
                        </a:rPr>
                        <a:t>des professionnels </a:t>
                      </a:r>
                      <a:r>
                        <a:rPr lang="fr-FR" sz="1200" u="none" strike="noStrike" dirty="0">
                          <a:solidFill>
                            <a:srgbClr val="0070C0"/>
                          </a:solidFill>
                          <a:effectLst/>
                        </a:rPr>
                        <a:t>en matière de </a:t>
                      </a:r>
                      <a:r>
                        <a:rPr lang="fr-FR" sz="1200" b="1" u="none" strike="noStrike" dirty="0">
                          <a:solidFill>
                            <a:srgbClr val="0070C0"/>
                          </a:solidFill>
                          <a:effectLst/>
                        </a:rPr>
                        <a:t>remises commerciales ET gestes commerciaux</a:t>
                      </a:r>
                      <a:r>
                        <a:rPr lang="fr-FR" sz="1200" u="none" strike="noStrike" dirty="0">
                          <a:solidFill>
                            <a:srgbClr val="0070C0"/>
                          </a:solidFill>
                          <a:effectLst/>
                        </a:rPr>
                        <a:t>.</a:t>
                      </a:r>
                      <a:endParaRPr lang="fr-FR" sz="1200" b="0" i="0" u="none" strike="noStrike" dirty="0">
                        <a:solidFill>
                          <a:srgbClr val="0070C0"/>
                        </a:solidFill>
                        <a:effectLst/>
                        <a:latin typeface="+mn-lt"/>
                        <a:cs typeface="Calibri" panose="020F0502020204030204" pitchFamily="34" charset="0"/>
                      </a:endParaRPr>
                    </a:p>
                  </a:txBody>
                  <a:tcPr marL="4188" marR="4188" marT="5586" marB="0" anchor="ctr">
                    <a:solidFill>
                      <a:schemeClr val="bg1"/>
                    </a:solidFill>
                  </a:tcPr>
                </a:tc>
                <a:extLst>
                  <a:ext uri="{0D108BD9-81ED-4DB2-BD59-A6C34878D82A}">
                    <a16:rowId xmlns:a16="http://schemas.microsoft.com/office/drawing/2014/main" val="283522031"/>
                  </a:ext>
                </a:extLst>
              </a:tr>
              <a:tr h="515051">
                <a:tc>
                  <a:txBody>
                    <a:bodyPr/>
                    <a:lstStyle/>
                    <a:p>
                      <a:pPr algn="l" fontAlgn="ctr"/>
                      <a:r>
                        <a:rPr lang="fr-FR" sz="1200" u="none" strike="noStrike" dirty="0" smtClean="0">
                          <a:solidFill>
                            <a:schemeClr val="tx1">
                              <a:lumMod val="75000"/>
                              <a:lumOff val="25000"/>
                            </a:schemeClr>
                          </a:solidFill>
                          <a:effectLst/>
                          <a:hlinkClick r:id="rId6"/>
                        </a:rPr>
                        <a:t>ESPACE DEFI</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70" marB="0" anchor="ctr">
                    <a:solidFill>
                      <a:schemeClr val="bg1"/>
                    </a:solidFill>
                  </a:tcPr>
                </a:tc>
                <a:tc>
                  <a:txBody>
                    <a:bodyPr/>
                    <a:lstStyle/>
                    <a:p>
                      <a:pPr marL="171450" indent="-171450" algn="l" fontAlgn="ctr">
                        <a:buFont typeface="Wingdings" panose="05000000000000000000" pitchFamily="2" charset="2"/>
                        <a:buChar char="§"/>
                      </a:pPr>
                      <a:r>
                        <a:rPr lang="fr-FR" sz="1200" b="1" u="none" strike="noStrike" dirty="0">
                          <a:solidFill>
                            <a:schemeClr val="tx1">
                              <a:lumMod val="75000"/>
                              <a:lumOff val="25000"/>
                            </a:schemeClr>
                          </a:solidFill>
                          <a:effectLst/>
                        </a:rPr>
                        <a:t>Accéder à votre portail dédié à l'Epargne Financière. </a:t>
                      </a:r>
                      <a:br>
                        <a:rPr lang="fr-FR" sz="1200" b="1" u="none" strike="noStrike" dirty="0">
                          <a:solidFill>
                            <a:schemeClr val="tx1">
                              <a:lumMod val="75000"/>
                              <a:lumOff val="25000"/>
                            </a:schemeClr>
                          </a:solidFill>
                          <a:effectLst/>
                        </a:rPr>
                      </a:br>
                      <a:r>
                        <a:rPr lang="fr-FR" sz="1200" b="1" u="none" strike="noStrike" dirty="0">
                          <a:solidFill>
                            <a:schemeClr val="tx1">
                              <a:lumMod val="75000"/>
                              <a:lumOff val="25000"/>
                            </a:schemeClr>
                          </a:solidFill>
                          <a:effectLst/>
                        </a:rPr>
                        <a:t>Un seul point d'entrée </a:t>
                      </a:r>
                      <a:r>
                        <a:rPr lang="fr-FR" sz="1200" u="none" strike="noStrike" dirty="0">
                          <a:solidFill>
                            <a:schemeClr val="tx1">
                              <a:lumMod val="75000"/>
                              <a:lumOff val="25000"/>
                            </a:schemeClr>
                          </a:solidFill>
                          <a:effectLst/>
                        </a:rPr>
                        <a:t>pour toutes les infos sur l'Epargne Financière.</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188" marR="4188" marT="5586" marB="0" anchor="ctr">
                    <a:solidFill>
                      <a:schemeClr val="bg1"/>
                    </a:solidFill>
                  </a:tcPr>
                </a:tc>
                <a:extLst>
                  <a:ext uri="{0D108BD9-81ED-4DB2-BD59-A6C34878D82A}">
                    <a16:rowId xmlns:a16="http://schemas.microsoft.com/office/drawing/2014/main" val="3425022673"/>
                  </a:ext>
                </a:extLst>
              </a:tr>
              <a:tr h="656882">
                <a:tc>
                  <a:txBody>
                    <a:bodyPr/>
                    <a:lstStyle/>
                    <a:p>
                      <a:pPr algn="l" fontAlgn="ctr"/>
                      <a:r>
                        <a:rPr lang="fr-FR" sz="1200" u="none" strike="noStrike" dirty="0" smtClean="0">
                          <a:solidFill>
                            <a:schemeClr val="tx1">
                              <a:lumMod val="75000"/>
                              <a:lumOff val="25000"/>
                            </a:schemeClr>
                          </a:solidFill>
                          <a:effectLst/>
                          <a:hlinkClick r:id="rId7"/>
                        </a:rPr>
                        <a:t>MYEAV</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70" marB="0" anchor="ctr">
                    <a:solidFill>
                      <a:schemeClr val="bg1"/>
                    </a:solidFill>
                  </a:tcPr>
                </a:tc>
                <a:tc>
                  <a:txBody>
                    <a:bodyPr/>
                    <a:lstStyle/>
                    <a:p>
                      <a:pPr marL="171450" indent="-171450" algn="l" fontAlgn="ctr">
                        <a:buFont typeface="Wingdings" panose="05000000000000000000" pitchFamily="2" charset="2"/>
                        <a:buChar char="§"/>
                      </a:pPr>
                      <a:r>
                        <a:rPr lang="fr-FR" sz="1200" u="none" strike="noStrike" dirty="0">
                          <a:solidFill>
                            <a:srgbClr val="0070C0"/>
                          </a:solidFill>
                          <a:effectLst/>
                        </a:rPr>
                        <a:t>Accéder à votre </a:t>
                      </a:r>
                      <a:r>
                        <a:rPr lang="fr-FR" sz="1200" b="1" u="none" strike="noStrike" dirty="0">
                          <a:solidFill>
                            <a:srgbClr val="0070C0"/>
                          </a:solidFill>
                          <a:effectLst/>
                        </a:rPr>
                        <a:t>Espace Assurance-Vie et Prévoyance </a:t>
                      </a:r>
                      <a:r>
                        <a:rPr lang="fr-FR" sz="1200" b="1" u="none" strike="noStrike" dirty="0" smtClean="0">
                          <a:solidFill>
                            <a:srgbClr val="0070C0"/>
                          </a:solidFill>
                          <a:effectLst/>
                        </a:rPr>
                        <a:t>&amp;</a:t>
                      </a:r>
                      <a:r>
                        <a:rPr lang="fr-FR" sz="1200" b="1" u="none" strike="noStrike" baseline="0" dirty="0" smtClean="0">
                          <a:solidFill>
                            <a:srgbClr val="0070C0"/>
                          </a:solidFill>
                          <a:effectLst/>
                        </a:rPr>
                        <a:t> </a:t>
                      </a:r>
                      <a:r>
                        <a:rPr lang="fr-FR" sz="1200" u="none" strike="noStrike" dirty="0" smtClean="0">
                          <a:solidFill>
                            <a:srgbClr val="0070C0"/>
                          </a:solidFill>
                          <a:effectLst/>
                        </a:rPr>
                        <a:t>y </a:t>
                      </a:r>
                      <a:r>
                        <a:rPr lang="fr-FR" sz="1200" u="none" strike="noStrike" dirty="0">
                          <a:solidFill>
                            <a:srgbClr val="0070C0"/>
                          </a:solidFill>
                          <a:effectLst/>
                        </a:rPr>
                        <a:t>trouver tous </a:t>
                      </a:r>
                      <a:r>
                        <a:rPr lang="fr-FR" sz="1200" b="1" u="none" strike="noStrike" dirty="0">
                          <a:solidFill>
                            <a:srgbClr val="0070C0"/>
                          </a:solidFill>
                          <a:effectLst/>
                        </a:rPr>
                        <a:t>les outils d'aide à la vente.</a:t>
                      </a:r>
                      <a:endParaRPr lang="fr-FR" sz="1200" b="1" i="0" u="none" strike="noStrike" dirty="0">
                        <a:solidFill>
                          <a:srgbClr val="0070C0"/>
                        </a:solidFill>
                        <a:effectLst/>
                        <a:latin typeface="+mn-lt"/>
                        <a:cs typeface="Calibri" panose="020F0502020204030204" pitchFamily="34" charset="0"/>
                      </a:endParaRPr>
                    </a:p>
                  </a:txBody>
                  <a:tcPr marL="4188" marR="4188" marT="5586" marB="0" anchor="ctr">
                    <a:solidFill>
                      <a:schemeClr val="bg1"/>
                    </a:solidFill>
                  </a:tcPr>
                </a:tc>
                <a:extLst>
                  <a:ext uri="{0D108BD9-81ED-4DB2-BD59-A6C34878D82A}">
                    <a16:rowId xmlns:a16="http://schemas.microsoft.com/office/drawing/2014/main" val="1788660918"/>
                  </a:ext>
                </a:extLst>
              </a:tr>
              <a:tr h="653531">
                <a:tc>
                  <a:txBody>
                    <a:bodyPr/>
                    <a:lstStyle/>
                    <a:p>
                      <a:pPr algn="l" fontAlgn="ctr"/>
                      <a:r>
                        <a:rPr lang="fr-FR" sz="1200" u="none" strike="noStrike" dirty="0" smtClean="0">
                          <a:solidFill>
                            <a:schemeClr val="tx1">
                              <a:lumMod val="75000"/>
                              <a:lumOff val="25000"/>
                            </a:schemeClr>
                          </a:solidFill>
                          <a:effectLst/>
                          <a:hlinkClick r:id="rId8"/>
                        </a:rPr>
                        <a:t>Espace</a:t>
                      </a:r>
                      <a:r>
                        <a:rPr lang="fr-FR" sz="1200" u="none" strike="noStrike" baseline="0" dirty="0" smtClean="0">
                          <a:solidFill>
                            <a:schemeClr val="tx1">
                              <a:lumMod val="75000"/>
                              <a:lumOff val="25000"/>
                            </a:schemeClr>
                          </a:solidFill>
                          <a:effectLst/>
                          <a:hlinkClick r:id="rId8"/>
                        </a:rPr>
                        <a:t> OPCVM</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70" marB="0" anchor="ctr">
                    <a:solidFill>
                      <a:schemeClr val="bg1"/>
                    </a:solidFill>
                  </a:tcPr>
                </a:tc>
                <a:tc>
                  <a:txBody>
                    <a:bodyPr/>
                    <a:lstStyle/>
                    <a:p>
                      <a:pPr marL="171450" indent="-171450" algn="l" fontAlgn="ctr">
                        <a:buFont typeface="Wingdings" panose="05000000000000000000" pitchFamily="2" charset="2"/>
                        <a:buChar char="§"/>
                      </a:pPr>
                      <a:r>
                        <a:rPr lang="fr-FR" sz="1200" b="1" u="none" strike="noStrike" dirty="0">
                          <a:solidFill>
                            <a:schemeClr val="tx1">
                              <a:lumMod val="75000"/>
                              <a:lumOff val="25000"/>
                            </a:schemeClr>
                          </a:solidFill>
                          <a:effectLst/>
                        </a:rPr>
                        <a:t>Découvrir nos 4 familles de fonds : </a:t>
                      </a:r>
                      <a:r>
                        <a:rPr lang="fr-FR" sz="1200" u="none" strike="noStrike" dirty="0">
                          <a:solidFill>
                            <a:schemeClr val="tx1">
                              <a:lumMod val="75000"/>
                              <a:lumOff val="25000"/>
                            </a:schemeClr>
                          </a:solidFill>
                          <a:effectLst/>
                        </a:rPr>
                        <a:t>les produits d'allocation, </a:t>
                      </a:r>
                      <a:endParaRPr lang="fr-FR" sz="1200" u="none" strike="noStrike" dirty="0" smtClean="0">
                        <a:solidFill>
                          <a:schemeClr val="tx1">
                            <a:lumMod val="75000"/>
                            <a:lumOff val="25000"/>
                          </a:schemeClr>
                        </a:solidFill>
                        <a:effectLst/>
                      </a:endParaRPr>
                    </a:p>
                    <a:p>
                      <a:pPr marL="171450" indent="-171450" algn="l" fontAlgn="ctr">
                        <a:buFont typeface="Wingdings" panose="05000000000000000000" pitchFamily="2" charset="2"/>
                        <a:buChar char="§"/>
                      </a:pPr>
                      <a:r>
                        <a:rPr lang="fr-FR" sz="1200" u="none" strike="noStrike" dirty="0" smtClean="0">
                          <a:solidFill>
                            <a:schemeClr val="tx1">
                              <a:lumMod val="75000"/>
                              <a:lumOff val="25000"/>
                            </a:schemeClr>
                          </a:solidFill>
                          <a:effectLst/>
                        </a:rPr>
                        <a:t>les </a:t>
                      </a:r>
                      <a:r>
                        <a:rPr lang="fr-FR" sz="1200" u="none" strike="noStrike" dirty="0">
                          <a:solidFill>
                            <a:schemeClr val="tx1">
                              <a:lumMod val="75000"/>
                              <a:lumOff val="25000"/>
                            </a:schemeClr>
                          </a:solidFill>
                          <a:effectLst/>
                        </a:rPr>
                        <a:t>produits actions à thématiques, </a:t>
                      </a:r>
                      <a:r>
                        <a:rPr lang="fr-FR" sz="1200" u="none" strike="noStrike" dirty="0" smtClean="0">
                          <a:solidFill>
                            <a:schemeClr val="tx1">
                              <a:lumMod val="75000"/>
                              <a:lumOff val="25000"/>
                            </a:schemeClr>
                          </a:solidFill>
                          <a:effectLst/>
                        </a:rPr>
                        <a:t>les </a:t>
                      </a:r>
                      <a:r>
                        <a:rPr lang="fr-FR" sz="1200" u="none" strike="noStrike" dirty="0">
                          <a:solidFill>
                            <a:schemeClr val="tx1">
                              <a:lumMod val="75000"/>
                              <a:lumOff val="25000"/>
                            </a:schemeClr>
                          </a:solidFill>
                          <a:effectLst/>
                        </a:rPr>
                        <a:t>produits actions géographiques et les produits de taux.</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188" marR="4188" marT="5586" marB="0" anchor="ctr">
                    <a:solidFill>
                      <a:schemeClr val="bg1"/>
                    </a:solidFill>
                  </a:tcPr>
                </a:tc>
                <a:extLst>
                  <a:ext uri="{0D108BD9-81ED-4DB2-BD59-A6C34878D82A}">
                    <a16:rowId xmlns:a16="http://schemas.microsoft.com/office/drawing/2014/main" val="1581702246"/>
                  </a:ext>
                </a:extLst>
              </a:tr>
            </a:tbl>
          </a:graphicData>
        </a:graphic>
      </p:graphicFrame>
    </p:spTree>
    <p:extLst>
      <p:ext uri="{BB962C8B-B14F-4D97-AF65-F5344CB8AC3E}">
        <p14:creationId xmlns:p14="http://schemas.microsoft.com/office/powerpoint/2010/main" val="3186849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3"/>
          </p:nvPr>
        </p:nvSpPr>
        <p:spPr/>
        <p:txBody>
          <a:bodyPr/>
          <a:lstStyle/>
          <a:p>
            <a:pPr>
              <a:spcBef>
                <a:spcPts val="0"/>
              </a:spcBef>
            </a:pPr>
            <a:r>
              <a:rPr lang="fr-FR" sz="1600" b="1" dirty="0"/>
              <a:t>Des </a:t>
            </a:r>
            <a:r>
              <a:rPr lang="fr-FR" sz="1600" b="1" dirty="0">
                <a:solidFill>
                  <a:srgbClr val="C00000"/>
                </a:solidFill>
              </a:rPr>
              <a:t>outils</a:t>
            </a:r>
            <a:r>
              <a:rPr lang="fr-FR" sz="1600" b="1" dirty="0"/>
              <a:t> permettant à chacun de trouver les informations qui le concernent</a:t>
            </a:r>
          </a:p>
        </p:txBody>
      </p:sp>
      <p:sp>
        <p:nvSpPr>
          <p:cNvPr id="5" name="Titre 4"/>
          <p:cNvSpPr>
            <a:spLocks noGrp="1"/>
          </p:cNvSpPr>
          <p:nvPr>
            <p:ph type="ctrTitle"/>
          </p:nvPr>
        </p:nvSpPr>
        <p:spPr/>
        <p:txBody>
          <a:bodyPr/>
          <a:lstStyle/>
          <a:p>
            <a:r>
              <a:rPr lang="fr-FR" sz="1300" dirty="0"/>
              <a:t>Moyens : Formation, Offres &amp; Cibles</a:t>
            </a:r>
          </a:p>
        </p:txBody>
      </p:sp>
      <p:grpSp>
        <p:nvGrpSpPr>
          <p:cNvPr id="18" name="Groupe 17"/>
          <p:cNvGrpSpPr/>
          <p:nvPr/>
        </p:nvGrpSpPr>
        <p:grpSpPr>
          <a:xfrm>
            <a:off x="8335406" y="44251"/>
            <a:ext cx="3856593" cy="279660"/>
            <a:chOff x="3581398" y="6140166"/>
            <a:chExt cx="4444995" cy="223443"/>
          </a:xfrm>
          <a:noFill/>
        </p:grpSpPr>
        <p:sp>
          <p:nvSpPr>
            <p:cNvPr id="23" name="Rectangle 2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Professionnels</a:t>
              </a:r>
            </a:p>
          </p:txBody>
        </p:sp>
        <p:sp>
          <p:nvSpPr>
            <p:cNvPr id="24" name="Rectangle 23"/>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25" name="Rectangle 24"/>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Montserrat Black" panose="00000A00000000000000" pitchFamily="2" charset="0"/>
                </a:rPr>
                <a:t>Particuliers</a:t>
              </a:r>
            </a:p>
          </p:txBody>
        </p:sp>
      </p:grpSp>
      <p:sp>
        <p:nvSpPr>
          <p:cNvPr id="73" name="Espace réservé du contenu 4"/>
          <p:cNvSpPr txBox="1">
            <a:spLocks/>
          </p:cNvSpPr>
          <p:nvPr/>
        </p:nvSpPr>
        <p:spPr>
          <a:xfrm>
            <a:off x="640287" y="1136151"/>
            <a:ext cx="4461102" cy="333064"/>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b="1" dirty="0" smtClean="0"/>
              <a:t>Les outils de </a:t>
            </a:r>
            <a:r>
              <a:rPr lang="fr-FR" sz="1400" b="1" dirty="0" smtClean="0">
                <a:solidFill>
                  <a:srgbClr val="C00000"/>
                </a:solidFill>
              </a:rPr>
              <a:t>PILOTAGE du MANAGER</a:t>
            </a:r>
            <a:endParaRPr lang="fr-FR" sz="1200" dirty="0">
              <a:solidFill>
                <a:srgbClr val="C00000"/>
              </a:solidFill>
            </a:endParaRPr>
          </a:p>
        </p:txBody>
      </p:sp>
      <p:grpSp>
        <p:nvGrpSpPr>
          <p:cNvPr id="10" name="Groupe 14"/>
          <p:cNvGrpSpPr>
            <a:grpSpLocks/>
          </p:cNvGrpSpPr>
          <p:nvPr/>
        </p:nvGrpSpPr>
        <p:grpSpPr bwMode="auto">
          <a:xfrm>
            <a:off x="372979" y="1579563"/>
            <a:ext cx="4019014" cy="1114425"/>
            <a:chOff x="4802041" y="1571343"/>
            <a:chExt cx="2380893" cy="1114422"/>
          </a:xfrm>
          <a:solidFill>
            <a:srgbClr val="C00000"/>
          </a:solidFill>
        </p:grpSpPr>
        <p:sp>
          <p:nvSpPr>
            <p:cNvPr id="11" name="Rectangle 10" title="Arrière-plan d’icône">
              <a:extLst>
                <a:ext uri="{FF2B5EF4-FFF2-40B4-BE49-F238E27FC236}">
                  <a16:creationId xmlns:a16="http://schemas.microsoft.com/office/drawing/2014/main" id="{8C1073E4-F5B8-41C9-BC20-6329036B5025}"/>
                </a:ext>
              </a:extLst>
            </p:cNvPr>
            <p:cNvSpPr/>
            <p:nvPr/>
          </p:nvSpPr>
          <p:spPr>
            <a:xfrm>
              <a:off x="4802041" y="1571343"/>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12" name="Espace réservé du contenu 13"/>
            <p:cNvSpPr txBox="1">
              <a:spLocks/>
            </p:cNvSpPr>
            <p:nvPr/>
          </p:nvSpPr>
          <p:spPr bwMode="auto">
            <a:xfrm>
              <a:off x="5873379" y="2350776"/>
              <a:ext cx="1257159" cy="2963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defRPr/>
              </a:pPr>
              <a:r>
                <a:rPr lang="fr-FR" altLang="fr-FR" sz="1800" dirty="0" smtClean="0">
                  <a:solidFill>
                    <a:srgbClr val="FFFFFF"/>
                  </a:solidFill>
                  <a:latin typeface="+mn-lt"/>
                </a:rPr>
                <a:t>OUTILS</a:t>
              </a:r>
            </a:p>
          </p:txBody>
        </p:sp>
      </p:grpSp>
      <p:grpSp>
        <p:nvGrpSpPr>
          <p:cNvPr id="13" name="Groupe 18"/>
          <p:cNvGrpSpPr>
            <a:grpSpLocks/>
          </p:cNvGrpSpPr>
          <p:nvPr/>
        </p:nvGrpSpPr>
        <p:grpSpPr bwMode="auto">
          <a:xfrm>
            <a:off x="4463716" y="1579563"/>
            <a:ext cx="7158789" cy="1114425"/>
            <a:chOff x="7222936" y="1576837"/>
            <a:chExt cx="2380893" cy="1114422"/>
          </a:xfrm>
          <a:solidFill>
            <a:schemeClr val="bg1">
              <a:lumMod val="50000"/>
            </a:schemeClr>
          </a:solidFill>
        </p:grpSpPr>
        <p:sp>
          <p:nvSpPr>
            <p:cNvPr id="14" name="Rectangle 13" title="Arrière-plan d’icône">
              <a:extLst>
                <a:ext uri="{FF2B5EF4-FFF2-40B4-BE49-F238E27FC236}">
                  <a16:creationId xmlns:a16="http://schemas.microsoft.com/office/drawing/2014/main" id="{8C1073E4-F5B8-41C9-BC20-6329036B5025}"/>
                </a:ext>
              </a:extLst>
            </p:cNvPr>
            <p:cNvSpPr/>
            <p:nvPr/>
          </p:nvSpPr>
          <p:spPr>
            <a:xfrm>
              <a:off x="7222936" y="1576837"/>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15" name="Espace réservé du contenu 13"/>
            <p:cNvSpPr txBox="1">
              <a:spLocks/>
            </p:cNvSpPr>
            <p:nvPr/>
          </p:nvSpPr>
          <p:spPr bwMode="auto">
            <a:xfrm>
              <a:off x="8039455" y="2356269"/>
              <a:ext cx="1540520" cy="2963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pPr>
              <a:r>
                <a:rPr lang="fr-FR" altLang="fr-FR" sz="1800" dirty="0">
                  <a:solidFill>
                    <a:srgbClr val="FFFFFF"/>
                  </a:solidFill>
                  <a:latin typeface="+mn-lt"/>
                </a:rPr>
                <a:t>OBJECTIFS</a:t>
              </a:r>
            </a:p>
          </p:txBody>
        </p:sp>
      </p:grpSp>
      <p:pic>
        <p:nvPicPr>
          <p:cNvPr id="16" name="Image 15"/>
          <p:cNvPicPr>
            <a:picLocks noChangeAspect="1"/>
          </p:cNvPicPr>
          <p:nvPr/>
        </p:nvPicPr>
        <p:blipFill>
          <a:blip r:embed="rId2" cstate="print">
            <a:duotone>
              <a:prstClr val="black"/>
              <a:srgbClr val="FFFFFF">
                <a:tint val="45000"/>
                <a:satMod val="400000"/>
              </a:srgbClr>
            </a:duotone>
            <a:extLst>
              <a:ext uri="{28A0092B-C50C-407E-A947-70E740481C1C}">
                <a14:useLocalDpi xmlns:a14="http://schemas.microsoft.com/office/drawing/2010/main" val="0"/>
              </a:ext>
            </a:extLst>
          </a:blip>
          <a:stretch>
            <a:fillRect/>
          </a:stretch>
        </p:blipFill>
        <p:spPr>
          <a:xfrm>
            <a:off x="523498" y="1690310"/>
            <a:ext cx="608768" cy="608768"/>
          </a:xfrm>
          <a:prstGeom prst="rect">
            <a:avLst/>
          </a:prstGeom>
        </p:spPr>
      </p:pic>
      <p:pic>
        <p:nvPicPr>
          <p:cNvPr id="17" name="Image 2"/>
          <p:cNvPicPr>
            <a:picLocks noChangeAspect="1"/>
          </p:cNvPicPr>
          <p:nvPr/>
        </p:nvPicPr>
        <p:blipFill>
          <a:blip r:embed="rId3">
            <a:grayscl/>
            <a:biLevel thresh="50000"/>
            <a:extLst>
              <a:ext uri="{28A0092B-C50C-407E-A947-70E740481C1C}">
                <a14:useLocalDpi xmlns:a14="http://schemas.microsoft.com/office/drawing/2010/main" val="0"/>
              </a:ext>
            </a:extLst>
          </a:blip>
          <a:srcRect/>
          <a:stretch>
            <a:fillRect/>
          </a:stretch>
        </p:blipFill>
        <p:spPr bwMode="auto">
          <a:xfrm>
            <a:off x="4463716" y="1645174"/>
            <a:ext cx="862012"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1" name="Tableau 20"/>
          <p:cNvGraphicFramePr>
            <a:graphicFrameLocks noGrp="1"/>
          </p:cNvGraphicFramePr>
          <p:nvPr>
            <p:extLst/>
          </p:nvPr>
        </p:nvGraphicFramePr>
        <p:xfrm>
          <a:off x="372979" y="2724739"/>
          <a:ext cx="11249526" cy="3457926"/>
        </p:xfrm>
        <a:graphic>
          <a:graphicData uri="http://schemas.openxmlformats.org/drawingml/2006/table">
            <a:tbl>
              <a:tblPr firstRow="1" bandRow="1">
                <a:tableStyleId>{5202B0CA-FC54-4496-8BCA-5EF66A818D29}</a:tableStyleId>
              </a:tblPr>
              <a:tblGrid>
                <a:gridCol w="4150895">
                  <a:extLst>
                    <a:ext uri="{9D8B030D-6E8A-4147-A177-3AD203B41FA5}">
                      <a16:colId xmlns:a16="http://schemas.microsoft.com/office/drawing/2014/main" val="2865747160"/>
                    </a:ext>
                  </a:extLst>
                </a:gridCol>
                <a:gridCol w="7098631">
                  <a:extLst>
                    <a:ext uri="{9D8B030D-6E8A-4147-A177-3AD203B41FA5}">
                      <a16:colId xmlns:a16="http://schemas.microsoft.com/office/drawing/2014/main" val="273004857"/>
                    </a:ext>
                  </a:extLst>
                </a:gridCol>
              </a:tblGrid>
              <a:tr h="633250">
                <a:tc>
                  <a:txBody>
                    <a:bodyPr/>
                    <a:lstStyle/>
                    <a:p>
                      <a:pPr algn="l" fontAlgn="ctr"/>
                      <a:r>
                        <a:rPr lang="fr-FR" sz="1200" u="none" strike="noStrike" dirty="0" smtClean="0">
                          <a:solidFill>
                            <a:schemeClr val="tx1">
                              <a:lumMod val="75000"/>
                              <a:lumOff val="25000"/>
                            </a:schemeClr>
                          </a:solidFill>
                          <a:effectLst/>
                          <a:hlinkClick r:id="rId4"/>
                        </a:rPr>
                        <a:t>Le BOOK pilotage et son MEMO </a:t>
                      </a:r>
                      <a:endParaRPr lang="fr-FR" sz="1200" u="none" strike="noStrike" dirty="0" smtClean="0">
                        <a:solidFill>
                          <a:schemeClr val="tx1">
                            <a:lumMod val="75000"/>
                            <a:lumOff val="25000"/>
                          </a:schemeClr>
                        </a:solidFill>
                        <a:effectLst/>
                      </a:endParaRPr>
                    </a:p>
                    <a:p>
                      <a:pPr algn="l" fontAlgn="ctr"/>
                      <a:r>
                        <a:rPr lang="fr-FR" sz="1200" b="1" i="0" u="none" strike="noStrike" dirty="0" smtClean="0">
                          <a:solidFill>
                            <a:srgbClr val="C00000"/>
                          </a:solidFill>
                          <a:effectLst/>
                          <a:latin typeface="+mn-lt"/>
                          <a:cs typeface="Calibri" panose="020F0502020204030204" pitchFamily="34" charset="0"/>
                        </a:rPr>
                        <a:t>construit en 6 grandes catégories ci-dessous :</a:t>
                      </a:r>
                      <a:endParaRPr lang="fr-FR" sz="1200" b="1" i="0" u="none" strike="noStrike" dirty="0">
                        <a:solidFill>
                          <a:srgbClr val="C00000"/>
                        </a:solidFill>
                        <a:effectLst/>
                        <a:latin typeface="+mn-lt"/>
                        <a:cs typeface="Calibri" panose="020F0502020204030204" pitchFamily="34" charset="0"/>
                      </a:endParaRPr>
                    </a:p>
                  </a:txBody>
                  <a:tcPr marL="5076" marR="5076" marT="6769" marB="0" anchor="ctr">
                    <a:solidFill>
                      <a:schemeClr val="bg1">
                        <a:lumMod val="95000"/>
                      </a:schemeClr>
                    </a:solidFill>
                  </a:tcPr>
                </a:tc>
                <a:tc>
                  <a:txBody>
                    <a:bodyPr/>
                    <a:lstStyle/>
                    <a:p>
                      <a:pPr algn="l" fontAlgn="ctr"/>
                      <a:r>
                        <a:rPr lang="fr-FR" sz="1200" u="none" strike="noStrike" dirty="0" smtClean="0">
                          <a:solidFill>
                            <a:schemeClr val="tx1">
                              <a:lumMod val="75000"/>
                              <a:lumOff val="25000"/>
                            </a:schemeClr>
                          </a:solidFill>
                          <a:effectLst/>
                        </a:rPr>
                        <a:t>On vous décrypte l’usage de l’ensemble des outils</a:t>
                      </a:r>
                      <a:r>
                        <a:rPr lang="fr-FR" sz="1200" u="none" strike="noStrike" baseline="0" dirty="0" smtClean="0">
                          <a:solidFill>
                            <a:schemeClr val="tx1">
                              <a:lumMod val="75000"/>
                              <a:lumOff val="25000"/>
                            </a:schemeClr>
                          </a:solidFill>
                          <a:effectLst/>
                        </a:rPr>
                        <a:t> de pilotage à disposition des </a:t>
                      </a:r>
                      <a:r>
                        <a:rPr lang="fr-FR" sz="1200" b="1" u="none" strike="noStrike" baseline="0" dirty="0" smtClean="0">
                          <a:solidFill>
                            <a:schemeClr val="tx1">
                              <a:lumMod val="75000"/>
                              <a:lumOff val="25000"/>
                            </a:schemeClr>
                          </a:solidFill>
                          <a:effectLst/>
                        </a:rPr>
                        <a:t>managers (activité, production, fonds de commerce, etc…).</a:t>
                      </a:r>
                    </a:p>
                    <a:p>
                      <a:pPr algn="l" fontAlgn="ctr"/>
                      <a:r>
                        <a:rPr lang="fr-FR" sz="1200" b="1" i="0" u="none" strike="noStrike" baseline="0" dirty="0" smtClean="0">
                          <a:solidFill>
                            <a:schemeClr val="tx1">
                              <a:lumMod val="75000"/>
                              <a:lumOff val="25000"/>
                            </a:schemeClr>
                          </a:solidFill>
                          <a:effectLst/>
                          <a:latin typeface="+mn-lt"/>
                          <a:cs typeface="Calibri" panose="020F0502020204030204" pitchFamily="34" charset="0"/>
                        </a:rPr>
                        <a:t>Retrouvez dans le MEMO une vision synthétique des outils et de leur fréquence d’édition.</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4849" marR="4849" marT="6466" marB="0" anchor="ctr">
                    <a:solidFill>
                      <a:schemeClr val="bg1">
                        <a:lumMod val="95000"/>
                      </a:schemeClr>
                    </a:solidFill>
                  </a:tcPr>
                </a:tc>
                <a:extLst>
                  <a:ext uri="{0D108BD9-81ED-4DB2-BD59-A6C34878D82A}">
                    <a16:rowId xmlns:a16="http://schemas.microsoft.com/office/drawing/2014/main" val="426544112"/>
                  </a:ext>
                </a:extLst>
              </a:tr>
              <a:tr h="424844">
                <a:tc>
                  <a:txBody>
                    <a:bodyPr/>
                    <a:lstStyle/>
                    <a:p>
                      <a:pPr algn="l" fontAlgn="ctr"/>
                      <a:r>
                        <a:rPr lang="fr-FR" sz="1200" u="none" strike="noStrike" dirty="0" smtClean="0">
                          <a:solidFill>
                            <a:srgbClr val="0070C0"/>
                          </a:solidFill>
                          <a:effectLst/>
                        </a:rPr>
                        <a:t>Les Résultats Commerciaux</a:t>
                      </a:r>
                      <a:endParaRPr lang="fr-FR" sz="1200" b="1" i="0" u="none" strike="noStrike" dirty="0">
                        <a:solidFill>
                          <a:srgbClr val="0070C0"/>
                        </a:solidFill>
                        <a:effectLst/>
                        <a:latin typeface="+mn-lt"/>
                        <a:cs typeface="Calibri" panose="020F0502020204030204" pitchFamily="34" charset="0"/>
                      </a:endParaRPr>
                    </a:p>
                  </a:txBody>
                  <a:tcPr marL="5076" marR="5076" marT="6769" marB="0" anchor="ctr">
                    <a:solidFill>
                      <a:schemeClr val="bg1"/>
                    </a:solidFill>
                  </a:tcPr>
                </a:tc>
                <a:tc>
                  <a:txBody>
                    <a:bodyPr/>
                    <a:lstStyle/>
                    <a:p>
                      <a:pPr marL="171450" indent="-171450" algn="l" fontAlgn="ctr">
                        <a:buFont typeface="Wingdings" panose="05000000000000000000" pitchFamily="2" charset="2"/>
                        <a:buChar char="§"/>
                      </a:pPr>
                      <a:r>
                        <a:rPr lang="fr-FR" sz="1200" b="0" i="0" u="none" strike="noStrike" dirty="0" smtClean="0">
                          <a:solidFill>
                            <a:srgbClr val="0070C0"/>
                          </a:solidFill>
                          <a:effectLst/>
                          <a:latin typeface="+mn-lt"/>
                          <a:cs typeface="Calibri" panose="020F0502020204030204" pitchFamily="34" charset="0"/>
                        </a:rPr>
                        <a:t>Retrouvez </a:t>
                      </a:r>
                      <a:r>
                        <a:rPr lang="fr-FR" sz="1200" b="1" i="0" u="none" strike="noStrike" dirty="0" smtClean="0">
                          <a:solidFill>
                            <a:srgbClr val="0070C0"/>
                          </a:solidFill>
                          <a:effectLst/>
                          <a:latin typeface="+mn-lt"/>
                          <a:cs typeface="Calibri" panose="020F0502020204030204" pitchFamily="34" charset="0"/>
                        </a:rPr>
                        <a:t>les résultats sur les objectifs commerciaux</a:t>
                      </a:r>
                      <a:r>
                        <a:rPr lang="fr-FR" sz="1200" b="0" i="0" u="none" strike="noStrike" dirty="0" smtClean="0">
                          <a:solidFill>
                            <a:srgbClr val="0070C0"/>
                          </a:solidFill>
                          <a:effectLst/>
                          <a:latin typeface="+mn-lt"/>
                          <a:cs typeface="Calibri" panose="020F0502020204030204" pitchFamily="34" charset="0"/>
                        </a:rPr>
                        <a:t>,</a:t>
                      </a:r>
                      <a:r>
                        <a:rPr lang="fr-FR" sz="1200" b="0" i="0" u="none" strike="noStrike" baseline="0" dirty="0" smtClean="0">
                          <a:solidFill>
                            <a:srgbClr val="0070C0"/>
                          </a:solidFill>
                          <a:effectLst/>
                          <a:latin typeface="+mn-lt"/>
                          <a:cs typeface="Calibri" panose="020F0502020204030204" pitchFamily="34" charset="0"/>
                        </a:rPr>
                        <a:t> le </a:t>
                      </a:r>
                      <a:r>
                        <a:rPr lang="fr-FR" sz="1200" b="1" i="0" u="none" strike="noStrike" baseline="0" dirty="0" smtClean="0">
                          <a:solidFill>
                            <a:srgbClr val="0070C0"/>
                          </a:solidFill>
                          <a:effectLst/>
                          <a:latin typeface="+mn-lt"/>
                          <a:cs typeface="Calibri" panose="020F0502020204030204" pitchFamily="34" charset="0"/>
                        </a:rPr>
                        <a:t>baromètre</a:t>
                      </a:r>
                      <a:r>
                        <a:rPr lang="fr-FR" sz="1200" b="0" i="0" u="none" strike="noStrike" baseline="0" dirty="0" smtClean="0">
                          <a:solidFill>
                            <a:srgbClr val="0070C0"/>
                          </a:solidFill>
                          <a:effectLst/>
                          <a:latin typeface="+mn-lt"/>
                          <a:cs typeface="Calibri" panose="020F0502020204030204" pitchFamily="34" charset="0"/>
                        </a:rPr>
                        <a:t>, le suivi de la </a:t>
                      </a:r>
                      <a:r>
                        <a:rPr lang="fr-FR" sz="1200" b="1" i="0" u="none" strike="noStrike" baseline="0" dirty="0" smtClean="0">
                          <a:solidFill>
                            <a:srgbClr val="0070C0"/>
                          </a:solidFill>
                          <a:effectLst/>
                          <a:latin typeface="+mn-lt"/>
                          <a:cs typeface="Calibri" panose="020F0502020204030204" pitchFamily="34" charset="0"/>
                        </a:rPr>
                        <a:t>part variable</a:t>
                      </a:r>
                      <a:r>
                        <a:rPr lang="fr-FR" sz="1200" b="0" i="0" u="none" strike="noStrike" baseline="0" dirty="0" smtClean="0">
                          <a:solidFill>
                            <a:srgbClr val="0070C0"/>
                          </a:solidFill>
                          <a:effectLst/>
                          <a:latin typeface="+mn-lt"/>
                          <a:cs typeface="Calibri" panose="020F0502020204030204" pitchFamily="34" charset="0"/>
                        </a:rPr>
                        <a:t>.</a:t>
                      </a:r>
                      <a:endParaRPr lang="fr-FR" sz="1200" b="0" i="0" u="none" strike="noStrike" dirty="0">
                        <a:solidFill>
                          <a:srgbClr val="0070C0"/>
                        </a:solidFill>
                        <a:effectLst/>
                        <a:latin typeface="+mn-lt"/>
                        <a:cs typeface="Calibri" panose="020F0502020204030204" pitchFamily="34" charset="0"/>
                      </a:endParaRPr>
                    </a:p>
                  </a:txBody>
                  <a:tcPr marL="4849" marR="4849" marT="6466" marB="0" anchor="ctr">
                    <a:solidFill>
                      <a:schemeClr val="bg1"/>
                    </a:solidFill>
                  </a:tcPr>
                </a:tc>
                <a:extLst>
                  <a:ext uri="{0D108BD9-81ED-4DB2-BD59-A6C34878D82A}">
                    <a16:rowId xmlns:a16="http://schemas.microsoft.com/office/drawing/2014/main" val="283522031"/>
                  </a:ext>
                </a:extLst>
              </a:tr>
              <a:tr h="424844">
                <a:tc>
                  <a:txBody>
                    <a:bodyPr/>
                    <a:lstStyle/>
                    <a:p>
                      <a:pPr algn="l" fontAlgn="ctr"/>
                      <a:r>
                        <a:rPr lang="fr-FR" sz="1200" u="none" strike="noStrike" baseline="0" dirty="0" smtClean="0">
                          <a:solidFill>
                            <a:schemeClr val="tx1">
                              <a:lumMod val="75000"/>
                              <a:lumOff val="25000"/>
                            </a:schemeClr>
                          </a:solidFill>
                          <a:effectLst/>
                        </a:rPr>
                        <a:t>L’Activité Commerciale</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nchor="ctr">
                    <a:solidFill>
                      <a:schemeClr val="bg1"/>
                    </a:solidFill>
                  </a:tcPr>
                </a:tc>
                <a:tc>
                  <a:txBody>
                    <a:bodyPr/>
                    <a:lstStyle/>
                    <a:p>
                      <a:pPr marL="171450" indent="-171450" algn="l" fontAlgn="ctr">
                        <a:buFont typeface="Wingdings" panose="05000000000000000000" pitchFamily="2" charset="2"/>
                        <a:buChar char="§"/>
                      </a:pPr>
                      <a:r>
                        <a:rPr lang="fr-FR" sz="1200" b="1" i="0" u="none" strike="noStrike" dirty="0" smtClean="0">
                          <a:solidFill>
                            <a:schemeClr val="tx1">
                              <a:lumMod val="75000"/>
                              <a:lumOff val="25000"/>
                            </a:schemeClr>
                          </a:solidFill>
                          <a:effectLst/>
                          <a:latin typeface="+mn-lt"/>
                          <a:cs typeface="Calibri" panose="020F0502020204030204" pitchFamily="34" charset="0"/>
                        </a:rPr>
                        <a:t>La</a:t>
                      </a:r>
                      <a:r>
                        <a:rPr lang="fr-FR" sz="1200" b="1" i="0" u="none" strike="noStrike" baseline="0" dirty="0" smtClean="0">
                          <a:solidFill>
                            <a:schemeClr val="tx1">
                              <a:lumMod val="75000"/>
                              <a:lumOff val="25000"/>
                            </a:schemeClr>
                          </a:solidFill>
                          <a:effectLst/>
                          <a:latin typeface="+mn-lt"/>
                          <a:cs typeface="Calibri" panose="020F0502020204030204" pitchFamily="34" charset="0"/>
                        </a:rPr>
                        <a:t> qualité des</a:t>
                      </a:r>
                      <a:r>
                        <a:rPr lang="fr-FR" sz="1200" b="1" i="0" u="none" strike="noStrike" dirty="0" smtClean="0">
                          <a:solidFill>
                            <a:schemeClr val="tx1">
                              <a:lumMod val="75000"/>
                              <a:lumOff val="25000"/>
                            </a:schemeClr>
                          </a:solidFill>
                          <a:effectLst/>
                          <a:latin typeface="+mn-lt"/>
                          <a:cs typeface="Calibri" panose="020F0502020204030204" pitchFamily="34" charset="0"/>
                        </a:rPr>
                        <a:t> résultats commerciaux </a:t>
                      </a:r>
                      <a:r>
                        <a:rPr lang="fr-FR" sz="1200" b="0" i="0" u="none" strike="noStrike" dirty="0" smtClean="0">
                          <a:solidFill>
                            <a:schemeClr val="tx1">
                              <a:lumMod val="75000"/>
                              <a:lumOff val="25000"/>
                            </a:schemeClr>
                          </a:solidFill>
                          <a:effectLst/>
                          <a:latin typeface="+mn-lt"/>
                          <a:cs typeface="Calibri" panose="020F0502020204030204" pitchFamily="34" charset="0"/>
                        </a:rPr>
                        <a:t>est bien souvent la conséquence de la </a:t>
                      </a:r>
                      <a:r>
                        <a:rPr lang="fr-FR" sz="1200" b="1" i="0" u="none" strike="noStrike" dirty="0" smtClean="0">
                          <a:solidFill>
                            <a:schemeClr val="tx1">
                              <a:lumMod val="75000"/>
                              <a:lumOff val="25000"/>
                            </a:schemeClr>
                          </a:solidFill>
                          <a:effectLst/>
                          <a:latin typeface="+mn-lt"/>
                          <a:cs typeface="Calibri" panose="020F0502020204030204" pitchFamily="34" charset="0"/>
                        </a:rPr>
                        <a:t>qualité de l’activité</a:t>
                      </a:r>
                      <a:r>
                        <a:rPr lang="fr-FR" sz="1200" b="0" i="0" u="none" strike="noStrike" dirty="0" smtClean="0">
                          <a:solidFill>
                            <a:schemeClr val="tx1">
                              <a:lumMod val="75000"/>
                              <a:lumOff val="25000"/>
                            </a:schemeClr>
                          </a:solidFill>
                          <a:effectLst/>
                          <a:latin typeface="+mn-lt"/>
                          <a:cs typeface="Calibri" panose="020F0502020204030204" pitchFamily="34" charset="0"/>
                        </a:rPr>
                        <a:t>. Trouvez</a:t>
                      </a:r>
                      <a:r>
                        <a:rPr lang="fr-FR" sz="1200" b="0" i="0" u="none" strike="noStrike" baseline="0" dirty="0" smtClean="0">
                          <a:solidFill>
                            <a:schemeClr val="tx1">
                              <a:lumMod val="75000"/>
                              <a:lumOff val="25000"/>
                            </a:schemeClr>
                          </a:solidFill>
                          <a:effectLst/>
                          <a:latin typeface="+mn-lt"/>
                          <a:cs typeface="Calibri" panose="020F0502020204030204" pitchFamily="34" charset="0"/>
                        </a:rPr>
                        <a:t> ici des outils </a:t>
                      </a:r>
                      <a:r>
                        <a:rPr lang="fr-FR" sz="1200" b="0" i="0" u="none" strike="noStrike" dirty="0" smtClean="0">
                          <a:solidFill>
                            <a:schemeClr val="tx1">
                              <a:lumMod val="75000"/>
                              <a:lumOff val="25000"/>
                            </a:schemeClr>
                          </a:solidFill>
                          <a:effectLst/>
                          <a:latin typeface="+mn-lt"/>
                          <a:cs typeface="Calibri" panose="020F0502020204030204" pitchFamily="34" charset="0"/>
                        </a:rPr>
                        <a:t>pour analyser et retrouver l’origine des réussites, chercher des pistes</a:t>
                      </a:r>
                      <a:r>
                        <a:rPr lang="fr-FR" sz="1200" b="0" i="0" u="none" strike="noStrike" baseline="0" dirty="0" smtClean="0">
                          <a:solidFill>
                            <a:schemeClr val="tx1">
                              <a:lumMod val="75000"/>
                              <a:lumOff val="25000"/>
                            </a:schemeClr>
                          </a:solidFill>
                          <a:effectLst/>
                          <a:latin typeface="+mn-lt"/>
                          <a:cs typeface="Calibri" panose="020F0502020204030204" pitchFamily="34" charset="0"/>
                        </a:rPr>
                        <a:t> pour corriger les points d’efforts, mesurer l’efficacité de l’activité.</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849" marR="4849" marT="6466" marB="0" anchor="ctr">
                    <a:solidFill>
                      <a:schemeClr val="bg1"/>
                    </a:solidFill>
                  </a:tcPr>
                </a:tc>
                <a:extLst>
                  <a:ext uri="{0D108BD9-81ED-4DB2-BD59-A6C34878D82A}">
                    <a16:rowId xmlns:a16="http://schemas.microsoft.com/office/drawing/2014/main" val="3425022673"/>
                  </a:ext>
                </a:extLst>
              </a:tr>
              <a:tr h="421123">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fr-FR" sz="1200" u="none" strike="noStrike" dirty="0" smtClean="0">
                          <a:solidFill>
                            <a:srgbClr val="0070C0"/>
                          </a:solidFill>
                          <a:effectLst/>
                        </a:rPr>
                        <a:t>La Satisfaction</a:t>
                      </a:r>
                      <a:r>
                        <a:rPr lang="fr-FR" sz="1200" u="none" strike="noStrike" baseline="0" dirty="0" smtClean="0">
                          <a:solidFill>
                            <a:srgbClr val="0070C0"/>
                          </a:solidFill>
                          <a:effectLst/>
                        </a:rPr>
                        <a:t> Client</a:t>
                      </a:r>
                      <a:endParaRPr lang="fr-FR" sz="1200" b="1" i="0" u="none" strike="noStrike" dirty="0" smtClean="0">
                        <a:solidFill>
                          <a:srgbClr val="0070C0"/>
                        </a:solidFill>
                        <a:effectLst/>
                        <a:latin typeface="+mn-lt"/>
                        <a:cs typeface="Calibri" panose="020F0502020204030204" pitchFamily="34" charset="0"/>
                      </a:endParaRPr>
                    </a:p>
                  </a:txBody>
                  <a:tcPr marL="5076" marR="5076" marT="6769" marB="0" anchor="ctr">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1" i="0" u="none" strike="noStrike" dirty="0" smtClean="0">
                          <a:solidFill>
                            <a:srgbClr val="0070C0"/>
                          </a:solidFill>
                          <a:effectLst/>
                          <a:latin typeface="+mn-lt"/>
                          <a:cs typeface="Calibri" panose="020F0502020204030204" pitchFamily="34" charset="0"/>
                        </a:rPr>
                        <a:t>QHD, QHD On Line, SAE … </a:t>
                      </a:r>
                    </a:p>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0" i="0" u="none" strike="noStrike" dirty="0" smtClean="0">
                          <a:solidFill>
                            <a:srgbClr val="0070C0"/>
                          </a:solidFill>
                          <a:effectLst/>
                          <a:latin typeface="+mn-lt"/>
                          <a:cs typeface="Calibri" panose="020F0502020204030204" pitchFamily="34" charset="0"/>
                        </a:rPr>
                        <a:t>Si </a:t>
                      </a:r>
                      <a:r>
                        <a:rPr lang="fr-FR" sz="1200" b="0" i="0" u="none" strike="noStrike" baseline="0" dirty="0" smtClean="0">
                          <a:solidFill>
                            <a:srgbClr val="0070C0"/>
                          </a:solidFill>
                          <a:effectLst/>
                          <a:latin typeface="+mn-lt"/>
                          <a:cs typeface="Calibri" panose="020F0502020204030204" pitchFamily="34" charset="0"/>
                        </a:rPr>
                        <a:t>ces acronymes ne sont pas encore limpides pour vous, on vous en dit plus dans le book pilotage.</a:t>
                      </a:r>
                      <a:endParaRPr lang="fr-FR" sz="1200" b="0" i="0" u="none" strike="noStrike" dirty="0" smtClean="0">
                        <a:solidFill>
                          <a:srgbClr val="0070C0"/>
                        </a:solidFill>
                        <a:effectLst/>
                        <a:latin typeface="+mn-lt"/>
                        <a:cs typeface="Calibri" panose="020F0502020204030204" pitchFamily="34" charset="0"/>
                      </a:endParaRPr>
                    </a:p>
                  </a:txBody>
                  <a:tcPr marL="2603" marR="2603" marT="3470" marB="0" anchor="ctr">
                    <a:solidFill>
                      <a:schemeClr val="bg1"/>
                    </a:solidFill>
                  </a:tcPr>
                </a:tc>
                <a:extLst>
                  <a:ext uri="{0D108BD9-81ED-4DB2-BD59-A6C34878D82A}">
                    <a16:rowId xmlns:a16="http://schemas.microsoft.com/office/drawing/2014/main" val="1788660918"/>
                  </a:ext>
                </a:extLst>
              </a:tr>
              <a:tr h="633250">
                <a:tc>
                  <a:txBody>
                    <a:bodyPr/>
                    <a:lstStyle/>
                    <a:p>
                      <a:pPr algn="l" fontAlgn="ctr"/>
                      <a:r>
                        <a:rPr lang="fr-FR" sz="1200" u="none" strike="noStrike" dirty="0" smtClean="0">
                          <a:solidFill>
                            <a:schemeClr val="tx1">
                              <a:lumMod val="75000"/>
                              <a:lumOff val="25000"/>
                            </a:schemeClr>
                          </a:solidFill>
                          <a:effectLst/>
                        </a:rPr>
                        <a:t>Le Fonds de</a:t>
                      </a:r>
                      <a:r>
                        <a:rPr lang="fr-FR" sz="1200" u="none" strike="noStrike" baseline="0" dirty="0" smtClean="0">
                          <a:solidFill>
                            <a:schemeClr val="tx1">
                              <a:lumMod val="75000"/>
                              <a:lumOff val="25000"/>
                            </a:schemeClr>
                          </a:solidFill>
                          <a:effectLst/>
                        </a:rPr>
                        <a:t> Commerce</a:t>
                      </a:r>
                      <a:endParaRPr lang="fr-FR" sz="1200" b="1"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nchor="ctr">
                    <a:solidFill>
                      <a:schemeClr val="bg1"/>
                    </a:solidFill>
                  </a:tcPr>
                </a:tc>
                <a:tc>
                  <a:txBody>
                    <a:bodyPr/>
                    <a:lstStyle/>
                    <a:p>
                      <a:pPr marL="171450" indent="-171450" algn="l" fontAlgn="ctr">
                        <a:buFont typeface="Wingdings" panose="05000000000000000000" pitchFamily="2" charset="2"/>
                        <a:buChar char="§"/>
                      </a:pPr>
                      <a:r>
                        <a:rPr lang="fr-FR" sz="1200" b="1" i="0" u="none" strike="noStrike" dirty="0" smtClean="0">
                          <a:solidFill>
                            <a:schemeClr val="tx1">
                              <a:lumMod val="75000"/>
                              <a:lumOff val="25000"/>
                            </a:schemeClr>
                          </a:solidFill>
                          <a:effectLst/>
                          <a:latin typeface="+mn-lt"/>
                          <a:cs typeface="Calibri" panose="020F0502020204030204" pitchFamily="34" charset="0"/>
                        </a:rPr>
                        <a:t>Des ventes en progression</a:t>
                      </a:r>
                      <a:r>
                        <a:rPr lang="fr-FR" sz="1200" b="1" i="0" u="none" strike="noStrike" baseline="0" dirty="0" smtClean="0">
                          <a:solidFill>
                            <a:schemeClr val="tx1">
                              <a:lumMod val="75000"/>
                              <a:lumOff val="25000"/>
                            </a:schemeClr>
                          </a:solidFill>
                          <a:effectLst/>
                          <a:latin typeface="+mn-lt"/>
                          <a:cs typeface="Calibri" panose="020F0502020204030204" pitchFamily="34" charset="0"/>
                        </a:rPr>
                        <a:t> et</a:t>
                      </a:r>
                      <a:r>
                        <a:rPr lang="fr-FR" sz="1200" b="1" i="0" u="none" strike="noStrike" dirty="0" smtClean="0">
                          <a:solidFill>
                            <a:schemeClr val="tx1">
                              <a:lumMod val="75000"/>
                              <a:lumOff val="25000"/>
                            </a:schemeClr>
                          </a:solidFill>
                          <a:effectLst/>
                          <a:latin typeface="+mn-lt"/>
                          <a:cs typeface="Calibri" panose="020F0502020204030204" pitchFamily="34" charset="0"/>
                        </a:rPr>
                        <a:t> une</a:t>
                      </a:r>
                      <a:r>
                        <a:rPr lang="fr-FR" sz="1200" b="1" i="0" u="none" strike="noStrike" baseline="0" dirty="0" smtClean="0">
                          <a:solidFill>
                            <a:schemeClr val="tx1">
                              <a:lumMod val="75000"/>
                              <a:lumOff val="25000"/>
                            </a:schemeClr>
                          </a:solidFill>
                          <a:effectLst/>
                          <a:latin typeface="+mn-lt"/>
                          <a:cs typeface="Calibri" panose="020F0502020204030204" pitchFamily="34" charset="0"/>
                        </a:rPr>
                        <a:t> satisfaction client </a:t>
                      </a:r>
                      <a:r>
                        <a:rPr lang="fr-FR" sz="1200" b="0" i="0" u="none" strike="noStrike" baseline="0" dirty="0" smtClean="0">
                          <a:solidFill>
                            <a:schemeClr val="tx1">
                              <a:lumMod val="75000"/>
                              <a:lumOff val="25000"/>
                            </a:schemeClr>
                          </a:solidFill>
                          <a:effectLst/>
                          <a:latin typeface="+mn-lt"/>
                          <a:cs typeface="Calibri" panose="020F0502020204030204" pitchFamily="34" charset="0"/>
                        </a:rPr>
                        <a:t>qui s’améliore doivent contribuer à entretenir et développer notre </a:t>
                      </a:r>
                      <a:r>
                        <a:rPr lang="fr-FR" sz="1200" b="1" i="0" u="none" strike="noStrike" baseline="0" dirty="0" smtClean="0">
                          <a:solidFill>
                            <a:schemeClr val="tx1">
                              <a:lumMod val="75000"/>
                              <a:lumOff val="25000"/>
                            </a:schemeClr>
                          </a:solidFill>
                          <a:effectLst/>
                          <a:latin typeface="+mn-lt"/>
                          <a:cs typeface="Calibri" panose="020F0502020204030204" pitchFamily="34" charset="0"/>
                        </a:rPr>
                        <a:t>fonds de commerce</a:t>
                      </a:r>
                      <a:r>
                        <a:rPr lang="fr-FR" sz="1200" b="0" i="0" u="none" strike="noStrike" baseline="0" dirty="0" smtClean="0">
                          <a:solidFill>
                            <a:schemeClr val="tx1">
                              <a:lumMod val="75000"/>
                              <a:lumOff val="25000"/>
                            </a:schemeClr>
                          </a:solidFill>
                          <a:effectLst/>
                          <a:latin typeface="+mn-lt"/>
                          <a:cs typeface="Calibri" panose="020F0502020204030204" pitchFamily="34" charset="0"/>
                        </a:rPr>
                        <a:t>. Retrouvez ici les outils vous permettant de le suivre au mieux.</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4849" marR="4849" marT="6466" marB="0" anchor="ctr">
                    <a:solidFill>
                      <a:schemeClr val="bg1"/>
                    </a:solidFill>
                  </a:tcPr>
                </a:tc>
                <a:extLst>
                  <a:ext uri="{0D108BD9-81ED-4DB2-BD59-A6C34878D82A}">
                    <a16:rowId xmlns:a16="http://schemas.microsoft.com/office/drawing/2014/main" val="1581702246"/>
                  </a:ext>
                </a:extLst>
              </a:tr>
              <a:tr h="3123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u="none" strike="noStrike" dirty="0" smtClean="0">
                          <a:solidFill>
                            <a:srgbClr val="0070C0"/>
                          </a:solidFill>
                          <a:effectLst/>
                        </a:rPr>
                        <a:t>Le PNB</a:t>
                      </a:r>
                      <a:endParaRPr lang="fr-FR" sz="1200" b="1" i="0" u="none" strike="noStrike" dirty="0" smtClean="0">
                        <a:solidFill>
                          <a:srgbClr val="0070C0"/>
                        </a:solidFill>
                        <a:effectLst/>
                        <a:latin typeface="+mn-lt"/>
                        <a:cs typeface="Calibri" panose="020F0502020204030204" pitchFamily="34" charset="0"/>
                      </a:endParaRPr>
                    </a:p>
                  </a:txBody>
                  <a:tcPr marL="5076" marR="5076" marT="6769" marB="0" anchor="ctr">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1" i="0" u="none" strike="noStrike" kern="1200" dirty="0" smtClean="0">
                          <a:solidFill>
                            <a:srgbClr val="0070C0"/>
                          </a:solidFill>
                          <a:effectLst/>
                          <a:latin typeface="+mn-lt"/>
                          <a:ea typeface="+mn-ea"/>
                          <a:cs typeface="Calibri" panose="020F0502020204030204" pitchFamily="34" charset="0"/>
                        </a:rPr>
                        <a:t>Pour ancrer au quotidien une culture PNB, </a:t>
                      </a:r>
                      <a:r>
                        <a:rPr lang="fr-FR" sz="1200" b="0" i="0" u="none" strike="noStrike" kern="1200" dirty="0" smtClean="0">
                          <a:solidFill>
                            <a:srgbClr val="0070C0"/>
                          </a:solidFill>
                          <a:effectLst/>
                          <a:latin typeface="+mn-lt"/>
                          <a:ea typeface="+mn-ea"/>
                          <a:cs typeface="Calibri" panose="020F0502020204030204" pitchFamily="34" charset="0"/>
                        </a:rPr>
                        <a:t>la rentabilité doit être mesurée. Pour</a:t>
                      </a:r>
                      <a:r>
                        <a:rPr lang="fr-FR" sz="1200" b="0" i="0" u="none" strike="noStrike" kern="1200" baseline="0" dirty="0" smtClean="0">
                          <a:solidFill>
                            <a:srgbClr val="0070C0"/>
                          </a:solidFill>
                          <a:effectLst/>
                          <a:latin typeface="+mn-lt"/>
                          <a:ea typeface="+mn-ea"/>
                          <a:cs typeface="Calibri" panose="020F0502020204030204" pitchFamily="34" charset="0"/>
                        </a:rPr>
                        <a:t> qu’elle soit </a:t>
                      </a:r>
                      <a:r>
                        <a:rPr lang="fr-FR" sz="1200" b="0" i="0" u="none" strike="noStrike" kern="1200" dirty="0" smtClean="0">
                          <a:solidFill>
                            <a:srgbClr val="0070C0"/>
                          </a:solidFill>
                          <a:effectLst/>
                          <a:latin typeface="+mn-lt"/>
                          <a:ea typeface="+mn-ea"/>
                          <a:cs typeface="Calibri" panose="020F0502020204030204" pitchFamily="34" charset="0"/>
                        </a:rPr>
                        <a:t>au cœur de nos attentions,</a:t>
                      </a:r>
                      <a:r>
                        <a:rPr lang="fr-FR" sz="1200" b="0" i="0" u="none" strike="noStrike" kern="1200" baseline="0" dirty="0" smtClean="0">
                          <a:solidFill>
                            <a:srgbClr val="0070C0"/>
                          </a:solidFill>
                          <a:effectLst/>
                          <a:latin typeface="+mn-lt"/>
                          <a:ea typeface="+mn-ea"/>
                          <a:cs typeface="Calibri" panose="020F0502020204030204" pitchFamily="34" charset="0"/>
                        </a:rPr>
                        <a:t> retrouvez dans le book pilotage les outils à votre disposition.</a:t>
                      </a:r>
                      <a:endParaRPr lang="fr-FR" sz="1200" b="0" i="0" u="none" strike="noStrike" kern="1200" dirty="0" smtClean="0">
                        <a:solidFill>
                          <a:srgbClr val="0070C0"/>
                        </a:solidFill>
                        <a:effectLst/>
                        <a:latin typeface="+mn-lt"/>
                        <a:ea typeface="+mn-ea"/>
                        <a:cs typeface="Calibri" panose="020F0502020204030204" pitchFamily="34" charset="0"/>
                      </a:endParaRPr>
                    </a:p>
                  </a:txBody>
                  <a:tcPr marL="2603" marR="2603" marT="3470" marB="0" anchor="ctr">
                    <a:solidFill>
                      <a:schemeClr val="bg1"/>
                    </a:solidFill>
                  </a:tcPr>
                </a:tc>
                <a:extLst>
                  <a:ext uri="{0D108BD9-81ED-4DB2-BD59-A6C34878D82A}">
                    <a16:rowId xmlns:a16="http://schemas.microsoft.com/office/drawing/2014/main" val="2614041478"/>
                  </a:ext>
                </a:extLst>
              </a:tr>
              <a:tr h="421123">
                <a:tc>
                  <a:txBody>
                    <a:bodyPr/>
                    <a:lstStyle/>
                    <a:p>
                      <a:pPr algn="l" fontAlgn="ctr"/>
                      <a:r>
                        <a:rPr lang="fr-FR" sz="1200" u="none" strike="noStrike" dirty="0" smtClean="0">
                          <a:solidFill>
                            <a:schemeClr val="tx1">
                              <a:lumMod val="75000"/>
                              <a:lumOff val="25000"/>
                            </a:schemeClr>
                          </a:solidFill>
                          <a:effectLst/>
                        </a:rPr>
                        <a:t>Risques et Conformité</a:t>
                      </a:r>
                      <a:endParaRPr lang="fr-FR" sz="1200" b="1" i="0" u="none" strike="noStrike" dirty="0" smtClean="0">
                        <a:solidFill>
                          <a:schemeClr val="tx1">
                            <a:lumMod val="75000"/>
                            <a:lumOff val="25000"/>
                          </a:schemeClr>
                        </a:solidFill>
                        <a:effectLst/>
                        <a:latin typeface="+mn-lt"/>
                        <a:cs typeface="Calibri" panose="020F0502020204030204" pitchFamily="34" charset="0"/>
                      </a:endParaRPr>
                    </a:p>
                  </a:txBody>
                  <a:tcPr marL="5076" marR="5076" marT="6769" marB="0" anchor="ctr">
                    <a:solidFill>
                      <a:schemeClr val="bg1"/>
                    </a:solidFill>
                  </a:tcPr>
                </a:tc>
                <a:tc>
                  <a:txBody>
                    <a:bodyPr/>
                    <a:lstStyle/>
                    <a:p>
                      <a:pPr marL="171450" indent="-171450" algn="l" fontAlgn="ctr">
                        <a:buFont typeface="Wingdings" panose="05000000000000000000" pitchFamily="2" charset="2"/>
                        <a:buChar char="§"/>
                      </a:pPr>
                      <a:r>
                        <a:rPr lang="fr-FR" sz="1200" u="none" strike="noStrike" dirty="0" smtClean="0">
                          <a:solidFill>
                            <a:schemeClr val="tx1">
                              <a:lumMod val="75000"/>
                              <a:lumOff val="25000"/>
                            </a:schemeClr>
                          </a:solidFill>
                          <a:effectLst/>
                          <a:latin typeface="+mn-lt"/>
                          <a:cs typeface="Calibri" panose="020F0502020204030204" pitchFamily="34" charset="0"/>
                        </a:rPr>
                        <a:t>Toute activité commerciale</a:t>
                      </a:r>
                      <a:r>
                        <a:rPr lang="fr-FR" sz="1200" u="none" strike="noStrike" baseline="0" dirty="0" smtClean="0">
                          <a:solidFill>
                            <a:schemeClr val="tx1">
                              <a:lumMod val="75000"/>
                              <a:lumOff val="25000"/>
                            </a:schemeClr>
                          </a:solidFill>
                          <a:effectLst/>
                          <a:latin typeface="+mn-lt"/>
                          <a:cs typeface="Calibri" panose="020F0502020204030204" pitchFamily="34" charset="0"/>
                        </a:rPr>
                        <a:t> reste régie par des </a:t>
                      </a:r>
                      <a:r>
                        <a:rPr lang="fr-FR" sz="1200" b="1" u="none" strike="noStrike" baseline="0" dirty="0" smtClean="0">
                          <a:solidFill>
                            <a:schemeClr val="tx1">
                              <a:lumMod val="75000"/>
                              <a:lumOff val="25000"/>
                            </a:schemeClr>
                          </a:solidFill>
                          <a:effectLst/>
                          <a:latin typeface="+mn-lt"/>
                          <a:cs typeface="Calibri" panose="020F0502020204030204" pitchFamily="34" charset="0"/>
                        </a:rPr>
                        <a:t>règles de protection de notre clientèle </a:t>
                      </a:r>
                      <a:r>
                        <a:rPr lang="fr-FR" sz="1200" u="none" strike="noStrike" baseline="0" dirty="0" smtClean="0">
                          <a:solidFill>
                            <a:schemeClr val="tx1">
                              <a:lumMod val="75000"/>
                              <a:lumOff val="25000"/>
                            </a:schemeClr>
                          </a:solidFill>
                          <a:effectLst/>
                          <a:latin typeface="+mn-lt"/>
                          <a:cs typeface="Calibri" panose="020F0502020204030204" pitchFamily="34" charset="0"/>
                        </a:rPr>
                        <a:t>et de notre établissement. Retrouvez ici les principaux outils de suivi.</a:t>
                      </a:r>
                      <a:endParaRPr lang="fr-FR" sz="1200" u="none" strike="noStrike" dirty="0" smtClean="0">
                        <a:solidFill>
                          <a:schemeClr val="tx1">
                            <a:lumMod val="75000"/>
                            <a:lumOff val="25000"/>
                          </a:schemeClr>
                        </a:solidFill>
                        <a:effectLst/>
                        <a:latin typeface="+mn-lt"/>
                        <a:cs typeface="Calibri" panose="020F0502020204030204" pitchFamily="34" charset="0"/>
                      </a:endParaRPr>
                    </a:p>
                  </a:txBody>
                  <a:tcPr marL="2603" marR="2603" marT="3470" marB="0" anchor="ctr">
                    <a:solidFill>
                      <a:schemeClr val="bg1"/>
                    </a:solidFill>
                  </a:tcPr>
                </a:tc>
                <a:extLst>
                  <a:ext uri="{0D108BD9-81ED-4DB2-BD59-A6C34878D82A}">
                    <a16:rowId xmlns:a16="http://schemas.microsoft.com/office/drawing/2014/main" val="146187030"/>
                  </a:ext>
                </a:extLst>
              </a:tr>
            </a:tbl>
          </a:graphicData>
        </a:graphic>
      </p:graphicFrame>
    </p:spTree>
    <p:extLst>
      <p:ext uri="{BB962C8B-B14F-4D97-AF65-F5344CB8AC3E}">
        <p14:creationId xmlns:p14="http://schemas.microsoft.com/office/powerpoint/2010/main" val="2335506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3"/>
          </p:nvPr>
        </p:nvSpPr>
        <p:spPr/>
        <p:txBody>
          <a:bodyPr/>
          <a:lstStyle/>
          <a:p>
            <a:pPr>
              <a:spcBef>
                <a:spcPts val="0"/>
              </a:spcBef>
            </a:pPr>
            <a:r>
              <a:rPr lang="fr-FR" sz="1600" b="1" dirty="0"/>
              <a:t>Des </a:t>
            </a:r>
            <a:r>
              <a:rPr lang="fr-FR" sz="1600" b="1" dirty="0">
                <a:solidFill>
                  <a:srgbClr val="C00000"/>
                </a:solidFill>
              </a:rPr>
              <a:t>outils</a:t>
            </a:r>
            <a:r>
              <a:rPr lang="fr-FR" sz="1600" b="1" dirty="0"/>
              <a:t> permettant à chacun de trouver les informations qui le concernent</a:t>
            </a:r>
          </a:p>
        </p:txBody>
      </p:sp>
      <p:sp>
        <p:nvSpPr>
          <p:cNvPr id="5" name="Titre 4"/>
          <p:cNvSpPr>
            <a:spLocks noGrp="1"/>
          </p:cNvSpPr>
          <p:nvPr>
            <p:ph type="ctrTitle"/>
          </p:nvPr>
        </p:nvSpPr>
        <p:spPr/>
        <p:txBody>
          <a:bodyPr/>
          <a:lstStyle/>
          <a:p>
            <a:r>
              <a:rPr lang="fr-FR" sz="1300" dirty="0"/>
              <a:t>Moyens : Formation, Offres &amp; Cibles</a:t>
            </a:r>
          </a:p>
        </p:txBody>
      </p:sp>
      <p:grpSp>
        <p:nvGrpSpPr>
          <p:cNvPr id="18" name="Groupe 17"/>
          <p:cNvGrpSpPr/>
          <p:nvPr/>
        </p:nvGrpSpPr>
        <p:grpSpPr>
          <a:xfrm>
            <a:off x="8335406" y="44251"/>
            <a:ext cx="3856593" cy="279660"/>
            <a:chOff x="3581398" y="6140166"/>
            <a:chExt cx="4444995" cy="223443"/>
          </a:xfrm>
          <a:noFill/>
        </p:grpSpPr>
        <p:sp>
          <p:nvSpPr>
            <p:cNvPr id="23" name="Rectangle 2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prstClr val="black">
                      <a:lumMod val="65000"/>
                      <a:lumOff val="35000"/>
                    </a:prstClr>
                  </a:solidFill>
                  <a:effectLst/>
                  <a:uLnTx/>
                  <a:uFillTx/>
                  <a:latin typeface="Montserrat Black" panose="00000A00000000000000" pitchFamily="2" charset="0"/>
                </a:rPr>
                <a:t>Professionnels</a:t>
              </a:r>
            </a:p>
          </p:txBody>
        </p:sp>
        <p:sp>
          <p:nvSpPr>
            <p:cNvPr id="24" name="Rectangle 23"/>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prstClr val="black">
                      <a:lumMod val="65000"/>
                      <a:lumOff val="35000"/>
                    </a:prstClr>
                  </a:solidFill>
                  <a:effectLst/>
                  <a:uLnTx/>
                  <a:uFillTx/>
                  <a:latin typeface="Arial"/>
                  <a:ea typeface="+mn-ea"/>
                  <a:cs typeface="+mn-cs"/>
                </a:rPr>
                <a:t>Gestion Privée</a:t>
              </a:r>
            </a:p>
          </p:txBody>
        </p:sp>
        <p:sp>
          <p:nvSpPr>
            <p:cNvPr id="25" name="Rectangle 24"/>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i="0" u="none" strike="noStrike" kern="1200" cap="none" spc="0" normalizeH="0" baseline="0" noProof="0" dirty="0">
                  <a:ln>
                    <a:noFill/>
                  </a:ln>
                  <a:solidFill>
                    <a:prstClr val="black">
                      <a:lumMod val="75000"/>
                      <a:lumOff val="25000"/>
                    </a:prstClr>
                  </a:solidFill>
                  <a:effectLst/>
                  <a:uLnTx/>
                  <a:uFillTx/>
                  <a:ea typeface="+mn-ea"/>
                  <a:cs typeface="+mn-cs"/>
                </a:rPr>
                <a:t>Particuliers</a:t>
              </a:r>
            </a:p>
          </p:txBody>
        </p:sp>
      </p:grpSp>
      <p:sp>
        <p:nvSpPr>
          <p:cNvPr id="73" name="Espace réservé du contenu 4"/>
          <p:cNvSpPr txBox="1">
            <a:spLocks/>
          </p:cNvSpPr>
          <p:nvPr/>
        </p:nvSpPr>
        <p:spPr>
          <a:xfrm>
            <a:off x="640286" y="1136151"/>
            <a:ext cx="7597939" cy="333064"/>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
                <a:srgbClr val="EA4E55"/>
              </a:buClr>
              <a:buSzTx/>
              <a:buFont typeface="Arial" panose="020B0604020202020204" pitchFamily="34" charset="0"/>
              <a:buNone/>
              <a:tabLst/>
              <a:defRPr/>
            </a:pPr>
            <a:r>
              <a:rPr kumimoji="0" lang="fr-FR" sz="1400" b="1"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Les outils de la </a:t>
            </a:r>
            <a:r>
              <a:rPr kumimoji="0" lang="fr-FR" sz="1400" b="1" i="0" u="none" strike="noStrike" kern="1200" cap="none" spc="0" normalizeH="0" baseline="0" noProof="0" dirty="0" smtClean="0">
                <a:ln>
                  <a:noFill/>
                </a:ln>
                <a:solidFill>
                  <a:srgbClr val="C00000"/>
                </a:solidFill>
                <a:effectLst/>
                <a:uLnTx/>
                <a:uFillTx/>
                <a:latin typeface="Arial"/>
                <a:ea typeface="+mn-ea"/>
                <a:cs typeface="+mn-cs"/>
              </a:rPr>
              <a:t>Bancarisation</a:t>
            </a:r>
            <a:r>
              <a:rPr kumimoji="0" lang="fr-FR" sz="1400" b="1" i="0" u="none" strike="noStrike" kern="1200" cap="none" spc="0" normalizeH="0" noProof="0" dirty="0" smtClean="0">
                <a:ln>
                  <a:noFill/>
                </a:ln>
                <a:solidFill>
                  <a:srgbClr val="C00000"/>
                </a:solidFill>
                <a:effectLst/>
                <a:uLnTx/>
                <a:uFillTx/>
                <a:latin typeface="Arial"/>
                <a:ea typeface="+mn-ea"/>
                <a:cs typeface="+mn-cs"/>
              </a:rPr>
              <a:t> Pro </a:t>
            </a:r>
            <a:endParaRPr kumimoji="0" lang="fr-FR" sz="1200" b="0" i="0" u="none" strike="noStrike" kern="1200" cap="none" spc="0" normalizeH="0" baseline="0" noProof="0" dirty="0">
              <a:ln>
                <a:noFill/>
              </a:ln>
              <a:solidFill>
                <a:srgbClr val="C00000"/>
              </a:solidFill>
              <a:effectLst/>
              <a:uLnTx/>
              <a:uFillTx/>
              <a:latin typeface="Arial"/>
              <a:ea typeface="+mn-ea"/>
              <a:cs typeface="+mn-cs"/>
            </a:endParaRPr>
          </a:p>
        </p:txBody>
      </p:sp>
      <p:grpSp>
        <p:nvGrpSpPr>
          <p:cNvPr id="10" name="Groupe 14"/>
          <p:cNvGrpSpPr>
            <a:grpSpLocks/>
          </p:cNvGrpSpPr>
          <p:nvPr/>
        </p:nvGrpSpPr>
        <p:grpSpPr bwMode="auto">
          <a:xfrm>
            <a:off x="372978" y="1579563"/>
            <a:ext cx="4211053" cy="984343"/>
            <a:chOff x="4802041" y="1571343"/>
            <a:chExt cx="2380893" cy="1114422"/>
          </a:xfrm>
          <a:solidFill>
            <a:srgbClr val="C00000"/>
          </a:solidFill>
        </p:grpSpPr>
        <p:sp>
          <p:nvSpPr>
            <p:cNvPr id="11" name="Rectangle 10" title="Arrière-plan d’icône">
              <a:extLst>
                <a:ext uri="{FF2B5EF4-FFF2-40B4-BE49-F238E27FC236}">
                  <a16:creationId xmlns:a16="http://schemas.microsoft.com/office/drawing/2014/main" id="{8C1073E4-F5B8-41C9-BC20-6329036B5025}"/>
                </a:ext>
              </a:extLst>
            </p:cNvPr>
            <p:cNvSpPr/>
            <p:nvPr/>
          </p:nvSpPr>
          <p:spPr>
            <a:xfrm>
              <a:off x="4802041" y="1571343"/>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12" name="Espace réservé du contenu 13"/>
            <p:cNvSpPr txBox="1">
              <a:spLocks/>
            </p:cNvSpPr>
            <p:nvPr/>
          </p:nvSpPr>
          <p:spPr bwMode="auto">
            <a:xfrm>
              <a:off x="5814360" y="2350775"/>
              <a:ext cx="1257159" cy="2963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1000"/>
                </a:spcBef>
                <a:spcAft>
                  <a:spcPts val="500"/>
                </a:spcAft>
                <a:buClr>
                  <a:srgbClr val="C31632"/>
                </a:buClr>
                <a:buSzTx/>
                <a:buFontTx/>
                <a:buNone/>
                <a:tabLst/>
                <a:defRPr/>
              </a:pPr>
              <a:r>
                <a:rPr kumimoji="0" lang="fr-FR" altLang="fr-FR" sz="1800" b="1" i="0" u="none" strike="noStrike" kern="1200" cap="none" spc="0" normalizeH="0" baseline="0" noProof="0" dirty="0" smtClean="0">
                  <a:ln>
                    <a:noFill/>
                  </a:ln>
                  <a:solidFill>
                    <a:srgbClr val="FFFFFF"/>
                  </a:solidFill>
                  <a:effectLst/>
                  <a:uLnTx/>
                  <a:uFillTx/>
                  <a:latin typeface="Arial"/>
                  <a:ea typeface="+mn-ea"/>
                  <a:cs typeface="+mn-cs"/>
                </a:rPr>
                <a:t>OUTILS</a:t>
              </a:r>
            </a:p>
          </p:txBody>
        </p:sp>
      </p:grpSp>
      <p:grpSp>
        <p:nvGrpSpPr>
          <p:cNvPr id="13" name="Groupe 18"/>
          <p:cNvGrpSpPr>
            <a:grpSpLocks/>
          </p:cNvGrpSpPr>
          <p:nvPr/>
        </p:nvGrpSpPr>
        <p:grpSpPr bwMode="auto">
          <a:xfrm>
            <a:off x="4692316" y="1579563"/>
            <a:ext cx="6930189" cy="984343"/>
            <a:chOff x="7222936" y="1576837"/>
            <a:chExt cx="2380893" cy="1114422"/>
          </a:xfrm>
          <a:solidFill>
            <a:schemeClr val="bg1">
              <a:lumMod val="50000"/>
            </a:schemeClr>
          </a:solidFill>
        </p:grpSpPr>
        <p:sp>
          <p:nvSpPr>
            <p:cNvPr id="14" name="Rectangle 13" title="Arrière-plan d’icône">
              <a:extLst>
                <a:ext uri="{FF2B5EF4-FFF2-40B4-BE49-F238E27FC236}">
                  <a16:creationId xmlns:a16="http://schemas.microsoft.com/office/drawing/2014/main" id="{8C1073E4-F5B8-41C9-BC20-6329036B5025}"/>
                </a:ext>
              </a:extLst>
            </p:cNvPr>
            <p:cNvSpPr/>
            <p:nvPr/>
          </p:nvSpPr>
          <p:spPr>
            <a:xfrm>
              <a:off x="7222936" y="1576837"/>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15" name="Espace réservé du contenu 13"/>
            <p:cNvSpPr txBox="1">
              <a:spLocks/>
            </p:cNvSpPr>
            <p:nvPr/>
          </p:nvSpPr>
          <p:spPr bwMode="auto">
            <a:xfrm>
              <a:off x="8005935" y="2356269"/>
              <a:ext cx="1540520" cy="2963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1000"/>
                </a:spcBef>
                <a:spcAft>
                  <a:spcPts val="500"/>
                </a:spcAft>
                <a:buClr>
                  <a:srgbClr val="C31632"/>
                </a:buClr>
                <a:buSzTx/>
                <a:buFontTx/>
                <a:buNone/>
                <a:tabLst/>
                <a:defRPr/>
              </a:pPr>
              <a:r>
                <a:rPr kumimoji="0" lang="fr-FR" altLang="fr-FR" sz="1800" b="1" i="0" u="none" strike="noStrike" kern="1200" cap="none" spc="0" normalizeH="0" baseline="0" noProof="0" dirty="0">
                  <a:ln>
                    <a:noFill/>
                  </a:ln>
                  <a:solidFill>
                    <a:srgbClr val="FFFFFF"/>
                  </a:solidFill>
                  <a:effectLst/>
                  <a:uLnTx/>
                  <a:uFillTx/>
                  <a:latin typeface="Arial"/>
                  <a:ea typeface="+mn-ea"/>
                  <a:cs typeface="+mn-cs"/>
                </a:rPr>
                <a:t>OBJECTIFS</a:t>
              </a:r>
            </a:p>
          </p:txBody>
        </p:sp>
      </p:grpSp>
      <p:pic>
        <p:nvPicPr>
          <p:cNvPr id="16" name="Image 15"/>
          <p:cNvPicPr>
            <a:picLocks noChangeAspect="1"/>
          </p:cNvPicPr>
          <p:nvPr/>
        </p:nvPicPr>
        <p:blipFill>
          <a:blip r:embed="rId2" cstate="print">
            <a:duotone>
              <a:prstClr val="black"/>
              <a:srgbClr val="FFFFFF">
                <a:tint val="45000"/>
                <a:satMod val="400000"/>
              </a:srgbClr>
            </a:duotone>
            <a:extLst>
              <a:ext uri="{28A0092B-C50C-407E-A947-70E740481C1C}">
                <a14:useLocalDpi xmlns:a14="http://schemas.microsoft.com/office/drawing/2010/main" val="0"/>
              </a:ext>
            </a:extLst>
          </a:blip>
          <a:stretch>
            <a:fillRect/>
          </a:stretch>
        </p:blipFill>
        <p:spPr>
          <a:xfrm>
            <a:off x="523498" y="1690310"/>
            <a:ext cx="608768" cy="608768"/>
          </a:xfrm>
          <a:prstGeom prst="rect">
            <a:avLst/>
          </a:prstGeom>
        </p:spPr>
      </p:pic>
      <p:pic>
        <p:nvPicPr>
          <p:cNvPr id="17" name="Image 2"/>
          <p:cNvPicPr>
            <a:picLocks noChangeAspect="1"/>
          </p:cNvPicPr>
          <p:nvPr/>
        </p:nvPicPr>
        <p:blipFill>
          <a:blip r:embed="rId3">
            <a:grayscl/>
            <a:biLevel thresh="50000"/>
            <a:extLst>
              <a:ext uri="{28A0092B-C50C-407E-A947-70E740481C1C}">
                <a14:useLocalDpi xmlns:a14="http://schemas.microsoft.com/office/drawing/2010/main" val="0"/>
              </a:ext>
            </a:extLst>
          </a:blip>
          <a:srcRect/>
          <a:stretch>
            <a:fillRect/>
          </a:stretch>
        </p:blipFill>
        <p:spPr bwMode="auto">
          <a:xfrm>
            <a:off x="4692316" y="1563688"/>
            <a:ext cx="862012"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0" name="Tableau 19"/>
          <p:cNvGraphicFramePr>
            <a:graphicFrameLocks noGrp="1"/>
          </p:cNvGraphicFramePr>
          <p:nvPr>
            <p:extLst/>
          </p:nvPr>
        </p:nvGraphicFramePr>
        <p:xfrm>
          <a:off x="372979" y="2579781"/>
          <a:ext cx="11249526" cy="2021565"/>
        </p:xfrm>
        <a:graphic>
          <a:graphicData uri="http://schemas.openxmlformats.org/drawingml/2006/table">
            <a:tbl>
              <a:tblPr firstRow="1" bandRow="1">
                <a:tableStyleId>{2D5ABB26-0587-4C30-8999-92F81FD0307C}</a:tableStyleId>
              </a:tblPr>
              <a:tblGrid>
                <a:gridCol w="4306597">
                  <a:extLst>
                    <a:ext uri="{9D8B030D-6E8A-4147-A177-3AD203B41FA5}">
                      <a16:colId xmlns:a16="http://schemas.microsoft.com/office/drawing/2014/main" val="2865747160"/>
                    </a:ext>
                  </a:extLst>
                </a:gridCol>
                <a:gridCol w="6942929">
                  <a:extLst>
                    <a:ext uri="{9D8B030D-6E8A-4147-A177-3AD203B41FA5}">
                      <a16:colId xmlns:a16="http://schemas.microsoft.com/office/drawing/2014/main" val="273004857"/>
                    </a:ext>
                  </a:extLst>
                </a:gridCol>
              </a:tblGrid>
              <a:tr h="404313">
                <a:tc>
                  <a:txBody>
                    <a:bodyPr/>
                    <a:lstStyle/>
                    <a:p>
                      <a:pPr algn="l" fontAlgn="ctr"/>
                      <a:r>
                        <a:rPr lang="fr-FR" sz="1200" u="none" strike="noStrike" dirty="0" smtClean="0">
                          <a:effectLst/>
                          <a:hlinkClick r:id="rId4"/>
                        </a:rPr>
                        <a:t>Outil d’accompagnement</a:t>
                      </a:r>
                      <a:r>
                        <a:rPr lang="fr-FR" sz="1200" u="none" strike="noStrike" baseline="0" dirty="0" smtClean="0">
                          <a:effectLst/>
                          <a:hlinkClick r:id="rId4"/>
                        </a:rPr>
                        <a:t> entrée en relation</a:t>
                      </a:r>
                      <a:endParaRPr lang="fr-FR" sz="1200" u="none" strike="noStrike" dirty="0" smtClean="0">
                        <a:effectLst/>
                      </a:endParaRPr>
                    </a:p>
                  </a:txBody>
                  <a:tcPr marL="5076" marR="5076" marT="6768" marB="0" anchor="ctr">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0" i="0" u="none" strike="noStrike" dirty="0" smtClean="0">
                          <a:solidFill>
                            <a:schemeClr val="tx1">
                              <a:lumMod val="85000"/>
                              <a:lumOff val="15000"/>
                            </a:schemeClr>
                          </a:solidFill>
                          <a:effectLst/>
                          <a:latin typeface="+mn-lt"/>
                        </a:rPr>
                        <a:t>Accédez directement</a:t>
                      </a:r>
                      <a:r>
                        <a:rPr lang="fr-FR" sz="1200" b="0" i="0" u="none" strike="noStrike" baseline="0" dirty="0" smtClean="0">
                          <a:solidFill>
                            <a:schemeClr val="tx1">
                              <a:lumMod val="85000"/>
                              <a:lumOff val="15000"/>
                            </a:schemeClr>
                          </a:solidFill>
                          <a:effectLst/>
                          <a:latin typeface="+mn-lt"/>
                        </a:rPr>
                        <a:t> à la Synthèse des offres pro </a:t>
                      </a:r>
                      <a:endParaRPr lang="fr-FR" sz="1200" b="0" i="0" u="none" strike="noStrike" dirty="0">
                        <a:solidFill>
                          <a:schemeClr val="tx1">
                            <a:lumMod val="85000"/>
                            <a:lumOff val="15000"/>
                          </a:schemeClr>
                        </a:solidFill>
                        <a:effectLst/>
                        <a:latin typeface="+mn-lt"/>
                        <a:cs typeface="Calibri" panose="020F0502020204030204" pitchFamily="34" charset="0"/>
                      </a:endParaRPr>
                    </a:p>
                  </a:txBody>
                  <a:tcPr marL="5076" marR="5076" marT="6768" marB="0" anchor="ctr">
                    <a:solidFill>
                      <a:schemeClr val="bg1"/>
                    </a:solidFill>
                  </a:tcPr>
                </a:tc>
                <a:extLst>
                  <a:ext uri="{0D108BD9-81ED-4DB2-BD59-A6C34878D82A}">
                    <a16:rowId xmlns:a16="http://schemas.microsoft.com/office/drawing/2014/main" val="426544112"/>
                  </a:ext>
                </a:extLst>
              </a:tr>
              <a:tr h="404313">
                <a:tc>
                  <a:txBody>
                    <a:bodyPr/>
                    <a:lstStyle/>
                    <a:p>
                      <a:pPr algn="l" fontAlgn="ctr"/>
                      <a:r>
                        <a:rPr lang="fr-FR" sz="1200" u="none" strike="noStrike" dirty="0" smtClean="0">
                          <a:effectLst/>
                          <a:hlinkClick r:id="rId5"/>
                        </a:rPr>
                        <a:t>Présentation</a:t>
                      </a:r>
                      <a:r>
                        <a:rPr lang="fr-FR" sz="1200" u="none" strike="noStrike" baseline="0" dirty="0" smtClean="0">
                          <a:effectLst/>
                          <a:hlinkClick r:id="rId5"/>
                        </a:rPr>
                        <a:t> de carte business Platinum</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tc>
                  <a:txBody>
                    <a:bodyPr/>
                    <a:lstStyle/>
                    <a:p>
                      <a:pPr marL="171450" indent="-171450" algn="l" fontAlgn="ctr">
                        <a:buFont typeface="Wingdings" panose="05000000000000000000" pitchFamily="2" charset="2"/>
                        <a:buChar char="§"/>
                      </a:pPr>
                      <a:r>
                        <a:rPr lang="fr-FR" sz="1200" b="0" u="none" strike="noStrike" dirty="0" smtClean="0">
                          <a:solidFill>
                            <a:schemeClr val="tx1">
                              <a:lumMod val="85000"/>
                              <a:lumOff val="15000"/>
                            </a:schemeClr>
                          </a:solidFill>
                          <a:effectLst/>
                          <a:latin typeface="+mn-lt"/>
                        </a:rPr>
                        <a:t>Découvrez la carte</a:t>
                      </a:r>
                      <a:r>
                        <a:rPr lang="fr-FR" sz="1200" b="0" u="none" strike="noStrike" baseline="0" dirty="0" smtClean="0">
                          <a:solidFill>
                            <a:schemeClr val="tx1">
                              <a:lumMod val="85000"/>
                              <a:lumOff val="15000"/>
                            </a:schemeClr>
                          </a:solidFill>
                          <a:effectLst/>
                          <a:latin typeface="+mn-lt"/>
                        </a:rPr>
                        <a:t> business Platinum, ses services et ses avantages</a:t>
                      </a:r>
                      <a:endParaRPr lang="fr-FR" sz="1200" b="0" i="0" u="none" strike="noStrike" dirty="0">
                        <a:solidFill>
                          <a:schemeClr val="tx1">
                            <a:lumMod val="85000"/>
                            <a:lumOff val="15000"/>
                          </a:schemeClr>
                        </a:solidFill>
                        <a:effectLst/>
                        <a:latin typeface="+mn-lt"/>
                        <a:cs typeface="Calibri" panose="020F0502020204030204" pitchFamily="34" charset="0"/>
                      </a:endParaRPr>
                    </a:p>
                  </a:txBody>
                  <a:tcPr marL="5076" marR="5076" marT="6768" marB="0" anchor="ctr">
                    <a:solidFill>
                      <a:schemeClr val="bg1"/>
                    </a:solidFill>
                  </a:tcPr>
                </a:tc>
                <a:extLst>
                  <a:ext uri="{0D108BD9-81ED-4DB2-BD59-A6C34878D82A}">
                    <a16:rowId xmlns:a16="http://schemas.microsoft.com/office/drawing/2014/main" val="283522031"/>
                  </a:ext>
                </a:extLst>
              </a:tr>
              <a:tr h="404313">
                <a:tc>
                  <a:txBody>
                    <a:bodyPr/>
                    <a:lstStyle/>
                    <a:p>
                      <a:pPr algn="l" fontAlgn="ct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tc>
                  <a:txBody>
                    <a:bodyPr/>
                    <a:lstStyle/>
                    <a:p>
                      <a:pPr marL="171450" indent="-171450" algn="l" fontAlgn="ctr">
                        <a:buFont typeface="Wingdings" panose="05000000000000000000" pitchFamily="2" charset="2"/>
                        <a:buChar char="§"/>
                      </a:pPr>
                      <a:endParaRPr lang="fr-FR" sz="1200" b="0" i="0" u="none" strike="noStrike" dirty="0">
                        <a:solidFill>
                          <a:schemeClr val="tx1">
                            <a:lumMod val="85000"/>
                            <a:lumOff val="15000"/>
                          </a:schemeClr>
                        </a:solidFill>
                        <a:effectLst/>
                        <a:latin typeface="+mn-lt"/>
                        <a:cs typeface="Calibri" panose="020F0502020204030204" pitchFamily="34" charset="0"/>
                      </a:endParaRPr>
                    </a:p>
                  </a:txBody>
                  <a:tcPr marL="5076" marR="5076" marT="6768" marB="0" anchor="ctr">
                    <a:solidFill>
                      <a:schemeClr val="bg1"/>
                    </a:solidFill>
                  </a:tcPr>
                </a:tc>
                <a:extLst>
                  <a:ext uri="{0D108BD9-81ED-4DB2-BD59-A6C34878D82A}">
                    <a16:rowId xmlns:a16="http://schemas.microsoft.com/office/drawing/2014/main" val="1983343968"/>
                  </a:ext>
                </a:extLst>
              </a:tr>
              <a:tr h="404313">
                <a:tc>
                  <a:txBody>
                    <a:bodyPr/>
                    <a:lstStyle/>
                    <a:p>
                      <a:pPr algn="l" fontAlgn="ct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tc>
                  <a:txBody>
                    <a:bodyPr/>
                    <a:lstStyle/>
                    <a:p>
                      <a:pPr marL="171450" indent="-171450" algn="l" fontAlgn="ctr">
                        <a:buFont typeface="Wingdings" panose="05000000000000000000" pitchFamily="2" charset="2"/>
                        <a:buChar char="§"/>
                      </a:pPr>
                      <a:endParaRPr lang="fr-FR" sz="1200" b="0" i="0" u="none" strike="noStrike" dirty="0">
                        <a:solidFill>
                          <a:schemeClr val="tx1">
                            <a:lumMod val="85000"/>
                            <a:lumOff val="15000"/>
                          </a:schemeClr>
                        </a:solidFill>
                        <a:effectLst/>
                        <a:latin typeface="+mn-lt"/>
                        <a:cs typeface="Calibri" panose="020F0502020204030204" pitchFamily="34" charset="0"/>
                      </a:endParaRPr>
                    </a:p>
                  </a:txBody>
                  <a:tcPr marL="5076" marR="5076" marT="6768" marB="0" anchor="ctr">
                    <a:solidFill>
                      <a:schemeClr val="bg1"/>
                    </a:solidFill>
                  </a:tcPr>
                </a:tc>
                <a:extLst>
                  <a:ext uri="{0D108BD9-81ED-4DB2-BD59-A6C34878D82A}">
                    <a16:rowId xmlns:a16="http://schemas.microsoft.com/office/drawing/2014/main" val="1717319216"/>
                  </a:ext>
                </a:extLst>
              </a:tr>
              <a:tr h="404313">
                <a:tc>
                  <a:txBody>
                    <a:bodyPr/>
                    <a:lstStyle/>
                    <a:p>
                      <a:pPr algn="l" fontAlgn="ct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endParaRPr lang="fr-FR" sz="1200" b="0" i="0" u="none" strike="noStrike" dirty="0" smtClean="0">
                        <a:solidFill>
                          <a:schemeClr val="tx1">
                            <a:lumMod val="85000"/>
                            <a:lumOff val="15000"/>
                          </a:schemeClr>
                        </a:solidFill>
                        <a:effectLst/>
                        <a:latin typeface="+mn-lt"/>
                        <a:cs typeface="Calibri" panose="020F0502020204030204" pitchFamily="34" charset="0"/>
                      </a:endParaRPr>
                    </a:p>
                  </a:txBody>
                  <a:tcPr marL="5076" marR="5076" marT="6768" marB="0" anchor="ctr">
                    <a:solidFill>
                      <a:schemeClr val="bg1"/>
                    </a:solidFill>
                  </a:tcPr>
                </a:tc>
                <a:extLst>
                  <a:ext uri="{0D108BD9-81ED-4DB2-BD59-A6C34878D82A}">
                    <a16:rowId xmlns:a16="http://schemas.microsoft.com/office/drawing/2014/main" val="2669375072"/>
                  </a:ext>
                </a:extLst>
              </a:tr>
            </a:tbl>
          </a:graphicData>
        </a:graphic>
      </p:graphicFrame>
    </p:spTree>
    <p:extLst>
      <p:ext uri="{BB962C8B-B14F-4D97-AF65-F5344CB8AC3E}">
        <p14:creationId xmlns:p14="http://schemas.microsoft.com/office/powerpoint/2010/main" val="3745183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3"/>
          </p:nvPr>
        </p:nvSpPr>
        <p:spPr/>
        <p:txBody>
          <a:bodyPr/>
          <a:lstStyle/>
          <a:p>
            <a:pPr>
              <a:spcBef>
                <a:spcPts val="0"/>
              </a:spcBef>
            </a:pPr>
            <a:r>
              <a:rPr lang="fr-FR" sz="1600" b="1" dirty="0"/>
              <a:t>Des </a:t>
            </a:r>
            <a:r>
              <a:rPr lang="fr-FR" sz="1600" b="1" dirty="0">
                <a:solidFill>
                  <a:srgbClr val="C00000"/>
                </a:solidFill>
              </a:rPr>
              <a:t>outils</a:t>
            </a:r>
            <a:r>
              <a:rPr lang="fr-FR" sz="1600" b="1" dirty="0"/>
              <a:t> permettant à chacun de trouver les informations qui le concernent</a:t>
            </a:r>
          </a:p>
        </p:txBody>
      </p:sp>
      <p:sp>
        <p:nvSpPr>
          <p:cNvPr id="5" name="Titre 4"/>
          <p:cNvSpPr>
            <a:spLocks noGrp="1"/>
          </p:cNvSpPr>
          <p:nvPr>
            <p:ph type="ctrTitle"/>
          </p:nvPr>
        </p:nvSpPr>
        <p:spPr/>
        <p:txBody>
          <a:bodyPr/>
          <a:lstStyle/>
          <a:p>
            <a:r>
              <a:rPr lang="fr-FR" sz="1300" dirty="0"/>
              <a:t>Moyens : Formation, Offres &amp; Cibles</a:t>
            </a:r>
          </a:p>
        </p:txBody>
      </p:sp>
      <p:grpSp>
        <p:nvGrpSpPr>
          <p:cNvPr id="18" name="Groupe 17"/>
          <p:cNvGrpSpPr/>
          <p:nvPr/>
        </p:nvGrpSpPr>
        <p:grpSpPr>
          <a:xfrm>
            <a:off x="8335406" y="44251"/>
            <a:ext cx="3856593" cy="279660"/>
            <a:chOff x="3581398" y="6140166"/>
            <a:chExt cx="4444995" cy="223443"/>
          </a:xfrm>
          <a:noFill/>
        </p:grpSpPr>
        <p:sp>
          <p:nvSpPr>
            <p:cNvPr id="23" name="Rectangle 2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prstClr val="black">
                      <a:lumMod val="65000"/>
                      <a:lumOff val="35000"/>
                    </a:prstClr>
                  </a:solidFill>
                  <a:effectLst/>
                  <a:uLnTx/>
                  <a:uFillTx/>
                  <a:latin typeface="Montserrat Black" panose="00000A00000000000000" pitchFamily="2" charset="0"/>
                </a:rPr>
                <a:t>Professionnels</a:t>
              </a:r>
            </a:p>
          </p:txBody>
        </p:sp>
        <p:sp>
          <p:nvSpPr>
            <p:cNvPr id="24" name="Rectangle 23"/>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prstClr val="black">
                      <a:lumMod val="65000"/>
                      <a:lumOff val="35000"/>
                    </a:prstClr>
                  </a:solidFill>
                  <a:effectLst/>
                  <a:uLnTx/>
                  <a:uFillTx/>
                  <a:latin typeface="Arial"/>
                  <a:ea typeface="+mn-ea"/>
                  <a:cs typeface="+mn-cs"/>
                </a:rPr>
                <a:t>Gestion Privée</a:t>
              </a:r>
            </a:p>
          </p:txBody>
        </p:sp>
        <p:sp>
          <p:nvSpPr>
            <p:cNvPr id="25" name="Rectangle 24"/>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i="0" u="none" strike="noStrike" kern="1200" cap="none" spc="0" normalizeH="0" baseline="0" noProof="0" dirty="0">
                  <a:ln>
                    <a:noFill/>
                  </a:ln>
                  <a:solidFill>
                    <a:prstClr val="black">
                      <a:lumMod val="75000"/>
                      <a:lumOff val="25000"/>
                    </a:prstClr>
                  </a:solidFill>
                  <a:effectLst/>
                  <a:uLnTx/>
                  <a:uFillTx/>
                  <a:ea typeface="+mn-ea"/>
                  <a:cs typeface="+mn-cs"/>
                </a:rPr>
                <a:t>Particuliers</a:t>
              </a:r>
            </a:p>
          </p:txBody>
        </p:sp>
      </p:grpSp>
      <p:sp>
        <p:nvSpPr>
          <p:cNvPr id="73" name="Espace réservé du contenu 4"/>
          <p:cNvSpPr txBox="1">
            <a:spLocks/>
          </p:cNvSpPr>
          <p:nvPr/>
        </p:nvSpPr>
        <p:spPr>
          <a:xfrm>
            <a:off x="640286" y="1136151"/>
            <a:ext cx="7597939" cy="333064"/>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
                <a:srgbClr val="EA4E55"/>
              </a:buClr>
              <a:buSzTx/>
              <a:buFont typeface="Arial" panose="020B0604020202020204" pitchFamily="34" charset="0"/>
              <a:buNone/>
              <a:tabLst/>
              <a:defRPr/>
            </a:pPr>
            <a:r>
              <a:rPr kumimoji="0" lang="fr-FR" sz="1400" b="1" i="0" u="none" strike="noStrike" kern="1200" cap="none" spc="0" normalizeH="0" baseline="0" noProof="0" dirty="0" smtClean="0">
                <a:ln>
                  <a:noFill/>
                </a:ln>
                <a:solidFill>
                  <a:prstClr val="black">
                    <a:lumMod val="75000"/>
                    <a:lumOff val="25000"/>
                  </a:prstClr>
                </a:solidFill>
                <a:effectLst/>
                <a:uLnTx/>
                <a:uFillTx/>
                <a:latin typeface="Arial"/>
                <a:ea typeface="+mn-ea"/>
                <a:cs typeface="+mn-cs"/>
              </a:rPr>
              <a:t>Les outils de la </a:t>
            </a:r>
            <a:r>
              <a:rPr kumimoji="0" lang="fr-FR" sz="1400" b="1" i="0" u="none" strike="noStrike" kern="1200" cap="none" spc="0" normalizeH="0" baseline="0" noProof="0" dirty="0" smtClean="0">
                <a:ln>
                  <a:noFill/>
                </a:ln>
                <a:solidFill>
                  <a:srgbClr val="C00000"/>
                </a:solidFill>
                <a:effectLst/>
                <a:uLnTx/>
                <a:uFillTx/>
                <a:latin typeface="Arial"/>
                <a:ea typeface="+mn-ea"/>
                <a:cs typeface="+mn-cs"/>
              </a:rPr>
              <a:t>Monétique TPE</a:t>
            </a:r>
            <a:r>
              <a:rPr kumimoji="0" lang="fr-FR" sz="1400" b="1" i="0" u="none" strike="noStrike" kern="1200" cap="none" spc="0" normalizeH="0" noProof="0" dirty="0" smtClean="0">
                <a:ln>
                  <a:noFill/>
                </a:ln>
                <a:solidFill>
                  <a:srgbClr val="C00000"/>
                </a:solidFill>
                <a:effectLst/>
                <a:uLnTx/>
                <a:uFillTx/>
                <a:latin typeface="Arial"/>
                <a:ea typeface="+mn-ea"/>
                <a:cs typeface="+mn-cs"/>
              </a:rPr>
              <a:t> et E-commerce</a:t>
            </a:r>
            <a:r>
              <a:rPr kumimoji="0" lang="fr-FR" sz="1400" b="1" i="0" u="none" strike="noStrike" kern="1200" cap="none" spc="0" normalizeH="0" baseline="0" noProof="0" dirty="0" smtClean="0">
                <a:ln>
                  <a:noFill/>
                </a:ln>
                <a:solidFill>
                  <a:srgbClr val="C00000"/>
                </a:solidFill>
                <a:effectLst/>
                <a:uLnTx/>
                <a:uFillTx/>
                <a:latin typeface="Arial"/>
                <a:ea typeface="+mn-ea"/>
                <a:cs typeface="+mn-cs"/>
              </a:rPr>
              <a:t> </a:t>
            </a:r>
            <a:endParaRPr kumimoji="0" lang="fr-FR" sz="1200" b="0" i="0" u="none" strike="noStrike" kern="1200" cap="none" spc="0" normalizeH="0" baseline="0" noProof="0" dirty="0">
              <a:ln>
                <a:noFill/>
              </a:ln>
              <a:solidFill>
                <a:srgbClr val="C00000"/>
              </a:solidFill>
              <a:effectLst/>
              <a:uLnTx/>
              <a:uFillTx/>
              <a:latin typeface="Arial"/>
              <a:ea typeface="+mn-ea"/>
              <a:cs typeface="+mn-cs"/>
            </a:endParaRPr>
          </a:p>
        </p:txBody>
      </p:sp>
      <p:grpSp>
        <p:nvGrpSpPr>
          <p:cNvPr id="10" name="Groupe 14"/>
          <p:cNvGrpSpPr>
            <a:grpSpLocks/>
          </p:cNvGrpSpPr>
          <p:nvPr/>
        </p:nvGrpSpPr>
        <p:grpSpPr bwMode="auto">
          <a:xfrm>
            <a:off x="372978" y="1579563"/>
            <a:ext cx="4211053" cy="984343"/>
            <a:chOff x="4802041" y="1571343"/>
            <a:chExt cx="2380893" cy="1114422"/>
          </a:xfrm>
          <a:solidFill>
            <a:srgbClr val="C00000"/>
          </a:solidFill>
        </p:grpSpPr>
        <p:sp>
          <p:nvSpPr>
            <p:cNvPr id="11" name="Rectangle 10" title="Arrière-plan d’icône">
              <a:extLst>
                <a:ext uri="{FF2B5EF4-FFF2-40B4-BE49-F238E27FC236}">
                  <a16:creationId xmlns:a16="http://schemas.microsoft.com/office/drawing/2014/main" id="{8C1073E4-F5B8-41C9-BC20-6329036B5025}"/>
                </a:ext>
              </a:extLst>
            </p:cNvPr>
            <p:cNvSpPr/>
            <p:nvPr/>
          </p:nvSpPr>
          <p:spPr>
            <a:xfrm>
              <a:off x="4802041" y="1571343"/>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12" name="Espace réservé du contenu 13"/>
            <p:cNvSpPr txBox="1">
              <a:spLocks/>
            </p:cNvSpPr>
            <p:nvPr/>
          </p:nvSpPr>
          <p:spPr bwMode="auto">
            <a:xfrm>
              <a:off x="5814360" y="2350775"/>
              <a:ext cx="1257159" cy="2963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1000"/>
                </a:spcBef>
                <a:spcAft>
                  <a:spcPts val="500"/>
                </a:spcAft>
                <a:buClr>
                  <a:srgbClr val="C31632"/>
                </a:buClr>
                <a:buSzTx/>
                <a:buFontTx/>
                <a:buNone/>
                <a:tabLst/>
                <a:defRPr/>
              </a:pPr>
              <a:r>
                <a:rPr kumimoji="0" lang="fr-FR" altLang="fr-FR" sz="1800" b="1" i="0" u="none" strike="noStrike" kern="1200" cap="none" spc="0" normalizeH="0" baseline="0" noProof="0" dirty="0" smtClean="0">
                  <a:ln>
                    <a:noFill/>
                  </a:ln>
                  <a:solidFill>
                    <a:srgbClr val="FFFFFF"/>
                  </a:solidFill>
                  <a:effectLst/>
                  <a:uLnTx/>
                  <a:uFillTx/>
                  <a:latin typeface="Arial"/>
                  <a:ea typeface="+mn-ea"/>
                  <a:cs typeface="+mn-cs"/>
                </a:rPr>
                <a:t>OUTILS</a:t>
              </a:r>
            </a:p>
          </p:txBody>
        </p:sp>
      </p:grpSp>
      <p:grpSp>
        <p:nvGrpSpPr>
          <p:cNvPr id="13" name="Groupe 18"/>
          <p:cNvGrpSpPr>
            <a:grpSpLocks/>
          </p:cNvGrpSpPr>
          <p:nvPr/>
        </p:nvGrpSpPr>
        <p:grpSpPr bwMode="auto">
          <a:xfrm>
            <a:off x="4692316" y="1579563"/>
            <a:ext cx="6930189" cy="984343"/>
            <a:chOff x="7222936" y="1576837"/>
            <a:chExt cx="2380893" cy="1114422"/>
          </a:xfrm>
          <a:solidFill>
            <a:schemeClr val="bg1">
              <a:lumMod val="50000"/>
            </a:schemeClr>
          </a:solidFill>
        </p:grpSpPr>
        <p:sp>
          <p:nvSpPr>
            <p:cNvPr id="14" name="Rectangle 13" title="Arrière-plan d’icône">
              <a:extLst>
                <a:ext uri="{FF2B5EF4-FFF2-40B4-BE49-F238E27FC236}">
                  <a16:creationId xmlns:a16="http://schemas.microsoft.com/office/drawing/2014/main" id="{8C1073E4-F5B8-41C9-BC20-6329036B5025}"/>
                </a:ext>
              </a:extLst>
            </p:cNvPr>
            <p:cNvSpPr/>
            <p:nvPr/>
          </p:nvSpPr>
          <p:spPr>
            <a:xfrm>
              <a:off x="7222936" y="1576837"/>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15" name="Espace réservé du contenu 13"/>
            <p:cNvSpPr txBox="1">
              <a:spLocks/>
            </p:cNvSpPr>
            <p:nvPr/>
          </p:nvSpPr>
          <p:spPr bwMode="auto">
            <a:xfrm>
              <a:off x="8005935" y="2356269"/>
              <a:ext cx="1540520" cy="2963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1000"/>
                </a:spcBef>
                <a:spcAft>
                  <a:spcPts val="500"/>
                </a:spcAft>
                <a:buClr>
                  <a:srgbClr val="C31632"/>
                </a:buClr>
                <a:buSzTx/>
                <a:buFontTx/>
                <a:buNone/>
                <a:tabLst/>
                <a:defRPr/>
              </a:pPr>
              <a:r>
                <a:rPr kumimoji="0" lang="fr-FR" altLang="fr-FR" sz="1800" b="1" i="0" u="none" strike="noStrike" kern="1200" cap="none" spc="0" normalizeH="0" baseline="0" noProof="0" dirty="0">
                  <a:ln>
                    <a:noFill/>
                  </a:ln>
                  <a:solidFill>
                    <a:srgbClr val="FFFFFF"/>
                  </a:solidFill>
                  <a:effectLst/>
                  <a:uLnTx/>
                  <a:uFillTx/>
                  <a:latin typeface="Arial"/>
                  <a:ea typeface="+mn-ea"/>
                  <a:cs typeface="+mn-cs"/>
                </a:rPr>
                <a:t>OBJECTIFS</a:t>
              </a:r>
            </a:p>
          </p:txBody>
        </p:sp>
      </p:grpSp>
      <p:pic>
        <p:nvPicPr>
          <p:cNvPr id="16" name="Image 15"/>
          <p:cNvPicPr>
            <a:picLocks noChangeAspect="1"/>
          </p:cNvPicPr>
          <p:nvPr/>
        </p:nvPicPr>
        <p:blipFill>
          <a:blip r:embed="rId2" cstate="print">
            <a:duotone>
              <a:prstClr val="black"/>
              <a:srgbClr val="FFFFFF">
                <a:tint val="45000"/>
                <a:satMod val="400000"/>
              </a:srgbClr>
            </a:duotone>
            <a:extLst>
              <a:ext uri="{28A0092B-C50C-407E-A947-70E740481C1C}">
                <a14:useLocalDpi xmlns:a14="http://schemas.microsoft.com/office/drawing/2010/main" val="0"/>
              </a:ext>
            </a:extLst>
          </a:blip>
          <a:stretch>
            <a:fillRect/>
          </a:stretch>
        </p:blipFill>
        <p:spPr>
          <a:xfrm>
            <a:off x="523498" y="1690310"/>
            <a:ext cx="608768" cy="608768"/>
          </a:xfrm>
          <a:prstGeom prst="rect">
            <a:avLst/>
          </a:prstGeom>
        </p:spPr>
      </p:pic>
      <p:pic>
        <p:nvPicPr>
          <p:cNvPr id="17" name="Image 2"/>
          <p:cNvPicPr>
            <a:picLocks noChangeAspect="1"/>
          </p:cNvPicPr>
          <p:nvPr/>
        </p:nvPicPr>
        <p:blipFill>
          <a:blip r:embed="rId3">
            <a:grayscl/>
            <a:biLevel thresh="50000"/>
            <a:extLst>
              <a:ext uri="{28A0092B-C50C-407E-A947-70E740481C1C}">
                <a14:useLocalDpi xmlns:a14="http://schemas.microsoft.com/office/drawing/2010/main" val="0"/>
              </a:ext>
            </a:extLst>
          </a:blip>
          <a:srcRect/>
          <a:stretch>
            <a:fillRect/>
          </a:stretch>
        </p:blipFill>
        <p:spPr bwMode="auto">
          <a:xfrm>
            <a:off x="4692316" y="1563688"/>
            <a:ext cx="862012"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0" name="Tableau 19"/>
          <p:cNvGraphicFramePr>
            <a:graphicFrameLocks noGrp="1"/>
          </p:cNvGraphicFramePr>
          <p:nvPr>
            <p:extLst/>
          </p:nvPr>
        </p:nvGraphicFramePr>
        <p:xfrm>
          <a:off x="372979" y="2579781"/>
          <a:ext cx="11249526" cy="3743682"/>
        </p:xfrm>
        <a:graphic>
          <a:graphicData uri="http://schemas.openxmlformats.org/drawingml/2006/table">
            <a:tbl>
              <a:tblPr firstRow="1" bandRow="1">
                <a:tableStyleId>{2D5ABB26-0587-4C30-8999-92F81FD0307C}</a:tableStyleId>
              </a:tblPr>
              <a:tblGrid>
                <a:gridCol w="4306597">
                  <a:extLst>
                    <a:ext uri="{9D8B030D-6E8A-4147-A177-3AD203B41FA5}">
                      <a16:colId xmlns:a16="http://schemas.microsoft.com/office/drawing/2014/main" val="2865747160"/>
                    </a:ext>
                  </a:extLst>
                </a:gridCol>
                <a:gridCol w="6942929">
                  <a:extLst>
                    <a:ext uri="{9D8B030D-6E8A-4147-A177-3AD203B41FA5}">
                      <a16:colId xmlns:a16="http://schemas.microsoft.com/office/drawing/2014/main" val="273004857"/>
                    </a:ext>
                  </a:extLst>
                </a:gridCol>
              </a:tblGrid>
              <a:tr h="404313">
                <a:tc>
                  <a:txBody>
                    <a:bodyPr/>
                    <a:lstStyle/>
                    <a:p>
                      <a:pPr algn="l" fontAlgn="ctr"/>
                      <a:r>
                        <a:rPr lang="fr-FR" sz="1200" u="none" strike="noStrike" dirty="0" err="1" smtClean="0">
                          <a:effectLst/>
                          <a:hlinkClick r:id="rId4"/>
                        </a:rPr>
                        <a:t>Easy</a:t>
                      </a:r>
                      <a:r>
                        <a:rPr lang="fr-FR" sz="1200" u="none" strike="noStrike" dirty="0" smtClean="0">
                          <a:effectLst/>
                          <a:hlinkClick r:id="rId4"/>
                        </a:rPr>
                        <a:t> TPE</a:t>
                      </a:r>
                      <a:endParaRPr lang="fr-FR" sz="1200" u="none" strike="noStrike" dirty="0" smtClean="0">
                        <a:effectLst/>
                      </a:endParaRPr>
                    </a:p>
                  </a:txBody>
                  <a:tcPr marL="5076" marR="5076" marT="6768" marB="0" anchor="ctr">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0" i="0" u="none" strike="noStrike" dirty="0" smtClean="0">
                          <a:solidFill>
                            <a:schemeClr val="tx1">
                              <a:lumMod val="85000"/>
                              <a:lumOff val="15000"/>
                            </a:schemeClr>
                          </a:solidFill>
                          <a:effectLst/>
                          <a:latin typeface="+mn-lt"/>
                        </a:rPr>
                        <a:t>Laissez vous guider dans le choix</a:t>
                      </a:r>
                      <a:r>
                        <a:rPr lang="fr-FR" sz="1200" b="0" i="0" u="none" strike="noStrike" baseline="0" dirty="0" smtClean="0">
                          <a:solidFill>
                            <a:schemeClr val="tx1">
                              <a:lumMod val="85000"/>
                              <a:lumOff val="15000"/>
                            </a:schemeClr>
                          </a:solidFill>
                          <a:effectLst/>
                          <a:latin typeface="+mn-lt"/>
                        </a:rPr>
                        <a:t> du bon TPE.</a:t>
                      </a:r>
                      <a:endParaRPr lang="fr-FR" sz="1200" b="0" i="0" u="none" strike="noStrike" dirty="0">
                        <a:solidFill>
                          <a:schemeClr val="tx1">
                            <a:lumMod val="85000"/>
                            <a:lumOff val="15000"/>
                          </a:schemeClr>
                        </a:solidFill>
                        <a:effectLst/>
                        <a:latin typeface="+mn-lt"/>
                        <a:cs typeface="Calibri" panose="020F0502020204030204" pitchFamily="34" charset="0"/>
                      </a:endParaRPr>
                    </a:p>
                  </a:txBody>
                  <a:tcPr marL="5076" marR="5076" marT="6768" marB="0" anchor="ctr">
                    <a:solidFill>
                      <a:schemeClr val="bg1"/>
                    </a:solidFill>
                  </a:tcPr>
                </a:tc>
                <a:extLst>
                  <a:ext uri="{0D108BD9-81ED-4DB2-BD59-A6C34878D82A}">
                    <a16:rowId xmlns:a16="http://schemas.microsoft.com/office/drawing/2014/main" val="426544112"/>
                  </a:ext>
                </a:extLst>
              </a:tr>
              <a:tr h="404313">
                <a:tc>
                  <a:txBody>
                    <a:bodyPr/>
                    <a:lstStyle/>
                    <a:p>
                      <a:pPr algn="l" fontAlgn="ctr"/>
                      <a:r>
                        <a:rPr lang="fr-FR" sz="1200" u="none" strike="noStrike" dirty="0" smtClean="0">
                          <a:effectLst/>
                          <a:hlinkClick r:id="rId5"/>
                        </a:rPr>
                        <a:t>Site CE</a:t>
                      </a:r>
                      <a:r>
                        <a:rPr lang="fr-FR" sz="1200" u="none" strike="noStrike" baseline="0" dirty="0" smtClean="0">
                          <a:effectLst/>
                          <a:hlinkClick r:id="rId5"/>
                        </a:rPr>
                        <a:t> </a:t>
                      </a:r>
                      <a:r>
                        <a:rPr lang="fr-FR" sz="1200" u="none" strike="noStrike" baseline="0" dirty="0" err="1" smtClean="0">
                          <a:effectLst/>
                          <a:hlinkClick r:id="rId5"/>
                        </a:rPr>
                        <a:t>Boost</a:t>
                      </a:r>
                      <a:r>
                        <a:rPr lang="fr-FR" sz="1200" u="none" strike="noStrike" baseline="0" dirty="0" smtClean="0">
                          <a:effectLst/>
                          <a:hlinkClick r:id="rId5"/>
                        </a:rPr>
                        <a:t> </a:t>
                      </a:r>
                      <a:r>
                        <a:rPr lang="fr-FR" sz="1200" u="none" strike="noStrike" baseline="0" dirty="0" err="1" smtClean="0">
                          <a:effectLst/>
                          <a:hlinkClick r:id="rId5"/>
                        </a:rPr>
                        <a:t>Pay</a:t>
                      </a:r>
                      <a:r>
                        <a:rPr lang="fr-FR" sz="1200" u="none" strike="noStrike" baseline="0" dirty="0" smtClean="0">
                          <a:effectLst/>
                          <a:hlinkClick r:id="rId5"/>
                        </a:rPr>
                        <a:t> et TPE Premium</a:t>
                      </a:r>
                      <a:r>
                        <a:rPr lang="fr-FR" sz="1200" u="none" strike="noStrike" baseline="0" dirty="0" smtClean="0">
                          <a:effectLst/>
                        </a:rPr>
                        <a:t> (ouvrir sous chrome)</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tc>
                  <a:txBody>
                    <a:bodyPr/>
                    <a:lstStyle/>
                    <a:p>
                      <a:pPr marL="171450" indent="-171450" algn="l" fontAlgn="ctr">
                        <a:buFont typeface="Wingdings" panose="05000000000000000000" pitchFamily="2" charset="2"/>
                        <a:buChar char="§"/>
                      </a:pPr>
                      <a:r>
                        <a:rPr lang="fr-FR" sz="1200" b="0" u="none" strike="noStrike" dirty="0" smtClean="0">
                          <a:solidFill>
                            <a:schemeClr val="tx1">
                              <a:lumMod val="85000"/>
                              <a:lumOff val="15000"/>
                            </a:schemeClr>
                          </a:solidFill>
                          <a:effectLst/>
                          <a:latin typeface="+mn-lt"/>
                        </a:rPr>
                        <a:t>Découvrez la gamme TPE Premium et CE </a:t>
                      </a:r>
                      <a:r>
                        <a:rPr lang="fr-FR" sz="1200" b="0" u="none" strike="noStrike" dirty="0" err="1" smtClean="0">
                          <a:solidFill>
                            <a:schemeClr val="tx1">
                              <a:lumMod val="85000"/>
                              <a:lumOff val="15000"/>
                            </a:schemeClr>
                          </a:solidFill>
                          <a:effectLst/>
                          <a:latin typeface="+mn-lt"/>
                        </a:rPr>
                        <a:t>Boost</a:t>
                      </a:r>
                      <a:r>
                        <a:rPr lang="fr-FR" sz="1200" b="0" u="none" strike="noStrike" dirty="0" smtClean="0">
                          <a:solidFill>
                            <a:schemeClr val="tx1">
                              <a:lumMod val="85000"/>
                              <a:lumOff val="15000"/>
                            </a:schemeClr>
                          </a:solidFill>
                          <a:effectLst/>
                          <a:latin typeface="+mn-lt"/>
                        </a:rPr>
                        <a:t> </a:t>
                      </a:r>
                      <a:r>
                        <a:rPr lang="fr-FR" sz="1200" b="0" u="none" strike="noStrike" dirty="0" err="1" smtClean="0">
                          <a:solidFill>
                            <a:schemeClr val="tx1">
                              <a:lumMod val="85000"/>
                              <a:lumOff val="15000"/>
                            </a:schemeClr>
                          </a:solidFill>
                          <a:effectLst/>
                          <a:latin typeface="+mn-lt"/>
                        </a:rPr>
                        <a:t>Pay</a:t>
                      </a:r>
                      <a:r>
                        <a:rPr lang="fr-FR" sz="1200" b="0" u="none" strike="noStrike" baseline="0" dirty="0" smtClean="0">
                          <a:solidFill>
                            <a:schemeClr val="tx1">
                              <a:lumMod val="85000"/>
                              <a:lumOff val="15000"/>
                            </a:schemeClr>
                          </a:solidFill>
                          <a:effectLst/>
                          <a:latin typeface="+mn-lt"/>
                        </a:rPr>
                        <a:t>.</a:t>
                      </a:r>
                      <a:endParaRPr lang="fr-FR" sz="1200" b="0" i="0" u="none" strike="noStrike" dirty="0">
                        <a:solidFill>
                          <a:schemeClr val="tx1">
                            <a:lumMod val="85000"/>
                            <a:lumOff val="15000"/>
                          </a:schemeClr>
                        </a:solidFill>
                        <a:effectLst/>
                        <a:latin typeface="+mn-lt"/>
                        <a:cs typeface="Calibri" panose="020F0502020204030204" pitchFamily="34" charset="0"/>
                      </a:endParaRPr>
                    </a:p>
                  </a:txBody>
                  <a:tcPr marL="5076" marR="5076" marT="6768" marB="0" anchor="ctr">
                    <a:solidFill>
                      <a:schemeClr val="bg1"/>
                    </a:solidFill>
                  </a:tcPr>
                </a:tc>
                <a:extLst>
                  <a:ext uri="{0D108BD9-81ED-4DB2-BD59-A6C34878D82A}">
                    <a16:rowId xmlns:a16="http://schemas.microsoft.com/office/drawing/2014/main" val="283522031"/>
                  </a:ext>
                </a:extLst>
              </a:tr>
              <a:tr h="631800">
                <a:tc>
                  <a:txBody>
                    <a:bodyPr/>
                    <a:lstStyle/>
                    <a:p>
                      <a:pPr algn="l" fontAlgn="ctr"/>
                      <a:r>
                        <a:rPr lang="fr-FR" sz="1200" u="none" strike="noStrike" dirty="0" smtClean="0">
                          <a:effectLst/>
                          <a:hlinkClick r:id="rId6"/>
                        </a:rPr>
                        <a:t>Le catalogue Monétique</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tc>
                  <a:txBody>
                    <a:bodyPr/>
                    <a:lstStyle/>
                    <a:p>
                      <a:pPr marL="171450" indent="-171450" algn="l" fontAlgn="ctr">
                        <a:buFont typeface="Wingdings" panose="05000000000000000000" pitchFamily="2" charset="2"/>
                        <a:buChar char="§"/>
                      </a:pPr>
                      <a:r>
                        <a:rPr lang="fr-FR" sz="1200" u="none" strike="noStrike" dirty="0" smtClean="0">
                          <a:solidFill>
                            <a:schemeClr val="tx1">
                              <a:lumMod val="85000"/>
                              <a:lumOff val="15000"/>
                            </a:schemeClr>
                          </a:solidFill>
                          <a:effectLst/>
                          <a:latin typeface="+mn-lt"/>
                        </a:rPr>
                        <a:t>Tout savoir sur l’offre monétique.</a:t>
                      </a:r>
                      <a:endParaRPr lang="fr-FR" sz="1200" b="0" i="0" u="none" strike="noStrike" dirty="0">
                        <a:solidFill>
                          <a:schemeClr val="tx1">
                            <a:lumMod val="85000"/>
                            <a:lumOff val="15000"/>
                          </a:schemeClr>
                        </a:solidFill>
                        <a:effectLst/>
                        <a:latin typeface="+mn-lt"/>
                        <a:cs typeface="Calibri" panose="020F0502020204030204" pitchFamily="34" charset="0"/>
                      </a:endParaRPr>
                    </a:p>
                  </a:txBody>
                  <a:tcPr marL="5076" marR="5076" marT="6768" marB="0" anchor="ctr">
                    <a:solidFill>
                      <a:schemeClr val="bg1"/>
                    </a:solidFill>
                  </a:tcPr>
                </a:tc>
                <a:extLst>
                  <a:ext uri="{0D108BD9-81ED-4DB2-BD59-A6C34878D82A}">
                    <a16:rowId xmlns:a16="http://schemas.microsoft.com/office/drawing/2014/main" val="1983343968"/>
                  </a:ext>
                </a:extLst>
              </a:tr>
              <a:tr h="404313">
                <a:tc>
                  <a:txBody>
                    <a:bodyPr/>
                    <a:lstStyle/>
                    <a:p>
                      <a:pPr algn="l" fontAlgn="ctr"/>
                      <a:r>
                        <a:rPr lang="fr-FR" sz="1200" u="none" strike="noStrike" dirty="0" smtClean="0">
                          <a:effectLst/>
                          <a:hlinkClick r:id="rId7"/>
                        </a:rPr>
                        <a:t>Lien vers </a:t>
                      </a:r>
                      <a:r>
                        <a:rPr lang="fr-FR" sz="1200" u="none" strike="noStrike" dirty="0" err="1" smtClean="0">
                          <a:effectLst/>
                          <a:hlinkClick r:id="rId7"/>
                        </a:rPr>
                        <a:t>MonExpert</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b="0" i="0" u="none" strike="noStrike" dirty="0" smtClean="0">
                          <a:solidFill>
                            <a:schemeClr val="tx1">
                              <a:lumMod val="85000"/>
                              <a:lumOff val="15000"/>
                            </a:schemeClr>
                          </a:solidFill>
                          <a:effectLst/>
                          <a:latin typeface="+mn-lt"/>
                          <a:cs typeface="+mn-cs"/>
                        </a:rPr>
                        <a:t>Accédez</a:t>
                      </a:r>
                      <a:r>
                        <a:rPr lang="fr-FR" sz="1200" b="0" i="0" u="none" strike="noStrike" baseline="0" dirty="0" smtClean="0">
                          <a:solidFill>
                            <a:schemeClr val="tx1">
                              <a:lumMod val="85000"/>
                              <a:lumOff val="15000"/>
                            </a:schemeClr>
                          </a:solidFill>
                          <a:effectLst/>
                          <a:latin typeface="+mn-lt"/>
                          <a:cs typeface="+mn-cs"/>
                        </a:rPr>
                        <a:t> au portail dans le cadre d’un Lead E-commerce ou TPE santé.</a:t>
                      </a:r>
                      <a:endParaRPr lang="fr-FR" sz="1200" b="0" i="0" u="none" strike="noStrike" dirty="0" smtClean="0">
                        <a:solidFill>
                          <a:schemeClr val="tx1">
                            <a:lumMod val="85000"/>
                            <a:lumOff val="15000"/>
                          </a:schemeClr>
                        </a:solidFill>
                        <a:effectLst/>
                        <a:latin typeface="+mn-lt"/>
                        <a:cs typeface="Calibri" panose="020F0502020204030204" pitchFamily="34" charset="0"/>
                      </a:endParaRPr>
                    </a:p>
                  </a:txBody>
                  <a:tcPr marL="5076" marR="5076" marT="6768" marB="0" anchor="ctr">
                    <a:solidFill>
                      <a:schemeClr val="bg1"/>
                    </a:solidFill>
                  </a:tcPr>
                </a:tc>
                <a:extLst>
                  <a:ext uri="{0D108BD9-81ED-4DB2-BD59-A6C34878D82A}">
                    <a16:rowId xmlns:a16="http://schemas.microsoft.com/office/drawing/2014/main" val="2669375072"/>
                  </a:ext>
                </a:extLst>
              </a:tr>
              <a:tr h="464451">
                <a:tc>
                  <a:txBody>
                    <a:bodyPr/>
                    <a:lstStyle/>
                    <a:p>
                      <a:pPr algn="l" fontAlgn="ctr"/>
                      <a:r>
                        <a:rPr lang="fr-FR" sz="1200" u="none" strike="noStrike" dirty="0" err="1" smtClean="0">
                          <a:effectLst/>
                          <a:hlinkClick r:id="rId8"/>
                        </a:rPr>
                        <a:t>SimulEasy</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tc>
                  <a:txBody>
                    <a:bodyPr/>
                    <a:lstStyle/>
                    <a:p>
                      <a:pPr marL="171450" indent="-171450" algn="l" fontAlgn="ctr">
                        <a:buFont typeface="Wingdings" panose="05000000000000000000" pitchFamily="2" charset="2"/>
                        <a:buChar char="§"/>
                      </a:pPr>
                      <a:r>
                        <a:rPr lang="fr-FR" sz="1200" b="0" i="0" u="none" strike="noStrike" dirty="0" smtClean="0">
                          <a:solidFill>
                            <a:schemeClr val="tx1">
                              <a:lumMod val="85000"/>
                              <a:lumOff val="15000"/>
                            </a:schemeClr>
                          </a:solidFill>
                          <a:effectLst/>
                          <a:latin typeface="+mn-lt"/>
                          <a:cs typeface="+mn-cs"/>
                        </a:rPr>
                        <a:t>Calculez</a:t>
                      </a:r>
                      <a:r>
                        <a:rPr lang="fr-FR" sz="1200" b="0" i="0" u="none" strike="noStrike" baseline="0" dirty="0" smtClean="0">
                          <a:solidFill>
                            <a:schemeClr val="tx1">
                              <a:lumMod val="85000"/>
                              <a:lumOff val="15000"/>
                            </a:schemeClr>
                          </a:solidFill>
                          <a:effectLst/>
                          <a:latin typeface="+mn-lt"/>
                          <a:cs typeface="+mn-cs"/>
                        </a:rPr>
                        <a:t> la rentabilité optimale du contrat monétique.</a:t>
                      </a:r>
                      <a:endParaRPr lang="fr-FR" sz="1200" b="0" i="0" u="none" strike="noStrike" dirty="0">
                        <a:solidFill>
                          <a:schemeClr val="tx1">
                            <a:lumMod val="85000"/>
                            <a:lumOff val="15000"/>
                          </a:schemeClr>
                        </a:solidFill>
                        <a:effectLst/>
                        <a:latin typeface="+mn-lt"/>
                        <a:cs typeface="Calibri" panose="020F0502020204030204" pitchFamily="34" charset="0"/>
                      </a:endParaRPr>
                    </a:p>
                  </a:txBody>
                  <a:tcPr marL="5076" marR="5076" marT="6768" marB="0" anchor="ctr">
                    <a:solidFill>
                      <a:schemeClr val="bg1"/>
                    </a:solidFill>
                  </a:tcPr>
                </a:tc>
                <a:extLst>
                  <a:ext uri="{0D108BD9-81ED-4DB2-BD59-A6C34878D82A}">
                    <a16:rowId xmlns:a16="http://schemas.microsoft.com/office/drawing/2014/main" val="3425022673"/>
                  </a:ext>
                </a:extLst>
              </a:tr>
              <a:tr h="267797">
                <a:tc>
                  <a:txBody>
                    <a:bodyPr/>
                    <a:lstStyle/>
                    <a:p>
                      <a:pPr algn="l" fontAlgn="ctr"/>
                      <a:r>
                        <a:rPr lang="fr-FR" sz="1200" u="none" strike="noStrike" dirty="0" smtClean="0">
                          <a:effectLst/>
                        </a:rPr>
                        <a:t>BOAC (Code transaction 1306)</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200" u="none" strike="noStrike" dirty="0" smtClean="0">
                          <a:solidFill>
                            <a:schemeClr val="tx1">
                              <a:lumMod val="85000"/>
                              <a:lumOff val="15000"/>
                            </a:schemeClr>
                          </a:solidFill>
                          <a:effectLst/>
                          <a:latin typeface="+mn-lt"/>
                        </a:rPr>
                        <a:t>Connaitre la rentabilité</a:t>
                      </a:r>
                      <a:r>
                        <a:rPr lang="fr-FR" sz="1200" u="none" strike="noStrike" baseline="0" dirty="0" smtClean="0">
                          <a:solidFill>
                            <a:schemeClr val="tx1">
                              <a:lumMod val="85000"/>
                              <a:lumOff val="15000"/>
                            </a:schemeClr>
                          </a:solidFill>
                          <a:effectLst/>
                          <a:latin typeface="+mn-lt"/>
                        </a:rPr>
                        <a:t> </a:t>
                      </a:r>
                      <a:r>
                        <a:rPr lang="fr-FR" sz="1200" b="0" i="0" u="none" strike="noStrike" baseline="0" dirty="0" smtClean="0">
                          <a:solidFill>
                            <a:schemeClr val="tx1">
                              <a:lumMod val="85000"/>
                              <a:lumOff val="15000"/>
                            </a:schemeClr>
                          </a:solidFill>
                          <a:effectLst/>
                          <a:latin typeface="+mn-lt"/>
                        </a:rPr>
                        <a:t>du client et sa tarification </a:t>
                      </a:r>
                      <a:r>
                        <a:rPr lang="fr-FR" sz="1200" b="0" i="1" u="none" strike="noStrike" baseline="0" dirty="0" smtClean="0">
                          <a:solidFill>
                            <a:schemeClr val="tx1">
                              <a:lumMod val="85000"/>
                              <a:lumOff val="15000"/>
                            </a:schemeClr>
                          </a:solidFill>
                          <a:effectLst/>
                          <a:latin typeface="+mn-lt"/>
                        </a:rPr>
                        <a:t>(location TPE / commissions monétique).</a:t>
                      </a:r>
                      <a:endParaRPr lang="fr-FR" sz="1200" b="0" i="0" u="none" strike="noStrike" dirty="0">
                        <a:solidFill>
                          <a:schemeClr val="tx1">
                            <a:lumMod val="85000"/>
                            <a:lumOff val="15000"/>
                          </a:schemeClr>
                        </a:solidFill>
                        <a:effectLst/>
                        <a:latin typeface="+mn-lt"/>
                        <a:cs typeface="Calibri" panose="020F0502020204030204" pitchFamily="34" charset="0"/>
                      </a:endParaRPr>
                    </a:p>
                  </a:txBody>
                  <a:tcPr marL="5076" marR="5076" marT="6768" marB="0" anchor="ctr">
                    <a:solidFill>
                      <a:schemeClr val="bg1"/>
                    </a:solidFill>
                  </a:tcPr>
                </a:tc>
                <a:extLst>
                  <a:ext uri="{0D108BD9-81ED-4DB2-BD59-A6C34878D82A}">
                    <a16:rowId xmlns:a16="http://schemas.microsoft.com/office/drawing/2014/main" val="1788660918"/>
                  </a:ext>
                </a:extLst>
              </a:tr>
              <a:tr h="368169">
                <a:tc>
                  <a:txBody>
                    <a:bodyPr/>
                    <a:lstStyle/>
                    <a:p>
                      <a:pPr algn="l" fontAlgn="ctr"/>
                      <a:r>
                        <a:rPr lang="fr-FR" sz="1200" u="none" strike="noStrike" dirty="0" smtClean="0">
                          <a:effectLst/>
                          <a:hlinkClick r:id="rId9"/>
                        </a:rPr>
                        <a:t>Aide à la vente </a:t>
                      </a:r>
                      <a:r>
                        <a:rPr lang="fr-FR" sz="1200" u="none" strike="noStrike" baseline="0" dirty="0" smtClean="0">
                          <a:effectLst/>
                          <a:hlinkClick r:id="rId9"/>
                        </a:rPr>
                        <a:t>SP+</a:t>
                      </a:r>
                      <a:endParaRPr lang="fr-FR" sz="1200" u="none" strike="noStrike" baseline="0" dirty="0" smtClean="0">
                        <a:effectLst/>
                      </a:endParaRPr>
                    </a:p>
                  </a:txBody>
                  <a:tcPr marL="5076" marR="5076" marT="6768" marB="0" anchor="ctr">
                    <a:solidFill>
                      <a:schemeClr val="bg1"/>
                    </a:solidFill>
                  </a:tcPr>
                </a:tc>
                <a:tc>
                  <a:txBody>
                    <a:bodyPr/>
                    <a:lstStyle/>
                    <a:p>
                      <a:pPr marL="171450" indent="-171450" algn="l" fontAlgn="ctr">
                        <a:buFont typeface="Wingdings" panose="05000000000000000000" pitchFamily="2" charset="2"/>
                        <a:buChar char="§"/>
                      </a:pPr>
                      <a:r>
                        <a:rPr lang="fr-FR" sz="1200" u="none" strike="noStrike" dirty="0" smtClean="0">
                          <a:solidFill>
                            <a:schemeClr val="tx1">
                              <a:lumMod val="85000"/>
                              <a:lumOff val="15000"/>
                            </a:schemeClr>
                          </a:solidFill>
                          <a:effectLst/>
                          <a:latin typeface="+mn-lt"/>
                        </a:rPr>
                        <a:t>Accédez</a:t>
                      </a:r>
                      <a:r>
                        <a:rPr lang="fr-FR" sz="1200" u="none" strike="noStrike" baseline="0" dirty="0" smtClean="0">
                          <a:solidFill>
                            <a:schemeClr val="tx1">
                              <a:lumMod val="85000"/>
                              <a:lumOff val="15000"/>
                            </a:schemeClr>
                          </a:solidFill>
                          <a:effectLst/>
                          <a:latin typeface="+mn-lt"/>
                        </a:rPr>
                        <a:t> aux site SP+ avec des outils de simulation et toutes les informations du produit.</a:t>
                      </a:r>
                      <a:endParaRPr lang="fr-FR" sz="1200" b="0" i="0" u="none" strike="noStrike" dirty="0">
                        <a:solidFill>
                          <a:schemeClr val="tx1">
                            <a:lumMod val="85000"/>
                            <a:lumOff val="15000"/>
                          </a:schemeClr>
                        </a:solidFill>
                        <a:effectLst/>
                        <a:latin typeface="+mn-lt"/>
                        <a:cs typeface="Calibri" panose="020F0502020204030204" pitchFamily="34" charset="0"/>
                      </a:endParaRPr>
                    </a:p>
                  </a:txBody>
                  <a:tcPr marL="5076" marR="5076" marT="6768" marB="0" anchor="ctr">
                    <a:solidFill>
                      <a:schemeClr val="bg1"/>
                    </a:solidFill>
                  </a:tcPr>
                </a:tc>
                <a:extLst>
                  <a:ext uri="{0D108BD9-81ED-4DB2-BD59-A6C34878D82A}">
                    <a16:rowId xmlns:a16="http://schemas.microsoft.com/office/drawing/2014/main" val="1581702246"/>
                  </a:ext>
                </a:extLst>
              </a:tr>
              <a:tr h="399263">
                <a:tc>
                  <a:txBody>
                    <a:bodyPr/>
                    <a:lstStyle/>
                    <a:p>
                      <a:pPr algn="l" fontAlgn="ctr"/>
                      <a:r>
                        <a:rPr lang="fr-FR" sz="1200" b="0" i="0" u="none" strike="noStrike" dirty="0" err="1" smtClean="0">
                          <a:solidFill>
                            <a:schemeClr val="tx1">
                              <a:lumMod val="75000"/>
                              <a:lumOff val="25000"/>
                            </a:schemeClr>
                          </a:solidFill>
                          <a:effectLst/>
                          <a:latin typeface="+mn-lt"/>
                          <a:cs typeface="Calibri" panose="020F0502020204030204" pitchFamily="34" charset="0"/>
                          <a:hlinkClick r:id="rId10"/>
                        </a:rPr>
                        <a:t>Payplug</a:t>
                      </a:r>
                      <a:r>
                        <a:rPr lang="fr-FR" sz="1200" b="0" i="0" u="none" strike="noStrike" baseline="0" dirty="0" smtClean="0">
                          <a:solidFill>
                            <a:schemeClr val="tx1">
                              <a:lumMod val="75000"/>
                              <a:lumOff val="25000"/>
                            </a:schemeClr>
                          </a:solidFill>
                          <a:effectLst/>
                          <a:latin typeface="+mn-lt"/>
                          <a:cs typeface="Calibri" panose="020F0502020204030204" pitchFamily="34" charset="0"/>
                          <a:hlinkClick r:id="rId10"/>
                        </a:rPr>
                        <a:t> sur le site CEGEE</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tc>
                  <a:txBody>
                    <a:bodyPr/>
                    <a:lstStyle/>
                    <a:p>
                      <a:pPr marL="171450" indent="-171450" algn="l" fontAlgn="ctr">
                        <a:buFont typeface="Wingdings" panose="05000000000000000000" pitchFamily="2" charset="2"/>
                        <a:buChar char="§"/>
                      </a:pPr>
                      <a:r>
                        <a:rPr lang="fr-FR" sz="1200" b="0" u="none" strike="noStrike" dirty="0" smtClean="0">
                          <a:solidFill>
                            <a:schemeClr val="tx1">
                              <a:lumMod val="85000"/>
                              <a:lumOff val="15000"/>
                            </a:schemeClr>
                          </a:solidFill>
                          <a:effectLst/>
                          <a:latin typeface="+mn-lt"/>
                        </a:rPr>
                        <a:t>Accédez</a:t>
                      </a:r>
                      <a:r>
                        <a:rPr lang="fr-FR" sz="1200" b="0" u="none" strike="noStrike" baseline="0" dirty="0" smtClean="0">
                          <a:solidFill>
                            <a:schemeClr val="tx1">
                              <a:lumMod val="85000"/>
                              <a:lumOff val="15000"/>
                            </a:schemeClr>
                          </a:solidFill>
                          <a:effectLst/>
                          <a:latin typeface="+mn-lt"/>
                        </a:rPr>
                        <a:t> aux informations à mettre à disposition du client</a:t>
                      </a:r>
                      <a:r>
                        <a:rPr lang="fr-FR" sz="1200" b="0" u="none" strike="noStrike" dirty="0" smtClean="0">
                          <a:solidFill>
                            <a:schemeClr val="tx1">
                              <a:lumMod val="85000"/>
                              <a:lumOff val="15000"/>
                            </a:schemeClr>
                          </a:solidFill>
                          <a:effectLst/>
                          <a:latin typeface="+mn-lt"/>
                        </a:rPr>
                        <a:t>.</a:t>
                      </a:r>
                      <a:endParaRPr lang="fr-FR" sz="1200" b="0" i="0" u="none" strike="noStrike" dirty="0">
                        <a:solidFill>
                          <a:schemeClr val="tx1">
                            <a:lumMod val="85000"/>
                            <a:lumOff val="15000"/>
                          </a:schemeClr>
                        </a:solidFill>
                        <a:effectLst/>
                        <a:latin typeface="+mn-lt"/>
                        <a:cs typeface="Calibri" panose="020F0502020204030204" pitchFamily="34" charset="0"/>
                      </a:endParaRPr>
                    </a:p>
                  </a:txBody>
                  <a:tcPr marL="5076" marR="5076" marT="6768" marB="0" anchor="ctr">
                    <a:solidFill>
                      <a:schemeClr val="bg1"/>
                    </a:solidFill>
                  </a:tcPr>
                </a:tc>
                <a:extLst>
                  <a:ext uri="{0D108BD9-81ED-4DB2-BD59-A6C34878D82A}">
                    <a16:rowId xmlns:a16="http://schemas.microsoft.com/office/drawing/2014/main" val="682929806"/>
                  </a:ext>
                </a:extLst>
              </a:tr>
              <a:tr h="399263">
                <a:tc>
                  <a:txBody>
                    <a:bodyPr/>
                    <a:lstStyle/>
                    <a:p>
                      <a:pPr algn="l" fontAlgn="ctr"/>
                      <a:r>
                        <a:rPr lang="fr-FR" sz="1200" b="0" i="0" u="none" strike="noStrike" dirty="0" smtClean="0">
                          <a:solidFill>
                            <a:schemeClr val="tx1">
                              <a:lumMod val="75000"/>
                              <a:lumOff val="25000"/>
                            </a:schemeClr>
                          </a:solidFill>
                          <a:effectLst/>
                          <a:latin typeface="+mn-lt"/>
                          <a:cs typeface="Calibri" panose="020F0502020204030204" pitchFamily="34" charset="0"/>
                          <a:hlinkClick r:id="rId11"/>
                        </a:rPr>
                        <a:t>Argumentaire</a:t>
                      </a:r>
                      <a:r>
                        <a:rPr lang="fr-FR" sz="1200" b="0" i="0" u="none" strike="noStrike" baseline="0" dirty="0" smtClean="0">
                          <a:solidFill>
                            <a:schemeClr val="tx1">
                              <a:lumMod val="75000"/>
                              <a:lumOff val="25000"/>
                            </a:schemeClr>
                          </a:solidFill>
                          <a:effectLst/>
                          <a:latin typeface="+mn-lt"/>
                          <a:cs typeface="Calibri" panose="020F0502020204030204" pitchFamily="34" charset="0"/>
                          <a:hlinkClick r:id="rId11"/>
                        </a:rPr>
                        <a:t> </a:t>
                      </a:r>
                      <a:r>
                        <a:rPr lang="fr-FR" sz="1200" b="0" i="0" u="none" strike="noStrike" baseline="0" dirty="0" err="1" smtClean="0">
                          <a:solidFill>
                            <a:schemeClr val="tx1">
                              <a:lumMod val="75000"/>
                              <a:lumOff val="25000"/>
                            </a:schemeClr>
                          </a:solidFill>
                          <a:effectLst/>
                          <a:latin typeface="+mn-lt"/>
                          <a:cs typeface="Calibri" panose="020F0502020204030204" pitchFamily="34" charset="0"/>
                          <a:hlinkClick r:id="rId11"/>
                        </a:rPr>
                        <a:t>Payplug</a:t>
                      </a:r>
                      <a:endParaRPr lang="fr-FR" sz="1200" b="0" i="0" u="none" strike="noStrike" dirty="0">
                        <a:solidFill>
                          <a:schemeClr val="tx1">
                            <a:lumMod val="75000"/>
                            <a:lumOff val="25000"/>
                          </a:schemeClr>
                        </a:solidFill>
                        <a:effectLst/>
                        <a:latin typeface="+mn-lt"/>
                        <a:cs typeface="Calibri" panose="020F0502020204030204" pitchFamily="34" charset="0"/>
                      </a:endParaRPr>
                    </a:p>
                  </a:txBody>
                  <a:tcPr marL="5076" marR="5076" marT="6768" marB="0" anchor="ctr">
                    <a:solidFill>
                      <a:schemeClr val="bg1"/>
                    </a:solidFill>
                  </a:tcPr>
                </a:tc>
                <a:tc>
                  <a:txBody>
                    <a:bodyPr/>
                    <a:lstStyle/>
                    <a:p>
                      <a:pPr marL="171450" indent="-171450" algn="l" fontAlgn="ctr">
                        <a:buFont typeface="Wingdings" panose="05000000000000000000" pitchFamily="2" charset="2"/>
                        <a:buChar char="§"/>
                      </a:pPr>
                      <a:r>
                        <a:rPr lang="fr-FR" sz="1200" b="0" i="0" u="none" strike="noStrike" dirty="0" smtClean="0">
                          <a:solidFill>
                            <a:schemeClr val="tx1">
                              <a:lumMod val="85000"/>
                              <a:lumOff val="15000"/>
                            </a:schemeClr>
                          </a:solidFill>
                          <a:effectLst/>
                          <a:latin typeface="+mn-lt"/>
                          <a:cs typeface="Calibri" panose="020F0502020204030204" pitchFamily="34" charset="0"/>
                        </a:rPr>
                        <a:t>Trouvez</a:t>
                      </a:r>
                      <a:r>
                        <a:rPr lang="fr-FR" sz="1200" b="0" i="0" u="none" strike="noStrike" baseline="0" dirty="0" smtClean="0">
                          <a:solidFill>
                            <a:schemeClr val="tx1">
                              <a:lumMod val="85000"/>
                              <a:lumOff val="15000"/>
                            </a:schemeClr>
                          </a:solidFill>
                          <a:effectLst/>
                          <a:latin typeface="+mn-lt"/>
                          <a:cs typeface="Calibri" panose="020F0502020204030204" pitchFamily="34" charset="0"/>
                        </a:rPr>
                        <a:t> un argumentaire et des réponses aux objections de vos clients.</a:t>
                      </a:r>
                      <a:endParaRPr lang="fr-FR" sz="1200" b="0" i="0" u="none" strike="noStrike" dirty="0">
                        <a:solidFill>
                          <a:schemeClr val="tx1">
                            <a:lumMod val="85000"/>
                            <a:lumOff val="15000"/>
                          </a:schemeClr>
                        </a:solidFill>
                        <a:effectLst/>
                        <a:latin typeface="+mn-lt"/>
                        <a:cs typeface="Calibri" panose="020F0502020204030204" pitchFamily="34" charset="0"/>
                      </a:endParaRPr>
                    </a:p>
                  </a:txBody>
                  <a:tcPr marL="5076" marR="5076" marT="6768" marB="0" anchor="ctr">
                    <a:solidFill>
                      <a:schemeClr val="bg1"/>
                    </a:solidFill>
                  </a:tcPr>
                </a:tc>
                <a:extLst>
                  <a:ext uri="{0D108BD9-81ED-4DB2-BD59-A6C34878D82A}">
                    <a16:rowId xmlns:a16="http://schemas.microsoft.com/office/drawing/2014/main" val="674109111"/>
                  </a:ext>
                </a:extLst>
              </a:tr>
            </a:tbl>
          </a:graphicData>
        </a:graphic>
      </p:graphicFrame>
    </p:spTree>
    <p:extLst>
      <p:ext uri="{BB962C8B-B14F-4D97-AF65-F5344CB8AC3E}">
        <p14:creationId xmlns:p14="http://schemas.microsoft.com/office/powerpoint/2010/main" val="3627194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3"/>
          </p:nvPr>
        </p:nvSpPr>
        <p:spPr/>
        <p:txBody>
          <a:bodyPr/>
          <a:lstStyle/>
          <a:p>
            <a:pPr>
              <a:spcBef>
                <a:spcPts val="0"/>
              </a:spcBef>
            </a:pPr>
            <a:r>
              <a:rPr lang="fr-FR" sz="1600" b="1" dirty="0"/>
              <a:t>Des </a:t>
            </a:r>
            <a:r>
              <a:rPr lang="fr-FR" sz="1600" b="1" dirty="0">
                <a:solidFill>
                  <a:srgbClr val="C00000"/>
                </a:solidFill>
              </a:rPr>
              <a:t>outils</a:t>
            </a:r>
            <a:r>
              <a:rPr lang="fr-FR" sz="1600" b="1" dirty="0"/>
              <a:t> permettant à chacun de trouver les informations qui le concernent</a:t>
            </a:r>
          </a:p>
        </p:txBody>
      </p:sp>
      <p:sp>
        <p:nvSpPr>
          <p:cNvPr id="5" name="Titre 4"/>
          <p:cNvSpPr>
            <a:spLocks noGrp="1"/>
          </p:cNvSpPr>
          <p:nvPr>
            <p:ph type="ctrTitle"/>
          </p:nvPr>
        </p:nvSpPr>
        <p:spPr/>
        <p:txBody>
          <a:bodyPr/>
          <a:lstStyle/>
          <a:p>
            <a:r>
              <a:rPr lang="fr-FR" sz="1300" dirty="0"/>
              <a:t>Moyens : Formation, Offres &amp; Cibles</a:t>
            </a:r>
          </a:p>
        </p:txBody>
      </p:sp>
      <p:grpSp>
        <p:nvGrpSpPr>
          <p:cNvPr id="18" name="Groupe 17"/>
          <p:cNvGrpSpPr/>
          <p:nvPr/>
        </p:nvGrpSpPr>
        <p:grpSpPr>
          <a:xfrm>
            <a:off x="8335406" y="44251"/>
            <a:ext cx="3856593" cy="279660"/>
            <a:chOff x="3581398" y="6140166"/>
            <a:chExt cx="4444995" cy="223443"/>
          </a:xfrm>
          <a:noFill/>
        </p:grpSpPr>
        <p:sp>
          <p:nvSpPr>
            <p:cNvPr id="23" name="Rectangle 2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ontserrat Black" panose="00000A00000000000000" pitchFamily="2" charset="0"/>
                </a:rPr>
                <a:t>Professionnels</a:t>
              </a:r>
            </a:p>
          </p:txBody>
        </p:sp>
        <p:sp>
          <p:nvSpPr>
            <p:cNvPr id="24" name="Rectangle 23"/>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j-lt"/>
                </a:rPr>
                <a:t>Gestion Privée</a:t>
              </a:r>
            </a:p>
          </p:txBody>
        </p:sp>
        <p:sp>
          <p:nvSpPr>
            <p:cNvPr id="25" name="Rectangle 24"/>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75000"/>
                      <a:lumOff val="25000"/>
                    </a:schemeClr>
                  </a:solidFill>
                </a:rPr>
                <a:t>Particuliers</a:t>
              </a:r>
            </a:p>
          </p:txBody>
        </p:sp>
      </p:grpSp>
      <p:sp>
        <p:nvSpPr>
          <p:cNvPr id="73" name="Espace réservé du contenu 4"/>
          <p:cNvSpPr txBox="1">
            <a:spLocks/>
          </p:cNvSpPr>
          <p:nvPr/>
        </p:nvSpPr>
        <p:spPr>
          <a:xfrm>
            <a:off x="555994" y="1006809"/>
            <a:ext cx="7597939" cy="333064"/>
          </a:xfrm>
          <a:prstGeom prst="rect">
            <a:avLst/>
          </a:prstGeom>
        </p:spPr>
        <p:txBody>
          <a:bodyP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b="1" dirty="0" smtClean="0"/>
              <a:t>Les outils de l’ </a:t>
            </a:r>
            <a:r>
              <a:rPr lang="fr-FR" sz="1400" b="1" dirty="0" smtClean="0">
                <a:solidFill>
                  <a:srgbClr val="C00000"/>
                </a:solidFill>
              </a:rPr>
              <a:t>IARD &amp; PRÉVOYANCE</a:t>
            </a:r>
            <a:endParaRPr lang="fr-FR" sz="1200" dirty="0">
              <a:solidFill>
                <a:srgbClr val="C00000"/>
              </a:solidFill>
            </a:endParaRPr>
          </a:p>
        </p:txBody>
      </p:sp>
      <p:grpSp>
        <p:nvGrpSpPr>
          <p:cNvPr id="10" name="Groupe 14"/>
          <p:cNvGrpSpPr>
            <a:grpSpLocks/>
          </p:cNvGrpSpPr>
          <p:nvPr/>
        </p:nvGrpSpPr>
        <p:grpSpPr bwMode="auto">
          <a:xfrm>
            <a:off x="369501" y="1395079"/>
            <a:ext cx="4152337" cy="984343"/>
            <a:chOff x="4802041" y="1571343"/>
            <a:chExt cx="2380893" cy="1114422"/>
          </a:xfrm>
          <a:solidFill>
            <a:srgbClr val="C00000"/>
          </a:solidFill>
        </p:grpSpPr>
        <p:sp>
          <p:nvSpPr>
            <p:cNvPr id="11" name="Rectangle 10" title="Arrière-plan d’icône">
              <a:extLst>
                <a:ext uri="{FF2B5EF4-FFF2-40B4-BE49-F238E27FC236}">
                  <a16:creationId xmlns:a16="http://schemas.microsoft.com/office/drawing/2014/main" id="{8C1073E4-F5B8-41C9-BC20-6329036B5025}"/>
                </a:ext>
              </a:extLst>
            </p:cNvPr>
            <p:cNvSpPr/>
            <p:nvPr/>
          </p:nvSpPr>
          <p:spPr>
            <a:xfrm>
              <a:off x="4802041" y="1571343"/>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12" name="Espace réservé du contenu 13"/>
            <p:cNvSpPr txBox="1">
              <a:spLocks/>
            </p:cNvSpPr>
            <p:nvPr/>
          </p:nvSpPr>
          <p:spPr bwMode="auto">
            <a:xfrm>
              <a:off x="5814360" y="2350775"/>
              <a:ext cx="1257159" cy="2963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defRPr/>
              </a:pPr>
              <a:r>
                <a:rPr lang="fr-FR" altLang="fr-FR" sz="1800" dirty="0" smtClean="0">
                  <a:solidFill>
                    <a:srgbClr val="FFFFFF"/>
                  </a:solidFill>
                  <a:latin typeface="+mn-lt"/>
                </a:rPr>
                <a:t>OUTILS</a:t>
              </a:r>
            </a:p>
          </p:txBody>
        </p:sp>
      </p:grpSp>
      <p:grpSp>
        <p:nvGrpSpPr>
          <p:cNvPr id="13" name="Groupe 18"/>
          <p:cNvGrpSpPr>
            <a:grpSpLocks/>
          </p:cNvGrpSpPr>
          <p:nvPr/>
        </p:nvGrpSpPr>
        <p:grpSpPr bwMode="auto">
          <a:xfrm>
            <a:off x="4688839" y="1395079"/>
            <a:ext cx="6930189" cy="984343"/>
            <a:chOff x="7222936" y="1576837"/>
            <a:chExt cx="2380893" cy="1114422"/>
          </a:xfrm>
          <a:solidFill>
            <a:schemeClr val="bg1">
              <a:lumMod val="50000"/>
            </a:schemeClr>
          </a:solidFill>
        </p:grpSpPr>
        <p:sp>
          <p:nvSpPr>
            <p:cNvPr id="14" name="Rectangle 13" title="Arrière-plan d’icône">
              <a:extLst>
                <a:ext uri="{FF2B5EF4-FFF2-40B4-BE49-F238E27FC236}">
                  <a16:creationId xmlns:a16="http://schemas.microsoft.com/office/drawing/2014/main" id="{8C1073E4-F5B8-41C9-BC20-6329036B5025}"/>
                </a:ext>
              </a:extLst>
            </p:cNvPr>
            <p:cNvSpPr/>
            <p:nvPr/>
          </p:nvSpPr>
          <p:spPr>
            <a:xfrm>
              <a:off x="7222936" y="1576837"/>
              <a:ext cx="2380893" cy="11144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15" name="Espace réservé du contenu 13"/>
            <p:cNvSpPr txBox="1">
              <a:spLocks/>
            </p:cNvSpPr>
            <p:nvPr/>
          </p:nvSpPr>
          <p:spPr bwMode="auto">
            <a:xfrm>
              <a:off x="8005935" y="2356269"/>
              <a:ext cx="1540520" cy="2963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Aft>
                  <a:spcPts val="300"/>
                </a:spcAft>
                <a:defRPr sz="2200" b="1">
                  <a:solidFill>
                    <a:srgbClr val="7F7F7F"/>
                  </a:solidFill>
                  <a:latin typeface="Arial Narrow" panose="020B0606020202030204" pitchFamily="34" charset="0"/>
                </a:defRPr>
              </a:lvl1pPr>
              <a:lvl2pPr marL="542925" indent="-276225">
                <a:defRPr b="1">
                  <a:solidFill>
                    <a:srgbClr val="7F7F7F"/>
                  </a:solidFill>
                  <a:latin typeface="Arial Narrow" panose="020B0606020202030204" pitchFamily="34" charset="0"/>
                </a:defRPr>
              </a:lvl2pPr>
              <a:lvl3pPr marL="809625" indent="-266700">
                <a:buClr>
                  <a:schemeClr val="accent1"/>
                </a:buClr>
                <a:defRPr sz="1600">
                  <a:solidFill>
                    <a:srgbClr val="7F7F7F"/>
                  </a:solidFill>
                  <a:latin typeface="Arial Narrow" panose="020B0606020202030204" pitchFamily="34" charset="0"/>
                </a:defRPr>
              </a:lvl3pPr>
              <a:lvl4pPr marL="1076325" indent="-266700">
                <a:lnSpc>
                  <a:spcPts val="1600"/>
                </a:lnSpc>
                <a:defRPr sz="1200">
                  <a:solidFill>
                    <a:schemeClr val="tx1"/>
                  </a:solidFill>
                  <a:latin typeface="Arial" panose="020B0604020202020204" pitchFamily="34" charset="0"/>
                  <a:cs typeface="Arial" panose="020B0604020202020204" pitchFamily="34" charset="0"/>
                </a:defRPr>
              </a:lvl4pPr>
              <a:lvl5pPr marL="1343025" indent="-26670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5pPr>
              <a:lvl6pPr marL="18002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6pPr>
              <a:lvl7pPr marL="22574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7pPr>
              <a:lvl8pPr marL="27146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8pPr>
              <a:lvl9pPr marL="3171825" indent="-2667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Narrow" panose="020B0606020202030204" pitchFamily="34" charset="0"/>
                  <a:cs typeface="Arial" panose="020B0604020202020204" pitchFamily="34" charset="0"/>
                </a:defRPr>
              </a:lvl9pPr>
            </a:lstStyle>
            <a:p>
              <a:pPr algn="r" eaLnBrk="1" hangingPunct="1">
                <a:spcBef>
                  <a:spcPts val="1000"/>
                </a:spcBef>
                <a:spcAft>
                  <a:spcPts val="500"/>
                </a:spcAft>
                <a:buClr>
                  <a:srgbClr val="C31632"/>
                </a:buClr>
              </a:pPr>
              <a:r>
                <a:rPr lang="fr-FR" altLang="fr-FR" sz="1800" dirty="0">
                  <a:solidFill>
                    <a:srgbClr val="FFFFFF"/>
                  </a:solidFill>
                  <a:latin typeface="+mn-lt"/>
                </a:rPr>
                <a:t>OBJECTIFS</a:t>
              </a:r>
            </a:p>
          </p:txBody>
        </p:sp>
      </p:grpSp>
      <p:pic>
        <p:nvPicPr>
          <p:cNvPr id="16" name="Image 15"/>
          <p:cNvPicPr>
            <a:picLocks noChangeAspect="1"/>
          </p:cNvPicPr>
          <p:nvPr/>
        </p:nvPicPr>
        <p:blipFill>
          <a:blip r:embed="rId2" cstate="print">
            <a:duotone>
              <a:prstClr val="black"/>
              <a:srgbClr val="FFFFFF">
                <a:tint val="45000"/>
                <a:satMod val="400000"/>
              </a:srgbClr>
            </a:duotone>
            <a:extLst>
              <a:ext uri="{28A0092B-C50C-407E-A947-70E740481C1C}">
                <a14:useLocalDpi xmlns:a14="http://schemas.microsoft.com/office/drawing/2010/main" val="0"/>
              </a:ext>
            </a:extLst>
          </a:blip>
          <a:stretch>
            <a:fillRect/>
          </a:stretch>
        </p:blipFill>
        <p:spPr>
          <a:xfrm>
            <a:off x="523498" y="1690310"/>
            <a:ext cx="608768" cy="608768"/>
          </a:xfrm>
          <a:prstGeom prst="rect">
            <a:avLst/>
          </a:prstGeom>
        </p:spPr>
      </p:pic>
      <p:pic>
        <p:nvPicPr>
          <p:cNvPr id="17" name="Image 2"/>
          <p:cNvPicPr>
            <a:picLocks noChangeAspect="1"/>
          </p:cNvPicPr>
          <p:nvPr/>
        </p:nvPicPr>
        <p:blipFill>
          <a:blip r:embed="rId3">
            <a:grayscl/>
            <a:biLevel thresh="50000"/>
            <a:extLst>
              <a:ext uri="{28A0092B-C50C-407E-A947-70E740481C1C}">
                <a14:useLocalDpi xmlns:a14="http://schemas.microsoft.com/office/drawing/2010/main" val="0"/>
              </a:ext>
            </a:extLst>
          </a:blip>
          <a:srcRect/>
          <a:stretch>
            <a:fillRect/>
          </a:stretch>
        </p:blipFill>
        <p:spPr bwMode="auto">
          <a:xfrm>
            <a:off x="4692316" y="1563688"/>
            <a:ext cx="862012"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9" name="Tableau 18"/>
          <p:cNvGraphicFramePr>
            <a:graphicFrameLocks noGrp="1"/>
          </p:cNvGraphicFramePr>
          <p:nvPr>
            <p:extLst/>
          </p:nvPr>
        </p:nvGraphicFramePr>
        <p:xfrm>
          <a:off x="369501" y="2436538"/>
          <a:ext cx="10652870" cy="4125846"/>
        </p:xfrm>
        <a:graphic>
          <a:graphicData uri="http://schemas.openxmlformats.org/drawingml/2006/table">
            <a:tbl>
              <a:tblPr firstRow="1" bandRow="1">
                <a:tableStyleId>{2D5ABB26-0587-4C30-8999-92F81FD0307C}</a:tableStyleId>
              </a:tblPr>
              <a:tblGrid>
                <a:gridCol w="4404630">
                  <a:extLst>
                    <a:ext uri="{9D8B030D-6E8A-4147-A177-3AD203B41FA5}">
                      <a16:colId xmlns:a16="http://schemas.microsoft.com/office/drawing/2014/main" val="2865747160"/>
                    </a:ext>
                  </a:extLst>
                </a:gridCol>
                <a:gridCol w="6248240">
                  <a:extLst>
                    <a:ext uri="{9D8B030D-6E8A-4147-A177-3AD203B41FA5}">
                      <a16:colId xmlns:a16="http://schemas.microsoft.com/office/drawing/2014/main" val="273004857"/>
                    </a:ext>
                  </a:extLst>
                </a:gridCol>
              </a:tblGrid>
              <a:tr h="453721">
                <a:tc>
                  <a:txBody>
                    <a:bodyPr/>
                    <a:lstStyle/>
                    <a:p>
                      <a:pPr algn="l" fontAlgn="ctr"/>
                      <a:r>
                        <a:rPr lang="fr-FR" sz="1100" u="none" strike="noStrike" dirty="0" smtClean="0">
                          <a:solidFill>
                            <a:schemeClr val="tx1">
                              <a:lumMod val="75000"/>
                              <a:lumOff val="25000"/>
                            </a:schemeClr>
                          </a:solidFill>
                          <a:effectLst/>
                          <a:hlinkClick r:id="rId4"/>
                        </a:rPr>
                        <a:t>Le BOOK de l’assureur</a:t>
                      </a:r>
                      <a:r>
                        <a:rPr lang="fr-FR" sz="1100" u="none" strike="noStrike" baseline="0" dirty="0" smtClean="0">
                          <a:solidFill>
                            <a:schemeClr val="tx1">
                              <a:lumMod val="75000"/>
                              <a:lumOff val="25000"/>
                            </a:schemeClr>
                          </a:solidFill>
                          <a:effectLst/>
                          <a:hlinkClick r:id="rId4"/>
                        </a:rPr>
                        <a:t> PRO</a:t>
                      </a:r>
                      <a:endParaRPr lang="fr-FR" sz="1100" b="0"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nchor="ctr">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50" u="none" strike="noStrike" dirty="0" smtClean="0">
                          <a:solidFill>
                            <a:schemeClr val="tx1">
                              <a:lumMod val="75000"/>
                              <a:lumOff val="25000"/>
                            </a:schemeClr>
                          </a:solidFill>
                          <a:effectLst/>
                        </a:rPr>
                        <a:t>Accéder </a:t>
                      </a:r>
                      <a:r>
                        <a:rPr lang="fr-FR" sz="1050" u="none" strike="noStrike" dirty="0">
                          <a:solidFill>
                            <a:schemeClr val="tx1">
                              <a:lumMod val="75000"/>
                              <a:lumOff val="25000"/>
                            </a:schemeClr>
                          </a:solidFill>
                          <a:effectLst/>
                        </a:rPr>
                        <a:t>directement aux informations indispensables </a:t>
                      </a:r>
                      <a:r>
                        <a:rPr lang="fr-FR" sz="1050" b="0" i="0" u="none" strike="noStrike" dirty="0" smtClean="0">
                          <a:solidFill>
                            <a:srgbClr val="000000"/>
                          </a:solidFill>
                          <a:effectLst/>
                          <a:latin typeface="+mn-lt"/>
                        </a:rPr>
                        <a:t>des</a:t>
                      </a:r>
                      <a:r>
                        <a:rPr lang="fr-FR" sz="1050" b="0" i="0" u="none" strike="noStrike" baseline="0" dirty="0" smtClean="0">
                          <a:solidFill>
                            <a:srgbClr val="000000"/>
                          </a:solidFill>
                          <a:effectLst/>
                          <a:latin typeface="+mn-lt"/>
                        </a:rPr>
                        <a:t> </a:t>
                      </a:r>
                      <a:r>
                        <a:rPr lang="fr-FR" sz="1050" b="0" i="0" u="none" strike="noStrike" dirty="0" smtClean="0">
                          <a:solidFill>
                            <a:srgbClr val="000000"/>
                          </a:solidFill>
                          <a:effectLst/>
                          <a:latin typeface="+mn-lt"/>
                        </a:rPr>
                        <a:t>offres</a:t>
                      </a:r>
                      <a:r>
                        <a:rPr lang="fr-FR" sz="1050" b="0" i="0" u="none" strike="noStrike" baseline="0" dirty="0" smtClean="0">
                          <a:solidFill>
                            <a:srgbClr val="000000"/>
                          </a:solidFill>
                          <a:effectLst/>
                          <a:latin typeface="+mn-lt"/>
                        </a:rPr>
                        <a:t> PAP, IARD, Santé collective</a:t>
                      </a:r>
                      <a:r>
                        <a:rPr lang="fr-FR" sz="1050" b="0" i="0" u="none" strike="noStrike" dirty="0" smtClean="0">
                          <a:solidFill>
                            <a:srgbClr val="000000"/>
                          </a:solidFill>
                          <a:effectLst/>
                          <a:latin typeface="+mn-lt"/>
                        </a:rPr>
                        <a:t> dans le BOOK de l'assurance.</a:t>
                      </a:r>
                    </a:p>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endParaRPr lang="fr-FR" sz="1050" b="0" i="0" u="none" strike="noStrike" dirty="0" smtClean="0">
                        <a:solidFill>
                          <a:srgbClr val="000000"/>
                        </a:solidFill>
                        <a:effectLst/>
                        <a:latin typeface="+mn-lt"/>
                      </a:endParaRPr>
                    </a:p>
                  </a:txBody>
                  <a:tcPr marL="4849" marR="4849" marT="6466" marB="0" anchor="ctr">
                    <a:solidFill>
                      <a:schemeClr val="bg1"/>
                    </a:solidFill>
                  </a:tcPr>
                </a:tc>
                <a:extLst>
                  <a:ext uri="{0D108BD9-81ED-4DB2-BD59-A6C34878D82A}">
                    <a16:rowId xmlns:a16="http://schemas.microsoft.com/office/drawing/2014/main" val="426544112"/>
                  </a:ext>
                </a:extLst>
              </a:tr>
              <a:tr h="453721">
                <a:tc>
                  <a:txBody>
                    <a:bodyPr/>
                    <a:lstStyle/>
                    <a:p>
                      <a:pPr algn="l" fontAlgn="ctr"/>
                      <a:r>
                        <a:rPr lang="fr-FR" sz="1100" u="none" strike="noStrike" dirty="0" smtClean="0">
                          <a:solidFill>
                            <a:schemeClr val="tx1">
                              <a:lumMod val="75000"/>
                              <a:lumOff val="25000"/>
                            </a:schemeClr>
                          </a:solidFill>
                          <a:effectLst/>
                          <a:hlinkClick r:id="rId5"/>
                        </a:rPr>
                        <a:t>OORA </a:t>
                      </a:r>
                      <a:endParaRPr lang="fr-FR" sz="1100" b="0"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solidFill>
                      <a:schemeClr val="bg1"/>
                    </a:solidFill>
                  </a:tcPr>
                </a:tc>
                <a:tc>
                  <a:txBody>
                    <a:bodyPr/>
                    <a:lstStyle/>
                    <a:p>
                      <a:pPr marL="171450" indent="-171450" algn="l" fontAlgn="ctr">
                        <a:buFont typeface="Wingdings" panose="05000000000000000000" pitchFamily="2" charset="2"/>
                        <a:buChar char="§"/>
                      </a:pPr>
                      <a:r>
                        <a:rPr lang="fr-FR" sz="1050" u="none" strike="noStrike" dirty="0" smtClean="0">
                          <a:solidFill>
                            <a:schemeClr val="tx1">
                              <a:lumMod val="75000"/>
                              <a:lumOff val="25000"/>
                            </a:schemeClr>
                          </a:solidFill>
                          <a:effectLst/>
                        </a:rPr>
                        <a:t>Voyez</a:t>
                      </a:r>
                      <a:r>
                        <a:rPr lang="fr-FR" sz="1050" u="none" strike="noStrike" baseline="0" dirty="0" smtClean="0">
                          <a:solidFill>
                            <a:schemeClr val="tx1">
                              <a:lumMod val="75000"/>
                              <a:lumOff val="25000"/>
                            </a:schemeClr>
                          </a:solidFill>
                          <a:effectLst/>
                        </a:rPr>
                        <a:t> tout de suite ce qui convient à votre client en terme d’assurance </a:t>
                      </a:r>
                      <a:r>
                        <a:rPr lang="fr-FR" sz="1050" dirty="0" smtClean="0">
                          <a:hlinkClick r:id="rId6"/>
                        </a:rPr>
                        <a:t>http://oora-assurances-pros.bpcea.caisse-epargne.fr/</a:t>
                      </a:r>
                      <a:endParaRPr lang="fr-FR" sz="1050" dirty="0" smtClean="0"/>
                    </a:p>
                    <a:p>
                      <a:pPr marL="171450" indent="-171450" algn="l" fontAlgn="ctr">
                        <a:buFont typeface="Wingdings" panose="05000000000000000000" pitchFamily="2" charset="2"/>
                        <a:buChar char="§"/>
                      </a:pPr>
                      <a:endParaRPr lang="fr-FR" sz="1050" b="0" i="0" u="none" strike="noStrike" dirty="0">
                        <a:solidFill>
                          <a:schemeClr val="tx1">
                            <a:lumMod val="75000"/>
                            <a:lumOff val="25000"/>
                          </a:schemeClr>
                        </a:solidFill>
                        <a:effectLst/>
                        <a:latin typeface="+mn-lt"/>
                        <a:cs typeface="Calibri" panose="020F0502020204030204" pitchFamily="34" charset="0"/>
                      </a:endParaRPr>
                    </a:p>
                  </a:txBody>
                  <a:tcPr marL="4849" marR="4849" marT="6466" marB="0" anchor="ctr">
                    <a:solidFill>
                      <a:schemeClr val="bg1"/>
                    </a:solidFill>
                  </a:tcPr>
                </a:tc>
                <a:extLst>
                  <a:ext uri="{0D108BD9-81ED-4DB2-BD59-A6C34878D82A}">
                    <a16:rowId xmlns:a16="http://schemas.microsoft.com/office/drawing/2014/main" val="673217469"/>
                  </a:ext>
                </a:extLst>
              </a:tr>
              <a:tr h="453721">
                <a:tc>
                  <a:txBody>
                    <a:bodyPr/>
                    <a:lstStyle/>
                    <a:p>
                      <a:pPr algn="l" fontAlgn="ctr"/>
                      <a:r>
                        <a:rPr lang="fr-FR" sz="1100" u="none" strike="noStrike" dirty="0" smtClean="0">
                          <a:solidFill>
                            <a:schemeClr val="tx1">
                              <a:lumMod val="75000"/>
                              <a:lumOff val="25000"/>
                            </a:schemeClr>
                          </a:solidFill>
                          <a:effectLst/>
                          <a:hlinkClick r:id="rId7"/>
                        </a:rPr>
                        <a:t>Comparateur MR/PAP/PREV</a:t>
                      </a:r>
                      <a:endParaRPr lang="fr-FR" sz="1100" b="0"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solidFill>
                      <a:schemeClr val="bg1"/>
                    </a:solidFill>
                  </a:tcPr>
                </a:tc>
                <a:tc>
                  <a:txBody>
                    <a:bodyPr/>
                    <a:lstStyle/>
                    <a:p>
                      <a:pPr marL="171450" indent="-171450" algn="l" fontAlgn="ctr">
                        <a:buFont typeface="Wingdings" panose="05000000000000000000" pitchFamily="2" charset="2"/>
                        <a:buChar char="§"/>
                      </a:pPr>
                      <a:r>
                        <a:rPr lang="fr-FR" sz="1050" b="0" i="0" u="none" strike="noStrike" dirty="0" smtClean="0">
                          <a:solidFill>
                            <a:schemeClr val="tx1">
                              <a:lumMod val="75000"/>
                              <a:lumOff val="25000"/>
                            </a:schemeClr>
                          </a:solidFill>
                          <a:effectLst/>
                          <a:latin typeface="+mn-lt"/>
                          <a:cs typeface="Calibri" panose="020F0502020204030204" pitchFamily="34" charset="0"/>
                        </a:rPr>
                        <a:t>Un tableau de synthèse</a:t>
                      </a:r>
                      <a:r>
                        <a:rPr lang="fr-FR" sz="1050" b="0" i="0" u="none" strike="noStrike" baseline="0" dirty="0" smtClean="0">
                          <a:solidFill>
                            <a:schemeClr val="tx1">
                              <a:lumMod val="75000"/>
                              <a:lumOff val="25000"/>
                            </a:schemeClr>
                          </a:solidFill>
                          <a:effectLst/>
                          <a:latin typeface="+mn-lt"/>
                          <a:cs typeface="Calibri" panose="020F0502020204030204" pitchFamily="34" charset="0"/>
                        </a:rPr>
                        <a:t> vous permettant de comparer ces 3 offres (garanties, éligibilité, généralités avec un focus sur la perte d’exploitation)</a:t>
                      </a:r>
                    </a:p>
                    <a:p>
                      <a:pPr marL="171450" indent="-171450" algn="l" fontAlgn="ctr">
                        <a:buFont typeface="Wingdings" panose="05000000000000000000" pitchFamily="2" charset="2"/>
                        <a:buChar char="§"/>
                      </a:pPr>
                      <a:endParaRPr lang="fr-FR" sz="1050" b="0" i="0" u="none" strike="noStrike" dirty="0">
                        <a:solidFill>
                          <a:schemeClr val="tx1">
                            <a:lumMod val="75000"/>
                            <a:lumOff val="25000"/>
                          </a:schemeClr>
                        </a:solidFill>
                        <a:effectLst/>
                        <a:latin typeface="+mn-lt"/>
                        <a:cs typeface="Calibri" panose="020F0502020204030204" pitchFamily="34" charset="0"/>
                      </a:endParaRPr>
                    </a:p>
                  </a:txBody>
                  <a:tcPr marL="4849" marR="4849" marT="6466" marB="0" anchor="ctr">
                    <a:solidFill>
                      <a:schemeClr val="bg1"/>
                    </a:solidFill>
                  </a:tcPr>
                </a:tc>
                <a:extLst>
                  <a:ext uri="{0D108BD9-81ED-4DB2-BD59-A6C34878D82A}">
                    <a16:rowId xmlns:a16="http://schemas.microsoft.com/office/drawing/2014/main" val="283522031"/>
                  </a:ext>
                </a:extLst>
              </a:tr>
              <a:tr h="602951">
                <a:tc>
                  <a:txBody>
                    <a:bodyPr/>
                    <a:lstStyle/>
                    <a:p>
                      <a:pPr algn="l" fontAlgn="ctr"/>
                      <a:r>
                        <a:rPr lang="fr-FR" sz="1100" b="0" i="0" u="none" strike="noStrike" dirty="0" smtClean="0">
                          <a:solidFill>
                            <a:schemeClr val="tx1">
                              <a:lumMod val="75000"/>
                              <a:lumOff val="25000"/>
                            </a:schemeClr>
                          </a:solidFill>
                          <a:effectLst/>
                          <a:latin typeface="+mn-lt"/>
                          <a:cs typeface="Calibri" panose="020F0502020204030204" pitchFamily="34" charset="0"/>
                          <a:hlinkClick r:id="rId8"/>
                        </a:rPr>
                        <a:t>PROFIDEO</a:t>
                      </a:r>
                      <a:endParaRPr lang="fr-FR" sz="1100" b="0"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50" b="0" i="0" u="none" strike="noStrike" dirty="0" smtClean="0">
                          <a:solidFill>
                            <a:schemeClr val="tx1">
                              <a:lumMod val="75000"/>
                              <a:lumOff val="25000"/>
                            </a:schemeClr>
                          </a:solidFill>
                          <a:effectLst/>
                          <a:latin typeface="+mn-lt"/>
                          <a:cs typeface="Calibri" panose="020F0502020204030204" pitchFamily="34" charset="0"/>
                        </a:rPr>
                        <a:t> L’outil d’argumentaire</a:t>
                      </a:r>
                      <a:r>
                        <a:rPr lang="fr-FR" sz="1050" b="0" i="0" u="none" strike="noStrike" baseline="0" dirty="0" smtClean="0">
                          <a:solidFill>
                            <a:schemeClr val="tx1">
                              <a:lumMod val="75000"/>
                              <a:lumOff val="25000"/>
                            </a:schemeClr>
                          </a:solidFill>
                          <a:effectLst/>
                          <a:latin typeface="+mn-lt"/>
                          <a:cs typeface="Calibri" panose="020F0502020204030204" pitchFamily="34" charset="0"/>
                        </a:rPr>
                        <a:t> commercial de la Prévoyance Pro. Des b</a:t>
                      </a:r>
                      <a:r>
                        <a:rPr lang="fr-FR" sz="1050" dirty="0" smtClean="0">
                          <a:solidFill>
                            <a:schemeClr val="tx1">
                              <a:lumMod val="75000"/>
                              <a:lumOff val="25000"/>
                            </a:schemeClr>
                          </a:solidFill>
                        </a:rPr>
                        <a:t>outons permettant tout au long de la simulation d’accéder à l’outil d’argumentaire commercial pour mettre en avant les points forts de l’offre Prévoyance Pro  vis-à-vis des autres offres du marché</a:t>
                      </a:r>
                    </a:p>
                    <a:p>
                      <a:pPr marL="0" indent="0" algn="l" fontAlgn="ctr">
                        <a:buFont typeface="Wingdings" panose="05000000000000000000" pitchFamily="2" charset="2"/>
                        <a:buNone/>
                      </a:pPr>
                      <a:endParaRPr lang="fr-FR" sz="1050" b="0" i="0" u="none" strike="noStrike" dirty="0">
                        <a:solidFill>
                          <a:schemeClr val="tx1">
                            <a:lumMod val="75000"/>
                            <a:lumOff val="25000"/>
                          </a:schemeClr>
                        </a:solidFill>
                        <a:effectLst/>
                        <a:latin typeface="+mn-lt"/>
                        <a:cs typeface="Calibri" panose="020F0502020204030204" pitchFamily="34" charset="0"/>
                      </a:endParaRPr>
                    </a:p>
                  </a:txBody>
                  <a:tcPr marL="4849" marR="4849" marT="6466" marB="0" anchor="ctr">
                    <a:solidFill>
                      <a:schemeClr val="bg1"/>
                    </a:solidFill>
                  </a:tcPr>
                </a:tc>
                <a:extLst>
                  <a:ext uri="{0D108BD9-81ED-4DB2-BD59-A6C34878D82A}">
                    <a16:rowId xmlns:a16="http://schemas.microsoft.com/office/drawing/2014/main" val="1039016275"/>
                  </a:ext>
                </a:extLst>
              </a:tr>
              <a:tr h="162649">
                <a:tc>
                  <a:txBody>
                    <a:bodyPr/>
                    <a:lstStyle/>
                    <a:p>
                      <a:pPr algn="l" fontAlgn="ctr"/>
                      <a:r>
                        <a:rPr lang="fr-FR" sz="1100" u="none" strike="noStrike" baseline="0" dirty="0" smtClean="0">
                          <a:solidFill>
                            <a:schemeClr val="tx1">
                              <a:lumMod val="75000"/>
                              <a:lumOff val="25000"/>
                            </a:schemeClr>
                          </a:solidFill>
                          <a:effectLst/>
                          <a:hlinkClick r:id="rId9"/>
                        </a:rPr>
                        <a:t>MYEAV</a:t>
                      </a:r>
                      <a:endParaRPr lang="fr-FR" sz="1100" b="0"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solidFill>
                      <a:schemeClr val="bg1"/>
                    </a:solidFill>
                  </a:tcPr>
                </a:tc>
                <a:tc>
                  <a:txBody>
                    <a:bodyPr/>
                    <a:lstStyle/>
                    <a:p>
                      <a:pPr marL="171450" indent="-171450" algn="l" fontAlgn="ctr">
                        <a:buFont typeface="Wingdings" panose="05000000000000000000" pitchFamily="2" charset="2"/>
                        <a:buChar char="§"/>
                      </a:pPr>
                      <a:r>
                        <a:rPr lang="fr-FR" sz="1050" u="none" strike="noStrike" dirty="0" smtClean="0">
                          <a:solidFill>
                            <a:schemeClr val="tx1">
                              <a:lumMod val="75000"/>
                              <a:lumOff val="25000"/>
                            </a:schemeClr>
                          </a:solidFill>
                          <a:effectLst/>
                        </a:rPr>
                        <a:t>Pour tout savoir sur le PERI et le PER CE c’est ici</a:t>
                      </a:r>
                      <a:endParaRPr lang="fr-FR" sz="1050" b="0" i="0" u="none" strike="noStrike" dirty="0">
                        <a:solidFill>
                          <a:schemeClr val="tx1">
                            <a:lumMod val="75000"/>
                            <a:lumOff val="25000"/>
                          </a:schemeClr>
                        </a:solidFill>
                        <a:effectLst/>
                        <a:latin typeface="+mn-lt"/>
                        <a:cs typeface="Calibri" panose="020F0502020204030204" pitchFamily="34" charset="0"/>
                      </a:endParaRPr>
                    </a:p>
                  </a:txBody>
                  <a:tcPr marL="4849" marR="4849" marT="6466" marB="0">
                    <a:solidFill>
                      <a:schemeClr val="bg1"/>
                    </a:solidFill>
                  </a:tcPr>
                </a:tc>
                <a:extLst>
                  <a:ext uri="{0D108BD9-81ED-4DB2-BD59-A6C34878D82A}">
                    <a16:rowId xmlns:a16="http://schemas.microsoft.com/office/drawing/2014/main" val="3425022673"/>
                  </a:ext>
                </a:extLst>
              </a:tr>
              <a:tr h="301696">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fr-FR" sz="1100" u="none" strike="noStrike" dirty="0" smtClean="0">
                          <a:solidFill>
                            <a:schemeClr val="tx1">
                              <a:lumMod val="75000"/>
                              <a:lumOff val="25000"/>
                            </a:schemeClr>
                          </a:solidFill>
                          <a:effectLst/>
                          <a:hlinkClick r:id="rId10"/>
                        </a:rPr>
                        <a:t>Le simulateur retraite</a:t>
                      </a:r>
                      <a:endParaRPr lang="fr-FR" sz="1100" b="0" i="0" u="none" strike="noStrike" dirty="0" smtClean="0">
                        <a:solidFill>
                          <a:schemeClr val="tx1">
                            <a:lumMod val="75000"/>
                            <a:lumOff val="25000"/>
                          </a:schemeClr>
                        </a:solidFill>
                        <a:effectLst/>
                        <a:latin typeface="+mn-lt"/>
                        <a:cs typeface="Calibri" panose="020F0502020204030204" pitchFamily="34" charset="0"/>
                      </a:endParaRPr>
                    </a:p>
                  </a:txBody>
                  <a:tcPr marL="5076" marR="5076" marT="6769" marB="0">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50" b="0" u="none" strike="noStrike" dirty="0" smtClean="0">
                          <a:solidFill>
                            <a:schemeClr val="tx1">
                              <a:lumMod val="75000"/>
                              <a:lumOff val="25000"/>
                            </a:schemeClr>
                          </a:solidFill>
                          <a:effectLst/>
                        </a:rPr>
                        <a:t>2 minutes, c’est le temps nécessaire pour simuler la perte de revenu de votre client à la retraite/revenus d’activité.</a:t>
                      </a:r>
                      <a:r>
                        <a:rPr lang="fr-FR" sz="1050" b="0" u="none" strike="noStrike" baseline="0" dirty="0" smtClean="0">
                          <a:solidFill>
                            <a:schemeClr val="tx1">
                              <a:lumMod val="75000"/>
                              <a:lumOff val="25000"/>
                            </a:schemeClr>
                          </a:solidFill>
                          <a:effectLst/>
                        </a:rPr>
                        <a:t> </a:t>
                      </a:r>
                      <a:endParaRPr lang="fr-FR" sz="1050" b="0" i="0" u="none" strike="noStrike" dirty="0" smtClean="0">
                        <a:solidFill>
                          <a:schemeClr val="tx1">
                            <a:lumMod val="75000"/>
                            <a:lumOff val="25000"/>
                          </a:schemeClr>
                        </a:solidFill>
                        <a:effectLst/>
                        <a:latin typeface="+mn-lt"/>
                        <a:cs typeface="Calibri" panose="020F0502020204030204" pitchFamily="34" charset="0"/>
                      </a:endParaRPr>
                    </a:p>
                  </a:txBody>
                  <a:tcPr marL="2603" marR="2603" marT="3470" marB="0" anchor="ctr">
                    <a:solidFill>
                      <a:schemeClr val="bg1"/>
                    </a:solidFill>
                  </a:tcPr>
                </a:tc>
                <a:extLst>
                  <a:ext uri="{0D108BD9-81ED-4DB2-BD59-A6C34878D82A}">
                    <a16:rowId xmlns:a16="http://schemas.microsoft.com/office/drawing/2014/main" val="1788660918"/>
                  </a:ext>
                </a:extLst>
              </a:tr>
              <a:tr h="453721">
                <a:tc>
                  <a:txBody>
                    <a:bodyPr/>
                    <a:lstStyle/>
                    <a:p>
                      <a:pPr algn="l" fontAlgn="ctr"/>
                      <a:r>
                        <a:rPr lang="fr-FR" sz="1100" u="none" strike="noStrike" dirty="0" smtClean="0">
                          <a:solidFill>
                            <a:schemeClr val="tx1">
                              <a:lumMod val="75000"/>
                              <a:lumOff val="25000"/>
                            </a:schemeClr>
                          </a:solidFill>
                          <a:effectLst/>
                          <a:hlinkClick r:id="rId11"/>
                        </a:rPr>
                        <a:t>Outil</a:t>
                      </a:r>
                      <a:r>
                        <a:rPr lang="fr-FR" sz="1100" u="none" strike="noStrike" baseline="0" dirty="0" smtClean="0">
                          <a:solidFill>
                            <a:schemeClr val="tx1">
                              <a:lumMod val="75000"/>
                              <a:lumOff val="25000"/>
                            </a:schemeClr>
                          </a:solidFill>
                          <a:effectLst/>
                          <a:hlinkClick r:id="rId11"/>
                        </a:rPr>
                        <a:t> d’aide à la vente </a:t>
                      </a:r>
                      <a:r>
                        <a:rPr lang="fr-FR" sz="1100" u="none" strike="noStrike" dirty="0" err="1" smtClean="0">
                          <a:solidFill>
                            <a:schemeClr val="tx1">
                              <a:lumMod val="75000"/>
                              <a:lumOff val="25000"/>
                            </a:schemeClr>
                          </a:solidFill>
                          <a:effectLst/>
                          <a:hlinkClick r:id="rId11"/>
                        </a:rPr>
                        <a:t>PER</a:t>
                      </a:r>
                      <a:r>
                        <a:rPr lang="fr-FR" sz="1100" u="none" strike="noStrike" dirty="0" err="1" smtClean="0">
                          <a:solidFill>
                            <a:schemeClr val="tx1">
                              <a:lumMod val="75000"/>
                              <a:lumOff val="25000"/>
                            </a:schemeClr>
                          </a:solidFill>
                          <a:effectLst/>
                        </a:rPr>
                        <a:t>i</a:t>
                      </a:r>
                      <a:endParaRPr lang="fr-FR" sz="1100" b="0"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solidFill>
                      <a:schemeClr val="bg1"/>
                    </a:solidFill>
                  </a:tcPr>
                </a:tc>
                <a:tc>
                  <a:txBody>
                    <a:bodyPr/>
                    <a:lstStyle/>
                    <a:p>
                      <a:pPr marL="171450" indent="-171450" algn="l" fontAlgn="ctr">
                        <a:buFont typeface="Wingdings" panose="05000000000000000000" pitchFamily="2" charset="2"/>
                        <a:buChar char="§"/>
                      </a:pPr>
                      <a:r>
                        <a:rPr lang="fr-FR" sz="1050" b="0" u="none" strike="noStrike" dirty="0" smtClean="0">
                          <a:solidFill>
                            <a:schemeClr val="tx1">
                              <a:lumMod val="75000"/>
                              <a:lumOff val="25000"/>
                            </a:schemeClr>
                          </a:solidFill>
                          <a:effectLst/>
                        </a:rPr>
                        <a:t>Guide synthétique.</a:t>
                      </a:r>
                      <a:r>
                        <a:rPr lang="fr-FR" sz="1050" b="0" u="none" strike="noStrike" baseline="0" dirty="0" smtClean="0">
                          <a:solidFill>
                            <a:schemeClr val="tx1">
                              <a:lumMod val="75000"/>
                              <a:lumOff val="25000"/>
                            </a:schemeClr>
                          </a:solidFill>
                          <a:effectLst/>
                        </a:rPr>
                        <a:t> Des questions sur la démarche commerciale, la fiscalité, les sorties, les transferts? C’est ici</a:t>
                      </a:r>
                      <a:r>
                        <a:rPr lang="fr-FR" sz="1050" b="0" u="none" strike="noStrike" dirty="0" smtClean="0">
                          <a:solidFill>
                            <a:schemeClr val="tx1">
                              <a:lumMod val="75000"/>
                              <a:lumOff val="25000"/>
                            </a:schemeClr>
                          </a:solidFill>
                          <a:effectLst/>
                        </a:rPr>
                        <a:t>.</a:t>
                      </a:r>
                    </a:p>
                    <a:p>
                      <a:pPr marL="171450" indent="-171450" algn="l" fontAlgn="ctr">
                        <a:buFont typeface="Wingdings" panose="05000000000000000000" pitchFamily="2" charset="2"/>
                        <a:buChar char="§"/>
                      </a:pPr>
                      <a:endParaRPr lang="fr-FR" sz="1050" b="0" u="none" strike="noStrike" dirty="0">
                        <a:solidFill>
                          <a:schemeClr val="tx1">
                            <a:lumMod val="75000"/>
                            <a:lumOff val="25000"/>
                          </a:schemeClr>
                        </a:solidFill>
                        <a:effectLst/>
                      </a:endParaRPr>
                    </a:p>
                  </a:txBody>
                  <a:tcPr marL="4849" marR="4849" marT="6466" marB="0" anchor="ctr">
                    <a:solidFill>
                      <a:schemeClr val="bg1"/>
                    </a:solidFill>
                  </a:tcPr>
                </a:tc>
                <a:extLst>
                  <a:ext uri="{0D108BD9-81ED-4DB2-BD59-A6C34878D82A}">
                    <a16:rowId xmlns:a16="http://schemas.microsoft.com/office/drawing/2014/main" val="1581702246"/>
                  </a:ext>
                </a:extLst>
              </a:tr>
              <a:tr h="35117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u="none" strike="noStrike" dirty="0" smtClean="0">
                          <a:solidFill>
                            <a:schemeClr val="tx1">
                              <a:lumMod val="75000"/>
                              <a:lumOff val="25000"/>
                            </a:schemeClr>
                          </a:solidFill>
                          <a:effectLst/>
                          <a:hlinkClick r:id="rId12"/>
                        </a:rPr>
                        <a:t>Parcours</a:t>
                      </a:r>
                      <a:r>
                        <a:rPr lang="fr-FR" sz="1100" u="none" strike="noStrike" baseline="0" dirty="0" smtClean="0">
                          <a:solidFill>
                            <a:schemeClr val="tx1">
                              <a:lumMod val="75000"/>
                              <a:lumOff val="25000"/>
                            </a:schemeClr>
                          </a:solidFill>
                          <a:effectLst/>
                          <a:hlinkClick r:id="rId12"/>
                        </a:rPr>
                        <a:t> d’</a:t>
                      </a:r>
                      <a:r>
                        <a:rPr lang="fr-FR" sz="1100" u="none" strike="noStrike" baseline="0" dirty="0" err="1" smtClean="0">
                          <a:solidFill>
                            <a:schemeClr val="tx1">
                              <a:lumMod val="75000"/>
                              <a:lumOff val="25000"/>
                            </a:schemeClr>
                          </a:solidFill>
                          <a:effectLst/>
                          <a:hlinkClick r:id="rId12"/>
                        </a:rPr>
                        <a:t>ahésion</a:t>
                      </a:r>
                      <a:r>
                        <a:rPr lang="fr-FR" sz="1100" u="none" strike="noStrike" baseline="0" dirty="0" smtClean="0">
                          <a:solidFill>
                            <a:schemeClr val="tx1">
                              <a:lumMod val="75000"/>
                              <a:lumOff val="25000"/>
                            </a:schemeClr>
                          </a:solidFill>
                          <a:effectLst/>
                          <a:hlinkClick r:id="rId12"/>
                        </a:rPr>
                        <a:t>  </a:t>
                      </a:r>
                      <a:r>
                        <a:rPr lang="fr-FR" sz="1100" u="none" strike="noStrike" baseline="0" dirty="0" err="1" smtClean="0">
                          <a:solidFill>
                            <a:schemeClr val="tx1">
                              <a:lumMod val="75000"/>
                              <a:lumOff val="25000"/>
                            </a:schemeClr>
                          </a:solidFill>
                          <a:effectLst/>
                          <a:hlinkClick r:id="rId12"/>
                        </a:rPr>
                        <a:t>PERi</a:t>
                      </a:r>
                      <a:r>
                        <a:rPr lang="fr-FR" sz="1100" u="none" strike="noStrike" baseline="0" dirty="0" smtClean="0">
                          <a:solidFill>
                            <a:schemeClr val="tx1">
                              <a:lumMod val="75000"/>
                              <a:lumOff val="25000"/>
                            </a:schemeClr>
                          </a:solidFill>
                          <a:effectLst/>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100" b="0" i="0" u="none" strike="noStrike" dirty="0" smtClean="0">
                        <a:solidFill>
                          <a:schemeClr val="tx1">
                            <a:lumMod val="75000"/>
                            <a:lumOff val="25000"/>
                          </a:schemeClr>
                        </a:solidFill>
                        <a:effectLst/>
                        <a:latin typeface="+mn-lt"/>
                        <a:cs typeface="Calibri" panose="020F0502020204030204" pitchFamily="34" charset="0"/>
                      </a:endParaRPr>
                    </a:p>
                  </a:txBody>
                  <a:tcPr marL="5076" marR="5076" marT="6769" marB="0" anchor="ctr">
                    <a:solidFill>
                      <a:schemeClr val="bg1"/>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
                        <a:tabLst/>
                        <a:defRPr/>
                      </a:pPr>
                      <a:r>
                        <a:rPr lang="fr-FR" sz="1050" b="0" u="none" strike="noStrike" dirty="0" smtClean="0">
                          <a:solidFill>
                            <a:schemeClr val="tx1">
                              <a:lumMod val="75000"/>
                              <a:lumOff val="25000"/>
                            </a:schemeClr>
                          </a:solidFill>
                          <a:effectLst/>
                        </a:rPr>
                        <a:t>Le parcours expliqué en vidéo</a:t>
                      </a:r>
                      <a:endParaRPr lang="fr-FR" sz="1050" b="0" i="0" u="none" strike="noStrike" dirty="0" smtClean="0">
                        <a:solidFill>
                          <a:schemeClr val="tx1">
                            <a:lumMod val="75000"/>
                            <a:lumOff val="25000"/>
                          </a:schemeClr>
                        </a:solidFill>
                        <a:effectLst/>
                        <a:latin typeface="+mn-lt"/>
                        <a:cs typeface="Calibri" panose="020F0502020204030204" pitchFamily="34" charset="0"/>
                      </a:endParaRPr>
                    </a:p>
                  </a:txBody>
                  <a:tcPr marL="2603" marR="2603" marT="3470" marB="0" anchor="ctr">
                    <a:solidFill>
                      <a:schemeClr val="bg1"/>
                    </a:solidFill>
                  </a:tcPr>
                </a:tc>
                <a:extLst>
                  <a:ext uri="{0D108BD9-81ED-4DB2-BD59-A6C34878D82A}">
                    <a16:rowId xmlns:a16="http://schemas.microsoft.com/office/drawing/2014/main" val="2614041478"/>
                  </a:ext>
                </a:extLst>
              </a:tr>
              <a:tr h="162649">
                <a:tc>
                  <a:txBody>
                    <a:bodyPr/>
                    <a:lstStyle/>
                    <a:p>
                      <a:pPr algn="l" fontAlgn="ctr"/>
                      <a:r>
                        <a:rPr lang="fr-FR" sz="1100" u="none" strike="noStrike" dirty="0" smtClean="0">
                          <a:solidFill>
                            <a:schemeClr val="tx1">
                              <a:lumMod val="75000"/>
                              <a:lumOff val="25000"/>
                            </a:schemeClr>
                          </a:solidFill>
                          <a:effectLst/>
                          <a:hlinkClick r:id="rId13"/>
                        </a:rPr>
                        <a:t>Support d’entretien pour MR</a:t>
                      </a:r>
                      <a:endParaRPr lang="fr-FR" sz="1100" b="0" i="0" u="none" strike="noStrike" dirty="0" smtClean="0">
                        <a:solidFill>
                          <a:schemeClr val="tx1">
                            <a:lumMod val="75000"/>
                            <a:lumOff val="25000"/>
                          </a:schemeClr>
                        </a:solidFill>
                        <a:effectLst/>
                        <a:latin typeface="+mn-lt"/>
                        <a:cs typeface="Calibri" panose="020F0502020204030204" pitchFamily="34" charset="0"/>
                      </a:endParaRPr>
                    </a:p>
                  </a:txBody>
                  <a:tcPr marL="5076" marR="5076" marT="6769" marB="0" anchor="ctr">
                    <a:solidFill>
                      <a:schemeClr val="bg1"/>
                    </a:solidFill>
                  </a:tcPr>
                </a:tc>
                <a:tc>
                  <a:txBody>
                    <a:bodyPr/>
                    <a:lstStyle/>
                    <a:p>
                      <a:pPr marL="171450" indent="-171450" algn="l" fontAlgn="ctr">
                        <a:buFont typeface="Wingdings" panose="05000000000000000000" pitchFamily="2" charset="2"/>
                        <a:buChar char="§"/>
                      </a:pPr>
                      <a:r>
                        <a:rPr lang="fr-FR" sz="1050" b="0" u="none" strike="noStrike" dirty="0" smtClean="0">
                          <a:solidFill>
                            <a:schemeClr val="tx1">
                              <a:lumMod val="75000"/>
                              <a:lumOff val="25000"/>
                            </a:schemeClr>
                          </a:solidFill>
                          <a:effectLst/>
                          <a:latin typeface="+mn-lt"/>
                          <a:cs typeface="Calibri" panose="020F0502020204030204" pitchFamily="34" charset="0"/>
                        </a:rPr>
                        <a:t>Pour poser les bonnes questions en</a:t>
                      </a:r>
                      <a:r>
                        <a:rPr lang="fr-FR" sz="1050" b="0" u="none" strike="noStrike" baseline="0" dirty="0" smtClean="0">
                          <a:solidFill>
                            <a:schemeClr val="tx1">
                              <a:lumMod val="75000"/>
                              <a:lumOff val="25000"/>
                            </a:schemeClr>
                          </a:solidFill>
                          <a:effectLst/>
                          <a:latin typeface="+mn-lt"/>
                          <a:cs typeface="Calibri" panose="020F0502020204030204" pitchFamily="34" charset="0"/>
                        </a:rPr>
                        <a:t> vente à distance pour réaliser un devis Multirisque</a:t>
                      </a:r>
                      <a:endParaRPr lang="fr-FR" sz="1050" b="0" u="none" strike="noStrike" dirty="0" smtClean="0">
                        <a:solidFill>
                          <a:schemeClr val="tx1">
                            <a:lumMod val="75000"/>
                            <a:lumOff val="25000"/>
                          </a:schemeClr>
                        </a:solidFill>
                        <a:effectLst/>
                        <a:latin typeface="+mn-lt"/>
                        <a:cs typeface="Calibri" panose="020F0502020204030204" pitchFamily="34" charset="0"/>
                      </a:endParaRPr>
                    </a:p>
                  </a:txBody>
                  <a:tcPr marL="2603" marR="2603" marT="3470" marB="0" anchor="ctr">
                    <a:solidFill>
                      <a:schemeClr val="bg1"/>
                    </a:solidFill>
                  </a:tcPr>
                </a:tc>
                <a:extLst>
                  <a:ext uri="{0D108BD9-81ED-4DB2-BD59-A6C34878D82A}">
                    <a16:rowId xmlns:a16="http://schemas.microsoft.com/office/drawing/2014/main" val="146187030"/>
                  </a:ext>
                </a:extLst>
              </a:tr>
              <a:tr h="475322">
                <a:tc>
                  <a:txBody>
                    <a:bodyPr/>
                    <a:lstStyle/>
                    <a:p>
                      <a:pPr algn="l" fontAlgn="ctr"/>
                      <a:endParaRPr lang="fr-FR" sz="1100" u="none" strike="noStrike" dirty="0" smtClean="0">
                        <a:solidFill>
                          <a:schemeClr val="tx1">
                            <a:lumMod val="75000"/>
                            <a:lumOff val="25000"/>
                          </a:schemeClr>
                        </a:solidFill>
                        <a:effectLst/>
                        <a:hlinkClick r:id="rId14"/>
                      </a:endParaRPr>
                    </a:p>
                    <a:p>
                      <a:pPr algn="l" fontAlgn="ctr"/>
                      <a:r>
                        <a:rPr lang="fr-FR" sz="1100" u="none" strike="noStrike" dirty="0" smtClean="0">
                          <a:solidFill>
                            <a:schemeClr val="tx1">
                              <a:lumMod val="75000"/>
                              <a:lumOff val="25000"/>
                            </a:schemeClr>
                          </a:solidFill>
                          <a:effectLst/>
                          <a:hlinkClick r:id="rId14"/>
                        </a:rPr>
                        <a:t>AUTO</a:t>
                      </a:r>
                      <a:r>
                        <a:rPr lang="fr-FR" sz="1100" u="none" strike="noStrike" baseline="0" dirty="0" smtClean="0">
                          <a:solidFill>
                            <a:schemeClr val="tx1">
                              <a:lumMod val="75000"/>
                              <a:lumOff val="25000"/>
                            </a:schemeClr>
                          </a:solidFill>
                          <a:effectLst/>
                          <a:hlinkClick r:id="rId14"/>
                        </a:rPr>
                        <a:t> PRO</a:t>
                      </a:r>
                    </a:p>
                    <a:p>
                      <a:pPr algn="l" fontAlgn="ctr"/>
                      <a:endParaRPr lang="fr-FR" sz="1100" b="0" i="0" u="none" strike="noStrike" dirty="0">
                        <a:solidFill>
                          <a:schemeClr val="tx1">
                            <a:lumMod val="75000"/>
                            <a:lumOff val="25000"/>
                          </a:schemeClr>
                        </a:solidFill>
                        <a:effectLst/>
                        <a:latin typeface="+mn-lt"/>
                        <a:cs typeface="Calibri" panose="020F0502020204030204" pitchFamily="34" charset="0"/>
                      </a:endParaRPr>
                    </a:p>
                  </a:txBody>
                  <a:tcPr marL="5076" marR="5076" marT="6769" marB="0" anchor="ctr">
                    <a:solidFill>
                      <a:schemeClr val="bg1"/>
                    </a:solidFill>
                  </a:tcPr>
                </a:tc>
                <a:tc>
                  <a:txBody>
                    <a:bodyPr/>
                    <a:lstStyle/>
                    <a:p>
                      <a:pPr marL="171450" indent="-171450" algn="l" fontAlgn="ctr">
                        <a:buFont typeface="Wingdings" panose="05000000000000000000" pitchFamily="2" charset="2"/>
                        <a:buChar char="§"/>
                      </a:pPr>
                      <a:r>
                        <a:rPr lang="fr-FR" sz="1050" b="0" u="none" strike="noStrike" dirty="0" smtClean="0">
                          <a:solidFill>
                            <a:schemeClr val="tx1">
                              <a:lumMod val="75000"/>
                              <a:lumOff val="25000"/>
                            </a:schemeClr>
                          </a:solidFill>
                          <a:effectLst/>
                        </a:rPr>
                        <a:t>Comment aborder l’assurance Auto pour les PRO ? ( rappel des garanties et démarche commerciale)</a:t>
                      </a:r>
                    </a:p>
                  </a:txBody>
                  <a:tcPr marL="4849" marR="4849" marT="6466" marB="0" anchor="ctr">
                    <a:solidFill>
                      <a:schemeClr val="bg1"/>
                    </a:solidFill>
                  </a:tcPr>
                </a:tc>
                <a:extLst>
                  <a:ext uri="{0D108BD9-81ED-4DB2-BD59-A6C34878D82A}">
                    <a16:rowId xmlns:a16="http://schemas.microsoft.com/office/drawing/2014/main" val="126796717"/>
                  </a:ext>
                </a:extLst>
              </a:tr>
            </a:tbl>
          </a:graphicData>
        </a:graphic>
      </p:graphicFrame>
      <p:pic>
        <p:nvPicPr>
          <p:cNvPr id="20" name="Image 19"/>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773710" y="5496145"/>
            <a:ext cx="339360" cy="339360"/>
          </a:xfrm>
          <a:prstGeom prst="rect">
            <a:avLst/>
          </a:prstGeom>
        </p:spPr>
      </p:pic>
    </p:spTree>
    <p:extLst>
      <p:ext uri="{BB962C8B-B14F-4D97-AF65-F5344CB8AC3E}">
        <p14:creationId xmlns:p14="http://schemas.microsoft.com/office/powerpoint/2010/main" val="1264898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3"/>
          </p:nvPr>
        </p:nvSpPr>
        <p:spPr/>
        <p:txBody>
          <a:bodyPr/>
          <a:lstStyle/>
          <a:p>
            <a:pPr>
              <a:spcBef>
                <a:spcPts val="0"/>
              </a:spcBef>
            </a:pPr>
            <a:r>
              <a:rPr lang="fr-FR" sz="1600" b="1" dirty="0"/>
              <a:t>Des </a:t>
            </a:r>
            <a:r>
              <a:rPr lang="fr-FR" sz="1600" b="1" dirty="0">
                <a:solidFill>
                  <a:srgbClr val="C00000"/>
                </a:solidFill>
              </a:rPr>
              <a:t>outils</a:t>
            </a:r>
            <a:r>
              <a:rPr lang="fr-FR" sz="1600" b="1" dirty="0"/>
              <a:t> permettant à chacun de trouver les informations qui le concernent</a:t>
            </a:r>
          </a:p>
        </p:txBody>
      </p:sp>
      <p:sp>
        <p:nvSpPr>
          <p:cNvPr id="5" name="Titre 4"/>
          <p:cNvSpPr>
            <a:spLocks noGrp="1"/>
          </p:cNvSpPr>
          <p:nvPr>
            <p:ph type="ctrTitle"/>
          </p:nvPr>
        </p:nvSpPr>
        <p:spPr/>
        <p:txBody>
          <a:bodyPr/>
          <a:lstStyle/>
          <a:p>
            <a:r>
              <a:rPr lang="fr-FR" sz="1300" dirty="0"/>
              <a:t>Moyens : Formation, Offres &amp; Cibles</a:t>
            </a:r>
          </a:p>
        </p:txBody>
      </p:sp>
      <p:grpSp>
        <p:nvGrpSpPr>
          <p:cNvPr id="18" name="Groupe 17"/>
          <p:cNvGrpSpPr/>
          <p:nvPr/>
        </p:nvGrpSpPr>
        <p:grpSpPr>
          <a:xfrm>
            <a:off x="8335406" y="44251"/>
            <a:ext cx="3856593" cy="279660"/>
            <a:chOff x="3581398" y="6140166"/>
            <a:chExt cx="4444995" cy="223443"/>
          </a:xfrm>
          <a:noFill/>
        </p:grpSpPr>
        <p:sp>
          <p:nvSpPr>
            <p:cNvPr id="23" name="Rectangle 22"/>
            <p:cNvSpPr/>
            <p:nvPr/>
          </p:nvSpPr>
          <p:spPr>
            <a:xfrm>
              <a:off x="6542436" y="6140166"/>
              <a:ext cx="148395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ontserrat Black" panose="00000A00000000000000" pitchFamily="2" charset="0"/>
                </a:rPr>
                <a:t>Professionnels</a:t>
              </a:r>
            </a:p>
          </p:txBody>
        </p:sp>
        <p:sp>
          <p:nvSpPr>
            <p:cNvPr id="24" name="Rectangle 23"/>
            <p:cNvSpPr/>
            <p:nvPr/>
          </p:nvSpPr>
          <p:spPr>
            <a:xfrm>
              <a:off x="5063063" y="6140166"/>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ontserrat Black" panose="00000A00000000000000" pitchFamily="2" charset="0"/>
                </a:rPr>
                <a:t>Gestion Privée</a:t>
              </a:r>
            </a:p>
          </p:txBody>
        </p:sp>
        <p:sp>
          <p:nvSpPr>
            <p:cNvPr id="25" name="Rectangle 24"/>
            <p:cNvSpPr/>
            <p:nvPr/>
          </p:nvSpPr>
          <p:spPr>
            <a:xfrm>
              <a:off x="3581398" y="6151942"/>
              <a:ext cx="1481667" cy="211667"/>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65000"/>
                      <a:lumOff val="35000"/>
                    </a:schemeClr>
                  </a:solidFill>
                  <a:latin typeface="Montserrat Black" panose="00000A00000000000000" pitchFamily="2" charset="0"/>
                </a:rPr>
                <a:t>Particuliers</a:t>
              </a:r>
            </a:p>
          </p:txBody>
        </p:sp>
      </p:grpSp>
      <p:pic>
        <p:nvPicPr>
          <p:cNvPr id="16" name="Image 15"/>
          <p:cNvPicPr>
            <a:picLocks noChangeAspect="1"/>
          </p:cNvPicPr>
          <p:nvPr/>
        </p:nvPicPr>
        <p:blipFill>
          <a:blip r:embed="rId2" cstate="print">
            <a:duotone>
              <a:prstClr val="black"/>
              <a:srgbClr val="FFFFFF">
                <a:tint val="45000"/>
                <a:satMod val="400000"/>
              </a:srgbClr>
            </a:duotone>
            <a:extLst>
              <a:ext uri="{28A0092B-C50C-407E-A947-70E740481C1C}">
                <a14:useLocalDpi xmlns:a14="http://schemas.microsoft.com/office/drawing/2010/main" val="0"/>
              </a:ext>
            </a:extLst>
          </a:blip>
          <a:stretch>
            <a:fillRect/>
          </a:stretch>
        </p:blipFill>
        <p:spPr>
          <a:xfrm>
            <a:off x="523498" y="1690310"/>
            <a:ext cx="608768" cy="608768"/>
          </a:xfrm>
          <a:prstGeom prst="rect">
            <a:avLst/>
          </a:prstGeom>
        </p:spPr>
      </p:pic>
      <p:pic>
        <p:nvPicPr>
          <p:cNvPr id="17" name="Image 2"/>
          <p:cNvPicPr>
            <a:picLocks noChangeAspect="1"/>
          </p:cNvPicPr>
          <p:nvPr/>
        </p:nvPicPr>
        <p:blipFill>
          <a:blip r:embed="rId3">
            <a:grayscl/>
            <a:biLevel thresh="50000"/>
            <a:extLst>
              <a:ext uri="{28A0092B-C50C-407E-A947-70E740481C1C}">
                <a14:useLocalDpi xmlns:a14="http://schemas.microsoft.com/office/drawing/2010/main" val="0"/>
              </a:ext>
            </a:extLst>
          </a:blip>
          <a:srcRect/>
          <a:stretch>
            <a:fillRect/>
          </a:stretch>
        </p:blipFill>
        <p:spPr bwMode="auto">
          <a:xfrm>
            <a:off x="4692316" y="1563688"/>
            <a:ext cx="862012"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Image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73710" y="5496145"/>
            <a:ext cx="339360" cy="339360"/>
          </a:xfrm>
          <a:prstGeom prst="rect">
            <a:avLst/>
          </a:prstGeom>
        </p:spPr>
      </p:pic>
      <p:sp>
        <p:nvSpPr>
          <p:cNvPr id="21" name="ZoneTexte 20"/>
          <p:cNvSpPr txBox="1"/>
          <p:nvPr/>
        </p:nvSpPr>
        <p:spPr>
          <a:xfrm>
            <a:off x="2451534" y="6056545"/>
            <a:ext cx="6784528" cy="276999"/>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smtClean="0">
                <a:ln>
                  <a:noFill/>
                </a:ln>
                <a:solidFill>
                  <a:schemeClr val="tx1">
                    <a:lumMod val="75000"/>
                    <a:lumOff val="25000"/>
                  </a:schemeClr>
                </a:solidFill>
                <a:effectLst/>
                <a:uLnTx/>
                <a:uFillTx/>
              </a:rPr>
              <a:t>Cliquez sur l’image pour accéder directement au « sous-main » activation</a:t>
            </a:r>
          </a:p>
        </p:txBody>
      </p:sp>
      <p:pic>
        <p:nvPicPr>
          <p:cNvPr id="22" name="Image 21">
            <a:hlinkClick r:id="rId5"/>
          </p:cNvPr>
          <p:cNvPicPr>
            <a:picLocks noChangeAspect="1"/>
          </p:cNvPicPr>
          <p:nvPr/>
        </p:nvPicPr>
        <p:blipFill>
          <a:blip r:embed="rId6"/>
          <a:stretch>
            <a:fillRect/>
          </a:stretch>
        </p:blipFill>
        <p:spPr>
          <a:xfrm>
            <a:off x="611928" y="2122202"/>
            <a:ext cx="5337438" cy="3636012"/>
          </a:xfrm>
          <a:prstGeom prst="rect">
            <a:avLst/>
          </a:prstGeom>
          <a:ln>
            <a:solidFill>
              <a:srgbClr val="EEECE1"/>
            </a:solidFill>
          </a:ln>
        </p:spPr>
      </p:pic>
      <p:pic>
        <p:nvPicPr>
          <p:cNvPr id="26" name="Image 25">
            <a:hlinkClick r:id="rId5"/>
          </p:cNvPr>
          <p:cNvPicPr>
            <a:picLocks noChangeAspect="1"/>
          </p:cNvPicPr>
          <p:nvPr/>
        </p:nvPicPr>
        <p:blipFill>
          <a:blip r:embed="rId7"/>
          <a:stretch>
            <a:fillRect/>
          </a:stretch>
        </p:blipFill>
        <p:spPr>
          <a:xfrm>
            <a:off x="6220331" y="2122202"/>
            <a:ext cx="5213329" cy="3636012"/>
          </a:xfrm>
          <a:prstGeom prst="rect">
            <a:avLst/>
          </a:prstGeom>
        </p:spPr>
      </p:pic>
      <p:sp>
        <p:nvSpPr>
          <p:cNvPr id="2" name="Rectangle 1"/>
          <p:cNvSpPr/>
          <p:nvPr/>
        </p:nvSpPr>
        <p:spPr>
          <a:xfrm>
            <a:off x="523498" y="1058070"/>
            <a:ext cx="11300640" cy="646331"/>
          </a:xfrm>
          <a:prstGeom prst="rect">
            <a:avLst/>
          </a:prstGeom>
        </p:spPr>
        <p:txBody>
          <a:bodyPr wrap="square">
            <a:spAutoFit/>
          </a:bodyPr>
          <a:lstStyle/>
          <a:p>
            <a:pPr lvl="0" algn="just">
              <a:buClr>
                <a:srgbClr val="4BACC6">
                  <a:lumMod val="75000"/>
                </a:srgbClr>
              </a:buClr>
              <a:defRPr/>
            </a:pPr>
            <a:r>
              <a:rPr lang="fr-FR" kern="0" dirty="0">
                <a:solidFill>
                  <a:schemeClr val="tx1">
                    <a:lumMod val="75000"/>
                    <a:lumOff val="25000"/>
                  </a:schemeClr>
                </a:solidFill>
              </a:rPr>
              <a:t>Retrouvez le mémo de présentation de la segmentation Activation dans le sous-main dédié. Il est également accessible dans la Rubrique des Commerciaux &gt; Expérience Client &gt; </a:t>
            </a:r>
            <a:r>
              <a:rPr lang="fr-FR" kern="0" dirty="0">
                <a:solidFill>
                  <a:schemeClr val="tx1">
                    <a:lumMod val="75000"/>
                    <a:lumOff val="25000"/>
                  </a:schemeClr>
                </a:solidFill>
                <a:hlinkClick r:id="rId8"/>
              </a:rPr>
              <a:t>Segmentation client  </a:t>
            </a:r>
            <a:endParaRPr lang="fr-FR" kern="0" dirty="0">
              <a:solidFill>
                <a:schemeClr val="tx1">
                  <a:lumMod val="75000"/>
                  <a:lumOff val="25000"/>
                </a:schemeClr>
              </a:solidFill>
            </a:endParaRPr>
          </a:p>
        </p:txBody>
      </p:sp>
    </p:spTree>
    <p:extLst>
      <p:ext uri="{BB962C8B-B14F-4D97-AF65-F5344CB8AC3E}">
        <p14:creationId xmlns:p14="http://schemas.microsoft.com/office/powerpoint/2010/main" val="812202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haredContentType xmlns="Microsoft.SharePoint.Taxonomy.ContentTypeSync" SourceId="c52eb4dc-0ef3-4aa8-8e03-025dbf6c8637" ContentTypeId="0x0101" PreviousValue="false"/>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3.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4.xml><?xml version="1.0" encoding="utf-8"?>
<ds:datastoreItem xmlns:ds="http://schemas.openxmlformats.org/officeDocument/2006/customXml" ds:itemID="{AB1515AA-57AE-4459-BE05-37022DA03708}">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402bd0e2-1d78-4f7d-9dde-91cd55d66e87"/>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4952</TotalTime>
  <Words>12567</Words>
  <Application>Microsoft Office PowerPoint</Application>
  <PresentationFormat>Grand écran</PresentationFormat>
  <Paragraphs>1786</Paragraphs>
  <Slides>61</Slides>
  <Notes>0</Notes>
  <HiddenSlides>0</HiddenSlides>
  <MMClips>0</MMClips>
  <ScaleCrop>false</ScaleCrop>
  <HeadingPairs>
    <vt:vector size="6" baseType="variant">
      <vt:variant>
        <vt:lpstr>Polices utilisées</vt:lpstr>
      </vt:variant>
      <vt:variant>
        <vt:i4>13</vt:i4>
      </vt:variant>
      <vt:variant>
        <vt:lpstr>Thème</vt:lpstr>
      </vt:variant>
      <vt:variant>
        <vt:i4>1</vt:i4>
      </vt:variant>
      <vt:variant>
        <vt:lpstr>Titres des diapositives</vt:lpstr>
      </vt:variant>
      <vt:variant>
        <vt:i4>61</vt:i4>
      </vt:variant>
    </vt:vector>
  </HeadingPairs>
  <TitlesOfParts>
    <vt:vector size="75" baseType="lpstr">
      <vt:lpstr>Arial</vt:lpstr>
      <vt:lpstr>Arial Black</vt:lpstr>
      <vt:lpstr>Arial Narrow</vt:lpstr>
      <vt:lpstr>Calibri</vt:lpstr>
      <vt:lpstr>Courier New</vt:lpstr>
      <vt:lpstr>Gill Sans MT</vt:lpstr>
      <vt:lpstr>Gill Sans Ultra Bold Condensed</vt:lpstr>
      <vt:lpstr>Helvetica Neue Medium</vt:lpstr>
      <vt:lpstr>Montserrat Black</vt:lpstr>
      <vt:lpstr>Segoe Print</vt:lpstr>
      <vt:lpstr>Segoe UI Light</vt:lpstr>
      <vt:lpstr>Times New Roman</vt:lpstr>
      <vt:lpstr>Wingdings</vt:lpstr>
      <vt:lpstr>Thème Office</vt:lpstr>
      <vt:lpstr>REUSSIR  ENSEMBLE </vt:lpstr>
      <vt:lpstr>Présentation PowerPoint</vt:lpstr>
      <vt:lpstr>Point d’étape et Challenge</vt:lpstr>
      <vt:lpstr>Point d’étape et Challenge</vt:lpstr>
      <vt:lpstr>Point d’étape et Challenge</vt:lpstr>
      <vt:lpstr>Point d’étape et Challenge</vt:lpstr>
      <vt:lpstr>Point d’étape et Challenge</vt:lpstr>
      <vt:lpstr>Point d’étape et Challenge</vt:lpstr>
      <vt:lpstr>Point d’étape et Challenge</vt:lpstr>
      <vt:lpstr>Point d’étape et Challenge</vt:lpstr>
      <vt:lpstr>Présentation PowerPoint</vt:lpstr>
      <vt:lpstr>Point d’étape et Challenge</vt:lpstr>
      <vt:lpstr>Point d’étape et Challenge</vt:lpstr>
      <vt:lpstr>Point d’étape et Challenge</vt:lpstr>
      <vt:lpstr>Présentation PowerPoint</vt:lpstr>
      <vt:lpstr>Point d’étape et Challenge</vt:lpstr>
      <vt:lpstr>Point d’étape et Challenge</vt:lpstr>
      <vt:lpstr>Point d’étape et Challenge</vt:lpstr>
      <vt:lpstr>Point d’étape et Challenge</vt:lpstr>
      <vt:lpstr>Point d’étape et Challenge</vt:lpstr>
      <vt:lpstr>Point d’étape et Challenge</vt:lpstr>
      <vt:lpstr>Point d’étape et Challenge</vt:lpstr>
      <vt:lpstr>Point d’étape et Challenge</vt:lpstr>
      <vt:lpstr>Point d’étape et Challenge</vt:lpstr>
      <vt:lpstr>Présentation PowerPoint</vt:lpstr>
      <vt:lpstr>Moyens : Formation, Offres &amp; Cibles</vt:lpstr>
      <vt:lpstr>Moyens : Formation, Offres &amp; Cibles</vt:lpstr>
      <vt:lpstr>Moyens : Formation, Offres &amp; Cibles</vt:lpstr>
      <vt:lpstr>Moyens : Formation, Offres &amp; Cibles</vt:lpstr>
      <vt:lpstr>Moyens : Formation, Offres &amp; Cibles</vt:lpstr>
      <vt:lpstr>Moyens : Formation, Offres &amp; Cibles</vt:lpstr>
      <vt:lpstr>Moyens : Formation, Offres &amp; Cibles</vt:lpstr>
      <vt:lpstr>Moyens : Formation, Offres &amp; Cibles</vt:lpstr>
      <vt:lpstr>Moyens : Formation, Offres &amp; Cibles</vt:lpstr>
      <vt:lpstr>Moyens : Formation, Offres &amp; Cibles</vt:lpstr>
      <vt:lpstr>Moyens : Formation, Offres &amp; Cibles</vt:lpstr>
      <vt:lpstr>Moyens : Formation, Offres &amp; Cibles</vt:lpstr>
      <vt:lpstr>Présentation PowerPoint</vt:lpstr>
      <vt:lpstr>Moyens : Formation, Offres &amp; Cibles</vt:lpstr>
      <vt:lpstr>Moyens : Formation, Offres &amp; Cibles</vt:lpstr>
      <vt:lpstr>Moyens : Formation, Offres &amp; Cibles</vt:lpstr>
      <vt:lpstr>Présentation PowerPoint</vt:lpstr>
      <vt:lpstr>Moyens : Formation, Offres &amp; Cibles</vt:lpstr>
      <vt:lpstr>Moyens : Formation, Offres &amp; Cibles</vt:lpstr>
      <vt:lpstr>Moyens : Formation, Offres &amp; Cibles</vt:lpstr>
      <vt:lpstr>Moyens : Formation, Offres &amp; Cibles</vt:lpstr>
      <vt:lpstr>Moyens : Formation, Offres &amp; Cibles</vt:lpstr>
      <vt:lpstr>Moyens : Formation, Offres &amp; Cibles</vt:lpstr>
      <vt:lpstr>Moyens : Formation, Offres &amp; Cibles</vt:lpstr>
      <vt:lpstr>Présentation PowerPoint</vt:lpstr>
      <vt:lpstr>Moyens : Formation, Offres &amp; Cibles</vt:lpstr>
      <vt:lpstr>Moyens : Formation, Offres &amp; Cibles</vt:lpstr>
      <vt:lpstr>Moyens : Formation, Offres &amp; Cibles</vt:lpstr>
      <vt:lpstr>Moyens : Formation, Offres &amp; Cibles</vt:lpstr>
      <vt:lpstr>Moyens : Formation, Offres &amp; Cibles</vt:lpstr>
      <vt:lpstr>Moyens : Formation, Offres &amp; Cibles</vt:lpstr>
      <vt:lpstr>Moyens : Formation, Offres &amp; Cibles</vt:lpstr>
      <vt:lpstr>Moyens : Formation, Offres &amp; Cibles</vt:lpstr>
      <vt:lpstr>Moyens : Formation, Offres &amp; Cibles</vt:lpstr>
      <vt:lpstr>Moyens : Formation, Offres &amp; Cibles</vt:lpstr>
      <vt:lpstr>Moyens : Formation, Offres &amp; Cibles</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VALENTIN Valerie [CEGEE]</cp:lastModifiedBy>
  <cp:revision>293</cp:revision>
  <dcterms:created xsi:type="dcterms:W3CDTF">2020-06-24T09:20:11Z</dcterms:created>
  <dcterms:modified xsi:type="dcterms:W3CDTF">2021-05-19T15:09:50Z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lucie.jung@cegee.caisse-epargne.fr</vt:lpwstr>
  </property>
  <property fmtid="{D5CDD505-2E9C-101B-9397-08002B2CF9AE}" pid="5" name="MSIP_Label_48a19f0c-bea1-442e-a475-ed109d9ec508_SetDate">
    <vt:lpwstr>2020-06-24T09:46:25.2776735Z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0x0101008B0DE9E3EEC639499EC5C362D51B0CB3</vt:lpwstr>
  </property>
</Properties>
</file>