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78" r:id="rId8"/>
    <p:sldId id="263" r:id="rId9"/>
    <p:sldId id="272" r:id="rId10"/>
    <p:sldId id="268" r:id="rId11"/>
    <p:sldId id="264" r:id="rId12"/>
    <p:sldId id="269" r:id="rId13"/>
    <p:sldId id="265" r:id="rId14"/>
    <p:sldId id="273" r:id="rId15"/>
    <p:sldId id="274" r:id="rId16"/>
    <p:sldId id="270" r:id="rId17"/>
    <p:sldId id="266" r:id="rId18"/>
    <p:sldId id="277" r:id="rId19"/>
    <p:sldId id="271" r:id="rId20"/>
    <p:sldId id="267" r:id="rId21"/>
    <p:sldId id="280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7C89"/>
    <a:srgbClr val="E54545"/>
    <a:srgbClr val="00B1C3"/>
    <a:srgbClr val="EA724F"/>
    <a:srgbClr val="EC642A"/>
    <a:srgbClr val="E28B00"/>
    <a:srgbClr val="000000"/>
    <a:srgbClr val="FBDCDD"/>
    <a:srgbClr val="C31632"/>
    <a:srgbClr val="EC1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9" d="100"/>
          <a:sy n="69" d="100"/>
        </p:scale>
        <p:origin x="106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forms.office.com/Pages/ResponsePage.aspx?id=NW271YKKKUO0mlAwvWSXq4Qzym3A8XxPqAOLL4qkJhNUN0xEUUY2Q1hNOU00SVdWUTlKRElWN0taUC4u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12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microsoft.com/office/2007/relationships/hdphoto" Target="../media/hdphoto4.wdp"/><Relationship Id="rId5" Type="http://schemas.microsoft.com/office/2007/relationships/hdphoto" Target="../media/hdphoto2.wdp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3.wdp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919/campagne-jeunes-2021/22109/book-des-offres-jeunes-campagne-jeunes-2021-de-mai-a-octobre.pdf" TargetMode="External"/><Relationship Id="rId13" Type="http://schemas.openxmlformats.org/officeDocument/2006/relationships/hyperlink" Target="http://commerciaux.celca.caisse-epargne.fr/global-bdd/pilotage/la-production-commerciale/barometre-bdd-2021/" TargetMode="External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hyperlink" Target="http://bi4-prod.sigce.caisse-epargne.fr/BOE/OpenDocument/opendoc/openDocument.jsp?sIDType=CUID&amp;iDocID=M2ATvqwABVCCAJYCgAAAWmH.An71mMoAAAA" TargetMode="External"/><Relationship Id="rId2" Type="http://schemas.openxmlformats.org/officeDocument/2006/relationships/hyperlink" Target="https://forms.office.com/Pages/ResponsePage.aspx?id=NW271YKKKUO0mlAwvWSXq4Qzym3A8XxPqAOLL4qkJhNUN0xEUUY2Q1hNOU00SVdWUTlKRElWN0taUC4u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commerciaux.celca.caisse-epargne.fr/download/1960/iard-jeunes/22707/book-jeunes-iard-2.pdf" TargetMode="External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5" Type="http://schemas.microsoft.com/office/2007/relationships/hdphoto" Target="../media/hdphoto6.wdp"/><Relationship Id="rId10" Type="http://schemas.openxmlformats.org/officeDocument/2006/relationships/hyperlink" Target="http://commerciaux.celca.caisse-epargne.fr/download/1919/campagne-jeunes-2021/22245/hdj-campagne-jeunes-2021-2.pptx" TargetMode="External"/><Relationship Id="rId4" Type="http://schemas.openxmlformats.org/officeDocument/2006/relationships/hyperlink" Target="http://commerciaux.celca.caisse-epargne.fr/download/342/zoom-jeunes/4628/book-jeunes.pdf" TargetMode="External"/><Relationship Id="rId9" Type="http://schemas.openxmlformats.org/officeDocument/2006/relationships/image" Target="../media/image37.png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Heure du Jeudi du 1</a:t>
            </a:r>
            <a:r>
              <a:rPr lang="fr-FR" baseline="30000" dirty="0" smtClean="0"/>
              <a:t>er</a:t>
            </a:r>
            <a:r>
              <a:rPr lang="fr-FR" dirty="0" smtClean="0"/>
              <a:t> Juillet 2021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Campagne Jeunes – Opération BAC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fr-FR" dirty="0" smtClean="0"/>
              <a:t>avoir valoriser l’opération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BAC 2021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Direction Marketing</a:t>
            </a:r>
            <a:endParaRPr lang="fr-FR" dirty="0"/>
          </a:p>
        </p:txBody>
      </p:sp>
      <p:pic>
        <p:nvPicPr>
          <p:cNvPr id="6" name="Picture 10" descr="Coupe d'éducation vectorielle réaliste sur blanc Vecteur gratu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2" b="89897" l="9904" r="94569">
                        <a14:backgroundMark x1="31150" y1="50514" x2="48083" y2="597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459" b="30985"/>
          <a:stretch/>
        </p:blipFill>
        <p:spPr bwMode="auto">
          <a:xfrm rot="19543465">
            <a:off x="2081569" y="2021167"/>
            <a:ext cx="721056" cy="38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78485" y="4059676"/>
            <a:ext cx="3048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L’offre Bachelier avec mention</a:t>
            </a:r>
          </a:p>
          <a:p>
            <a:r>
              <a:rPr lang="fr-FR" dirty="0"/>
              <a:t>L’opération de marketing direct, le </a:t>
            </a:r>
            <a:r>
              <a:rPr lang="fr-FR" dirty="0" smtClean="0"/>
              <a:t>ciblage</a:t>
            </a:r>
          </a:p>
          <a:p>
            <a:r>
              <a:rPr lang="fr-FR" dirty="0" smtClean="0"/>
              <a:t>Les différents moments d’accroche  </a:t>
            </a:r>
          </a:p>
          <a:p>
            <a:r>
              <a:rPr lang="fr-FR" dirty="0" smtClean="0"/>
              <a:t>Les passerelles de vente</a:t>
            </a:r>
          </a:p>
          <a:p>
            <a:r>
              <a:rPr lang="fr-FR" dirty="0" smtClean="0"/>
              <a:t>Les outils d’aide à la vente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9600" y="4490358"/>
            <a:ext cx="3048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L’offre Bachelier avec mention</a:t>
            </a:r>
          </a:p>
          <a:p>
            <a:r>
              <a:rPr lang="fr-FR" dirty="0"/>
              <a:t>L’opération de marketing direct, le </a:t>
            </a:r>
            <a:r>
              <a:rPr lang="fr-FR" dirty="0" smtClean="0"/>
              <a:t>ciblage</a:t>
            </a:r>
          </a:p>
          <a:p>
            <a:r>
              <a:rPr lang="fr-FR" dirty="0" smtClean="0"/>
              <a:t>Les différents moments d’accroche  </a:t>
            </a:r>
          </a:p>
          <a:p>
            <a:r>
              <a:rPr lang="fr-FR" dirty="0" smtClean="0"/>
              <a:t>Les passerelles de vente</a:t>
            </a:r>
          </a:p>
          <a:p>
            <a:r>
              <a:rPr lang="fr-FR" dirty="0" smtClean="0"/>
              <a:t>Les outils d’aide à la vente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9600" y="4490358"/>
            <a:ext cx="3048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4596062" y="1744575"/>
            <a:ext cx="6713621" cy="4407837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sz="1000" dirty="0"/>
          </a:p>
          <a:p>
            <a:r>
              <a:rPr lang="fr-FR" dirty="0" smtClean="0"/>
              <a:t>À tous nos </a:t>
            </a:r>
            <a:r>
              <a:rPr lang="fr-FR" b="1" dirty="0" smtClean="0"/>
              <a:t>bacheliers avec mention </a:t>
            </a:r>
            <a:r>
              <a:rPr lang="fr-FR" dirty="0" smtClean="0"/>
              <a:t>(quels que soient le bac et la mention obtenue). </a:t>
            </a:r>
          </a:p>
          <a:p>
            <a:endParaRPr lang="fr-FR" sz="1000" dirty="0" smtClean="0"/>
          </a:p>
          <a:p>
            <a:r>
              <a:rPr lang="fr-FR" dirty="0" smtClean="0"/>
              <a:t>Offre réservée à nos clients </a:t>
            </a:r>
            <a:r>
              <a:rPr lang="fr-FR" b="1" dirty="0" smtClean="0"/>
              <a:t>détenteurs d’un compte de dépôt   </a:t>
            </a:r>
            <a:r>
              <a:rPr lang="fr-FR" dirty="0" smtClean="0"/>
              <a:t>(déjà ouvert ou entrée en relation). </a:t>
            </a:r>
          </a:p>
          <a:p>
            <a:endParaRPr lang="fr-FR" sz="1000" dirty="0" smtClean="0"/>
          </a:p>
          <a:p>
            <a:r>
              <a:rPr lang="fr-FR" dirty="0" smtClean="0"/>
              <a:t>Offre valable jusqu’au 31 octobre 2021, </a:t>
            </a:r>
            <a:r>
              <a:rPr lang="fr-FR" b="1" dirty="0" smtClean="0"/>
              <a:t>limitée à 1000 participants</a:t>
            </a:r>
            <a:r>
              <a:rPr lang="fr-FR" dirty="0" smtClean="0"/>
              <a:t>. </a:t>
            </a:r>
          </a:p>
          <a:p>
            <a:endParaRPr lang="fr-FR" sz="1000" dirty="0" smtClean="0"/>
          </a:p>
          <a:p>
            <a:r>
              <a:rPr lang="fr-FR" dirty="0" smtClean="0"/>
              <a:t>Cliquez sur l’image ci-contre pour </a:t>
            </a:r>
            <a:r>
              <a:rPr lang="fr-FR" b="1" dirty="0" smtClean="0"/>
              <a:t>accéder au formulaire</a:t>
            </a:r>
            <a:r>
              <a:rPr lang="fr-FR" dirty="0" smtClean="0"/>
              <a:t>. 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Cette année, nous offrons 50 € à nos bacheliers avec mention.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L’offre Bachelier avec mention</a:t>
            </a:r>
            <a:endParaRPr lang="fr-FR" dirty="0"/>
          </a:p>
        </p:txBody>
      </p:sp>
      <p:pic>
        <p:nvPicPr>
          <p:cNvPr id="2" name="Image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1513114"/>
            <a:ext cx="3306739" cy="442368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59983" y="1893177"/>
            <a:ext cx="6267450" cy="88582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75202" flipV="1">
            <a:off x="3584647" y="4711523"/>
            <a:ext cx="855866" cy="9301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iplôme du Baccalauréat - Le blog de Mathild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" t="1523" r="1710" b="2742"/>
          <a:stretch/>
        </p:blipFill>
        <p:spPr bwMode="auto">
          <a:xfrm>
            <a:off x="2016584" y="2120919"/>
            <a:ext cx="1708736" cy="122722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Afin de faire bénéficier de l’offre Bacheliers à vos clients, il vous suffit de compléter le formulaire « Opération BAC 2021 ».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L’offre Bachelier avec mention</a:t>
            </a:r>
            <a:endParaRPr lang="fr-FR" dirty="0"/>
          </a:p>
        </p:txBody>
      </p:sp>
      <p:pic>
        <p:nvPicPr>
          <p:cNvPr id="1028" name="Picture 4" descr="Portrait de jeune adolescente adolescent heureux dans des vêtements décontractés Vecteur gratuit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9127"/>
            <a:ext cx="3338930" cy="333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5126839" y="1939710"/>
            <a:ext cx="2683042" cy="1787266"/>
            <a:chOff x="6942221" y="3724211"/>
            <a:chExt cx="2683042" cy="1787266"/>
          </a:xfrm>
        </p:grpSpPr>
        <p:pic>
          <p:nvPicPr>
            <p:cNvPr id="1034" name="Picture 10" descr="Illustration de concept vidéo de groupe Vecteur gratuit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592" b="98321" l="14377" r="89776">
                          <a14:foregroundMark x1="82588" y1="15108" x2="18850" y2="15108"/>
                          <a14:backgroundMark x1="21086" y1="92566" x2="14377" y2="89209"/>
                          <a14:backgroundMark x1="16134" y1="79856" x2="16134" y2="892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2221" y="3724211"/>
              <a:ext cx="2683042" cy="1787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38735" y="4039854"/>
              <a:ext cx="1777454" cy="905126"/>
            </a:xfrm>
            <a:prstGeom prst="rect">
              <a:avLst/>
            </a:prstGeom>
          </p:spPr>
        </p:pic>
      </p:grpSp>
      <p:pic>
        <p:nvPicPr>
          <p:cNvPr id="1032" name="Picture 8" descr="Illustration du jeu de caractères de conseiller financier Vecteur Premium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28" b="20309"/>
          <a:stretch/>
        </p:blipFill>
        <p:spPr bwMode="auto">
          <a:xfrm>
            <a:off x="4539813" y="1621610"/>
            <a:ext cx="1784920" cy="279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nsemble de calendriers plat pour planifier vos rendez-vous à la fin de l'année. Vecteur Premium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070" b="45208" l="7029" r="444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6" t="4540" r="54990" b="53691"/>
          <a:stretch/>
        </p:blipFill>
        <p:spPr bwMode="auto">
          <a:xfrm>
            <a:off x="9196341" y="2081806"/>
            <a:ext cx="1787059" cy="185889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New 50 Euro note vs old 50€ Bill comparison - YouTub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5621" y1="94474" x2="5030" y2="5789"/>
                        <a14:foregroundMark x1="5030" y1="5789" x2="94822" y2="9737"/>
                        <a14:foregroundMark x1="94822" y1="9737" x2="94822" y2="94737"/>
                        <a14:foregroundMark x1="94822" y1="94737" x2="53994" y2="94474"/>
                        <a14:foregroundMark x1="53994" y1="94474" x2="5178" y2="94474"/>
                        <a14:foregroundMark x1="5473" y1="94211" x2="36243" y2="10526"/>
                        <a14:foregroundMark x1="8284" y1="11316" x2="21154" y2="92105"/>
                        <a14:foregroundMark x1="7249" y1="85263" x2="25296" y2="86316"/>
                        <a14:foregroundMark x1="11538" y1="74474" x2="15828" y2="89474"/>
                        <a14:foregroundMark x1="11982" y1="8421" x2="21154" y2="22105"/>
                        <a14:foregroundMark x1="21746" y1="11842" x2="9172" y2="18684"/>
                        <a14:foregroundMark x1="89349" y1="13947" x2="80917" y2="15789"/>
                        <a14:foregroundMark x1="82988" y1="48684" x2="85799" y2="70526"/>
                        <a14:backgroundMark x1="60503" y1="2105" x2="7249" y2="2895"/>
                        <a14:backgroundMark x1="75296" y1="98421" x2="5473" y2="9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081" y="2662615"/>
            <a:ext cx="1240422" cy="69727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95324" y="4408327"/>
            <a:ext cx="3239001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client apporte son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justificatif de mention au bac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(général, professionnel, technologique). 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715260" y="4401923"/>
            <a:ext cx="3239001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conseiller complète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formulaire « Opération Bac 2021 »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et y scanne le justificatif </a:t>
            </a:r>
            <a:r>
              <a:rPr lang="fr-F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 client.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451994" y="4408327"/>
            <a:ext cx="3239001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mois suivant la saisie, le compte </a:t>
            </a:r>
            <a:r>
              <a:rPr lang="fr-FR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dépôt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 client est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crédité de 50 €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46" name="Picture 22" descr="Number 1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767" y="5246374"/>
            <a:ext cx="558114" cy="55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Number 2 ic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23" y="5252194"/>
            <a:ext cx="558114" cy="55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Number 3 ic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813" y="5246374"/>
            <a:ext cx="558114" cy="55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87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L’offre Bachelier avec mention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L’opération de marketing direct, le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ciblage</a:t>
            </a:r>
          </a:p>
          <a:p>
            <a:r>
              <a:rPr lang="fr-FR" dirty="0" smtClean="0"/>
              <a:t>Les différents moments d’accroche </a:t>
            </a:r>
          </a:p>
          <a:p>
            <a:r>
              <a:rPr lang="fr-FR" dirty="0" smtClean="0"/>
              <a:t>Les passerelles de vente</a:t>
            </a:r>
          </a:p>
          <a:p>
            <a:r>
              <a:rPr lang="fr-FR" dirty="0" smtClean="0"/>
              <a:t>Les outils d’aide à la vente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9600" y="4490358"/>
            <a:ext cx="3048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6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Des opérations de marketing direct et une cible GERC ont été mises en place, afin de vous accompagner dans cette opération. 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L’opération de marketing direct, le ciblage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780923"/>
              </p:ext>
            </p:extLst>
          </p:nvPr>
        </p:nvGraphicFramePr>
        <p:xfrm>
          <a:off x="4204893" y="1613251"/>
          <a:ext cx="3680732" cy="3471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732">
                  <a:extLst>
                    <a:ext uri="{9D8B030D-6E8A-4147-A177-3AD203B41FA5}">
                      <a16:colId xmlns:a16="http://schemas.microsoft.com/office/drawing/2014/main" val="2718128619"/>
                    </a:ext>
                  </a:extLst>
                </a:gridCol>
              </a:tblGrid>
              <a:tr h="46655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Evènement GERC</a:t>
                      </a:r>
                      <a:endParaRPr lang="fr-FR" dirty="0"/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59602"/>
                  </a:ext>
                </a:extLst>
              </a:tr>
              <a:tr h="3004813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u="sng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Nom de l’évènement</a:t>
                      </a:r>
                      <a:r>
                        <a:rPr lang="fr-FR" u="none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:        « </a:t>
                      </a:r>
                      <a:r>
                        <a:rPr lang="fr-FR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Opé</a:t>
                      </a:r>
                      <a:r>
                        <a:rPr lang="fr-FR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Bacheliers 2021 »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r-FR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u="sng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Cible</a:t>
                      </a:r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:                                 clients ayant 18 ans en 2021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r-FR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u="sng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Objectif</a:t>
                      </a:r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:                          profiter de l’opération BAC pour équiper nos clients et répondre à leurs nouveaux besoins. </a:t>
                      </a:r>
                      <a:endParaRPr lang="fr-FR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650813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330800"/>
              </p:ext>
            </p:extLst>
          </p:nvPr>
        </p:nvGraphicFramePr>
        <p:xfrm>
          <a:off x="8074874" y="1613251"/>
          <a:ext cx="3680732" cy="3274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732">
                  <a:extLst>
                    <a:ext uri="{9D8B030D-6E8A-4147-A177-3AD203B41FA5}">
                      <a16:colId xmlns:a16="http://schemas.microsoft.com/office/drawing/2014/main" val="2718128619"/>
                    </a:ext>
                  </a:extLst>
                </a:gridCol>
              </a:tblGrid>
              <a:tr h="41726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Courrier</a:t>
                      </a:r>
                      <a:endParaRPr lang="fr-FR" dirty="0"/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59602"/>
                  </a:ext>
                </a:extLst>
              </a:tr>
              <a:tr h="2857503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u="sng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Cible</a:t>
                      </a:r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: clients ayant 18 ans en 2021, sans carte bancaire.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fr-FR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u="sng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Objectif</a:t>
                      </a:r>
                      <a:r>
                        <a:rPr lang="fr-FR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: L’offre BAC est conditionnée à la détention d’un compte de dépôt, profitez-en pour bancariser nos clients non détenteurs de carte bancaire. </a:t>
                      </a:r>
                      <a:endParaRPr lang="fr-FR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650813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704387"/>
              </p:ext>
            </p:extLst>
          </p:nvPr>
        </p:nvGraphicFramePr>
        <p:xfrm>
          <a:off x="334912" y="1613251"/>
          <a:ext cx="3680732" cy="2688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732">
                  <a:extLst>
                    <a:ext uri="{9D8B030D-6E8A-4147-A177-3AD203B41FA5}">
                      <a16:colId xmlns:a16="http://schemas.microsoft.com/office/drawing/2014/main" val="2718128619"/>
                    </a:ext>
                  </a:extLst>
                </a:gridCol>
              </a:tblGrid>
              <a:tr h="41223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Envoi d’un</a:t>
                      </a:r>
                      <a:r>
                        <a:rPr lang="fr-FR" baseline="0" dirty="0" smtClean="0"/>
                        <a:t> SMS</a:t>
                      </a:r>
                      <a:endParaRPr lang="fr-FR" dirty="0"/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59602"/>
                  </a:ext>
                </a:extLst>
              </a:tr>
              <a:tr h="2275986">
                <a:tc>
                  <a:txBody>
                    <a:bodyPr/>
                    <a:lstStyle/>
                    <a:p>
                      <a:pPr algn="ctr"/>
                      <a:r>
                        <a:rPr lang="fr-FR" u="sng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Mi-juin</a:t>
                      </a:r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: Un </a:t>
                      </a:r>
                      <a:r>
                        <a:rPr lang="fr-FR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SMS</a:t>
                      </a:r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a</a:t>
                      </a:r>
                      <a:r>
                        <a:rPr lang="fr-FR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été</a:t>
                      </a:r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envoyé</a:t>
                      </a:r>
                      <a:r>
                        <a:rPr lang="fr-FR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à tous nos clients ayant 18 ans en 2021 (ou à leurs parents s’ils sont mineurs) </a:t>
                      </a:r>
                      <a:r>
                        <a:rPr lang="fr-FR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pour </a:t>
                      </a:r>
                      <a:r>
                        <a:rPr lang="fr-FR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leur souhaiter </a:t>
                      </a:r>
                    </a:p>
                    <a:p>
                      <a:pPr algn="ctr"/>
                      <a:r>
                        <a:rPr lang="fr-FR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une belle réussite au BAC</a:t>
                      </a:r>
                      <a:r>
                        <a:rPr lang="fr-FR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</a:t>
                      </a:r>
                      <a:endParaRPr lang="fr-FR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650813"/>
                  </a:ext>
                </a:extLst>
              </a:tr>
            </a:tbl>
          </a:graphicData>
        </a:graphic>
      </p:graphicFrame>
      <p:pic>
        <p:nvPicPr>
          <p:cNvPr id="3077" name="Picture 5" descr="iPhone White W2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26" y="4047255"/>
            <a:ext cx="2088412" cy="208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Places mail message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2067">
            <a:off x="9704115" y="4370280"/>
            <a:ext cx="1979371" cy="197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Target Audience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59" y="4888022"/>
            <a:ext cx="1648304" cy="16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764976bd-4826-42b6-966c-7e9885160635@dom101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85" r="24624" b="18966"/>
          <a:stretch/>
        </p:blipFill>
        <p:spPr bwMode="auto">
          <a:xfrm>
            <a:off x="1826663" y="4152512"/>
            <a:ext cx="1881345" cy="20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71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L’offre Bachelier avec mention</a:t>
            </a:r>
          </a:p>
          <a:p>
            <a:r>
              <a:rPr lang="fr-FR" dirty="0"/>
              <a:t>L’opération de marketing direct, le </a:t>
            </a:r>
            <a:r>
              <a:rPr lang="fr-FR" dirty="0" smtClean="0"/>
              <a:t>ciblage</a:t>
            </a:r>
          </a:p>
          <a:p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Les différents moments d’accroche </a:t>
            </a:r>
          </a:p>
          <a:p>
            <a:r>
              <a:rPr lang="fr-FR" dirty="0" smtClean="0"/>
              <a:t>Les passerelles de vente</a:t>
            </a:r>
          </a:p>
          <a:p>
            <a:r>
              <a:rPr lang="fr-FR" dirty="0" smtClean="0"/>
              <a:t>Les outils d’aide à la vente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9600" y="4490358"/>
            <a:ext cx="3048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07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623983" y="5784207"/>
            <a:ext cx="1578644" cy="4644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L’adolescent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100" name="Picture 4" descr="Étapes de développement de la famille Vecteur gratuit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0" r="49137" b="49929"/>
          <a:stretch/>
        </p:blipFill>
        <p:spPr bwMode="auto">
          <a:xfrm>
            <a:off x="7939315" y="3705401"/>
            <a:ext cx="697831" cy="2484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517959" y="5784207"/>
            <a:ext cx="1578644" cy="4644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Les parents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4" y="1636295"/>
            <a:ext cx="11083592" cy="4612374"/>
          </a:xfrm>
        </p:spPr>
        <p:txBody>
          <a:bodyPr/>
          <a:lstStyle/>
          <a:p>
            <a:r>
              <a:rPr lang="fr-FR" dirty="0" smtClean="0"/>
              <a:t>A 18 ans, votre client n’est </a:t>
            </a:r>
            <a:r>
              <a:rPr lang="fr-FR" b="1" dirty="0" smtClean="0"/>
              <a:t>pas tout à fait un client comme un autre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Il est légalement considéré comme « capable » </a:t>
            </a:r>
          </a:p>
          <a:p>
            <a:pPr lvl="1"/>
            <a:r>
              <a:rPr lang="fr-FR" dirty="0" smtClean="0"/>
              <a:t>Et pourtant, il est rarement autonome au niveau bancaire et se repose sur ses parents pour prendre ses décisions.</a:t>
            </a:r>
          </a:p>
          <a:p>
            <a:pPr lvl="1"/>
            <a:endParaRPr lang="fr-FR" sz="500" dirty="0" smtClean="0"/>
          </a:p>
          <a:p>
            <a:r>
              <a:rPr lang="fr-FR" b="1" dirty="0" smtClean="0"/>
              <a:t>Les parents sont souvent la porte d’entrée pour « atteindre » l’adolescent. </a:t>
            </a:r>
          </a:p>
          <a:p>
            <a:endParaRPr lang="fr-FR" sz="500" b="1" dirty="0" smtClean="0"/>
          </a:p>
          <a:p>
            <a:r>
              <a:rPr lang="fr-FR" dirty="0" smtClean="0"/>
              <a:t>L’année des 18 ans de votre client, vous avez </a:t>
            </a:r>
            <a:r>
              <a:rPr lang="fr-FR" b="1" dirty="0" smtClean="0"/>
              <a:t>2 principaux motifs pour créer un lien avec lui </a:t>
            </a:r>
            <a:r>
              <a:rPr lang="fr-FR" dirty="0" smtClean="0"/>
              <a:t>: </a:t>
            </a:r>
          </a:p>
          <a:p>
            <a:pPr lvl="1"/>
            <a:r>
              <a:rPr lang="fr-FR" dirty="0" smtClean="0"/>
              <a:t>Sa nouvelle situation de « majeur capable »</a:t>
            </a:r>
          </a:p>
          <a:p>
            <a:pPr lvl="1"/>
            <a:r>
              <a:rPr lang="fr-FR" dirty="0" smtClean="0"/>
              <a:t>Le </a:t>
            </a:r>
            <a:r>
              <a:rPr lang="fr-FR" dirty="0" smtClean="0"/>
              <a:t>baccalauréat </a:t>
            </a:r>
            <a:endParaRPr lang="fr-FR" dirty="0" smtClean="0"/>
          </a:p>
          <a:p>
            <a:pPr lvl="1"/>
            <a:endParaRPr lang="fr-FR" sz="500" dirty="0" smtClean="0"/>
          </a:p>
          <a:p>
            <a:r>
              <a:rPr lang="fr-FR" sz="2000" b="1" dirty="0" smtClean="0">
                <a:solidFill>
                  <a:schemeClr val="accent4">
                    <a:lumMod val="75000"/>
                  </a:schemeClr>
                </a:solidFill>
              </a:rPr>
              <a:t>Quels que soient les besoins de nos clients,                                                                        nous avons des solutions à leur apporter.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 client Bachelier n’est pas tout à fait un client comme un autre, et pourtant, nous avons des solutions à lui apporter. 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Les différents moments d’accroche</a:t>
            </a:r>
            <a:endParaRPr lang="fr-FR" dirty="0"/>
          </a:p>
        </p:txBody>
      </p:sp>
      <p:pic>
        <p:nvPicPr>
          <p:cNvPr id="4098" name="Picture 2" descr="Étapes de développement de la famille Vecteur gratuit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6" t="48616" r="35214"/>
          <a:stretch/>
        </p:blipFill>
        <p:spPr bwMode="auto">
          <a:xfrm>
            <a:off x="9339993" y="3502594"/>
            <a:ext cx="1756610" cy="254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80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ctangle 176"/>
          <p:cNvSpPr/>
          <p:nvPr/>
        </p:nvSpPr>
        <p:spPr>
          <a:xfrm>
            <a:off x="7975666" y="5127330"/>
            <a:ext cx="362958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accent4">
                    <a:lumMod val="75000"/>
                  </a:schemeClr>
                </a:solidFill>
              </a:rPr>
              <a:t>E-mail : </a:t>
            </a:r>
            <a:r>
              <a:rPr lang="fr-FR" sz="1200" dirty="0" smtClean="0">
                <a:solidFill>
                  <a:schemeClr val="tx1"/>
                </a:solidFill>
              </a:rPr>
              <a:t>Ajoutez une information sur                l’offre BAC à la fin de votre mail.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76" name="Rectangle 175"/>
          <p:cNvSpPr/>
          <p:nvPr/>
        </p:nvSpPr>
        <p:spPr>
          <a:xfrm>
            <a:off x="8247513" y="2943797"/>
            <a:ext cx="362958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accent4">
                    <a:lumMod val="75000"/>
                  </a:schemeClr>
                </a:solidFill>
              </a:rPr>
              <a:t>Téléphone : </a:t>
            </a:r>
            <a:r>
              <a:rPr lang="fr-FR" sz="1200" dirty="0" smtClean="0">
                <a:solidFill>
                  <a:schemeClr val="tx1"/>
                </a:solidFill>
              </a:rPr>
              <a:t>Profitez de mettre à jour le dossier client pour lui demander des nouvelles et               le sonder sur le BAC et ses projets.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75" name="Rectangle 174"/>
          <p:cNvSpPr/>
          <p:nvPr/>
        </p:nvSpPr>
        <p:spPr>
          <a:xfrm>
            <a:off x="664434" y="3004060"/>
            <a:ext cx="3068445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accent4">
                    <a:lumMod val="75000"/>
                  </a:schemeClr>
                </a:solidFill>
              </a:rPr>
              <a:t>Préparation d’entretien : </a:t>
            </a:r>
            <a:r>
              <a:rPr lang="fr-FR" sz="1200" dirty="0">
                <a:solidFill>
                  <a:schemeClr val="tx1"/>
                </a:solidFill>
              </a:rPr>
              <a:t>P</a:t>
            </a:r>
            <a:r>
              <a:rPr lang="fr-FR" sz="1200" dirty="0" smtClean="0">
                <a:solidFill>
                  <a:schemeClr val="tx1"/>
                </a:solidFill>
              </a:rPr>
              <a:t>ensez à vérifier la « grappe » familiale et à regarder l’âge des enfants.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0539" y="5104325"/>
            <a:ext cx="3549694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accent4">
                    <a:lumMod val="75000"/>
                  </a:schemeClr>
                </a:solidFill>
              </a:rPr>
              <a:t>Accroche guichet : </a:t>
            </a:r>
            <a:r>
              <a:rPr lang="fr-FR" sz="1200" dirty="0" smtClean="0">
                <a:solidFill>
                  <a:schemeClr val="tx1"/>
                </a:solidFill>
              </a:rPr>
              <a:t>Appuyez-vous sur l’accroche du </a:t>
            </a:r>
            <a:r>
              <a:rPr lang="fr-FR" sz="1200" dirty="0" err="1" smtClean="0">
                <a:solidFill>
                  <a:schemeClr val="tx1"/>
                </a:solidFill>
              </a:rPr>
              <a:t>paper-board</a:t>
            </a:r>
            <a:r>
              <a:rPr lang="fr-FR" sz="1200" dirty="0" smtClean="0">
                <a:solidFill>
                  <a:schemeClr val="tx1"/>
                </a:solidFill>
              </a:rPr>
              <a:t> (offre BAC) pour demander au client (ou à ses parents) si le BAC s’est bien passé &amp; l’informer </a:t>
            </a:r>
            <a:r>
              <a:rPr lang="fr-FR" sz="1200" dirty="0">
                <a:solidFill>
                  <a:schemeClr val="tx1"/>
                </a:solidFill>
              </a:rPr>
              <a:t>d</a:t>
            </a:r>
            <a:r>
              <a:rPr lang="fr-FR" sz="1200" dirty="0" smtClean="0">
                <a:solidFill>
                  <a:schemeClr val="tx1"/>
                </a:solidFill>
              </a:rPr>
              <a:t>e notre offre. 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Toutes occasions de contact et moments d’échanges avec nos clients sont propices à un rebond commercial. 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Les différents moments d’accroche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2964182" y="-3079386"/>
            <a:ext cx="4940876" cy="15742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Préparation de l’entretien :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Comment se passe la scolarité de votre enfant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Futur établissement de l’enfant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Projets, métier futur de l’enfant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 trop déçu de parcours sup 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L’avenir pro de vos enfants se dessinent-ils 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Accroche guichet :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Comment ça va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client connu : salut, ça va ? alors ton bac tu en es où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vois que tu as passé le bac, ça donne quoi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avez déjà eu les résultats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C’est la fin de l’année scolaire, vous en êtes où ? si bac, rebondir sur l’offre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L’année scolaire se termine, vous en êtes où 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 établissement pour la rentrée 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Tél / mail :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Profiter de mettre à jour le dossier client pour lui demander des nouvelles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vois que tu n’es pas venu depuis longtemps, niveau scolarité tu en es où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vois que les résultats de parcours sup sont tombés, j’ai pensé à vous, j’espère que vous avez eu votre vœu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 chemin allez-vous prendre 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Entretien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Projets / projets études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 que vous souhaitez entreprendre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Situation actuelle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Métier idéal 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quand vous serez grand, qu’est-ce que vous aimeriez faire comme métier (humour)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vois que vous êtes toujours au lycée, c’est toujours d’actualité 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Appel sortant :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vous appelle pour prendre des nouvelles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vous appelle pour vous donner une info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vous appelle pour vous informer qu’à l’obtention de votre bac, nous souhaitons / pouvons / voulons vous accompagner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Mots clés :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Etat clé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Accompagnement (ensemble, présence, en notre compagnie)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Personnalisation (j’ai une offre pour vous / qui vous concerne, j’ai pensé à vous, j’ai une offre qui vous est réservée, pour vous, avec vous)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Conseil (ouvrir le compte courant)</a:t>
            </a:r>
          </a:p>
        </p:txBody>
      </p:sp>
      <p:pic>
        <p:nvPicPr>
          <p:cNvPr id="12" name="Picture 2" descr="Étapes de développement de la famille Vecteur gratuit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6" t="48616" r="35214"/>
          <a:stretch/>
        </p:blipFill>
        <p:spPr bwMode="auto">
          <a:xfrm>
            <a:off x="4608814" y="2340672"/>
            <a:ext cx="2494023" cy="362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e 2"/>
          <p:cNvSpPr/>
          <p:nvPr/>
        </p:nvSpPr>
        <p:spPr>
          <a:xfrm>
            <a:off x="3826049" y="2126154"/>
            <a:ext cx="4215980" cy="4215980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3814307" y="5106733"/>
            <a:ext cx="914400" cy="914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/>
          <p:cNvSpPr/>
          <p:nvPr/>
        </p:nvSpPr>
        <p:spPr>
          <a:xfrm>
            <a:off x="3522391" y="3016539"/>
            <a:ext cx="914400" cy="914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2" name="Graphique 1859">
            <a:extLst>
              <a:ext uri="{FF2B5EF4-FFF2-40B4-BE49-F238E27FC236}">
                <a16:creationId xmlns:a16="http://schemas.microsoft.com/office/drawing/2014/main" id="{DDB11A9B-A4A9-4796-BBC7-D2DFAB0CD1D3}"/>
              </a:ext>
            </a:extLst>
          </p:cNvPr>
          <p:cNvGrpSpPr/>
          <p:nvPr/>
        </p:nvGrpSpPr>
        <p:grpSpPr>
          <a:xfrm>
            <a:off x="4073267" y="5301230"/>
            <a:ext cx="374808" cy="496157"/>
            <a:chOff x="7011017" y="4279868"/>
            <a:chExt cx="374808" cy="496157"/>
          </a:xfrm>
          <a:noFill/>
        </p:grpSpPr>
        <p:grpSp>
          <p:nvGrpSpPr>
            <p:cNvPr id="93" name="Graphique 1859">
              <a:extLst>
                <a:ext uri="{FF2B5EF4-FFF2-40B4-BE49-F238E27FC236}">
                  <a16:creationId xmlns:a16="http://schemas.microsoft.com/office/drawing/2014/main" id="{DDB11A9B-A4A9-4796-BBC7-D2DFAB0CD1D3}"/>
                </a:ext>
              </a:extLst>
            </p:cNvPr>
            <p:cNvGrpSpPr/>
            <p:nvPr/>
          </p:nvGrpSpPr>
          <p:grpSpPr>
            <a:xfrm>
              <a:off x="7011017" y="4279868"/>
              <a:ext cx="374808" cy="496157"/>
              <a:chOff x="7011017" y="4279868"/>
              <a:chExt cx="374808" cy="496157"/>
            </a:xfrm>
            <a:grpFill/>
          </p:grpSpPr>
          <p:sp>
            <p:nvSpPr>
              <p:cNvPr id="116" name="Forme libre : forme 5409">
                <a:extLst>
                  <a:ext uri="{FF2B5EF4-FFF2-40B4-BE49-F238E27FC236}">
                    <a16:creationId xmlns:a16="http://schemas.microsoft.com/office/drawing/2014/main" id="{620BE9CA-84EF-432B-BD07-DCF1C482E802}"/>
                  </a:ext>
                </a:extLst>
              </p:cNvPr>
              <p:cNvSpPr/>
              <p:nvPr/>
            </p:nvSpPr>
            <p:spPr>
              <a:xfrm>
                <a:off x="7262286" y="4776025"/>
                <a:ext cx="111918" cy="9525"/>
              </a:xfrm>
              <a:custGeom>
                <a:avLst/>
                <a:gdLst>
                  <a:gd name="connsiteX0" fmla="*/ 111919 w 111918"/>
                  <a:gd name="connsiteY0" fmla="*/ 0 h 9525"/>
                  <a:gd name="connsiteX1" fmla="*/ 0 w 11191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1918" h="9525">
                    <a:moveTo>
                      <a:pt x="111919" y="0"/>
                    </a:moveTo>
                    <a:lnTo>
                      <a:pt x="0" y="0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5410">
                <a:extLst>
                  <a:ext uri="{FF2B5EF4-FFF2-40B4-BE49-F238E27FC236}">
                    <a16:creationId xmlns:a16="http://schemas.microsoft.com/office/drawing/2014/main" id="{2122A543-7FB7-4789-9476-0024D2B63997}"/>
                  </a:ext>
                </a:extLst>
              </p:cNvPr>
              <p:cNvSpPr/>
              <p:nvPr/>
            </p:nvSpPr>
            <p:spPr>
              <a:xfrm>
                <a:off x="7275335" y="4497323"/>
                <a:ext cx="40576" cy="70866"/>
              </a:xfrm>
              <a:custGeom>
                <a:avLst/>
                <a:gdLst>
                  <a:gd name="connsiteX0" fmla="*/ 29908 w 40576"/>
                  <a:gd name="connsiteY0" fmla="*/ 0 h 70866"/>
                  <a:gd name="connsiteX1" fmla="*/ 0 w 40576"/>
                  <a:gd name="connsiteY1" fmla="*/ 0 h 70866"/>
                  <a:gd name="connsiteX2" fmla="*/ 0 w 40576"/>
                  <a:gd name="connsiteY2" fmla="*/ 70866 h 70866"/>
                  <a:gd name="connsiteX3" fmla="*/ 40576 w 40576"/>
                  <a:gd name="connsiteY3" fmla="*/ 70866 h 70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6" h="70866">
                    <a:moveTo>
                      <a:pt x="29908" y="0"/>
                    </a:moveTo>
                    <a:lnTo>
                      <a:pt x="0" y="0"/>
                    </a:lnTo>
                    <a:lnTo>
                      <a:pt x="0" y="70866"/>
                    </a:lnTo>
                    <a:lnTo>
                      <a:pt x="40576" y="70866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5411">
                <a:extLst>
                  <a:ext uri="{FF2B5EF4-FFF2-40B4-BE49-F238E27FC236}">
                    <a16:creationId xmlns:a16="http://schemas.microsoft.com/office/drawing/2014/main" id="{7AE2503E-2F39-485E-B3E8-F64EA7B50E1E}"/>
                  </a:ext>
                </a:extLst>
              </p:cNvPr>
              <p:cNvSpPr/>
              <p:nvPr/>
            </p:nvSpPr>
            <p:spPr>
              <a:xfrm>
                <a:off x="7330485" y="4497704"/>
                <a:ext cx="18287" cy="70865"/>
              </a:xfrm>
              <a:custGeom>
                <a:avLst/>
                <a:gdLst>
                  <a:gd name="connsiteX0" fmla="*/ 571 w 18287"/>
                  <a:gd name="connsiteY0" fmla="*/ 70866 h 70865"/>
                  <a:gd name="connsiteX1" fmla="*/ 18288 w 18287"/>
                  <a:gd name="connsiteY1" fmla="*/ 70866 h 70865"/>
                  <a:gd name="connsiteX2" fmla="*/ 18288 w 18287"/>
                  <a:gd name="connsiteY2" fmla="*/ 0 h 70865"/>
                  <a:gd name="connsiteX3" fmla="*/ 0 w 18287"/>
                  <a:gd name="connsiteY3" fmla="*/ 0 h 70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7" h="70865">
                    <a:moveTo>
                      <a:pt x="571" y="70866"/>
                    </a:moveTo>
                    <a:lnTo>
                      <a:pt x="18288" y="70866"/>
                    </a:lnTo>
                    <a:lnTo>
                      <a:pt x="18288" y="0"/>
                    </a:lnTo>
                    <a:lnTo>
                      <a:pt x="0" y="0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119" name="Graphique 1859">
                <a:extLst>
                  <a:ext uri="{FF2B5EF4-FFF2-40B4-BE49-F238E27FC236}">
                    <a16:creationId xmlns:a16="http://schemas.microsoft.com/office/drawing/2014/main" id="{DDB11A9B-A4A9-4796-BBC7-D2DFAB0CD1D3}"/>
                  </a:ext>
                </a:extLst>
              </p:cNvPr>
              <p:cNvGrpSpPr/>
              <p:nvPr/>
            </p:nvGrpSpPr>
            <p:grpSpPr>
              <a:xfrm>
                <a:off x="7011017" y="4279868"/>
                <a:ext cx="374808" cy="124110"/>
                <a:chOff x="7011017" y="4279868"/>
                <a:chExt cx="374808" cy="124110"/>
              </a:xfrm>
              <a:grpFill/>
            </p:grpSpPr>
            <p:sp>
              <p:nvSpPr>
                <p:cNvPr id="128" name="Forme libre : forme 5413">
                  <a:extLst>
                    <a:ext uri="{FF2B5EF4-FFF2-40B4-BE49-F238E27FC236}">
                      <a16:creationId xmlns:a16="http://schemas.microsoft.com/office/drawing/2014/main" id="{FC5395CC-B251-44D9-8171-27C2896F4375}"/>
                    </a:ext>
                  </a:extLst>
                </p:cNvPr>
                <p:cNvSpPr/>
                <p:nvPr/>
              </p:nvSpPr>
              <p:spPr>
                <a:xfrm>
                  <a:off x="7287908" y="4354353"/>
                  <a:ext cx="9525" cy="4857"/>
                </a:xfrm>
                <a:custGeom>
                  <a:avLst/>
                  <a:gdLst>
                    <a:gd name="connsiteX0" fmla="*/ 0 w 9525"/>
                    <a:gd name="connsiteY0" fmla="*/ 0 h 4857"/>
                    <a:gd name="connsiteX1" fmla="*/ 0 w 9525"/>
                    <a:gd name="connsiteY1" fmla="*/ 4858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857">
                      <a:moveTo>
                        <a:pt x="0" y="0"/>
                      </a:moveTo>
                      <a:lnTo>
                        <a:pt x="0" y="4858"/>
                      </a:ln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29" name="Forme libre : forme 5414">
                  <a:extLst>
                    <a:ext uri="{FF2B5EF4-FFF2-40B4-BE49-F238E27FC236}">
                      <a16:creationId xmlns:a16="http://schemas.microsoft.com/office/drawing/2014/main" id="{1765D958-BACA-4364-B6D1-5F434BD51F46}"/>
                    </a:ext>
                  </a:extLst>
                </p:cNvPr>
                <p:cNvSpPr/>
                <p:nvPr/>
              </p:nvSpPr>
              <p:spPr>
                <a:xfrm>
                  <a:off x="7280288" y="4379308"/>
                  <a:ext cx="11144" cy="3619"/>
                </a:xfrm>
                <a:custGeom>
                  <a:avLst/>
                  <a:gdLst>
                    <a:gd name="connsiteX0" fmla="*/ 11144 w 11144"/>
                    <a:gd name="connsiteY0" fmla="*/ 0 h 3619"/>
                    <a:gd name="connsiteX1" fmla="*/ 5524 w 11144"/>
                    <a:gd name="connsiteY1" fmla="*/ 3620 h 3619"/>
                    <a:gd name="connsiteX2" fmla="*/ 0 w 11144"/>
                    <a:gd name="connsiteY2" fmla="*/ 95 h 3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144" h="3619">
                      <a:moveTo>
                        <a:pt x="11144" y="0"/>
                      </a:moveTo>
                      <a:cubicBezTo>
                        <a:pt x="10287" y="2096"/>
                        <a:pt x="8096" y="3620"/>
                        <a:pt x="5524" y="3620"/>
                      </a:cubicBezTo>
                      <a:cubicBezTo>
                        <a:pt x="2953" y="3620"/>
                        <a:pt x="857" y="2191"/>
                        <a:pt x="0" y="95"/>
                      </a:cubicBez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30" name="Forme libre : forme 5415">
                  <a:extLst>
                    <a:ext uri="{FF2B5EF4-FFF2-40B4-BE49-F238E27FC236}">
                      <a16:creationId xmlns:a16="http://schemas.microsoft.com/office/drawing/2014/main" id="{8552964F-1DC9-4B4B-9514-9D15AB2C2E46}"/>
                    </a:ext>
                  </a:extLst>
                </p:cNvPr>
                <p:cNvSpPr/>
                <p:nvPr/>
              </p:nvSpPr>
              <p:spPr>
                <a:xfrm>
                  <a:off x="7275145" y="4358163"/>
                  <a:ext cx="73152" cy="41243"/>
                </a:xfrm>
                <a:custGeom>
                  <a:avLst/>
                  <a:gdLst>
                    <a:gd name="connsiteX0" fmla="*/ 73152 w 73152"/>
                    <a:gd name="connsiteY0" fmla="*/ 0 h 41243"/>
                    <a:gd name="connsiteX1" fmla="*/ 36576 w 73152"/>
                    <a:gd name="connsiteY1" fmla="*/ 41243 h 41243"/>
                    <a:gd name="connsiteX2" fmla="*/ 0 w 73152"/>
                    <a:gd name="connsiteY2" fmla="*/ 0 h 4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152" h="41243">
                      <a:moveTo>
                        <a:pt x="73152" y="0"/>
                      </a:moveTo>
                      <a:cubicBezTo>
                        <a:pt x="73152" y="22765"/>
                        <a:pt x="56769" y="41243"/>
                        <a:pt x="36576" y="41243"/>
                      </a:cubicBezTo>
                      <a:cubicBezTo>
                        <a:pt x="16383" y="41243"/>
                        <a:pt x="0" y="22765"/>
                        <a:pt x="0" y="0"/>
                      </a:cubicBez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31" name="Forme libre : forme 5416">
                  <a:extLst>
                    <a:ext uri="{FF2B5EF4-FFF2-40B4-BE49-F238E27FC236}">
                      <a16:creationId xmlns:a16="http://schemas.microsoft.com/office/drawing/2014/main" id="{F574B8DF-AFCC-428B-AAA4-5146CF993890}"/>
                    </a:ext>
                  </a:extLst>
                </p:cNvPr>
                <p:cNvSpPr/>
                <p:nvPr/>
              </p:nvSpPr>
              <p:spPr>
                <a:xfrm>
                  <a:off x="7272478" y="4321682"/>
                  <a:ext cx="57626" cy="37109"/>
                </a:xfrm>
                <a:custGeom>
                  <a:avLst/>
                  <a:gdLst>
                    <a:gd name="connsiteX0" fmla="*/ 0 w 57626"/>
                    <a:gd name="connsiteY0" fmla="*/ 0 h 37109"/>
                    <a:gd name="connsiteX1" fmla="*/ 16192 w 57626"/>
                    <a:gd name="connsiteY1" fmla="*/ 14097 h 37109"/>
                    <a:gd name="connsiteX2" fmla="*/ 57626 w 57626"/>
                    <a:gd name="connsiteY2" fmla="*/ 33147 h 37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7626" h="37109">
                      <a:moveTo>
                        <a:pt x="0" y="0"/>
                      </a:moveTo>
                      <a:cubicBezTo>
                        <a:pt x="0" y="0"/>
                        <a:pt x="15049" y="2191"/>
                        <a:pt x="16192" y="14097"/>
                      </a:cubicBezTo>
                      <a:cubicBezTo>
                        <a:pt x="17335" y="26003"/>
                        <a:pt x="36195" y="45530"/>
                        <a:pt x="57626" y="33147"/>
                      </a:cubicBez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32" name="Forme libre : forme 5417">
                  <a:extLst>
                    <a:ext uri="{FF2B5EF4-FFF2-40B4-BE49-F238E27FC236}">
                      <a16:creationId xmlns:a16="http://schemas.microsoft.com/office/drawing/2014/main" id="{06EC1266-D70D-4ABD-B37D-55B8B0ABEFA2}"/>
                    </a:ext>
                  </a:extLst>
                </p:cNvPr>
                <p:cNvSpPr/>
                <p:nvPr/>
              </p:nvSpPr>
              <p:spPr>
                <a:xfrm>
                  <a:off x="7011017" y="4279868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33" name="Forme libre : forme 5418">
                  <a:extLst>
                    <a:ext uri="{FF2B5EF4-FFF2-40B4-BE49-F238E27FC236}">
                      <a16:creationId xmlns:a16="http://schemas.microsoft.com/office/drawing/2014/main" id="{C8C60714-4A7F-4D5B-BD23-AFBF12A7C54E}"/>
                    </a:ext>
                  </a:extLst>
                </p:cNvPr>
                <p:cNvSpPr/>
                <p:nvPr/>
              </p:nvSpPr>
              <p:spPr>
                <a:xfrm>
                  <a:off x="7271144" y="4286763"/>
                  <a:ext cx="114680" cy="117214"/>
                </a:xfrm>
                <a:custGeom>
                  <a:avLst/>
                  <a:gdLst>
                    <a:gd name="connsiteX0" fmla="*/ 73724 w 114680"/>
                    <a:gd name="connsiteY0" fmla="*/ 117215 h 117214"/>
                    <a:gd name="connsiteX1" fmla="*/ 93250 w 114680"/>
                    <a:gd name="connsiteY1" fmla="*/ 98355 h 117214"/>
                    <a:gd name="connsiteX2" fmla="*/ 114681 w 114680"/>
                    <a:gd name="connsiteY2" fmla="*/ 69971 h 117214"/>
                    <a:gd name="connsiteX3" fmla="*/ 95155 w 114680"/>
                    <a:gd name="connsiteY3" fmla="*/ 38729 h 117214"/>
                    <a:gd name="connsiteX4" fmla="*/ 72962 w 114680"/>
                    <a:gd name="connsiteY4" fmla="*/ 3486 h 117214"/>
                    <a:gd name="connsiteX5" fmla="*/ 32480 w 114680"/>
                    <a:gd name="connsiteY5" fmla="*/ 9487 h 117214"/>
                    <a:gd name="connsiteX6" fmla="*/ 0 w 114680"/>
                    <a:gd name="connsiteY6" fmla="*/ 34443 h 117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4680" h="117214">
                      <a:moveTo>
                        <a:pt x="73724" y="117215"/>
                      </a:moveTo>
                      <a:cubicBezTo>
                        <a:pt x="90202" y="114834"/>
                        <a:pt x="93250" y="98355"/>
                        <a:pt x="93250" y="98355"/>
                      </a:cubicBezTo>
                      <a:cubicBezTo>
                        <a:pt x="93250" y="98355"/>
                        <a:pt x="114681" y="93117"/>
                        <a:pt x="114681" y="69971"/>
                      </a:cubicBezTo>
                      <a:cubicBezTo>
                        <a:pt x="114681" y="46825"/>
                        <a:pt x="95155" y="38729"/>
                        <a:pt x="95155" y="38729"/>
                      </a:cubicBezTo>
                      <a:cubicBezTo>
                        <a:pt x="95155" y="38729"/>
                        <a:pt x="98298" y="13964"/>
                        <a:pt x="72962" y="3486"/>
                      </a:cubicBezTo>
                      <a:cubicBezTo>
                        <a:pt x="47720" y="-6991"/>
                        <a:pt x="32480" y="9487"/>
                        <a:pt x="32480" y="9487"/>
                      </a:cubicBezTo>
                      <a:cubicBezTo>
                        <a:pt x="19812" y="9201"/>
                        <a:pt x="1429" y="18631"/>
                        <a:pt x="0" y="34443"/>
                      </a:cubicBez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120" name="Forme libre : forme 5419">
                <a:extLst>
                  <a:ext uri="{FF2B5EF4-FFF2-40B4-BE49-F238E27FC236}">
                    <a16:creationId xmlns:a16="http://schemas.microsoft.com/office/drawing/2014/main" id="{8D43044D-7978-46BE-83F3-357EA199FCAD}"/>
                  </a:ext>
                </a:extLst>
              </p:cNvPr>
              <p:cNvSpPr/>
              <p:nvPr/>
            </p:nvSpPr>
            <p:spPr>
              <a:xfrm>
                <a:off x="7329914" y="4394453"/>
                <a:ext cx="9525" cy="17049"/>
              </a:xfrm>
              <a:custGeom>
                <a:avLst/>
                <a:gdLst>
                  <a:gd name="connsiteX0" fmla="*/ 0 w 9525"/>
                  <a:gd name="connsiteY0" fmla="*/ 0 h 17049"/>
                  <a:gd name="connsiteX1" fmla="*/ 0 w 9525"/>
                  <a:gd name="connsiteY1" fmla="*/ 17050 h 1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049">
                    <a:moveTo>
                      <a:pt x="0" y="0"/>
                    </a:moveTo>
                    <a:lnTo>
                      <a:pt x="0" y="17050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1" name="Forme libre : forme 5420">
                <a:extLst>
                  <a:ext uri="{FF2B5EF4-FFF2-40B4-BE49-F238E27FC236}">
                    <a16:creationId xmlns:a16="http://schemas.microsoft.com/office/drawing/2014/main" id="{AA1D70A0-C658-460A-A638-1465B104E2E3}"/>
                  </a:ext>
                </a:extLst>
              </p:cNvPr>
              <p:cNvSpPr/>
              <p:nvPr/>
            </p:nvSpPr>
            <p:spPr>
              <a:xfrm>
                <a:off x="7277145" y="4416170"/>
                <a:ext cx="26955" cy="80581"/>
              </a:xfrm>
              <a:custGeom>
                <a:avLst/>
                <a:gdLst>
                  <a:gd name="connsiteX0" fmla="*/ 11335 w 26955"/>
                  <a:gd name="connsiteY0" fmla="*/ 80582 h 80581"/>
                  <a:gd name="connsiteX1" fmla="*/ 11620 w 26955"/>
                  <a:gd name="connsiteY1" fmla="*/ 61246 h 80581"/>
                  <a:gd name="connsiteX2" fmla="*/ 0 w 26955"/>
                  <a:gd name="connsiteY2" fmla="*/ 46958 h 80581"/>
                  <a:gd name="connsiteX3" fmla="*/ 26956 w 26955"/>
                  <a:gd name="connsiteY3" fmla="*/ 0 h 80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955" h="80581">
                    <a:moveTo>
                      <a:pt x="11335" y="80582"/>
                    </a:moveTo>
                    <a:lnTo>
                      <a:pt x="11620" y="61246"/>
                    </a:lnTo>
                    <a:cubicBezTo>
                      <a:pt x="11620" y="61246"/>
                      <a:pt x="2667" y="59150"/>
                      <a:pt x="0" y="46958"/>
                    </a:cubicBezTo>
                    <a:lnTo>
                      <a:pt x="26956" y="0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2" name="Forme libre : forme 5421">
                <a:extLst>
                  <a:ext uri="{FF2B5EF4-FFF2-40B4-BE49-F238E27FC236}">
                    <a16:creationId xmlns:a16="http://schemas.microsoft.com/office/drawing/2014/main" id="{BC54947C-4A5E-4301-99C2-497E9B30C10C}"/>
                  </a:ext>
                </a:extLst>
              </p:cNvPr>
              <p:cNvSpPr/>
              <p:nvPr/>
            </p:nvSpPr>
            <p:spPr>
              <a:xfrm>
                <a:off x="7286670" y="4550759"/>
                <a:ext cx="74162" cy="85724"/>
              </a:xfrm>
              <a:custGeom>
                <a:avLst/>
                <a:gdLst>
                  <a:gd name="connsiteX0" fmla="*/ 62293 w 74162"/>
                  <a:gd name="connsiteY0" fmla="*/ 0 h 85724"/>
                  <a:gd name="connsiteX1" fmla="*/ 73914 w 74162"/>
                  <a:gd name="connsiteY1" fmla="*/ 85725 h 85724"/>
                  <a:gd name="connsiteX2" fmla="*/ 0 w 74162"/>
                  <a:gd name="connsiteY2" fmla="*/ 85725 h 85724"/>
                  <a:gd name="connsiteX3" fmla="*/ 953 w 74162"/>
                  <a:gd name="connsiteY3" fmla="*/ 17431 h 85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162" h="85724">
                    <a:moveTo>
                      <a:pt x="62293" y="0"/>
                    </a:moveTo>
                    <a:cubicBezTo>
                      <a:pt x="68961" y="18764"/>
                      <a:pt x="75533" y="47625"/>
                      <a:pt x="73914" y="85725"/>
                    </a:cubicBezTo>
                    <a:lnTo>
                      <a:pt x="0" y="85725"/>
                    </a:lnTo>
                    <a:lnTo>
                      <a:pt x="953" y="17431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5422">
                <a:extLst>
                  <a:ext uri="{FF2B5EF4-FFF2-40B4-BE49-F238E27FC236}">
                    <a16:creationId xmlns:a16="http://schemas.microsoft.com/office/drawing/2014/main" id="{C6F7894D-DD92-4C70-9A3A-00760701A174}"/>
                  </a:ext>
                </a:extLst>
              </p:cNvPr>
              <p:cNvSpPr/>
              <p:nvPr/>
            </p:nvSpPr>
            <p:spPr>
              <a:xfrm>
                <a:off x="7334390" y="4420742"/>
                <a:ext cx="12646" cy="76580"/>
              </a:xfrm>
              <a:custGeom>
                <a:avLst/>
                <a:gdLst>
                  <a:gd name="connsiteX0" fmla="*/ 0 w 12646"/>
                  <a:gd name="connsiteY0" fmla="*/ 0 h 76580"/>
                  <a:gd name="connsiteX1" fmla="*/ 11049 w 12646"/>
                  <a:gd name="connsiteY1" fmla="*/ 76581 h 76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46" h="76580">
                    <a:moveTo>
                      <a:pt x="0" y="0"/>
                    </a:moveTo>
                    <a:cubicBezTo>
                      <a:pt x="0" y="0"/>
                      <a:pt x="18002" y="35528"/>
                      <a:pt x="11049" y="76581"/>
                    </a:cubicBez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5423">
                <a:extLst>
                  <a:ext uri="{FF2B5EF4-FFF2-40B4-BE49-F238E27FC236}">
                    <a16:creationId xmlns:a16="http://schemas.microsoft.com/office/drawing/2014/main" id="{887434A4-3A1E-4914-A58B-08002D595A0D}"/>
                  </a:ext>
                </a:extLst>
              </p:cNvPr>
              <p:cNvSpPr/>
              <p:nvPr/>
            </p:nvSpPr>
            <p:spPr>
              <a:xfrm>
                <a:off x="7303339" y="4438173"/>
                <a:ext cx="26384" cy="114585"/>
              </a:xfrm>
              <a:custGeom>
                <a:avLst/>
                <a:gdLst>
                  <a:gd name="connsiteX0" fmla="*/ 26384 w 26384"/>
                  <a:gd name="connsiteY0" fmla="*/ 0 h 114585"/>
                  <a:gd name="connsiteX1" fmla="*/ 26384 w 26384"/>
                  <a:gd name="connsiteY1" fmla="*/ 114586 h 114585"/>
                  <a:gd name="connsiteX2" fmla="*/ 13716 w 26384"/>
                  <a:gd name="connsiteY2" fmla="*/ 114586 h 114585"/>
                  <a:gd name="connsiteX3" fmla="*/ 0 w 26384"/>
                  <a:gd name="connsiteY3" fmla="*/ 29527 h 1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84" h="114585">
                    <a:moveTo>
                      <a:pt x="26384" y="0"/>
                    </a:moveTo>
                    <a:lnTo>
                      <a:pt x="26384" y="114586"/>
                    </a:lnTo>
                    <a:lnTo>
                      <a:pt x="13716" y="114586"/>
                    </a:lnTo>
                    <a:cubicBezTo>
                      <a:pt x="13716" y="114586"/>
                      <a:pt x="1048" y="82391"/>
                      <a:pt x="0" y="29527"/>
                    </a:cubicBez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5424">
                <a:extLst>
                  <a:ext uri="{FF2B5EF4-FFF2-40B4-BE49-F238E27FC236}">
                    <a16:creationId xmlns:a16="http://schemas.microsoft.com/office/drawing/2014/main" id="{6012EC86-FB5E-477A-BB3F-7D439F56CE28}"/>
                  </a:ext>
                </a:extLst>
              </p:cNvPr>
              <p:cNvSpPr/>
              <p:nvPr/>
            </p:nvSpPr>
            <p:spPr>
              <a:xfrm>
                <a:off x="7316628" y="4552759"/>
                <a:ext cx="13823" cy="29541"/>
              </a:xfrm>
              <a:custGeom>
                <a:avLst/>
                <a:gdLst>
                  <a:gd name="connsiteX0" fmla="*/ 427 w 13823"/>
                  <a:gd name="connsiteY0" fmla="*/ 0 h 29541"/>
                  <a:gd name="connsiteX1" fmla="*/ 7095 w 13823"/>
                  <a:gd name="connsiteY1" fmla="*/ 29528 h 29541"/>
                  <a:gd name="connsiteX2" fmla="*/ 13095 w 13823"/>
                  <a:gd name="connsiteY2" fmla="*/ 0 h 29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23" h="29541">
                    <a:moveTo>
                      <a:pt x="427" y="0"/>
                    </a:moveTo>
                    <a:cubicBezTo>
                      <a:pt x="427" y="0"/>
                      <a:pt x="-2526" y="30290"/>
                      <a:pt x="7095" y="29528"/>
                    </a:cubicBezTo>
                    <a:cubicBezTo>
                      <a:pt x="16905" y="28766"/>
                      <a:pt x="13095" y="0"/>
                      <a:pt x="13095" y="0"/>
                    </a:cubicBez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6" name="Forme libre : forme 5425">
                <a:extLst>
                  <a:ext uri="{FF2B5EF4-FFF2-40B4-BE49-F238E27FC236}">
                    <a16:creationId xmlns:a16="http://schemas.microsoft.com/office/drawing/2014/main" id="{012E15B3-10E2-4FFF-A6F2-58333C7C9755}"/>
                  </a:ext>
                </a:extLst>
              </p:cNvPr>
              <p:cNvSpPr/>
              <p:nvPr/>
            </p:nvSpPr>
            <p:spPr>
              <a:xfrm>
                <a:off x="7288099" y="4637246"/>
                <a:ext cx="49858" cy="138493"/>
              </a:xfrm>
              <a:custGeom>
                <a:avLst/>
                <a:gdLst>
                  <a:gd name="connsiteX0" fmla="*/ 17812 w 49858"/>
                  <a:gd name="connsiteY0" fmla="*/ 0 h 138493"/>
                  <a:gd name="connsiteX1" fmla="*/ 26575 w 49858"/>
                  <a:gd name="connsiteY1" fmla="*/ 125825 h 138493"/>
                  <a:gd name="connsiteX2" fmla="*/ 0 w 49858"/>
                  <a:gd name="connsiteY2" fmla="*/ 138494 h 138493"/>
                  <a:gd name="connsiteX3" fmla="*/ 44005 w 49858"/>
                  <a:gd name="connsiteY3" fmla="*/ 138494 h 138493"/>
                  <a:gd name="connsiteX4" fmla="*/ 41529 w 49858"/>
                  <a:gd name="connsiteY4" fmla="*/ 116110 h 138493"/>
                  <a:gd name="connsiteX5" fmla="*/ 40767 w 49858"/>
                  <a:gd name="connsiteY5" fmla="*/ 20765 h 138493"/>
                  <a:gd name="connsiteX6" fmla="*/ 48482 w 49858"/>
                  <a:gd name="connsiteY6" fmla="*/ 381 h 138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858" h="138493">
                    <a:moveTo>
                      <a:pt x="17812" y="0"/>
                    </a:moveTo>
                    <a:lnTo>
                      <a:pt x="26575" y="125825"/>
                    </a:lnTo>
                    <a:lnTo>
                      <a:pt x="0" y="138494"/>
                    </a:lnTo>
                    <a:lnTo>
                      <a:pt x="44005" y="138494"/>
                    </a:lnTo>
                    <a:lnTo>
                      <a:pt x="41529" y="116110"/>
                    </a:lnTo>
                    <a:cubicBezTo>
                      <a:pt x="41529" y="116110"/>
                      <a:pt x="60770" y="48197"/>
                      <a:pt x="40767" y="20765"/>
                    </a:cubicBezTo>
                    <a:lnTo>
                      <a:pt x="48482" y="381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5426">
                <a:extLst>
                  <a:ext uri="{FF2B5EF4-FFF2-40B4-BE49-F238E27FC236}">
                    <a16:creationId xmlns:a16="http://schemas.microsoft.com/office/drawing/2014/main" id="{1F95F149-4A2D-4AC5-A866-F36F6C9181DE}"/>
                  </a:ext>
                </a:extLst>
              </p:cNvPr>
              <p:cNvSpPr/>
              <p:nvPr/>
            </p:nvSpPr>
            <p:spPr>
              <a:xfrm>
                <a:off x="7314674" y="4763071"/>
                <a:ext cx="15239" cy="9525"/>
              </a:xfrm>
              <a:custGeom>
                <a:avLst/>
                <a:gdLst>
                  <a:gd name="connsiteX0" fmla="*/ 0 w 15239"/>
                  <a:gd name="connsiteY0" fmla="*/ 0 h 9525"/>
                  <a:gd name="connsiteX1" fmla="*/ 15240 w 1523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39" h="9525">
                    <a:moveTo>
                      <a:pt x="0" y="0"/>
                    </a:moveTo>
                    <a:lnTo>
                      <a:pt x="15240" y="0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94" name="Graphique 1859">
              <a:extLst>
                <a:ext uri="{FF2B5EF4-FFF2-40B4-BE49-F238E27FC236}">
                  <a16:creationId xmlns:a16="http://schemas.microsoft.com/office/drawing/2014/main" id="{DDB11A9B-A4A9-4796-BBC7-D2DFAB0CD1D3}"/>
                </a:ext>
              </a:extLst>
            </p:cNvPr>
            <p:cNvGrpSpPr/>
            <p:nvPr/>
          </p:nvGrpSpPr>
          <p:grpSpPr>
            <a:xfrm>
              <a:off x="7011017" y="4279868"/>
              <a:ext cx="136683" cy="496157"/>
              <a:chOff x="7011017" y="4279868"/>
              <a:chExt cx="136683" cy="496157"/>
            </a:xfrm>
            <a:grpFill/>
          </p:grpSpPr>
          <p:sp>
            <p:nvSpPr>
              <p:cNvPr id="95" name="Forme libre : forme 5428">
                <a:extLst>
                  <a:ext uri="{FF2B5EF4-FFF2-40B4-BE49-F238E27FC236}">
                    <a16:creationId xmlns:a16="http://schemas.microsoft.com/office/drawing/2014/main" id="{B8464B31-561C-43C9-8CB1-B148117670B7}"/>
                  </a:ext>
                </a:extLst>
              </p:cNvPr>
              <p:cNvSpPr/>
              <p:nvPr/>
            </p:nvSpPr>
            <p:spPr>
              <a:xfrm>
                <a:off x="7013588" y="4776025"/>
                <a:ext cx="116776" cy="9525"/>
              </a:xfrm>
              <a:custGeom>
                <a:avLst/>
                <a:gdLst>
                  <a:gd name="connsiteX0" fmla="*/ 116777 w 116776"/>
                  <a:gd name="connsiteY0" fmla="*/ 0 h 9525"/>
                  <a:gd name="connsiteX1" fmla="*/ 0 w 116776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776" h="9525">
                    <a:moveTo>
                      <a:pt x="116777" y="0"/>
                    </a:moveTo>
                    <a:lnTo>
                      <a:pt x="0" y="0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5429">
                <a:extLst>
                  <a:ext uri="{FF2B5EF4-FFF2-40B4-BE49-F238E27FC236}">
                    <a16:creationId xmlns:a16="http://schemas.microsoft.com/office/drawing/2014/main" id="{D90D5238-A798-4B49-B9F5-D5AFDE9F22FD}"/>
                  </a:ext>
                </a:extLst>
              </p:cNvPr>
              <p:cNvSpPr/>
              <p:nvPr/>
            </p:nvSpPr>
            <p:spPr>
              <a:xfrm>
                <a:off x="7115506" y="4496085"/>
                <a:ext cx="32194" cy="72104"/>
              </a:xfrm>
              <a:custGeom>
                <a:avLst/>
                <a:gdLst>
                  <a:gd name="connsiteX0" fmla="*/ 1429 w 32194"/>
                  <a:gd name="connsiteY0" fmla="*/ 0 h 72104"/>
                  <a:gd name="connsiteX1" fmla="*/ 32195 w 32194"/>
                  <a:gd name="connsiteY1" fmla="*/ 0 h 72104"/>
                  <a:gd name="connsiteX2" fmla="*/ 32195 w 32194"/>
                  <a:gd name="connsiteY2" fmla="*/ 72104 h 72104"/>
                  <a:gd name="connsiteX3" fmla="*/ 0 w 32194"/>
                  <a:gd name="connsiteY3" fmla="*/ 72104 h 72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194" h="72104">
                    <a:moveTo>
                      <a:pt x="1429" y="0"/>
                    </a:moveTo>
                    <a:lnTo>
                      <a:pt x="32195" y="0"/>
                    </a:lnTo>
                    <a:lnTo>
                      <a:pt x="32195" y="72104"/>
                    </a:lnTo>
                    <a:lnTo>
                      <a:pt x="0" y="72104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97" name="Graphique 1859">
                <a:extLst>
                  <a:ext uri="{FF2B5EF4-FFF2-40B4-BE49-F238E27FC236}">
                    <a16:creationId xmlns:a16="http://schemas.microsoft.com/office/drawing/2014/main" id="{DDB11A9B-A4A9-4796-BBC7-D2DFAB0CD1D3}"/>
                  </a:ext>
                </a:extLst>
              </p:cNvPr>
              <p:cNvGrpSpPr/>
              <p:nvPr/>
            </p:nvGrpSpPr>
            <p:grpSpPr>
              <a:xfrm>
                <a:off x="7106457" y="4500181"/>
                <a:ext cx="9525" cy="42862"/>
                <a:chOff x="7106457" y="4500181"/>
                <a:chExt cx="9525" cy="42862"/>
              </a:xfrm>
              <a:grpFill/>
            </p:grpSpPr>
            <p:sp>
              <p:nvSpPr>
                <p:cNvPr id="114" name="Forme libre : forme 5431">
                  <a:extLst>
                    <a:ext uri="{FF2B5EF4-FFF2-40B4-BE49-F238E27FC236}">
                      <a16:creationId xmlns:a16="http://schemas.microsoft.com/office/drawing/2014/main" id="{BBC4D97F-95F7-481E-8B07-5CE84821C688}"/>
                    </a:ext>
                  </a:extLst>
                </p:cNvPr>
                <p:cNvSpPr/>
                <p:nvPr/>
              </p:nvSpPr>
              <p:spPr>
                <a:xfrm>
                  <a:off x="7106457" y="4500181"/>
                  <a:ext cx="9525" cy="5810"/>
                </a:xfrm>
                <a:custGeom>
                  <a:avLst/>
                  <a:gdLst>
                    <a:gd name="connsiteX0" fmla="*/ 0 w 9525"/>
                    <a:gd name="connsiteY0" fmla="*/ 0 h 5810"/>
                    <a:gd name="connsiteX1" fmla="*/ 0 w 9525"/>
                    <a:gd name="connsiteY1" fmla="*/ 5810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810">
                      <a:moveTo>
                        <a:pt x="0" y="0"/>
                      </a:moveTo>
                      <a:lnTo>
                        <a:pt x="0" y="5810"/>
                      </a:ln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15" name="Forme libre : forme 5432">
                  <a:extLst>
                    <a:ext uri="{FF2B5EF4-FFF2-40B4-BE49-F238E27FC236}">
                      <a16:creationId xmlns:a16="http://schemas.microsoft.com/office/drawing/2014/main" id="{59178910-A183-44D1-9F48-01F1E64A881B}"/>
                    </a:ext>
                  </a:extLst>
                </p:cNvPr>
                <p:cNvSpPr/>
                <p:nvPr/>
              </p:nvSpPr>
              <p:spPr>
                <a:xfrm>
                  <a:off x="7106457" y="4537233"/>
                  <a:ext cx="9525" cy="5810"/>
                </a:xfrm>
                <a:custGeom>
                  <a:avLst/>
                  <a:gdLst>
                    <a:gd name="connsiteX0" fmla="*/ 0 w 9525"/>
                    <a:gd name="connsiteY0" fmla="*/ 0 h 5810"/>
                    <a:gd name="connsiteX1" fmla="*/ 0 w 9525"/>
                    <a:gd name="connsiteY1" fmla="*/ 5810 h 5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810">
                      <a:moveTo>
                        <a:pt x="0" y="0"/>
                      </a:moveTo>
                      <a:lnTo>
                        <a:pt x="0" y="5810"/>
                      </a:ln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grpSp>
            <p:nvGrpSpPr>
              <p:cNvPr id="98" name="Graphique 1859">
                <a:extLst>
                  <a:ext uri="{FF2B5EF4-FFF2-40B4-BE49-F238E27FC236}">
                    <a16:creationId xmlns:a16="http://schemas.microsoft.com/office/drawing/2014/main" id="{DDB11A9B-A4A9-4796-BBC7-D2DFAB0CD1D3}"/>
                  </a:ext>
                </a:extLst>
              </p:cNvPr>
              <p:cNvGrpSpPr/>
              <p:nvPr/>
            </p:nvGrpSpPr>
            <p:grpSpPr>
              <a:xfrm>
                <a:off x="7011017" y="4279868"/>
                <a:ext cx="122777" cy="112299"/>
                <a:chOff x="7011017" y="4279868"/>
                <a:chExt cx="122777" cy="112299"/>
              </a:xfrm>
              <a:grpFill/>
            </p:grpSpPr>
            <p:sp>
              <p:nvSpPr>
                <p:cNvPr id="106" name="Forme libre : forme 5434">
                  <a:extLst>
                    <a:ext uri="{FF2B5EF4-FFF2-40B4-BE49-F238E27FC236}">
                      <a16:creationId xmlns:a16="http://schemas.microsoft.com/office/drawing/2014/main" id="{439BDF93-4E69-4451-917B-DE387B240B1B}"/>
                    </a:ext>
                  </a:extLst>
                </p:cNvPr>
                <p:cNvSpPr/>
                <p:nvPr/>
              </p:nvSpPr>
              <p:spPr>
                <a:xfrm>
                  <a:off x="7098837" y="4341971"/>
                  <a:ext cx="9525" cy="5048"/>
                </a:xfrm>
                <a:custGeom>
                  <a:avLst/>
                  <a:gdLst>
                    <a:gd name="connsiteX0" fmla="*/ 0 w 9525"/>
                    <a:gd name="connsiteY0" fmla="*/ 0 h 5048"/>
                    <a:gd name="connsiteX1" fmla="*/ 0 w 9525"/>
                    <a:gd name="connsiteY1" fmla="*/ 5048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048">
                      <a:moveTo>
                        <a:pt x="0" y="0"/>
                      </a:moveTo>
                      <a:lnTo>
                        <a:pt x="0" y="5048"/>
                      </a:ln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7" name="Forme libre : forme 5435">
                  <a:extLst>
                    <a:ext uri="{FF2B5EF4-FFF2-40B4-BE49-F238E27FC236}">
                      <a16:creationId xmlns:a16="http://schemas.microsoft.com/office/drawing/2014/main" id="{2AB251A1-F7B1-41C5-9F32-39B8FF978D05}"/>
                    </a:ext>
                  </a:extLst>
                </p:cNvPr>
                <p:cNvSpPr/>
                <p:nvPr/>
              </p:nvSpPr>
              <p:spPr>
                <a:xfrm>
                  <a:off x="7095027" y="4371022"/>
                  <a:ext cx="11620" cy="3810"/>
                </a:xfrm>
                <a:custGeom>
                  <a:avLst/>
                  <a:gdLst>
                    <a:gd name="connsiteX0" fmla="*/ 11621 w 11620"/>
                    <a:gd name="connsiteY0" fmla="*/ 0 h 3810"/>
                    <a:gd name="connsiteX1" fmla="*/ 5810 w 11620"/>
                    <a:gd name="connsiteY1" fmla="*/ 3810 h 3810"/>
                    <a:gd name="connsiteX2" fmla="*/ 0 w 11620"/>
                    <a:gd name="connsiteY2" fmla="*/ 95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620" h="3810">
                      <a:moveTo>
                        <a:pt x="11621" y="0"/>
                      </a:moveTo>
                      <a:cubicBezTo>
                        <a:pt x="10763" y="2191"/>
                        <a:pt x="8477" y="3810"/>
                        <a:pt x="5810" y="3810"/>
                      </a:cubicBezTo>
                      <a:cubicBezTo>
                        <a:pt x="3143" y="3810"/>
                        <a:pt x="953" y="2286"/>
                        <a:pt x="0" y="95"/>
                      </a:cubicBez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8" name="Forme libre : forme 5436">
                  <a:extLst>
                    <a:ext uri="{FF2B5EF4-FFF2-40B4-BE49-F238E27FC236}">
                      <a16:creationId xmlns:a16="http://schemas.microsoft.com/office/drawing/2014/main" id="{63FC47A3-CDF7-4973-8FB6-322BBF2395B3}"/>
                    </a:ext>
                  </a:extLst>
                </p:cNvPr>
                <p:cNvSpPr/>
                <p:nvPr/>
              </p:nvSpPr>
              <p:spPr>
                <a:xfrm>
                  <a:off x="7066357" y="4313015"/>
                  <a:ext cx="61240" cy="27527"/>
                </a:xfrm>
                <a:custGeom>
                  <a:avLst/>
                  <a:gdLst>
                    <a:gd name="connsiteX0" fmla="*/ 0 w 61240"/>
                    <a:gd name="connsiteY0" fmla="*/ 27527 h 27527"/>
                    <a:gd name="connsiteX1" fmla="*/ 26575 w 61240"/>
                    <a:gd name="connsiteY1" fmla="*/ 286 h 27527"/>
                    <a:gd name="connsiteX2" fmla="*/ 54959 w 61240"/>
                    <a:gd name="connsiteY2" fmla="*/ 17431 h 27527"/>
                    <a:gd name="connsiteX3" fmla="*/ 60865 w 61240"/>
                    <a:gd name="connsiteY3" fmla="*/ 0 h 27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1240" h="27527">
                      <a:moveTo>
                        <a:pt x="0" y="27527"/>
                      </a:moveTo>
                      <a:cubicBezTo>
                        <a:pt x="0" y="27527"/>
                        <a:pt x="2191" y="2667"/>
                        <a:pt x="26575" y="286"/>
                      </a:cubicBezTo>
                      <a:cubicBezTo>
                        <a:pt x="49340" y="-1905"/>
                        <a:pt x="54959" y="17431"/>
                        <a:pt x="54959" y="17431"/>
                      </a:cubicBezTo>
                      <a:cubicBezTo>
                        <a:pt x="54959" y="17431"/>
                        <a:pt x="63056" y="11620"/>
                        <a:pt x="60865" y="0"/>
                      </a:cubicBez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9" name="Forme libre : forme 5437">
                  <a:extLst>
                    <a:ext uri="{FF2B5EF4-FFF2-40B4-BE49-F238E27FC236}">
                      <a16:creationId xmlns:a16="http://schemas.microsoft.com/office/drawing/2014/main" id="{D0D53B9F-36E7-4601-AEF4-7E30E55141CF}"/>
                    </a:ext>
                  </a:extLst>
                </p:cNvPr>
                <p:cNvSpPr/>
                <p:nvPr/>
              </p:nvSpPr>
              <p:spPr>
                <a:xfrm>
                  <a:off x="7011017" y="4279868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10" name="Forme libre : forme 5438">
                  <a:extLst>
                    <a:ext uri="{FF2B5EF4-FFF2-40B4-BE49-F238E27FC236}">
                      <a16:creationId xmlns:a16="http://schemas.microsoft.com/office/drawing/2014/main" id="{BB2CC29D-E4F6-4785-925B-328B3AEDC92D}"/>
                    </a:ext>
                  </a:extLst>
                </p:cNvPr>
                <p:cNvSpPr/>
                <p:nvPr/>
              </p:nvSpPr>
              <p:spPr>
                <a:xfrm>
                  <a:off x="7033999" y="4282468"/>
                  <a:ext cx="99794" cy="66360"/>
                </a:xfrm>
                <a:custGeom>
                  <a:avLst/>
                  <a:gdLst>
                    <a:gd name="connsiteX0" fmla="*/ 2735 w 99794"/>
                    <a:gd name="connsiteY0" fmla="*/ 66360 h 66360"/>
                    <a:gd name="connsiteX1" fmla="*/ 7593 w 99794"/>
                    <a:gd name="connsiteY1" fmla="*/ 28641 h 66360"/>
                    <a:gd name="connsiteX2" fmla="*/ 24452 w 99794"/>
                    <a:gd name="connsiteY2" fmla="*/ 12544 h 66360"/>
                    <a:gd name="connsiteX3" fmla="*/ 24452 w 99794"/>
                    <a:gd name="connsiteY3" fmla="*/ 3876 h 66360"/>
                    <a:gd name="connsiteX4" fmla="*/ 65505 w 99794"/>
                    <a:gd name="connsiteY4" fmla="*/ 6353 h 66360"/>
                    <a:gd name="connsiteX5" fmla="*/ 79126 w 99794"/>
                    <a:gd name="connsiteY5" fmla="*/ 14544 h 66360"/>
                    <a:gd name="connsiteX6" fmla="*/ 99795 w 99794"/>
                    <a:gd name="connsiteY6" fmla="*/ 24736 h 66360"/>
                    <a:gd name="connsiteX7" fmla="*/ 93794 w 99794"/>
                    <a:gd name="connsiteY7" fmla="*/ 29213 h 66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9794" h="66360">
                      <a:moveTo>
                        <a:pt x="2735" y="66360"/>
                      </a:moveTo>
                      <a:cubicBezTo>
                        <a:pt x="2735" y="66360"/>
                        <a:pt x="-5933" y="37595"/>
                        <a:pt x="7593" y="28641"/>
                      </a:cubicBezTo>
                      <a:cubicBezTo>
                        <a:pt x="7593" y="28641"/>
                        <a:pt x="4069" y="13973"/>
                        <a:pt x="24452" y="12544"/>
                      </a:cubicBezTo>
                      <a:cubicBezTo>
                        <a:pt x="24452" y="12544"/>
                        <a:pt x="27405" y="7591"/>
                        <a:pt x="24452" y="3876"/>
                      </a:cubicBezTo>
                      <a:cubicBezTo>
                        <a:pt x="24452" y="3876"/>
                        <a:pt x="50836" y="-6315"/>
                        <a:pt x="65505" y="6353"/>
                      </a:cubicBezTo>
                      <a:cubicBezTo>
                        <a:pt x="65505" y="6353"/>
                        <a:pt x="76935" y="2924"/>
                        <a:pt x="79126" y="14544"/>
                      </a:cubicBezTo>
                      <a:cubicBezTo>
                        <a:pt x="79126" y="14544"/>
                        <a:pt x="94366" y="14068"/>
                        <a:pt x="99795" y="24736"/>
                      </a:cubicBezTo>
                      <a:cubicBezTo>
                        <a:pt x="99795" y="24736"/>
                        <a:pt x="94366" y="25689"/>
                        <a:pt x="93794" y="29213"/>
                      </a:cubicBez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11" name="Forme libre : forme 5439">
                  <a:extLst>
                    <a:ext uri="{FF2B5EF4-FFF2-40B4-BE49-F238E27FC236}">
                      <a16:creationId xmlns:a16="http://schemas.microsoft.com/office/drawing/2014/main" id="{83CCAA56-6545-4620-B766-C6671591B8D4}"/>
                    </a:ext>
                  </a:extLst>
                </p:cNvPr>
                <p:cNvSpPr/>
                <p:nvPr/>
              </p:nvSpPr>
              <p:spPr>
                <a:xfrm>
                  <a:off x="7040163" y="4359496"/>
                  <a:ext cx="25812" cy="29336"/>
                </a:xfrm>
                <a:custGeom>
                  <a:avLst/>
                  <a:gdLst>
                    <a:gd name="connsiteX0" fmla="*/ 25813 w 25812"/>
                    <a:gd name="connsiteY0" fmla="*/ 29337 h 29336"/>
                    <a:gd name="connsiteX1" fmla="*/ 0 w 25812"/>
                    <a:gd name="connsiteY1" fmla="*/ 0 h 29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2" h="29336">
                      <a:moveTo>
                        <a:pt x="25813" y="29337"/>
                      </a:moveTo>
                      <a:cubicBezTo>
                        <a:pt x="13335" y="24098"/>
                        <a:pt x="3429" y="13335"/>
                        <a:pt x="0" y="0"/>
                      </a:cubicBez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12" name="Forme libre : forme 5440">
                  <a:extLst>
                    <a:ext uri="{FF2B5EF4-FFF2-40B4-BE49-F238E27FC236}">
                      <a16:creationId xmlns:a16="http://schemas.microsoft.com/office/drawing/2014/main" id="{726A63C1-C2A5-422E-962B-E67E056180C3}"/>
                    </a:ext>
                  </a:extLst>
                </p:cNvPr>
                <p:cNvSpPr/>
                <p:nvPr/>
              </p:nvSpPr>
              <p:spPr>
                <a:xfrm>
                  <a:off x="7082359" y="4330636"/>
                  <a:ext cx="42481" cy="61531"/>
                </a:xfrm>
                <a:custGeom>
                  <a:avLst/>
                  <a:gdLst>
                    <a:gd name="connsiteX0" fmla="*/ 39148 w 42481"/>
                    <a:gd name="connsiteY0" fmla="*/ 0 h 61531"/>
                    <a:gd name="connsiteX1" fmla="*/ 42482 w 42481"/>
                    <a:gd name="connsiteY1" fmla="*/ 17240 h 61531"/>
                    <a:gd name="connsiteX2" fmla="*/ 0 w 42481"/>
                    <a:gd name="connsiteY2" fmla="*/ 61532 h 61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2481" h="61531">
                      <a:moveTo>
                        <a:pt x="39148" y="0"/>
                      </a:moveTo>
                      <a:cubicBezTo>
                        <a:pt x="41339" y="5334"/>
                        <a:pt x="42482" y="11144"/>
                        <a:pt x="42482" y="17240"/>
                      </a:cubicBezTo>
                      <a:cubicBezTo>
                        <a:pt x="42482" y="41720"/>
                        <a:pt x="23432" y="61532"/>
                        <a:pt x="0" y="61532"/>
                      </a:cubicBez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13" name="Forme libre : forme 5441">
                  <a:extLst>
                    <a:ext uri="{FF2B5EF4-FFF2-40B4-BE49-F238E27FC236}">
                      <a16:creationId xmlns:a16="http://schemas.microsoft.com/office/drawing/2014/main" id="{47298032-ED7D-4735-BACE-252C584E5853}"/>
                    </a:ext>
                  </a:extLst>
                </p:cNvPr>
                <p:cNvSpPr/>
                <p:nvPr/>
              </p:nvSpPr>
              <p:spPr>
                <a:xfrm>
                  <a:off x="7054513" y="4340923"/>
                  <a:ext cx="12320" cy="23083"/>
                </a:xfrm>
                <a:custGeom>
                  <a:avLst/>
                  <a:gdLst>
                    <a:gd name="connsiteX0" fmla="*/ 12320 w 12320"/>
                    <a:gd name="connsiteY0" fmla="*/ 23051 h 23083"/>
                    <a:gd name="connsiteX1" fmla="*/ 33 w 12320"/>
                    <a:gd name="connsiteY1" fmla="*/ 12383 h 23083"/>
                    <a:gd name="connsiteX2" fmla="*/ 10701 w 12320"/>
                    <a:gd name="connsiteY2" fmla="*/ 0 h 23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320" h="23083">
                      <a:moveTo>
                        <a:pt x="12320" y="23051"/>
                      </a:moveTo>
                      <a:cubicBezTo>
                        <a:pt x="6034" y="23527"/>
                        <a:pt x="509" y="18764"/>
                        <a:pt x="33" y="12383"/>
                      </a:cubicBezTo>
                      <a:cubicBezTo>
                        <a:pt x="-443" y="6001"/>
                        <a:pt x="4319" y="476"/>
                        <a:pt x="10701" y="0"/>
                      </a:cubicBezTo>
                    </a:path>
                  </a:pathLst>
                </a:custGeom>
                <a:grpFill/>
                <a:ln w="522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9" name="Forme libre : forme 5442">
                <a:extLst>
                  <a:ext uri="{FF2B5EF4-FFF2-40B4-BE49-F238E27FC236}">
                    <a16:creationId xmlns:a16="http://schemas.microsoft.com/office/drawing/2014/main" id="{8956887A-54AB-4C00-B0DB-FED4D41D0DD4}"/>
                  </a:ext>
                </a:extLst>
              </p:cNvPr>
              <p:cNvSpPr/>
              <p:nvPr/>
            </p:nvSpPr>
            <p:spPr>
              <a:xfrm>
                <a:off x="7041020" y="4575524"/>
                <a:ext cx="22764" cy="27431"/>
              </a:xfrm>
              <a:custGeom>
                <a:avLst/>
                <a:gdLst>
                  <a:gd name="connsiteX0" fmla="*/ 22765 w 22764"/>
                  <a:gd name="connsiteY0" fmla="*/ 25718 h 27431"/>
                  <a:gd name="connsiteX1" fmla="*/ 0 w 22764"/>
                  <a:gd name="connsiteY1" fmla="*/ 27432 h 27431"/>
                  <a:gd name="connsiteX2" fmla="*/ 4763 w 22764"/>
                  <a:gd name="connsiteY2" fmla="*/ 0 h 27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764" h="27431">
                    <a:moveTo>
                      <a:pt x="22765" y="25718"/>
                    </a:moveTo>
                    <a:cubicBezTo>
                      <a:pt x="16097" y="26765"/>
                      <a:pt x="8573" y="27432"/>
                      <a:pt x="0" y="27432"/>
                    </a:cubicBezTo>
                    <a:lnTo>
                      <a:pt x="4763" y="0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0" name="Forme libre : forme 5443">
                <a:extLst>
                  <a:ext uri="{FF2B5EF4-FFF2-40B4-BE49-F238E27FC236}">
                    <a16:creationId xmlns:a16="http://schemas.microsoft.com/office/drawing/2014/main" id="{B9115228-0175-41B2-8A90-4E614BD22D42}"/>
                  </a:ext>
                </a:extLst>
              </p:cNvPr>
              <p:cNvSpPr/>
              <p:nvPr/>
            </p:nvSpPr>
            <p:spPr>
              <a:xfrm>
                <a:off x="7029781" y="4410932"/>
                <a:ext cx="86582" cy="205168"/>
              </a:xfrm>
              <a:custGeom>
                <a:avLst/>
                <a:gdLst>
                  <a:gd name="connsiteX0" fmla="*/ 0 w 86582"/>
                  <a:gd name="connsiteY0" fmla="*/ 45815 h 205168"/>
                  <a:gd name="connsiteX1" fmla="*/ 27622 w 86582"/>
                  <a:gd name="connsiteY1" fmla="*/ 4953 h 205168"/>
                  <a:gd name="connsiteX2" fmla="*/ 48673 w 86582"/>
                  <a:gd name="connsiteY2" fmla="*/ 0 h 205168"/>
                  <a:gd name="connsiteX3" fmla="*/ 86582 w 86582"/>
                  <a:gd name="connsiteY3" fmla="*/ 71818 h 205168"/>
                  <a:gd name="connsiteX4" fmla="*/ 86582 w 86582"/>
                  <a:gd name="connsiteY4" fmla="*/ 147733 h 205168"/>
                  <a:gd name="connsiteX5" fmla="*/ 54769 w 86582"/>
                  <a:gd name="connsiteY5" fmla="*/ 184594 h 205168"/>
                  <a:gd name="connsiteX6" fmla="*/ 32385 w 86582"/>
                  <a:gd name="connsiteY6" fmla="*/ 205168 h 20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82" h="205168">
                    <a:moveTo>
                      <a:pt x="0" y="45815"/>
                    </a:moveTo>
                    <a:cubicBezTo>
                      <a:pt x="3905" y="22479"/>
                      <a:pt x="14764" y="9525"/>
                      <a:pt x="27622" y="4953"/>
                    </a:cubicBezTo>
                    <a:lnTo>
                      <a:pt x="48673" y="0"/>
                    </a:lnTo>
                    <a:lnTo>
                      <a:pt x="86582" y="71818"/>
                    </a:lnTo>
                    <a:lnTo>
                      <a:pt x="86582" y="147733"/>
                    </a:lnTo>
                    <a:cubicBezTo>
                      <a:pt x="86582" y="147733"/>
                      <a:pt x="84677" y="171926"/>
                      <a:pt x="54769" y="184594"/>
                    </a:cubicBezTo>
                    <a:lnTo>
                      <a:pt x="32385" y="205168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1" name="Forme libre : forme 5444">
                <a:extLst>
                  <a:ext uri="{FF2B5EF4-FFF2-40B4-BE49-F238E27FC236}">
                    <a16:creationId xmlns:a16="http://schemas.microsoft.com/office/drawing/2014/main" id="{8974660C-ADC3-413D-B749-DAAEBB6C8198}"/>
                  </a:ext>
                </a:extLst>
              </p:cNvPr>
              <p:cNvSpPr/>
              <p:nvPr/>
            </p:nvSpPr>
            <p:spPr>
              <a:xfrm>
                <a:off x="7078453" y="4410932"/>
                <a:ext cx="37909" cy="71723"/>
              </a:xfrm>
              <a:custGeom>
                <a:avLst/>
                <a:gdLst>
                  <a:gd name="connsiteX0" fmla="*/ 0 w 37909"/>
                  <a:gd name="connsiteY0" fmla="*/ 0 h 71723"/>
                  <a:gd name="connsiteX1" fmla="*/ 18955 w 37909"/>
                  <a:gd name="connsiteY1" fmla="*/ 0 h 71723"/>
                  <a:gd name="connsiteX2" fmla="*/ 37910 w 37909"/>
                  <a:gd name="connsiteY2" fmla="*/ 71723 h 71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909" h="71723">
                    <a:moveTo>
                      <a:pt x="0" y="0"/>
                    </a:moveTo>
                    <a:lnTo>
                      <a:pt x="18955" y="0"/>
                    </a:lnTo>
                    <a:lnTo>
                      <a:pt x="37910" y="71723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2" name="Forme libre : forme 5445">
                <a:extLst>
                  <a:ext uri="{FF2B5EF4-FFF2-40B4-BE49-F238E27FC236}">
                    <a16:creationId xmlns:a16="http://schemas.microsoft.com/office/drawing/2014/main" id="{65B72604-E29D-46BA-BDBF-EDB545FC0F07}"/>
                  </a:ext>
                </a:extLst>
              </p:cNvPr>
              <p:cNvSpPr/>
              <p:nvPr/>
            </p:nvSpPr>
            <p:spPr>
              <a:xfrm>
                <a:off x="7066166" y="4372927"/>
                <a:ext cx="9525" cy="40290"/>
              </a:xfrm>
              <a:custGeom>
                <a:avLst/>
                <a:gdLst>
                  <a:gd name="connsiteX0" fmla="*/ 0 w 9525"/>
                  <a:gd name="connsiteY0" fmla="*/ 0 h 40290"/>
                  <a:gd name="connsiteX1" fmla="*/ 0 w 9525"/>
                  <a:gd name="connsiteY1" fmla="*/ 40291 h 40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0290">
                    <a:moveTo>
                      <a:pt x="0" y="0"/>
                    </a:moveTo>
                    <a:lnTo>
                      <a:pt x="0" y="40291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3" name="Forme libre : forme 5446">
                <a:extLst>
                  <a:ext uri="{FF2B5EF4-FFF2-40B4-BE49-F238E27FC236}">
                    <a16:creationId xmlns:a16="http://schemas.microsoft.com/office/drawing/2014/main" id="{B2992890-B956-4B41-A795-E60B8827E16A}"/>
                  </a:ext>
                </a:extLst>
              </p:cNvPr>
              <p:cNvSpPr/>
              <p:nvPr/>
            </p:nvSpPr>
            <p:spPr>
              <a:xfrm>
                <a:off x="7015398" y="4456461"/>
                <a:ext cx="68865" cy="152685"/>
              </a:xfrm>
              <a:custGeom>
                <a:avLst/>
                <a:gdLst>
                  <a:gd name="connsiteX0" fmla="*/ 52197 w 68865"/>
                  <a:gd name="connsiteY0" fmla="*/ 12763 h 152685"/>
                  <a:gd name="connsiteX1" fmla="*/ 34957 w 68865"/>
                  <a:gd name="connsiteY1" fmla="*/ 65913 h 152685"/>
                  <a:gd name="connsiteX2" fmla="*/ 68866 w 68865"/>
                  <a:gd name="connsiteY2" fmla="*/ 138303 h 152685"/>
                  <a:gd name="connsiteX3" fmla="*/ 54197 w 68865"/>
                  <a:gd name="connsiteY3" fmla="*/ 152686 h 152685"/>
                  <a:gd name="connsiteX4" fmla="*/ 0 w 68865"/>
                  <a:gd name="connsiteY4" fmla="*/ 72962 h 152685"/>
                  <a:gd name="connsiteX5" fmla="*/ 14573 w 68865"/>
                  <a:gd name="connsiteY5" fmla="*/ 0 h 152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865" h="152685">
                    <a:moveTo>
                      <a:pt x="52197" y="12763"/>
                    </a:moveTo>
                    <a:lnTo>
                      <a:pt x="34957" y="65913"/>
                    </a:lnTo>
                    <a:lnTo>
                      <a:pt x="68866" y="138303"/>
                    </a:lnTo>
                    <a:lnTo>
                      <a:pt x="54197" y="152686"/>
                    </a:lnTo>
                    <a:lnTo>
                      <a:pt x="0" y="72962"/>
                    </a:lnTo>
                    <a:lnTo>
                      <a:pt x="14573" y="0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4" name="Forme libre : forme 5447">
                <a:extLst>
                  <a:ext uri="{FF2B5EF4-FFF2-40B4-BE49-F238E27FC236}">
                    <a16:creationId xmlns:a16="http://schemas.microsoft.com/office/drawing/2014/main" id="{4BBDF116-AF88-4C8E-A532-138A78F68801}"/>
                  </a:ext>
                </a:extLst>
              </p:cNvPr>
              <p:cNvSpPr/>
              <p:nvPr/>
            </p:nvSpPr>
            <p:spPr>
              <a:xfrm>
                <a:off x="7052165" y="4576095"/>
                <a:ext cx="58959" cy="179736"/>
              </a:xfrm>
              <a:custGeom>
                <a:avLst/>
                <a:gdLst>
                  <a:gd name="connsiteX0" fmla="*/ 58960 w 58959"/>
                  <a:gd name="connsiteY0" fmla="*/ 0 h 179736"/>
                  <a:gd name="connsiteX1" fmla="*/ 21145 w 58959"/>
                  <a:gd name="connsiteY1" fmla="*/ 179737 h 179736"/>
                  <a:gd name="connsiteX2" fmla="*/ 0 w 58959"/>
                  <a:gd name="connsiteY2" fmla="*/ 179737 h 179736"/>
                  <a:gd name="connsiteX3" fmla="*/ 0 w 58959"/>
                  <a:gd name="connsiteY3" fmla="*/ 26289 h 179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959" h="179736">
                    <a:moveTo>
                      <a:pt x="58960" y="0"/>
                    </a:moveTo>
                    <a:lnTo>
                      <a:pt x="21145" y="179737"/>
                    </a:lnTo>
                    <a:lnTo>
                      <a:pt x="0" y="179737"/>
                    </a:lnTo>
                    <a:lnTo>
                      <a:pt x="0" y="26289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5" name="Forme libre : forme 5448">
                <a:extLst>
                  <a:ext uri="{FF2B5EF4-FFF2-40B4-BE49-F238E27FC236}">
                    <a16:creationId xmlns:a16="http://schemas.microsoft.com/office/drawing/2014/main" id="{8F3E069C-C4BD-4EA8-87E0-49D1B3531553}"/>
                  </a:ext>
                </a:extLst>
              </p:cNvPr>
              <p:cNvSpPr/>
              <p:nvPr/>
            </p:nvSpPr>
            <p:spPr>
              <a:xfrm>
                <a:off x="7051593" y="4755832"/>
                <a:ext cx="47815" cy="19907"/>
              </a:xfrm>
              <a:custGeom>
                <a:avLst/>
                <a:gdLst>
                  <a:gd name="connsiteX0" fmla="*/ 21717 w 47815"/>
                  <a:gd name="connsiteY0" fmla="*/ 0 h 19907"/>
                  <a:gd name="connsiteX1" fmla="*/ 47815 w 47815"/>
                  <a:gd name="connsiteY1" fmla="*/ 19907 h 19907"/>
                  <a:gd name="connsiteX2" fmla="*/ 0 w 47815"/>
                  <a:gd name="connsiteY2" fmla="*/ 19907 h 19907"/>
                  <a:gd name="connsiteX3" fmla="*/ 571 w 47815"/>
                  <a:gd name="connsiteY3" fmla="*/ 0 h 19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815" h="19907">
                    <a:moveTo>
                      <a:pt x="21717" y="0"/>
                    </a:moveTo>
                    <a:lnTo>
                      <a:pt x="47815" y="19907"/>
                    </a:lnTo>
                    <a:lnTo>
                      <a:pt x="0" y="19907"/>
                    </a:lnTo>
                    <a:lnTo>
                      <a:pt x="571" y="0"/>
                    </a:lnTo>
                  </a:path>
                </a:pathLst>
              </a:custGeom>
              <a:grpFill/>
              <a:ln w="52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sp>
        <p:nvSpPr>
          <p:cNvPr id="134" name="Ellipse 133"/>
          <p:cNvSpPr/>
          <p:nvPr/>
        </p:nvSpPr>
        <p:spPr>
          <a:xfrm>
            <a:off x="7230619" y="5153578"/>
            <a:ext cx="914400" cy="914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/>
          <p:cNvSpPr/>
          <p:nvPr/>
        </p:nvSpPr>
        <p:spPr>
          <a:xfrm>
            <a:off x="7464144" y="2994907"/>
            <a:ext cx="914400" cy="914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6" name="Graphique 1749">
            <a:extLst>
              <a:ext uri="{FF2B5EF4-FFF2-40B4-BE49-F238E27FC236}">
                <a16:creationId xmlns:a16="http://schemas.microsoft.com/office/drawing/2014/main" id="{694F1C2B-B705-454C-9129-B5591DFAD47D}"/>
              </a:ext>
            </a:extLst>
          </p:cNvPr>
          <p:cNvGrpSpPr/>
          <p:nvPr/>
        </p:nvGrpSpPr>
        <p:grpSpPr>
          <a:xfrm>
            <a:off x="7747690" y="3255996"/>
            <a:ext cx="410623" cy="380877"/>
            <a:chOff x="698087" y="598074"/>
            <a:chExt cx="410622" cy="380877"/>
          </a:xfrm>
          <a:noFill/>
        </p:grpSpPr>
        <p:grpSp>
          <p:nvGrpSpPr>
            <p:cNvPr id="137" name="Graphique 1749">
              <a:extLst>
                <a:ext uri="{FF2B5EF4-FFF2-40B4-BE49-F238E27FC236}">
                  <a16:creationId xmlns:a16="http://schemas.microsoft.com/office/drawing/2014/main" id="{694F1C2B-B705-454C-9129-B5591DFAD47D}"/>
                </a:ext>
              </a:extLst>
            </p:cNvPr>
            <p:cNvGrpSpPr/>
            <p:nvPr/>
          </p:nvGrpSpPr>
          <p:grpSpPr>
            <a:xfrm>
              <a:off x="1047273" y="598074"/>
              <a:ext cx="61436" cy="94773"/>
              <a:chOff x="1047273" y="598074"/>
              <a:chExt cx="61436" cy="94773"/>
            </a:xfrm>
            <a:grpFill/>
          </p:grpSpPr>
          <p:sp>
            <p:nvSpPr>
              <p:cNvPr id="152" name="Forme libre : forme 3">
                <a:extLst>
                  <a:ext uri="{FF2B5EF4-FFF2-40B4-BE49-F238E27FC236}">
                    <a16:creationId xmlns:a16="http://schemas.microsoft.com/office/drawing/2014/main" id="{035FBBA5-713D-4889-89D7-471D5B67F555}"/>
                  </a:ext>
                </a:extLst>
              </p:cNvPr>
              <p:cNvSpPr/>
              <p:nvPr/>
            </p:nvSpPr>
            <p:spPr>
              <a:xfrm>
                <a:off x="1074229" y="634459"/>
                <a:ext cx="30479" cy="18383"/>
              </a:xfrm>
              <a:custGeom>
                <a:avLst/>
                <a:gdLst>
                  <a:gd name="connsiteX0" fmla="*/ 30480 w 30479"/>
                  <a:gd name="connsiteY0" fmla="*/ 0 h 18383"/>
                  <a:gd name="connsiteX1" fmla="*/ 0 w 30479"/>
                  <a:gd name="connsiteY1" fmla="*/ 18383 h 18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79" h="18383">
                    <a:moveTo>
                      <a:pt x="30480" y="0"/>
                    </a:moveTo>
                    <a:lnTo>
                      <a:pt x="0" y="18383"/>
                    </a:lnTo>
                  </a:path>
                </a:pathLst>
              </a:custGeom>
              <a:grpFill/>
              <a:ln w="5608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53" name="Forme libre : forme 4">
                <a:extLst>
                  <a:ext uri="{FF2B5EF4-FFF2-40B4-BE49-F238E27FC236}">
                    <a16:creationId xmlns:a16="http://schemas.microsoft.com/office/drawing/2014/main" id="{B0CEA473-0031-4217-8533-865B323223AB}"/>
                  </a:ext>
                </a:extLst>
              </p:cNvPr>
              <p:cNvSpPr/>
              <p:nvPr/>
            </p:nvSpPr>
            <p:spPr>
              <a:xfrm>
                <a:off x="1047273" y="598074"/>
                <a:ext cx="12477" cy="24098"/>
              </a:xfrm>
              <a:custGeom>
                <a:avLst/>
                <a:gdLst>
                  <a:gd name="connsiteX0" fmla="*/ 12478 w 12477"/>
                  <a:gd name="connsiteY0" fmla="*/ 0 h 24098"/>
                  <a:gd name="connsiteX1" fmla="*/ 0 w 12477"/>
                  <a:gd name="connsiteY1" fmla="*/ 24098 h 24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77" h="24098">
                    <a:moveTo>
                      <a:pt x="12478" y="0"/>
                    </a:moveTo>
                    <a:lnTo>
                      <a:pt x="0" y="24098"/>
                    </a:lnTo>
                  </a:path>
                </a:pathLst>
              </a:custGeom>
              <a:grpFill/>
              <a:ln w="5608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54" name="Forme libre : forme 5">
                <a:extLst>
                  <a:ext uri="{FF2B5EF4-FFF2-40B4-BE49-F238E27FC236}">
                    <a16:creationId xmlns:a16="http://schemas.microsoft.com/office/drawing/2014/main" id="{9F14BF36-35E7-49D0-A99E-FF2CAD813DC7}"/>
                  </a:ext>
                </a:extLst>
              </p:cNvPr>
              <p:cNvSpPr/>
              <p:nvPr/>
            </p:nvSpPr>
            <p:spPr>
              <a:xfrm>
                <a:off x="1090517" y="692181"/>
                <a:ext cx="18192" cy="666"/>
              </a:xfrm>
              <a:custGeom>
                <a:avLst/>
                <a:gdLst>
                  <a:gd name="connsiteX0" fmla="*/ 18193 w 18192"/>
                  <a:gd name="connsiteY0" fmla="*/ 667 h 666"/>
                  <a:gd name="connsiteX1" fmla="*/ 0 w 18192"/>
                  <a:gd name="connsiteY1" fmla="*/ 0 h 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92" h="666">
                    <a:moveTo>
                      <a:pt x="18193" y="667"/>
                    </a:moveTo>
                    <a:lnTo>
                      <a:pt x="0" y="0"/>
                    </a:lnTo>
                  </a:path>
                </a:pathLst>
              </a:custGeom>
              <a:grpFill/>
              <a:ln w="5608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38" name="Forme libre : forme 6">
              <a:extLst>
                <a:ext uri="{FF2B5EF4-FFF2-40B4-BE49-F238E27FC236}">
                  <a16:creationId xmlns:a16="http://schemas.microsoft.com/office/drawing/2014/main" id="{C4CD4F09-7CEA-45C5-AB84-E57248D8AACE}"/>
                </a:ext>
              </a:extLst>
            </p:cNvPr>
            <p:cNvSpPr/>
            <p:nvPr/>
          </p:nvSpPr>
          <p:spPr>
            <a:xfrm>
              <a:off x="748977" y="789145"/>
              <a:ext cx="187424" cy="189806"/>
            </a:xfrm>
            <a:custGeom>
              <a:avLst/>
              <a:gdLst>
                <a:gd name="connsiteX0" fmla="*/ 187425 w 187424"/>
                <a:gd name="connsiteY0" fmla="*/ 132588 h 189806"/>
                <a:gd name="connsiteX1" fmla="*/ 165708 w 187424"/>
                <a:gd name="connsiteY1" fmla="*/ 179832 h 189806"/>
                <a:gd name="connsiteX2" fmla="*/ 142943 w 187424"/>
                <a:gd name="connsiteY2" fmla="*/ 188214 h 189806"/>
                <a:gd name="connsiteX3" fmla="*/ 9974 w 187424"/>
                <a:gd name="connsiteY3" fmla="*/ 127254 h 189806"/>
                <a:gd name="connsiteX4" fmla="*/ 1592 w 187424"/>
                <a:gd name="connsiteY4" fmla="*/ 104489 h 189806"/>
                <a:gd name="connsiteX5" fmla="*/ 48931 w 187424"/>
                <a:gd name="connsiteY5" fmla="*/ 0 h 189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424" h="189806">
                  <a:moveTo>
                    <a:pt x="187425" y="132588"/>
                  </a:moveTo>
                  <a:lnTo>
                    <a:pt x="165708" y="179832"/>
                  </a:lnTo>
                  <a:cubicBezTo>
                    <a:pt x="161803" y="188405"/>
                    <a:pt x="151516" y="192214"/>
                    <a:pt x="142943" y="188214"/>
                  </a:cubicBezTo>
                  <a:lnTo>
                    <a:pt x="9974" y="127254"/>
                  </a:lnTo>
                  <a:cubicBezTo>
                    <a:pt x="1402" y="123349"/>
                    <a:pt x="-2408" y="113062"/>
                    <a:pt x="1592" y="104489"/>
                  </a:cubicBezTo>
                  <a:lnTo>
                    <a:pt x="48931" y="0"/>
                  </a:lnTo>
                </a:path>
              </a:pathLst>
            </a:custGeom>
            <a:grpFill/>
            <a:ln w="5608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139" name="Forme libre : forme 7">
              <a:extLst>
                <a:ext uri="{FF2B5EF4-FFF2-40B4-BE49-F238E27FC236}">
                  <a16:creationId xmlns:a16="http://schemas.microsoft.com/office/drawing/2014/main" id="{75AC5FEA-9164-45F5-B03D-3EB1276B680D}"/>
                </a:ext>
              </a:extLst>
            </p:cNvPr>
            <p:cNvSpPr/>
            <p:nvPr/>
          </p:nvSpPr>
          <p:spPr>
            <a:xfrm>
              <a:off x="825627" y="604006"/>
              <a:ext cx="219047" cy="300296"/>
            </a:xfrm>
            <a:custGeom>
              <a:avLst/>
              <a:gdLst>
                <a:gd name="connsiteX0" fmla="*/ 0 w 219047"/>
                <a:gd name="connsiteY0" fmla="*/ 128465 h 300296"/>
                <a:gd name="connsiteX1" fmla="*/ 53245 w 219047"/>
                <a:gd name="connsiteY1" fmla="*/ 9974 h 300296"/>
                <a:gd name="connsiteX2" fmla="*/ 76009 w 219047"/>
                <a:gd name="connsiteY2" fmla="*/ 1592 h 300296"/>
                <a:gd name="connsiteX3" fmla="*/ 209074 w 219047"/>
                <a:gd name="connsiteY3" fmla="*/ 62647 h 300296"/>
                <a:gd name="connsiteX4" fmla="*/ 217456 w 219047"/>
                <a:gd name="connsiteY4" fmla="*/ 85412 h 300296"/>
                <a:gd name="connsiteX5" fmla="*/ 118777 w 219047"/>
                <a:gd name="connsiteY5" fmla="*/ 300296 h 30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047" h="300296">
                  <a:moveTo>
                    <a:pt x="0" y="128465"/>
                  </a:moveTo>
                  <a:lnTo>
                    <a:pt x="53245" y="9974"/>
                  </a:lnTo>
                  <a:cubicBezTo>
                    <a:pt x="57150" y="1402"/>
                    <a:pt x="67437" y="-2408"/>
                    <a:pt x="76009" y="1592"/>
                  </a:cubicBezTo>
                  <a:lnTo>
                    <a:pt x="209074" y="62647"/>
                  </a:lnTo>
                  <a:cubicBezTo>
                    <a:pt x="217646" y="66553"/>
                    <a:pt x="221456" y="76840"/>
                    <a:pt x="217456" y="85412"/>
                  </a:cubicBezTo>
                  <a:lnTo>
                    <a:pt x="118777" y="300296"/>
                  </a:lnTo>
                </a:path>
              </a:pathLst>
            </a:custGeom>
            <a:grpFill/>
            <a:ln w="5608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140" name="Forme libre : forme 8">
              <a:extLst>
                <a:ext uri="{FF2B5EF4-FFF2-40B4-BE49-F238E27FC236}">
                  <a16:creationId xmlns:a16="http://schemas.microsoft.com/office/drawing/2014/main" id="{3400BE2A-45BD-451F-8C89-8EBBDD329AFE}"/>
                </a:ext>
              </a:extLst>
            </p:cNvPr>
            <p:cNvSpPr/>
            <p:nvPr/>
          </p:nvSpPr>
          <p:spPr>
            <a:xfrm>
              <a:off x="950404" y="647890"/>
              <a:ext cx="25907" cy="11906"/>
            </a:xfrm>
            <a:custGeom>
              <a:avLst/>
              <a:gdLst>
                <a:gd name="connsiteX0" fmla="*/ 0 w 25907"/>
                <a:gd name="connsiteY0" fmla="*/ 0 h 11906"/>
                <a:gd name="connsiteX1" fmla="*/ 25908 w 25907"/>
                <a:gd name="connsiteY1" fmla="*/ 11906 h 11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907" h="11906">
                  <a:moveTo>
                    <a:pt x="0" y="0"/>
                  </a:moveTo>
                  <a:lnTo>
                    <a:pt x="25908" y="11906"/>
                  </a:lnTo>
                </a:path>
              </a:pathLst>
            </a:custGeom>
            <a:grpFill/>
            <a:ln w="5608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141" name="Forme libre : forme 9">
              <a:extLst>
                <a:ext uri="{FF2B5EF4-FFF2-40B4-BE49-F238E27FC236}">
                  <a16:creationId xmlns:a16="http://schemas.microsoft.com/office/drawing/2014/main" id="{69D830F3-656C-459F-9F64-25C0206F76A1}"/>
                </a:ext>
              </a:extLst>
            </p:cNvPr>
            <p:cNvSpPr/>
            <p:nvPr/>
          </p:nvSpPr>
          <p:spPr>
            <a:xfrm>
              <a:off x="932973" y="640079"/>
              <a:ext cx="5905" cy="2667"/>
            </a:xfrm>
            <a:custGeom>
              <a:avLst/>
              <a:gdLst>
                <a:gd name="connsiteX0" fmla="*/ 5905 w 5905"/>
                <a:gd name="connsiteY0" fmla="*/ 2667 h 2667"/>
                <a:gd name="connsiteX1" fmla="*/ 0 w 5905"/>
                <a:gd name="connsiteY1" fmla="*/ 0 h 2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" h="2667">
                  <a:moveTo>
                    <a:pt x="5905" y="2667"/>
                  </a:moveTo>
                  <a:lnTo>
                    <a:pt x="0" y="0"/>
                  </a:lnTo>
                </a:path>
              </a:pathLst>
            </a:custGeom>
            <a:grpFill/>
            <a:ln w="5608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142" name="Forme libre : forme 10">
              <a:extLst>
                <a:ext uri="{FF2B5EF4-FFF2-40B4-BE49-F238E27FC236}">
                  <a16:creationId xmlns:a16="http://schemas.microsoft.com/office/drawing/2014/main" id="{B8C4372E-8378-423E-B60C-B96ACF3E0910}"/>
                </a:ext>
              </a:extLst>
            </p:cNvPr>
            <p:cNvSpPr/>
            <p:nvPr/>
          </p:nvSpPr>
          <p:spPr>
            <a:xfrm>
              <a:off x="873061" y="628554"/>
              <a:ext cx="144113" cy="66103"/>
            </a:xfrm>
            <a:custGeom>
              <a:avLst/>
              <a:gdLst>
                <a:gd name="connsiteX0" fmla="*/ 0 w 144113"/>
                <a:gd name="connsiteY0" fmla="*/ 0 h 66103"/>
                <a:gd name="connsiteX1" fmla="*/ 144113 w 144113"/>
                <a:gd name="connsiteY1" fmla="*/ 66104 h 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113" h="66103">
                  <a:moveTo>
                    <a:pt x="0" y="0"/>
                  </a:moveTo>
                  <a:lnTo>
                    <a:pt x="144113" y="66104"/>
                  </a:lnTo>
                </a:path>
              </a:pathLst>
            </a:custGeom>
            <a:grpFill/>
            <a:ln w="5608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143" name="Forme libre : forme 11">
              <a:extLst>
                <a:ext uri="{FF2B5EF4-FFF2-40B4-BE49-F238E27FC236}">
                  <a16:creationId xmlns:a16="http://schemas.microsoft.com/office/drawing/2014/main" id="{10ED49CE-A4FC-498E-BFA7-A5F7A1C1D079}"/>
                </a:ext>
              </a:extLst>
            </p:cNvPr>
            <p:cNvSpPr/>
            <p:nvPr/>
          </p:nvSpPr>
          <p:spPr>
            <a:xfrm>
              <a:off x="784002" y="870394"/>
              <a:ext cx="143922" cy="66865"/>
            </a:xfrm>
            <a:custGeom>
              <a:avLst/>
              <a:gdLst>
                <a:gd name="connsiteX0" fmla="*/ 143923 w 143922"/>
                <a:gd name="connsiteY0" fmla="*/ 66866 h 66865"/>
                <a:gd name="connsiteX1" fmla="*/ 0 w 143922"/>
                <a:gd name="connsiteY1" fmla="*/ 0 h 66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3922" h="66865">
                  <a:moveTo>
                    <a:pt x="143923" y="66866"/>
                  </a:moveTo>
                  <a:lnTo>
                    <a:pt x="0" y="0"/>
                  </a:lnTo>
                </a:path>
              </a:pathLst>
            </a:custGeom>
            <a:grpFill/>
            <a:ln w="5608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144" name="Forme libre : forme 12">
              <a:extLst>
                <a:ext uri="{FF2B5EF4-FFF2-40B4-BE49-F238E27FC236}">
                  <a16:creationId xmlns:a16="http://schemas.microsoft.com/office/drawing/2014/main" id="{2420F74A-AB39-47E5-99B7-B6A1A1A4D442}"/>
                </a:ext>
              </a:extLst>
            </p:cNvPr>
            <p:cNvSpPr/>
            <p:nvPr/>
          </p:nvSpPr>
          <p:spPr>
            <a:xfrm>
              <a:off x="820388" y="908208"/>
              <a:ext cx="27813" cy="27813"/>
            </a:xfrm>
            <a:custGeom>
              <a:avLst/>
              <a:gdLst>
                <a:gd name="connsiteX0" fmla="*/ 27813 w 27813"/>
                <a:gd name="connsiteY0" fmla="*/ 13907 h 27813"/>
                <a:gd name="connsiteX1" fmla="*/ 13906 w 27813"/>
                <a:gd name="connsiteY1" fmla="*/ 27813 h 27813"/>
                <a:gd name="connsiteX2" fmla="*/ 0 w 27813"/>
                <a:gd name="connsiteY2" fmla="*/ 13907 h 27813"/>
                <a:gd name="connsiteX3" fmla="*/ 13906 w 27813"/>
                <a:gd name="connsiteY3" fmla="*/ 0 h 27813"/>
                <a:gd name="connsiteX4" fmla="*/ 27813 w 27813"/>
                <a:gd name="connsiteY4" fmla="*/ 13907 h 2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3" h="27813">
                  <a:moveTo>
                    <a:pt x="27813" y="13907"/>
                  </a:moveTo>
                  <a:cubicBezTo>
                    <a:pt x="27813" y="21587"/>
                    <a:pt x="21587" y="27813"/>
                    <a:pt x="13906" y="27813"/>
                  </a:cubicBezTo>
                  <a:cubicBezTo>
                    <a:pt x="6226" y="27813"/>
                    <a:pt x="0" y="21587"/>
                    <a:pt x="0" y="13907"/>
                  </a:cubicBezTo>
                  <a:cubicBezTo>
                    <a:pt x="0" y="6226"/>
                    <a:pt x="6226" y="0"/>
                    <a:pt x="13906" y="0"/>
                  </a:cubicBezTo>
                  <a:cubicBezTo>
                    <a:pt x="21587" y="0"/>
                    <a:pt x="27813" y="6226"/>
                    <a:pt x="27813" y="13907"/>
                  </a:cubicBezTo>
                  <a:close/>
                </a:path>
              </a:pathLst>
            </a:custGeom>
            <a:grpFill/>
            <a:ln w="5608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rgbClr val="FF0000"/>
                </a:solidFill>
              </a:endParaRPr>
            </a:p>
          </p:txBody>
        </p:sp>
        <p:grpSp>
          <p:nvGrpSpPr>
            <p:cNvPr id="145" name="Graphique 1749">
              <a:extLst>
                <a:ext uri="{FF2B5EF4-FFF2-40B4-BE49-F238E27FC236}">
                  <a16:creationId xmlns:a16="http://schemas.microsoft.com/office/drawing/2014/main" id="{694F1C2B-B705-454C-9129-B5591DFAD47D}"/>
                </a:ext>
              </a:extLst>
            </p:cNvPr>
            <p:cNvGrpSpPr/>
            <p:nvPr/>
          </p:nvGrpSpPr>
          <p:grpSpPr>
            <a:xfrm>
              <a:off x="806291" y="735615"/>
              <a:ext cx="173831" cy="98964"/>
              <a:chOff x="806291" y="735615"/>
              <a:chExt cx="173831" cy="98964"/>
            </a:xfrm>
            <a:grpFill/>
          </p:grpSpPr>
          <p:sp>
            <p:nvSpPr>
              <p:cNvPr id="149" name="Forme libre : forme 14">
                <a:extLst>
                  <a:ext uri="{FF2B5EF4-FFF2-40B4-BE49-F238E27FC236}">
                    <a16:creationId xmlns:a16="http://schemas.microsoft.com/office/drawing/2014/main" id="{AADE5D5C-7F62-4803-B230-A5881C6A9CCF}"/>
                  </a:ext>
                </a:extLst>
              </p:cNvPr>
              <p:cNvSpPr/>
              <p:nvPr/>
            </p:nvSpPr>
            <p:spPr>
              <a:xfrm>
                <a:off x="806291" y="735615"/>
                <a:ext cx="173831" cy="89916"/>
              </a:xfrm>
              <a:custGeom>
                <a:avLst/>
                <a:gdLst>
                  <a:gd name="connsiteX0" fmla="*/ 173831 w 173831"/>
                  <a:gd name="connsiteY0" fmla="*/ 0 h 89916"/>
                  <a:gd name="connsiteX1" fmla="*/ 0 w 173831"/>
                  <a:gd name="connsiteY1" fmla="*/ 89916 h 89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831" h="89916">
                    <a:moveTo>
                      <a:pt x="173831" y="0"/>
                    </a:moveTo>
                    <a:lnTo>
                      <a:pt x="0" y="89916"/>
                    </a:lnTo>
                  </a:path>
                </a:pathLst>
              </a:custGeom>
              <a:grpFill/>
              <a:ln w="5608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50" name="Forme libre : forme 15">
                <a:extLst>
                  <a:ext uri="{FF2B5EF4-FFF2-40B4-BE49-F238E27FC236}">
                    <a16:creationId xmlns:a16="http://schemas.microsoft.com/office/drawing/2014/main" id="{3367480E-3804-4D54-B6B4-9F12FB199495}"/>
                  </a:ext>
                </a:extLst>
              </p:cNvPr>
              <p:cNvSpPr/>
              <p:nvPr/>
            </p:nvSpPr>
            <p:spPr>
              <a:xfrm>
                <a:off x="842391" y="803338"/>
                <a:ext cx="60483" cy="31242"/>
              </a:xfrm>
              <a:custGeom>
                <a:avLst/>
                <a:gdLst>
                  <a:gd name="connsiteX0" fmla="*/ 60484 w 60483"/>
                  <a:gd name="connsiteY0" fmla="*/ 0 h 31242"/>
                  <a:gd name="connsiteX1" fmla="*/ 0 w 60483"/>
                  <a:gd name="connsiteY1" fmla="*/ 31242 h 31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483" h="31242">
                    <a:moveTo>
                      <a:pt x="60484" y="0"/>
                    </a:moveTo>
                    <a:lnTo>
                      <a:pt x="0" y="31242"/>
                    </a:lnTo>
                  </a:path>
                </a:pathLst>
              </a:custGeom>
              <a:grpFill/>
              <a:ln w="5608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51" name="Forme libre : forme 16">
                <a:extLst>
                  <a:ext uri="{FF2B5EF4-FFF2-40B4-BE49-F238E27FC236}">
                    <a16:creationId xmlns:a16="http://schemas.microsoft.com/office/drawing/2014/main" id="{0A959835-2C30-46E9-AEDD-6DCD4538D79E}"/>
                  </a:ext>
                </a:extLst>
              </p:cNvPr>
              <p:cNvSpPr/>
              <p:nvPr/>
            </p:nvSpPr>
            <p:spPr>
              <a:xfrm>
                <a:off x="927544" y="780668"/>
                <a:ext cx="18954" cy="9905"/>
              </a:xfrm>
              <a:custGeom>
                <a:avLst/>
                <a:gdLst>
                  <a:gd name="connsiteX0" fmla="*/ 18955 w 18954"/>
                  <a:gd name="connsiteY0" fmla="*/ 0 h 9905"/>
                  <a:gd name="connsiteX1" fmla="*/ 0 w 18954"/>
                  <a:gd name="connsiteY1" fmla="*/ 9906 h 9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54" h="9905">
                    <a:moveTo>
                      <a:pt x="18955" y="0"/>
                    </a:moveTo>
                    <a:lnTo>
                      <a:pt x="0" y="9906"/>
                    </a:lnTo>
                  </a:path>
                </a:pathLst>
              </a:custGeom>
              <a:grpFill/>
              <a:ln w="5608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46" name="Forme libre : forme 17">
              <a:extLst>
                <a:ext uri="{FF2B5EF4-FFF2-40B4-BE49-F238E27FC236}">
                  <a16:creationId xmlns:a16="http://schemas.microsoft.com/office/drawing/2014/main" id="{7E08AA2E-6585-4D70-A4E8-3C6C907E94A3}"/>
                </a:ext>
              </a:extLst>
            </p:cNvPr>
            <p:cNvSpPr/>
            <p:nvPr/>
          </p:nvSpPr>
          <p:spPr>
            <a:xfrm>
              <a:off x="723804" y="728185"/>
              <a:ext cx="154876" cy="118014"/>
            </a:xfrm>
            <a:custGeom>
              <a:avLst/>
              <a:gdLst>
                <a:gd name="connsiteX0" fmla="*/ 0 w 154876"/>
                <a:gd name="connsiteY0" fmla="*/ 118015 h 118014"/>
                <a:gd name="connsiteX1" fmla="*/ 35909 w 154876"/>
                <a:gd name="connsiteY1" fmla="*/ 30766 h 118014"/>
                <a:gd name="connsiteX2" fmla="*/ 93155 w 154876"/>
                <a:gd name="connsiteY2" fmla="*/ 0 h 118014"/>
                <a:gd name="connsiteX3" fmla="*/ 154877 w 154876"/>
                <a:gd name="connsiteY3" fmla="*/ 34481 h 118014"/>
                <a:gd name="connsiteX4" fmla="*/ 70485 w 154876"/>
                <a:gd name="connsiteY4" fmla="*/ 45529 h 11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876" h="118014">
                  <a:moveTo>
                    <a:pt x="0" y="118015"/>
                  </a:moveTo>
                  <a:lnTo>
                    <a:pt x="35909" y="30766"/>
                  </a:lnTo>
                  <a:lnTo>
                    <a:pt x="93155" y="0"/>
                  </a:lnTo>
                  <a:lnTo>
                    <a:pt x="154877" y="34481"/>
                  </a:lnTo>
                  <a:cubicBezTo>
                    <a:pt x="154877" y="34481"/>
                    <a:pt x="133922" y="74581"/>
                    <a:pt x="70485" y="45529"/>
                  </a:cubicBezTo>
                </a:path>
              </a:pathLst>
            </a:custGeom>
            <a:grpFill/>
            <a:ln w="5608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147" name="Forme libre : forme 18">
              <a:extLst>
                <a:ext uri="{FF2B5EF4-FFF2-40B4-BE49-F238E27FC236}">
                  <a16:creationId xmlns:a16="http://schemas.microsoft.com/office/drawing/2014/main" id="{DFCC854C-8E29-45C8-8351-7D9BAFF73180}"/>
                </a:ext>
              </a:extLst>
            </p:cNvPr>
            <p:cNvSpPr/>
            <p:nvPr/>
          </p:nvSpPr>
          <p:spPr>
            <a:xfrm>
              <a:off x="702278" y="828007"/>
              <a:ext cx="27622" cy="476"/>
            </a:xfrm>
            <a:custGeom>
              <a:avLst/>
              <a:gdLst>
                <a:gd name="connsiteX0" fmla="*/ 27623 w 27622"/>
                <a:gd name="connsiteY0" fmla="*/ 476 h 476"/>
                <a:gd name="connsiteX1" fmla="*/ 0 w 27622"/>
                <a:gd name="connsiteY1" fmla="*/ 0 h 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" h="476">
                  <a:moveTo>
                    <a:pt x="27623" y="476"/>
                  </a:moveTo>
                  <a:lnTo>
                    <a:pt x="0" y="0"/>
                  </a:lnTo>
                </a:path>
              </a:pathLst>
            </a:custGeom>
            <a:grpFill/>
            <a:ln w="5608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rgbClr val="FF0000"/>
                </a:solidFill>
              </a:endParaRPr>
            </a:p>
          </p:txBody>
        </p:sp>
        <p:sp>
          <p:nvSpPr>
            <p:cNvPr id="148" name="Forme libre : forme 19">
              <a:extLst>
                <a:ext uri="{FF2B5EF4-FFF2-40B4-BE49-F238E27FC236}">
                  <a16:creationId xmlns:a16="http://schemas.microsoft.com/office/drawing/2014/main" id="{1F143658-39EA-420C-93E3-41DDC89FF51D}"/>
                </a:ext>
              </a:extLst>
            </p:cNvPr>
            <p:cNvSpPr/>
            <p:nvPr/>
          </p:nvSpPr>
          <p:spPr>
            <a:xfrm>
              <a:off x="698087" y="933354"/>
              <a:ext cx="70770" cy="1238"/>
            </a:xfrm>
            <a:custGeom>
              <a:avLst/>
              <a:gdLst>
                <a:gd name="connsiteX0" fmla="*/ 70771 w 70770"/>
                <a:gd name="connsiteY0" fmla="*/ 1238 h 1238"/>
                <a:gd name="connsiteX1" fmla="*/ 0 w 70770"/>
                <a:gd name="connsiteY1" fmla="*/ 0 h 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770" h="1238">
                  <a:moveTo>
                    <a:pt x="70771" y="1238"/>
                  </a:moveTo>
                  <a:lnTo>
                    <a:pt x="0" y="0"/>
                  </a:lnTo>
                </a:path>
              </a:pathLst>
            </a:custGeom>
            <a:grpFill/>
            <a:ln w="5608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rgbClr val="FF0000"/>
                </a:solidFill>
              </a:endParaRPr>
            </a:p>
          </p:txBody>
        </p:sp>
      </p:grpSp>
      <p:grpSp>
        <p:nvGrpSpPr>
          <p:cNvPr id="155" name="Graphique 1751">
            <a:extLst>
              <a:ext uri="{FF2B5EF4-FFF2-40B4-BE49-F238E27FC236}">
                <a16:creationId xmlns:a16="http://schemas.microsoft.com/office/drawing/2014/main" id="{EEAB33C3-B035-482C-9864-26322D7F391B}"/>
              </a:ext>
            </a:extLst>
          </p:cNvPr>
          <p:cNvGrpSpPr/>
          <p:nvPr/>
        </p:nvGrpSpPr>
        <p:grpSpPr>
          <a:xfrm>
            <a:off x="7461286" y="5400759"/>
            <a:ext cx="488395" cy="360331"/>
            <a:chOff x="1726833" y="598169"/>
            <a:chExt cx="488395" cy="360330"/>
          </a:xfrm>
          <a:noFill/>
        </p:grpSpPr>
        <p:sp>
          <p:nvSpPr>
            <p:cNvPr id="156" name="Forme libre : forme 43">
              <a:extLst>
                <a:ext uri="{FF2B5EF4-FFF2-40B4-BE49-F238E27FC236}">
                  <a16:creationId xmlns:a16="http://schemas.microsoft.com/office/drawing/2014/main" id="{9D631B8D-243A-4592-97E2-6F6946763B59}"/>
                </a:ext>
              </a:extLst>
            </p:cNvPr>
            <p:cNvSpPr/>
            <p:nvPr/>
          </p:nvSpPr>
          <p:spPr>
            <a:xfrm>
              <a:off x="1802033" y="598169"/>
              <a:ext cx="334803" cy="238696"/>
            </a:xfrm>
            <a:custGeom>
              <a:avLst/>
              <a:gdLst>
                <a:gd name="connsiteX0" fmla="*/ 0 w 334803"/>
                <a:gd name="connsiteY0" fmla="*/ 155067 h 238696"/>
                <a:gd name="connsiteX1" fmla="*/ 0 w 334803"/>
                <a:gd name="connsiteY1" fmla="*/ 22193 h 238696"/>
                <a:gd name="connsiteX2" fmla="*/ 22193 w 334803"/>
                <a:gd name="connsiteY2" fmla="*/ 0 h 238696"/>
                <a:gd name="connsiteX3" fmla="*/ 312611 w 334803"/>
                <a:gd name="connsiteY3" fmla="*/ 0 h 238696"/>
                <a:gd name="connsiteX4" fmla="*/ 334804 w 334803"/>
                <a:gd name="connsiteY4" fmla="*/ 22193 h 238696"/>
                <a:gd name="connsiteX5" fmla="*/ 334804 w 334803"/>
                <a:gd name="connsiteY5" fmla="*/ 238697 h 238696"/>
                <a:gd name="connsiteX6" fmla="*/ 0 w 334803"/>
                <a:gd name="connsiteY6" fmla="*/ 238697 h 238696"/>
                <a:gd name="connsiteX7" fmla="*/ 0 w 334803"/>
                <a:gd name="connsiteY7" fmla="*/ 174498 h 238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803" h="238696">
                  <a:moveTo>
                    <a:pt x="0" y="155067"/>
                  </a:moveTo>
                  <a:lnTo>
                    <a:pt x="0" y="22193"/>
                  </a:lnTo>
                  <a:cubicBezTo>
                    <a:pt x="0" y="9906"/>
                    <a:pt x="9906" y="0"/>
                    <a:pt x="22193" y="0"/>
                  </a:cubicBezTo>
                  <a:lnTo>
                    <a:pt x="312611" y="0"/>
                  </a:lnTo>
                  <a:cubicBezTo>
                    <a:pt x="324898" y="0"/>
                    <a:pt x="334804" y="9906"/>
                    <a:pt x="334804" y="22193"/>
                  </a:cubicBezTo>
                  <a:lnTo>
                    <a:pt x="334804" y="238697"/>
                  </a:lnTo>
                  <a:lnTo>
                    <a:pt x="0" y="238697"/>
                  </a:lnTo>
                  <a:lnTo>
                    <a:pt x="0" y="174498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7" name="Forme libre : forme 44">
              <a:extLst>
                <a:ext uri="{FF2B5EF4-FFF2-40B4-BE49-F238E27FC236}">
                  <a16:creationId xmlns:a16="http://schemas.microsoft.com/office/drawing/2014/main" id="{AC0E359D-E2CC-4E1E-8882-A8083F07CE0E}"/>
                </a:ext>
              </a:extLst>
            </p:cNvPr>
            <p:cNvSpPr/>
            <p:nvPr/>
          </p:nvSpPr>
          <p:spPr>
            <a:xfrm>
              <a:off x="1726833" y="836104"/>
              <a:ext cx="488381" cy="107251"/>
            </a:xfrm>
            <a:custGeom>
              <a:avLst/>
              <a:gdLst>
                <a:gd name="connsiteX0" fmla="*/ 433055 w 488381"/>
                <a:gd name="connsiteY0" fmla="*/ 26384 h 107251"/>
                <a:gd name="connsiteX1" fmla="*/ 486014 w 488381"/>
                <a:gd name="connsiteY1" fmla="*/ 90392 h 107251"/>
                <a:gd name="connsiteX2" fmla="*/ 478108 w 488381"/>
                <a:gd name="connsiteY2" fmla="*/ 107252 h 107251"/>
                <a:gd name="connsiteX3" fmla="*/ 10335 w 488381"/>
                <a:gd name="connsiteY3" fmla="*/ 107252 h 107251"/>
                <a:gd name="connsiteX4" fmla="*/ 2049 w 488381"/>
                <a:gd name="connsiteY4" fmla="*/ 90868 h 107251"/>
                <a:gd name="connsiteX5" fmla="*/ 75582 w 488381"/>
                <a:gd name="connsiteY5" fmla="*/ 0 h 107251"/>
                <a:gd name="connsiteX6" fmla="*/ 411147 w 488381"/>
                <a:gd name="connsiteY6" fmla="*/ 0 h 107251"/>
                <a:gd name="connsiteX7" fmla="*/ 422196 w 488381"/>
                <a:gd name="connsiteY7" fmla="*/ 13335 h 10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8381" h="107251">
                  <a:moveTo>
                    <a:pt x="433055" y="26384"/>
                  </a:moveTo>
                  <a:lnTo>
                    <a:pt x="486014" y="90392"/>
                  </a:lnTo>
                  <a:cubicBezTo>
                    <a:pt x="491538" y="97060"/>
                    <a:pt x="486776" y="107252"/>
                    <a:pt x="478108" y="107252"/>
                  </a:cubicBezTo>
                  <a:lnTo>
                    <a:pt x="10335" y="107252"/>
                  </a:lnTo>
                  <a:cubicBezTo>
                    <a:pt x="1858" y="107252"/>
                    <a:pt x="-3000" y="97631"/>
                    <a:pt x="2049" y="90868"/>
                  </a:cubicBezTo>
                  <a:lnTo>
                    <a:pt x="75582" y="0"/>
                  </a:lnTo>
                  <a:lnTo>
                    <a:pt x="411147" y="0"/>
                  </a:lnTo>
                  <a:lnTo>
                    <a:pt x="422196" y="13335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8" name="Forme libre : forme 45">
              <a:extLst>
                <a:ext uri="{FF2B5EF4-FFF2-40B4-BE49-F238E27FC236}">
                  <a16:creationId xmlns:a16="http://schemas.microsoft.com/office/drawing/2014/main" id="{7DA8878D-6248-4D83-AAB2-6E69D7400F5D}"/>
                </a:ext>
              </a:extLst>
            </p:cNvPr>
            <p:cNvSpPr/>
            <p:nvPr/>
          </p:nvSpPr>
          <p:spPr>
            <a:xfrm>
              <a:off x="1727071" y="948975"/>
              <a:ext cx="488156" cy="9525"/>
            </a:xfrm>
            <a:custGeom>
              <a:avLst/>
              <a:gdLst>
                <a:gd name="connsiteX0" fmla="*/ 488156 w 488156"/>
                <a:gd name="connsiteY0" fmla="*/ 0 h 9525"/>
                <a:gd name="connsiteX1" fmla="*/ 477869 w 488156"/>
                <a:gd name="connsiteY1" fmla="*/ 9525 h 9525"/>
                <a:gd name="connsiteX2" fmla="*/ 10097 w 488156"/>
                <a:gd name="connsiteY2" fmla="*/ 9525 h 9525"/>
                <a:gd name="connsiteX3" fmla="*/ 0 w 488156"/>
                <a:gd name="connsiteY3" fmla="*/ 133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156" h="9525">
                  <a:moveTo>
                    <a:pt x="488156" y="0"/>
                  </a:moveTo>
                  <a:cubicBezTo>
                    <a:pt x="487775" y="5048"/>
                    <a:pt x="483680" y="9525"/>
                    <a:pt x="477869" y="9525"/>
                  </a:cubicBezTo>
                  <a:lnTo>
                    <a:pt x="10097" y="9525"/>
                  </a:lnTo>
                  <a:cubicBezTo>
                    <a:pt x="4858" y="9525"/>
                    <a:pt x="952" y="5810"/>
                    <a:pt x="0" y="1333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9" name="Forme libre : forme 46">
              <a:extLst>
                <a:ext uri="{FF2B5EF4-FFF2-40B4-BE49-F238E27FC236}">
                  <a16:creationId xmlns:a16="http://schemas.microsoft.com/office/drawing/2014/main" id="{FE7CAD83-11D5-459F-B7C2-DD049D00F2D2}"/>
                </a:ext>
              </a:extLst>
            </p:cNvPr>
            <p:cNvSpPr/>
            <p:nvPr/>
          </p:nvSpPr>
          <p:spPr>
            <a:xfrm>
              <a:off x="1802033" y="820006"/>
              <a:ext cx="313943" cy="9525"/>
            </a:xfrm>
            <a:custGeom>
              <a:avLst/>
              <a:gdLst>
                <a:gd name="connsiteX0" fmla="*/ 0 w 313943"/>
                <a:gd name="connsiteY0" fmla="*/ 0 h 9525"/>
                <a:gd name="connsiteX1" fmla="*/ 313944 w 31394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3943" h="9525">
                  <a:moveTo>
                    <a:pt x="0" y="0"/>
                  </a:moveTo>
                  <a:lnTo>
                    <a:pt x="313944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0" name="Forme libre : forme 47">
              <a:extLst>
                <a:ext uri="{FF2B5EF4-FFF2-40B4-BE49-F238E27FC236}">
                  <a16:creationId xmlns:a16="http://schemas.microsoft.com/office/drawing/2014/main" id="{6488F36A-3A60-4ADA-A151-12E9E22FE7B6}"/>
                </a:ext>
              </a:extLst>
            </p:cNvPr>
            <p:cNvSpPr/>
            <p:nvPr/>
          </p:nvSpPr>
          <p:spPr>
            <a:xfrm>
              <a:off x="1802033" y="620362"/>
              <a:ext cx="333946" cy="9525"/>
            </a:xfrm>
            <a:custGeom>
              <a:avLst/>
              <a:gdLst>
                <a:gd name="connsiteX0" fmla="*/ 0 w 333946"/>
                <a:gd name="connsiteY0" fmla="*/ 0 h 9525"/>
                <a:gd name="connsiteX1" fmla="*/ 333947 w 33394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946" h="9525">
                  <a:moveTo>
                    <a:pt x="0" y="0"/>
                  </a:moveTo>
                  <a:lnTo>
                    <a:pt x="333947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1" name="Forme libre : forme 48">
              <a:extLst>
                <a:ext uri="{FF2B5EF4-FFF2-40B4-BE49-F238E27FC236}">
                  <a16:creationId xmlns:a16="http://schemas.microsoft.com/office/drawing/2014/main" id="{A6DD7B14-794F-406B-936E-3DB0CE48D0BC}"/>
                </a:ext>
              </a:extLst>
            </p:cNvPr>
            <p:cNvSpPr/>
            <p:nvPr/>
          </p:nvSpPr>
          <p:spPr>
            <a:xfrm>
              <a:off x="1961387" y="609409"/>
              <a:ext cx="5619" cy="9525"/>
            </a:xfrm>
            <a:custGeom>
              <a:avLst/>
              <a:gdLst>
                <a:gd name="connsiteX0" fmla="*/ 0 w 5619"/>
                <a:gd name="connsiteY0" fmla="*/ 0 h 9525"/>
                <a:gd name="connsiteX1" fmla="*/ 5620 w 561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19" h="9525">
                  <a:moveTo>
                    <a:pt x="0" y="0"/>
                  </a:moveTo>
                  <a:lnTo>
                    <a:pt x="562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2" name="Forme libre : forme 49">
              <a:extLst>
                <a:ext uri="{FF2B5EF4-FFF2-40B4-BE49-F238E27FC236}">
                  <a16:creationId xmlns:a16="http://schemas.microsoft.com/office/drawing/2014/main" id="{3E0F6907-A31C-437E-B77C-60E6CAE14921}"/>
                </a:ext>
              </a:extLst>
            </p:cNvPr>
            <p:cNvSpPr/>
            <p:nvPr/>
          </p:nvSpPr>
          <p:spPr>
            <a:xfrm>
              <a:off x="1786507" y="851248"/>
              <a:ext cx="366331" cy="47243"/>
            </a:xfrm>
            <a:custGeom>
              <a:avLst/>
              <a:gdLst>
                <a:gd name="connsiteX0" fmla="*/ 34004 w 366331"/>
                <a:gd name="connsiteY0" fmla="*/ 0 h 47243"/>
                <a:gd name="connsiteX1" fmla="*/ 331089 w 366331"/>
                <a:gd name="connsiteY1" fmla="*/ 0 h 47243"/>
                <a:gd name="connsiteX2" fmla="*/ 366332 w 366331"/>
                <a:gd name="connsiteY2" fmla="*/ 45625 h 47243"/>
                <a:gd name="connsiteX3" fmla="*/ 0 w 366331"/>
                <a:gd name="connsiteY3" fmla="*/ 47244 h 47243"/>
                <a:gd name="connsiteX4" fmla="*/ 20383 w 366331"/>
                <a:gd name="connsiteY4" fmla="*/ 17621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331" h="47243">
                  <a:moveTo>
                    <a:pt x="34004" y="0"/>
                  </a:moveTo>
                  <a:lnTo>
                    <a:pt x="331089" y="0"/>
                  </a:lnTo>
                  <a:lnTo>
                    <a:pt x="366332" y="45625"/>
                  </a:lnTo>
                  <a:lnTo>
                    <a:pt x="0" y="47244"/>
                  </a:lnTo>
                  <a:lnTo>
                    <a:pt x="20383" y="17621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3" name="Forme libre : forme 50">
              <a:extLst>
                <a:ext uri="{FF2B5EF4-FFF2-40B4-BE49-F238E27FC236}">
                  <a16:creationId xmlns:a16="http://schemas.microsoft.com/office/drawing/2014/main" id="{FDEB2BC5-478B-4305-BC30-231CEEDADC6A}"/>
                </a:ext>
              </a:extLst>
            </p:cNvPr>
            <p:cNvSpPr/>
            <p:nvPr/>
          </p:nvSpPr>
          <p:spPr>
            <a:xfrm>
              <a:off x="1901570" y="898778"/>
              <a:ext cx="12858" cy="43719"/>
            </a:xfrm>
            <a:custGeom>
              <a:avLst/>
              <a:gdLst>
                <a:gd name="connsiteX0" fmla="*/ 12859 w 12858"/>
                <a:gd name="connsiteY0" fmla="*/ 0 h 43719"/>
                <a:gd name="connsiteX1" fmla="*/ 0 w 12858"/>
                <a:gd name="connsiteY1" fmla="*/ 43720 h 4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58" h="43719">
                  <a:moveTo>
                    <a:pt x="12859" y="0"/>
                  </a:moveTo>
                  <a:lnTo>
                    <a:pt x="0" y="4372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4" name="Forme libre : forme 51">
              <a:extLst>
                <a:ext uri="{FF2B5EF4-FFF2-40B4-BE49-F238E27FC236}">
                  <a16:creationId xmlns:a16="http://schemas.microsoft.com/office/drawing/2014/main" id="{E514A6AD-7951-4B94-828A-8ED6F47C3008}"/>
                </a:ext>
              </a:extLst>
            </p:cNvPr>
            <p:cNvSpPr/>
            <p:nvPr/>
          </p:nvSpPr>
          <p:spPr>
            <a:xfrm>
              <a:off x="2024633" y="898492"/>
              <a:ext cx="16287" cy="44005"/>
            </a:xfrm>
            <a:custGeom>
              <a:avLst/>
              <a:gdLst>
                <a:gd name="connsiteX0" fmla="*/ 0 w 16287"/>
                <a:gd name="connsiteY0" fmla="*/ 0 h 44005"/>
                <a:gd name="connsiteX1" fmla="*/ 16288 w 16287"/>
                <a:gd name="connsiteY1" fmla="*/ 44006 h 4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287" h="44005">
                  <a:moveTo>
                    <a:pt x="0" y="0"/>
                  </a:moveTo>
                  <a:lnTo>
                    <a:pt x="16288" y="44006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65" name="Graphique 1751">
              <a:extLst>
                <a:ext uri="{FF2B5EF4-FFF2-40B4-BE49-F238E27FC236}">
                  <a16:creationId xmlns:a16="http://schemas.microsoft.com/office/drawing/2014/main" id="{EEAB33C3-B035-482C-9864-26322D7F391B}"/>
                </a:ext>
              </a:extLst>
            </p:cNvPr>
            <p:cNvGrpSpPr/>
            <p:nvPr/>
          </p:nvGrpSpPr>
          <p:grpSpPr>
            <a:xfrm>
              <a:off x="1953195" y="643889"/>
              <a:ext cx="117348" cy="151638"/>
              <a:chOff x="1953195" y="643889"/>
              <a:chExt cx="117348" cy="151638"/>
            </a:xfrm>
          </p:grpSpPr>
          <p:sp>
            <p:nvSpPr>
              <p:cNvPr id="170" name="Forme libre : forme 53">
                <a:extLst>
                  <a:ext uri="{FF2B5EF4-FFF2-40B4-BE49-F238E27FC236}">
                    <a16:creationId xmlns:a16="http://schemas.microsoft.com/office/drawing/2014/main" id="{15A884F5-7F64-4F24-9872-DE0ABBC8C911}"/>
                  </a:ext>
                </a:extLst>
              </p:cNvPr>
              <p:cNvSpPr/>
              <p:nvPr/>
            </p:nvSpPr>
            <p:spPr>
              <a:xfrm>
                <a:off x="1953195" y="643889"/>
                <a:ext cx="117348" cy="151638"/>
              </a:xfrm>
              <a:custGeom>
                <a:avLst/>
                <a:gdLst>
                  <a:gd name="connsiteX0" fmla="*/ 117348 w 117348"/>
                  <a:gd name="connsiteY0" fmla="*/ 0 h 151638"/>
                  <a:gd name="connsiteX1" fmla="*/ 0 w 117348"/>
                  <a:gd name="connsiteY1" fmla="*/ 151638 h 151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348" h="151638">
                    <a:moveTo>
                      <a:pt x="117348" y="0"/>
                    </a:moveTo>
                    <a:lnTo>
                      <a:pt x="0" y="151638"/>
                    </a:lnTo>
                  </a:path>
                </a:pathLst>
              </a:custGeom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71" name="Forme libre : forme 54">
                <a:extLst>
                  <a:ext uri="{FF2B5EF4-FFF2-40B4-BE49-F238E27FC236}">
                    <a16:creationId xmlns:a16="http://schemas.microsoft.com/office/drawing/2014/main" id="{4CD3BF7A-3152-46D6-8604-EB40A6313F25}"/>
                  </a:ext>
                </a:extLst>
              </p:cNvPr>
              <p:cNvSpPr/>
              <p:nvPr/>
            </p:nvSpPr>
            <p:spPr>
              <a:xfrm>
                <a:off x="1988914" y="735996"/>
                <a:ext cx="40957" cy="52768"/>
              </a:xfrm>
              <a:custGeom>
                <a:avLst/>
                <a:gdLst>
                  <a:gd name="connsiteX0" fmla="*/ 40958 w 40957"/>
                  <a:gd name="connsiteY0" fmla="*/ 0 h 52768"/>
                  <a:gd name="connsiteX1" fmla="*/ 0 w 40957"/>
                  <a:gd name="connsiteY1" fmla="*/ 52768 h 52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957" h="52768">
                    <a:moveTo>
                      <a:pt x="40958" y="0"/>
                    </a:moveTo>
                    <a:lnTo>
                      <a:pt x="0" y="52768"/>
                    </a:lnTo>
                  </a:path>
                </a:pathLst>
              </a:custGeom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72" name="Forme libre : forme 55">
                <a:extLst>
                  <a:ext uri="{FF2B5EF4-FFF2-40B4-BE49-F238E27FC236}">
                    <a16:creationId xmlns:a16="http://schemas.microsoft.com/office/drawing/2014/main" id="{0D15B702-BC3E-446F-B1EA-2289EF910801}"/>
                  </a:ext>
                </a:extLst>
              </p:cNvPr>
              <p:cNvSpPr/>
              <p:nvPr/>
            </p:nvSpPr>
            <p:spPr>
              <a:xfrm>
                <a:off x="2046445" y="697896"/>
                <a:ext cx="12858" cy="16573"/>
              </a:xfrm>
              <a:custGeom>
                <a:avLst/>
                <a:gdLst>
                  <a:gd name="connsiteX0" fmla="*/ 12859 w 12858"/>
                  <a:gd name="connsiteY0" fmla="*/ 0 h 16573"/>
                  <a:gd name="connsiteX1" fmla="*/ 0 w 12858"/>
                  <a:gd name="connsiteY1" fmla="*/ 16574 h 16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58" h="16573">
                    <a:moveTo>
                      <a:pt x="12859" y="0"/>
                    </a:moveTo>
                    <a:lnTo>
                      <a:pt x="0" y="16574"/>
                    </a:lnTo>
                  </a:path>
                </a:pathLst>
              </a:custGeom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66" name="Forme libre : forme 56">
              <a:extLst>
                <a:ext uri="{FF2B5EF4-FFF2-40B4-BE49-F238E27FC236}">
                  <a16:creationId xmlns:a16="http://schemas.microsoft.com/office/drawing/2014/main" id="{846718DE-3DE2-4409-8210-62F6AA7E0FDD}"/>
                </a:ext>
              </a:extLst>
            </p:cNvPr>
            <p:cNvSpPr/>
            <p:nvPr/>
          </p:nvSpPr>
          <p:spPr>
            <a:xfrm>
              <a:off x="2215133" y="933354"/>
              <a:ext cx="9525" cy="17525"/>
            </a:xfrm>
            <a:custGeom>
              <a:avLst/>
              <a:gdLst>
                <a:gd name="connsiteX0" fmla="*/ 0 w 9525"/>
                <a:gd name="connsiteY0" fmla="*/ 0 h 17525"/>
                <a:gd name="connsiteX1" fmla="*/ 0 w 9525"/>
                <a:gd name="connsiteY1" fmla="*/ 17526 h 1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525">
                  <a:moveTo>
                    <a:pt x="0" y="0"/>
                  </a:moveTo>
                  <a:lnTo>
                    <a:pt x="0" y="17526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7" name="Forme libre : forme 57">
              <a:extLst>
                <a:ext uri="{FF2B5EF4-FFF2-40B4-BE49-F238E27FC236}">
                  <a16:creationId xmlns:a16="http://schemas.microsoft.com/office/drawing/2014/main" id="{7313B662-23D2-4CDF-AA3B-980081033A30}"/>
                </a:ext>
              </a:extLst>
            </p:cNvPr>
            <p:cNvSpPr/>
            <p:nvPr/>
          </p:nvSpPr>
          <p:spPr>
            <a:xfrm>
              <a:off x="1727072" y="934116"/>
              <a:ext cx="9525" cy="13715"/>
            </a:xfrm>
            <a:custGeom>
              <a:avLst/>
              <a:gdLst>
                <a:gd name="connsiteX0" fmla="*/ 0 w 9525"/>
                <a:gd name="connsiteY0" fmla="*/ 0 h 13715"/>
                <a:gd name="connsiteX1" fmla="*/ 0 w 9525"/>
                <a:gd name="connsiteY1" fmla="*/ 13716 h 1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715">
                  <a:moveTo>
                    <a:pt x="0" y="0"/>
                  </a:moveTo>
                  <a:lnTo>
                    <a:pt x="0" y="13716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8" name="Forme libre : forme 58">
              <a:extLst>
                <a:ext uri="{FF2B5EF4-FFF2-40B4-BE49-F238E27FC236}">
                  <a16:creationId xmlns:a16="http://schemas.microsoft.com/office/drawing/2014/main" id="{233CA09B-1390-420E-8C36-D19EF0C55396}"/>
                </a:ext>
              </a:extLst>
            </p:cNvPr>
            <p:cNvSpPr/>
            <p:nvPr/>
          </p:nvSpPr>
          <p:spPr>
            <a:xfrm>
              <a:off x="1880615" y="882776"/>
              <a:ext cx="258508" cy="9525"/>
            </a:xfrm>
            <a:custGeom>
              <a:avLst/>
              <a:gdLst>
                <a:gd name="connsiteX0" fmla="*/ 258509 w 258508"/>
                <a:gd name="connsiteY0" fmla="*/ 0 h 9525"/>
                <a:gd name="connsiteX1" fmla="*/ 0 w 25850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508" h="9525">
                  <a:moveTo>
                    <a:pt x="258509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9" name="Forme libre : forme 59">
              <a:extLst>
                <a:ext uri="{FF2B5EF4-FFF2-40B4-BE49-F238E27FC236}">
                  <a16:creationId xmlns:a16="http://schemas.microsoft.com/office/drawing/2014/main" id="{A13491E7-7A90-435C-9122-78ACDFC604BD}"/>
                </a:ext>
              </a:extLst>
            </p:cNvPr>
            <p:cNvSpPr/>
            <p:nvPr/>
          </p:nvSpPr>
          <p:spPr>
            <a:xfrm>
              <a:off x="1835371" y="866869"/>
              <a:ext cx="143351" cy="9525"/>
            </a:xfrm>
            <a:custGeom>
              <a:avLst/>
              <a:gdLst>
                <a:gd name="connsiteX0" fmla="*/ 0 w 143351"/>
                <a:gd name="connsiteY0" fmla="*/ 0 h 9525"/>
                <a:gd name="connsiteX1" fmla="*/ 143351 w 14335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3351" h="9525">
                  <a:moveTo>
                    <a:pt x="0" y="0"/>
                  </a:moveTo>
                  <a:lnTo>
                    <a:pt x="143351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6" name="Graphique 1755">
            <a:extLst>
              <a:ext uri="{FF2B5EF4-FFF2-40B4-BE49-F238E27FC236}">
                <a16:creationId xmlns:a16="http://schemas.microsoft.com/office/drawing/2014/main" id="{22978B66-D02C-497E-8B96-2A0B2D2999DB}"/>
              </a:ext>
            </a:extLst>
          </p:cNvPr>
          <p:cNvGrpSpPr/>
          <p:nvPr/>
        </p:nvGrpSpPr>
        <p:grpSpPr>
          <a:xfrm>
            <a:off x="3716196" y="3272855"/>
            <a:ext cx="513016" cy="376809"/>
            <a:chOff x="4133845" y="614362"/>
            <a:chExt cx="513016" cy="376809"/>
          </a:xfrm>
          <a:noFill/>
        </p:grpSpPr>
        <p:grpSp>
          <p:nvGrpSpPr>
            <p:cNvPr id="17" name="Graphique 1755">
              <a:extLst>
                <a:ext uri="{FF2B5EF4-FFF2-40B4-BE49-F238E27FC236}">
                  <a16:creationId xmlns:a16="http://schemas.microsoft.com/office/drawing/2014/main" id="{22978B66-D02C-497E-8B96-2A0B2D2999DB}"/>
                </a:ext>
              </a:extLst>
            </p:cNvPr>
            <p:cNvGrpSpPr/>
            <p:nvPr/>
          </p:nvGrpSpPr>
          <p:grpSpPr>
            <a:xfrm>
              <a:off x="4133845" y="614362"/>
              <a:ext cx="513016" cy="376809"/>
              <a:chOff x="4133845" y="614362"/>
              <a:chExt cx="513016" cy="376809"/>
            </a:xfrm>
            <a:grpFill/>
          </p:grpSpPr>
          <p:sp>
            <p:nvSpPr>
              <p:cNvPr id="23" name="Forme libre : forme 1947">
                <a:extLst>
                  <a:ext uri="{FF2B5EF4-FFF2-40B4-BE49-F238E27FC236}">
                    <a16:creationId xmlns:a16="http://schemas.microsoft.com/office/drawing/2014/main" id="{BFFA63D3-74B8-4CEF-9011-AFA52709F964}"/>
                  </a:ext>
                </a:extLst>
              </p:cNvPr>
              <p:cNvSpPr/>
              <p:nvPr/>
            </p:nvSpPr>
            <p:spPr>
              <a:xfrm>
                <a:off x="4233190" y="991171"/>
                <a:ext cx="349186" cy="9525"/>
              </a:xfrm>
              <a:custGeom>
                <a:avLst/>
                <a:gdLst>
                  <a:gd name="connsiteX0" fmla="*/ 349187 w 349186"/>
                  <a:gd name="connsiteY0" fmla="*/ 0 h 9525"/>
                  <a:gd name="connsiteX1" fmla="*/ 0 w 349186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9186" h="9525">
                    <a:moveTo>
                      <a:pt x="349187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orme libre : forme 1948">
                <a:extLst>
                  <a:ext uri="{FF2B5EF4-FFF2-40B4-BE49-F238E27FC236}">
                    <a16:creationId xmlns:a16="http://schemas.microsoft.com/office/drawing/2014/main" id="{F5D9B1D9-515C-4C8D-835F-886564F549DF}"/>
                  </a:ext>
                </a:extLst>
              </p:cNvPr>
              <p:cNvSpPr/>
              <p:nvPr/>
            </p:nvSpPr>
            <p:spPr>
              <a:xfrm>
                <a:off x="4623430" y="991171"/>
                <a:ext cx="23431" cy="9525"/>
              </a:xfrm>
              <a:custGeom>
                <a:avLst/>
                <a:gdLst>
                  <a:gd name="connsiteX0" fmla="*/ 23432 w 23431"/>
                  <a:gd name="connsiteY0" fmla="*/ 0 h 9525"/>
                  <a:gd name="connsiteX1" fmla="*/ 0 w 2343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31" h="9525">
                    <a:moveTo>
                      <a:pt x="23432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5" name="Graphique 1755">
                <a:extLst>
                  <a:ext uri="{FF2B5EF4-FFF2-40B4-BE49-F238E27FC236}">
                    <a16:creationId xmlns:a16="http://schemas.microsoft.com/office/drawing/2014/main" id="{22978B66-D02C-497E-8B96-2A0B2D2999DB}"/>
                  </a:ext>
                </a:extLst>
              </p:cNvPr>
              <p:cNvGrpSpPr/>
              <p:nvPr/>
            </p:nvGrpSpPr>
            <p:grpSpPr>
              <a:xfrm>
                <a:off x="4133845" y="614362"/>
                <a:ext cx="356568" cy="190118"/>
                <a:chOff x="4133845" y="614362"/>
                <a:chExt cx="356568" cy="190118"/>
              </a:xfrm>
              <a:grpFill/>
            </p:grpSpPr>
            <p:sp>
              <p:nvSpPr>
                <p:cNvPr id="33" name="Forme libre : forme 1950">
                  <a:extLst>
                    <a:ext uri="{FF2B5EF4-FFF2-40B4-BE49-F238E27FC236}">
                      <a16:creationId xmlns:a16="http://schemas.microsoft.com/office/drawing/2014/main" id="{2B25A634-831B-4A90-95D9-E6FBB0DE0F51}"/>
                    </a:ext>
                  </a:extLst>
                </p:cNvPr>
                <p:cNvSpPr/>
                <p:nvPr/>
              </p:nvSpPr>
              <p:spPr>
                <a:xfrm>
                  <a:off x="4388448" y="698467"/>
                  <a:ext cx="1047" cy="7238"/>
                </a:xfrm>
                <a:custGeom>
                  <a:avLst/>
                  <a:gdLst>
                    <a:gd name="connsiteX0" fmla="*/ 0 w 1047"/>
                    <a:gd name="connsiteY0" fmla="*/ 0 h 7238"/>
                    <a:gd name="connsiteX1" fmla="*/ 1048 w 1047"/>
                    <a:gd name="connsiteY1" fmla="*/ 7239 h 7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7" h="7238">
                      <a:moveTo>
                        <a:pt x="0" y="0"/>
                      </a:moveTo>
                      <a:lnTo>
                        <a:pt x="1048" y="723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4" name="Forme libre : forme 1951">
                  <a:extLst>
                    <a:ext uri="{FF2B5EF4-FFF2-40B4-BE49-F238E27FC236}">
                      <a16:creationId xmlns:a16="http://schemas.microsoft.com/office/drawing/2014/main" id="{B0E6976C-D15B-407B-863C-D86CB4444A87}"/>
                    </a:ext>
                  </a:extLst>
                </p:cNvPr>
                <p:cNvSpPr/>
                <p:nvPr/>
              </p:nvSpPr>
              <p:spPr>
                <a:xfrm>
                  <a:off x="4383304" y="739710"/>
                  <a:ext cx="16668" cy="6582"/>
                </a:xfrm>
                <a:custGeom>
                  <a:avLst/>
                  <a:gdLst>
                    <a:gd name="connsiteX0" fmla="*/ 0 w 16668"/>
                    <a:gd name="connsiteY0" fmla="*/ 2286 h 6582"/>
                    <a:gd name="connsiteX1" fmla="*/ 9144 w 16668"/>
                    <a:gd name="connsiteY1" fmla="*/ 6477 h 6582"/>
                    <a:gd name="connsiteX2" fmla="*/ 16669 w 16668"/>
                    <a:gd name="connsiteY2" fmla="*/ 0 h 6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668" h="6582">
                      <a:moveTo>
                        <a:pt x="0" y="2286"/>
                      </a:moveTo>
                      <a:cubicBezTo>
                        <a:pt x="1715" y="5239"/>
                        <a:pt x="5334" y="7048"/>
                        <a:pt x="9144" y="6477"/>
                      </a:cubicBezTo>
                      <a:cubicBezTo>
                        <a:pt x="12954" y="5905"/>
                        <a:pt x="15907" y="3239"/>
                        <a:pt x="16669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Forme libre : forme 1952">
                  <a:extLst>
                    <a:ext uri="{FF2B5EF4-FFF2-40B4-BE49-F238E27FC236}">
                      <a16:creationId xmlns:a16="http://schemas.microsoft.com/office/drawing/2014/main" id="{315B8832-F320-4175-8A58-CECAB8334F4B}"/>
                    </a:ext>
                  </a:extLst>
                </p:cNvPr>
                <p:cNvSpPr/>
                <p:nvPr/>
              </p:nvSpPr>
              <p:spPr>
                <a:xfrm>
                  <a:off x="4341464" y="662939"/>
                  <a:ext cx="12217" cy="23812"/>
                </a:xfrm>
                <a:custGeom>
                  <a:avLst/>
                  <a:gdLst>
                    <a:gd name="connsiteX0" fmla="*/ 12217 w 12217"/>
                    <a:gd name="connsiteY0" fmla="*/ 23813 h 23812"/>
                    <a:gd name="connsiteX1" fmla="*/ 25 w 12217"/>
                    <a:gd name="connsiteY1" fmla="*/ 0 h 23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217" h="23812">
                      <a:moveTo>
                        <a:pt x="12217" y="23813"/>
                      </a:moveTo>
                      <a:cubicBezTo>
                        <a:pt x="12217" y="23813"/>
                        <a:pt x="-642" y="17240"/>
                        <a:pt x="25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Forme libre : forme 1953">
                  <a:extLst>
                    <a:ext uri="{FF2B5EF4-FFF2-40B4-BE49-F238E27FC236}">
                      <a16:creationId xmlns:a16="http://schemas.microsoft.com/office/drawing/2014/main" id="{915A269F-F3DD-4D6D-98BD-CA1A7858544D}"/>
                    </a:ext>
                  </a:extLst>
                </p:cNvPr>
                <p:cNvSpPr/>
                <p:nvPr/>
              </p:nvSpPr>
              <p:spPr>
                <a:xfrm>
                  <a:off x="4133845" y="614362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Forme libre : forme 1954">
                  <a:extLst>
                    <a:ext uri="{FF2B5EF4-FFF2-40B4-BE49-F238E27FC236}">
                      <a16:creationId xmlns:a16="http://schemas.microsoft.com/office/drawing/2014/main" id="{C3B4242D-5581-4D8D-8C4A-8A3F52493B50}"/>
                    </a:ext>
                  </a:extLst>
                </p:cNvPr>
                <p:cNvSpPr/>
                <p:nvPr/>
              </p:nvSpPr>
              <p:spPr>
                <a:xfrm>
                  <a:off x="4353301" y="617210"/>
                  <a:ext cx="137112" cy="187270"/>
                </a:xfrm>
                <a:custGeom>
                  <a:avLst/>
                  <a:gdLst>
                    <a:gd name="connsiteX0" fmla="*/ 0 w 137112"/>
                    <a:gd name="connsiteY0" fmla="*/ 21155 h 187270"/>
                    <a:gd name="connsiteX1" fmla="*/ 110966 w 137112"/>
                    <a:gd name="connsiteY1" fmla="*/ 24774 h 187270"/>
                    <a:gd name="connsiteX2" fmla="*/ 130397 w 137112"/>
                    <a:gd name="connsiteY2" fmla="*/ 100403 h 187270"/>
                    <a:gd name="connsiteX3" fmla="*/ 103537 w 137112"/>
                    <a:gd name="connsiteY3" fmla="*/ 187271 h 187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112" h="187270">
                      <a:moveTo>
                        <a:pt x="0" y="21155"/>
                      </a:moveTo>
                      <a:cubicBezTo>
                        <a:pt x="100298" y="-28470"/>
                        <a:pt x="110966" y="24774"/>
                        <a:pt x="110966" y="24774"/>
                      </a:cubicBezTo>
                      <a:cubicBezTo>
                        <a:pt x="147447" y="39824"/>
                        <a:pt x="130397" y="100403"/>
                        <a:pt x="130397" y="100403"/>
                      </a:cubicBezTo>
                      <a:cubicBezTo>
                        <a:pt x="130397" y="100403"/>
                        <a:pt x="157258" y="170697"/>
                        <a:pt x="103537" y="187271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Forme libre : forme 1955">
                  <a:extLst>
                    <a:ext uri="{FF2B5EF4-FFF2-40B4-BE49-F238E27FC236}">
                      <a16:creationId xmlns:a16="http://schemas.microsoft.com/office/drawing/2014/main" id="{69CFA7AD-03BB-43A2-9E3D-9AA3CD9E8FF6}"/>
                    </a:ext>
                  </a:extLst>
                </p:cNvPr>
                <p:cNvSpPr/>
                <p:nvPr/>
              </p:nvSpPr>
              <p:spPr>
                <a:xfrm>
                  <a:off x="4351501" y="687037"/>
                  <a:ext cx="67522" cy="80879"/>
                </a:xfrm>
                <a:custGeom>
                  <a:avLst/>
                  <a:gdLst>
                    <a:gd name="connsiteX0" fmla="*/ 1895 w 67522"/>
                    <a:gd name="connsiteY0" fmla="*/ 0 h 80879"/>
                    <a:gd name="connsiteX1" fmla="*/ 752 w 67522"/>
                    <a:gd name="connsiteY1" fmla="*/ 25527 h 80879"/>
                    <a:gd name="connsiteX2" fmla="*/ 67522 w 67522"/>
                    <a:gd name="connsiteY2" fmla="*/ 80677 h 80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7522" h="80879">
                      <a:moveTo>
                        <a:pt x="1895" y="0"/>
                      </a:moveTo>
                      <a:cubicBezTo>
                        <a:pt x="-105" y="8096"/>
                        <a:pt x="-582" y="16764"/>
                        <a:pt x="752" y="25527"/>
                      </a:cubicBezTo>
                      <a:cubicBezTo>
                        <a:pt x="5800" y="59436"/>
                        <a:pt x="35232" y="83344"/>
                        <a:pt x="67522" y="80677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6" name="Graphique 1755">
                <a:extLst>
                  <a:ext uri="{FF2B5EF4-FFF2-40B4-BE49-F238E27FC236}">
                    <a16:creationId xmlns:a16="http://schemas.microsoft.com/office/drawing/2014/main" id="{22978B66-D02C-497E-8B96-2A0B2D2999DB}"/>
                  </a:ext>
                </a:extLst>
              </p:cNvPr>
              <p:cNvGrpSpPr/>
              <p:nvPr/>
            </p:nvGrpSpPr>
            <p:grpSpPr>
              <a:xfrm>
                <a:off x="4351890" y="750664"/>
                <a:ext cx="210103" cy="239744"/>
                <a:chOff x="4351890" y="750664"/>
                <a:chExt cx="210103" cy="239744"/>
              </a:xfrm>
              <a:grpFill/>
            </p:grpSpPr>
            <p:sp>
              <p:nvSpPr>
                <p:cNvPr id="27" name="Forme libre : forme 1957">
                  <a:extLst>
                    <a:ext uri="{FF2B5EF4-FFF2-40B4-BE49-F238E27FC236}">
                      <a16:creationId xmlns:a16="http://schemas.microsoft.com/office/drawing/2014/main" id="{83AF650A-34A2-4250-A402-08129F4F2204}"/>
                    </a:ext>
                  </a:extLst>
                </p:cNvPr>
                <p:cNvSpPr/>
                <p:nvPr/>
              </p:nvSpPr>
              <p:spPr>
                <a:xfrm>
                  <a:off x="4473506" y="932497"/>
                  <a:ext cx="18478" cy="39909"/>
                </a:xfrm>
                <a:custGeom>
                  <a:avLst/>
                  <a:gdLst>
                    <a:gd name="connsiteX0" fmla="*/ 18478 w 18478"/>
                    <a:gd name="connsiteY0" fmla="*/ 0 h 39909"/>
                    <a:gd name="connsiteX1" fmla="*/ 0 w 18478"/>
                    <a:gd name="connsiteY1" fmla="*/ 39910 h 39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478" h="39909">
                      <a:moveTo>
                        <a:pt x="18478" y="0"/>
                      </a:moveTo>
                      <a:cubicBezTo>
                        <a:pt x="12954" y="16097"/>
                        <a:pt x="5810" y="30004"/>
                        <a:pt x="0" y="3991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Forme libre : forme 1958">
                  <a:extLst>
                    <a:ext uri="{FF2B5EF4-FFF2-40B4-BE49-F238E27FC236}">
                      <a16:creationId xmlns:a16="http://schemas.microsoft.com/office/drawing/2014/main" id="{7736D050-CBA3-4B9D-A8E4-087B48F3FA6D}"/>
                    </a:ext>
                  </a:extLst>
                </p:cNvPr>
                <p:cNvSpPr/>
                <p:nvPr/>
              </p:nvSpPr>
              <p:spPr>
                <a:xfrm>
                  <a:off x="4448646" y="804279"/>
                  <a:ext cx="51149" cy="66590"/>
                </a:xfrm>
                <a:custGeom>
                  <a:avLst/>
                  <a:gdLst>
                    <a:gd name="connsiteX0" fmla="*/ 0 w 51149"/>
                    <a:gd name="connsiteY0" fmla="*/ 11 h 66590"/>
                    <a:gd name="connsiteX1" fmla="*/ 49911 w 51149"/>
                    <a:gd name="connsiteY1" fmla="*/ 58971 h 66590"/>
                    <a:gd name="connsiteX2" fmla="*/ 51149 w 51149"/>
                    <a:gd name="connsiteY2" fmla="*/ 66591 h 66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1149" h="66590">
                      <a:moveTo>
                        <a:pt x="0" y="11"/>
                      </a:moveTo>
                      <a:cubicBezTo>
                        <a:pt x="0" y="11"/>
                        <a:pt x="37433" y="-2275"/>
                        <a:pt x="49911" y="58971"/>
                      </a:cubicBezTo>
                      <a:cubicBezTo>
                        <a:pt x="50387" y="61543"/>
                        <a:pt x="50864" y="64019"/>
                        <a:pt x="51149" y="66591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Forme libre : forme 1959">
                  <a:extLst>
                    <a:ext uri="{FF2B5EF4-FFF2-40B4-BE49-F238E27FC236}">
                      <a16:creationId xmlns:a16="http://schemas.microsoft.com/office/drawing/2014/main" id="{ECC56897-094A-4670-856C-F94FE69933BF}"/>
                    </a:ext>
                  </a:extLst>
                </p:cNvPr>
                <p:cNvSpPr/>
                <p:nvPr/>
              </p:nvSpPr>
              <p:spPr>
                <a:xfrm>
                  <a:off x="4351890" y="811053"/>
                  <a:ext cx="63799" cy="179355"/>
                </a:xfrm>
                <a:custGeom>
                  <a:avLst/>
                  <a:gdLst>
                    <a:gd name="connsiteX0" fmla="*/ 24175 w 63799"/>
                    <a:gd name="connsiteY0" fmla="*/ 179356 h 179355"/>
                    <a:gd name="connsiteX1" fmla="*/ 27509 w 63799"/>
                    <a:gd name="connsiteY1" fmla="*/ 144113 h 179355"/>
                    <a:gd name="connsiteX2" fmla="*/ 267 w 63799"/>
                    <a:gd name="connsiteY2" fmla="*/ 107823 h 179355"/>
                    <a:gd name="connsiteX3" fmla="*/ 63799 w 63799"/>
                    <a:gd name="connsiteY3" fmla="*/ 0 h 179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799" h="179355">
                      <a:moveTo>
                        <a:pt x="24175" y="179356"/>
                      </a:moveTo>
                      <a:lnTo>
                        <a:pt x="27509" y="144113"/>
                      </a:lnTo>
                      <a:cubicBezTo>
                        <a:pt x="27509" y="144113"/>
                        <a:pt x="-3162" y="136208"/>
                        <a:pt x="267" y="107823"/>
                      </a:cubicBezTo>
                      <a:lnTo>
                        <a:pt x="63799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" name="Forme libre : forme 1960">
                  <a:extLst>
                    <a:ext uri="{FF2B5EF4-FFF2-40B4-BE49-F238E27FC236}">
                      <a16:creationId xmlns:a16="http://schemas.microsoft.com/office/drawing/2014/main" id="{9FF99307-679A-46AE-8518-A59E3D27542A}"/>
                    </a:ext>
                  </a:extLst>
                </p:cNvPr>
                <p:cNvSpPr/>
                <p:nvPr/>
              </p:nvSpPr>
              <p:spPr>
                <a:xfrm>
                  <a:off x="4421500" y="870298"/>
                  <a:ext cx="140493" cy="120110"/>
                </a:xfrm>
                <a:custGeom>
                  <a:avLst/>
                  <a:gdLst>
                    <a:gd name="connsiteX0" fmla="*/ 78200 w 140493"/>
                    <a:gd name="connsiteY0" fmla="*/ 381 h 120110"/>
                    <a:gd name="connsiteX1" fmla="*/ 140494 w 140493"/>
                    <a:gd name="connsiteY1" fmla="*/ 120110 h 120110"/>
                    <a:gd name="connsiteX2" fmla="*/ 0 w 140493"/>
                    <a:gd name="connsiteY2" fmla="*/ 120110 h 120110"/>
                    <a:gd name="connsiteX3" fmla="*/ 90106 w 140493"/>
                    <a:gd name="connsiteY3" fmla="*/ 92869 h 120110"/>
                    <a:gd name="connsiteX4" fmla="*/ 43624 w 140493"/>
                    <a:gd name="connsiteY4" fmla="*/ 19717 h 120110"/>
                    <a:gd name="connsiteX5" fmla="*/ 61627 w 140493"/>
                    <a:gd name="connsiteY5" fmla="*/ 0 h 120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0493" h="120110">
                      <a:moveTo>
                        <a:pt x="78200" y="381"/>
                      </a:moveTo>
                      <a:lnTo>
                        <a:pt x="140494" y="120110"/>
                      </a:lnTo>
                      <a:lnTo>
                        <a:pt x="0" y="120110"/>
                      </a:lnTo>
                      <a:lnTo>
                        <a:pt x="90106" y="92869"/>
                      </a:lnTo>
                      <a:lnTo>
                        <a:pt x="43624" y="19717"/>
                      </a:lnTo>
                      <a:cubicBezTo>
                        <a:pt x="43624" y="19717"/>
                        <a:pt x="40291" y="8287"/>
                        <a:pt x="61627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Forme libre : forme 1961">
                  <a:extLst>
                    <a:ext uri="{FF2B5EF4-FFF2-40B4-BE49-F238E27FC236}">
                      <a16:creationId xmlns:a16="http://schemas.microsoft.com/office/drawing/2014/main" id="{AA924B84-A713-4DE9-B995-3FF2BFD1C8A7}"/>
                    </a:ext>
                  </a:extLst>
                </p:cNvPr>
                <p:cNvSpPr/>
                <p:nvPr/>
              </p:nvSpPr>
              <p:spPr>
                <a:xfrm>
                  <a:off x="4409498" y="767714"/>
                  <a:ext cx="6191" cy="43433"/>
                </a:xfrm>
                <a:custGeom>
                  <a:avLst/>
                  <a:gdLst>
                    <a:gd name="connsiteX0" fmla="*/ 0 w 6191"/>
                    <a:gd name="connsiteY0" fmla="*/ 0 h 43433"/>
                    <a:gd name="connsiteX1" fmla="*/ 6191 w 6191"/>
                    <a:gd name="connsiteY1" fmla="*/ 43434 h 43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191" h="43433">
                      <a:moveTo>
                        <a:pt x="0" y="0"/>
                      </a:moveTo>
                      <a:lnTo>
                        <a:pt x="6191" y="43434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Forme libre : forme 1962">
                  <a:extLst>
                    <a:ext uri="{FF2B5EF4-FFF2-40B4-BE49-F238E27FC236}">
                      <a16:creationId xmlns:a16="http://schemas.microsoft.com/office/drawing/2014/main" id="{9BCFD4E1-0298-4264-B5B8-499F34AEC6FD}"/>
                    </a:ext>
                  </a:extLst>
                </p:cNvPr>
                <p:cNvSpPr/>
                <p:nvPr/>
              </p:nvSpPr>
              <p:spPr>
                <a:xfrm>
                  <a:off x="4396163" y="750664"/>
                  <a:ext cx="52482" cy="119443"/>
                </a:xfrm>
                <a:custGeom>
                  <a:avLst/>
                  <a:gdLst>
                    <a:gd name="connsiteX0" fmla="*/ 0 w 52482"/>
                    <a:gd name="connsiteY0" fmla="*/ 119444 h 119443"/>
                    <a:gd name="connsiteX1" fmla="*/ 52483 w 52482"/>
                    <a:gd name="connsiteY1" fmla="*/ 53626 h 119443"/>
                    <a:gd name="connsiteX2" fmla="*/ 44005 w 52482"/>
                    <a:gd name="connsiteY2" fmla="*/ 0 h 119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2482" h="119443">
                      <a:moveTo>
                        <a:pt x="0" y="119444"/>
                      </a:moveTo>
                      <a:lnTo>
                        <a:pt x="52483" y="53626"/>
                      </a:lnTo>
                      <a:lnTo>
                        <a:pt x="44005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18" name="Forme libre : forme 1963">
              <a:extLst>
                <a:ext uri="{FF2B5EF4-FFF2-40B4-BE49-F238E27FC236}">
                  <a16:creationId xmlns:a16="http://schemas.microsoft.com/office/drawing/2014/main" id="{D6F3F747-A57D-47DF-A734-EAE59B56FE01}"/>
                </a:ext>
              </a:extLst>
            </p:cNvPr>
            <p:cNvSpPr/>
            <p:nvPr/>
          </p:nvSpPr>
          <p:spPr>
            <a:xfrm>
              <a:off x="4370788" y="777525"/>
              <a:ext cx="39376" cy="95154"/>
            </a:xfrm>
            <a:custGeom>
              <a:avLst/>
              <a:gdLst>
                <a:gd name="connsiteX0" fmla="*/ 39376 w 39376"/>
                <a:gd name="connsiteY0" fmla="*/ 0 h 95154"/>
                <a:gd name="connsiteX1" fmla="*/ 7849 w 39376"/>
                <a:gd name="connsiteY1" fmla="*/ 95155 h 9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376" h="95154">
                  <a:moveTo>
                    <a:pt x="39376" y="0"/>
                  </a:moveTo>
                  <a:cubicBezTo>
                    <a:pt x="39376" y="0"/>
                    <a:pt x="-21107" y="36767"/>
                    <a:pt x="7849" y="95155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chemeClr val="bg1"/>
                </a:solidFill>
              </a:endParaRPr>
            </a:p>
          </p:txBody>
        </p:sp>
        <p:sp>
          <p:nvSpPr>
            <p:cNvPr id="19" name="Forme libre : forme 1964">
              <a:extLst>
                <a:ext uri="{FF2B5EF4-FFF2-40B4-BE49-F238E27FC236}">
                  <a16:creationId xmlns:a16="http://schemas.microsoft.com/office/drawing/2014/main" id="{3BF08BEF-818F-4D74-88A0-1C954525A874}"/>
                </a:ext>
              </a:extLst>
            </p:cNvPr>
            <p:cNvSpPr/>
            <p:nvPr/>
          </p:nvSpPr>
          <p:spPr>
            <a:xfrm>
              <a:off x="4362540" y="669416"/>
              <a:ext cx="97250" cy="62579"/>
            </a:xfrm>
            <a:custGeom>
              <a:avLst/>
              <a:gdLst>
                <a:gd name="connsiteX0" fmla="*/ 0 w 97250"/>
                <a:gd name="connsiteY0" fmla="*/ 0 h 62579"/>
                <a:gd name="connsiteX1" fmla="*/ 97250 w 97250"/>
                <a:gd name="connsiteY1" fmla="*/ 62579 h 6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250" h="62579">
                  <a:moveTo>
                    <a:pt x="0" y="0"/>
                  </a:moveTo>
                  <a:cubicBezTo>
                    <a:pt x="0" y="0"/>
                    <a:pt x="57912" y="14954"/>
                    <a:pt x="97250" y="62579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chemeClr val="bg1"/>
                </a:solidFill>
              </a:endParaRPr>
            </a:p>
          </p:txBody>
        </p:sp>
        <p:sp>
          <p:nvSpPr>
            <p:cNvPr id="20" name="Forme libre : forme 1965">
              <a:extLst>
                <a:ext uri="{FF2B5EF4-FFF2-40B4-BE49-F238E27FC236}">
                  <a16:creationId xmlns:a16="http://schemas.microsoft.com/office/drawing/2014/main" id="{1C116D8F-1FE5-4929-A5C9-80BCA8F4D21C}"/>
                </a:ext>
              </a:extLst>
            </p:cNvPr>
            <p:cNvSpPr/>
            <p:nvPr/>
          </p:nvSpPr>
          <p:spPr>
            <a:xfrm>
              <a:off x="4437121" y="724756"/>
              <a:ext cx="16002" cy="17621"/>
            </a:xfrm>
            <a:custGeom>
              <a:avLst/>
              <a:gdLst>
                <a:gd name="connsiteX0" fmla="*/ 16002 w 16002"/>
                <a:gd name="connsiteY0" fmla="*/ 0 h 17621"/>
                <a:gd name="connsiteX1" fmla="*/ 0 w 16002"/>
                <a:gd name="connsiteY1" fmla="*/ 17621 h 17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02" h="17621">
                  <a:moveTo>
                    <a:pt x="16002" y="0"/>
                  </a:moveTo>
                  <a:cubicBezTo>
                    <a:pt x="16002" y="0"/>
                    <a:pt x="16002" y="15526"/>
                    <a:pt x="0" y="17621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chemeClr val="bg1"/>
                </a:solidFill>
              </a:endParaRPr>
            </a:p>
          </p:txBody>
        </p:sp>
        <p:sp>
          <p:nvSpPr>
            <p:cNvPr id="21" name="Forme libre : forme 1966">
              <a:extLst>
                <a:ext uri="{FF2B5EF4-FFF2-40B4-BE49-F238E27FC236}">
                  <a16:creationId xmlns:a16="http://schemas.microsoft.com/office/drawing/2014/main" id="{0B79C2CE-0482-4F0E-8CB4-FBBBDEBDBB31}"/>
                </a:ext>
              </a:extLst>
            </p:cNvPr>
            <p:cNvSpPr/>
            <p:nvPr/>
          </p:nvSpPr>
          <p:spPr>
            <a:xfrm>
              <a:off x="4136702" y="855344"/>
              <a:ext cx="201358" cy="134969"/>
            </a:xfrm>
            <a:custGeom>
              <a:avLst/>
              <a:gdLst>
                <a:gd name="connsiteX0" fmla="*/ 201359 w 201358"/>
                <a:gd name="connsiteY0" fmla="*/ 134969 h 134969"/>
                <a:gd name="connsiteX1" fmla="*/ 201359 w 201358"/>
                <a:gd name="connsiteY1" fmla="*/ 124111 h 134969"/>
                <a:gd name="connsiteX2" fmla="*/ 69437 w 201358"/>
                <a:gd name="connsiteY2" fmla="*/ 124111 h 134969"/>
                <a:gd name="connsiteX3" fmla="*/ 12001 w 201358"/>
                <a:gd name="connsiteY3" fmla="*/ 0 h 134969"/>
                <a:gd name="connsiteX4" fmla="*/ 0 w 201358"/>
                <a:gd name="connsiteY4" fmla="*/ 0 h 134969"/>
                <a:gd name="connsiteX5" fmla="*/ 29909 w 201358"/>
                <a:gd name="connsiteY5" fmla="*/ 67532 h 13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358" h="134969">
                  <a:moveTo>
                    <a:pt x="201359" y="134969"/>
                  </a:moveTo>
                  <a:lnTo>
                    <a:pt x="201359" y="124111"/>
                  </a:lnTo>
                  <a:lnTo>
                    <a:pt x="69437" y="124111"/>
                  </a:lnTo>
                  <a:lnTo>
                    <a:pt x="12001" y="0"/>
                  </a:lnTo>
                  <a:lnTo>
                    <a:pt x="0" y="0"/>
                  </a:lnTo>
                  <a:lnTo>
                    <a:pt x="29909" y="6753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chemeClr val="bg1"/>
                </a:solidFill>
              </a:endParaRPr>
            </a:p>
          </p:txBody>
        </p:sp>
        <p:sp>
          <p:nvSpPr>
            <p:cNvPr id="22" name="Forme libre : forme 1967">
              <a:extLst>
                <a:ext uri="{FF2B5EF4-FFF2-40B4-BE49-F238E27FC236}">
                  <a16:creationId xmlns:a16="http://schemas.microsoft.com/office/drawing/2014/main" id="{E2B52705-7CB3-48A6-8B63-0AE8557969ED}"/>
                </a:ext>
              </a:extLst>
            </p:cNvPr>
            <p:cNvSpPr/>
            <p:nvPr/>
          </p:nvSpPr>
          <p:spPr>
            <a:xfrm>
              <a:off x="4234892" y="950784"/>
              <a:ext cx="143459" cy="27908"/>
            </a:xfrm>
            <a:custGeom>
              <a:avLst/>
              <a:gdLst>
                <a:gd name="connsiteX0" fmla="*/ 143459 w 143459"/>
                <a:gd name="connsiteY0" fmla="*/ 23241 h 27908"/>
                <a:gd name="connsiteX1" fmla="*/ 67450 w 143459"/>
                <a:gd name="connsiteY1" fmla="*/ 17050 h 27908"/>
                <a:gd name="connsiteX2" fmla="*/ 33350 w 143459"/>
                <a:gd name="connsiteY2" fmla="*/ 0 h 27908"/>
                <a:gd name="connsiteX3" fmla="*/ 13 w 143459"/>
                <a:gd name="connsiteY3" fmla="*/ 27908 h 27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459" h="27908">
                  <a:moveTo>
                    <a:pt x="143459" y="23241"/>
                  </a:moveTo>
                  <a:lnTo>
                    <a:pt x="67450" y="17050"/>
                  </a:lnTo>
                  <a:lnTo>
                    <a:pt x="33350" y="0"/>
                  </a:lnTo>
                  <a:cubicBezTo>
                    <a:pt x="33350" y="0"/>
                    <a:pt x="-749" y="0"/>
                    <a:pt x="13" y="27908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>
                <a:solidFill>
                  <a:schemeClr val="bg1"/>
                </a:solidFill>
              </a:endParaRPr>
            </a:p>
          </p:txBody>
        </p:sp>
      </p:grpSp>
      <p:sp>
        <p:nvSpPr>
          <p:cNvPr id="178" name="Rectangle 177"/>
          <p:cNvSpPr/>
          <p:nvPr/>
        </p:nvSpPr>
        <p:spPr>
          <a:xfrm>
            <a:off x="4036469" y="1038087"/>
            <a:ext cx="4138023" cy="752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accent4">
                    <a:lumMod val="75000"/>
                  </a:schemeClr>
                </a:solidFill>
              </a:rPr>
              <a:t>Entretien : </a:t>
            </a:r>
            <a:r>
              <a:rPr lang="fr-FR" sz="1200" dirty="0" smtClean="0">
                <a:solidFill>
                  <a:schemeClr val="tx1"/>
                </a:solidFill>
              </a:rPr>
              <a:t>Axez votre découverte sur l’obtention du BAC, les études à venir, les projets, les besoins…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91" name="Ellipse 90"/>
          <p:cNvSpPr/>
          <p:nvPr/>
        </p:nvSpPr>
        <p:spPr>
          <a:xfrm>
            <a:off x="5604300" y="1663767"/>
            <a:ext cx="914400" cy="914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0" name="Graphique 1857">
            <a:extLst>
              <a:ext uri="{FF2B5EF4-FFF2-40B4-BE49-F238E27FC236}">
                <a16:creationId xmlns:a16="http://schemas.microsoft.com/office/drawing/2014/main" id="{59C847CC-DF1D-4AAD-8F2D-E73B3A3C3B2B}"/>
              </a:ext>
            </a:extLst>
          </p:cNvPr>
          <p:cNvGrpSpPr/>
          <p:nvPr/>
        </p:nvGrpSpPr>
        <p:grpSpPr>
          <a:xfrm>
            <a:off x="5825600" y="1902383"/>
            <a:ext cx="423671" cy="392335"/>
            <a:chOff x="5843579" y="4396203"/>
            <a:chExt cx="423671" cy="392334"/>
          </a:xfrm>
          <a:noFill/>
        </p:grpSpPr>
        <p:sp>
          <p:nvSpPr>
            <p:cNvPr id="41" name="Forme libre : forme 5309">
              <a:extLst>
                <a:ext uri="{FF2B5EF4-FFF2-40B4-BE49-F238E27FC236}">
                  <a16:creationId xmlns:a16="http://schemas.microsoft.com/office/drawing/2014/main" id="{F5891B72-FF20-409F-84C7-CF215207E865}"/>
                </a:ext>
              </a:extLst>
            </p:cNvPr>
            <p:cNvSpPr/>
            <p:nvPr/>
          </p:nvSpPr>
          <p:spPr>
            <a:xfrm>
              <a:off x="5990168" y="4506407"/>
              <a:ext cx="72389" cy="75438"/>
            </a:xfrm>
            <a:custGeom>
              <a:avLst/>
              <a:gdLst>
                <a:gd name="connsiteX0" fmla="*/ 4572 w 72389"/>
                <a:gd name="connsiteY0" fmla="*/ 17621 h 75438"/>
                <a:gd name="connsiteX1" fmla="*/ 0 w 72389"/>
                <a:gd name="connsiteY1" fmla="*/ 34766 h 75438"/>
                <a:gd name="connsiteX2" fmla="*/ 36195 w 72389"/>
                <a:gd name="connsiteY2" fmla="*/ 75438 h 75438"/>
                <a:gd name="connsiteX3" fmla="*/ 72390 w 72389"/>
                <a:gd name="connsiteY3" fmla="*/ 34766 h 75438"/>
                <a:gd name="connsiteX4" fmla="*/ 71628 w 72389"/>
                <a:gd name="connsiteY4" fmla="*/ 26575 h 75438"/>
                <a:gd name="connsiteX5" fmla="*/ 22860 w 72389"/>
                <a:gd name="connsiteY5" fmla="*/ 0 h 7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89" h="75438">
                  <a:moveTo>
                    <a:pt x="4572" y="17621"/>
                  </a:moveTo>
                  <a:cubicBezTo>
                    <a:pt x="1810" y="23336"/>
                    <a:pt x="0" y="27718"/>
                    <a:pt x="0" y="34766"/>
                  </a:cubicBezTo>
                  <a:cubicBezTo>
                    <a:pt x="0" y="57245"/>
                    <a:pt x="16192" y="75438"/>
                    <a:pt x="36195" y="75438"/>
                  </a:cubicBezTo>
                  <a:cubicBezTo>
                    <a:pt x="56198" y="75438"/>
                    <a:pt x="72390" y="57245"/>
                    <a:pt x="72390" y="34766"/>
                  </a:cubicBezTo>
                  <a:cubicBezTo>
                    <a:pt x="72390" y="32004"/>
                    <a:pt x="72104" y="29242"/>
                    <a:pt x="71628" y="26575"/>
                  </a:cubicBezTo>
                  <a:cubicBezTo>
                    <a:pt x="71628" y="26575"/>
                    <a:pt x="49530" y="30004"/>
                    <a:pt x="22860" y="0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2" name="Forme libre : forme 5310">
              <a:extLst>
                <a:ext uri="{FF2B5EF4-FFF2-40B4-BE49-F238E27FC236}">
                  <a16:creationId xmlns:a16="http://schemas.microsoft.com/office/drawing/2014/main" id="{5ACA8949-D894-40EA-8057-E60C00355128}"/>
                </a:ext>
              </a:extLst>
            </p:cNvPr>
            <p:cNvSpPr/>
            <p:nvPr/>
          </p:nvSpPr>
          <p:spPr>
            <a:xfrm>
              <a:off x="6009123" y="4532029"/>
              <a:ext cx="9525" cy="8096"/>
            </a:xfrm>
            <a:custGeom>
              <a:avLst/>
              <a:gdLst>
                <a:gd name="connsiteX0" fmla="*/ 0 w 9525"/>
                <a:gd name="connsiteY0" fmla="*/ 0 h 8096"/>
                <a:gd name="connsiteX1" fmla="*/ 0 w 9525"/>
                <a:gd name="connsiteY1" fmla="*/ 8096 h 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096">
                  <a:moveTo>
                    <a:pt x="0" y="0"/>
                  </a:moveTo>
                  <a:lnTo>
                    <a:pt x="0" y="8096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3" name="Forme libre : forme 5311">
              <a:extLst>
                <a:ext uri="{FF2B5EF4-FFF2-40B4-BE49-F238E27FC236}">
                  <a16:creationId xmlns:a16="http://schemas.microsoft.com/office/drawing/2014/main" id="{C57760DB-C790-46AF-82AC-23F8FA1D9A36}"/>
                </a:ext>
              </a:extLst>
            </p:cNvPr>
            <p:cNvSpPr/>
            <p:nvPr/>
          </p:nvSpPr>
          <p:spPr>
            <a:xfrm>
              <a:off x="6043794" y="4532886"/>
              <a:ext cx="9525" cy="6858"/>
            </a:xfrm>
            <a:custGeom>
              <a:avLst/>
              <a:gdLst>
                <a:gd name="connsiteX0" fmla="*/ 0 w 9525"/>
                <a:gd name="connsiteY0" fmla="*/ 0 h 6858"/>
                <a:gd name="connsiteX1" fmla="*/ 0 w 9525"/>
                <a:gd name="connsiteY1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8">
                  <a:moveTo>
                    <a:pt x="0" y="0"/>
                  </a:moveTo>
                  <a:lnTo>
                    <a:pt x="0" y="6858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4" name="Forme libre : forme 5312">
              <a:extLst>
                <a:ext uri="{FF2B5EF4-FFF2-40B4-BE49-F238E27FC236}">
                  <a16:creationId xmlns:a16="http://schemas.microsoft.com/office/drawing/2014/main" id="{2C31C186-3197-442E-B8BE-C71C346309A3}"/>
                </a:ext>
              </a:extLst>
            </p:cNvPr>
            <p:cNvSpPr/>
            <p:nvPr/>
          </p:nvSpPr>
          <p:spPr>
            <a:xfrm>
              <a:off x="6020077" y="4562223"/>
              <a:ext cx="15239" cy="3143"/>
            </a:xfrm>
            <a:custGeom>
              <a:avLst/>
              <a:gdLst>
                <a:gd name="connsiteX0" fmla="*/ 15240 w 15239"/>
                <a:gd name="connsiteY0" fmla="*/ 0 h 3143"/>
                <a:gd name="connsiteX1" fmla="*/ 0 w 15239"/>
                <a:gd name="connsiteY1" fmla="*/ 0 h 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39" h="3143">
                  <a:moveTo>
                    <a:pt x="15240" y="0"/>
                  </a:moveTo>
                  <a:cubicBezTo>
                    <a:pt x="11049" y="4191"/>
                    <a:pt x="4191" y="4191"/>
                    <a:pt x="0" y="0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45" name="Graphique 1857">
              <a:extLst>
                <a:ext uri="{FF2B5EF4-FFF2-40B4-BE49-F238E27FC236}">
                  <a16:creationId xmlns:a16="http://schemas.microsoft.com/office/drawing/2014/main" id="{59C847CC-DF1D-4AAD-8F2D-E73B3A3C3B2B}"/>
                </a:ext>
              </a:extLst>
            </p:cNvPr>
            <p:cNvGrpSpPr/>
            <p:nvPr/>
          </p:nvGrpSpPr>
          <p:grpSpPr>
            <a:xfrm>
              <a:off x="5863010" y="4721767"/>
              <a:ext cx="258889" cy="761"/>
              <a:chOff x="5863010" y="4721767"/>
              <a:chExt cx="258889" cy="761"/>
            </a:xfrm>
            <a:grpFill/>
          </p:grpSpPr>
          <p:sp>
            <p:nvSpPr>
              <p:cNvPr id="89" name="Forme libre : forme 5314">
                <a:extLst>
                  <a:ext uri="{FF2B5EF4-FFF2-40B4-BE49-F238E27FC236}">
                    <a16:creationId xmlns:a16="http://schemas.microsoft.com/office/drawing/2014/main" id="{A4A329D6-1A96-4488-8C90-F2DED7272E2E}"/>
                  </a:ext>
                </a:extLst>
              </p:cNvPr>
              <p:cNvSpPr/>
              <p:nvPr/>
            </p:nvSpPr>
            <p:spPr>
              <a:xfrm>
                <a:off x="5901491" y="4722529"/>
                <a:ext cx="220408" cy="9525"/>
              </a:xfrm>
              <a:custGeom>
                <a:avLst/>
                <a:gdLst>
                  <a:gd name="connsiteX0" fmla="*/ 220409 w 220408"/>
                  <a:gd name="connsiteY0" fmla="*/ 0 h 9525"/>
                  <a:gd name="connsiteX1" fmla="*/ 0 w 22040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0408" h="9525">
                    <a:moveTo>
                      <a:pt x="220409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5315">
                <a:extLst>
                  <a:ext uri="{FF2B5EF4-FFF2-40B4-BE49-F238E27FC236}">
                    <a16:creationId xmlns:a16="http://schemas.microsoft.com/office/drawing/2014/main" id="{FE2E58ED-0552-4939-A9E7-917B04C0FBC4}"/>
                  </a:ext>
                </a:extLst>
              </p:cNvPr>
              <p:cNvSpPr/>
              <p:nvPr/>
            </p:nvSpPr>
            <p:spPr>
              <a:xfrm>
                <a:off x="5863010" y="4721767"/>
                <a:ext cx="14382" cy="9525"/>
              </a:xfrm>
              <a:custGeom>
                <a:avLst/>
                <a:gdLst>
                  <a:gd name="connsiteX0" fmla="*/ 14383 w 14382"/>
                  <a:gd name="connsiteY0" fmla="*/ 0 h 9525"/>
                  <a:gd name="connsiteX1" fmla="*/ 0 w 1438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9525">
                    <a:moveTo>
                      <a:pt x="14383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6" name="Forme libre : forme 5316">
              <a:extLst>
                <a:ext uri="{FF2B5EF4-FFF2-40B4-BE49-F238E27FC236}">
                  <a16:creationId xmlns:a16="http://schemas.microsoft.com/office/drawing/2014/main" id="{46F0B272-2C29-4EE4-9B58-4821DA3BE47D}"/>
                </a:ext>
              </a:extLst>
            </p:cNvPr>
            <p:cNvSpPr/>
            <p:nvPr/>
          </p:nvSpPr>
          <p:spPr>
            <a:xfrm>
              <a:off x="5965429" y="4474141"/>
              <a:ext cx="124752" cy="118848"/>
            </a:xfrm>
            <a:custGeom>
              <a:avLst/>
              <a:gdLst>
                <a:gd name="connsiteX0" fmla="*/ 28931 w 124752"/>
                <a:gd name="connsiteY0" fmla="*/ 111514 h 118848"/>
                <a:gd name="connsiteX1" fmla="*/ 19596 w 124752"/>
                <a:gd name="connsiteY1" fmla="*/ 96941 h 118848"/>
                <a:gd name="connsiteX2" fmla="*/ 70 w 124752"/>
                <a:gd name="connsiteY2" fmla="*/ 68651 h 118848"/>
                <a:gd name="connsiteX3" fmla="*/ 17882 w 124752"/>
                <a:gd name="connsiteY3" fmla="*/ 32742 h 118848"/>
                <a:gd name="connsiteX4" fmla="*/ 42647 w 124752"/>
                <a:gd name="connsiteY4" fmla="*/ 9406 h 118848"/>
                <a:gd name="connsiteX5" fmla="*/ 83128 w 124752"/>
                <a:gd name="connsiteY5" fmla="*/ 3500 h 118848"/>
                <a:gd name="connsiteX6" fmla="*/ 105226 w 124752"/>
                <a:gd name="connsiteY6" fmla="*/ 38743 h 118848"/>
                <a:gd name="connsiteX7" fmla="*/ 124752 w 124752"/>
                <a:gd name="connsiteY7" fmla="*/ 69890 h 118848"/>
                <a:gd name="connsiteX8" fmla="*/ 103321 w 124752"/>
                <a:gd name="connsiteY8" fmla="*/ 98179 h 118848"/>
                <a:gd name="connsiteX9" fmla="*/ 83795 w 124752"/>
                <a:gd name="connsiteY9" fmla="*/ 118848 h 11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52" h="118848">
                  <a:moveTo>
                    <a:pt x="28931" y="111514"/>
                  </a:moveTo>
                  <a:cubicBezTo>
                    <a:pt x="21025" y="105227"/>
                    <a:pt x="19596" y="96941"/>
                    <a:pt x="19596" y="96941"/>
                  </a:cubicBezTo>
                  <a:cubicBezTo>
                    <a:pt x="19596" y="96941"/>
                    <a:pt x="-1359" y="88368"/>
                    <a:pt x="70" y="68651"/>
                  </a:cubicBezTo>
                  <a:cubicBezTo>
                    <a:pt x="1499" y="48935"/>
                    <a:pt x="16453" y="48458"/>
                    <a:pt x="17882" y="32742"/>
                  </a:cubicBezTo>
                  <a:cubicBezTo>
                    <a:pt x="19310" y="17026"/>
                    <a:pt x="29978" y="9215"/>
                    <a:pt x="42647" y="9406"/>
                  </a:cubicBezTo>
                  <a:cubicBezTo>
                    <a:pt x="42647" y="9406"/>
                    <a:pt x="57887" y="-6977"/>
                    <a:pt x="83128" y="3500"/>
                  </a:cubicBezTo>
                  <a:cubicBezTo>
                    <a:pt x="108369" y="13978"/>
                    <a:pt x="105226" y="38743"/>
                    <a:pt x="105226" y="38743"/>
                  </a:cubicBezTo>
                  <a:cubicBezTo>
                    <a:pt x="105226" y="38743"/>
                    <a:pt x="124752" y="46839"/>
                    <a:pt x="124752" y="69890"/>
                  </a:cubicBezTo>
                  <a:cubicBezTo>
                    <a:pt x="124752" y="92940"/>
                    <a:pt x="103321" y="98179"/>
                    <a:pt x="103321" y="98179"/>
                  </a:cubicBezTo>
                  <a:cubicBezTo>
                    <a:pt x="103321" y="98179"/>
                    <a:pt x="100273" y="116467"/>
                    <a:pt x="83795" y="118848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7" name="Forme libre : forme 5317">
              <a:extLst>
                <a:ext uri="{FF2B5EF4-FFF2-40B4-BE49-F238E27FC236}">
                  <a16:creationId xmlns:a16="http://schemas.microsoft.com/office/drawing/2014/main" id="{E8D9F2E7-C475-4DA6-9AE4-B2028332BA0B}"/>
                </a:ext>
              </a:extLst>
            </p:cNvPr>
            <p:cNvSpPr/>
            <p:nvPr/>
          </p:nvSpPr>
          <p:spPr>
            <a:xfrm>
              <a:off x="6192384" y="4617082"/>
              <a:ext cx="74866" cy="72109"/>
            </a:xfrm>
            <a:custGeom>
              <a:avLst/>
              <a:gdLst>
                <a:gd name="connsiteX0" fmla="*/ 74867 w 74866"/>
                <a:gd name="connsiteY0" fmla="*/ 72109 h 72109"/>
                <a:gd name="connsiteX1" fmla="*/ 74486 w 74866"/>
                <a:gd name="connsiteY1" fmla="*/ 34581 h 72109"/>
                <a:gd name="connsiteX2" fmla="*/ 26289 w 74866"/>
                <a:gd name="connsiteY2" fmla="*/ 5 h 72109"/>
                <a:gd name="connsiteX3" fmla="*/ 0 w 74866"/>
                <a:gd name="connsiteY3" fmla="*/ 5 h 7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866" h="72109">
                  <a:moveTo>
                    <a:pt x="74867" y="72109"/>
                  </a:moveTo>
                  <a:cubicBezTo>
                    <a:pt x="74676" y="57727"/>
                    <a:pt x="74486" y="46011"/>
                    <a:pt x="74486" y="34581"/>
                  </a:cubicBezTo>
                  <a:cubicBezTo>
                    <a:pt x="74486" y="-1233"/>
                    <a:pt x="26289" y="5"/>
                    <a:pt x="26289" y="5"/>
                  </a:cubicBezTo>
                  <a:lnTo>
                    <a:pt x="0" y="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5318">
              <a:extLst>
                <a:ext uri="{FF2B5EF4-FFF2-40B4-BE49-F238E27FC236}">
                  <a16:creationId xmlns:a16="http://schemas.microsoft.com/office/drawing/2014/main" id="{119B72DA-76D8-4D0D-AE20-BE01EC16CB63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9" name="Forme libre : forme 5319">
              <a:extLst>
                <a:ext uri="{FF2B5EF4-FFF2-40B4-BE49-F238E27FC236}">
                  <a16:creationId xmlns:a16="http://schemas.microsoft.com/office/drawing/2014/main" id="{962B6754-AF34-4C72-8626-15DEC1130A39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0" name="Forme libre : forme 5320">
              <a:extLst>
                <a:ext uri="{FF2B5EF4-FFF2-40B4-BE49-F238E27FC236}">
                  <a16:creationId xmlns:a16="http://schemas.microsoft.com/office/drawing/2014/main" id="{41BB8D61-DE65-4F35-BAE9-F556E769C015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1" name="Forme libre : forme 5321">
              <a:extLst>
                <a:ext uri="{FF2B5EF4-FFF2-40B4-BE49-F238E27FC236}">
                  <a16:creationId xmlns:a16="http://schemas.microsoft.com/office/drawing/2014/main" id="{5212E35A-5B27-403E-8412-1100EC424978}"/>
                </a:ext>
              </a:extLst>
            </p:cNvPr>
            <p:cNvSpPr/>
            <p:nvPr/>
          </p:nvSpPr>
          <p:spPr>
            <a:xfrm>
              <a:off x="6123636" y="4597466"/>
              <a:ext cx="60647" cy="165258"/>
            </a:xfrm>
            <a:custGeom>
              <a:avLst/>
              <a:gdLst>
                <a:gd name="connsiteX0" fmla="*/ 60556 w 60647"/>
                <a:gd name="connsiteY0" fmla="*/ 0 h 165258"/>
                <a:gd name="connsiteX1" fmla="*/ 45412 w 60647"/>
                <a:gd name="connsiteY1" fmla="*/ 18383 h 165258"/>
                <a:gd name="connsiteX2" fmla="*/ 1120 w 60647"/>
                <a:gd name="connsiteY2" fmla="*/ 55531 h 165258"/>
                <a:gd name="connsiteX3" fmla="*/ 16646 w 60647"/>
                <a:gd name="connsiteY3" fmla="*/ 165259 h 16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647" h="165258">
                  <a:moveTo>
                    <a:pt x="60556" y="0"/>
                  </a:moveTo>
                  <a:cubicBezTo>
                    <a:pt x="61318" y="10478"/>
                    <a:pt x="57413" y="17907"/>
                    <a:pt x="45412" y="18383"/>
                  </a:cubicBezTo>
                  <a:cubicBezTo>
                    <a:pt x="25885" y="19050"/>
                    <a:pt x="1120" y="22955"/>
                    <a:pt x="1120" y="55531"/>
                  </a:cubicBezTo>
                  <a:cubicBezTo>
                    <a:pt x="1120" y="88106"/>
                    <a:pt x="-6214" y="158782"/>
                    <a:pt x="16646" y="165259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2" name="Forme libre : forme 5322">
              <a:extLst>
                <a:ext uri="{FF2B5EF4-FFF2-40B4-BE49-F238E27FC236}">
                  <a16:creationId xmlns:a16="http://schemas.microsoft.com/office/drawing/2014/main" id="{B360EE75-168A-47D2-84BA-B29F951189F0}"/>
                </a:ext>
              </a:extLst>
            </p:cNvPr>
            <p:cNvSpPr/>
            <p:nvPr/>
          </p:nvSpPr>
          <p:spPr>
            <a:xfrm>
              <a:off x="5982834" y="4658140"/>
              <a:ext cx="68294" cy="50577"/>
            </a:xfrm>
            <a:custGeom>
              <a:avLst/>
              <a:gdLst>
                <a:gd name="connsiteX0" fmla="*/ 68294 w 68294"/>
                <a:gd name="connsiteY0" fmla="*/ 50578 h 50577"/>
                <a:gd name="connsiteX1" fmla="*/ 68294 w 68294"/>
                <a:gd name="connsiteY1" fmla="*/ 0 h 50577"/>
                <a:gd name="connsiteX2" fmla="*/ 0 w 68294"/>
                <a:gd name="connsiteY2" fmla="*/ 0 h 50577"/>
                <a:gd name="connsiteX3" fmla="*/ 0 w 68294"/>
                <a:gd name="connsiteY3" fmla="*/ 41339 h 5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294" h="50577">
                  <a:moveTo>
                    <a:pt x="68294" y="50578"/>
                  </a:moveTo>
                  <a:lnTo>
                    <a:pt x="68294" y="0"/>
                  </a:lnTo>
                  <a:lnTo>
                    <a:pt x="0" y="0"/>
                  </a:lnTo>
                  <a:lnTo>
                    <a:pt x="0" y="4133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3" name="Forme libre : forme 5323">
              <a:extLst>
                <a:ext uri="{FF2B5EF4-FFF2-40B4-BE49-F238E27FC236}">
                  <a16:creationId xmlns:a16="http://schemas.microsoft.com/office/drawing/2014/main" id="{78A15E02-8FB1-4506-98BC-27CCC14CE1B2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4" name="Forme libre : forme 5324">
              <a:extLst>
                <a:ext uri="{FF2B5EF4-FFF2-40B4-BE49-F238E27FC236}">
                  <a16:creationId xmlns:a16="http://schemas.microsoft.com/office/drawing/2014/main" id="{1C4798ED-BAE8-4C9E-9B72-4EDDA0BCDBB8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5" name="Forme libre : forme 5325">
              <a:extLst>
                <a:ext uri="{FF2B5EF4-FFF2-40B4-BE49-F238E27FC236}">
                  <a16:creationId xmlns:a16="http://schemas.microsoft.com/office/drawing/2014/main" id="{A8EB8B4F-9A1D-4B21-9689-AB436D914988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6" name="Forme libre : forme 5326">
              <a:extLst>
                <a:ext uri="{FF2B5EF4-FFF2-40B4-BE49-F238E27FC236}">
                  <a16:creationId xmlns:a16="http://schemas.microsoft.com/office/drawing/2014/main" id="{0713BDB3-8832-49CF-8E9B-9A226451ACB7}"/>
                </a:ext>
              </a:extLst>
            </p:cNvPr>
            <p:cNvSpPr/>
            <p:nvPr/>
          </p:nvSpPr>
          <p:spPr>
            <a:xfrm>
              <a:off x="6069226" y="4689954"/>
              <a:ext cx="761" cy="32480"/>
            </a:xfrm>
            <a:custGeom>
              <a:avLst/>
              <a:gdLst>
                <a:gd name="connsiteX0" fmla="*/ 762 w 761"/>
                <a:gd name="connsiteY0" fmla="*/ 32480 h 32480"/>
                <a:gd name="connsiteX1" fmla="*/ 0 w 761"/>
                <a:gd name="connsiteY1" fmla="*/ 0 h 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1" h="32480">
                  <a:moveTo>
                    <a:pt x="762" y="32480"/>
                  </a:moveTo>
                  <a:cubicBezTo>
                    <a:pt x="476" y="6858"/>
                    <a:pt x="0" y="21526"/>
                    <a:pt x="0" y="0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7" name="Forme libre : forme 5327">
              <a:extLst>
                <a:ext uri="{FF2B5EF4-FFF2-40B4-BE49-F238E27FC236}">
                  <a16:creationId xmlns:a16="http://schemas.microsoft.com/office/drawing/2014/main" id="{E1B6EC0C-C15E-4B11-AE8A-99459F80EA94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8" name="Forme libre : forme 5328">
              <a:extLst>
                <a:ext uri="{FF2B5EF4-FFF2-40B4-BE49-F238E27FC236}">
                  <a16:creationId xmlns:a16="http://schemas.microsoft.com/office/drawing/2014/main" id="{685715F7-09C4-43C8-B659-8B106BE72636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9" name="Forme libre : forme 5329">
              <a:extLst>
                <a:ext uri="{FF2B5EF4-FFF2-40B4-BE49-F238E27FC236}">
                  <a16:creationId xmlns:a16="http://schemas.microsoft.com/office/drawing/2014/main" id="{83991E57-8B48-4AD5-BC17-E5DC0C79A7AA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0" name="Forme libre : forme 5330">
              <a:extLst>
                <a:ext uri="{FF2B5EF4-FFF2-40B4-BE49-F238E27FC236}">
                  <a16:creationId xmlns:a16="http://schemas.microsoft.com/office/drawing/2014/main" id="{DAF97D48-815E-48B4-87A2-23D13232AB21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1" name="Forme libre : forme 5331">
              <a:extLst>
                <a:ext uri="{FF2B5EF4-FFF2-40B4-BE49-F238E27FC236}">
                  <a16:creationId xmlns:a16="http://schemas.microsoft.com/office/drawing/2014/main" id="{029B97C7-0B89-48DB-9F5B-0E3DAE90BE80}"/>
                </a:ext>
              </a:extLst>
            </p:cNvPr>
            <p:cNvSpPr/>
            <p:nvPr/>
          </p:nvSpPr>
          <p:spPr>
            <a:xfrm>
              <a:off x="5843579" y="43962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2" name="Forme libre : forme 5332">
              <a:extLst>
                <a:ext uri="{FF2B5EF4-FFF2-40B4-BE49-F238E27FC236}">
                  <a16:creationId xmlns:a16="http://schemas.microsoft.com/office/drawing/2014/main" id="{257AD4C3-CDD1-40D9-ACAE-EFE063494B31}"/>
                </a:ext>
              </a:extLst>
            </p:cNvPr>
            <p:cNvSpPr/>
            <p:nvPr/>
          </p:nvSpPr>
          <p:spPr>
            <a:xfrm>
              <a:off x="6047604" y="4575368"/>
              <a:ext cx="9525" cy="27813"/>
            </a:xfrm>
            <a:custGeom>
              <a:avLst/>
              <a:gdLst>
                <a:gd name="connsiteX0" fmla="*/ 0 w 9525"/>
                <a:gd name="connsiteY0" fmla="*/ 27813 h 27813"/>
                <a:gd name="connsiteX1" fmla="*/ 0 w 9525"/>
                <a:gd name="connsiteY1" fmla="*/ 0 h 2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7813">
                  <a:moveTo>
                    <a:pt x="0" y="27813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3" name="Graphique 1857">
              <a:extLst>
                <a:ext uri="{FF2B5EF4-FFF2-40B4-BE49-F238E27FC236}">
                  <a16:creationId xmlns:a16="http://schemas.microsoft.com/office/drawing/2014/main" id="{59C847CC-DF1D-4AAD-8F2D-E73B3A3C3B2B}"/>
                </a:ext>
              </a:extLst>
            </p:cNvPr>
            <p:cNvGrpSpPr/>
            <p:nvPr/>
          </p:nvGrpSpPr>
          <p:grpSpPr>
            <a:xfrm>
              <a:off x="6033697" y="4602398"/>
              <a:ext cx="66675" cy="118511"/>
              <a:chOff x="6033697" y="4602398"/>
              <a:chExt cx="66675" cy="118511"/>
            </a:xfrm>
            <a:grpFill/>
          </p:grpSpPr>
          <p:sp>
            <p:nvSpPr>
              <p:cNvPr id="87" name="Forme libre : forme 5334">
                <a:extLst>
                  <a:ext uri="{FF2B5EF4-FFF2-40B4-BE49-F238E27FC236}">
                    <a16:creationId xmlns:a16="http://schemas.microsoft.com/office/drawing/2014/main" id="{3CD256EC-AD79-4C9F-B25C-DB9D408C2C3F}"/>
                  </a:ext>
                </a:extLst>
              </p:cNvPr>
              <p:cNvSpPr/>
              <p:nvPr/>
            </p:nvSpPr>
            <p:spPr>
              <a:xfrm>
                <a:off x="6033697" y="4602398"/>
                <a:ext cx="66103" cy="54408"/>
              </a:xfrm>
              <a:custGeom>
                <a:avLst/>
                <a:gdLst>
                  <a:gd name="connsiteX0" fmla="*/ 0 w 66103"/>
                  <a:gd name="connsiteY0" fmla="*/ 54408 h 54408"/>
                  <a:gd name="connsiteX1" fmla="*/ 13907 w 66103"/>
                  <a:gd name="connsiteY1" fmla="*/ 783 h 54408"/>
                  <a:gd name="connsiteX2" fmla="*/ 66104 w 66103"/>
                  <a:gd name="connsiteY2" fmla="*/ 46788 h 54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103" h="54408">
                    <a:moveTo>
                      <a:pt x="0" y="54408"/>
                    </a:moveTo>
                    <a:lnTo>
                      <a:pt x="13907" y="783"/>
                    </a:lnTo>
                    <a:cubicBezTo>
                      <a:pt x="13907" y="783"/>
                      <a:pt x="66104" y="-9790"/>
                      <a:pt x="66104" y="4678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5335">
                <a:extLst>
                  <a:ext uri="{FF2B5EF4-FFF2-40B4-BE49-F238E27FC236}">
                    <a16:creationId xmlns:a16="http://schemas.microsoft.com/office/drawing/2014/main" id="{0F1267CA-EE19-42E8-8161-2191BA7F7729}"/>
                  </a:ext>
                </a:extLst>
              </p:cNvPr>
              <p:cNvSpPr/>
              <p:nvPr/>
            </p:nvSpPr>
            <p:spPr>
              <a:xfrm>
                <a:off x="6099992" y="4649758"/>
                <a:ext cx="380" cy="71151"/>
              </a:xfrm>
              <a:custGeom>
                <a:avLst/>
                <a:gdLst>
                  <a:gd name="connsiteX0" fmla="*/ 0 w 380"/>
                  <a:gd name="connsiteY0" fmla="*/ 0 h 71151"/>
                  <a:gd name="connsiteX1" fmla="*/ 381 w 380"/>
                  <a:gd name="connsiteY1" fmla="*/ 71152 h 7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0" h="71151">
                    <a:moveTo>
                      <a:pt x="0" y="0"/>
                    </a:moveTo>
                    <a:cubicBezTo>
                      <a:pt x="0" y="10573"/>
                      <a:pt x="191" y="57817"/>
                      <a:pt x="381" y="7115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64" name="Graphique 1857">
              <a:extLst>
                <a:ext uri="{FF2B5EF4-FFF2-40B4-BE49-F238E27FC236}">
                  <a16:creationId xmlns:a16="http://schemas.microsoft.com/office/drawing/2014/main" id="{59C847CC-DF1D-4AAD-8F2D-E73B3A3C3B2B}"/>
                </a:ext>
              </a:extLst>
            </p:cNvPr>
            <p:cNvGrpSpPr/>
            <p:nvPr/>
          </p:nvGrpSpPr>
          <p:grpSpPr>
            <a:xfrm>
              <a:off x="5953211" y="4600969"/>
              <a:ext cx="67055" cy="118511"/>
              <a:chOff x="5953211" y="4600969"/>
              <a:chExt cx="67055" cy="118511"/>
            </a:xfrm>
            <a:grpFill/>
          </p:grpSpPr>
          <p:sp>
            <p:nvSpPr>
              <p:cNvPr id="85" name="Forme libre : forme 5337">
                <a:extLst>
                  <a:ext uri="{FF2B5EF4-FFF2-40B4-BE49-F238E27FC236}">
                    <a16:creationId xmlns:a16="http://schemas.microsoft.com/office/drawing/2014/main" id="{D4B809EA-6024-46F0-8EB5-C5768B792977}"/>
                  </a:ext>
                </a:extLst>
              </p:cNvPr>
              <p:cNvSpPr/>
              <p:nvPr/>
            </p:nvSpPr>
            <p:spPr>
              <a:xfrm>
                <a:off x="5953783" y="4600969"/>
                <a:ext cx="66484" cy="55932"/>
              </a:xfrm>
              <a:custGeom>
                <a:avLst/>
                <a:gdLst>
                  <a:gd name="connsiteX0" fmla="*/ 66484 w 66484"/>
                  <a:gd name="connsiteY0" fmla="*/ 55932 h 55932"/>
                  <a:gd name="connsiteX1" fmla="*/ 52197 w 66484"/>
                  <a:gd name="connsiteY1" fmla="*/ 783 h 55932"/>
                  <a:gd name="connsiteX2" fmla="*/ 0 w 66484"/>
                  <a:gd name="connsiteY2" fmla="*/ 46788 h 5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484" h="55932">
                    <a:moveTo>
                      <a:pt x="66484" y="55932"/>
                    </a:moveTo>
                    <a:lnTo>
                      <a:pt x="52197" y="783"/>
                    </a:lnTo>
                    <a:cubicBezTo>
                      <a:pt x="52197" y="783"/>
                      <a:pt x="0" y="-9790"/>
                      <a:pt x="0" y="4678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5338">
                <a:extLst>
                  <a:ext uri="{FF2B5EF4-FFF2-40B4-BE49-F238E27FC236}">
                    <a16:creationId xmlns:a16="http://schemas.microsoft.com/office/drawing/2014/main" id="{7B13753A-9C30-4687-9177-0961925CD151}"/>
                  </a:ext>
                </a:extLst>
              </p:cNvPr>
              <p:cNvSpPr/>
              <p:nvPr/>
            </p:nvSpPr>
            <p:spPr>
              <a:xfrm>
                <a:off x="5953211" y="4648329"/>
                <a:ext cx="380" cy="71151"/>
              </a:xfrm>
              <a:custGeom>
                <a:avLst/>
                <a:gdLst>
                  <a:gd name="connsiteX0" fmla="*/ 381 w 380"/>
                  <a:gd name="connsiteY0" fmla="*/ 0 h 71151"/>
                  <a:gd name="connsiteX1" fmla="*/ 0 w 380"/>
                  <a:gd name="connsiteY1" fmla="*/ 71152 h 7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0" h="71151">
                    <a:moveTo>
                      <a:pt x="381" y="0"/>
                    </a:moveTo>
                    <a:cubicBezTo>
                      <a:pt x="381" y="10573"/>
                      <a:pt x="190" y="57817"/>
                      <a:pt x="0" y="7115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65" name="Graphique 1857">
              <a:extLst>
                <a:ext uri="{FF2B5EF4-FFF2-40B4-BE49-F238E27FC236}">
                  <a16:creationId xmlns:a16="http://schemas.microsoft.com/office/drawing/2014/main" id="{59C847CC-DF1D-4AAD-8F2D-E73B3A3C3B2B}"/>
                </a:ext>
              </a:extLst>
            </p:cNvPr>
            <p:cNvGrpSpPr/>
            <p:nvPr/>
          </p:nvGrpSpPr>
          <p:grpSpPr>
            <a:xfrm>
              <a:off x="5846529" y="4399060"/>
              <a:ext cx="133637" cy="104203"/>
              <a:chOff x="5846529" y="4399060"/>
              <a:chExt cx="133637" cy="104203"/>
            </a:xfrm>
            <a:grpFill/>
          </p:grpSpPr>
          <p:sp>
            <p:nvSpPr>
              <p:cNvPr id="81" name="Forme libre : forme 5340">
                <a:extLst>
                  <a:ext uri="{FF2B5EF4-FFF2-40B4-BE49-F238E27FC236}">
                    <a16:creationId xmlns:a16="http://schemas.microsoft.com/office/drawing/2014/main" id="{D399888D-A953-40A1-8EAD-F8E2E43409F3}"/>
                  </a:ext>
                </a:extLst>
              </p:cNvPr>
              <p:cNvSpPr/>
              <p:nvPr/>
            </p:nvSpPr>
            <p:spPr>
              <a:xfrm>
                <a:off x="5868629" y="4399060"/>
                <a:ext cx="111537" cy="82105"/>
              </a:xfrm>
              <a:custGeom>
                <a:avLst/>
                <a:gdLst>
                  <a:gd name="connsiteX0" fmla="*/ 0 w 111537"/>
                  <a:gd name="connsiteY0" fmla="*/ 11716 h 82105"/>
                  <a:gd name="connsiteX1" fmla="*/ 44672 w 111537"/>
                  <a:gd name="connsiteY1" fmla="*/ 0 h 82105"/>
                  <a:gd name="connsiteX2" fmla="*/ 111538 w 111537"/>
                  <a:gd name="connsiteY2" fmla="*/ 46006 h 82105"/>
                  <a:gd name="connsiteX3" fmla="*/ 86106 w 111537"/>
                  <a:gd name="connsiteY3" fmla="*/ 82106 h 82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537" h="82105">
                    <a:moveTo>
                      <a:pt x="0" y="11716"/>
                    </a:moveTo>
                    <a:cubicBezTo>
                      <a:pt x="11906" y="4477"/>
                      <a:pt x="27527" y="0"/>
                      <a:pt x="44672" y="0"/>
                    </a:cubicBezTo>
                    <a:cubicBezTo>
                      <a:pt x="81629" y="0"/>
                      <a:pt x="111538" y="20574"/>
                      <a:pt x="111538" y="46006"/>
                    </a:cubicBezTo>
                    <a:cubicBezTo>
                      <a:pt x="111538" y="60674"/>
                      <a:pt x="101632" y="73724"/>
                      <a:pt x="86106" y="82106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5341">
                <a:extLst>
                  <a:ext uri="{FF2B5EF4-FFF2-40B4-BE49-F238E27FC236}">
                    <a16:creationId xmlns:a16="http://schemas.microsoft.com/office/drawing/2014/main" id="{4EFFD4F0-DCDD-427A-BF2C-F2CED8AFA4A8}"/>
                  </a:ext>
                </a:extLst>
              </p:cNvPr>
              <p:cNvSpPr/>
              <p:nvPr/>
            </p:nvSpPr>
            <p:spPr>
              <a:xfrm>
                <a:off x="5846529" y="4427635"/>
                <a:ext cx="83631" cy="63436"/>
              </a:xfrm>
              <a:custGeom>
                <a:avLst/>
                <a:gdLst>
                  <a:gd name="connsiteX0" fmla="*/ 83632 w 83631"/>
                  <a:gd name="connsiteY0" fmla="*/ 62008 h 63436"/>
                  <a:gd name="connsiteX1" fmla="*/ 66868 w 83631"/>
                  <a:gd name="connsiteY1" fmla="*/ 63437 h 63436"/>
                  <a:gd name="connsiteX2" fmla="*/ 2 w 83631"/>
                  <a:gd name="connsiteY2" fmla="*/ 22384 h 63436"/>
                  <a:gd name="connsiteX3" fmla="*/ 8289 w 83631"/>
                  <a:gd name="connsiteY3" fmla="*/ 0 h 6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631" h="63436">
                    <a:moveTo>
                      <a:pt x="83632" y="62008"/>
                    </a:moveTo>
                    <a:cubicBezTo>
                      <a:pt x="78298" y="62960"/>
                      <a:pt x="72583" y="63437"/>
                      <a:pt x="66868" y="63437"/>
                    </a:cubicBezTo>
                    <a:cubicBezTo>
                      <a:pt x="29911" y="63437"/>
                      <a:pt x="2" y="47720"/>
                      <a:pt x="2" y="22384"/>
                    </a:cubicBezTo>
                    <a:cubicBezTo>
                      <a:pt x="-93" y="14288"/>
                      <a:pt x="2955" y="6668"/>
                      <a:pt x="8289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5342">
                <a:extLst>
                  <a:ext uri="{FF2B5EF4-FFF2-40B4-BE49-F238E27FC236}">
                    <a16:creationId xmlns:a16="http://schemas.microsoft.com/office/drawing/2014/main" id="{4F53327C-24C3-4A77-A593-D8F916EBC121}"/>
                  </a:ext>
                </a:extLst>
              </p:cNvPr>
              <p:cNvSpPr/>
              <p:nvPr/>
            </p:nvSpPr>
            <p:spPr>
              <a:xfrm>
                <a:off x="5930256" y="4480689"/>
                <a:ext cx="33242" cy="22574"/>
              </a:xfrm>
              <a:custGeom>
                <a:avLst/>
                <a:gdLst>
                  <a:gd name="connsiteX0" fmla="*/ 25051 w 33242"/>
                  <a:gd name="connsiteY0" fmla="*/ 0 h 22574"/>
                  <a:gd name="connsiteX1" fmla="*/ 33242 w 33242"/>
                  <a:gd name="connsiteY1" fmla="*/ 22574 h 22574"/>
                  <a:gd name="connsiteX2" fmla="*/ 0 w 33242"/>
                  <a:gd name="connsiteY2" fmla="*/ 9049 h 2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242" h="22574">
                    <a:moveTo>
                      <a:pt x="25051" y="0"/>
                    </a:moveTo>
                    <a:lnTo>
                      <a:pt x="33242" y="22574"/>
                    </a:lnTo>
                    <a:lnTo>
                      <a:pt x="0" y="9049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5343">
                <a:extLst>
                  <a:ext uri="{FF2B5EF4-FFF2-40B4-BE49-F238E27FC236}">
                    <a16:creationId xmlns:a16="http://schemas.microsoft.com/office/drawing/2014/main" id="{B489A888-02F0-4ADA-A32B-FFA49F301CCE}"/>
                  </a:ext>
                </a:extLst>
              </p:cNvPr>
              <p:cNvSpPr/>
              <p:nvPr/>
            </p:nvSpPr>
            <p:spPr>
              <a:xfrm>
                <a:off x="5881869" y="4425635"/>
                <a:ext cx="66389" cy="40481"/>
              </a:xfrm>
              <a:custGeom>
                <a:avLst/>
                <a:gdLst>
                  <a:gd name="connsiteX0" fmla="*/ 0 w 66389"/>
                  <a:gd name="connsiteY0" fmla="*/ 18002 h 40481"/>
                  <a:gd name="connsiteX1" fmla="*/ 23622 w 66389"/>
                  <a:gd name="connsiteY1" fmla="*/ 40481 h 40481"/>
                  <a:gd name="connsiteX2" fmla="*/ 66389 w 66389"/>
                  <a:gd name="connsiteY2" fmla="*/ 0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389" h="40481">
                    <a:moveTo>
                      <a:pt x="0" y="18002"/>
                    </a:moveTo>
                    <a:lnTo>
                      <a:pt x="23622" y="40481"/>
                    </a:lnTo>
                    <a:lnTo>
                      <a:pt x="66389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6" name="Forme libre : forme 5344">
              <a:extLst>
                <a:ext uri="{FF2B5EF4-FFF2-40B4-BE49-F238E27FC236}">
                  <a16:creationId xmlns:a16="http://schemas.microsoft.com/office/drawing/2014/main" id="{057E4066-3C43-4BF5-AF60-20BCF0CB6A05}"/>
                </a:ext>
              </a:extLst>
            </p:cNvPr>
            <p:cNvSpPr/>
            <p:nvPr/>
          </p:nvSpPr>
          <p:spPr>
            <a:xfrm>
              <a:off x="5964737" y="4699859"/>
              <a:ext cx="37719" cy="18859"/>
            </a:xfrm>
            <a:custGeom>
              <a:avLst/>
              <a:gdLst>
                <a:gd name="connsiteX0" fmla="*/ 0 w 37719"/>
                <a:gd name="connsiteY0" fmla="*/ 18860 h 18859"/>
                <a:gd name="connsiteX1" fmla="*/ 18859 w 37719"/>
                <a:gd name="connsiteY1" fmla="*/ 0 h 18859"/>
                <a:gd name="connsiteX2" fmla="*/ 37719 w 37719"/>
                <a:gd name="connsiteY2" fmla="*/ 18860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19" h="18859">
                  <a:moveTo>
                    <a:pt x="0" y="18860"/>
                  </a:moveTo>
                  <a:cubicBezTo>
                    <a:pt x="0" y="8477"/>
                    <a:pt x="8382" y="0"/>
                    <a:pt x="18859" y="0"/>
                  </a:cubicBezTo>
                  <a:cubicBezTo>
                    <a:pt x="29337" y="0"/>
                    <a:pt x="37719" y="8382"/>
                    <a:pt x="37719" y="18860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5345">
              <a:extLst>
                <a:ext uri="{FF2B5EF4-FFF2-40B4-BE49-F238E27FC236}">
                  <a16:creationId xmlns:a16="http://schemas.microsoft.com/office/drawing/2014/main" id="{666FCEBE-FAAB-49DF-ACA2-F5CB4063AD3C}"/>
                </a:ext>
              </a:extLst>
            </p:cNvPr>
            <p:cNvSpPr/>
            <p:nvPr/>
          </p:nvSpPr>
          <p:spPr>
            <a:xfrm>
              <a:off x="6141711" y="4652044"/>
              <a:ext cx="112776" cy="136493"/>
            </a:xfrm>
            <a:custGeom>
              <a:avLst/>
              <a:gdLst>
                <a:gd name="connsiteX0" fmla="*/ 0 w 112776"/>
                <a:gd name="connsiteY0" fmla="*/ 125730 h 136493"/>
                <a:gd name="connsiteX1" fmla="*/ 0 w 112776"/>
                <a:gd name="connsiteY1" fmla="*/ 8953 h 136493"/>
                <a:gd name="connsiteX2" fmla="*/ 8954 w 112776"/>
                <a:gd name="connsiteY2" fmla="*/ 0 h 136493"/>
                <a:gd name="connsiteX3" fmla="*/ 103823 w 112776"/>
                <a:gd name="connsiteY3" fmla="*/ 0 h 136493"/>
                <a:gd name="connsiteX4" fmla="*/ 112776 w 112776"/>
                <a:gd name="connsiteY4" fmla="*/ 8953 h 136493"/>
                <a:gd name="connsiteX5" fmla="*/ 112776 w 112776"/>
                <a:gd name="connsiteY5" fmla="*/ 127540 h 136493"/>
                <a:gd name="connsiteX6" fmla="*/ 103823 w 112776"/>
                <a:gd name="connsiteY6" fmla="*/ 136493 h 136493"/>
                <a:gd name="connsiteX7" fmla="*/ 67342 w 112776"/>
                <a:gd name="connsiteY7" fmla="*/ 136493 h 13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776" h="136493">
                  <a:moveTo>
                    <a:pt x="0" y="125730"/>
                  </a:moveTo>
                  <a:lnTo>
                    <a:pt x="0" y="8953"/>
                  </a:lnTo>
                  <a:cubicBezTo>
                    <a:pt x="0" y="4001"/>
                    <a:pt x="4096" y="0"/>
                    <a:pt x="8954" y="0"/>
                  </a:cubicBezTo>
                  <a:lnTo>
                    <a:pt x="103823" y="0"/>
                  </a:lnTo>
                  <a:cubicBezTo>
                    <a:pt x="108776" y="0"/>
                    <a:pt x="112776" y="4096"/>
                    <a:pt x="112776" y="8953"/>
                  </a:cubicBezTo>
                  <a:lnTo>
                    <a:pt x="112776" y="127540"/>
                  </a:lnTo>
                  <a:cubicBezTo>
                    <a:pt x="112776" y="132493"/>
                    <a:pt x="108680" y="136493"/>
                    <a:pt x="103823" y="136493"/>
                  </a:cubicBezTo>
                  <a:lnTo>
                    <a:pt x="67342" y="13649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5346">
              <a:extLst>
                <a:ext uri="{FF2B5EF4-FFF2-40B4-BE49-F238E27FC236}">
                  <a16:creationId xmlns:a16="http://schemas.microsoft.com/office/drawing/2014/main" id="{2D8E9689-ABAF-4116-9D98-23903962D36B}"/>
                </a:ext>
              </a:extLst>
            </p:cNvPr>
            <p:cNvSpPr/>
            <p:nvPr/>
          </p:nvSpPr>
          <p:spPr>
            <a:xfrm>
              <a:off x="6161523" y="4556413"/>
              <a:ext cx="22097" cy="40671"/>
            </a:xfrm>
            <a:custGeom>
              <a:avLst/>
              <a:gdLst>
                <a:gd name="connsiteX0" fmla="*/ 22098 w 22097"/>
                <a:gd name="connsiteY0" fmla="*/ 40672 h 40671"/>
                <a:gd name="connsiteX1" fmla="*/ 0 w 22097"/>
                <a:gd name="connsiteY1" fmla="*/ 0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97" h="40671">
                  <a:moveTo>
                    <a:pt x="22098" y="40672"/>
                  </a:moveTo>
                  <a:cubicBezTo>
                    <a:pt x="8953" y="33147"/>
                    <a:pt x="0" y="17717"/>
                    <a:pt x="0" y="0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5347">
              <a:extLst>
                <a:ext uri="{FF2B5EF4-FFF2-40B4-BE49-F238E27FC236}">
                  <a16:creationId xmlns:a16="http://schemas.microsoft.com/office/drawing/2014/main" id="{9644E26B-0AAE-4A06-B612-1E2664FEE251}"/>
                </a:ext>
              </a:extLst>
            </p:cNvPr>
            <p:cNvSpPr/>
            <p:nvPr/>
          </p:nvSpPr>
          <p:spPr>
            <a:xfrm>
              <a:off x="6216959" y="4556413"/>
              <a:ext cx="25622" cy="42481"/>
            </a:xfrm>
            <a:custGeom>
              <a:avLst/>
              <a:gdLst>
                <a:gd name="connsiteX0" fmla="*/ 25622 w 25622"/>
                <a:gd name="connsiteY0" fmla="*/ 0 h 42481"/>
                <a:gd name="connsiteX1" fmla="*/ 0 w 25622"/>
                <a:gd name="connsiteY1" fmla="*/ 42482 h 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22" h="42481">
                  <a:moveTo>
                    <a:pt x="25622" y="0"/>
                  </a:moveTo>
                  <a:cubicBezTo>
                    <a:pt x="25622" y="19241"/>
                    <a:pt x="15049" y="35814"/>
                    <a:pt x="0" y="4248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5348">
              <a:extLst>
                <a:ext uri="{FF2B5EF4-FFF2-40B4-BE49-F238E27FC236}">
                  <a16:creationId xmlns:a16="http://schemas.microsoft.com/office/drawing/2014/main" id="{3A4F59EA-E754-4847-A93A-F33C4F4FAE67}"/>
                </a:ext>
              </a:extLst>
            </p:cNvPr>
            <p:cNvSpPr/>
            <p:nvPr/>
          </p:nvSpPr>
          <p:spPr>
            <a:xfrm>
              <a:off x="6156711" y="4477328"/>
              <a:ext cx="91870" cy="71179"/>
            </a:xfrm>
            <a:custGeom>
              <a:avLst/>
              <a:gdLst>
                <a:gd name="connsiteX0" fmla="*/ 2526 w 91870"/>
                <a:gd name="connsiteY0" fmla="*/ 70608 h 71179"/>
                <a:gd name="connsiteX1" fmla="*/ 7003 w 91870"/>
                <a:gd name="connsiteY1" fmla="*/ 30507 h 71179"/>
                <a:gd name="connsiteX2" fmla="*/ 22528 w 91870"/>
                <a:gd name="connsiteY2" fmla="*/ 13362 h 71179"/>
                <a:gd name="connsiteX3" fmla="*/ 22528 w 91870"/>
                <a:gd name="connsiteY3" fmla="*/ 4123 h 71179"/>
                <a:gd name="connsiteX4" fmla="*/ 60343 w 91870"/>
                <a:gd name="connsiteY4" fmla="*/ 6790 h 71179"/>
                <a:gd name="connsiteX5" fmla="*/ 72820 w 91870"/>
                <a:gd name="connsiteY5" fmla="*/ 15458 h 71179"/>
                <a:gd name="connsiteX6" fmla="*/ 91870 w 91870"/>
                <a:gd name="connsiteY6" fmla="*/ 26316 h 71179"/>
                <a:gd name="connsiteX7" fmla="*/ 86346 w 91870"/>
                <a:gd name="connsiteY7" fmla="*/ 31079 h 71179"/>
                <a:gd name="connsiteX8" fmla="*/ 87108 w 91870"/>
                <a:gd name="connsiteY8" fmla="*/ 71179 h 71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870" h="71179">
                  <a:moveTo>
                    <a:pt x="2526" y="70608"/>
                  </a:moveTo>
                  <a:cubicBezTo>
                    <a:pt x="2526" y="70608"/>
                    <a:pt x="-5475" y="40032"/>
                    <a:pt x="7003" y="30507"/>
                  </a:cubicBezTo>
                  <a:cubicBezTo>
                    <a:pt x="7003" y="30507"/>
                    <a:pt x="3764" y="14982"/>
                    <a:pt x="22528" y="13362"/>
                  </a:cubicBezTo>
                  <a:cubicBezTo>
                    <a:pt x="22528" y="13362"/>
                    <a:pt x="25291" y="8124"/>
                    <a:pt x="22528" y="4123"/>
                  </a:cubicBezTo>
                  <a:cubicBezTo>
                    <a:pt x="22528" y="4123"/>
                    <a:pt x="46817" y="-6735"/>
                    <a:pt x="60343" y="6790"/>
                  </a:cubicBezTo>
                  <a:cubicBezTo>
                    <a:pt x="60343" y="6790"/>
                    <a:pt x="70820" y="3075"/>
                    <a:pt x="72820" y="15458"/>
                  </a:cubicBezTo>
                  <a:cubicBezTo>
                    <a:pt x="72820" y="15458"/>
                    <a:pt x="86822" y="14886"/>
                    <a:pt x="91870" y="26316"/>
                  </a:cubicBezTo>
                  <a:cubicBezTo>
                    <a:pt x="91870" y="26316"/>
                    <a:pt x="86822" y="27364"/>
                    <a:pt x="86346" y="31079"/>
                  </a:cubicBezTo>
                  <a:cubicBezTo>
                    <a:pt x="86346" y="31079"/>
                    <a:pt x="96157" y="51367"/>
                    <a:pt x="87108" y="71179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1" name="Graphique 1857">
              <a:extLst>
                <a:ext uri="{FF2B5EF4-FFF2-40B4-BE49-F238E27FC236}">
                  <a16:creationId xmlns:a16="http://schemas.microsoft.com/office/drawing/2014/main" id="{59C847CC-DF1D-4AAD-8F2D-E73B3A3C3B2B}"/>
                </a:ext>
              </a:extLst>
            </p:cNvPr>
            <p:cNvGrpSpPr/>
            <p:nvPr/>
          </p:nvGrpSpPr>
          <p:grpSpPr>
            <a:xfrm>
              <a:off x="6161142" y="4671285"/>
              <a:ext cx="43433" cy="56102"/>
              <a:chOff x="6161142" y="4671285"/>
              <a:chExt cx="43433" cy="56102"/>
            </a:xfrm>
            <a:grpFill/>
          </p:grpSpPr>
          <p:sp>
            <p:nvSpPr>
              <p:cNvPr id="79" name="Forme libre : forme 5350">
                <a:extLst>
                  <a:ext uri="{FF2B5EF4-FFF2-40B4-BE49-F238E27FC236}">
                    <a16:creationId xmlns:a16="http://schemas.microsoft.com/office/drawing/2014/main" id="{98A5FCA7-ABF8-4381-8058-BD33CCE94695}"/>
                  </a:ext>
                </a:extLst>
              </p:cNvPr>
              <p:cNvSpPr/>
              <p:nvPr/>
            </p:nvSpPr>
            <p:spPr>
              <a:xfrm>
                <a:off x="6161142" y="4694811"/>
                <a:ext cx="25241" cy="32575"/>
              </a:xfrm>
              <a:custGeom>
                <a:avLst/>
                <a:gdLst>
                  <a:gd name="connsiteX0" fmla="*/ 25241 w 25241"/>
                  <a:gd name="connsiteY0" fmla="*/ 0 h 32575"/>
                  <a:gd name="connsiteX1" fmla="*/ 0 w 25241"/>
                  <a:gd name="connsiteY1" fmla="*/ 32576 h 3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241" h="32575">
                    <a:moveTo>
                      <a:pt x="25241" y="0"/>
                    </a:moveTo>
                    <a:lnTo>
                      <a:pt x="0" y="3257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5351">
                <a:extLst>
                  <a:ext uri="{FF2B5EF4-FFF2-40B4-BE49-F238E27FC236}">
                    <a16:creationId xmlns:a16="http://schemas.microsoft.com/office/drawing/2014/main" id="{82ACFABD-4934-4933-B1DA-38C8437E80CD}"/>
                  </a:ext>
                </a:extLst>
              </p:cNvPr>
              <p:cNvSpPr/>
              <p:nvPr/>
            </p:nvSpPr>
            <p:spPr>
              <a:xfrm>
                <a:off x="6196670" y="4671285"/>
                <a:ext cx="7905" cy="10287"/>
              </a:xfrm>
              <a:custGeom>
                <a:avLst/>
                <a:gdLst>
                  <a:gd name="connsiteX0" fmla="*/ 7906 w 7905"/>
                  <a:gd name="connsiteY0" fmla="*/ 0 h 10287"/>
                  <a:gd name="connsiteX1" fmla="*/ 0 w 7905"/>
                  <a:gd name="connsiteY1" fmla="*/ 10287 h 1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05" h="10287">
                    <a:moveTo>
                      <a:pt x="7906" y="0"/>
                    </a:moveTo>
                    <a:lnTo>
                      <a:pt x="0" y="10287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2" name="Forme libre : forme 5352">
              <a:extLst>
                <a:ext uri="{FF2B5EF4-FFF2-40B4-BE49-F238E27FC236}">
                  <a16:creationId xmlns:a16="http://schemas.microsoft.com/office/drawing/2014/main" id="{AA6C78E0-51E1-4C4F-8092-7DA68F1083FE}"/>
                </a:ext>
              </a:extLst>
            </p:cNvPr>
            <p:cNvSpPr/>
            <p:nvPr/>
          </p:nvSpPr>
          <p:spPr>
            <a:xfrm>
              <a:off x="6058653" y="4671189"/>
              <a:ext cx="20573" cy="20573"/>
            </a:xfrm>
            <a:custGeom>
              <a:avLst/>
              <a:gdLst>
                <a:gd name="connsiteX0" fmla="*/ 20574 w 20573"/>
                <a:gd name="connsiteY0" fmla="*/ 0 h 20573"/>
                <a:gd name="connsiteX1" fmla="*/ 0 w 20573"/>
                <a:gd name="connsiteY1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3" h="20573">
                  <a:moveTo>
                    <a:pt x="20574" y="0"/>
                  </a:moveTo>
                  <a:cubicBezTo>
                    <a:pt x="20574" y="11335"/>
                    <a:pt x="11335" y="20574"/>
                    <a:pt x="0" y="20574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5353">
              <a:extLst>
                <a:ext uri="{FF2B5EF4-FFF2-40B4-BE49-F238E27FC236}">
                  <a16:creationId xmlns:a16="http://schemas.microsoft.com/office/drawing/2014/main" id="{5938D151-63AB-4387-8F14-F98E52A4C897}"/>
                </a:ext>
              </a:extLst>
            </p:cNvPr>
            <p:cNvSpPr/>
            <p:nvPr/>
          </p:nvSpPr>
          <p:spPr>
            <a:xfrm>
              <a:off x="6184574" y="4602895"/>
              <a:ext cx="33337" cy="9525"/>
            </a:xfrm>
            <a:custGeom>
              <a:avLst/>
              <a:gdLst>
                <a:gd name="connsiteX0" fmla="*/ 0 w 33337"/>
                <a:gd name="connsiteY0" fmla="*/ 0 h 9525"/>
                <a:gd name="connsiteX1" fmla="*/ 33337 w 333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" h="9525">
                  <a:moveTo>
                    <a:pt x="0" y="0"/>
                  </a:moveTo>
                  <a:lnTo>
                    <a:pt x="33337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5354">
              <a:extLst>
                <a:ext uri="{FF2B5EF4-FFF2-40B4-BE49-F238E27FC236}">
                  <a16:creationId xmlns:a16="http://schemas.microsoft.com/office/drawing/2014/main" id="{F2756E6A-4254-4EF6-B588-6318E914DFAD}"/>
                </a:ext>
              </a:extLst>
            </p:cNvPr>
            <p:cNvSpPr/>
            <p:nvPr/>
          </p:nvSpPr>
          <p:spPr>
            <a:xfrm>
              <a:off x="6148950" y="4542030"/>
              <a:ext cx="10667" cy="24002"/>
            </a:xfrm>
            <a:custGeom>
              <a:avLst/>
              <a:gdLst>
                <a:gd name="connsiteX0" fmla="*/ 10668 w 10667"/>
                <a:gd name="connsiteY0" fmla="*/ 24003 h 24002"/>
                <a:gd name="connsiteX1" fmla="*/ 0 w 10667"/>
                <a:gd name="connsiteY1" fmla="*/ 11811 h 24002"/>
                <a:gd name="connsiteX2" fmla="*/ 7810 w 10667"/>
                <a:gd name="connsiteY2" fmla="*/ 0 h 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7" h="24002">
                  <a:moveTo>
                    <a:pt x="10668" y="24003"/>
                  </a:moveTo>
                  <a:cubicBezTo>
                    <a:pt x="4763" y="24003"/>
                    <a:pt x="0" y="18574"/>
                    <a:pt x="0" y="11811"/>
                  </a:cubicBezTo>
                  <a:cubicBezTo>
                    <a:pt x="0" y="6191"/>
                    <a:pt x="3334" y="1524"/>
                    <a:pt x="7810" y="0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5355">
              <a:extLst>
                <a:ext uri="{FF2B5EF4-FFF2-40B4-BE49-F238E27FC236}">
                  <a16:creationId xmlns:a16="http://schemas.microsoft.com/office/drawing/2014/main" id="{C2D5EE34-DA6A-4A5E-9428-28FD47ED206C}"/>
                </a:ext>
              </a:extLst>
            </p:cNvPr>
            <p:cNvSpPr/>
            <p:nvPr/>
          </p:nvSpPr>
          <p:spPr>
            <a:xfrm>
              <a:off x="6243152" y="4542792"/>
              <a:ext cx="10667" cy="24002"/>
            </a:xfrm>
            <a:custGeom>
              <a:avLst/>
              <a:gdLst>
                <a:gd name="connsiteX0" fmla="*/ 0 w 10667"/>
                <a:gd name="connsiteY0" fmla="*/ 24003 h 24002"/>
                <a:gd name="connsiteX1" fmla="*/ 10668 w 10667"/>
                <a:gd name="connsiteY1" fmla="*/ 11811 h 24002"/>
                <a:gd name="connsiteX2" fmla="*/ 2857 w 10667"/>
                <a:gd name="connsiteY2" fmla="*/ 0 h 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7" h="24002">
                  <a:moveTo>
                    <a:pt x="0" y="24003"/>
                  </a:moveTo>
                  <a:cubicBezTo>
                    <a:pt x="5905" y="24003"/>
                    <a:pt x="10668" y="18574"/>
                    <a:pt x="10668" y="11811"/>
                  </a:cubicBezTo>
                  <a:cubicBezTo>
                    <a:pt x="10668" y="6191"/>
                    <a:pt x="7334" y="1524"/>
                    <a:pt x="2857" y="0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5356">
              <a:extLst>
                <a:ext uri="{FF2B5EF4-FFF2-40B4-BE49-F238E27FC236}">
                  <a16:creationId xmlns:a16="http://schemas.microsoft.com/office/drawing/2014/main" id="{C74F1891-B99E-4E92-8124-C974DEBBDA75}"/>
                </a:ext>
              </a:extLst>
            </p:cNvPr>
            <p:cNvSpPr/>
            <p:nvPr/>
          </p:nvSpPr>
          <p:spPr>
            <a:xfrm>
              <a:off x="6185145" y="4585941"/>
              <a:ext cx="30765" cy="5006"/>
            </a:xfrm>
            <a:custGeom>
              <a:avLst/>
              <a:gdLst>
                <a:gd name="connsiteX0" fmla="*/ 0 w 30765"/>
                <a:gd name="connsiteY0" fmla="*/ 0 h 5006"/>
                <a:gd name="connsiteX1" fmla="*/ 30766 w 30765"/>
                <a:gd name="connsiteY1" fmla="*/ 2191 h 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65" h="5006">
                  <a:moveTo>
                    <a:pt x="0" y="0"/>
                  </a:moveTo>
                  <a:cubicBezTo>
                    <a:pt x="0" y="0"/>
                    <a:pt x="12859" y="9620"/>
                    <a:pt x="30766" y="2191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5357">
              <a:extLst>
                <a:ext uri="{FF2B5EF4-FFF2-40B4-BE49-F238E27FC236}">
                  <a16:creationId xmlns:a16="http://schemas.microsoft.com/office/drawing/2014/main" id="{641BB08E-2F2F-4AF4-B2BC-80812A54D993}"/>
                </a:ext>
              </a:extLst>
            </p:cNvPr>
            <p:cNvSpPr/>
            <p:nvPr/>
          </p:nvSpPr>
          <p:spPr>
            <a:xfrm>
              <a:off x="6193813" y="4499835"/>
              <a:ext cx="10858" cy="8286"/>
            </a:xfrm>
            <a:custGeom>
              <a:avLst/>
              <a:gdLst>
                <a:gd name="connsiteX0" fmla="*/ 10858 w 10858"/>
                <a:gd name="connsiteY0" fmla="*/ 0 h 8286"/>
                <a:gd name="connsiteX1" fmla="*/ 0 w 10858"/>
                <a:gd name="connsiteY1" fmla="*/ 8287 h 8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58" h="8286">
                  <a:moveTo>
                    <a:pt x="10858" y="0"/>
                  </a:moveTo>
                  <a:cubicBezTo>
                    <a:pt x="10858" y="0"/>
                    <a:pt x="3620" y="1048"/>
                    <a:pt x="0" y="8287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5358">
              <a:extLst>
                <a:ext uri="{FF2B5EF4-FFF2-40B4-BE49-F238E27FC236}">
                  <a16:creationId xmlns:a16="http://schemas.microsoft.com/office/drawing/2014/main" id="{FFC824B0-367E-4152-B5B6-D7D0B8B6D09B}"/>
                </a:ext>
              </a:extLst>
            </p:cNvPr>
            <p:cNvSpPr/>
            <p:nvPr/>
          </p:nvSpPr>
          <p:spPr>
            <a:xfrm>
              <a:off x="6199433" y="4503930"/>
              <a:ext cx="6191" cy="7238"/>
            </a:xfrm>
            <a:custGeom>
              <a:avLst/>
              <a:gdLst>
                <a:gd name="connsiteX0" fmla="*/ 0 w 6191"/>
                <a:gd name="connsiteY0" fmla="*/ 0 h 7238"/>
                <a:gd name="connsiteX1" fmla="*/ 6191 w 6191"/>
                <a:gd name="connsiteY1" fmla="*/ 7239 h 7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91" h="7238">
                  <a:moveTo>
                    <a:pt x="0" y="0"/>
                  </a:moveTo>
                  <a:cubicBezTo>
                    <a:pt x="0" y="0"/>
                    <a:pt x="4667" y="1810"/>
                    <a:pt x="6191" y="7239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73" name="Image 1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053449">
            <a:off x="598756" y="4325415"/>
            <a:ext cx="608609" cy="810127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439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animBg="1"/>
      <p:bldP spid="176" grpId="0" animBg="1"/>
      <p:bldP spid="175" grpId="0" animBg="1"/>
      <p:bldP spid="5" grpId="0" animBg="1"/>
      <p:bldP spid="3" grpId="0" animBg="1"/>
      <p:bldP spid="4" grpId="0" animBg="1"/>
      <p:bldP spid="39" grpId="0" animBg="1"/>
      <p:bldP spid="134" grpId="0" animBg="1"/>
      <p:bldP spid="135" grpId="0" animBg="1"/>
      <p:bldP spid="178" grpId="0" animBg="1"/>
      <p:bldP spid="9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Les mots clés et verbatim à utiliser pour interpeller votre client. 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Les différents moments d’accroche</a:t>
            </a:r>
            <a:endParaRPr lang="fr-FR" dirty="0"/>
          </a:p>
        </p:txBody>
      </p:sp>
      <p:grpSp>
        <p:nvGrpSpPr>
          <p:cNvPr id="9" name="Groupe 8"/>
          <p:cNvGrpSpPr/>
          <p:nvPr/>
        </p:nvGrpSpPr>
        <p:grpSpPr>
          <a:xfrm>
            <a:off x="600727" y="1326365"/>
            <a:ext cx="2971800" cy="2646948"/>
            <a:chOff x="-144379" y="1864895"/>
            <a:chExt cx="2971800" cy="2646948"/>
          </a:xfrm>
        </p:grpSpPr>
        <p:pic>
          <p:nvPicPr>
            <p:cNvPr id="5124" name="Picture 4" descr="Pack de bulles de bd colorées Vecteur gratui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61" t="52959" r="54789" b="18316"/>
            <a:stretch/>
          </p:blipFill>
          <p:spPr bwMode="auto">
            <a:xfrm>
              <a:off x="-144379" y="1864895"/>
              <a:ext cx="2971800" cy="2646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ZoneTexte 7"/>
            <p:cNvSpPr txBox="1"/>
            <p:nvPr/>
          </p:nvSpPr>
          <p:spPr>
            <a:xfrm>
              <a:off x="140845" y="2292426"/>
              <a:ext cx="24469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 smtClean="0">
                  <a:solidFill>
                    <a:schemeClr val="bg1"/>
                  </a:solidFill>
                </a:rPr>
                <a:t>Alors, cette année est celle du BAC ? Comment ça s’est passé ? 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086930" y="1487891"/>
            <a:ext cx="3789948" cy="3128210"/>
            <a:chOff x="8674768" y="1780674"/>
            <a:chExt cx="3789948" cy="3128210"/>
          </a:xfrm>
        </p:grpSpPr>
        <p:pic>
          <p:nvPicPr>
            <p:cNvPr id="181" name="Picture 4" descr="Pack de bulles de bd colorées Vecteur gratui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72" t="12782" r="52298" b="53599"/>
            <a:stretch/>
          </p:blipFill>
          <p:spPr bwMode="auto">
            <a:xfrm>
              <a:off x="8674768" y="1780674"/>
              <a:ext cx="3789948" cy="3128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6" name="ZoneTexte 185"/>
            <p:cNvSpPr txBox="1"/>
            <p:nvPr/>
          </p:nvSpPr>
          <p:spPr>
            <a:xfrm>
              <a:off x="8941678" y="2477390"/>
              <a:ext cx="309211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 smtClean="0">
                  <a:solidFill>
                    <a:schemeClr val="bg1"/>
                  </a:solidFill>
                </a:rPr>
                <a:t>Félicitations pour votre mention ! Nous avons     le plaisir de vous offrir   50 €  </a:t>
              </a:r>
              <a:r>
                <a:rPr lang="fr-FR" sz="2000" dirty="0" smtClean="0">
                  <a:solidFill>
                    <a:schemeClr val="bg1"/>
                  </a:solidFill>
                  <a:sym typeface="Wingdings" panose="05000000000000000000" pitchFamily="2" charset="2"/>
                </a:rPr>
                <a:t>:)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6022540" y="1586542"/>
            <a:ext cx="3010003" cy="2323899"/>
            <a:chOff x="3174229" y="1744580"/>
            <a:chExt cx="3010003" cy="2323899"/>
          </a:xfrm>
        </p:grpSpPr>
        <p:pic>
          <p:nvPicPr>
            <p:cNvPr id="183" name="Picture 4" descr="Pack de bulles de bd colorées Vecteur gratui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72" t="52722" r="8348" b="17724"/>
            <a:stretch/>
          </p:blipFill>
          <p:spPr bwMode="auto">
            <a:xfrm>
              <a:off x="3174229" y="1744580"/>
              <a:ext cx="3010003" cy="232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" name="ZoneTexte 183"/>
            <p:cNvSpPr txBox="1"/>
            <p:nvPr/>
          </p:nvSpPr>
          <p:spPr>
            <a:xfrm>
              <a:off x="3671776" y="2551619"/>
              <a:ext cx="221471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 smtClean="0">
                  <a:solidFill>
                    <a:schemeClr val="bg1"/>
                  </a:solidFill>
                </a:rPr>
                <a:t>Qu’allez-vous faire en septembre ? 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8499726" y="1204185"/>
            <a:ext cx="3260558" cy="2261938"/>
            <a:chOff x="8632689" y="1843869"/>
            <a:chExt cx="3260558" cy="2261938"/>
          </a:xfrm>
        </p:grpSpPr>
        <p:pic>
          <p:nvPicPr>
            <p:cNvPr id="182" name="Picture 4" descr="Pack de bulles de bd colorées Vecteur gratui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84" t="14679" r="8537" b="59528"/>
            <a:stretch/>
          </p:blipFill>
          <p:spPr bwMode="auto">
            <a:xfrm rot="10800000">
              <a:off x="8632689" y="1843869"/>
              <a:ext cx="3260558" cy="22619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5" name="ZoneTexte 184"/>
            <p:cNvSpPr txBox="1"/>
            <p:nvPr/>
          </p:nvSpPr>
          <p:spPr>
            <a:xfrm>
              <a:off x="8790902" y="2393580"/>
              <a:ext cx="271521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 smtClean="0">
                  <a:solidFill>
                    <a:schemeClr val="bg1"/>
                  </a:solidFill>
                </a:rPr>
                <a:t>Avez-vous déjà commencé à préparer votre rentrée ? 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Image 1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45894" y="4271101"/>
            <a:ext cx="4105275" cy="447675"/>
          </a:xfrm>
          <a:prstGeom prst="rect">
            <a:avLst/>
          </a:prstGeom>
        </p:spPr>
      </p:pic>
      <p:pic>
        <p:nvPicPr>
          <p:cNvPr id="187" name="Image 18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660"/>
          <a:stretch/>
        </p:blipFill>
        <p:spPr>
          <a:xfrm rot="615999">
            <a:off x="7543345" y="5403261"/>
            <a:ext cx="4202209" cy="372180"/>
          </a:xfrm>
          <a:prstGeom prst="rect">
            <a:avLst/>
          </a:prstGeom>
        </p:spPr>
      </p:pic>
      <p:pic>
        <p:nvPicPr>
          <p:cNvPr id="188" name="Image 18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422026">
            <a:off x="2473550" y="5588184"/>
            <a:ext cx="5065504" cy="364592"/>
          </a:xfrm>
          <a:prstGeom prst="rect">
            <a:avLst/>
          </a:prstGeom>
        </p:spPr>
      </p:pic>
      <p:grpSp>
        <p:nvGrpSpPr>
          <p:cNvPr id="190" name="Groupe 189"/>
          <p:cNvGrpSpPr/>
          <p:nvPr/>
        </p:nvGrpSpPr>
        <p:grpSpPr>
          <a:xfrm>
            <a:off x="235424" y="4586592"/>
            <a:ext cx="3304763" cy="808504"/>
            <a:chOff x="235424" y="4586592"/>
            <a:chExt cx="3304763" cy="808504"/>
          </a:xfrm>
        </p:grpSpPr>
        <p:pic>
          <p:nvPicPr>
            <p:cNvPr id="189" name="Image 188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458" t="-1126"/>
            <a:stretch/>
          </p:blipFill>
          <p:spPr>
            <a:xfrm rot="20783148">
              <a:off x="605587" y="5003505"/>
              <a:ext cx="2934600" cy="391591"/>
            </a:xfrm>
            <a:prstGeom prst="rect">
              <a:avLst/>
            </a:prstGeom>
          </p:spPr>
        </p:pic>
        <p:pic>
          <p:nvPicPr>
            <p:cNvPr id="192" name="Image 191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" r="46950" b="1331"/>
            <a:stretch/>
          </p:blipFill>
          <p:spPr>
            <a:xfrm rot="20783148">
              <a:off x="235424" y="4586592"/>
              <a:ext cx="3207115" cy="3820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649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L’offre Bachelier avec mention</a:t>
            </a:r>
          </a:p>
          <a:p>
            <a:r>
              <a:rPr lang="fr-FR" dirty="0"/>
              <a:t>L’opération de marketing direct, le </a:t>
            </a:r>
            <a:r>
              <a:rPr lang="fr-FR" dirty="0" smtClean="0"/>
              <a:t>ciblage</a:t>
            </a:r>
          </a:p>
          <a:p>
            <a:r>
              <a:rPr lang="fr-FR" dirty="0" smtClean="0"/>
              <a:t>Les différents moments d’accroche  </a:t>
            </a:r>
          </a:p>
          <a:p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Les passerelles de vente</a:t>
            </a:r>
          </a:p>
          <a:p>
            <a:r>
              <a:rPr lang="fr-FR" dirty="0" smtClean="0"/>
              <a:t>Les outils d’aide à la vente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9600" y="4490358"/>
            <a:ext cx="3048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0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/>
          <p:cNvSpPr/>
          <p:nvPr/>
        </p:nvSpPr>
        <p:spPr>
          <a:xfrm>
            <a:off x="7846387" y="3818669"/>
            <a:ext cx="3680732" cy="192659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E54545"/>
                </a:solidFill>
              </a:rPr>
              <a:t>Assurances </a:t>
            </a:r>
            <a:r>
              <a:rPr lang="fr-FR" b="1" dirty="0">
                <a:solidFill>
                  <a:srgbClr val="E54545"/>
                </a:solidFill>
              </a:rPr>
              <a:t>: </a:t>
            </a:r>
            <a:endParaRPr lang="fr-FR" b="1" dirty="0" smtClean="0">
              <a:solidFill>
                <a:srgbClr val="E54545"/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Dans le cadre de votre déménagement et de votre autonomie, nous protégeons votre logement et nous couvrons vos frais de santé.</a:t>
            </a:r>
          </a:p>
          <a:p>
            <a:pPr algn="ctr"/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7636974" y="1827086"/>
            <a:ext cx="3680732" cy="17118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1C3"/>
                </a:solidFill>
              </a:rPr>
              <a:t>Crédit </a:t>
            </a:r>
            <a:r>
              <a:rPr lang="fr-FR" b="1" dirty="0">
                <a:solidFill>
                  <a:srgbClr val="00B1C3"/>
                </a:solidFill>
              </a:rPr>
              <a:t>: </a:t>
            </a:r>
            <a:endParaRPr lang="fr-FR" b="1" dirty="0" smtClean="0">
              <a:solidFill>
                <a:srgbClr val="00B1C3"/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Pour vous permettre de financer vos études, nous vous mettons à disposition une enveloppe de crédit à taux 0%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1223155" y="1597891"/>
            <a:ext cx="3581913" cy="162381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EA724F"/>
                </a:solidFill>
              </a:rPr>
              <a:t>Epargne </a:t>
            </a:r>
            <a:r>
              <a:rPr lang="fr-FR" b="1" dirty="0">
                <a:solidFill>
                  <a:srgbClr val="EA724F"/>
                </a:solidFill>
              </a:rPr>
              <a:t>: </a:t>
            </a:r>
            <a:endParaRPr lang="fr-FR" b="1" dirty="0" smtClean="0">
              <a:solidFill>
                <a:srgbClr val="EA724F"/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Afin de préparer votre avenir, nous vous proposons de mettre en place une    épargne régulière.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" name="Ellipse 1"/>
          <p:cNvSpPr/>
          <p:nvPr/>
        </p:nvSpPr>
        <p:spPr>
          <a:xfrm>
            <a:off x="1115224" y="3818669"/>
            <a:ext cx="3231137" cy="156758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rgbClr val="EC642A"/>
                </a:solidFill>
              </a:rPr>
              <a:t>Banca</a:t>
            </a:r>
            <a:r>
              <a:rPr lang="fr-FR" b="1" dirty="0">
                <a:solidFill>
                  <a:srgbClr val="EC642A"/>
                </a:solidFill>
              </a:rPr>
              <a:t> : </a:t>
            </a:r>
            <a:endParaRPr lang="fr-FR" b="1" dirty="0" smtClean="0">
              <a:solidFill>
                <a:srgbClr val="EC642A"/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en </a:t>
            </a:r>
            <a:r>
              <a:rPr lang="fr-FR" sz="1400" dirty="0">
                <a:solidFill>
                  <a:schemeClr val="tx1"/>
                </a:solidFill>
              </a:rPr>
              <a:t>plus de vous offrir 50€, nous avons le plaisir de vous offrir votre carte bancaire pendant 2 ans ! </a:t>
            </a:r>
            <a:endParaRPr lang="fr-FR" sz="1400" dirty="0" smtClean="0">
              <a:solidFill>
                <a:schemeClr val="tx1"/>
              </a:solidFill>
            </a:endParaRPr>
          </a:p>
          <a:p>
            <a:pPr algn="ctr"/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Grâce à l’offre BAC, vous pouvez embrayer naturellement vers tous les univers que le client ne détient pas encore et ainsi développer la </a:t>
            </a:r>
            <a:r>
              <a:rPr lang="fr-FR" dirty="0" err="1" smtClean="0"/>
              <a:t>multivente</a:t>
            </a:r>
            <a:r>
              <a:rPr lang="fr-FR" dirty="0" smtClean="0"/>
              <a:t>. 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Les passerelles de vente</a:t>
            </a:r>
            <a:endParaRPr lang="fr-FR" dirty="0"/>
          </a:p>
        </p:txBody>
      </p:sp>
      <p:pic>
        <p:nvPicPr>
          <p:cNvPr id="10" name="Picture 2" descr="Illustration de l'excellence académique Vecteur gratui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084" y="1279994"/>
            <a:ext cx="5673853" cy="567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lipse 10"/>
          <p:cNvSpPr/>
          <p:nvPr/>
        </p:nvSpPr>
        <p:spPr>
          <a:xfrm>
            <a:off x="3918857" y="3818669"/>
            <a:ext cx="914400" cy="914400"/>
          </a:xfrm>
          <a:prstGeom prst="ellipse">
            <a:avLst/>
          </a:prstGeom>
          <a:solidFill>
            <a:srgbClr val="EC642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/>
              <a:t>B</a:t>
            </a:r>
            <a:endParaRPr lang="fr-FR" sz="4400" b="1" dirty="0"/>
          </a:p>
        </p:txBody>
      </p:sp>
      <p:sp>
        <p:nvSpPr>
          <p:cNvPr id="12" name="Ellipse 11"/>
          <p:cNvSpPr/>
          <p:nvPr/>
        </p:nvSpPr>
        <p:spPr>
          <a:xfrm>
            <a:off x="4179541" y="2344808"/>
            <a:ext cx="914400" cy="914400"/>
          </a:xfrm>
          <a:prstGeom prst="ellipse">
            <a:avLst/>
          </a:prstGeom>
          <a:solidFill>
            <a:srgbClr val="EA724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/>
              <a:t>E</a:t>
            </a:r>
            <a:endParaRPr lang="fr-FR" sz="4400" b="1" dirty="0"/>
          </a:p>
        </p:txBody>
      </p:sp>
      <p:sp>
        <p:nvSpPr>
          <p:cNvPr id="13" name="Ellipse 12"/>
          <p:cNvSpPr/>
          <p:nvPr/>
        </p:nvSpPr>
        <p:spPr>
          <a:xfrm>
            <a:off x="7291710" y="2344808"/>
            <a:ext cx="914400" cy="914400"/>
          </a:xfrm>
          <a:prstGeom prst="ellipse">
            <a:avLst/>
          </a:prstGeom>
          <a:solidFill>
            <a:srgbClr val="00B1C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 smtClean="0"/>
              <a:t>C</a:t>
            </a:r>
            <a:endParaRPr lang="fr-FR" sz="4800" b="1" dirty="0"/>
          </a:p>
        </p:txBody>
      </p:sp>
      <p:sp>
        <p:nvSpPr>
          <p:cNvPr id="14" name="Ellipse 13"/>
          <p:cNvSpPr/>
          <p:nvPr/>
        </p:nvSpPr>
        <p:spPr>
          <a:xfrm>
            <a:off x="7632144" y="3818669"/>
            <a:ext cx="914400" cy="914400"/>
          </a:xfrm>
          <a:prstGeom prst="ellipse">
            <a:avLst/>
          </a:prstGeom>
          <a:solidFill>
            <a:srgbClr val="E5454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54811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16" grpId="0" animBg="1"/>
      <p:bldP spid="2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950560"/>
              </p:ext>
            </p:extLst>
          </p:nvPr>
        </p:nvGraphicFramePr>
        <p:xfrm>
          <a:off x="695325" y="2348943"/>
          <a:ext cx="10710610" cy="1425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122">
                  <a:extLst>
                    <a:ext uri="{9D8B030D-6E8A-4147-A177-3AD203B41FA5}">
                      <a16:colId xmlns:a16="http://schemas.microsoft.com/office/drawing/2014/main" val="905885403"/>
                    </a:ext>
                  </a:extLst>
                </a:gridCol>
                <a:gridCol w="2142122">
                  <a:extLst>
                    <a:ext uri="{9D8B030D-6E8A-4147-A177-3AD203B41FA5}">
                      <a16:colId xmlns:a16="http://schemas.microsoft.com/office/drawing/2014/main" val="235196251"/>
                    </a:ext>
                  </a:extLst>
                </a:gridCol>
                <a:gridCol w="2142122">
                  <a:extLst>
                    <a:ext uri="{9D8B030D-6E8A-4147-A177-3AD203B41FA5}">
                      <a16:colId xmlns:a16="http://schemas.microsoft.com/office/drawing/2014/main" val="1803366516"/>
                    </a:ext>
                  </a:extLst>
                </a:gridCol>
                <a:gridCol w="2142122">
                  <a:extLst>
                    <a:ext uri="{9D8B030D-6E8A-4147-A177-3AD203B41FA5}">
                      <a16:colId xmlns:a16="http://schemas.microsoft.com/office/drawing/2014/main" val="1320548541"/>
                    </a:ext>
                  </a:extLst>
                </a:gridCol>
                <a:gridCol w="2142122">
                  <a:extLst>
                    <a:ext uri="{9D8B030D-6E8A-4147-A177-3AD203B41FA5}">
                      <a16:colId xmlns:a16="http://schemas.microsoft.com/office/drawing/2014/main" val="3891889436"/>
                    </a:ext>
                  </a:extLst>
                </a:gridCol>
              </a:tblGrid>
              <a:tr h="71270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Offre BAC</a:t>
                      </a:r>
                      <a:endParaRPr lang="fr-FR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BANCA</a:t>
                      </a:r>
                      <a:endParaRPr lang="fr-FR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EPARGNE &amp;</a:t>
                      </a:r>
                    </a:p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PLACEMENT</a:t>
                      </a:r>
                      <a:endParaRPr lang="fr-FR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ASSURANCES</a:t>
                      </a:r>
                      <a:endParaRPr lang="fr-FR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CREDIT</a:t>
                      </a:r>
                      <a:endParaRPr lang="fr-FR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732255"/>
                  </a:ext>
                </a:extLst>
              </a:tr>
              <a:tr h="712703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9902"/>
                  </a:ext>
                </a:extLst>
              </a:tr>
            </a:tbl>
          </a:graphicData>
        </a:graphic>
      </p:graphicFrame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chaque univers, nous avons des offres commerciales à « offrir » à nos clients.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Les passerelles de vente</a:t>
            </a:r>
            <a:endParaRPr lang="fr-FR" dirty="0"/>
          </a:p>
        </p:txBody>
      </p:sp>
      <p:sp>
        <p:nvSpPr>
          <p:cNvPr id="11" name="Ellipse 10"/>
          <p:cNvSpPr/>
          <p:nvPr/>
        </p:nvSpPr>
        <p:spPr>
          <a:xfrm>
            <a:off x="3416651" y="1509288"/>
            <a:ext cx="914400" cy="914400"/>
          </a:xfrm>
          <a:prstGeom prst="ellipse">
            <a:avLst/>
          </a:prstGeom>
          <a:solidFill>
            <a:srgbClr val="EC642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/>
              <a:t>B</a:t>
            </a:r>
            <a:endParaRPr lang="fr-FR" sz="4400" b="1" dirty="0"/>
          </a:p>
        </p:txBody>
      </p:sp>
      <p:sp>
        <p:nvSpPr>
          <p:cNvPr id="12" name="Ellipse 11"/>
          <p:cNvSpPr/>
          <p:nvPr/>
        </p:nvSpPr>
        <p:spPr>
          <a:xfrm>
            <a:off x="5546242" y="1531255"/>
            <a:ext cx="914400" cy="914400"/>
          </a:xfrm>
          <a:prstGeom prst="ellipse">
            <a:avLst/>
          </a:prstGeom>
          <a:solidFill>
            <a:srgbClr val="EA724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/>
              <a:t>E</a:t>
            </a:r>
            <a:endParaRPr lang="fr-FR" sz="4400" b="1" dirty="0"/>
          </a:p>
        </p:txBody>
      </p:sp>
      <p:sp>
        <p:nvSpPr>
          <p:cNvPr id="13" name="Ellipse 12"/>
          <p:cNvSpPr/>
          <p:nvPr/>
        </p:nvSpPr>
        <p:spPr>
          <a:xfrm>
            <a:off x="9844193" y="1502648"/>
            <a:ext cx="914400" cy="914400"/>
          </a:xfrm>
          <a:prstGeom prst="ellipse">
            <a:avLst/>
          </a:prstGeom>
          <a:solidFill>
            <a:srgbClr val="00B1C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 smtClean="0"/>
              <a:t>C</a:t>
            </a:r>
            <a:endParaRPr lang="fr-FR" sz="4800" b="1" dirty="0"/>
          </a:p>
        </p:txBody>
      </p:sp>
      <p:sp>
        <p:nvSpPr>
          <p:cNvPr id="14" name="Ellipse 13"/>
          <p:cNvSpPr/>
          <p:nvPr/>
        </p:nvSpPr>
        <p:spPr>
          <a:xfrm>
            <a:off x="7708994" y="1509288"/>
            <a:ext cx="914400" cy="914400"/>
          </a:xfrm>
          <a:prstGeom prst="ellipse">
            <a:avLst/>
          </a:prstGeom>
          <a:solidFill>
            <a:srgbClr val="E5454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/>
              <a:t>A</a:t>
            </a:r>
          </a:p>
        </p:txBody>
      </p:sp>
      <p:grpSp>
        <p:nvGrpSpPr>
          <p:cNvPr id="26" name="Groupe 25"/>
          <p:cNvGrpSpPr/>
          <p:nvPr/>
        </p:nvGrpSpPr>
        <p:grpSpPr>
          <a:xfrm>
            <a:off x="7323983" y="2869366"/>
            <a:ext cx="1684422" cy="1744579"/>
            <a:chOff x="9119937" y="4042421"/>
            <a:chExt cx="1684422" cy="1744579"/>
          </a:xfrm>
        </p:grpSpPr>
        <p:pic>
          <p:nvPicPr>
            <p:cNvPr id="21" name="Picture 2" descr="Paquet de papier déchiré de différentes formes Vecteur Premium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87796F"/>
                </a:clrFrom>
                <a:clrTo>
                  <a:srgbClr val="87796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46" t="50183" r="7704" b="5895"/>
            <a:stretch/>
          </p:blipFill>
          <p:spPr bwMode="auto">
            <a:xfrm>
              <a:off x="9119937" y="4042421"/>
              <a:ext cx="1684422" cy="1744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22"/>
            <p:cNvSpPr/>
            <p:nvPr/>
          </p:nvSpPr>
          <p:spPr>
            <a:xfrm>
              <a:off x="9288379" y="4356249"/>
              <a:ext cx="139566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 mois offerts pour tout nouveau contrat MRH &amp; Santé (offre jusqu’au  31 juillet)</a:t>
              </a:r>
              <a:endPara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Picture 2" descr="Illustration de l'excellence académique Vecteur gratuit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39" t="6226" r="41078" b="75272"/>
          <a:stretch/>
        </p:blipFill>
        <p:spPr bwMode="auto">
          <a:xfrm>
            <a:off x="1323151" y="1531255"/>
            <a:ext cx="888746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otes de papier vierge colorée vector ensemble Vecteur gratuit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6" t="77393" r="51449" b="2832"/>
          <a:stretch/>
        </p:blipFill>
        <p:spPr bwMode="auto">
          <a:xfrm>
            <a:off x="643242" y="2864498"/>
            <a:ext cx="2007795" cy="189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e 28"/>
          <p:cNvGrpSpPr/>
          <p:nvPr/>
        </p:nvGrpSpPr>
        <p:grpSpPr>
          <a:xfrm>
            <a:off x="5239569" y="2836900"/>
            <a:ext cx="1816769" cy="1828801"/>
            <a:chOff x="6140577" y="194843"/>
            <a:chExt cx="1816769" cy="1828801"/>
          </a:xfrm>
        </p:grpSpPr>
        <p:pic>
          <p:nvPicPr>
            <p:cNvPr id="30" name="Picture 4" descr="Notes de papier vierge colorée vector ensemble Vecteur gratuit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82" t="64950" r="2349" b="4379"/>
            <a:stretch/>
          </p:blipFill>
          <p:spPr bwMode="auto">
            <a:xfrm>
              <a:off x="6140577" y="194843"/>
              <a:ext cx="1816769" cy="1828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6298112" y="749431"/>
              <a:ext cx="132817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0 % de frais d’entrée sur l’Assurance Vie si 30 % d’UC</a:t>
              </a:r>
            </a:p>
          </p:txBody>
        </p:sp>
      </p:grpSp>
      <p:grpSp>
        <p:nvGrpSpPr>
          <p:cNvPr id="7169" name="Groupe 7168"/>
          <p:cNvGrpSpPr/>
          <p:nvPr/>
        </p:nvGrpSpPr>
        <p:grpSpPr>
          <a:xfrm>
            <a:off x="2755186" y="2966634"/>
            <a:ext cx="2322095" cy="1828800"/>
            <a:chOff x="646571" y="2997485"/>
            <a:chExt cx="2322095" cy="1828800"/>
          </a:xfrm>
        </p:grpSpPr>
        <p:pic>
          <p:nvPicPr>
            <p:cNvPr id="33" name="Picture 4" descr="Notes de papier vierge colorée vector ensemble Vecteur gratuit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82" t="32463" r="5174" b="36866"/>
            <a:stretch/>
          </p:blipFill>
          <p:spPr bwMode="auto">
            <a:xfrm rot="21377549">
              <a:off x="646571" y="2997485"/>
              <a:ext cx="2322095" cy="1828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 rot="21377549">
              <a:off x="1231004" y="3258071"/>
              <a:ext cx="114967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Visa </a:t>
              </a:r>
              <a:r>
                <a:rPr lang="fr-F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Classic</a:t>
              </a: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: </a:t>
              </a:r>
              <a:endPara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Gratuite </a:t>
              </a: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 ans</a:t>
              </a:r>
            </a:p>
          </p:txBody>
        </p:sp>
        <p:sp>
          <p:nvSpPr>
            <p:cNvPr id="7168" name="Rectangle 7167"/>
            <p:cNvSpPr/>
            <p:nvPr/>
          </p:nvSpPr>
          <p:spPr>
            <a:xfrm rot="21377549">
              <a:off x="953685" y="4094915"/>
              <a:ext cx="18229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Visa Premier : </a:t>
              </a:r>
              <a:endPara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€ / mois pendant 2 ans</a:t>
              </a:r>
            </a:p>
          </p:txBody>
        </p:sp>
      </p:grpSp>
      <p:pic>
        <p:nvPicPr>
          <p:cNvPr id="37" name="Picture 4" descr="Notes de papier vierge colorée vector ensemble Vecteur gratui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272" b="58946" l="5272" r="47764">
                        <a14:foregroundMark x1="7987" y1="23642" x2="11022" y2="55911"/>
                        <a14:foregroundMark x1="7987" y1="41374" x2="9904" y2="54633"/>
                        <a14:foregroundMark x1="7827" y1="48882" x2="8466" y2="55751"/>
                        <a14:foregroundMark x1="6230" y1="55911" x2="40895" y2="55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5" t="2197" r="53400" b="42717"/>
          <a:stretch/>
        </p:blipFill>
        <p:spPr bwMode="auto">
          <a:xfrm>
            <a:off x="9007110" y="2774181"/>
            <a:ext cx="2666470" cy="255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Rectangle 7170"/>
          <p:cNvSpPr/>
          <p:nvPr/>
        </p:nvSpPr>
        <p:spPr>
          <a:xfrm>
            <a:off x="9335051" y="3441494"/>
            <a:ext cx="2155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Crédits étudiants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5000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€ à taux 0 %, </a:t>
            </a: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Crédit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étudiant 0,90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Prêt pour jeunes actifs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Prêt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avancer 1,90 %,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Prêt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1000 € à taux 0 %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28365" y="3293305"/>
            <a:ext cx="14390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50 € offerts pour toute mention au BAC</a:t>
            </a:r>
            <a:endParaRPr lang="fr-F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Espace réservé du contenu 8"/>
          <p:cNvSpPr>
            <a:spLocks noGrp="1"/>
          </p:cNvSpPr>
          <p:nvPr>
            <p:ph idx="17"/>
          </p:nvPr>
        </p:nvSpPr>
        <p:spPr>
          <a:xfrm>
            <a:off x="695325" y="5110253"/>
            <a:ext cx="10063268" cy="1056114"/>
          </a:xfrm>
        </p:spPr>
        <p:txBody>
          <a:bodyPr/>
          <a:lstStyle/>
          <a:p>
            <a:r>
              <a:rPr lang="fr-FR" dirty="0" smtClean="0"/>
              <a:t>Zoom Part Variable : </a:t>
            </a:r>
          </a:p>
          <a:p>
            <a:pPr lvl="1"/>
            <a:r>
              <a:rPr lang="fr-FR" dirty="0" smtClean="0"/>
              <a:t>Le « jeune » client est moins équipé que les « adultes » mais ses besoins sont concrets :                                       nous avons des solutions à lui apporter sur tous les items. </a:t>
            </a:r>
          </a:p>
          <a:p>
            <a:pPr lvl="1"/>
            <a:r>
              <a:rPr lang="fr-FR" dirty="0"/>
              <a:t>Les ventes réalisées sur les univers non détenus sont </a:t>
            </a:r>
            <a:r>
              <a:rPr lang="fr-FR" dirty="0" smtClean="0"/>
              <a:t>boostées </a:t>
            </a:r>
            <a:r>
              <a:rPr lang="fr-FR" dirty="0"/>
              <a:t>au niveau de la </a:t>
            </a:r>
            <a:r>
              <a:rPr lang="fr-FR" dirty="0" smtClean="0"/>
              <a:t>PV.</a:t>
            </a:r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5469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39" grpId="0"/>
      <p:bldP spid="4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L’offre Bachelier avec mention</a:t>
            </a:r>
          </a:p>
          <a:p>
            <a:r>
              <a:rPr lang="fr-FR" dirty="0"/>
              <a:t>L’opération de marketing direct, le </a:t>
            </a:r>
            <a:r>
              <a:rPr lang="fr-FR" dirty="0" smtClean="0"/>
              <a:t>ciblage</a:t>
            </a:r>
          </a:p>
          <a:p>
            <a:r>
              <a:rPr lang="fr-FR" dirty="0" smtClean="0"/>
              <a:t>Les différents moments d’accroche  </a:t>
            </a:r>
          </a:p>
          <a:p>
            <a:r>
              <a:rPr lang="fr-FR" dirty="0" smtClean="0"/>
              <a:t>Les passerelles de vente</a:t>
            </a:r>
          </a:p>
          <a:p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Les outils d’aide à la vente</a:t>
            </a: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9600" y="4490358"/>
            <a:ext cx="3048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4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129984"/>
              </p:ext>
            </p:extLst>
          </p:nvPr>
        </p:nvGraphicFramePr>
        <p:xfrm>
          <a:off x="550911" y="1475145"/>
          <a:ext cx="11125152" cy="4962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8384">
                  <a:extLst>
                    <a:ext uri="{9D8B030D-6E8A-4147-A177-3AD203B41FA5}">
                      <a16:colId xmlns:a16="http://schemas.microsoft.com/office/drawing/2014/main" val="2886907391"/>
                    </a:ext>
                  </a:extLst>
                </a:gridCol>
                <a:gridCol w="3708384">
                  <a:extLst>
                    <a:ext uri="{9D8B030D-6E8A-4147-A177-3AD203B41FA5}">
                      <a16:colId xmlns:a16="http://schemas.microsoft.com/office/drawing/2014/main" val="2324596018"/>
                    </a:ext>
                  </a:extLst>
                </a:gridCol>
                <a:gridCol w="3708384">
                  <a:extLst>
                    <a:ext uri="{9D8B030D-6E8A-4147-A177-3AD203B41FA5}">
                      <a16:colId xmlns:a16="http://schemas.microsoft.com/office/drawing/2014/main" val="2741654630"/>
                    </a:ext>
                  </a:extLst>
                </a:gridCol>
              </a:tblGrid>
              <a:tr h="1166442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BOOK JEUNES</a:t>
                      </a:r>
                      <a:endParaRPr lang="fr-FR" sz="18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BOOK IARD JEUNES</a:t>
                      </a:r>
                      <a:endParaRPr lang="fr-FR" sz="18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BOOK DES OFFRES</a:t>
                      </a:r>
                      <a:endParaRPr lang="fr-FR" sz="18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097190"/>
                  </a:ext>
                </a:extLst>
              </a:tr>
              <a:tr h="1166442">
                <a:tc>
                  <a:txBody>
                    <a:bodyPr/>
                    <a:lstStyle/>
                    <a:p>
                      <a:pPr algn="ctr"/>
                      <a:endParaRPr lang="fr-FR" sz="1800" b="1" dirty="0" smtClean="0"/>
                    </a:p>
                    <a:p>
                      <a:pPr algn="ctr"/>
                      <a:endParaRPr lang="fr-FR" sz="1800" b="1" dirty="0" smtClean="0"/>
                    </a:p>
                    <a:p>
                      <a:pPr algn="ctr"/>
                      <a:endParaRPr lang="fr-FR" sz="1800" b="1" dirty="0" smtClean="0"/>
                    </a:p>
                    <a:p>
                      <a:pPr algn="ctr"/>
                      <a:endParaRPr lang="fr-FR" sz="1800" b="1" dirty="0" smtClean="0"/>
                    </a:p>
                    <a:p>
                      <a:pPr algn="ctr"/>
                      <a:endParaRPr lang="fr-FR" sz="18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b="1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435697"/>
                  </a:ext>
                </a:extLst>
              </a:tr>
              <a:tr h="1166442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HDJ CAMPAGNE</a:t>
                      </a:r>
                      <a:r>
                        <a:rPr lang="fr-FR" sz="1800" b="1" baseline="0" dirty="0" smtClean="0"/>
                        <a:t> JEUNES </a:t>
                      </a:r>
                      <a:endParaRPr lang="fr-FR" sz="18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baseline="0" dirty="0" smtClean="0"/>
                        <a:t>FORMULAIRE OPÉ BAC</a:t>
                      </a:r>
                      <a:endParaRPr lang="fr-FR" sz="18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SUIVI PART</a:t>
                      </a:r>
                      <a:r>
                        <a:rPr lang="fr-FR" sz="1800" b="1" baseline="0" dirty="0" smtClean="0"/>
                        <a:t> VARIABLE</a:t>
                      </a:r>
                      <a:endParaRPr lang="fr-FR" sz="18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752301"/>
                  </a:ext>
                </a:extLst>
              </a:tr>
              <a:tr h="1166442">
                <a:tc>
                  <a:txBody>
                    <a:bodyPr/>
                    <a:lstStyle/>
                    <a:p>
                      <a:pPr algn="ctr"/>
                      <a:endParaRPr lang="fr-FR" sz="18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276154"/>
                  </a:ext>
                </a:extLst>
              </a:tr>
            </a:tbl>
          </a:graphicData>
        </a:graphic>
      </p:graphicFrame>
      <p:pic>
        <p:nvPicPr>
          <p:cNvPr id="28" name="Image 27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993" y="4554208"/>
            <a:ext cx="2213366" cy="151306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Des outils d’aide à la vente pour vous aider dans votre action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Les outils d’aide à la vente</a:t>
            </a:r>
            <a:endParaRPr lang="fr-FR" dirty="0"/>
          </a:p>
        </p:txBody>
      </p:sp>
      <p:pic>
        <p:nvPicPr>
          <p:cNvPr id="3" name="Image 2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825" y="1966912"/>
            <a:ext cx="2162175" cy="151891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4" name="Image 3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0163" y="1966912"/>
            <a:ext cx="2162175" cy="151891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5" name="Image 4">
            <a:hlinkClick r:id="rId8"/>
          </p:cNvPr>
          <p:cNvPicPr>
            <a:picLocks noChangeAspect="1"/>
          </p:cNvPicPr>
          <p:nvPr/>
        </p:nvPicPr>
        <p:blipFill rotWithShape="1">
          <a:blip r:embed="rId9"/>
          <a:srcRect l="4183"/>
          <a:stretch/>
        </p:blipFill>
        <p:spPr>
          <a:xfrm>
            <a:off x="8751341" y="1966913"/>
            <a:ext cx="2162175" cy="151891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0" name="Image 9">
            <a:hlinkClick r:id="rId10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6825" y="4565742"/>
            <a:ext cx="2162175" cy="151306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12" name="Rectangle 11">
            <a:hlinkClick r:id="rId12"/>
          </p:cNvPr>
          <p:cNvSpPr/>
          <p:nvPr/>
        </p:nvSpPr>
        <p:spPr>
          <a:xfrm>
            <a:off x="8808484" y="4565741"/>
            <a:ext cx="2162175" cy="6905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PV sur objectifs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hlinkClick r:id="rId13"/>
          </p:cNvPr>
          <p:cNvSpPr/>
          <p:nvPr/>
        </p:nvSpPr>
        <p:spPr>
          <a:xfrm>
            <a:off x="8808483" y="5376708"/>
            <a:ext cx="2162175" cy="6905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Baromètre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748144" y="1472167"/>
            <a:ext cx="3325091" cy="22131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4488864" y="1453677"/>
            <a:ext cx="3325091" cy="22131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à coins arrondis 23"/>
          <p:cNvSpPr/>
          <p:nvPr/>
        </p:nvSpPr>
        <p:spPr>
          <a:xfrm>
            <a:off x="8125331" y="1472167"/>
            <a:ext cx="3325091" cy="22131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à coins arrondis 24"/>
          <p:cNvSpPr/>
          <p:nvPr/>
        </p:nvSpPr>
        <p:spPr>
          <a:xfrm>
            <a:off x="748144" y="4016775"/>
            <a:ext cx="3325091" cy="22131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4447301" y="4016775"/>
            <a:ext cx="3325091" cy="22131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8164252" y="4031043"/>
            <a:ext cx="3325091" cy="22131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500" b="94000" l="59500" r="87625">
                        <a14:foregroundMark x1="72125" y1="75125" x2="77625" y2="87875"/>
                        <a14:foregroundMark x1="64000" y1="74625" x2="64000" y2="74625"/>
                        <a14:foregroundMark x1="63625" y1="69375" x2="63625" y2="69375"/>
                        <a14:foregroundMark x1="67500" y1="64625" x2="67500" y2="64625"/>
                        <a14:foregroundMark x1="73500" y1="63750" x2="73500" y2="63750"/>
                        <a14:foregroundMark x1="77375" y1="69000" x2="77375" y2="69000"/>
                        <a14:backgroundMark x1="67500" y1="76875" x2="63125" y2="84500"/>
                        <a14:backgroundMark x1="76125" y1="67250" x2="81625" y2="62375"/>
                        <a14:backgroundMark x1="77375" y1="73125" x2="83375" y2="7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39" t="58866" r="9012" b="4215"/>
          <a:stretch/>
        </p:blipFill>
        <p:spPr>
          <a:xfrm rot="20309912">
            <a:off x="10688907" y="4623683"/>
            <a:ext cx="497933" cy="559623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500" b="94000" l="59500" r="87625">
                        <a14:foregroundMark x1="72125" y1="75125" x2="77625" y2="87875"/>
                        <a14:foregroundMark x1="64000" y1="74625" x2="64000" y2="74625"/>
                        <a14:foregroundMark x1="63625" y1="69375" x2="63625" y2="69375"/>
                        <a14:foregroundMark x1="67500" y1="64625" x2="67500" y2="64625"/>
                        <a14:foregroundMark x1="73500" y1="63750" x2="73500" y2="63750"/>
                        <a14:foregroundMark x1="77375" y1="69000" x2="77375" y2="69000"/>
                        <a14:backgroundMark x1="67500" y1="76875" x2="63125" y2="84500"/>
                        <a14:backgroundMark x1="76125" y1="67250" x2="81625" y2="62375"/>
                        <a14:backgroundMark x1="77375" y1="73125" x2="83375" y2="7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39" t="58866" r="9012" b="4215"/>
          <a:stretch/>
        </p:blipFill>
        <p:spPr>
          <a:xfrm rot="20309912">
            <a:off x="10721692" y="5482836"/>
            <a:ext cx="497933" cy="559623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500" b="94000" l="59500" r="87625">
                        <a14:foregroundMark x1="72125" y1="75125" x2="77625" y2="87875"/>
                        <a14:foregroundMark x1="64000" y1="74625" x2="64000" y2="74625"/>
                        <a14:foregroundMark x1="63625" y1="69375" x2="63625" y2="69375"/>
                        <a14:foregroundMark x1="67500" y1="64625" x2="67500" y2="64625"/>
                        <a14:foregroundMark x1="73500" y1="63750" x2="73500" y2="63750"/>
                        <a14:foregroundMark x1="77375" y1="69000" x2="77375" y2="69000"/>
                        <a14:backgroundMark x1="67500" y1="76875" x2="63125" y2="84500"/>
                        <a14:backgroundMark x1="76125" y1="67250" x2="81625" y2="62375"/>
                        <a14:backgroundMark x1="77375" y1="73125" x2="83375" y2="7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39" t="58866" r="9012" b="4215"/>
          <a:stretch/>
        </p:blipFill>
        <p:spPr>
          <a:xfrm rot="805991" flipH="1">
            <a:off x="8497764" y="2623518"/>
            <a:ext cx="497427" cy="559623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500" b="94000" l="59500" r="87625">
                        <a14:foregroundMark x1="72125" y1="75125" x2="77625" y2="87875"/>
                        <a14:foregroundMark x1="64000" y1="74625" x2="64000" y2="74625"/>
                        <a14:foregroundMark x1="63625" y1="69375" x2="63625" y2="69375"/>
                        <a14:foregroundMark x1="67500" y1="64625" x2="67500" y2="64625"/>
                        <a14:foregroundMark x1="73500" y1="63750" x2="73500" y2="63750"/>
                        <a14:foregroundMark x1="77375" y1="69000" x2="77375" y2="69000"/>
                        <a14:backgroundMark x1="67500" y1="76875" x2="63125" y2="84500"/>
                        <a14:backgroundMark x1="76125" y1="67250" x2="81625" y2="62375"/>
                        <a14:backgroundMark x1="77375" y1="73125" x2="83375" y2="7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39" t="58866" r="9012" b="4215"/>
          <a:stretch/>
        </p:blipFill>
        <p:spPr>
          <a:xfrm rot="805991" flipH="1">
            <a:off x="4693842" y="5410909"/>
            <a:ext cx="497427" cy="559623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500" b="94000" l="59500" r="87625">
                        <a14:foregroundMark x1="72125" y1="75125" x2="77625" y2="87875"/>
                        <a14:foregroundMark x1="64000" y1="74625" x2="64000" y2="74625"/>
                        <a14:foregroundMark x1="63625" y1="69375" x2="63625" y2="69375"/>
                        <a14:foregroundMark x1="67500" y1="64625" x2="67500" y2="64625"/>
                        <a14:foregroundMark x1="73500" y1="63750" x2="73500" y2="63750"/>
                        <a14:foregroundMark x1="77375" y1="69000" x2="77375" y2="69000"/>
                        <a14:backgroundMark x1="67500" y1="76875" x2="63125" y2="84500"/>
                        <a14:backgroundMark x1="76125" y1="67250" x2="81625" y2="62375"/>
                        <a14:backgroundMark x1="77375" y1="73125" x2="83375" y2="7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39" t="58866" r="9012" b="4215"/>
          <a:stretch/>
        </p:blipFill>
        <p:spPr>
          <a:xfrm rot="805991" flipH="1">
            <a:off x="933164" y="5314157"/>
            <a:ext cx="497427" cy="559623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500" b="94000" l="59500" r="87625">
                        <a14:foregroundMark x1="72125" y1="75125" x2="77625" y2="87875"/>
                        <a14:foregroundMark x1="64000" y1="74625" x2="64000" y2="74625"/>
                        <a14:foregroundMark x1="63625" y1="69375" x2="63625" y2="69375"/>
                        <a14:foregroundMark x1="67500" y1="64625" x2="67500" y2="64625"/>
                        <a14:foregroundMark x1="73500" y1="63750" x2="73500" y2="63750"/>
                        <a14:foregroundMark x1="77375" y1="69000" x2="77375" y2="69000"/>
                        <a14:backgroundMark x1="67500" y1="76875" x2="63125" y2="84500"/>
                        <a14:backgroundMark x1="76125" y1="67250" x2="81625" y2="62375"/>
                        <a14:backgroundMark x1="77375" y1="73125" x2="83375" y2="7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39" t="58866" r="9012" b="4215"/>
          <a:stretch/>
        </p:blipFill>
        <p:spPr>
          <a:xfrm rot="805991" flipH="1">
            <a:off x="1018111" y="2705748"/>
            <a:ext cx="497427" cy="559623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500" b="94000" l="59500" r="87625">
                        <a14:foregroundMark x1="72125" y1="75125" x2="77625" y2="87875"/>
                        <a14:foregroundMark x1="64000" y1="74625" x2="64000" y2="74625"/>
                        <a14:foregroundMark x1="63625" y1="69375" x2="63625" y2="69375"/>
                        <a14:foregroundMark x1="67500" y1="64625" x2="67500" y2="64625"/>
                        <a14:foregroundMark x1="73500" y1="63750" x2="73500" y2="63750"/>
                        <a14:foregroundMark x1="77375" y1="69000" x2="77375" y2="69000"/>
                        <a14:backgroundMark x1="67500" y1="76875" x2="63125" y2="84500"/>
                        <a14:backgroundMark x1="76125" y1="67250" x2="81625" y2="62375"/>
                        <a14:backgroundMark x1="77375" y1="73125" x2="83375" y2="7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39" t="58866" r="9012" b="4215"/>
          <a:stretch/>
        </p:blipFill>
        <p:spPr>
          <a:xfrm rot="805991" flipH="1">
            <a:off x="4756986" y="2598382"/>
            <a:ext cx="497427" cy="5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4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1"/>
            <a:ext cx="12192000" cy="5417127"/>
          </a:xfrm>
          <a:prstGeom prst="rect">
            <a:avLst/>
          </a:prstGeom>
          <a:solidFill>
            <a:srgbClr val="EE1C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0" y="5417126"/>
            <a:ext cx="12192000" cy="14961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878" r="2051"/>
          <a:stretch/>
        </p:blipFill>
        <p:spPr>
          <a:xfrm>
            <a:off x="816629" y="4562219"/>
            <a:ext cx="1770581" cy="1877426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789670" y="1026822"/>
            <a:ext cx="84432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It’s</a:t>
            </a:r>
            <a:r>
              <a:rPr lang="fr-FR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a match</a:t>
            </a:r>
          </a:p>
          <a:p>
            <a:r>
              <a:rPr lang="fr-FR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a</a:t>
            </a:r>
            <a:r>
              <a:rPr lang="fr-FR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vec elle,</a:t>
            </a:r>
          </a:p>
          <a:p>
            <a:r>
              <a:rPr lang="fr-FR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l</a:t>
            </a:r>
            <a:r>
              <a:rPr lang="fr-FR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ui…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848713" y="3549690"/>
            <a:ext cx="199245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ED1D2E"/>
                </a:solidFill>
                <a:latin typeface="Bahnschrift" panose="020B0502040204020203" pitchFamily="34" charset="0"/>
              </a:rPr>
              <a:t>OU MA BANQUE</a:t>
            </a:r>
            <a:endParaRPr lang="fr-FR" sz="2000" b="1" dirty="0">
              <a:solidFill>
                <a:srgbClr val="ED1D2E"/>
              </a:solidFill>
              <a:latin typeface="Bahnschrift" panose="020B0502040204020203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750315" y="5570667"/>
            <a:ext cx="42098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400" b="1" dirty="0" smtClean="0">
                <a:solidFill>
                  <a:srgbClr val="717C89"/>
                </a:solidFill>
                <a:latin typeface="Bahnschrift SemiBold Condensed" panose="020B0502040204020203" pitchFamily="34" charset="0"/>
              </a:rPr>
              <a:t>LA CAISSE D’EPARGNE OFFRE</a:t>
            </a:r>
          </a:p>
          <a:p>
            <a:pPr algn="r"/>
            <a:r>
              <a:rPr lang="fr-FR" sz="2400" b="1" dirty="0" smtClean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50€ AUX BACHELIERS 2021 AVEC MENTION</a:t>
            </a:r>
          </a:p>
          <a:p>
            <a:pPr algn="r"/>
            <a:r>
              <a:rPr lang="fr-FR" sz="2400" b="1" dirty="0" smtClean="0">
                <a:solidFill>
                  <a:srgbClr val="717C89"/>
                </a:solidFill>
                <a:latin typeface="Bahnschrift SemiBold Condensed" panose="020B0502040204020203" pitchFamily="34" charset="0"/>
              </a:rPr>
              <a:t>RENCONTRONS-NOUS !</a:t>
            </a:r>
          </a:p>
        </p:txBody>
      </p:sp>
      <p:cxnSp>
        <p:nvCxnSpPr>
          <p:cNvPr id="20" name="Connecteur droit 19"/>
          <p:cNvCxnSpPr/>
          <p:nvPr/>
        </p:nvCxnSpPr>
        <p:spPr>
          <a:xfrm>
            <a:off x="886813" y="1533614"/>
            <a:ext cx="10514612" cy="0"/>
          </a:xfrm>
          <a:prstGeom prst="line">
            <a:avLst/>
          </a:prstGeom>
          <a:ln w="3175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886813" y="2143216"/>
            <a:ext cx="10514612" cy="0"/>
          </a:xfrm>
          <a:prstGeom prst="line">
            <a:avLst/>
          </a:prstGeom>
          <a:ln w="3175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919559" y="2753249"/>
            <a:ext cx="10514612" cy="0"/>
          </a:xfrm>
          <a:prstGeom prst="line">
            <a:avLst/>
          </a:prstGeom>
          <a:ln w="3175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3"/>
          <a:srcRect t="4371" r="56885" b="81840"/>
          <a:stretch/>
        </p:blipFill>
        <p:spPr>
          <a:xfrm>
            <a:off x="503282" y="130861"/>
            <a:ext cx="1848032" cy="78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37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4470</TotalTime>
  <Words>1515</Words>
  <Application>Microsoft Office PowerPoint</Application>
  <PresentationFormat>Grand écran</PresentationFormat>
  <Paragraphs>191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7" baseType="lpstr">
      <vt:lpstr>Arial</vt:lpstr>
      <vt:lpstr>Arial Black</vt:lpstr>
      <vt:lpstr>Bahnschrift</vt:lpstr>
      <vt:lpstr>Bahnschrift SemiBold Condensed</vt:lpstr>
      <vt:lpstr>Calibri</vt:lpstr>
      <vt:lpstr>Helvetica Neue Medium</vt:lpstr>
      <vt:lpstr>Montserrat Black</vt:lpstr>
      <vt:lpstr>Times New Roman</vt:lpstr>
      <vt:lpstr>Wingdings</vt:lpstr>
      <vt:lpstr>Thème Office</vt:lpstr>
      <vt:lpstr>Savoir valoriser l’opération BAC 2021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300</cp:revision>
  <dcterms:created xsi:type="dcterms:W3CDTF">2020-06-24T09:20:11Z</dcterms:created>
  <dcterms:modified xsi:type="dcterms:W3CDTF">2021-06-28T20:13:40Z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